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embeddings/oleObject1.bin" ContentType="application/vnd.openxmlformats-officedocument.oleObject"/>
  <Override PartName="/ppt/tags/tag17.xml" ContentType="application/vnd.openxmlformats-officedocument.presentationml.tags+xml"/>
  <Override PartName="/ppt/embeddings/oleObject2.bin" ContentType="application/vnd.openxmlformats-officedocument.oleObject"/>
  <Override PartName="/ppt/tags/tag18.xml" ContentType="application/vnd.openxmlformats-officedocument.presentationml.tags+xml"/>
  <Override PartName="/ppt/tags/tag19.xml" ContentType="application/vnd.openxmlformats-officedocument.presentationml.tags+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embeddings/oleObject3.bin" ContentType="application/vnd.openxmlformats-officedocument.oleObject"/>
  <Override PartName="/ppt/embeddings/oleObject4.bin" ContentType="application/vnd.openxmlformats-officedocument.oleObject"/>
  <Override PartName="/ppt/embeddings/oleObject5.bin" ContentType="application/vnd.openxmlformats-officedocument.oleObject"/>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embeddings/oleObject6.bin" ContentType="application/vnd.openxmlformats-officedocument.oleObject"/>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33.xml" ContentType="application/vnd.openxmlformats-officedocument.presentationml.tags+xml"/>
  <Override PartName="/ppt/notesSlides/notesSlide25.xml" ContentType="application/vnd.openxmlformats-officedocument.presentationml.notesSlide+xml"/>
  <Override PartName="/ppt/embeddings/oleObject7.bin" ContentType="application/vnd.openxmlformats-officedocument.oleObject"/>
  <Override PartName="/ppt/tags/tag34.xml" ContentType="application/vnd.openxmlformats-officedocument.presentationml.tags+xml"/>
  <Override PartName="/ppt/embeddings/oleObject8.bin" ContentType="application/vnd.openxmlformats-officedocument.oleObject"/>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embeddings/oleObject9.bin" ContentType="application/vnd.openxmlformats-officedocument.oleObject"/>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embeddings/oleObject10.bin" ContentType="application/vnd.openxmlformats-officedocument.oleObject"/>
  <Override PartName="/ppt/embeddings/oleObject11.bin" ContentType="application/vnd.openxmlformats-officedocument.oleObject"/>
  <Override PartName="/ppt/embeddings/oleObject12.bin" ContentType="application/vnd.openxmlformats-officedocument.oleObject"/>
  <Override PartName="/ppt/embeddings/oleObject13.bin" ContentType="application/vnd.openxmlformats-officedocument.oleObject"/>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embeddings/oleObject14.bin" ContentType="application/vnd.openxmlformats-officedocument.oleObject"/>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781" r:id="rId2"/>
    <p:sldMasterId id="2147483844" r:id="rId3"/>
    <p:sldMasterId id="2147483856" r:id="rId4"/>
    <p:sldMasterId id="2147483869" r:id="rId5"/>
  </p:sldMasterIdLst>
  <p:notesMasterIdLst>
    <p:notesMasterId r:id="rId88"/>
  </p:notesMasterIdLst>
  <p:handoutMasterIdLst>
    <p:handoutMasterId r:id="rId89"/>
  </p:handoutMasterIdLst>
  <p:sldIdLst>
    <p:sldId id="443" r:id="rId6"/>
    <p:sldId id="504" r:id="rId7"/>
    <p:sldId id="479" r:id="rId8"/>
    <p:sldId id="480" r:id="rId9"/>
    <p:sldId id="481" r:id="rId10"/>
    <p:sldId id="540" r:id="rId11"/>
    <p:sldId id="539" r:id="rId12"/>
    <p:sldId id="526" r:id="rId13"/>
    <p:sldId id="527" r:id="rId14"/>
    <p:sldId id="529" r:id="rId15"/>
    <p:sldId id="528" r:id="rId16"/>
    <p:sldId id="530" r:id="rId17"/>
    <p:sldId id="531" r:id="rId18"/>
    <p:sldId id="509" r:id="rId19"/>
    <p:sldId id="510" r:id="rId20"/>
    <p:sldId id="512" r:id="rId21"/>
    <p:sldId id="507" r:id="rId22"/>
    <p:sldId id="533" r:id="rId23"/>
    <p:sldId id="483" r:id="rId24"/>
    <p:sldId id="484" r:id="rId25"/>
    <p:sldId id="373" r:id="rId26"/>
    <p:sldId id="467" r:id="rId27"/>
    <p:sldId id="513" r:id="rId28"/>
    <p:sldId id="534" r:id="rId29"/>
    <p:sldId id="388" r:id="rId30"/>
    <p:sldId id="422" r:id="rId31"/>
    <p:sldId id="423" r:id="rId32"/>
    <p:sldId id="486" r:id="rId33"/>
    <p:sldId id="487" r:id="rId34"/>
    <p:sldId id="395" r:id="rId35"/>
    <p:sldId id="396" r:id="rId36"/>
    <p:sldId id="488" r:id="rId37"/>
    <p:sldId id="489" r:id="rId38"/>
    <p:sldId id="536" r:id="rId39"/>
    <p:sldId id="537" r:id="rId40"/>
    <p:sldId id="525" r:id="rId41"/>
    <p:sldId id="437" r:id="rId42"/>
    <p:sldId id="524" r:id="rId43"/>
    <p:sldId id="520" r:id="rId44"/>
    <p:sldId id="523" r:id="rId45"/>
    <p:sldId id="496" r:id="rId46"/>
    <p:sldId id="397" r:id="rId47"/>
    <p:sldId id="394" r:id="rId48"/>
    <p:sldId id="465" r:id="rId49"/>
    <p:sldId id="535" r:id="rId50"/>
    <p:sldId id="444" r:id="rId51"/>
    <p:sldId id="514" r:id="rId52"/>
    <p:sldId id="413" r:id="rId53"/>
    <p:sldId id="414" r:id="rId54"/>
    <p:sldId id="430" r:id="rId55"/>
    <p:sldId id="411" r:id="rId56"/>
    <p:sldId id="412" r:id="rId57"/>
    <p:sldId id="415" r:id="rId58"/>
    <p:sldId id="393" r:id="rId59"/>
    <p:sldId id="403" r:id="rId60"/>
    <p:sldId id="374" r:id="rId61"/>
    <p:sldId id="416" r:id="rId62"/>
    <p:sldId id="439" r:id="rId63"/>
    <p:sldId id="441" r:id="rId64"/>
    <p:sldId id="426" r:id="rId65"/>
    <p:sldId id="442" r:id="rId66"/>
    <p:sldId id="420" r:id="rId67"/>
    <p:sldId id="421" r:id="rId68"/>
    <p:sldId id="424" r:id="rId69"/>
    <p:sldId id="436" r:id="rId70"/>
    <p:sldId id="428" r:id="rId71"/>
    <p:sldId id="417" r:id="rId72"/>
    <p:sldId id="427" r:id="rId73"/>
    <p:sldId id="404" r:id="rId74"/>
    <p:sldId id="401" r:id="rId75"/>
    <p:sldId id="402" r:id="rId76"/>
    <p:sldId id="399" r:id="rId77"/>
    <p:sldId id="418" r:id="rId78"/>
    <p:sldId id="419" r:id="rId79"/>
    <p:sldId id="392" r:id="rId80"/>
    <p:sldId id="386" r:id="rId81"/>
    <p:sldId id="400" r:id="rId82"/>
    <p:sldId id="440" r:id="rId83"/>
    <p:sldId id="455" r:id="rId84"/>
    <p:sldId id="458" r:id="rId85"/>
    <p:sldId id="459" r:id="rId86"/>
    <p:sldId id="460" r:id="rId87"/>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bw" frameSlides="1"/>
  <p:clrMru>
    <a:srgbClr val="EAEAEA"/>
    <a:srgbClr val="FFFFCC"/>
    <a:srgbClr val="CCFF99"/>
    <a:srgbClr val="FFCCCC"/>
    <a:srgbClr val="FF0000"/>
    <a:srgbClr val="CCFF66"/>
    <a:srgbClr val="66FF66"/>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5" autoAdjust="0"/>
    <p:restoredTop sz="66909" autoAdjust="0"/>
  </p:normalViewPr>
  <p:slideViewPr>
    <p:cSldViewPr snapToGrid="0">
      <p:cViewPr varScale="1">
        <p:scale>
          <a:sx n="48" d="100"/>
          <a:sy n="48" d="100"/>
        </p:scale>
        <p:origin x="-2736" y="-104"/>
      </p:cViewPr>
      <p:guideLst>
        <p:guide orient="horz" pos="2381"/>
        <p:guide pos="2875"/>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150" d="100"/>
          <a:sy n="150" d="100"/>
        </p:scale>
        <p:origin x="-4864" y="19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70" Type="http://schemas.openxmlformats.org/officeDocument/2006/relationships/slide" Target="slides/slide65.xml"/><Relationship Id="rId71" Type="http://schemas.openxmlformats.org/officeDocument/2006/relationships/slide" Target="slides/slide66.xml"/><Relationship Id="rId72" Type="http://schemas.openxmlformats.org/officeDocument/2006/relationships/slide" Target="slides/slide67.xml"/><Relationship Id="rId73" Type="http://schemas.openxmlformats.org/officeDocument/2006/relationships/slide" Target="slides/slide68.xml"/><Relationship Id="rId74" Type="http://schemas.openxmlformats.org/officeDocument/2006/relationships/slide" Target="slides/slide69.xml"/><Relationship Id="rId75" Type="http://schemas.openxmlformats.org/officeDocument/2006/relationships/slide" Target="slides/slide70.xml"/><Relationship Id="rId76" Type="http://schemas.openxmlformats.org/officeDocument/2006/relationships/slide" Target="slides/slide71.xml"/><Relationship Id="rId77" Type="http://schemas.openxmlformats.org/officeDocument/2006/relationships/slide" Target="slides/slide72.xml"/><Relationship Id="rId78" Type="http://schemas.openxmlformats.org/officeDocument/2006/relationships/slide" Target="slides/slide73.xml"/><Relationship Id="rId79" Type="http://schemas.openxmlformats.org/officeDocument/2006/relationships/slide" Target="slides/slide74.xml"/><Relationship Id="rId90" Type="http://schemas.openxmlformats.org/officeDocument/2006/relationships/printerSettings" Target="printerSettings/printerSettings1.bin"/><Relationship Id="rId91" Type="http://schemas.openxmlformats.org/officeDocument/2006/relationships/presProps" Target="presProps.xml"/><Relationship Id="rId92" Type="http://schemas.openxmlformats.org/officeDocument/2006/relationships/viewProps" Target="viewProps.xml"/><Relationship Id="rId93" Type="http://schemas.openxmlformats.org/officeDocument/2006/relationships/theme" Target="theme/theme1.xml"/><Relationship Id="rId94" Type="http://schemas.openxmlformats.org/officeDocument/2006/relationships/tableStyles" Target="tableStyles.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60" Type="http://schemas.openxmlformats.org/officeDocument/2006/relationships/slide" Target="slides/slide55.xml"/><Relationship Id="rId61" Type="http://schemas.openxmlformats.org/officeDocument/2006/relationships/slide" Target="slides/slide56.xml"/><Relationship Id="rId62" Type="http://schemas.openxmlformats.org/officeDocument/2006/relationships/slide" Target="slides/slide57.xml"/><Relationship Id="rId63" Type="http://schemas.openxmlformats.org/officeDocument/2006/relationships/slide" Target="slides/slide58.xml"/><Relationship Id="rId64" Type="http://schemas.openxmlformats.org/officeDocument/2006/relationships/slide" Target="slides/slide59.xml"/><Relationship Id="rId65" Type="http://schemas.openxmlformats.org/officeDocument/2006/relationships/slide" Target="slides/slide60.xml"/><Relationship Id="rId66" Type="http://schemas.openxmlformats.org/officeDocument/2006/relationships/slide" Target="slides/slide61.xml"/><Relationship Id="rId67" Type="http://schemas.openxmlformats.org/officeDocument/2006/relationships/slide" Target="slides/slide62.xml"/><Relationship Id="rId68" Type="http://schemas.openxmlformats.org/officeDocument/2006/relationships/slide" Target="slides/slide63.xml"/><Relationship Id="rId69" Type="http://schemas.openxmlformats.org/officeDocument/2006/relationships/slide" Target="slides/slide64.xml"/><Relationship Id="rId80" Type="http://schemas.openxmlformats.org/officeDocument/2006/relationships/slide" Target="slides/slide75.xml"/><Relationship Id="rId81" Type="http://schemas.openxmlformats.org/officeDocument/2006/relationships/slide" Target="slides/slide76.xml"/><Relationship Id="rId82" Type="http://schemas.openxmlformats.org/officeDocument/2006/relationships/slide" Target="slides/slide77.xml"/><Relationship Id="rId83" Type="http://schemas.openxmlformats.org/officeDocument/2006/relationships/slide" Target="slides/slide78.xml"/><Relationship Id="rId84" Type="http://schemas.openxmlformats.org/officeDocument/2006/relationships/slide" Target="slides/slide79.xml"/><Relationship Id="rId85" Type="http://schemas.openxmlformats.org/officeDocument/2006/relationships/slide" Target="slides/slide80.xml"/><Relationship Id="rId86" Type="http://schemas.openxmlformats.org/officeDocument/2006/relationships/slide" Target="slides/slide81.xml"/><Relationship Id="rId87" Type="http://schemas.openxmlformats.org/officeDocument/2006/relationships/slide" Target="slides/slide82.xml"/><Relationship Id="rId88" Type="http://schemas.openxmlformats.org/officeDocument/2006/relationships/notesMaster" Target="notesMasters/notesMaster1.xml"/><Relationship Id="rId89"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73.xml"/><Relationship Id="rId4" Type="http://schemas.openxmlformats.org/officeDocument/2006/relationships/slide" Target="slides/slide74.xml"/><Relationship Id="rId1" Type="http://schemas.openxmlformats.org/officeDocument/2006/relationships/slide" Target="slides/slide21.xml"/><Relationship Id="rId2" Type="http://schemas.openxmlformats.org/officeDocument/2006/relationships/slide" Target="slides/slide6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4F86DCEB-BBDC-674A-8E73-8A554E02FD94}" type="presOf" srcId="{C17C9D10-EE76-7640-A94C-D94C87A3F6C3}" destId="{A9C6362F-FD2C-A44B-8412-4E042722523A}" srcOrd="0" destOrd="0" presId="urn:microsoft.com/office/officeart/2005/8/layout/equation1"/>
    <dgm:cxn modelId="{A34E3F2C-86B1-5940-80E3-364F9867C990}" type="presOf" srcId="{E5FC7AF9-8C95-6A4C-A8DE-6C8A4D1F9430}" destId="{8C6BBD0A-341D-F448-AE4B-11C0CE9949B8}"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B61414AF-B999-5C43-999A-FEFE061F15A1}" type="presOf" srcId="{76B5C694-B853-0246-BCA0-5E7F2433D535}" destId="{0472C170-12DA-B143-AD1C-711D1168B5FF}"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493F82DB-B6CB-2D45-BE1A-31EDB7D85394}" type="presOf" srcId="{183C4D7A-51E5-9D4A-8722-B033BB650077}" destId="{A2D8B243-9861-CB4C-9DC9-4D3970B797C1}" srcOrd="0" destOrd="0" presId="urn:microsoft.com/office/officeart/2005/8/layout/equation1"/>
    <dgm:cxn modelId="{7B42EC59-F829-4C44-97F8-F4A3F3EAB9C6}" type="presOf" srcId="{D407CFE4-E8FB-E245-AFDB-410BA6680B55}" destId="{8550BC7D-E478-6C47-BCD8-EB8C32D6A82C}"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820E56E6-17BD-4042-BE12-9ADEF807C044}" type="presOf" srcId="{B21C862C-BCF1-F544-BD07-29CD2C2ABB4C}" destId="{53655511-3EA9-E24B-ADA6-7E53EB5D5B44}" srcOrd="0" destOrd="0" presId="urn:microsoft.com/office/officeart/2005/8/layout/equation1"/>
    <dgm:cxn modelId="{417FC407-A255-3C49-8BCD-4E372CE5152C}" type="presOf" srcId="{F32F0913-A3AF-1446-B5C2-B320E756F7AD}" destId="{43B7E150-48FC-BF4A-9779-A59569998339}"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5C11EC66-4E74-D14B-878F-6A213BA2B84E}" type="presOf" srcId="{BE52F91F-FC70-D84E-8B56-57DD33F1959A}" destId="{FB9B2694-C9DD-5F41-AEF5-FE06D207342C}" srcOrd="0" destOrd="0" presId="urn:microsoft.com/office/officeart/2005/8/layout/equation1"/>
    <dgm:cxn modelId="{D605A506-168D-1141-B906-7B6099AB7C37}" type="presParOf" srcId="{53655511-3EA9-E24B-ADA6-7E53EB5D5B44}" destId="{0472C170-12DA-B143-AD1C-711D1168B5FF}" srcOrd="0" destOrd="0" presId="urn:microsoft.com/office/officeart/2005/8/layout/equation1"/>
    <dgm:cxn modelId="{AA68019D-499D-D749-B14C-07350ACF5D05}" type="presParOf" srcId="{53655511-3EA9-E24B-ADA6-7E53EB5D5B44}" destId="{0A08B234-ABF7-DB43-A58C-B3C0794EAE49}" srcOrd="1" destOrd="0" presId="urn:microsoft.com/office/officeart/2005/8/layout/equation1"/>
    <dgm:cxn modelId="{54AE5CCD-D2F8-AC49-8E55-640DE0CEC515}" type="presParOf" srcId="{53655511-3EA9-E24B-ADA6-7E53EB5D5B44}" destId="{A2D8B243-9861-CB4C-9DC9-4D3970B797C1}" srcOrd="2" destOrd="0" presId="urn:microsoft.com/office/officeart/2005/8/layout/equation1"/>
    <dgm:cxn modelId="{3821CA81-4BCD-F649-97BE-A2C3FE7370A7}" type="presParOf" srcId="{53655511-3EA9-E24B-ADA6-7E53EB5D5B44}" destId="{EDB500EE-8294-3F4B-8417-8BE8023C1D35}" srcOrd="3" destOrd="0" presId="urn:microsoft.com/office/officeart/2005/8/layout/equation1"/>
    <dgm:cxn modelId="{B86E7109-5DB8-FE4E-9703-385CED785656}" type="presParOf" srcId="{53655511-3EA9-E24B-ADA6-7E53EB5D5B44}" destId="{A9C6362F-FD2C-A44B-8412-4E042722523A}" srcOrd="4" destOrd="0" presId="urn:microsoft.com/office/officeart/2005/8/layout/equation1"/>
    <dgm:cxn modelId="{7F67307C-6680-DB44-A1F6-BE4721659FF8}" type="presParOf" srcId="{53655511-3EA9-E24B-ADA6-7E53EB5D5B44}" destId="{1D85500E-2E82-6A4A-91EE-9AF48FEC6C45}" srcOrd="5" destOrd="0" presId="urn:microsoft.com/office/officeart/2005/8/layout/equation1"/>
    <dgm:cxn modelId="{C3C37B74-49DA-FD4E-89B2-9D71D286CD46}" type="presParOf" srcId="{53655511-3EA9-E24B-ADA6-7E53EB5D5B44}" destId="{43B7E150-48FC-BF4A-9779-A59569998339}" srcOrd="6" destOrd="0" presId="urn:microsoft.com/office/officeart/2005/8/layout/equation1"/>
    <dgm:cxn modelId="{3C54615D-92D0-A040-9E6E-1B25FDB35A2F}" type="presParOf" srcId="{53655511-3EA9-E24B-ADA6-7E53EB5D5B44}" destId="{88E048A8-2DA0-7B47-9D5D-4C623211681A}" srcOrd="7" destOrd="0" presId="urn:microsoft.com/office/officeart/2005/8/layout/equation1"/>
    <dgm:cxn modelId="{10A20CAB-799C-2F43-84D3-72F2706A77A2}" type="presParOf" srcId="{53655511-3EA9-E24B-ADA6-7E53EB5D5B44}" destId="{8C6BBD0A-341D-F448-AE4B-11C0CE9949B8}" srcOrd="8" destOrd="0" presId="urn:microsoft.com/office/officeart/2005/8/layout/equation1"/>
    <dgm:cxn modelId="{C31C7DC6-FDA4-DD48-A68A-D0A85B682A74}" type="presParOf" srcId="{53655511-3EA9-E24B-ADA6-7E53EB5D5B44}" destId="{73DEAC19-71FE-434C-B8AB-5F6FDE04D5DA}" srcOrd="9" destOrd="0" presId="urn:microsoft.com/office/officeart/2005/8/layout/equation1"/>
    <dgm:cxn modelId="{F06D5172-2315-3841-9271-535F3D235999}" type="presParOf" srcId="{53655511-3EA9-E24B-ADA6-7E53EB5D5B44}" destId="{FB9B2694-C9DD-5F41-AEF5-FE06D207342C}" srcOrd="10" destOrd="0" presId="urn:microsoft.com/office/officeart/2005/8/layout/equation1"/>
    <dgm:cxn modelId="{9040C148-A2E7-634F-BBD9-522AB28A27F8}" type="presParOf" srcId="{53655511-3EA9-E24B-ADA6-7E53EB5D5B44}" destId="{ABE3BCDB-6BFB-044A-9A25-2B53D8273D94}" srcOrd="11" destOrd="0" presId="urn:microsoft.com/office/officeart/2005/8/layout/equation1"/>
    <dgm:cxn modelId="{42BB6E7E-64A0-8D40-A3F1-5B50FC48D25B}"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 Id="rId2" Type="http://schemas.openxmlformats.org/officeDocument/2006/relationships/image" Target="../media/image8.emf"/><Relationship Id="rId3"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6.png"/></Relationships>
</file>

<file path=ppt/drawings/_rels/vmlDrawing9.vml.rels><?xml version="1.0" encoding="UTF-8" standalone="yes"?>
<Relationships xmlns="http://schemas.openxmlformats.org/package/2006/relationships"><Relationship Id="rId3" Type="http://schemas.openxmlformats.org/officeDocument/2006/relationships/image" Target="../media/image57.wmf"/><Relationship Id="rId4" Type="http://schemas.openxmlformats.org/officeDocument/2006/relationships/image" Target="../media/image58.wmf"/><Relationship Id="rId1" Type="http://schemas.openxmlformats.org/officeDocument/2006/relationships/image" Target="../media/image55.wmf"/><Relationship Id="rId2" Type="http://schemas.openxmlformats.org/officeDocument/2006/relationships/image" Target="../media/image5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2" y="2"/>
            <a:ext cx="4028546" cy="221343"/>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lvl1pPr defTabSz="922912" eaLnBrk="0" hangingPunct="0">
              <a:defRPr sz="800"/>
            </a:lvl1pPr>
          </a:lstStyle>
          <a:p>
            <a:pPr>
              <a:defRPr/>
            </a:pPr>
            <a:r>
              <a:rPr lang="en-US" dirty="0" smtClean="0"/>
              <a:t>Operations Strategy #2: External View and Operations Forensics</a:t>
            </a:r>
            <a:endParaRPr lang="en-US" dirty="0"/>
          </a:p>
        </p:txBody>
      </p:sp>
      <p:sp>
        <p:nvSpPr>
          <p:cNvPr id="28676" name="Rectangle 4"/>
          <p:cNvSpPr>
            <a:spLocks noGrp="1" noChangeArrowheads="1"/>
          </p:cNvSpPr>
          <p:nvPr>
            <p:ph type="ftr" sz="quarter" idx="2"/>
          </p:nvPr>
        </p:nvSpPr>
        <p:spPr bwMode="auto">
          <a:xfrm>
            <a:off x="0" y="9004353"/>
            <a:ext cx="3839898" cy="224417"/>
          </a:xfrm>
          <a:prstGeom prst="rect">
            <a:avLst/>
          </a:prstGeom>
          <a:noFill/>
          <a:ln w="9525">
            <a:noFill/>
            <a:miter lim="800000"/>
            <a:headEnd/>
            <a:tailEnd/>
          </a:ln>
          <a:effectLst/>
        </p:spPr>
        <p:txBody>
          <a:bodyPr vert="horz" wrap="square" lIns="92257" tIns="46128" rIns="92257" bIns="46128" numCol="1" anchor="b" anchorCtr="0" compatLnSpc="1">
            <a:prstTxWarp prst="textNoShape">
              <a:avLst/>
            </a:prstTxWarp>
          </a:bodyPr>
          <a:lstStyle>
            <a:lvl1pPr defTabSz="922912" eaLnBrk="0" hangingPunct="0">
              <a:defRPr sz="800"/>
            </a:lvl1pPr>
          </a:lstStyle>
          <a:p>
            <a:pPr>
              <a:defRPr/>
            </a:pPr>
            <a:r>
              <a:rPr lang="en-US"/>
              <a:t>© Van Mieghem</a:t>
            </a:r>
          </a:p>
        </p:txBody>
      </p:sp>
    </p:spTree>
    <p:extLst>
      <p:ext uri="{BB962C8B-B14F-4D97-AF65-F5344CB8AC3E}">
        <p14:creationId xmlns:p14="http://schemas.microsoft.com/office/powerpoint/2010/main" val="275303185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27670"/>
            <a:ext cx="5335390" cy="225955"/>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lvl1pPr defTabSz="922912" eaLnBrk="0" hangingPunct="0">
              <a:defRPr sz="800"/>
            </a:lvl1pPr>
          </a:lstStyle>
          <a:p>
            <a:pPr>
              <a:defRPr/>
            </a:pPr>
            <a:r>
              <a:rPr lang="en-US"/>
              <a:t>OPNS454 Week #8: Technology and Mass Customized Service</a:t>
            </a:r>
          </a:p>
        </p:txBody>
      </p:sp>
      <p:sp>
        <p:nvSpPr>
          <p:cNvPr id="4099" name="Rectangle 3"/>
          <p:cNvSpPr>
            <a:spLocks noGrp="1" noChangeArrowheads="1"/>
          </p:cNvSpPr>
          <p:nvPr>
            <p:ph type="dt" idx="1"/>
          </p:nvPr>
        </p:nvSpPr>
        <p:spPr bwMode="auto">
          <a:xfrm>
            <a:off x="5502739" y="27670"/>
            <a:ext cx="1507661" cy="225955"/>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lvl1pPr algn="r" defTabSz="922912" eaLnBrk="0" hangingPunct="0">
              <a:defRPr sz="800"/>
            </a:lvl1pPr>
          </a:lstStyle>
          <a:p>
            <a:pPr>
              <a:defRPr/>
            </a:pPr>
            <a:fld id="{2BB63D27-399F-4792-A118-4CC730A89D33}" type="datetime1">
              <a:rPr lang="en-US"/>
              <a:pPr>
                <a:defRPr/>
              </a:pPr>
              <a:t>1/16/14</a:t>
            </a:fld>
            <a:endParaRPr lang="en-US"/>
          </a:p>
        </p:txBody>
      </p:sp>
      <p:sp>
        <p:nvSpPr>
          <p:cNvPr id="79876" name="Rectangle 4"/>
          <p:cNvSpPr>
            <a:spLocks noGrp="1" noRot="1" noChangeAspect="1" noChangeArrowheads="1" noTextEdit="1"/>
          </p:cNvSpPr>
          <p:nvPr>
            <p:ph type="sldImg" idx="2"/>
          </p:nvPr>
        </p:nvSpPr>
        <p:spPr bwMode="auto">
          <a:xfrm>
            <a:off x="254000" y="319088"/>
            <a:ext cx="4645025" cy="3484562"/>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31248" y="3870428"/>
            <a:ext cx="6547909" cy="5209243"/>
          </a:xfrm>
          <a:prstGeom prst="rect">
            <a:avLst/>
          </a:prstGeom>
          <a:noFill/>
          <a:ln w="9525">
            <a:noFill/>
            <a:miter lim="800000"/>
            <a:headEnd/>
            <a:tailEnd/>
          </a:ln>
          <a:effectLst/>
        </p:spPr>
        <p:txBody>
          <a:bodyPr vert="horz" wrap="square" lIns="92257" tIns="46128" rIns="92257" bIns="4612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2" y="9124244"/>
            <a:ext cx="4384543" cy="172156"/>
          </a:xfrm>
          <a:prstGeom prst="rect">
            <a:avLst/>
          </a:prstGeom>
          <a:noFill/>
          <a:ln w="9525">
            <a:noFill/>
            <a:miter lim="800000"/>
            <a:headEnd/>
            <a:tailEnd/>
          </a:ln>
          <a:effectLst/>
        </p:spPr>
        <p:txBody>
          <a:bodyPr vert="horz" wrap="square" lIns="92257" tIns="46128" rIns="92257" bIns="46128" numCol="1" anchor="b" anchorCtr="0" compatLnSpc="1">
            <a:prstTxWarp prst="textNoShape">
              <a:avLst/>
            </a:prstTxWarp>
          </a:bodyPr>
          <a:lstStyle>
            <a:lvl1pPr defTabSz="922912"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3972258" y="9124244"/>
            <a:ext cx="3038144" cy="172156"/>
          </a:xfrm>
          <a:prstGeom prst="rect">
            <a:avLst/>
          </a:prstGeom>
          <a:noFill/>
          <a:ln w="9525">
            <a:noFill/>
            <a:miter lim="800000"/>
            <a:headEnd/>
            <a:tailEnd/>
          </a:ln>
          <a:effectLst/>
        </p:spPr>
        <p:txBody>
          <a:bodyPr vert="horz" wrap="square" lIns="92257" tIns="46128" rIns="92257" bIns="46128" numCol="1" anchor="b" anchorCtr="0" compatLnSpc="1">
            <a:prstTxWarp prst="textNoShape">
              <a:avLst/>
            </a:prstTxWarp>
          </a:bodyPr>
          <a:lstStyle>
            <a:lvl1pPr algn="r" defTabSz="922912" eaLnBrk="0" hangingPunct="0">
              <a:defRPr sz="800"/>
            </a:lvl1pPr>
          </a:lstStyle>
          <a:p>
            <a:pPr>
              <a:defRPr/>
            </a:pPr>
            <a:fld id="{B19D7C3D-48F7-42AB-8CEF-AD510D4D77B3}" type="slidenum">
              <a:rPr lang="en-US"/>
              <a:pPr>
                <a:defRPr/>
              </a:pPr>
              <a:t>‹#›</a:t>
            </a:fld>
            <a:endParaRPr lang="en-US"/>
          </a:p>
        </p:txBody>
      </p:sp>
    </p:spTree>
    <p:extLst>
      <p:ext uri="{BB962C8B-B14F-4D97-AF65-F5344CB8AC3E}">
        <p14:creationId xmlns:p14="http://schemas.microsoft.com/office/powerpoint/2010/main" val="401530674"/>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hyperlink" Target="http://gaming.unlv.edu/subject/casinomath.html"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 Id="rId3" Type="http://schemas.openxmlformats.org/officeDocument/2006/relationships/hyperlink" Target="http://www.build-to-order-consulting.com/Lean%20Retailing.htm" TargetMode="Externa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design4manufacturability.com/" TargetMode="External"/><Relationship Id="rId4" Type="http://schemas.openxmlformats.org/officeDocument/2006/relationships/hyperlink" Target="http://www.build-to-order-consulting.com/Standardization.htm" TargetMode="External"/><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30649"/>
            <a:r>
              <a:rPr lang="en-US" sz="1100" b="1" dirty="0" smtClean="0">
                <a:solidFill>
                  <a:srgbClr val="000000"/>
                </a:solidFill>
              </a:rPr>
              <a:t>OPNS454 Week #8: Technology and Mass Customized Service</a:t>
            </a:r>
          </a:p>
        </p:txBody>
      </p:sp>
      <p:sp>
        <p:nvSpPr>
          <p:cNvPr id="81923" name="Rectangle 6"/>
          <p:cNvSpPr>
            <a:spLocks noGrp="1" noChangeArrowheads="1"/>
          </p:cNvSpPr>
          <p:nvPr>
            <p:ph type="ftr" sz="quarter" idx="4"/>
          </p:nvPr>
        </p:nvSpPr>
        <p:spPr>
          <a:noFill/>
        </p:spPr>
        <p:txBody>
          <a:bodyPr/>
          <a:lstStyle/>
          <a:p>
            <a:pPr defTabSz="930649"/>
            <a:r>
              <a:rPr lang="en-US" sz="1100" b="1" dirty="0" smtClean="0">
                <a:solidFill>
                  <a:srgbClr val="000000"/>
                </a:solidFill>
              </a:rPr>
              <a:t>© Van Mieghem</a:t>
            </a:r>
          </a:p>
        </p:txBody>
      </p:sp>
      <p:sp>
        <p:nvSpPr>
          <p:cNvPr id="81924" name="Rectangle 7"/>
          <p:cNvSpPr>
            <a:spLocks noGrp="1" noChangeArrowheads="1"/>
          </p:cNvSpPr>
          <p:nvPr>
            <p:ph type="sldNum" sz="quarter" idx="5"/>
          </p:nvPr>
        </p:nvSpPr>
        <p:spPr>
          <a:noFill/>
        </p:spPr>
        <p:txBody>
          <a:bodyPr/>
          <a:lstStyle/>
          <a:p>
            <a:pPr defTabSz="930649"/>
            <a:fld id="{22B74EB2-F2BF-4DCB-AA59-5111CBCF7A1F}" type="slidenum">
              <a:rPr lang="en-US" sz="1100" b="1" smtClean="0">
                <a:solidFill>
                  <a:srgbClr val="000000"/>
                </a:solidFill>
              </a:rPr>
              <a:pPr defTabSz="930649"/>
              <a:t>1</a:t>
            </a:fld>
            <a:endParaRPr lang="en-US" sz="1100" b="1" dirty="0" smtClean="0">
              <a:solidFill>
                <a:srgbClr val="000000"/>
              </a:solidFill>
            </a:endParaRPr>
          </a:p>
        </p:txBody>
      </p:sp>
      <p:sp>
        <p:nvSpPr>
          <p:cNvPr id="81925" name="Slide Image Placeholder 11"/>
          <p:cNvSpPr>
            <a:spLocks noGrp="1" noRot="1" noChangeAspect="1" noTextEdit="1"/>
          </p:cNvSpPr>
          <p:nvPr>
            <p:ph type="sldImg"/>
          </p:nvPr>
        </p:nvSpPr>
        <p:spPr>
          <a:ln/>
        </p:spPr>
      </p:sp>
      <p:sp>
        <p:nvSpPr>
          <p:cNvPr id="7" name="Notes Placeholder 6"/>
          <p:cNvSpPr>
            <a:spLocks noGrp="1"/>
          </p:cNvSpPr>
          <p:nvPr>
            <p:ph type="body" idx="1"/>
          </p:nvPr>
        </p:nvSpPr>
        <p:spPr>
          <a:xfrm>
            <a:off x="234333" y="3899228"/>
            <a:ext cx="6547909" cy="5209243"/>
          </a:xfrm>
        </p:spPr>
        <p:txBody>
          <a:bodyPr>
            <a:normAutofit/>
          </a:bodyPr>
          <a:lstStyle/>
          <a:p>
            <a:r>
              <a:rPr lang="en-US" dirty="0" smtClean="0"/>
              <a:t>Plan for Winter 2011:</a:t>
            </a:r>
          </a:p>
          <a:p>
            <a:endParaRPr lang="en-US" dirty="0" smtClean="0"/>
          </a:p>
          <a:p>
            <a:r>
              <a:rPr lang="en-US" dirty="0" smtClean="0"/>
              <a:t>3:30-4:00: Due diligence:</a:t>
            </a:r>
            <a:r>
              <a:rPr lang="en-US" baseline="0" dirty="0" smtClean="0"/>
              <a:t> learning from financial statements</a:t>
            </a:r>
          </a:p>
          <a:p>
            <a:r>
              <a:rPr lang="en-US" baseline="0" dirty="0" smtClean="0"/>
              <a:t>4:00-4:15: Two group arguments/presentations on Peapod (one in favor, one against)</a:t>
            </a:r>
          </a:p>
          <a:p>
            <a:r>
              <a:rPr lang="en-US" baseline="0" dirty="0" smtClean="0"/>
              <a:t>4:15-4:50:  I go over the idea/cost-to-serve analysis/drivers/improvement</a:t>
            </a:r>
          </a:p>
          <a:p>
            <a:r>
              <a:rPr lang="en-US" baseline="0" dirty="0" smtClean="0"/>
              <a:t>15min break</a:t>
            </a:r>
          </a:p>
          <a:p>
            <a:r>
              <a:rPr lang="en-US" baseline="0" dirty="0" smtClean="0"/>
              <a:t>5:05-6:15: Peapod speaker</a:t>
            </a:r>
          </a:p>
          <a:p>
            <a:endParaRPr lang="en-US" baseline="0" dirty="0" smtClean="0"/>
          </a:p>
          <a:p>
            <a:endParaRPr lang="en-US" baseline="0" dirty="0" smtClean="0"/>
          </a:p>
          <a:p>
            <a:pPr marL="225841" indent="-225841">
              <a:lnSpc>
                <a:spcPct val="90000"/>
              </a:lnSpc>
            </a:pPr>
            <a:r>
              <a:rPr lang="en-US" dirty="0" smtClean="0"/>
              <a:t>Plan for  Nov 5, 2007: </a:t>
            </a:r>
            <a:r>
              <a:rPr lang="en-US" i="1" dirty="0" smtClean="0"/>
              <a:t>I typed up the Peapod analysis in slides so I can do that quickly. This year no submission on Peapod so I can do it faster &amp; just focus on cost-to-serve analysis.</a:t>
            </a:r>
            <a:endParaRPr lang="en-US" dirty="0" smtClean="0"/>
          </a:p>
          <a:p>
            <a:pPr marL="225841" indent="-225841">
              <a:lnSpc>
                <a:spcPct val="90000"/>
              </a:lnSpc>
            </a:pPr>
            <a:r>
              <a:rPr lang="en-US" dirty="0" smtClean="0"/>
              <a:t>1:30-2:15: mass customization</a:t>
            </a:r>
          </a:p>
          <a:p>
            <a:pPr marL="225841" indent="-225841">
              <a:lnSpc>
                <a:spcPct val="90000"/>
              </a:lnSpc>
            </a:pPr>
            <a:r>
              <a:rPr lang="en-US" dirty="0" smtClean="0"/>
              <a:t>2:15-3:00: Peapod Cost to Serve analysis</a:t>
            </a:r>
          </a:p>
          <a:p>
            <a:pPr marL="225841" indent="-225841">
              <a:lnSpc>
                <a:spcPct val="90000"/>
              </a:lnSpc>
            </a:pPr>
            <a:endParaRPr lang="en-US" dirty="0" smtClean="0"/>
          </a:p>
          <a:p>
            <a:pPr marL="225841" indent="-225841">
              <a:lnSpc>
                <a:spcPct val="90000"/>
              </a:lnSpc>
            </a:pPr>
            <a:endParaRPr lang="en-US" dirty="0" smtClean="0"/>
          </a:p>
          <a:p>
            <a:pPr marL="225841" indent="-225841">
              <a:lnSpc>
                <a:spcPct val="90000"/>
              </a:lnSpc>
            </a:pPr>
            <a:r>
              <a:rPr lang="en-US" dirty="0" err="1" smtClean="0"/>
              <a:t>Actuals</a:t>
            </a:r>
            <a:r>
              <a:rPr lang="en-US" dirty="0" smtClean="0"/>
              <a:t> of 3hr night class (Feb 2007)</a:t>
            </a:r>
          </a:p>
          <a:p>
            <a:pPr marL="225841" indent="-225841">
              <a:lnSpc>
                <a:spcPct val="90000"/>
              </a:lnSpc>
            </a:pPr>
            <a:r>
              <a:rPr lang="en-US" dirty="0" smtClean="0"/>
              <a:t>6:30pm: opening: operations strategy drivers today </a:t>
            </a:r>
          </a:p>
          <a:p>
            <a:pPr marL="225841" indent="-225841">
              <a:lnSpc>
                <a:spcPct val="90000"/>
              </a:lnSpc>
            </a:pPr>
            <a:r>
              <a:rPr lang="en-US" dirty="0" smtClean="0"/>
              <a:t>6:35pm : mass customization</a:t>
            </a:r>
          </a:p>
          <a:p>
            <a:pPr marL="225841" indent="-225841">
              <a:lnSpc>
                <a:spcPct val="90000"/>
              </a:lnSpc>
            </a:pPr>
            <a:r>
              <a:rPr lang="en-US" dirty="0" smtClean="0"/>
              <a:t>7:15pm: scorecard to analyze IT applied to Peapod </a:t>
            </a:r>
          </a:p>
          <a:p>
            <a:pPr marL="225841" indent="-225841">
              <a:lnSpc>
                <a:spcPct val="90000"/>
              </a:lnSpc>
            </a:pPr>
            <a:r>
              <a:rPr lang="en-US" dirty="0" smtClean="0"/>
              <a:t>7:20pm: Peapod: Understand processes + three different network structures (in-store picking, DCs, clicks &amp; bricks);  Performance Evaluation of Peapod ; Path to Profitability + learning points</a:t>
            </a:r>
          </a:p>
          <a:p>
            <a:pPr marL="225841" indent="-225841">
              <a:lnSpc>
                <a:spcPct val="90000"/>
              </a:lnSpc>
            </a:pPr>
            <a:r>
              <a:rPr lang="en-US" dirty="0" smtClean="0"/>
              <a:t>8:05pm (8:17	/8:16	): break</a:t>
            </a:r>
          </a:p>
          <a:p>
            <a:pPr marL="225841" indent="-225841">
              <a:lnSpc>
                <a:spcPct val="90000"/>
              </a:lnSpc>
            </a:pPr>
            <a:r>
              <a:rPr lang="en-US" dirty="0" smtClean="0"/>
              <a:t>8:25pm (8:30	/8:30	): speaker</a:t>
            </a:r>
          </a:p>
          <a:p>
            <a:pPr marL="225841" indent="-225841">
              <a:lnSpc>
                <a:spcPct val="90000"/>
              </a:lnSpc>
            </a:pPr>
            <a:r>
              <a:rPr lang="en-US" dirty="0" smtClean="0"/>
              <a:t>9:30pm (9:30	/9:30	): end</a:t>
            </a:r>
          </a:p>
          <a:p>
            <a:pPr marL="225841" indent="-225841">
              <a:lnSpc>
                <a:spcPct val="90000"/>
              </a:lnSpc>
            </a:pPr>
            <a:r>
              <a:rPr lang="en-US" dirty="0" smtClean="0"/>
              <a:t>Wed: “I actually thought it was good going through the numbers quickly today.  Gave us more time to focus on the concepts and issues rather than getting lost in the case data. The Peapod speaker was great.  Definitely be sure to bring him back next year!“</a:t>
            </a:r>
          </a:p>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1/16/14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17</a:t>
            </a:fld>
            <a:endParaRPr lang="en-US"/>
          </a:p>
        </p:txBody>
      </p:sp>
    </p:spTree>
    <p:extLst>
      <p:ext uri="{BB962C8B-B14F-4D97-AF65-F5344CB8AC3E}">
        <p14:creationId xmlns:p14="http://schemas.microsoft.com/office/powerpoint/2010/main" val="37111270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1/16/14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18</a:t>
            </a:fld>
            <a:endParaRPr lang="en-US"/>
          </a:p>
        </p:txBody>
      </p:sp>
    </p:spTree>
    <p:extLst>
      <p:ext uri="{BB962C8B-B14F-4D97-AF65-F5344CB8AC3E}">
        <p14:creationId xmlns:p14="http://schemas.microsoft.com/office/powerpoint/2010/main" val="10169007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Build</a:t>
            </a:r>
            <a:r>
              <a:rPr lang="en-US" baseline="0" dirty="0" smtClean="0"/>
              <a:t> up in slide show by level.</a:t>
            </a:r>
          </a:p>
          <a:p>
            <a:r>
              <a:rPr lang="en-US" baseline="0" dirty="0" smtClean="0"/>
              <a:t>We will focus on the earnings part.</a:t>
            </a:r>
          </a:p>
          <a:p>
            <a:endParaRPr lang="en-US" baseline="0" dirty="0" smtClean="0"/>
          </a:p>
          <a:p>
            <a:r>
              <a:rPr lang="en-US" baseline="0" dirty="0" smtClean="0"/>
              <a:t>Can ask students (or Richard Lai) what drives say gaming and let them talk.</a:t>
            </a:r>
          </a:p>
          <a:p>
            <a:endParaRPr lang="en-US" baseline="0" dirty="0" smtClean="0"/>
          </a:p>
          <a:p>
            <a:r>
              <a:rPr lang="en-US" baseline="0" dirty="0" smtClean="0"/>
              <a:t>Drop = how much money customers spend</a:t>
            </a:r>
          </a:p>
          <a:p>
            <a:endParaRPr lang="en-US" baseline="0" dirty="0" smtClean="0"/>
          </a:p>
          <a:p>
            <a:r>
              <a:rPr lang="en-US" baseline="0" dirty="0" smtClean="0"/>
              <a:t>So how improve?</a:t>
            </a:r>
          </a:p>
          <a:p>
            <a:pPr>
              <a:buFontTx/>
              <a:buChar char="-"/>
            </a:pPr>
            <a:r>
              <a:rPr lang="en-US" baseline="0" dirty="0" smtClean="0"/>
              <a:t>You can choose to improve set up time; or turn-around [so more games per table]; or others.</a:t>
            </a:r>
          </a:p>
          <a:p>
            <a:pPr>
              <a:buFontTx/>
              <a:buNone/>
            </a:pPr>
            <a:endParaRPr lang="en-US" baseline="0" dirty="0" smtClean="0"/>
          </a:p>
          <a:p>
            <a:pPr>
              <a:buFontTx/>
              <a:buNone/>
            </a:pPr>
            <a:r>
              <a:rPr lang="en-US" baseline="0" dirty="0" smtClean="0"/>
              <a:t>KEY:</a:t>
            </a:r>
          </a:p>
          <a:p>
            <a:pPr>
              <a:buFontTx/>
              <a:buChar char="-"/>
            </a:pPr>
            <a:r>
              <a:rPr lang="en-US" baseline="0" dirty="0" smtClean="0"/>
              <a:t>This is what financial analysts follow: they know how various operational metrics impact financials == key value of tying KPIs into a MAP/TREE.</a:t>
            </a:r>
          </a:p>
          <a:p>
            <a:pPr>
              <a:buFontTx/>
              <a:buChar char="-"/>
            </a:pPr>
            <a:endParaRPr lang="en-US" baseline="0" dirty="0" smtClean="0"/>
          </a:p>
          <a:p>
            <a:r>
              <a:rPr lang="en-US" dirty="0" smtClean="0"/>
              <a:t>there is quite a bit of confusion about the “house advantage” metrics, including the ‘hold ratio’.</a:t>
            </a:r>
          </a:p>
          <a:p>
            <a:r>
              <a:rPr lang="en-US" dirty="0" smtClean="0"/>
              <a:t>Here’s a quick good read: </a:t>
            </a:r>
            <a:r>
              <a:rPr lang="en-US" u="sng" dirty="0" smtClean="0">
                <a:hlinkClick r:id="rId3"/>
              </a:rPr>
              <a:t>http://gaming.unlv.edu/subject/casinomath.html</a:t>
            </a:r>
            <a:r>
              <a:rPr lang="en-US" dirty="0" smtClean="0"/>
              <a:t> with some paragraphs below.</a:t>
            </a:r>
          </a:p>
          <a:p>
            <a:r>
              <a:rPr lang="en-US" dirty="0" smtClean="0"/>
              <a:t>Hope that clarifies our class discussion, when I said: “Hold ratio = win/drop”; note that a hold is about 24% for roulette – it need not exceed 50%.  Best-Jan</a:t>
            </a:r>
          </a:p>
          <a:p>
            <a:r>
              <a:rPr lang="en-US" dirty="0" smtClean="0"/>
              <a:t> </a:t>
            </a:r>
          </a:p>
          <a:p>
            <a:r>
              <a:rPr lang="en-US" dirty="0" smtClean="0"/>
              <a:t>Because handle can be difficult to measure for table games, performance is often measured by hold percentage (and sometimes erroneously called win percentage). Hold percentage is equal to win divided by drop. In Nevada, this figure is about 24% for roulette. The drop and hold percentage are affected by many factors; we won't delve into these nor the associated management issues. Suffice it to say that the casino will not in the long term keep 24% of the money bet on the spins of roulette wheel - well, an honest casino won't.</a:t>
            </a:r>
          </a:p>
          <a:p>
            <a:r>
              <a:rPr lang="en-US" dirty="0" smtClean="0"/>
              <a:t>To summarize: House advantage and theoretical win percentage are the same thing, hold percentage is win over drop, win percentage is win over handle, win percentage approaches the house advantage as the number of plays increases, and hold percentage is equivalent to win percentage for slots but not table games.</a:t>
            </a:r>
          </a:p>
          <a:p>
            <a:r>
              <a:rPr lang="en-US" dirty="0" smtClean="0"/>
              <a:t>· Hold % = Win/Drop</a:t>
            </a:r>
            <a:br>
              <a:rPr lang="en-US" dirty="0" smtClean="0"/>
            </a:br>
            <a:r>
              <a:rPr lang="en-US" dirty="0" smtClean="0"/>
              <a:t>· Win % (actual) = Win/Handle</a:t>
            </a:r>
            <a:br>
              <a:rPr lang="en-US" dirty="0" smtClean="0"/>
            </a:br>
            <a:r>
              <a:rPr lang="en-US" dirty="0" smtClean="0"/>
              <a:t>· H.A. = Theoretical Win % = Limit(Actual Win %) = Limit(Win/Handle)</a:t>
            </a:r>
            <a:br>
              <a:rPr lang="en-US" dirty="0" smtClean="0"/>
            </a:br>
            <a:r>
              <a:rPr lang="en-US" dirty="0" smtClean="0"/>
              <a:t>· Hold Percentage ¹ House Edge</a:t>
            </a:r>
          </a:p>
          <a:p>
            <a:pPr>
              <a:buFontTx/>
              <a:buChar char="-"/>
            </a:pP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Date Placeholder 4"/>
          <p:cNvSpPr>
            <a:spLocks noGrp="1"/>
          </p:cNvSpPr>
          <p:nvPr>
            <p:ph type="dt" idx="11"/>
          </p:nvPr>
        </p:nvSpPr>
        <p:spPr/>
        <p:txBody>
          <a:bodyPr/>
          <a:lstStyle/>
          <a:p>
            <a:pPr>
              <a:defRPr/>
            </a:pPr>
            <a:fld id="{411FFDE6-6A19-3340-94F8-816294798429}" type="datetime1">
              <a:rPr lang="en-US" smtClean="0"/>
              <a:pPr>
                <a:defRPr/>
              </a:pPr>
              <a:t>1/16/14</a:t>
            </a:fld>
            <a:endParaRPr lang="en-US"/>
          </a:p>
        </p:txBody>
      </p:sp>
      <p:sp>
        <p:nvSpPr>
          <p:cNvPr id="6" name="Footer Placeholder 5"/>
          <p:cNvSpPr>
            <a:spLocks noGrp="1"/>
          </p:cNvSpPr>
          <p:nvPr>
            <p:ph type="ftr" sz="quarter" idx="12"/>
          </p:nvPr>
        </p:nvSpPr>
        <p:spPr/>
        <p:txBody>
          <a:bodyPr/>
          <a:lstStyle/>
          <a:p>
            <a:pPr>
              <a:defRPr/>
            </a:pPr>
            <a:r>
              <a:rPr lang="en-US" smtClean="0"/>
              <a:t>© Allon</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19</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Different casino’s went for different improvement</a:t>
            </a:r>
            <a:r>
              <a:rPr lang="en-US" baseline="0" dirty="0" smtClean="0"/>
              <a:t> ideas:</a:t>
            </a:r>
          </a:p>
          <a:p>
            <a:endParaRPr lang="en-US" baseline="0" dirty="0" smtClean="0"/>
          </a:p>
          <a:p>
            <a:r>
              <a:rPr lang="en-US" baseline="0" dirty="0" smtClean="0"/>
              <a:t>Ameristar has highest ROA b/c:</a:t>
            </a:r>
          </a:p>
          <a:p>
            <a:pPr>
              <a:buFontTx/>
              <a:buChar char="-"/>
            </a:pPr>
            <a:r>
              <a:rPr lang="en-US" baseline="0" dirty="0" smtClean="0"/>
              <a:t>Fewer suites and casinos that perhaps are highly utilized with many slot machines but fewer tables.</a:t>
            </a:r>
          </a:p>
          <a:p>
            <a:pPr>
              <a:buFontTx/>
              <a:buChar char="-"/>
            </a:pPr>
            <a:r>
              <a:rPr lang="en-US" baseline="0" dirty="0" smtClean="0"/>
              <a:t>Smallest revenue (gaming win) but even smaller expenses.</a:t>
            </a:r>
          </a:p>
          <a:p>
            <a:pPr>
              <a:buFontTx/>
              <a:buChar char="-"/>
            </a:pPr>
            <a:r>
              <a:rPr lang="en-US" baseline="0" dirty="0" smtClean="0"/>
              <a:t>More capital (machines) and less human asset intensive</a:t>
            </a:r>
          </a:p>
          <a:p>
            <a:pPr>
              <a:buFontTx/>
              <a:buChar char="-"/>
            </a:pPr>
            <a:r>
              <a:rPr lang="en-US" baseline="0" dirty="0" smtClean="0"/>
              <a:t>Focusing on high turns, with le</a:t>
            </a:r>
          </a:p>
          <a:p>
            <a:endParaRPr lang="en-US" baseline="0" dirty="0" smtClean="0"/>
          </a:p>
          <a:p>
            <a:r>
              <a:rPr lang="en-US" baseline="0" dirty="0" smtClean="0"/>
              <a:t>1 - Gaming hold ratio = what casino retains</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Date Placeholder 4"/>
          <p:cNvSpPr>
            <a:spLocks noGrp="1"/>
          </p:cNvSpPr>
          <p:nvPr>
            <p:ph type="dt" idx="11"/>
          </p:nvPr>
        </p:nvSpPr>
        <p:spPr/>
        <p:txBody>
          <a:bodyPr/>
          <a:lstStyle/>
          <a:p>
            <a:pPr>
              <a:defRPr/>
            </a:pPr>
            <a:fld id="{25F02C4D-BEDD-0A40-8699-328FA3921C89}" type="datetime1">
              <a:rPr lang="en-US" smtClean="0"/>
              <a:pPr>
                <a:defRPr/>
              </a:pPr>
              <a:t>1/16/14</a:t>
            </a:fld>
            <a:endParaRPr lang="en-US"/>
          </a:p>
        </p:txBody>
      </p:sp>
      <p:sp>
        <p:nvSpPr>
          <p:cNvPr id="6" name="Footer Placeholder 5"/>
          <p:cNvSpPr>
            <a:spLocks noGrp="1"/>
          </p:cNvSpPr>
          <p:nvPr>
            <p:ph type="ftr" sz="quarter" idx="12"/>
          </p:nvPr>
        </p:nvSpPr>
        <p:spPr/>
        <p:txBody>
          <a:bodyPr/>
          <a:lstStyle/>
          <a:p>
            <a:pPr>
              <a:defRPr/>
            </a:pPr>
            <a:r>
              <a:rPr lang="en-US" smtClean="0"/>
              <a:t>© Allon</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20</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95235" name="Rectangle 3"/>
          <p:cNvSpPr>
            <a:spLocks noGrp="1" noChangeArrowheads="1"/>
          </p:cNvSpPr>
          <p:nvPr>
            <p:ph type="dt" sz="quarter" idx="1"/>
          </p:nvPr>
        </p:nvSpPr>
        <p:spPr>
          <a:noFill/>
        </p:spPr>
        <p:txBody>
          <a:bodyPr/>
          <a:lstStyle/>
          <a:p>
            <a:pPr defTabSz="921555"/>
            <a:fld id="{46997449-5E06-4DC4-A39B-F863A49CF2C0}" type="datetime1">
              <a:rPr lang="en-US" smtClean="0"/>
              <a:pPr defTabSz="921555"/>
              <a:t>1/16/14</a:t>
            </a:fld>
            <a:endParaRPr lang="en-US" dirty="0" smtClean="0"/>
          </a:p>
        </p:txBody>
      </p:sp>
      <p:sp>
        <p:nvSpPr>
          <p:cNvPr id="95236" name="Rectangle 6"/>
          <p:cNvSpPr>
            <a:spLocks noGrp="1" noChangeArrowheads="1"/>
          </p:cNvSpPr>
          <p:nvPr>
            <p:ph type="ftr" sz="quarter" idx="4"/>
          </p:nvPr>
        </p:nvSpPr>
        <p:spPr>
          <a:noFill/>
        </p:spPr>
        <p:txBody>
          <a:bodyPr/>
          <a:lstStyle/>
          <a:p>
            <a:pPr defTabSz="921555"/>
            <a:r>
              <a:rPr lang="en-US" dirty="0" smtClean="0"/>
              <a:t>© Van Mieghem</a:t>
            </a:r>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r>
              <a:rPr lang="en-US" b="1" dirty="0" smtClean="0"/>
              <a:t>Take a break-out session</a:t>
            </a:r>
            <a:r>
              <a:rPr lang="en-US" b="1" baseline="0" dirty="0" smtClean="0"/>
              <a:t> here to build on what we learned and what they prepared:</a:t>
            </a:r>
          </a:p>
          <a:p>
            <a:pPr marL="228572" indent="-228572">
              <a:buAutoNum type="arabicPeriod"/>
            </a:pPr>
            <a:r>
              <a:rPr lang="en-US" b="0" baseline="0" dirty="0" smtClean="0"/>
              <a:t>Ask them to start with building up ROIC in a spreadsheet from the Peapod financial statements.  Go around and handout the next slide after 15min “so that we are all working from the same”.</a:t>
            </a:r>
          </a:p>
          <a:p>
            <a:pPr marL="228572" indent="-228572">
              <a:buAutoNum type="arabicPeriod"/>
            </a:pPr>
            <a:r>
              <a:rPr lang="en-US" b="0" baseline="0" dirty="0" smtClean="0"/>
              <a:t>Then ask them to look forward and investigate which operational actions impact ROIC most and what they can do to improve – come back to class with your results. </a:t>
            </a:r>
            <a:r>
              <a:rPr lang="en-US" b="1" baseline="0" dirty="0" smtClean="0"/>
              <a:t> </a:t>
            </a:r>
            <a:endParaRPr lang="en-US" b="1" dirty="0" smtClean="0"/>
          </a:p>
          <a:p>
            <a:r>
              <a:rPr lang="en-US" b="1" dirty="0" smtClean="0"/>
              <a:t>All the slides</a:t>
            </a:r>
            <a:r>
              <a:rPr lang="en-US" b="1" baseline="0" dirty="0" smtClean="0"/>
              <a:t> of Peapod are handed in class. </a:t>
            </a:r>
            <a:r>
              <a:rPr lang="en-US" b="1" dirty="0"/>
              <a:t> </a:t>
            </a:r>
            <a:r>
              <a:rPr lang="en-US" b="1" dirty="0" smtClean="0"/>
              <a:t> STORY BOARD:</a:t>
            </a:r>
            <a:endParaRPr lang="en-US" dirty="0" smtClean="0"/>
          </a:p>
          <a:p>
            <a:pPr>
              <a:buChar char="•"/>
            </a:pPr>
            <a:r>
              <a:rPr lang="en-US" sz="1000" dirty="0" smtClean="0">
                <a:solidFill>
                  <a:prstClr val="black"/>
                </a:solidFill>
                <a:latin typeface="Calibri"/>
              </a:rPr>
              <a:t>Start: “What is your </a:t>
            </a:r>
            <a:r>
              <a:rPr lang="en-US" dirty="0" smtClean="0">
                <a:solidFill>
                  <a:prstClr val="black"/>
                </a:solidFill>
                <a:latin typeface="Calibri"/>
              </a:rPr>
              <a:t>investment hypothesis (document on one BB) and which KPIs do you believe are important (other BB)</a:t>
            </a:r>
            <a:r>
              <a:rPr lang="en-US" sz="1000" dirty="0" smtClean="0">
                <a:solidFill>
                  <a:prstClr val="black"/>
                </a:solidFill>
                <a:latin typeface="Calibri"/>
              </a:rPr>
              <a:t>”.  Once responses become repetitive, move to these slides, starting with basic ROIC. </a:t>
            </a:r>
          </a:p>
          <a:p>
            <a:pPr>
              <a:buChar char="•"/>
            </a:pPr>
            <a:r>
              <a:rPr lang="en-US" sz="1000" dirty="0" smtClean="0">
                <a:solidFill>
                  <a:prstClr val="black"/>
                </a:solidFill>
                <a:latin typeface="Calibri"/>
              </a:rPr>
              <a:t>Then: “To know how to expand ROIC further, we need to understand the business model”</a:t>
            </a:r>
          </a:p>
          <a:p>
            <a:pPr lvl="1">
              <a:buChar char="◦"/>
            </a:pPr>
            <a:r>
              <a:rPr lang="en-US" dirty="0" smtClean="0">
                <a:solidFill>
                  <a:prstClr val="black"/>
                </a:solidFill>
                <a:latin typeface="Calibri"/>
              </a:rPr>
              <a:t>Show VCAP (C = low cost + convenience &gt; conflicting. How do that?  </a:t>
            </a:r>
          </a:p>
          <a:p>
            <a:pPr lvl="1">
              <a:buChar char="◦"/>
            </a:pPr>
            <a:r>
              <a:rPr lang="en-US" dirty="0" smtClean="0">
                <a:solidFill>
                  <a:prstClr val="black"/>
                </a:solidFill>
                <a:latin typeface="Calibri"/>
              </a:rPr>
              <a:t>Show P slide with virtual store.</a:t>
            </a:r>
          </a:p>
          <a:p>
            <a:pPr>
              <a:buChar char="•"/>
            </a:pPr>
            <a:r>
              <a:rPr lang="en-US" sz="1000" dirty="0" smtClean="0">
                <a:solidFill>
                  <a:prstClr val="black"/>
                </a:solidFill>
                <a:latin typeface="Calibri"/>
              </a:rPr>
              <a:t>What does it take to make this model work?</a:t>
            </a:r>
          </a:p>
          <a:p>
            <a:pPr lvl="1">
              <a:buChar char="◦"/>
            </a:pPr>
            <a:r>
              <a:rPr lang="en-US" dirty="0" smtClean="0">
                <a:solidFill>
                  <a:prstClr val="black"/>
                </a:solidFill>
                <a:latin typeface="Calibri"/>
              </a:rPr>
              <a:t>Do they have the demand?</a:t>
            </a:r>
          </a:p>
          <a:p>
            <a:pPr lvl="1">
              <a:buChar char="◦"/>
            </a:pPr>
            <a:r>
              <a:rPr lang="en-US" dirty="0" smtClean="0">
                <a:solidFill>
                  <a:prstClr val="black"/>
                </a:solidFill>
                <a:latin typeface="Calibri"/>
              </a:rPr>
              <a:t>Can they deliver?</a:t>
            </a:r>
          </a:p>
          <a:p>
            <a:pPr>
              <a:buChar char="•"/>
            </a:pPr>
            <a:r>
              <a:rPr lang="en-US" sz="1000" dirty="0" smtClean="0">
                <a:solidFill>
                  <a:prstClr val="black"/>
                </a:solidFill>
                <a:latin typeface="Calibri"/>
              </a:rPr>
              <a:t>On BB: Estimate cost and how improve:</a:t>
            </a:r>
          </a:p>
          <a:p>
            <a:pPr lvl="1">
              <a:buChar char="◦"/>
            </a:pPr>
            <a:r>
              <a:rPr lang="en-US" dirty="0" smtClean="0">
                <a:solidFill>
                  <a:prstClr val="black"/>
                </a:solidFill>
                <a:latin typeface="Calibri"/>
              </a:rPr>
              <a:t>PPPH</a:t>
            </a:r>
          </a:p>
          <a:p>
            <a:pPr lvl="1">
              <a:buChar char="◦"/>
            </a:pPr>
            <a:r>
              <a:rPr lang="en-US" dirty="0" smtClean="0">
                <a:solidFill>
                  <a:prstClr val="black"/>
                </a:solidFill>
                <a:latin typeface="Calibri"/>
              </a:rPr>
              <a:t>SPH</a:t>
            </a:r>
          </a:p>
          <a:p>
            <a:pPr>
              <a:buChar char="•"/>
            </a:pPr>
            <a:r>
              <a:rPr lang="en-US" sz="1000" dirty="0" smtClean="0">
                <a:solidFill>
                  <a:prstClr val="black"/>
                </a:solidFill>
                <a:latin typeface="Calibri"/>
              </a:rPr>
              <a:t>Improvements:</a:t>
            </a:r>
          </a:p>
          <a:p>
            <a:pPr lvl="1">
              <a:buChar char="◦"/>
            </a:pPr>
            <a:r>
              <a:rPr lang="en-US" dirty="0" smtClean="0">
                <a:solidFill>
                  <a:prstClr val="black"/>
                </a:solidFill>
                <a:latin typeface="Calibri"/>
              </a:rPr>
              <a:t>German company Lockbox leaves boxes that click into a lock (which is latched underneath the door and can only be opened by homeowner). 2min </a:t>
            </a:r>
            <a:r>
              <a:rPr lang="en-US" dirty="0">
                <a:solidFill>
                  <a:prstClr val="black"/>
                </a:solidFill>
                <a:latin typeface="Calibri"/>
              </a:rPr>
              <a:t>video http://</a:t>
            </a:r>
            <a:r>
              <a:rPr lang="en-US" dirty="0" err="1">
                <a:solidFill>
                  <a:prstClr val="black"/>
                </a:solidFill>
                <a:latin typeface="Calibri"/>
              </a:rPr>
              <a:t>www.youtube.com</a:t>
            </a:r>
            <a:r>
              <a:rPr lang="en-US" dirty="0">
                <a:solidFill>
                  <a:prstClr val="black"/>
                </a:solidFill>
                <a:latin typeface="Calibri"/>
              </a:rPr>
              <a:t>/</a:t>
            </a:r>
            <a:r>
              <a:rPr lang="en-US" dirty="0" err="1">
                <a:solidFill>
                  <a:prstClr val="black"/>
                </a:solidFill>
                <a:latin typeface="Calibri"/>
              </a:rPr>
              <a:t>watch?v</a:t>
            </a:r>
            <a:r>
              <a:rPr lang="en-US" dirty="0">
                <a:solidFill>
                  <a:prstClr val="black"/>
                </a:solidFill>
                <a:latin typeface="Calibri"/>
              </a:rPr>
              <a:t>=3dPo1FpQsc0</a:t>
            </a:r>
            <a:endParaRPr lang="en-US" dirty="0" smtClean="0">
              <a:solidFill>
                <a:prstClr val="black"/>
              </a:solidFill>
              <a:latin typeface="Calibri"/>
            </a:endParaRPr>
          </a:p>
          <a:p>
            <a:pPr lvl="1">
              <a:buChar char="◦"/>
            </a:pPr>
            <a:r>
              <a:rPr lang="en-US" dirty="0" err="1" smtClean="0">
                <a:solidFill>
                  <a:prstClr val="black"/>
                </a:solidFill>
                <a:latin typeface="Calibri"/>
              </a:rPr>
              <a:t>Homegrocer</a:t>
            </a:r>
            <a:r>
              <a:rPr lang="en-US" dirty="0" smtClean="0">
                <a:solidFill>
                  <a:prstClr val="black"/>
                </a:solidFill>
                <a:latin typeface="Calibri"/>
              </a:rPr>
              <a:t> did the same, but was bought by </a:t>
            </a:r>
            <a:r>
              <a:rPr lang="en-US" dirty="0" err="1" smtClean="0">
                <a:solidFill>
                  <a:prstClr val="black"/>
                </a:solidFill>
                <a:latin typeface="Calibri"/>
              </a:rPr>
              <a:t>Webvan</a:t>
            </a:r>
            <a:r>
              <a:rPr lang="en-US" dirty="0" smtClean="0">
                <a:solidFill>
                  <a:prstClr val="black"/>
                </a:solidFill>
                <a:latin typeface="Calibri"/>
              </a:rPr>
              <a:t> for shares :). Supposedly they were profitable and had outsourced transportation but picked the drivers</a:t>
            </a:r>
          </a:p>
          <a:p>
            <a:pPr lvl="1">
              <a:buChar char="◦"/>
            </a:pPr>
            <a:r>
              <a:rPr lang="en-US" dirty="0" err="1" smtClean="0">
                <a:solidFill>
                  <a:prstClr val="black"/>
                </a:solidFill>
                <a:latin typeface="Calibri"/>
              </a:rPr>
              <a:t>Artizone</a:t>
            </a:r>
            <a:r>
              <a:rPr lang="en-US" dirty="0" smtClean="0">
                <a:solidFill>
                  <a:prstClr val="black"/>
                </a:solidFill>
                <a:latin typeface="Calibri"/>
              </a:rPr>
              <a:t> = new startup in Dallas and Chicago from Israel</a:t>
            </a:r>
          </a:p>
          <a:p>
            <a:pPr lvl="2">
              <a:buChar char="▪"/>
            </a:pPr>
            <a:r>
              <a:rPr lang="en-US" dirty="0" smtClean="0">
                <a:solidFill>
                  <a:prstClr val="black"/>
                </a:solidFill>
                <a:latin typeface="Calibri"/>
              </a:rPr>
              <a:t>They pick up from artisans and deliver twice/day &gt; No inventory (1/2 day)</a:t>
            </a:r>
          </a:p>
          <a:p>
            <a:pPr lvl="2">
              <a:buChar char="▪"/>
            </a:pPr>
            <a:r>
              <a:rPr lang="en-US" dirty="0" smtClean="0">
                <a:solidFill>
                  <a:prstClr val="black"/>
                </a:solidFill>
                <a:latin typeface="Calibri"/>
              </a:rPr>
              <a:t>Target SPH = 4</a:t>
            </a:r>
          </a:p>
          <a:p>
            <a:pPr lvl="1">
              <a:buChar char="▪"/>
            </a:pPr>
            <a:r>
              <a:rPr lang="en-US" sz="1000" dirty="0" smtClean="0">
                <a:solidFill>
                  <a:prstClr val="black"/>
                </a:solidFill>
                <a:latin typeface="Calibri"/>
              </a:rPr>
              <a:t>(similar to </a:t>
            </a:r>
            <a:r>
              <a:rPr lang="en-US" sz="1000" dirty="0" err="1" smtClean="0">
                <a:solidFill>
                  <a:prstClr val="black"/>
                </a:solidFill>
                <a:latin typeface="Calibri"/>
              </a:rPr>
              <a:t>FreshDirect</a:t>
            </a:r>
            <a:r>
              <a:rPr lang="en-US" sz="1000" dirty="0" smtClean="0">
                <a:solidFill>
                  <a:prstClr val="black"/>
                </a:solidFill>
                <a:latin typeface="Calibri"/>
              </a:rPr>
              <a:t> in NY?)</a:t>
            </a:r>
          </a:p>
          <a:p>
            <a:pPr>
              <a:buChar char="•"/>
            </a:pPr>
            <a:r>
              <a:rPr lang="en-US" sz="1000" dirty="0" smtClean="0">
                <a:solidFill>
                  <a:prstClr val="black"/>
                </a:solidFill>
                <a:latin typeface="Calibri"/>
              </a:rPr>
              <a:t>Sensitivity slides</a:t>
            </a:r>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What is the key issue here?</a:t>
            </a:r>
          </a:p>
          <a:p>
            <a:pPr>
              <a:buFont typeface="Wingdings" pitchFamily="2" charset="2"/>
              <a:buChar char="Ø"/>
            </a:pPr>
            <a:r>
              <a:rPr lang="en-US" dirty="0" smtClean="0"/>
              <a:t> First objective:</a:t>
            </a:r>
            <a:r>
              <a:rPr lang="en-US" baseline="0" dirty="0" smtClean="0"/>
              <a:t> can we improve operating profit (make positive)?</a:t>
            </a:r>
          </a:p>
          <a:p>
            <a:pPr>
              <a:buFont typeface="Arial" pitchFamily="34" charset="0"/>
              <a:buChar char="•"/>
            </a:pPr>
            <a:r>
              <a:rPr lang="en-US" baseline="0" dirty="0" smtClean="0"/>
              <a:t> typical hope: EOS: can we increase revenue (scale) while OPEX increases less?</a:t>
            </a:r>
          </a:p>
          <a:p>
            <a:pPr>
              <a:buFont typeface="Arial" pitchFamily="34" charset="0"/>
              <a:buChar char="•"/>
            </a:pPr>
            <a:r>
              <a:rPr lang="en-US" baseline="0" dirty="0" smtClean="0"/>
              <a:t> we shall first get to the basics: can we improve op profit keeping demand constant?</a:t>
            </a:r>
          </a:p>
          <a:p>
            <a:pPr>
              <a:buFont typeface="Arial" pitchFamily="34" charset="0"/>
              <a:buChar char="•"/>
            </a:pPr>
            <a:r>
              <a:rPr lang="en-US" baseline="0" dirty="0" smtClean="0"/>
              <a:t> </a:t>
            </a:r>
          </a:p>
          <a:p>
            <a:pPr>
              <a:buFont typeface="Arial" pitchFamily="34" charset="0"/>
              <a:buChar char="•"/>
            </a:pPr>
            <a:r>
              <a:rPr lang="en-US" baseline="0" dirty="0" smtClean="0"/>
              <a:t> IDEA: built out the tree for each box to derive operational drivers.  First focus on 2 biggest buckets: purchasing and fulfillment</a:t>
            </a:r>
          </a:p>
          <a:p>
            <a:pPr lvl="1">
              <a:buFont typeface="Arial" pitchFamily="34" charset="0"/>
              <a:buChar char="•"/>
            </a:pPr>
            <a:r>
              <a:rPr lang="en-US" baseline="0" dirty="0" smtClean="0"/>
              <a:t> LEADS us to framework: </a:t>
            </a:r>
            <a:r>
              <a:rPr lang="en-US" i="1" baseline="0" dirty="0" smtClean="0"/>
              <a:t>process view</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1/16/14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22</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dirty="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dirty="0"/>
              <a:t>What are our distinctive </a:t>
            </a:r>
            <a:r>
              <a:rPr lang="en-US" i="1" dirty="0"/>
              <a:t>capabilities </a:t>
            </a:r>
            <a:r>
              <a:rPr lang="en-US" dirty="0"/>
              <a:t>or </a:t>
            </a:r>
            <a:r>
              <a:rPr lang="en-US" i="1" dirty="0"/>
              <a:t>competences</a:t>
            </a:r>
            <a:r>
              <a:rPr lang="en-US" dirty="0"/>
              <a:t>?</a:t>
            </a:r>
          </a:p>
          <a:p>
            <a:pPr lvl="2">
              <a:buFontTx/>
              <a:buChar char="–"/>
            </a:pPr>
            <a:r>
              <a:rPr lang="en-US" sz="900" dirty="0"/>
              <a:t>“The combinations of resources and processes that underpin sustainable competitive advantage for a specific firm competing in a specific market.”</a:t>
            </a:r>
          </a:p>
          <a:p>
            <a:pPr lvl="2">
              <a:buFontTx/>
              <a:buChar char="–"/>
            </a:pPr>
            <a:r>
              <a:rPr lang="en-US" sz="900" dirty="0"/>
              <a:t>“Abilities that customers value but that competitors cannot replicate.”</a:t>
            </a:r>
            <a:endParaRPr lang="en-US" sz="900" i="1" dirty="0">
              <a:solidFill>
                <a:srgbClr val="FF3300"/>
              </a:solidFill>
            </a:endParaRPr>
          </a:p>
          <a:p>
            <a:pPr lvl="1"/>
            <a:r>
              <a:rPr lang="en-US" i="1" dirty="0">
                <a:solidFill>
                  <a:srgbClr val="FF3300"/>
                </a:solidFill>
              </a:rPr>
              <a:t>Are competencies fully determined by resources and processes?</a:t>
            </a:r>
            <a:r>
              <a:rPr lang="en-US" i="1" dirty="0"/>
              <a:t> </a:t>
            </a:r>
            <a:r>
              <a:rPr lang="en-US" dirty="0"/>
              <a:t>Values = standards by which employees set priorities. When they are set automatically (by process) they constitute the culture, which allows decentralized aligned decision making.</a:t>
            </a:r>
          </a:p>
          <a:p>
            <a:r>
              <a:rPr lang="en-US" dirty="0"/>
              <a:t>Value = 3 P’s = profit, people, planet</a:t>
            </a:r>
          </a:p>
          <a:p>
            <a:r>
              <a:rPr lang="en-US" dirty="0"/>
              <a:t>Consider profit: We thus have a clear metric for evaluation and improvement of OS: NPV</a:t>
            </a:r>
          </a:p>
          <a:p>
            <a:pPr lvl="1"/>
            <a:r>
              <a:rPr lang="en-US" dirty="0"/>
              <a:t>We always want to make sure our recommendations are financially sound.  After all, </a:t>
            </a:r>
            <a:r>
              <a:rPr lang="en-US" i="1" dirty="0"/>
              <a:t>why are we in business?</a:t>
            </a:r>
          </a:p>
          <a:p>
            <a:pPr lvl="1"/>
            <a:r>
              <a:rPr lang="en-US" dirty="0"/>
              <a:t>Performance metrics: many, including survival, growth, profits, shareholder value and others.  Our metric will be profit flows, that is the complete current and future stream of profits.  From this, most other financial metrics can be deduced.  </a:t>
            </a:r>
          </a:p>
          <a:p>
            <a:r>
              <a:rPr lang="en-US" dirty="0">
                <a:solidFill>
                  <a:srgbClr val="FF3300"/>
                </a:solidFill>
              </a:rPr>
              <a:t>The main advantages for NPV of cash flows are</a:t>
            </a:r>
            <a:r>
              <a:rPr lang="en-US" dirty="0"/>
              <a:t>: </a:t>
            </a:r>
          </a:p>
          <a:p>
            <a:pPr lvl="1">
              <a:buFontTx/>
              <a:buAutoNum type="arabicPeriod"/>
            </a:pPr>
            <a:r>
              <a:rPr lang="en-US" dirty="0"/>
              <a:t>In-line with financial theory</a:t>
            </a:r>
          </a:p>
          <a:p>
            <a:pPr lvl="1">
              <a:buFontTx/>
              <a:buAutoNum type="arabicPeriod"/>
            </a:pPr>
            <a:r>
              <a:rPr lang="en-US" dirty="0"/>
              <a:t>Cash flows are harder to manipulate than a single measure; </a:t>
            </a:r>
          </a:p>
          <a:p>
            <a:pPr lvl="1">
              <a:buFontTx/>
              <a:buAutoNum type="arabicPeriod"/>
            </a:pPr>
            <a:r>
              <a:rPr lang="en-US" dirty="0"/>
              <a:t>they recognize the longer term and temporal character of many decisions, yours as well as your competitors’ </a:t>
            </a:r>
          </a:p>
          <a:p>
            <a:pPr lvl="1">
              <a:buFontTx/>
              <a:buAutoNum type="arabicPeriod"/>
            </a:pPr>
            <a:r>
              <a:rPr lang="en-US" dirty="0"/>
              <a:t>they allow us to incorporate risk attitudes and uncertainty.</a:t>
            </a:r>
          </a:p>
          <a:p>
            <a:r>
              <a:rPr lang="en-US" dirty="0">
                <a:solidFill>
                  <a:srgbClr val="FF3300"/>
                </a:solidFill>
              </a:rPr>
              <a:t>But be cognizant that not everything is properly expressed in money!  Always consider people + planet!</a:t>
            </a:r>
            <a:endParaRPr lang="en-US" dirty="0"/>
          </a:p>
          <a:p>
            <a:pPr lvl="1"/>
            <a:endParaRPr lang="en-US" dirty="0"/>
          </a:p>
          <a:p>
            <a:r>
              <a:rPr lang="en-US" dirty="0"/>
              <a:t>Maximizing NPV gives us a quantitative tool, but it only works well for determining correct parameter choice + choice between alternatives.</a:t>
            </a:r>
          </a:p>
          <a:p>
            <a:pPr lvl="1"/>
            <a:r>
              <a:rPr lang="en-US" dirty="0"/>
              <a:t>The next slide details the typical components of the resource and process view that you can work on; abstractly, these are the “parameters” you could optimize over</a:t>
            </a:r>
          </a:p>
          <a:p>
            <a:pPr lvl="1"/>
            <a:r>
              <a:rPr lang="en-US" dirty="0"/>
              <a:t>To come up with the alternatives, we use qualitative judgment and experience.</a:t>
            </a:r>
          </a:p>
          <a:p>
            <a:pPr lvl="2"/>
            <a:r>
              <a:rPr lang="en-US" sz="900" dirty="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1/16/14</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24</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99331" name="Rectangle 3"/>
          <p:cNvSpPr>
            <a:spLocks noGrp="1" noChangeArrowheads="1"/>
          </p:cNvSpPr>
          <p:nvPr>
            <p:ph type="dt" sz="quarter" idx="1"/>
          </p:nvPr>
        </p:nvSpPr>
        <p:spPr>
          <a:noFill/>
        </p:spPr>
        <p:txBody>
          <a:bodyPr/>
          <a:lstStyle/>
          <a:p>
            <a:pPr defTabSz="921555"/>
            <a:fld id="{C4637381-7DF6-4859-B274-D9DAA9CD0609}" type="datetime1">
              <a:rPr lang="en-US" smtClean="0"/>
              <a:pPr defTabSz="921555"/>
              <a:t>1/16/14</a:t>
            </a:fld>
            <a:endParaRPr lang="en-US" dirty="0" smtClean="0"/>
          </a:p>
        </p:txBody>
      </p:sp>
      <p:sp>
        <p:nvSpPr>
          <p:cNvPr id="99332" name="Rectangle 6"/>
          <p:cNvSpPr>
            <a:spLocks noGrp="1" noChangeArrowheads="1"/>
          </p:cNvSpPr>
          <p:nvPr>
            <p:ph type="ftr" sz="quarter" idx="4"/>
          </p:nvPr>
        </p:nvSpPr>
        <p:spPr>
          <a:noFill/>
        </p:spPr>
        <p:txBody>
          <a:bodyPr/>
          <a:lstStyle/>
          <a:p>
            <a:pPr defTabSz="921555"/>
            <a:r>
              <a:rPr lang="en-US" dirty="0" smtClean="0"/>
              <a:t>© Van Mieghem</a:t>
            </a:r>
          </a:p>
        </p:txBody>
      </p:sp>
      <p:sp>
        <p:nvSpPr>
          <p:cNvPr id="99333" name="Rectangle 2"/>
          <p:cNvSpPr>
            <a:spLocks noGrp="1" noRot="1" noChangeAspect="1" noChangeArrowheads="1" noTextEdit="1"/>
          </p:cNvSpPr>
          <p:nvPr>
            <p:ph type="sldImg"/>
          </p:nvPr>
        </p:nvSpPr>
        <p:spPr>
          <a:xfrm>
            <a:off x="250825" y="319088"/>
            <a:ext cx="4649788" cy="3486150"/>
          </a:xfrm>
          <a:solidFill>
            <a:srgbClr val="FFFFFF"/>
          </a:solidFill>
          <a:ln/>
        </p:spPr>
      </p:sp>
      <p:sp>
        <p:nvSpPr>
          <p:cNvPr id="61446" name="Rectangle 3"/>
          <p:cNvSpPr>
            <a:spLocks noGrp="1" noChangeArrowheads="1"/>
          </p:cNvSpPr>
          <p:nvPr>
            <p:ph type="body" idx="1"/>
          </p:nvPr>
        </p:nvSpPr>
        <p:spPr>
          <a:solidFill>
            <a:srgbClr val="FFFFFF"/>
          </a:solidFill>
          <a:ln/>
        </p:spPr>
        <p:txBody>
          <a:bodyPr lIns="92258" tIns="46129" rIns="92258" bIns="46129"/>
          <a:lstStyle/>
          <a:p>
            <a:pPr marL="187948" indent="-187948">
              <a:defRPr/>
            </a:pPr>
            <a:r>
              <a:rPr lang="en-US" b="1" dirty="0" smtClean="0"/>
              <a:t>After the financial ratios</a:t>
            </a:r>
            <a:r>
              <a:rPr lang="en-US" dirty="0" smtClean="0"/>
              <a:t>, let’s dig deeper and look at the operations system.  Compare traditional to e-grocer and it is clear that:</a:t>
            </a:r>
          </a:p>
          <a:p>
            <a:pPr marL="218262" indent="-218262">
              <a:buFontTx/>
              <a:buAutoNum type="arabicPeriod"/>
              <a:defRPr/>
            </a:pPr>
            <a:r>
              <a:rPr lang="en-US" dirty="0" smtClean="0"/>
              <a:t>e-grocer is picking up more variable cost: expect higher cost to serve, but can we still do it profitably?</a:t>
            </a:r>
          </a:p>
          <a:p>
            <a:pPr marL="654788" lvl="1" indent="-218262">
              <a:buFontTx/>
              <a:buAutoNum type="arabicPeriod"/>
              <a:defRPr/>
            </a:pPr>
            <a:r>
              <a:rPr lang="en-US" dirty="0" smtClean="0"/>
              <a:t>There are three models to do that: see next slides.</a:t>
            </a:r>
          </a:p>
          <a:p>
            <a:pPr marL="218262" indent="-218262">
              <a:buFontTx/>
              <a:buAutoNum type="arabicPeriod"/>
              <a:defRPr/>
            </a:pPr>
            <a:r>
              <a:rPr lang="en-US" dirty="0" smtClean="0"/>
              <a:t>Should be saving in assets (retail operations): is this true?</a:t>
            </a:r>
            <a:endParaRPr lang="en-US" b="1" dirty="0" smtClean="0"/>
          </a:p>
          <a:p>
            <a:pPr marL="187948" indent="-187948">
              <a:defRPr/>
            </a:pPr>
            <a:endParaRPr lang="en-US" b="1" dirty="0" smtClean="0"/>
          </a:p>
          <a:p>
            <a:pPr marL="187948" indent="-187948">
              <a:defRPr/>
            </a:pPr>
            <a:r>
              <a:rPr lang="en-US" b="1" dirty="0" smtClean="0"/>
              <a:t>Concept: </a:t>
            </a:r>
            <a:r>
              <a:rPr lang="en-US" dirty="0" smtClean="0"/>
              <a:t>Cost to serve = the total process cost to serve a (average) customer.  It starts by mapping the process and costing out all activities involved.</a:t>
            </a:r>
          </a:p>
          <a:p>
            <a:pPr marL="187948" indent="-187948">
              <a:defRPr/>
            </a:pPr>
            <a:r>
              <a:rPr lang="en-US" dirty="0" smtClean="0"/>
              <a:t>Relationship to TLC?  Identical but TLC focuses on B2B, while cost-to-serve here focuses on service in B2C.  The issue is that this operations-related metric was not used during the Internet bubble, but it is key to understand profitability!</a:t>
            </a:r>
          </a:p>
          <a:p>
            <a:pPr marL="187948" indent="-187948">
              <a:defRPr/>
            </a:pPr>
            <a:endParaRPr lang="en-US" dirty="0" smtClean="0"/>
          </a:p>
          <a:p>
            <a:pPr marL="187948" indent="-187948">
              <a:defRPr/>
            </a:pPr>
            <a:r>
              <a:rPr lang="en-US" dirty="0" smtClean="0"/>
              <a:t>Example:   </a:t>
            </a:r>
            <a:r>
              <a:rPr lang="en-US" i="1" dirty="0" smtClean="0"/>
              <a:t>Why is </a:t>
            </a:r>
            <a:r>
              <a:rPr lang="en-US" i="1" dirty="0" err="1" smtClean="0"/>
              <a:t>eBags</a:t>
            </a:r>
            <a:r>
              <a:rPr lang="en-US" i="1" dirty="0" smtClean="0"/>
              <a:t> profitable with bags but not with shoes?  </a:t>
            </a:r>
            <a:r>
              <a:rPr lang="en-US" dirty="0" smtClean="0"/>
              <a:t>Cost-to-serve differs because:</a:t>
            </a:r>
          </a:p>
          <a:p>
            <a:pPr marL="218262" indent="-218262">
              <a:buFont typeface="+mj-lt"/>
              <a:buAutoNum type="arabicPeriod"/>
              <a:defRPr/>
            </a:pPr>
            <a:r>
              <a:rPr lang="en-US" dirty="0" smtClean="0"/>
              <a:t>many more SKUs—bags come in a few colors, but shoes come in several colors and many sizes (easily 30 or more variations of a single model!)</a:t>
            </a:r>
          </a:p>
          <a:p>
            <a:pPr marL="218262" indent="-218262">
              <a:buFont typeface="+mj-lt"/>
              <a:buAutoNum type="arabicPeriod"/>
              <a:defRPr/>
            </a:pPr>
            <a:r>
              <a:rPr lang="en-US" dirty="0" smtClean="0"/>
              <a:t>Inbound packaging: manufacturers ship shoes in bulk v. bags in individual boxes.</a:t>
            </a:r>
          </a:p>
          <a:p>
            <a:pPr marL="218262" indent="-218262">
              <a:buFont typeface="+mj-lt"/>
              <a:buAutoNum type="arabicPeriod"/>
              <a:defRPr/>
            </a:pPr>
            <a:r>
              <a:rPr lang="en-US" dirty="0" smtClean="0"/>
              <a:t>Shoes have short PLC and suffer from high return rates.</a:t>
            </a:r>
          </a:p>
          <a:p>
            <a:pPr marL="218262" indent="-218262">
              <a:defRPr/>
            </a:pPr>
            <a:endParaRPr lang="en-US" dirty="0" smtClean="0"/>
          </a:p>
          <a:p>
            <a:pPr marL="218262" indent="-218262">
              <a:defRPr/>
            </a:pPr>
            <a:r>
              <a:rPr lang="en-US" dirty="0" smtClean="0"/>
              <a:t>For supermarkets: the key difference with </a:t>
            </a:r>
            <a:r>
              <a:rPr lang="en-US" dirty="0" err="1" smtClean="0"/>
              <a:t>egrocer</a:t>
            </a:r>
            <a:r>
              <a:rPr lang="en-US" dirty="0" smtClean="0"/>
              <a:t> is: </a:t>
            </a:r>
          </a:p>
          <a:p>
            <a:pPr marL="187948" indent="-187948">
              <a:buFontTx/>
              <a:buChar char="•"/>
              <a:defRPr/>
            </a:pPr>
            <a:r>
              <a:rPr lang="en-US" dirty="0" smtClean="0"/>
              <a:t> no stores = key potential savings</a:t>
            </a:r>
          </a:p>
          <a:p>
            <a:pPr marL="187948" indent="-187948">
              <a:buFontTx/>
              <a:buChar char="•"/>
              <a:defRPr/>
            </a:pPr>
            <a:r>
              <a:rPr lang="en-US" dirty="0" smtClean="0"/>
              <a:t> but no more customer self service &gt; </a:t>
            </a:r>
            <a:r>
              <a:rPr lang="en-US" dirty="0" err="1" smtClean="0"/>
              <a:t>eGrocer</a:t>
            </a:r>
            <a:r>
              <a:rPr lang="en-US" dirty="0" smtClean="0"/>
              <a:t> assumes more cost (going back to the old days)</a:t>
            </a:r>
          </a:p>
          <a:p>
            <a:pPr marL="187948" indent="-187948">
              <a:buFontTx/>
              <a:buChar char="•"/>
              <a:defRPr/>
            </a:pPr>
            <a:endParaRPr lang="en-US" dirty="0" smtClean="0"/>
          </a:p>
          <a:p>
            <a:pPr marL="187948" indent="-187948">
              <a:defRPr/>
            </a:pPr>
            <a:r>
              <a:rPr lang="en-US" dirty="0" smtClean="0"/>
              <a:t>Another key difference is in:</a:t>
            </a:r>
          </a:p>
          <a:p>
            <a:pPr marL="187948" indent="-187948">
              <a:buFontTx/>
              <a:buAutoNum type="arabicPeriod"/>
              <a:defRPr/>
            </a:pPr>
            <a:r>
              <a:rPr lang="en-US" dirty="0" smtClean="0"/>
              <a:t>scale: move pallets v. packages and a Peapod DC is </a:t>
            </a:r>
            <a:r>
              <a:rPr lang="en-US" i="1" dirty="0" smtClean="0"/>
              <a:t>much smaller </a:t>
            </a:r>
            <a:r>
              <a:rPr lang="en-US" dirty="0" smtClean="0"/>
              <a:t>than a traditional DC; we’ll see later that it’s similar size to a supermarket store!</a:t>
            </a:r>
          </a:p>
          <a:p>
            <a:pPr marL="187948" indent="-187948">
              <a:buFontTx/>
              <a:buAutoNum type="arabicPeriod"/>
              <a:defRPr/>
            </a:pPr>
            <a:r>
              <a:rPr lang="en-US" dirty="0" smtClean="0"/>
              <a:t>Scope/density: traditional only delivers to 100 supermarkets in Chicago area v. to 10,000-100,000 residential homes!</a:t>
            </a:r>
          </a:p>
          <a:p>
            <a:pPr marL="187948" indent="-187948">
              <a:defRPr/>
            </a:pPr>
            <a:endParaRPr lang="en-US" dirty="0" smtClean="0"/>
          </a:p>
          <a:p>
            <a:pPr marL="187948" indent="-187948">
              <a:defRPr/>
            </a:pPr>
            <a:endParaRPr lang="en-US" dirty="0" smtClean="0"/>
          </a:p>
          <a:p>
            <a:pPr marL="187948" indent="-187948">
              <a:defRPr/>
            </a:pPr>
            <a:r>
              <a:rPr lang="en-US" dirty="0" smtClean="0"/>
              <a:t>Old:</a:t>
            </a:r>
          </a:p>
          <a:p>
            <a:pPr marL="187948" indent="-187948">
              <a:defRPr/>
            </a:pPr>
            <a:r>
              <a:rPr lang="en-US" dirty="0" smtClean="0"/>
              <a:t>The traditional sequence of activities for a grocery chain may go as follows – a customer goes into a store and buys something off the shelf, this eventually triggers a reorder which may come from a truck from the distribution center, and eventually the distribution center needs replenishment from a supplier. The dotted line going upstream represents the flow of information, and the solid line downstream represents the flow of goods. </a:t>
            </a:r>
          </a:p>
          <a:p>
            <a:pPr marL="187948" indent="-187948">
              <a:defRPr/>
            </a:pPr>
            <a:endParaRPr lang="en-US" dirty="0" smtClean="0"/>
          </a:p>
          <a:p>
            <a:pPr marL="187948" indent="-187948">
              <a:defRPr/>
            </a:pPr>
            <a:r>
              <a:rPr lang="en-US" dirty="0" smtClean="0"/>
              <a:t>What is different with the </a:t>
            </a:r>
            <a:r>
              <a:rPr lang="en-US" dirty="0" err="1" smtClean="0"/>
              <a:t>egrocer</a:t>
            </a:r>
            <a:r>
              <a:rPr lang="en-US" dirty="0" smtClean="0"/>
              <a:t>? Notice now we have the virtual storefront. What does that mean, Joe? (ASK) Correct answer – the web! Here now is our very high level process view, and we now want to delve deeper and ask, on the revenue side,  what are the advantages for the </a:t>
            </a:r>
            <a:r>
              <a:rPr lang="en-US" dirty="0" err="1" smtClean="0"/>
              <a:t>egrocer</a:t>
            </a:r>
            <a:r>
              <a:rPr lang="en-US" dirty="0" smtClean="0"/>
              <a:t>?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97283" name="Rectangle 3"/>
          <p:cNvSpPr>
            <a:spLocks noGrp="1" noChangeArrowheads="1"/>
          </p:cNvSpPr>
          <p:nvPr>
            <p:ph type="dt" sz="quarter" idx="1"/>
          </p:nvPr>
        </p:nvSpPr>
        <p:spPr>
          <a:noFill/>
        </p:spPr>
        <p:txBody>
          <a:bodyPr/>
          <a:lstStyle/>
          <a:p>
            <a:pPr defTabSz="921555"/>
            <a:fld id="{665A39FD-2729-4A75-AA4F-E551E61CB25F}" type="datetime1">
              <a:rPr lang="en-US" smtClean="0"/>
              <a:pPr defTabSz="921555"/>
              <a:t>1/16/14</a:t>
            </a:fld>
            <a:endParaRPr lang="en-US" dirty="0" smtClean="0"/>
          </a:p>
        </p:txBody>
      </p:sp>
      <p:sp>
        <p:nvSpPr>
          <p:cNvPr id="97284" name="Rectangle 6"/>
          <p:cNvSpPr>
            <a:spLocks noGrp="1" noChangeArrowheads="1"/>
          </p:cNvSpPr>
          <p:nvPr>
            <p:ph type="ftr" sz="quarter" idx="4"/>
          </p:nvPr>
        </p:nvSpPr>
        <p:spPr>
          <a:noFill/>
        </p:spPr>
        <p:txBody>
          <a:bodyPr/>
          <a:lstStyle/>
          <a:p>
            <a:pPr defTabSz="921555"/>
            <a:r>
              <a:rPr lang="en-US" dirty="0" smtClean="0"/>
              <a:t>© Van Mieghem</a:t>
            </a:r>
          </a:p>
        </p:txBody>
      </p:sp>
      <p:sp>
        <p:nvSpPr>
          <p:cNvPr id="97285" name="Rectangle 2"/>
          <p:cNvSpPr>
            <a:spLocks noGrp="1" noRot="1" noChangeAspect="1" noChangeArrowheads="1" noTextEdit="1"/>
          </p:cNvSpPr>
          <p:nvPr>
            <p:ph type="sldImg"/>
          </p:nvPr>
        </p:nvSpPr>
        <p:spPr>
          <a:ln/>
        </p:spPr>
      </p:sp>
      <p:sp>
        <p:nvSpPr>
          <p:cNvPr id="57350" name="Rectangle 3"/>
          <p:cNvSpPr>
            <a:spLocks noGrp="1" noChangeArrowheads="1"/>
          </p:cNvSpPr>
          <p:nvPr>
            <p:ph type="body" idx="1"/>
          </p:nvPr>
        </p:nvSpPr>
        <p:spPr>
          <a:ln/>
        </p:spPr>
        <p:txBody>
          <a:bodyPr/>
          <a:lstStyle/>
          <a:p>
            <a:pPr marL="225841" indent="-225841">
              <a:lnSpc>
                <a:spcPct val="80000"/>
              </a:lnSpc>
              <a:defRPr/>
            </a:pPr>
            <a:r>
              <a:rPr lang="en-US" sz="900" dirty="0" smtClean="0"/>
              <a:t>From: “Industrialized Intimacy” by </a:t>
            </a:r>
            <a:r>
              <a:rPr lang="en-US" sz="900" dirty="0" err="1" smtClean="0"/>
              <a:t>Kolesar</a:t>
            </a:r>
            <a:r>
              <a:rPr lang="en-US" sz="900" dirty="0" smtClean="0"/>
              <a:t>, van </a:t>
            </a:r>
            <a:r>
              <a:rPr lang="en-US" sz="900" dirty="0" err="1" smtClean="0"/>
              <a:t>Ryzin</a:t>
            </a:r>
            <a:r>
              <a:rPr lang="en-US" sz="900" dirty="0" smtClean="0"/>
              <a:t>, and Cutler</a:t>
            </a:r>
          </a:p>
          <a:p>
            <a:pPr marL="225841" indent="-225841">
              <a:lnSpc>
                <a:spcPct val="80000"/>
              </a:lnSpc>
              <a:defRPr/>
            </a:pPr>
            <a:endParaRPr lang="en-US" dirty="0" smtClean="0"/>
          </a:p>
          <a:p>
            <a:pPr marL="225841" indent="-225841">
              <a:lnSpc>
                <a:spcPct val="80000"/>
              </a:lnSpc>
              <a:defRPr/>
            </a:pPr>
            <a:r>
              <a:rPr lang="en-US" dirty="0" smtClean="0"/>
              <a:t>Servitude:</a:t>
            </a:r>
          </a:p>
          <a:p>
            <a:pPr marL="225841" indent="-225841">
              <a:lnSpc>
                <a:spcPct val="80000"/>
              </a:lnSpc>
              <a:buFontTx/>
              <a:buChar char="•"/>
              <a:defRPr/>
            </a:pPr>
            <a:r>
              <a:rPr lang="en-US" dirty="0" smtClean="0"/>
              <a:t>Emphasizes responsiveness, customization and empathy using skilled and experienced professionals: the butler of yore.</a:t>
            </a:r>
          </a:p>
          <a:p>
            <a:pPr marL="225841" indent="-225841">
              <a:lnSpc>
                <a:spcPct val="80000"/>
              </a:lnSpc>
              <a:buFontTx/>
              <a:buChar char="•"/>
              <a:defRPr/>
            </a:pPr>
            <a:r>
              <a:rPr lang="en-US" dirty="0" smtClean="0"/>
              <a:t>Like craft production. </a:t>
            </a:r>
            <a:r>
              <a:rPr lang="en-US" dirty="0" smtClean="0">
                <a:solidFill>
                  <a:srgbClr val="FF0000"/>
                </a:solidFill>
              </a:rPr>
              <a:t>Examples: personal assistant/trainer, </a:t>
            </a:r>
            <a:r>
              <a:rPr lang="en-US" dirty="0" err="1" smtClean="0">
                <a:solidFill>
                  <a:srgbClr val="FF0000"/>
                </a:solidFill>
              </a:rPr>
              <a:t>McK</a:t>
            </a:r>
            <a:endParaRPr lang="en-US" dirty="0" smtClean="0">
              <a:solidFill>
                <a:srgbClr val="FF0000"/>
              </a:solidFill>
            </a:endParaRPr>
          </a:p>
          <a:p>
            <a:pPr marL="225841" indent="-225841">
              <a:lnSpc>
                <a:spcPct val="80000"/>
              </a:lnSpc>
              <a:defRPr/>
            </a:pPr>
            <a:endParaRPr lang="en-US" dirty="0" smtClean="0"/>
          </a:p>
          <a:p>
            <a:pPr marL="225841" indent="-225841">
              <a:lnSpc>
                <a:spcPct val="80000"/>
              </a:lnSpc>
              <a:defRPr/>
            </a:pPr>
            <a:r>
              <a:rPr lang="en-US" dirty="0" smtClean="0"/>
              <a:t>Factory:</a:t>
            </a:r>
          </a:p>
          <a:p>
            <a:pPr marL="225841" indent="-225841">
              <a:lnSpc>
                <a:spcPct val="80000"/>
              </a:lnSpc>
              <a:buFontTx/>
              <a:buChar char="•"/>
              <a:defRPr/>
            </a:pPr>
            <a:r>
              <a:rPr lang="en-US" dirty="0" smtClean="0"/>
              <a:t>Emphasizes efficiency, consistency and cost-effectiveness delivered through systems, standardization and control </a:t>
            </a:r>
            <a:r>
              <a:rPr lang="en-US" dirty="0" smtClean="0">
                <a:solidFill>
                  <a:srgbClr val="FF0000"/>
                </a:solidFill>
              </a:rPr>
              <a:t>(McDonald’s</a:t>
            </a:r>
            <a:r>
              <a:rPr lang="en-US" dirty="0" smtClean="0"/>
              <a:t>)</a:t>
            </a:r>
          </a:p>
          <a:p>
            <a:pPr marL="225841" indent="-225841">
              <a:lnSpc>
                <a:spcPct val="80000"/>
              </a:lnSpc>
              <a:buFontTx/>
              <a:buChar char="•"/>
              <a:defRPr/>
            </a:pPr>
            <a:endParaRPr lang="en-US" dirty="0" smtClean="0"/>
          </a:p>
          <a:p>
            <a:pPr marL="225841" indent="-225841">
              <a:lnSpc>
                <a:spcPct val="80000"/>
              </a:lnSpc>
              <a:defRPr/>
            </a:pPr>
            <a:r>
              <a:rPr lang="en-US" dirty="0" smtClean="0"/>
              <a:t>Industrial intimacy:</a:t>
            </a:r>
          </a:p>
          <a:p>
            <a:pPr marL="225841" indent="-225841">
              <a:lnSpc>
                <a:spcPct val="80000"/>
              </a:lnSpc>
              <a:buFontTx/>
              <a:buChar char="•"/>
              <a:defRPr/>
            </a:pPr>
            <a:r>
              <a:rPr lang="en-US" dirty="0" smtClean="0"/>
              <a:t>Is focused to provide customized, high-value service at an industrial scale</a:t>
            </a:r>
          </a:p>
          <a:p>
            <a:pPr marL="225841" indent="-225841">
              <a:lnSpc>
                <a:spcPct val="80000"/>
              </a:lnSpc>
              <a:defRPr/>
            </a:pPr>
            <a:r>
              <a:rPr lang="en-US" dirty="0" smtClean="0"/>
              <a:t>it derives from:</a:t>
            </a:r>
          </a:p>
          <a:p>
            <a:pPr marL="225841" indent="-225841">
              <a:lnSpc>
                <a:spcPct val="80000"/>
              </a:lnSpc>
              <a:buFontTx/>
              <a:buChar char="•"/>
              <a:defRPr/>
            </a:pPr>
            <a:r>
              <a:rPr lang="en-US" dirty="0" smtClean="0"/>
              <a:t>Having systems for capturing and deploying customer knowledge (CRM) together</a:t>
            </a:r>
          </a:p>
          <a:p>
            <a:pPr marL="225841" indent="-225841">
              <a:lnSpc>
                <a:spcPct val="80000"/>
              </a:lnSpc>
              <a:buFontTx/>
              <a:buChar char="•"/>
              <a:defRPr/>
            </a:pPr>
            <a:r>
              <a:rPr lang="en-US" dirty="0" smtClean="0"/>
              <a:t>With carefully engineered delivery processes and new organizational designs</a:t>
            </a:r>
          </a:p>
          <a:p>
            <a:pPr marL="225841" indent="-225841">
              <a:lnSpc>
                <a:spcPct val="80000"/>
              </a:lnSpc>
              <a:defRPr/>
            </a:pPr>
            <a:endParaRPr lang="en-US" dirty="0" smtClean="0"/>
          </a:p>
          <a:p>
            <a:pPr marL="225841" indent="-225841">
              <a:lnSpc>
                <a:spcPct val="80000"/>
              </a:lnSpc>
              <a:defRPr/>
            </a:pPr>
            <a:r>
              <a:rPr lang="en-US" dirty="0" smtClean="0"/>
              <a:t>This is exactly what we mean by “mass-customized service” (= tailoring good/service</a:t>
            </a:r>
            <a:r>
              <a:rPr lang="en-US" baseline="0" dirty="0" smtClean="0"/>
              <a:t> to each customer but delivering it using a flexible flow process) through “industrial intimacy”.</a:t>
            </a:r>
            <a:endParaRPr lang="en-US" dirty="0" smtClean="0"/>
          </a:p>
          <a:p>
            <a:pPr marL="225841" indent="-225841">
              <a:lnSpc>
                <a:spcPct val="80000"/>
              </a:lnSpc>
              <a:defRPr/>
            </a:pPr>
            <a:r>
              <a:rPr lang="en-US" dirty="0" smtClean="0"/>
              <a:t>Examples:</a:t>
            </a:r>
          </a:p>
          <a:p>
            <a:pPr marL="225841" indent="-225841">
              <a:lnSpc>
                <a:spcPct val="80000"/>
              </a:lnSpc>
              <a:buFontTx/>
              <a:buChar char="-"/>
              <a:defRPr/>
            </a:pPr>
            <a:r>
              <a:rPr lang="en-US" dirty="0" smtClean="0">
                <a:solidFill>
                  <a:srgbClr val="FF0000"/>
                </a:solidFill>
              </a:rPr>
              <a:t>Peapod</a:t>
            </a:r>
          </a:p>
          <a:p>
            <a:pPr marL="225841" indent="-225841">
              <a:lnSpc>
                <a:spcPct val="80000"/>
              </a:lnSpc>
              <a:buFontTx/>
              <a:buChar char="-"/>
              <a:defRPr/>
            </a:pPr>
            <a:r>
              <a:rPr lang="en-US" dirty="0" smtClean="0">
                <a:solidFill>
                  <a:srgbClr val="FF0000"/>
                </a:solidFill>
              </a:rPr>
              <a:t>Ritz-Carlton’s IT system</a:t>
            </a:r>
            <a:r>
              <a:rPr lang="en-US" dirty="0" smtClean="0"/>
              <a:t> </a:t>
            </a:r>
          </a:p>
          <a:p>
            <a:pPr marL="225841" indent="-225841">
              <a:lnSpc>
                <a:spcPct val="80000"/>
              </a:lnSpc>
              <a:defRPr/>
            </a:pPr>
            <a:r>
              <a:rPr lang="en-US" dirty="0" smtClean="0"/>
              <a:t>How do it?</a:t>
            </a:r>
          </a:p>
          <a:p>
            <a:pPr marL="225841" indent="-225841">
              <a:lnSpc>
                <a:spcPct val="80000"/>
              </a:lnSpc>
              <a:buFontTx/>
              <a:buAutoNum type="arabicPeriod"/>
              <a:defRPr/>
            </a:pPr>
            <a:r>
              <a:rPr lang="en-US" dirty="0" smtClean="0"/>
              <a:t>Know your customer and, using IT, build it into the service-delivery system. (CRM integrated in operational system)</a:t>
            </a:r>
          </a:p>
          <a:p>
            <a:pPr marL="225841" indent="-225841">
              <a:lnSpc>
                <a:spcPct val="80000"/>
              </a:lnSpc>
              <a:buFontTx/>
              <a:buAutoNum type="arabicPeriod"/>
              <a:defRPr/>
            </a:pPr>
            <a:r>
              <a:rPr lang="en-US" dirty="0" smtClean="0"/>
              <a:t>Engineer competency into the system</a:t>
            </a:r>
          </a:p>
          <a:p>
            <a:pPr marL="225841" indent="-225841">
              <a:lnSpc>
                <a:spcPct val="80000"/>
              </a:lnSpc>
              <a:buFontTx/>
              <a:buAutoNum type="arabicPeriod"/>
              <a:defRPr/>
            </a:pPr>
            <a:r>
              <a:rPr lang="en-US" dirty="0" smtClean="0"/>
              <a:t>Promote value-enhancing </a:t>
            </a:r>
            <a:r>
              <a:rPr lang="en-US" dirty="0" err="1" smtClean="0"/>
              <a:t>selft</a:t>
            </a:r>
            <a:r>
              <a:rPr lang="en-US" dirty="0" smtClean="0"/>
              <a:t>-servicing  (travel web sites, Delta’s self-service check-in)</a:t>
            </a:r>
          </a:p>
          <a:p>
            <a:pPr marL="225841" indent="-225841">
              <a:lnSpc>
                <a:spcPct val="80000"/>
              </a:lnSpc>
              <a:buFontTx/>
              <a:buAutoNum type="arabicPeriod"/>
              <a:defRPr/>
            </a:pPr>
            <a:r>
              <a:rPr lang="en-US" dirty="0" smtClean="0"/>
              <a:t>Let customers design the product (Amazon: customers choose direct overnight or a week from now bundled shipping) and integrate yield management </a:t>
            </a:r>
            <a:r>
              <a:rPr lang="en-US" dirty="0" err="1" smtClean="0"/>
              <a:t>medthods</a:t>
            </a:r>
            <a:r>
              <a:rPr lang="en-US" dirty="0" smtClean="0"/>
              <a:t>.</a:t>
            </a:r>
          </a:p>
          <a:p>
            <a:pPr marL="225841" indent="-225841">
              <a:lnSpc>
                <a:spcPct val="80000"/>
              </a:lnSpc>
              <a:defRPr/>
            </a:pPr>
            <a:r>
              <a:rPr lang="en-US" dirty="0" smtClean="0"/>
              <a:t>The result: it is remarkable how illusory this relationship is!  No single person in the organization has anything approaching a full understanding of any given customer!</a:t>
            </a:r>
          </a:p>
          <a:p>
            <a:pPr marL="225841" indent="-225841">
              <a:lnSpc>
                <a:spcPct val="80000"/>
              </a:lnSpc>
              <a:defRPr/>
            </a:pPr>
            <a:endParaRPr lang="en-US" dirty="0" smtClean="0"/>
          </a:p>
          <a:p>
            <a:pPr marL="225841" indent="-225841">
              <a:lnSpc>
                <a:spcPct val="80000"/>
              </a:lnSpc>
              <a:defRPr/>
            </a:pPr>
            <a:r>
              <a:rPr lang="en-US" dirty="0" smtClean="0"/>
              <a:t>DANGERS: respect customer privacy and don’t brazenly cross-sell!</a:t>
            </a:r>
          </a:p>
          <a:p>
            <a:pPr marL="225841" indent="-225841">
              <a:lnSpc>
                <a:spcPct val="80000"/>
              </a:lnSpc>
              <a:defRPr/>
            </a:pPr>
            <a:endParaRPr lang="en-US" dirty="0" smtClean="0"/>
          </a:p>
          <a:p>
            <a:pPr marL="225841" indent="-225841">
              <a:lnSpc>
                <a:spcPct val="80000"/>
              </a:lnSpc>
              <a:defRPr/>
            </a:pPr>
            <a:r>
              <a:rPr lang="en-US" dirty="0" smtClean="0"/>
              <a:t>Notice: also an example of service inventory and choice!</a:t>
            </a:r>
          </a:p>
          <a:p>
            <a:pPr marL="225841" indent="-225841">
              <a:lnSpc>
                <a:spcPct val="80000"/>
              </a:lnSpc>
              <a:defRPr/>
            </a:pPr>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98307" name="Rectangle 3"/>
          <p:cNvSpPr>
            <a:spLocks noGrp="1" noChangeArrowheads="1"/>
          </p:cNvSpPr>
          <p:nvPr>
            <p:ph type="dt" sz="quarter" idx="1"/>
          </p:nvPr>
        </p:nvSpPr>
        <p:spPr>
          <a:noFill/>
        </p:spPr>
        <p:txBody>
          <a:bodyPr/>
          <a:lstStyle/>
          <a:p>
            <a:pPr defTabSz="921555"/>
            <a:fld id="{057EAB88-D02D-4468-A937-7E19316CEB38}" type="datetime1">
              <a:rPr lang="en-US" smtClean="0"/>
              <a:pPr defTabSz="921555"/>
              <a:t>1/16/14</a:t>
            </a:fld>
            <a:endParaRPr lang="en-US" dirty="0" smtClean="0"/>
          </a:p>
        </p:txBody>
      </p:sp>
      <p:sp>
        <p:nvSpPr>
          <p:cNvPr id="98308" name="Rectangle 6"/>
          <p:cNvSpPr>
            <a:spLocks noGrp="1" noChangeArrowheads="1"/>
          </p:cNvSpPr>
          <p:nvPr>
            <p:ph type="ftr" sz="quarter" idx="4"/>
          </p:nvPr>
        </p:nvSpPr>
        <p:spPr>
          <a:noFill/>
        </p:spPr>
        <p:txBody>
          <a:bodyPr/>
          <a:lstStyle/>
          <a:p>
            <a:pPr defTabSz="921555"/>
            <a:r>
              <a:rPr lang="en-US" dirty="0" smtClean="0"/>
              <a:t>© Van Mieghem</a:t>
            </a:r>
          </a:p>
        </p:txBody>
      </p:sp>
      <p:sp>
        <p:nvSpPr>
          <p:cNvPr id="98309" name="Rectangle 2"/>
          <p:cNvSpPr>
            <a:spLocks noGrp="1" noRot="1" noChangeAspect="1" noChangeArrowheads="1" noTextEdit="1"/>
          </p:cNvSpPr>
          <p:nvPr>
            <p:ph type="sldImg"/>
          </p:nvPr>
        </p:nvSpPr>
        <p:spPr>
          <a:ln/>
        </p:spPr>
      </p:sp>
      <p:sp>
        <p:nvSpPr>
          <p:cNvPr id="98310" name="Rectangle 3"/>
          <p:cNvSpPr>
            <a:spLocks noGrp="1" noChangeArrowheads="1"/>
          </p:cNvSpPr>
          <p:nvPr>
            <p:ph type="body" idx="1"/>
          </p:nvPr>
        </p:nvSpPr>
        <p:spPr>
          <a:xfrm>
            <a:off x="231248" y="3587599"/>
            <a:ext cx="6547909" cy="5492070"/>
          </a:xfrm>
          <a:noFill/>
          <a:ln/>
        </p:spPr>
        <p:txBody>
          <a:bodyPr/>
          <a:lstStyle/>
          <a:p>
            <a:pPr marL="187948" indent="-187948"/>
            <a:r>
              <a:rPr lang="en-US" dirty="0" smtClean="0"/>
              <a:t>CRM = </a:t>
            </a:r>
          </a:p>
          <a:p>
            <a:pPr marL="187948" indent="-187948">
              <a:buFontTx/>
              <a:buChar char="•"/>
            </a:pPr>
            <a:r>
              <a:rPr lang="en-US" dirty="0" smtClean="0"/>
              <a:t> the stream of interactions between a company and a customer are not simply a collection of unrelated events, but they comprise a relationship.</a:t>
            </a:r>
          </a:p>
          <a:p>
            <a:pPr marL="187948" indent="-187948">
              <a:buFontTx/>
              <a:buChar char="•"/>
            </a:pPr>
            <a:r>
              <a:rPr lang="en-US" dirty="0" smtClean="0"/>
              <a:t> managing the interactions with customers in a systematic way. </a:t>
            </a:r>
          </a:p>
          <a:p>
            <a:pPr marL="187948" indent="-187948">
              <a:buFontTx/>
              <a:buChar char="•"/>
            </a:pPr>
            <a:r>
              <a:rPr lang="en-US" dirty="0" smtClean="0"/>
              <a:t> It often requires a big, centralized database with a single (360 degree) view of customer (independent of touch points) with the intent of creating a one-on-one customer experience (the customer feels as if he is treated as an individual).  In sum = single view of customer.</a:t>
            </a:r>
          </a:p>
          <a:p>
            <a:pPr marL="187948" indent="-187948">
              <a:buFontTx/>
              <a:buChar char="•"/>
            </a:pPr>
            <a:endParaRPr lang="en-US" dirty="0" smtClean="0"/>
          </a:p>
          <a:p>
            <a:pPr marL="187948" indent="-187948"/>
            <a:r>
              <a:rPr lang="en-US" dirty="0" smtClean="0"/>
              <a:t>Why CRM?</a:t>
            </a:r>
          </a:p>
          <a:p>
            <a:pPr marL="187948" indent="-187948">
              <a:buFontTx/>
              <a:buChar char="•"/>
            </a:pPr>
            <a:r>
              <a:rPr lang="en-US" dirty="0" smtClean="0"/>
              <a:t> segment customers based on value of the relationship</a:t>
            </a:r>
          </a:p>
          <a:p>
            <a:pPr marL="187948" indent="-187948">
              <a:buFontTx/>
              <a:buChar char="•"/>
            </a:pPr>
            <a:r>
              <a:rPr lang="en-US" dirty="0" smtClean="0"/>
              <a:t> deploy finite resources against customer service and account management tied to that value.</a:t>
            </a:r>
          </a:p>
          <a:p>
            <a:pPr marL="187948" indent="-187948"/>
            <a:endParaRPr lang="en-US" dirty="0" smtClean="0"/>
          </a:p>
          <a:p>
            <a:pPr marL="187948" indent="-187948"/>
            <a:r>
              <a:rPr lang="en-US" dirty="0" smtClean="0"/>
              <a:t>Examples: </a:t>
            </a:r>
          </a:p>
          <a:p>
            <a:pPr marL="187948" indent="-187948">
              <a:buFontTx/>
              <a:buAutoNum type="arabicPeriod"/>
            </a:pPr>
            <a:r>
              <a:rPr lang="en-US" dirty="0" smtClean="0"/>
              <a:t>PRODUCTIVITY: retail bank productivity is driven by coverage/density of retail banks.  Few banks lead to </a:t>
            </a:r>
            <a:r>
              <a:rPr lang="en-US" dirty="0" err="1" smtClean="0"/>
              <a:t>EoS</a:t>
            </a:r>
            <a:r>
              <a:rPr lang="en-US" dirty="0" smtClean="0"/>
              <a:t> and higher productivity.  Density in US is much lower than in Europe (e.g., Belgium and Switzerland), yet Belgian productivity is much higher.  Why?  Role of IT: physical check usage is negligible and electronic transfers between even consumer accounts are high. </a:t>
            </a:r>
          </a:p>
          <a:p>
            <a:pPr marL="187948" indent="-187948">
              <a:buFontTx/>
              <a:buAutoNum type="arabicPeriod"/>
            </a:pPr>
            <a:r>
              <a:rPr lang="en-US" dirty="0" smtClean="0"/>
              <a:t>NEW VALUE PROPOSITIONS: custom publishing of textbooks by McGraw-Hill:</a:t>
            </a:r>
          </a:p>
          <a:p>
            <a:pPr marL="187948" indent="-187948">
              <a:buFontTx/>
              <a:buChar char="-"/>
            </a:pPr>
            <a:r>
              <a:rPr lang="en-US" dirty="0" smtClean="0"/>
              <a:t>Demand management: really driven by instructor who chooses reading list for courses</a:t>
            </a:r>
          </a:p>
          <a:p>
            <a:pPr marL="187948" indent="-187948">
              <a:buFontTx/>
              <a:buChar char="-"/>
            </a:pPr>
            <a:r>
              <a:rPr lang="en-US" dirty="0" smtClean="0"/>
              <a:t>McGraw-Hill moved its “value-offering-point” in the demand chain from the retailer (university bookstore) back to the instructor and its “order-penetration-point” forward to the retailer:</a:t>
            </a:r>
          </a:p>
          <a:p>
            <a:pPr marL="641149" lvl="1" indent="-187948">
              <a:buFontTx/>
              <a:buChar char="-"/>
            </a:pPr>
            <a:r>
              <a:rPr lang="en-US" dirty="0" smtClean="0"/>
              <a:t>using its </a:t>
            </a:r>
            <a:r>
              <a:rPr lang="en-US" dirty="0" err="1" smtClean="0"/>
              <a:t>Primis</a:t>
            </a:r>
            <a:r>
              <a:rPr lang="en-US" dirty="0" smtClean="0"/>
              <a:t> electronic-publishing system allows instructors to mix-and-match standard textbook chapters from a database and add their own complementary materials from a variety of sources</a:t>
            </a:r>
          </a:p>
          <a:p>
            <a:pPr marL="641149" lvl="1" indent="-187948">
              <a:buFontTx/>
              <a:buChar char="-"/>
            </a:pPr>
            <a:r>
              <a:rPr lang="en-US" dirty="0" smtClean="0"/>
              <a:t>All readings are then combined into a single package and printed and bound in the bookstore</a:t>
            </a:r>
          </a:p>
          <a:p>
            <a:pPr marL="641149" lvl="1" indent="-187948">
              <a:buFontTx/>
              <a:buChar char="-"/>
            </a:pPr>
            <a:r>
              <a:rPr lang="en-US" dirty="0" smtClean="0"/>
              <a:t>This thus goes beyond our case-pack system…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1669" eaLnBrk="0" hangingPunct="0">
              <a:defRPr sz="2300">
                <a:solidFill>
                  <a:schemeClr val="tx1"/>
                </a:solidFill>
                <a:latin typeface="Times New Roman" charset="0"/>
                <a:ea typeface="ＭＳ Ｐゴシック" charset="0"/>
                <a:cs typeface="ＭＳ Ｐゴシック" charset="0"/>
              </a:defRPr>
            </a:lvl1pPr>
            <a:lvl2pPr marL="709443" indent="-272863" defTabSz="921669" eaLnBrk="0" hangingPunct="0">
              <a:defRPr sz="2300">
                <a:solidFill>
                  <a:schemeClr val="tx1"/>
                </a:solidFill>
                <a:latin typeface="Times New Roman" charset="0"/>
                <a:ea typeface="ＭＳ Ｐゴシック" charset="0"/>
              </a:defRPr>
            </a:lvl2pPr>
            <a:lvl3pPr marL="1091451" indent="-218290" defTabSz="921669" eaLnBrk="0" hangingPunct="0">
              <a:defRPr sz="2300">
                <a:solidFill>
                  <a:schemeClr val="tx1"/>
                </a:solidFill>
                <a:latin typeface="Times New Roman" charset="0"/>
                <a:ea typeface="ＭＳ Ｐゴシック" charset="0"/>
              </a:defRPr>
            </a:lvl3pPr>
            <a:lvl4pPr marL="1528031" indent="-218290" defTabSz="921669" eaLnBrk="0" hangingPunct="0">
              <a:defRPr sz="2300">
                <a:solidFill>
                  <a:schemeClr val="tx1"/>
                </a:solidFill>
                <a:latin typeface="Times New Roman" charset="0"/>
                <a:ea typeface="ＭＳ Ｐゴシック" charset="0"/>
              </a:defRPr>
            </a:lvl4pPr>
            <a:lvl5pPr marL="1964611" indent="-218290" defTabSz="921669" eaLnBrk="0" hangingPunct="0">
              <a:defRPr sz="2300">
                <a:solidFill>
                  <a:schemeClr val="tx1"/>
                </a:solidFill>
                <a:latin typeface="Times New Roman" charset="0"/>
                <a:ea typeface="ＭＳ Ｐゴシック" charset="0"/>
              </a:defRPr>
            </a:lvl5pPr>
            <a:lvl6pPr marL="2401192" indent="-218290" defTabSz="921669" eaLnBrk="0" fontAlgn="base" hangingPunct="0">
              <a:spcBef>
                <a:spcPct val="0"/>
              </a:spcBef>
              <a:spcAft>
                <a:spcPct val="0"/>
              </a:spcAft>
              <a:defRPr sz="2300">
                <a:solidFill>
                  <a:schemeClr val="tx1"/>
                </a:solidFill>
                <a:latin typeface="Times New Roman" charset="0"/>
                <a:ea typeface="ＭＳ Ｐゴシック" charset="0"/>
              </a:defRPr>
            </a:lvl6pPr>
            <a:lvl7pPr marL="2837772" indent="-218290" defTabSz="921669" eaLnBrk="0" fontAlgn="base" hangingPunct="0">
              <a:spcBef>
                <a:spcPct val="0"/>
              </a:spcBef>
              <a:spcAft>
                <a:spcPct val="0"/>
              </a:spcAft>
              <a:defRPr sz="2300">
                <a:solidFill>
                  <a:schemeClr val="tx1"/>
                </a:solidFill>
                <a:latin typeface="Times New Roman" charset="0"/>
                <a:ea typeface="ＭＳ Ｐゴシック" charset="0"/>
              </a:defRPr>
            </a:lvl7pPr>
            <a:lvl8pPr marL="3274352" indent="-218290" defTabSz="921669" eaLnBrk="0" fontAlgn="base" hangingPunct="0">
              <a:spcBef>
                <a:spcPct val="0"/>
              </a:spcBef>
              <a:spcAft>
                <a:spcPct val="0"/>
              </a:spcAft>
              <a:defRPr sz="2300">
                <a:solidFill>
                  <a:schemeClr val="tx1"/>
                </a:solidFill>
                <a:latin typeface="Times New Roman" charset="0"/>
                <a:ea typeface="ＭＳ Ｐゴシック" charset="0"/>
              </a:defRPr>
            </a:lvl8pPr>
            <a:lvl9pPr marL="3710932" indent="-218290" defTabSz="921669"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1669" eaLnBrk="0" hangingPunct="0">
              <a:defRPr sz="2300">
                <a:solidFill>
                  <a:schemeClr val="tx1"/>
                </a:solidFill>
                <a:latin typeface="Times New Roman" charset="0"/>
                <a:ea typeface="ＭＳ Ｐゴシック" charset="0"/>
                <a:cs typeface="ＭＳ Ｐゴシック" charset="0"/>
              </a:defRPr>
            </a:lvl1pPr>
            <a:lvl2pPr marL="709443" indent="-272863" defTabSz="921669" eaLnBrk="0" hangingPunct="0">
              <a:defRPr sz="2300">
                <a:solidFill>
                  <a:schemeClr val="tx1"/>
                </a:solidFill>
                <a:latin typeface="Times New Roman" charset="0"/>
                <a:ea typeface="ＭＳ Ｐゴシック" charset="0"/>
              </a:defRPr>
            </a:lvl2pPr>
            <a:lvl3pPr marL="1091451" indent="-218290" defTabSz="921669" eaLnBrk="0" hangingPunct="0">
              <a:defRPr sz="2300">
                <a:solidFill>
                  <a:schemeClr val="tx1"/>
                </a:solidFill>
                <a:latin typeface="Times New Roman" charset="0"/>
                <a:ea typeface="ＭＳ Ｐゴシック" charset="0"/>
              </a:defRPr>
            </a:lvl3pPr>
            <a:lvl4pPr marL="1528031" indent="-218290" defTabSz="921669" eaLnBrk="0" hangingPunct="0">
              <a:defRPr sz="2300">
                <a:solidFill>
                  <a:schemeClr val="tx1"/>
                </a:solidFill>
                <a:latin typeface="Times New Roman" charset="0"/>
                <a:ea typeface="ＭＳ Ｐゴシック" charset="0"/>
              </a:defRPr>
            </a:lvl4pPr>
            <a:lvl5pPr marL="1964611" indent="-218290" defTabSz="921669" eaLnBrk="0" hangingPunct="0">
              <a:defRPr sz="2300">
                <a:solidFill>
                  <a:schemeClr val="tx1"/>
                </a:solidFill>
                <a:latin typeface="Times New Roman" charset="0"/>
                <a:ea typeface="ＭＳ Ｐゴシック" charset="0"/>
              </a:defRPr>
            </a:lvl5pPr>
            <a:lvl6pPr marL="2401192" indent="-218290" defTabSz="921669" eaLnBrk="0" fontAlgn="base" hangingPunct="0">
              <a:spcBef>
                <a:spcPct val="0"/>
              </a:spcBef>
              <a:spcAft>
                <a:spcPct val="0"/>
              </a:spcAft>
              <a:defRPr sz="2300">
                <a:solidFill>
                  <a:schemeClr val="tx1"/>
                </a:solidFill>
                <a:latin typeface="Times New Roman" charset="0"/>
                <a:ea typeface="ＭＳ Ｐゴシック" charset="0"/>
              </a:defRPr>
            </a:lvl6pPr>
            <a:lvl7pPr marL="2837772" indent="-218290" defTabSz="921669" eaLnBrk="0" fontAlgn="base" hangingPunct="0">
              <a:spcBef>
                <a:spcPct val="0"/>
              </a:spcBef>
              <a:spcAft>
                <a:spcPct val="0"/>
              </a:spcAft>
              <a:defRPr sz="2300">
                <a:solidFill>
                  <a:schemeClr val="tx1"/>
                </a:solidFill>
                <a:latin typeface="Times New Roman" charset="0"/>
                <a:ea typeface="ＭＳ Ｐゴシック" charset="0"/>
              </a:defRPr>
            </a:lvl7pPr>
            <a:lvl8pPr marL="3274352" indent="-218290" defTabSz="921669" eaLnBrk="0" fontAlgn="base" hangingPunct="0">
              <a:spcBef>
                <a:spcPct val="0"/>
              </a:spcBef>
              <a:spcAft>
                <a:spcPct val="0"/>
              </a:spcAft>
              <a:defRPr sz="2300">
                <a:solidFill>
                  <a:schemeClr val="tx1"/>
                </a:solidFill>
                <a:latin typeface="Times New Roman" charset="0"/>
                <a:ea typeface="ＭＳ Ｐゴシック" charset="0"/>
              </a:defRPr>
            </a:lvl8pPr>
            <a:lvl9pPr marL="3710932" indent="-218290" defTabSz="921669" eaLnBrk="0" fontAlgn="base" hangingPunct="0">
              <a:spcBef>
                <a:spcPct val="0"/>
              </a:spcBef>
              <a:spcAft>
                <a:spcPct val="0"/>
              </a:spcAft>
              <a:defRPr sz="2300">
                <a:solidFill>
                  <a:schemeClr val="tx1"/>
                </a:solidFill>
                <a:latin typeface="Times New Roman" charset="0"/>
                <a:ea typeface="ＭＳ Ｐゴシック" charset="0"/>
              </a:defRPr>
            </a:lvl9pPr>
          </a:lstStyle>
          <a:p>
            <a:fld id="{A4D5736D-F090-1D48-8DE5-51FA57EFD1B5}" type="datetime1">
              <a:rPr lang="en-US" sz="1000"/>
              <a:pPr/>
              <a:t>1/16/14</a:t>
            </a:fld>
            <a:endParaRPr lang="en-US" sz="1000" dirty="0"/>
          </a:p>
        </p:txBody>
      </p:sp>
      <p:sp>
        <p:nvSpPr>
          <p:cNvPr id="1024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1669" eaLnBrk="0" hangingPunct="0">
              <a:defRPr sz="2300">
                <a:solidFill>
                  <a:schemeClr val="tx1"/>
                </a:solidFill>
                <a:latin typeface="Times New Roman" charset="0"/>
                <a:ea typeface="ＭＳ Ｐゴシック" charset="0"/>
                <a:cs typeface="ＭＳ Ｐゴシック" charset="0"/>
              </a:defRPr>
            </a:lvl1pPr>
            <a:lvl2pPr marL="709443" indent="-272863" defTabSz="921669" eaLnBrk="0" hangingPunct="0">
              <a:defRPr sz="2300">
                <a:solidFill>
                  <a:schemeClr val="tx1"/>
                </a:solidFill>
                <a:latin typeface="Times New Roman" charset="0"/>
                <a:ea typeface="ＭＳ Ｐゴシック" charset="0"/>
              </a:defRPr>
            </a:lvl2pPr>
            <a:lvl3pPr marL="1091451" indent="-218290" defTabSz="921669" eaLnBrk="0" hangingPunct="0">
              <a:defRPr sz="2300">
                <a:solidFill>
                  <a:schemeClr val="tx1"/>
                </a:solidFill>
                <a:latin typeface="Times New Roman" charset="0"/>
                <a:ea typeface="ＭＳ Ｐゴシック" charset="0"/>
              </a:defRPr>
            </a:lvl3pPr>
            <a:lvl4pPr marL="1528031" indent="-218290" defTabSz="921669" eaLnBrk="0" hangingPunct="0">
              <a:defRPr sz="2300">
                <a:solidFill>
                  <a:schemeClr val="tx1"/>
                </a:solidFill>
                <a:latin typeface="Times New Roman" charset="0"/>
                <a:ea typeface="ＭＳ Ｐゴシック" charset="0"/>
              </a:defRPr>
            </a:lvl4pPr>
            <a:lvl5pPr marL="1964611" indent="-218290" defTabSz="921669" eaLnBrk="0" hangingPunct="0">
              <a:defRPr sz="2300">
                <a:solidFill>
                  <a:schemeClr val="tx1"/>
                </a:solidFill>
                <a:latin typeface="Times New Roman" charset="0"/>
                <a:ea typeface="ＭＳ Ｐゴシック" charset="0"/>
              </a:defRPr>
            </a:lvl5pPr>
            <a:lvl6pPr marL="2401192" indent="-218290" defTabSz="921669" eaLnBrk="0" fontAlgn="base" hangingPunct="0">
              <a:spcBef>
                <a:spcPct val="0"/>
              </a:spcBef>
              <a:spcAft>
                <a:spcPct val="0"/>
              </a:spcAft>
              <a:defRPr sz="2300">
                <a:solidFill>
                  <a:schemeClr val="tx1"/>
                </a:solidFill>
                <a:latin typeface="Times New Roman" charset="0"/>
                <a:ea typeface="ＭＳ Ｐゴシック" charset="0"/>
              </a:defRPr>
            </a:lvl6pPr>
            <a:lvl7pPr marL="2837772" indent="-218290" defTabSz="921669" eaLnBrk="0" fontAlgn="base" hangingPunct="0">
              <a:spcBef>
                <a:spcPct val="0"/>
              </a:spcBef>
              <a:spcAft>
                <a:spcPct val="0"/>
              </a:spcAft>
              <a:defRPr sz="2300">
                <a:solidFill>
                  <a:schemeClr val="tx1"/>
                </a:solidFill>
                <a:latin typeface="Times New Roman" charset="0"/>
                <a:ea typeface="ＭＳ Ｐゴシック" charset="0"/>
              </a:defRPr>
            </a:lvl7pPr>
            <a:lvl8pPr marL="3274352" indent="-218290" defTabSz="921669" eaLnBrk="0" fontAlgn="base" hangingPunct="0">
              <a:spcBef>
                <a:spcPct val="0"/>
              </a:spcBef>
              <a:spcAft>
                <a:spcPct val="0"/>
              </a:spcAft>
              <a:defRPr sz="2300">
                <a:solidFill>
                  <a:schemeClr val="tx1"/>
                </a:solidFill>
                <a:latin typeface="Times New Roman" charset="0"/>
                <a:ea typeface="ＭＳ Ｐゴシック" charset="0"/>
              </a:defRPr>
            </a:lvl8pPr>
            <a:lvl9pPr marL="3710932" indent="-218290" defTabSz="921669" eaLnBrk="0" fontAlgn="base" hangingPunct="0">
              <a:spcBef>
                <a:spcPct val="0"/>
              </a:spcBef>
              <a:spcAft>
                <a:spcPct val="0"/>
              </a:spcAft>
              <a:defRPr sz="2300">
                <a:solidFill>
                  <a:schemeClr val="tx1"/>
                </a:solidFill>
                <a:latin typeface="Times New Roman" charset="0"/>
                <a:ea typeface="ＭＳ Ｐゴシック" charset="0"/>
              </a:defRPr>
            </a:lvl9pPr>
          </a:lstStyle>
          <a:p>
            <a:r>
              <a:rPr lang="en-US" sz="1000" dirty="0"/>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11878" y="3962654"/>
            <a:ext cx="6698522" cy="508934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98584" indent="-198584"/>
            <a:r>
              <a:rPr lang="en-US" dirty="0">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dirty="0">
                <a:latin typeface="Times New Roman" charset="0"/>
                <a:ea typeface="ＭＳ Ｐゴシック" charset="0"/>
                <a:cs typeface="ＭＳ Ｐゴシック" charset="0"/>
              </a:rPr>
              <a:t>s the first time the students are hearing this.]</a:t>
            </a:r>
          </a:p>
          <a:p>
            <a:pPr marL="198584" indent="-198584"/>
            <a:endParaRPr lang="en-US" dirty="0">
              <a:latin typeface="Times New Roman" charset="0"/>
              <a:ea typeface="ＭＳ Ｐゴシック" charset="0"/>
              <a:cs typeface="ＭＳ Ｐゴシック" charset="0"/>
            </a:endParaRPr>
          </a:p>
          <a:p>
            <a:pPr marL="198584" indent="-198584"/>
            <a:r>
              <a:rPr lang="en-US" dirty="0">
                <a:latin typeface="Times New Roman" charset="0"/>
                <a:ea typeface="ＭＳ Ｐゴシック" charset="0"/>
                <a:cs typeface="ＭＳ Ｐゴシック" charset="0"/>
              </a:rPr>
              <a:t>To answer question 1, we must address the key elements in OS and know how to evaluate their collective impact.</a:t>
            </a:r>
          </a:p>
          <a:p>
            <a:pPr marL="635164" lvl="1" indent="-198584">
              <a:buFontTx/>
              <a:buChar char="•"/>
            </a:pPr>
            <a:r>
              <a:rPr lang="en-US" dirty="0">
                <a:latin typeface="Times New Roman" charset="0"/>
                <a:ea typeface="ＭＳ Ｐゴシック" charset="0"/>
              </a:rPr>
              <a:t>Use the framework</a:t>
            </a:r>
          </a:p>
          <a:p>
            <a:pPr marL="635164" lvl="1" indent="-198584">
              <a:buFontTx/>
              <a:buChar char="•"/>
            </a:pPr>
            <a:r>
              <a:rPr lang="en-US" dirty="0">
                <a:latin typeface="Times New Roman" charset="0"/>
                <a:ea typeface="ＭＳ Ｐゴシック" charset="0"/>
              </a:rPr>
              <a:t>Evaluate qualitatively and financially</a:t>
            </a:r>
          </a:p>
          <a:p>
            <a:pPr marL="198584" indent="-198584"/>
            <a:r>
              <a:rPr lang="en-US" dirty="0">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35164" lvl="1" indent="-198584">
              <a:buFontTx/>
              <a:buChar char="•"/>
            </a:pPr>
            <a:r>
              <a:rPr lang="en-US" dirty="0">
                <a:latin typeface="Times New Roman" charset="0"/>
                <a:ea typeface="ＭＳ Ｐゴシック" charset="0"/>
              </a:rPr>
              <a:t>Understand the trade-offs among different drivers and of the operational system</a:t>
            </a:r>
          </a:p>
          <a:p>
            <a:pPr marL="635164" lvl="1" indent="-198584">
              <a:buFontTx/>
              <a:buChar char="•"/>
            </a:pPr>
            <a:r>
              <a:rPr lang="en-US" dirty="0">
                <a:latin typeface="Times New Roman" charset="0"/>
                <a:ea typeface="ＭＳ Ｐゴシック" charset="0"/>
              </a:rPr>
              <a:t>Tailor the operational system to the competitive strategy (= optimize)</a:t>
            </a:r>
          </a:p>
          <a:p>
            <a:pPr marL="635164" lvl="1" indent="-198584">
              <a:buFontTx/>
              <a:buChar char="•"/>
            </a:pPr>
            <a:endParaRPr lang="en-US" dirty="0">
              <a:latin typeface="Times New Roman" charset="0"/>
              <a:ea typeface="ＭＳ Ｐゴシック" charset="0"/>
            </a:endParaRPr>
          </a:p>
          <a:p>
            <a:pPr marL="198584" indent="-198584"/>
            <a:r>
              <a:rPr lang="en-US" dirty="0">
                <a:latin typeface="Times New Roman" charset="0"/>
                <a:ea typeface="ＭＳ Ｐゴシック" charset="0"/>
                <a:cs typeface="ＭＳ Ｐゴシック" charset="0"/>
              </a:rPr>
              <a:t>The course has three parts:</a:t>
            </a:r>
          </a:p>
          <a:p>
            <a:pPr marL="198584" indent="-198584"/>
            <a:r>
              <a:rPr lang="en-US" dirty="0">
                <a:latin typeface="Times New Roman" charset="0"/>
                <a:ea typeface="ＭＳ Ｐゴシック" charset="0"/>
                <a:cs typeface="ＭＳ Ｐゴシック" charset="0"/>
              </a:rPr>
              <a:t>Part I introduces the framework + evaluates whether operations makes CA sustainable.</a:t>
            </a:r>
          </a:p>
          <a:p>
            <a:pPr marL="198584" indent="-198584"/>
            <a:r>
              <a:rPr lang="en-US" dirty="0">
                <a:latin typeface="Times New Roman" charset="0"/>
                <a:ea typeface="ＭＳ Ｐゴシック" charset="0"/>
                <a:cs typeface="ＭＳ Ｐゴシック" charset="0"/>
              </a:rPr>
              <a:t>Parts II and III investigate each element in the framework in detail to:</a:t>
            </a:r>
          </a:p>
          <a:p>
            <a:pPr marL="635164" lvl="1" indent="-198584">
              <a:buFontTx/>
              <a:buAutoNum type="arabicPeriod"/>
            </a:pPr>
            <a:r>
              <a:rPr lang="en-US" dirty="0">
                <a:latin typeface="Times New Roman" charset="0"/>
                <a:ea typeface="ＭＳ Ｐゴシック" charset="0"/>
              </a:rPr>
              <a:t>establish its drivers and the trade-offs</a:t>
            </a:r>
          </a:p>
          <a:p>
            <a:pPr marL="635164" lvl="1" indent="-198584">
              <a:buFontTx/>
              <a:buAutoNum type="arabicPeriod"/>
            </a:pPr>
            <a:r>
              <a:rPr lang="en-US" dirty="0">
                <a:latin typeface="Times New Roman" charset="0"/>
                <a:ea typeface="ＭＳ Ｐゴシック" charset="0"/>
              </a:rPr>
              <a:t>Tailor and optimize the operations strategy</a:t>
            </a:r>
          </a:p>
          <a:p>
            <a:pPr marL="198584" indent="-198584"/>
            <a:r>
              <a:rPr lang="en-US" dirty="0">
                <a:latin typeface="Times New Roman" charset="0"/>
                <a:ea typeface="ＭＳ Ｐゴシック" charset="0"/>
                <a:cs typeface="ＭＳ Ｐゴシック" charset="0"/>
              </a:rPr>
              <a:t>Part II focuses on the assets while Part III focuses on the activities.</a:t>
            </a:r>
          </a:p>
          <a:p>
            <a:pPr marL="198584" indent="-198584"/>
            <a:endParaRPr lang="en-US" dirty="0">
              <a:latin typeface="Times New Roman" charset="0"/>
              <a:ea typeface="ＭＳ Ｐゴシック" charset="0"/>
              <a:cs typeface="ＭＳ Ｐゴシック" charset="0"/>
            </a:endParaRPr>
          </a:p>
          <a:p>
            <a:pPr marL="198584" indent="-198584"/>
            <a:endParaRPr lang="en-US" dirty="0">
              <a:latin typeface="Times New Roman" charset="0"/>
              <a:ea typeface="ＭＳ Ｐゴシック" charset="0"/>
              <a:cs typeface="ＭＳ Ｐゴシック" charset="0"/>
            </a:endParaRPr>
          </a:p>
          <a:p>
            <a:pPr marL="198584" indent="-198584">
              <a:buFontTx/>
              <a:buAutoNum type="arabicPeriod"/>
            </a:pPr>
            <a:endParaRPr lang="en-US" dirty="0">
              <a:latin typeface="Times New Roman" charset="0"/>
              <a:ea typeface="ＭＳ Ｐゴシック" charset="0"/>
              <a:cs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What is the key issue here?</a:t>
            </a:r>
          </a:p>
          <a:p>
            <a:pPr>
              <a:buFont typeface="Wingdings" pitchFamily="2" charset="2"/>
              <a:buChar char="Ø"/>
            </a:pPr>
            <a:r>
              <a:rPr lang="en-US" dirty="0" smtClean="0"/>
              <a:t> First objective:</a:t>
            </a:r>
            <a:r>
              <a:rPr lang="en-US" baseline="0" dirty="0" smtClean="0"/>
              <a:t> can we improve operating profit (make positive)?</a:t>
            </a:r>
          </a:p>
          <a:p>
            <a:pPr>
              <a:buFont typeface="Arial" pitchFamily="34" charset="0"/>
              <a:buChar char="•"/>
            </a:pPr>
            <a:r>
              <a:rPr lang="en-US" baseline="0" dirty="0" smtClean="0"/>
              <a:t> typical hope: EOS: can we increase revenue (scale) while OPEX increases less?</a:t>
            </a:r>
          </a:p>
          <a:p>
            <a:pPr>
              <a:buFont typeface="Arial" pitchFamily="34" charset="0"/>
              <a:buChar char="•"/>
            </a:pPr>
            <a:r>
              <a:rPr lang="en-US" baseline="0" dirty="0" smtClean="0"/>
              <a:t> we shall first get to the basics: can we improve op profit keeping demand constant?</a:t>
            </a:r>
          </a:p>
          <a:p>
            <a:pPr>
              <a:buFont typeface="Arial" pitchFamily="34" charset="0"/>
              <a:buChar char="•"/>
            </a:pPr>
            <a:r>
              <a:rPr lang="en-US" baseline="0" dirty="0" smtClean="0"/>
              <a:t> </a:t>
            </a:r>
          </a:p>
          <a:p>
            <a:pPr>
              <a:buFont typeface="Arial" pitchFamily="34" charset="0"/>
              <a:buChar char="•"/>
            </a:pPr>
            <a:r>
              <a:rPr lang="en-US" baseline="0" dirty="0" smtClean="0"/>
              <a:t> IDEA: built out the tree for each box to derive operational drivers.  First focus on 2 biggest buckets: purchasing and fulfillment</a:t>
            </a:r>
          </a:p>
          <a:p>
            <a:pPr lvl="1">
              <a:buFont typeface="Arial" pitchFamily="34" charset="0"/>
              <a:buChar char="•"/>
            </a:pPr>
            <a:r>
              <a:rPr lang="en-US" baseline="0" dirty="0" smtClean="0"/>
              <a:t> LEADS us to framework: </a:t>
            </a:r>
            <a:r>
              <a:rPr lang="en-US" i="1" baseline="0" dirty="0" smtClean="0"/>
              <a:t>process view</a:t>
            </a:r>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OPNS454 Week #8: Technology and Mass Customized Service</a:t>
            </a:r>
            <a:endParaRPr lang="en-US">
              <a:solidFill>
                <a:prstClr val="black"/>
              </a:solidFill>
            </a:endParaRPr>
          </a:p>
        </p:txBody>
      </p:sp>
      <p:sp>
        <p:nvSpPr>
          <p:cNvPr id="5" name="Date Placeholder 4"/>
          <p:cNvSpPr>
            <a:spLocks noGrp="1"/>
          </p:cNvSpPr>
          <p:nvPr>
            <p:ph type="dt" idx="11"/>
          </p:nvPr>
        </p:nvSpPr>
        <p:spPr/>
        <p:txBody>
          <a:bodyPr/>
          <a:lstStyle/>
          <a:p>
            <a:pPr>
              <a:defRPr/>
            </a:pPr>
            <a:fld id="{2BB63D27-399F-4792-A118-4CC730A89D33}" type="datetime1">
              <a:rPr lang="en-US" smtClean="0">
                <a:solidFill>
                  <a:prstClr val="black"/>
                </a:solidFill>
              </a:rPr>
              <a:pPr>
                <a:defRPr/>
              </a:pPr>
              <a:t>1/16/14</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solidFill>
                  <a:prstClr val="black"/>
                </a:solidFill>
              </a:rPr>
              <a:pPr>
                <a:defRPr/>
              </a:pPr>
              <a:t>28</a:t>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9571" name="Rectangle 3"/>
          <p:cNvSpPr>
            <a:spLocks noGrp="1" noChangeArrowheads="1"/>
          </p:cNvSpPr>
          <p:nvPr>
            <p:ph type="dt" sz="quarter" idx="1"/>
          </p:nvPr>
        </p:nvSpPr>
        <p:spPr>
          <a:noFill/>
        </p:spPr>
        <p:txBody>
          <a:bodyPr/>
          <a:lstStyle/>
          <a:p>
            <a:pPr defTabSz="921555"/>
            <a:fld id="{FD3BE276-D904-4078-A98E-3A6189C3EB1F}" type="datetime1">
              <a:rPr lang="en-US" smtClean="0"/>
              <a:pPr defTabSz="921555"/>
              <a:t>1/16/14</a:t>
            </a:fld>
            <a:endParaRPr lang="en-US" dirty="0" smtClean="0"/>
          </a:p>
        </p:txBody>
      </p:sp>
      <p:sp>
        <p:nvSpPr>
          <p:cNvPr id="109572" name="Rectangle 6"/>
          <p:cNvSpPr>
            <a:spLocks noGrp="1" noChangeArrowheads="1"/>
          </p:cNvSpPr>
          <p:nvPr>
            <p:ph type="ftr" sz="quarter" idx="4"/>
          </p:nvPr>
        </p:nvSpPr>
        <p:spPr>
          <a:noFill/>
        </p:spPr>
        <p:txBody>
          <a:bodyPr/>
          <a:lstStyle/>
          <a:p>
            <a:pPr defTabSz="921555"/>
            <a:r>
              <a:rPr lang="en-US" dirty="0" smtClean="0"/>
              <a:t>© Van Mieghem</a:t>
            </a:r>
          </a:p>
        </p:txBody>
      </p:sp>
      <p:sp>
        <p:nvSpPr>
          <p:cNvPr id="109573" name="Rectangle 2"/>
          <p:cNvSpPr>
            <a:spLocks noGrp="1" noRot="1" noChangeAspect="1" noChangeArrowheads="1" noTextEdit="1"/>
          </p:cNvSpPr>
          <p:nvPr>
            <p:ph type="sldImg"/>
          </p:nvPr>
        </p:nvSpPr>
        <p:spPr>
          <a:ln/>
        </p:spPr>
      </p:sp>
      <p:sp>
        <p:nvSpPr>
          <p:cNvPr id="10957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0595" name="Rectangle 3"/>
          <p:cNvSpPr>
            <a:spLocks noGrp="1" noChangeArrowheads="1"/>
          </p:cNvSpPr>
          <p:nvPr>
            <p:ph type="dt" sz="quarter" idx="1"/>
          </p:nvPr>
        </p:nvSpPr>
        <p:spPr>
          <a:noFill/>
        </p:spPr>
        <p:txBody>
          <a:bodyPr/>
          <a:lstStyle/>
          <a:p>
            <a:pPr defTabSz="921555"/>
            <a:fld id="{CA28D8B1-E935-40B6-8865-5BA60810CAD8}" type="datetime1">
              <a:rPr lang="en-US" smtClean="0"/>
              <a:pPr defTabSz="921555"/>
              <a:t>1/16/14</a:t>
            </a:fld>
            <a:endParaRPr lang="en-US" dirty="0" smtClean="0"/>
          </a:p>
        </p:txBody>
      </p:sp>
      <p:sp>
        <p:nvSpPr>
          <p:cNvPr id="110596" name="Rectangle 6"/>
          <p:cNvSpPr>
            <a:spLocks noGrp="1" noChangeArrowheads="1"/>
          </p:cNvSpPr>
          <p:nvPr>
            <p:ph type="ftr" sz="quarter" idx="4"/>
          </p:nvPr>
        </p:nvSpPr>
        <p:spPr>
          <a:noFill/>
        </p:spPr>
        <p:txBody>
          <a:bodyPr/>
          <a:lstStyle/>
          <a:p>
            <a:pPr defTabSz="921555"/>
            <a:r>
              <a:rPr lang="en-US" dirty="0" smtClean="0"/>
              <a:t>© Van Mieghem</a:t>
            </a:r>
          </a:p>
        </p:txBody>
      </p:sp>
      <p:sp>
        <p:nvSpPr>
          <p:cNvPr id="110597" name="Rectangle 2"/>
          <p:cNvSpPr>
            <a:spLocks noGrp="1" noRot="1" noChangeAspect="1" noChangeArrowheads="1" noTextEdit="1"/>
          </p:cNvSpPr>
          <p:nvPr>
            <p:ph type="sldImg"/>
          </p:nvPr>
        </p:nvSpPr>
        <p:spPr>
          <a:ln/>
        </p:spPr>
      </p:sp>
      <p:sp>
        <p:nvSpPr>
          <p:cNvPr id="110598" name="Rectangle 3"/>
          <p:cNvSpPr>
            <a:spLocks noGrp="1" noChangeArrowheads="1"/>
          </p:cNvSpPr>
          <p:nvPr>
            <p:ph type="body" idx="1"/>
          </p:nvPr>
        </p:nvSpPr>
        <p:spPr>
          <a:noFill/>
          <a:ln/>
        </p:spPr>
        <p:txBody>
          <a:bodyPr/>
          <a:lstStyle/>
          <a:p>
            <a:r>
              <a:rPr lang="en-US" smtClean="0"/>
              <a:t>To be competitive with supermarkets, we must have that Del_stores &gt; Del_source + additional cost to serve of $21.</a:t>
            </a:r>
          </a:p>
          <a:p>
            <a:endParaRPr lang="en-US" smtClean="0"/>
          </a:p>
          <a:p>
            <a:r>
              <a:rPr lang="en-US" smtClean="0"/>
              <a:t>Best we can hope for is that Delta sourcing is as good as mass supermarket chains = 0, plus we charge delivery fee.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to make this work, we MUST increase demand WHILE</a:t>
            </a:r>
            <a:r>
              <a:rPr lang="en-US" baseline="0" dirty="0" smtClean="0"/>
              <a:t> keeping fixed costs constant and hope we find someone willing to cover all the losses until we get to break-even.</a:t>
            </a:r>
          </a:p>
          <a:p>
            <a:r>
              <a:rPr lang="en-US" baseline="0" dirty="0" smtClean="0"/>
              <a:t>(that’s what </a:t>
            </a:r>
            <a:r>
              <a:rPr lang="en-US" baseline="0" dirty="0" err="1" smtClean="0"/>
              <a:t>Ahold</a:t>
            </a:r>
            <a:r>
              <a:rPr lang="en-US" baseline="0" dirty="0" smtClean="0"/>
              <a:t> did!)</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32</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r>
              <a:rPr lang="en-US" dirty="0" smtClean="0"/>
              <a:t>Kept basket size constant (although</a:t>
            </a:r>
            <a:r>
              <a:rPr lang="en-US" baseline="0" dirty="0" smtClean="0"/>
              <a:t> is now I think around $155); in 2011, Peapod was about $400M company, growing about 5-10% per year steadily.</a:t>
            </a:r>
          </a:p>
          <a:p>
            <a:pPr lvl="1">
              <a:buFontTx/>
              <a:buChar char="-"/>
            </a:pPr>
            <a:r>
              <a:rPr lang="en-US" baseline="0" dirty="0" smtClean="0"/>
              <a:t>So current throughput per quarter = 400M / 4 / $155 =  645k; here we have quadrupled throughput and kept </a:t>
            </a:r>
            <a:r>
              <a:rPr lang="en-US" baseline="0" smtClean="0"/>
              <a:t>basket constant, so rev = $100M = 2011.</a:t>
            </a:r>
            <a:endParaRPr lang="en-US" baseline="0" dirty="0" smtClean="0"/>
          </a:p>
          <a:p>
            <a:pPr>
              <a:buFontTx/>
              <a:buChar char="-"/>
            </a:pPr>
            <a:r>
              <a:rPr lang="en-US" baseline="0" dirty="0" smtClean="0"/>
              <a:t>Now have 4% OH cost and </a:t>
            </a:r>
            <a:r>
              <a:rPr lang="en-US" baseline="0" dirty="0" err="1" smtClean="0"/>
              <a:t>mktg</a:t>
            </a:r>
            <a:r>
              <a:rPr lang="en-US" baseline="0" dirty="0" smtClean="0"/>
              <a:t> &lt; 2%.</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1/16/14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33</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 class today – the break outs work well.  1hr15 is good: they all “got it”.</a:t>
            </a:r>
          </a:p>
          <a:p>
            <a:r>
              <a:rPr lang="en-US" dirty="0" smtClean="0"/>
              <a:t>In my last hr I had a group quickly show their results (attached) and then I “put it in perspective”: went through the slides and then back to ROIC.</a:t>
            </a:r>
          </a:p>
          <a:p>
            <a:r>
              <a:rPr lang="en-US" dirty="0" smtClean="0"/>
              <a:t>Showed on the board how to estimate P&amp;P and then delivery.</a:t>
            </a:r>
          </a:p>
          <a:p>
            <a:r>
              <a:rPr lang="en-US" dirty="0" smtClean="0"/>
              <a:t>Then sensitivity results from slides.</a:t>
            </a:r>
          </a:p>
          <a:p>
            <a:r>
              <a:rPr lang="en-US" dirty="0" smtClean="0"/>
              <a:t>Done in 1hr.</a:t>
            </a:r>
          </a:p>
          <a:p>
            <a:r>
              <a:rPr lang="en-US" dirty="0" smtClean="0"/>
              <a:t> </a:t>
            </a:r>
          </a:p>
          <a:p>
            <a:r>
              <a:rPr lang="en-US" dirty="0" smtClean="0"/>
              <a:t>What I told them: “often KPIs are identified heuristically; this is a systematic process for identification AND prioritization (using sensitivity analysis).</a:t>
            </a:r>
          </a:p>
          <a:p>
            <a:r>
              <a:rPr lang="en-US" dirty="0" smtClean="0"/>
              <a:t>To this tonight for your project.”</a:t>
            </a:r>
          </a:p>
          <a:p>
            <a:endParaRPr lang="en-US" dirty="0"/>
          </a:p>
        </p:txBody>
      </p:sp>
      <p:sp>
        <p:nvSpPr>
          <p:cNvPr id="4" name="Header Placeholder 3"/>
          <p:cNvSpPr>
            <a:spLocks noGrp="1"/>
          </p:cNvSpPr>
          <p:nvPr>
            <p:ph type="hdr" sz="quarter" idx="10"/>
          </p:nvPr>
        </p:nvSpPr>
        <p:spPr>
          <a:xfrm>
            <a:off x="1" y="1"/>
            <a:ext cx="3038475" cy="465138"/>
          </a:xfrm>
          <a:prstGeom prst="rect">
            <a:avLst/>
          </a:prstGeom>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a:xfrm>
            <a:off x="3970339" y="1"/>
            <a:ext cx="3038475" cy="465138"/>
          </a:xfrm>
          <a:prstGeom prst="rect">
            <a:avLst/>
          </a:prstGeom>
        </p:spPr>
        <p:txBody>
          <a:bodyPr/>
          <a:lstStyle/>
          <a:p>
            <a:pPr>
              <a:defRPr/>
            </a:pPr>
            <a:fld id="{2BB63D27-399F-4792-A118-4CC730A89D33}" type="datetime1">
              <a:rPr lang="en-US" smtClean="0"/>
              <a:pPr>
                <a:defRPr/>
              </a:pPr>
              <a:t>1/16/14</a:t>
            </a:fld>
            <a:endParaRPr lang="en-US"/>
          </a:p>
        </p:txBody>
      </p:sp>
      <p:sp>
        <p:nvSpPr>
          <p:cNvPr id="6" name="Footer Placeholder 5"/>
          <p:cNvSpPr>
            <a:spLocks noGrp="1"/>
          </p:cNvSpPr>
          <p:nvPr>
            <p:ph type="ftr" sz="quarter" idx="12"/>
          </p:nvPr>
        </p:nvSpPr>
        <p:spPr>
          <a:xfrm>
            <a:off x="5756993" y="103468"/>
            <a:ext cx="769876" cy="115535"/>
          </a:xfrm>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a:xfrm>
            <a:off x="6350230" y="8939852"/>
            <a:ext cx="176638" cy="173302"/>
          </a:xfrm>
        </p:spPr>
        <p:txBody>
          <a:bodyPr/>
          <a:lstStyle/>
          <a:p>
            <a:pPr>
              <a:defRPr/>
            </a:pPr>
            <a:fld id="{B19D7C3D-48F7-42AB-8CEF-AD510D4D77B3}" type="slidenum">
              <a:rPr lang="en-US" smtClean="0"/>
              <a:pPr>
                <a:defRPr/>
              </a:pPr>
              <a:t>34</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2643" name="Rectangle 3"/>
          <p:cNvSpPr>
            <a:spLocks noGrp="1" noChangeArrowheads="1"/>
          </p:cNvSpPr>
          <p:nvPr>
            <p:ph type="dt" sz="quarter" idx="1"/>
          </p:nvPr>
        </p:nvSpPr>
        <p:spPr>
          <a:noFill/>
        </p:spPr>
        <p:txBody>
          <a:bodyPr/>
          <a:lstStyle/>
          <a:p>
            <a:pPr defTabSz="921555"/>
            <a:fld id="{15EC3F48-9203-4342-911B-1DBAD04F2A82}" type="datetime1">
              <a:rPr lang="en-US" smtClean="0"/>
              <a:pPr defTabSz="921555"/>
              <a:t>1/16/14</a:t>
            </a:fld>
            <a:endParaRPr lang="en-US" dirty="0" smtClean="0"/>
          </a:p>
        </p:txBody>
      </p:sp>
      <p:sp>
        <p:nvSpPr>
          <p:cNvPr id="112644" name="Rectangle 6"/>
          <p:cNvSpPr>
            <a:spLocks noGrp="1" noChangeArrowheads="1"/>
          </p:cNvSpPr>
          <p:nvPr>
            <p:ph type="ftr" sz="quarter" idx="4"/>
          </p:nvPr>
        </p:nvSpPr>
        <p:spPr>
          <a:noFill/>
        </p:spPr>
        <p:txBody>
          <a:bodyPr/>
          <a:lstStyle/>
          <a:p>
            <a:pPr defTabSz="921555"/>
            <a:r>
              <a:rPr lang="en-US" dirty="0" smtClean="0"/>
              <a:t>© Van Mieghem</a:t>
            </a:r>
          </a:p>
        </p:txBody>
      </p:sp>
      <p:sp>
        <p:nvSpPr>
          <p:cNvPr id="112645" name="Rectangle 2"/>
          <p:cNvSpPr>
            <a:spLocks noGrp="1" noRot="1" noChangeAspect="1" noChangeArrowheads="1" noTextEdit="1"/>
          </p:cNvSpPr>
          <p:nvPr>
            <p:ph type="sldImg"/>
          </p:nvPr>
        </p:nvSpPr>
        <p:spPr>
          <a:ln/>
        </p:spPr>
      </p:sp>
      <p:sp>
        <p:nvSpPr>
          <p:cNvPr id="112646" name="Rectangle 3"/>
          <p:cNvSpPr>
            <a:spLocks noGrp="1" noChangeArrowheads="1"/>
          </p:cNvSpPr>
          <p:nvPr>
            <p:ph type="body" idx="1"/>
          </p:nvPr>
        </p:nvSpPr>
        <p:spPr>
          <a:noFill/>
          <a:ln/>
        </p:spPr>
        <p:txBody>
          <a:bodyPr/>
          <a:lstStyle/>
          <a:p>
            <a:r>
              <a:rPr lang="en-US" smtClean="0"/>
              <a:t>Insights: To lower delivery cost disadvantage, many MBAs suggest to expand beyond on-line grocery by, for example:</a:t>
            </a:r>
          </a:p>
          <a:p>
            <a:pPr lvl="1">
              <a:buFontTx/>
              <a:buChar char="•"/>
            </a:pPr>
            <a:r>
              <a:rPr lang="en-US" smtClean="0"/>
              <a:t>Integrating the Internet as an additional channel: supermarket chains to expand value offering</a:t>
            </a:r>
          </a:p>
          <a:p>
            <a:pPr lvl="1">
              <a:buFontTx/>
              <a:buChar char="•"/>
            </a:pPr>
            <a:r>
              <a:rPr lang="en-US" smtClean="0"/>
              <a:t>Traditional package delivery services (USPS, UPS)</a:t>
            </a:r>
          </a:p>
          <a:p>
            <a:pPr>
              <a:buFontTx/>
              <a:buChar char="•"/>
            </a:pPr>
            <a:endParaRPr lang="en-US" smtClean="0"/>
          </a:p>
          <a:p>
            <a:r>
              <a:rPr lang="en-US" smtClean="0"/>
              <a:t>While this all seems great in principle, groceries are a difficult business and nobody seems to have figured out how to do better through expansion! (Yes, the Internet is an additional channel, but a hybrid solution has not worked that well.)  In the end, you must be able to charge for your clear differentiated position (recall ACC v. DJC): you must establishe a clear </a:t>
            </a:r>
            <a:r>
              <a:rPr lang="en-US" i="1" smtClean="0"/>
              <a:t>position </a:t>
            </a:r>
            <a:r>
              <a:rPr lang="en-US" smtClean="0"/>
              <a:t>on the </a:t>
            </a:r>
            <a:r>
              <a:rPr lang="en-US" i="1" smtClean="0"/>
              <a:t>T-V </a:t>
            </a:r>
            <a:r>
              <a:rPr lang="en-US" smtClean="0"/>
              <a:t>trade-off (speed of gratification vs. selection)</a:t>
            </a:r>
          </a:p>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Two examples to improve Peapod:</a:t>
            </a:r>
          </a:p>
          <a:p>
            <a:pPr marL="218290" indent="-218290">
              <a:buAutoNum type="arabicPeriod"/>
            </a:pPr>
            <a:r>
              <a:rPr lang="en-US" baseline="0" dirty="0" smtClean="0"/>
              <a:t>Automation in P&amp;P using </a:t>
            </a:r>
            <a:r>
              <a:rPr lang="en-US" baseline="0" dirty="0" err="1" smtClean="0"/>
              <a:t>Kiva</a:t>
            </a:r>
            <a:r>
              <a:rPr lang="en-US" baseline="0" dirty="0" smtClean="0"/>
              <a:t> robots</a:t>
            </a:r>
          </a:p>
          <a:p>
            <a:pPr marL="218290" indent="-218290">
              <a:buAutoNum type="arabicPeriod"/>
            </a:pPr>
            <a:r>
              <a:rPr lang="en-US" baseline="0" dirty="0" smtClean="0"/>
              <a:t>Working on scale: Amazon &amp; </a:t>
            </a:r>
            <a:r>
              <a:rPr lang="en-US" baseline="0" dirty="0" err="1" smtClean="0"/>
              <a:t>WalMart</a:t>
            </a:r>
            <a:r>
              <a:rPr lang="en-US" baseline="0" dirty="0" smtClean="0"/>
              <a:t> are going into the grocery business.  Amazon will do nationwide shipping and they ask our Kellogg students during job interviews: “How would you organize for nationwide grocery delivery?”</a:t>
            </a:r>
          </a:p>
          <a:p>
            <a:pPr marL="654870" lvl="1" indent="-218290">
              <a:buAutoNum type="arabicPeriod"/>
            </a:pPr>
            <a:r>
              <a:rPr lang="en-US" baseline="0" dirty="0" smtClean="0"/>
              <a:t>Clearly they will have scale</a:t>
            </a:r>
          </a:p>
          <a:p>
            <a:pPr marL="654870" lvl="1" indent="-218290">
              <a:buAutoNum type="arabicPeriod"/>
            </a:pPr>
            <a:r>
              <a:rPr lang="en-US" baseline="0" dirty="0" smtClean="0"/>
              <a:t>Use their centralized DCs: existing + perhaps tax advantages (</a:t>
            </a:r>
            <a:r>
              <a:rPr lang="en-US" baseline="0" dirty="0" err="1" smtClean="0"/>
              <a:t>alhtough</a:t>
            </a:r>
            <a:r>
              <a:rPr lang="en-US" baseline="0" dirty="0" smtClean="0"/>
              <a:t> that may change)</a:t>
            </a:r>
          </a:p>
          <a:p>
            <a:pPr marL="654870" lvl="1" indent="-218290">
              <a:buAutoNum type="arabicPeriod"/>
            </a:pPr>
            <a:r>
              <a:rPr lang="en-US" baseline="0" dirty="0" smtClean="0"/>
              <a:t>They would like to be your last mile contact each week.</a:t>
            </a:r>
          </a:p>
          <a:p>
            <a:pPr marL="654870" lvl="1" indent="-218290">
              <a:buAutoNum type="arabicPeriod"/>
            </a:pPr>
            <a:endParaRPr lang="en-US" baseline="0" dirty="0" smtClean="0"/>
          </a:p>
          <a:p>
            <a:pPr marL="218290" indent="-218290"/>
            <a:r>
              <a:rPr lang="en-US" i="1" baseline="0" dirty="0" smtClean="0"/>
              <a:t>But : </a:t>
            </a:r>
            <a:r>
              <a:rPr lang="en-US" i="0" baseline="0" dirty="0" smtClean="0"/>
              <a:t>People underestimate the cost of owning the last mile.  Same story as during Internet boom.  However, if Amazon can’t pull it off, then probably no one can anytime soon.</a:t>
            </a:r>
            <a:endParaRPr lang="en-US" i="1"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41</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1619" name="Rectangle 3"/>
          <p:cNvSpPr>
            <a:spLocks noGrp="1" noChangeArrowheads="1"/>
          </p:cNvSpPr>
          <p:nvPr>
            <p:ph type="dt" sz="quarter" idx="1"/>
          </p:nvPr>
        </p:nvSpPr>
        <p:spPr>
          <a:noFill/>
        </p:spPr>
        <p:txBody>
          <a:bodyPr/>
          <a:lstStyle/>
          <a:p>
            <a:pPr defTabSz="921555"/>
            <a:fld id="{28229699-E853-48BC-88EE-F090AEDF53E0}" type="datetime1">
              <a:rPr lang="en-US" smtClean="0"/>
              <a:pPr defTabSz="921555"/>
              <a:t>1/16/14</a:t>
            </a:fld>
            <a:endParaRPr lang="en-US" dirty="0" smtClean="0"/>
          </a:p>
        </p:txBody>
      </p:sp>
      <p:sp>
        <p:nvSpPr>
          <p:cNvPr id="111620" name="Rectangle 6"/>
          <p:cNvSpPr>
            <a:spLocks noGrp="1" noChangeArrowheads="1"/>
          </p:cNvSpPr>
          <p:nvPr>
            <p:ph type="ftr" sz="quarter" idx="4"/>
          </p:nvPr>
        </p:nvSpPr>
        <p:spPr>
          <a:noFill/>
        </p:spPr>
        <p:txBody>
          <a:bodyPr/>
          <a:lstStyle/>
          <a:p>
            <a:pPr defTabSz="921555"/>
            <a:r>
              <a:rPr lang="en-US" dirty="0" smtClean="0"/>
              <a:t>© Van Mieghem</a:t>
            </a:r>
          </a:p>
        </p:txBody>
      </p:sp>
      <p:sp>
        <p:nvSpPr>
          <p:cNvPr id="111621" name="Rectangle 2"/>
          <p:cNvSpPr>
            <a:spLocks noGrp="1" noRot="1" noChangeAspect="1" noChangeArrowheads="1" noTextEdit="1"/>
          </p:cNvSpPr>
          <p:nvPr>
            <p:ph type="sldImg"/>
          </p:nvPr>
        </p:nvSpPr>
        <p:spPr>
          <a:ln/>
        </p:spPr>
      </p:sp>
      <p:sp>
        <p:nvSpPr>
          <p:cNvPr id="111622" name="Rectangle 3"/>
          <p:cNvSpPr>
            <a:spLocks noGrp="1" noChangeArrowheads="1"/>
          </p:cNvSpPr>
          <p:nvPr>
            <p:ph type="body" idx="1"/>
          </p:nvPr>
        </p:nvSpPr>
        <p:spPr>
          <a:noFill/>
          <a:ln/>
        </p:spPr>
        <p:txBody>
          <a:bodyPr/>
          <a:lstStyle/>
          <a:p>
            <a:pPr marL="187948" indent="-187948"/>
            <a:r>
              <a:rPr lang="en-US" dirty="0" smtClean="0"/>
              <a:t>Improvement: list all drivers (from analysis) and discuss how to improve them:</a:t>
            </a:r>
          </a:p>
          <a:p>
            <a:pPr marL="187948" indent="-187948">
              <a:buFontTx/>
              <a:buAutoNum type="arabicPeriod"/>
            </a:pPr>
            <a:r>
              <a:rPr lang="en-US" dirty="0" smtClean="0"/>
              <a:t>Increase scale: </a:t>
            </a:r>
          </a:p>
          <a:p>
            <a:pPr marL="641149" lvl="1" indent="-187948">
              <a:buFontTx/>
              <a:buChar char="•"/>
            </a:pPr>
            <a:r>
              <a:rPr lang="en-US" dirty="0" smtClean="0"/>
              <a:t>Best by increasing </a:t>
            </a:r>
            <a:r>
              <a:rPr lang="en-US" i="1" dirty="0" smtClean="0"/>
              <a:t>order size </a:t>
            </a:r>
            <a:r>
              <a:rPr lang="en-US" dirty="0" smtClean="0"/>
              <a:t> thus </a:t>
            </a:r>
            <a:r>
              <a:rPr lang="en-US" i="1" dirty="0" smtClean="0"/>
              <a:t>give quantity delivery discounts</a:t>
            </a:r>
            <a:r>
              <a:rPr lang="en-US" dirty="0" smtClean="0"/>
              <a:t>. The delivery cost is fixed, and only P&amp;P is variable.</a:t>
            </a:r>
          </a:p>
          <a:p>
            <a:pPr marL="641149" lvl="1" indent="-187948">
              <a:buFontTx/>
              <a:buChar char="•"/>
            </a:pPr>
            <a:r>
              <a:rPr lang="en-US" dirty="0" smtClean="0"/>
              <a:t>Not by increasing customers (unless unit margin is positive). Recall </a:t>
            </a:r>
            <a:r>
              <a:rPr lang="en-US" dirty="0" err="1" smtClean="0"/>
              <a:t>Webvan</a:t>
            </a:r>
            <a:r>
              <a:rPr lang="en-US" dirty="0" smtClean="0"/>
              <a:t> giving free delivery of gum!</a:t>
            </a:r>
          </a:p>
          <a:p>
            <a:pPr marL="187948" indent="-187948">
              <a:buFontTx/>
              <a:buAutoNum type="arabicPeriod"/>
            </a:pPr>
            <a:r>
              <a:rPr lang="en-US" dirty="0" smtClean="0"/>
              <a:t>Improve sourcing efficiencies: VI w/</a:t>
            </a:r>
            <a:r>
              <a:rPr lang="en-US" dirty="0" err="1" smtClean="0"/>
              <a:t>Ahold</a:t>
            </a:r>
            <a:r>
              <a:rPr lang="en-US" dirty="0" smtClean="0"/>
              <a:t> + operate only where </a:t>
            </a:r>
            <a:r>
              <a:rPr lang="en-US" dirty="0" err="1" smtClean="0"/>
              <a:t>Ahold</a:t>
            </a:r>
            <a:r>
              <a:rPr lang="en-US" dirty="0" smtClean="0"/>
              <a:t> serves (= Chicago problem)</a:t>
            </a:r>
          </a:p>
          <a:p>
            <a:pPr marL="187948" indent="-187948">
              <a:buFontTx/>
              <a:buAutoNum type="arabicPeriod"/>
            </a:pPr>
            <a:r>
              <a:rPr lang="en-US" dirty="0" smtClean="0"/>
              <a:t>DL: not much can be done b/c close to ‘desirable markets’ and scale to low for automation</a:t>
            </a:r>
          </a:p>
          <a:p>
            <a:pPr marL="187948" indent="-187948">
              <a:buFontTx/>
              <a:buAutoNum type="arabicPeriod"/>
            </a:pPr>
            <a:r>
              <a:rPr lang="en-US" dirty="0" smtClean="0"/>
              <a:t>PPPH: </a:t>
            </a:r>
          </a:p>
          <a:p>
            <a:pPr marL="641149" lvl="1" indent="-187948">
              <a:buFontTx/>
              <a:buChar char="•"/>
            </a:pPr>
            <a:r>
              <a:rPr lang="en-US" dirty="0" smtClean="0"/>
              <a:t>SKU rationalization</a:t>
            </a:r>
          </a:p>
          <a:p>
            <a:pPr marL="641149" lvl="1" indent="-187948">
              <a:buFontTx/>
              <a:buChar char="•"/>
            </a:pPr>
            <a:r>
              <a:rPr lang="en-US" dirty="0" smtClean="0"/>
              <a:t>Layout in warehouse is optimized based on picking usage, which increases #lines picked/min</a:t>
            </a:r>
          </a:p>
          <a:p>
            <a:pPr marL="641149" lvl="1" indent="-187948">
              <a:buFontTx/>
              <a:buChar char="•"/>
            </a:pPr>
            <a:r>
              <a:rPr lang="en-US" dirty="0" smtClean="0"/>
              <a:t>Could we pick in parallel (batch)? Perhaps with sophisticated automation</a:t>
            </a:r>
          </a:p>
          <a:p>
            <a:pPr marL="187948" indent="-187948">
              <a:buFontTx/>
              <a:buAutoNum type="arabicPeriod"/>
            </a:pPr>
            <a:r>
              <a:rPr lang="en-US" dirty="0" smtClean="0"/>
              <a:t>Fuel: more fuel efficient trucks, higher density</a:t>
            </a:r>
          </a:p>
          <a:p>
            <a:pPr marL="187948" indent="-187948">
              <a:buFontTx/>
              <a:buAutoNum type="arabicPeriod"/>
            </a:pPr>
            <a:r>
              <a:rPr lang="en-US" dirty="0" smtClean="0"/>
              <a:t>OH trucks: run 2 shifts</a:t>
            </a:r>
          </a:p>
          <a:p>
            <a:pPr marL="187948" indent="-187948">
              <a:buFontTx/>
              <a:buAutoNum type="arabicPeriod"/>
            </a:pPr>
            <a:r>
              <a:rPr lang="en-US" dirty="0" smtClean="0"/>
              <a:t>SPH: </a:t>
            </a:r>
          </a:p>
          <a:p>
            <a:pPr marL="641149" lvl="1" indent="-187948">
              <a:buFontTx/>
              <a:buChar char="•"/>
            </a:pPr>
            <a:r>
              <a:rPr lang="en-US" dirty="0" smtClean="0"/>
              <a:t>Increase density &amp; reduce distance to warehouse (</a:t>
            </a:r>
            <a:r>
              <a:rPr lang="en-US" i="1" dirty="0" err="1" smtClean="0"/>
              <a:t>FreshDirect</a:t>
            </a:r>
            <a:r>
              <a:rPr lang="en-US" i="1" dirty="0" smtClean="0"/>
              <a:t> </a:t>
            </a:r>
            <a:r>
              <a:rPr lang="en-US" dirty="0" smtClean="0"/>
              <a:t>has 4M customers in 10 mile radius NYC and gets SPH = 9 to 10 with 2 man/crew = 4.5)</a:t>
            </a:r>
          </a:p>
          <a:p>
            <a:pPr marL="641149" lvl="1" indent="-187948">
              <a:buFontTx/>
              <a:buChar char="•"/>
            </a:pPr>
            <a:r>
              <a:rPr lang="en-US" dirty="0" smtClean="0"/>
              <a:t>Good zone/route loading</a:t>
            </a:r>
          </a:p>
          <a:p>
            <a:pPr marL="641149" lvl="1" indent="-187948">
              <a:buFontTx/>
              <a:buChar char="•"/>
            </a:pPr>
            <a:r>
              <a:rPr lang="en-US" dirty="0" smtClean="0"/>
              <a:t>Decrease talk time</a:t>
            </a:r>
          </a:p>
          <a:p>
            <a:pPr marL="641149" lvl="1" indent="-187948">
              <a:buFontTx/>
              <a:buChar char="•"/>
            </a:pPr>
            <a:r>
              <a:rPr lang="en-US" dirty="0" smtClean="0"/>
              <a:t>Optimize unloading</a:t>
            </a:r>
          </a:p>
          <a:p>
            <a:pPr marL="641149" lvl="1" indent="-187948">
              <a:buFontTx/>
              <a:buChar char="•"/>
            </a:pPr>
            <a:r>
              <a:rPr lang="en-US" i="1" dirty="0" smtClean="0"/>
              <a:t>I think Peapod can learn something from UPS here</a:t>
            </a:r>
          </a:p>
          <a:p>
            <a:pPr marL="187948" indent="-187948">
              <a:buFontTx/>
              <a:buAutoNum type="arabicPeriod"/>
            </a:pPr>
            <a:r>
              <a:rPr lang="en-US" dirty="0" smtClean="0"/>
              <a:t>General OH: tailored design (FFC v. DC) to size of </a:t>
            </a:r>
            <a:r>
              <a:rPr lang="en-US" dirty="0" err="1" smtClean="0"/>
              <a:t>mkt</a:t>
            </a:r>
            <a:r>
              <a:rPr lang="en-US" dirty="0" smtClean="0"/>
              <a:t>; control SG&amp;A…</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8547" name="Rectangle 3"/>
          <p:cNvSpPr>
            <a:spLocks noGrp="1" noChangeArrowheads="1"/>
          </p:cNvSpPr>
          <p:nvPr>
            <p:ph type="dt" sz="quarter" idx="1"/>
          </p:nvPr>
        </p:nvSpPr>
        <p:spPr>
          <a:noFill/>
        </p:spPr>
        <p:txBody>
          <a:bodyPr/>
          <a:lstStyle/>
          <a:p>
            <a:pPr defTabSz="921555"/>
            <a:fld id="{F7B88F92-C76C-42FF-B444-0DFAB1F64721}" type="datetime1">
              <a:rPr lang="en-US" smtClean="0"/>
              <a:pPr defTabSz="921555"/>
              <a:t>1/16/14</a:t>
            </a:fld>
            <a:endParaRPr lang="en-US" dirty="0" smtClean="0"/>
          </a:p>
        </p:txBody>
      </p:sp>
      <p:sp>
        <p:nvSpPr>
          <p:cNvPr id="108548" name="Rectangle 6"/>
          <p:cNvSpPr>
            <a:spLocks noGrp="1" noChangeArrowheads="1"/>
          </p:cNvSpPr>
          <p:nvPr>
            <p:ph type="ftr" sz="quarter" idx="4"/>
          </p:nvPr>
        </p:nvSpPr>
        <p:spPr>
          <a:noFill/>
        </p:spPr>
        <p:txBody>
          <a:bodyPr/>
          <a:lstStyle/>
          <a:p>
            <a:pPr defTabSz="921555"/>
            <a:r>
              <a:rPr lang="en-US" dirty="0" smtClean="0"/>
              <a:t>© Van Mieghem</a:t>
            </a:r>
          </a:p>
        </p:txBody>
      </p:sp>
      <p:sp>
        <p:nvSpPr>
          <p:cNvPr id="108549" name="Rectangle 2"/>
          <p:cNvSpPr>
            <a:spLocks noGrp="1" noRot="1" noChangeAspect="1" noChangeArrowheads="1" noTextEdit="1"/>
          </p:cNvSpPr>
          <p:nvPr>
            <p:ph type="sldImg"/>
          </p:nvPr>
        </p:nvSpPr>
        <p:spPr>
          <a:ln/>
        </p:spPr>
      </p:sp>
      <p:sp>
        <p:nvSpPr>
          <p:cNvPr id="108550" name="Rectangle 3"/>
          <p:cNvSpPr>
            <a:spLocks noGrp="1" noChangeArrowheads="1"/>
          </p:cNvSpPr>
          <p:nvPr>
            <p:ph type="body" idx="1"/>
          </p:nvPr>
        </p:nvSpPr>
        <p:spPr>
          <a:noFill/>
          <a:ln/>
        </p:spPr>
        <p:txBody>
          <a:bodyPr/>
          <a:lstStyle/>
          <a:p>
            <a:r>
              <a:rPr lang="en-US" smtClean="0"/>
              <a:t>While building up cost-to-serve, circle key drivers and ask how they can be improved.  This directly leads into the improvement path to profitability!</a:t>
            </a:r>
          </a:p>
          <a:p>
            <a:endParaRPr lang="en-US" smtClean="0"/>
          </a:p>
          <a:p>
            <a:endParaRPr lang="en-US" smtClean="0"/>
          </a:p>
          <a:p>
            <a:endParaRPr lang="en-US" smtClean="0"/>
          </a:p>
          <a:p>
            <a:r>
              <a:rPr lang="en-US" smtClean="0"/>
              <a:t>Jon Wilson told me: DC = $30M/yr = $580k/wk = 1.5 stores!  </a:t>
            </a:r>
          </a:p>
          <a:p>
            <a:r>
              <a:rPr lang="en-US" smtClean="0"/>
              <a:t>Thus: 9 Fast Picks = 30M/yr and 2DC = 60M/yr</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i="1" dirty="0">
                <a:latin typeface="+mn-lt"/>
              </a:rPr>
              <a:t>Quality management</a:t>
            </a:r>
            <a:r>
              <a:rPr lang="en-US" dirty="0">
                <a:latin typeface="+mn-lt"/>
              </a:rPr>
              <a:t>.  How do we maintain or improve quality—a particularly tall order during turnaround situations.  We will see that a key is to drive down variability.</a:t>
            </a:r>
          </a:p>
          <a:p>
            <a:pPr lvl="0"/>
            <a:r>
              <a:rPr lang="en-US" b="1" i="1" dirty="0">
                <a:latin typeface="+mn-lt"/>
              </a:rPr>
              <a:t>Innovation management</a:t>
            </a:r>
            <a:r>
              <a:rPr lang="en-US" dirty="0">
                <a:latin typeface="+mn-lt"/>
              </a:rPr>
              <a:t>.  Like quality, innovation is often relegated to a backseat in turnaround situations.</a:t>
            </a:r>
          </a:p>
          <a:p>
            <a:pPr lvl="0"/>
            <a:r>
              <a:rPr lang="en-US" b="1" i="1" dirty="0">
                <a:latin typeface="+mn-lt"/>
              </a:rPr>
              <a:t>Revenue management</a:t>
            </a:r>
            <a:r>
              <a:rPr lang="en-US" dirty="0">
                <a:latin typeface="+mn-lt"/>
              </a:rPr>
              <a:t>.  How do we maximize value from customers while minimizing our asset investments?</a:t>
            </a:r>
          </a:p>
          <a:p>
            <a:pPr lvl="0"/>
            <a:r>
              <a:rPr lang="en-US" b="1" i="1" dirty="0">
                <a:latin typeface="+mn-lt"/>
              </a:rPr>
              <a:t>Performance management</a:t>
            </a:r>
            <a:r>
              <a:rPr lang="en-US" dirty="0">
                <a:latin typeface="+mn-lt"/>
              </a:rPr>
              <a:t>.  How do we measure and track operational improvements?</a:t>
            </a:r>
          </a:p>
          <a:p>
            <a:pPr lvl="0"/>
            <a:r>
              <a:rPr lang="en-US" b="1" i="1" dirty="0">
                <a:latin typeface="+mn-lt"/>
              </a:rPr>
              <a:t>Investor management</a:t>
            </a:r>
            <a:r>
              <a:rPr lang="en-US" dirty="0">
                <a:latin typeface="+mn-lt"/>
              </a:rPr>
              <a:t>.  How do we tell a operational narrative to an audience that might be skeptical, uninterested, or not ready?</a:t>
            </a:r>
          </a:p>
          <a:p>
            <a:endParaRPr lang="en-US" dirty="0"/>
          </a:p>
        </p:txBody>
      </p:sp>
      <p:sp>
        <p:nvSpPr>
          <p:cNvPr id="4" name="Slide Number Placeholder 3"/>
          <p:cNvSpPr>
            <a:spLocks noGrp="1"/>
          </p:cNvSpPr>
          <p:nvPr>
            <p:ph type="sldNum" sz="quarter" idx="10"/>
          </p:nvPr>
        </p:nvSpPr>
        <p:spPr/>
        <p:txBody>
          <a:bodyPr/>
          <a:lstStyle/>
          <a:p>
            <a:fld id="{1D6990ED-D983-4756-B007-3B39AD5370D6}"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t>Opening slide</a:t>
            </a:r>
          </a:p>
        </p:txBody>
      </p:sp>
      <p:sp>
        <p:nvSpPr>
          <p:cNvPr id="80900" name="Header Placeholder 3"/>
          <p:cNvSpPr>
            <a:spLocks noGrp="1"/>
          </p:cNvSpPr>
          <p:nvPr>
            <p:ph type="hdr" sz="quarter"/>
          </p:nvPr>
        </p:nvSpPr>
        <p:spPr>
          <a:noFill/>
        </p:spPr>
        <p:txBody>
          <a:bodyPr/>
          <a:lstStyle/>
          <a:p>
            <a:pPr defTabSz="921555"/>
            <a:r>
              <a:rPr lang="en-US" dirty="0" smtClean="0">
                <a:solidFill>
                  <a:srgbClr val="000000"/>
                </a:solidFill>
              </a:rPr>
              <a:t>Operations Strategy Week #1: Concept &amp; Framework</a:t>
            </a:r>
          </a:p>
        </p:txBody>
      </p:sp>
      <p:sp>
        <p:nvSpPr>
          <p:cNvPr id="80901" name="Date Placeholder 4"/>
          <p:cNvSpPr>
            <a:spLocks noGrp="1"/>
          </p:cNvSpPr>
          <p:nvPr>
            <p:ph type="dt" sz="quarter" idx="1"/>
          </p:nvPr>
        </p:nvSpPr>
        <p:spPr>
          <a:noFill/>
        </p:spPr>
        <p:txBody>
          <a:bodyPr/>
          <a:lstStyle/>
          <a:p>
            <a:pPr defTabSz="921555"/>
            <a:fld id="{34F187CC-C2D1-45CF-9DC3-B4BA762F9BEE}" type="datetime1">
              <a:rPr lang="en-US" smtClean="0">
                <a:solidFill>
                  <a:srgbClr val="000000"/>
                </a:solidFill>
              </a:rPr>
              <a:pPr defTabSz="921555"/>
              <a:t>1/16/14</a:t>
            </a:fld>
            <a:endParaRPr lang="en-US" dirty="0" smtClean="0">
              <a:solidFill>
                <a:srgbClr val="000000"/>
              </a:solidFill>
            </a:endParaRPr>
          </a:p>
        </p:txBody>
      </p:sp>
      <p:sp>
        <p:nvSpPr>
          <p:cNvPr id="80902" name="Footer Placeholder 5"/>
          <p:cNvSpPr>
            <a:spLocks noGrp="1"/>
          </p:cNvSpPr>
          <p:nvPr>
            <p:ph type="ftr" sz="quarter" idx="4"/>
          </p:nvPr>
        </p:nvSpPr>
        <p:spPr>
          <a:noFill/>
        </p:spPr>
        <p:txBody>
          <a:bodyPr/>
          <a:lstStyle/>
          <a:p>
            <a:pPr defTabSz="921555"/>
            <a:r>
              <a:rPr lang="en-US" dirty="0" smtClean="0">
                <a:solidFill>
                  <a:srgbClr val="000000"/>
                </a:solidFill>
              </a:rPr>
              <a:t>© Van Mieghem</a:t>
            </a:r>
          </a:p>
        </p:txBody>
      </p:sp>
      <p:sp>
        <p:nvSpPr>
          <p:cNvPr id="80903" name="Slide Number Placeholder 6"/>
          <p:cNvSpPr>
            <a:spLocks noGrp="1"/>
          </p:cNvSpPr>
          <p:nvPr>
            <p:ph type="sldNum" sz="quarter" idx="5"/>
          </p:nvPr>
        </p:nvSpPr>
        <p:spPr>
          <a:noFill/>
        </p:spPr>
        <p:txBody>
          <a:bodyPr/>
          <a:lstStyle/>
          <a:p>
            <a:pPr defTabSz="921555"/>
            <a:fld id="{93CD032C-4782-41B6-BB7B-D4A588199CC3}" type="slidenum">
              <a:rPr lang="en-US" smtClean="0">
                <a:solidFill>
                  <a:srgbClr val="000000"/>
                </a:solidFill>
              </a:rPr>
              <a:pPr defTabSz="921555"/>
              <a:t>44</a:t>
            </a:fld>
            <a:endParaRPr lang="en-US" dirty="0" smtClean="0">
              <a:solidFill>
                <a:srgbClr val="000000"/>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p:txBody>
          <a:bodyPr/>
          <a:lstStyle/>
          <a:p>
            <a:pPr>
              <a:defRPr/>
            </a:pPr>
            <a:r>
              <a:rPr lang="en-US" smtClean="0">
                <a:solidFill>
                  <a:prstClr val="black"/>
                </a:solidFill>
              </a:rPr>
              <a:t>Operations Strategy Week #1: Concept &amp; Framework</a:t>
            </a:r>
          </a:p>
        </p:txBody>
      </p:sp>
      <p:sp>
        <p:nvSpPr>
          <p:cNvPr id="83971" name="Rectangle 3"/>
          <p:cNvSpPr>
            <a:spLocks noGrp="1" noChangeArrowheads="1"/>
          </p:cNvSpPr>
          <p:nvPr>
            <p:ph type="dt" sz="quarter" idx="1"/>
          </p:nvPr>
        </p:nvSpPr>
        <p:spPr/>
        <p:txBody>
          <a:bodyPr/>
          <a:lstStyle/>
          <a:p>
            <a:pPr>
              <a:defRPr/>
            </a:pPr>
            <a:fld id="{87F86989-2CDC-4908-80C7-19AD0AC0DA01}" type="datetime1">
              <a:rPr lang="en-US" smtClean="0">
                <a:solidFill>
                  <a:prstClr val="black"/>
                </a:solidFill>
              </a:rPr>
              <a:pPr>
                <a:defRPr/>
              </a:pPr>
              <a:t>1/16/14</a:t>
            </a:fld>
            <a:endParaRPr lang="en-US" smtClean="0">
              <a:solidFill>
                <a:prstClr val="black"/>
              </a:solidFill>
            </a:endParaRPr>
          </a:p>
        </p:txBody>
      </p:sp>
      <p:sp>
        <p:nvSpPr>
          <p:cNvPr id="83972" name="Rectangle 6"/>
          <p:cNvSpPr>
            <a:spLocks noGrp="1" noChangeArrowheads="1"/>
          </p:cNvSpPr>
          <p:nvPr>
            <p:ph type="ftr" sz="quarter" idx="4"/>
          </p:nvPr>
        </p:nvSpPr>
        <p:spPr/>
        <p:txBody>
          <a:bodyPr/>
          <a:lstStyle/>
          <a:p>
            <a:pPr>
              <a:defRPr/>
            </a:pPr>
            <a:r>
              <a:rPr lang="en-US" smtClean="0">
                <a:solidFill>
                  <a:prstClr val="black"/>
                </a:solidFill>
              </a:rPr>
              <a:t>© Van Mieghem</a:t>
            </a:r>
          </a:p>
        </p:txBody>
      </p:sp>
      <p:sp>
        <p:nvSpPr>
          <p:cNvPr id="83973" name="Rectangle 7"/>
          <p:cNvSpPr>
            <a:spLocks noGrp="1" noChangeArrowheads="1"/>
          </p:cNvSpPr>
          <p:nvPr>
            <p:ph type="sldNum" sz="quarter" idx="5"/>
          </p:nvPr>
        </p:nvSpPr>
        <p:spPr/>
        <p:txBody>
          <a:bodyPr/>
          <a:lstStyle/>
          <a:p>
            <a:pPr>
              <a:defRPr/>
            </a:pPr>
            <a:fld id="{2F45E05E-07E3-40D6-95F7-8C131DCAF3E2}" type="slidenum">
              <a:rPr lang="en-US" smtClean="0">
                <a:solidFill>
                  <a:prstClr val="black"/>
                </a:solidFill>
              </a:rPr>
              <a:pPr>
                <a:defRPr/>
              </a:pPr>
              <a:t>45</a:t>
            </a:fld>
            <a:endParaRPr lang="en-US" smtClean="0">
              <a:solidFill>
                <a:prstClr val="black"/>
              </a:solidFill>
            </a:endParaRPr>
          </a:p>
        </p:txBody>
      </p:sp>
      <p:sp>
        <p:nvSpPr>
          <p:cNvPr id="75782" name="Rectangle 4"/>
          <p:cNvSpPr>
            <a:spLocks noGrp="1" noRot="1" noChangeAspect="1" noChangeArrowheads="1" noTextEdit="1"/>
          </p:cNvSpPr>
          <p:nvPr>
            <p:ph type="sldImg"/>
          </p:nvPr>
        </p:nvSpPr>
        <p:spPr>
          <a:ln/>
        </p:spPr>
      </p:sp>
      <p:sp>
        <p:nvSpPr>
          <p:cNvPr id="75783" name="Rectangle 5"/>
          <p:cNvSpPr>
            <a:spLocks noGrp="1" noChangeArrowheads="1"/>
          </p:cNvSpPr>
          <p:nvPr>
            <p:ph type="body" idx="1"/>
          </p:nvPr>
        </p:nvSpPr>
        <p:spPr>
          <a:noFill/>
          <a:ln/>
        </p:spPr>
        <p:txBody>
          <a:bodyPr/>
          <a:lstStyle/>
          <a:p>
            <a:r>
              <a:rPr lang="en-US" smtClean="0"/>
              <a:t>Pro’s and con’s of either view? </a:t>
            </a:r>
            <a:r>
              <a:rPr lang="en-US" smtClean="0">
                <a:solidFill>
                  <a:srgbClr val="FF3300"/>
                </a:solidFill>
              </a:rPr>
              <a:t>Which view did your organization tend to take?</a:t>
            </a:r>
          </a:p>
          <a:p>
            <a:r>
              <a:rPr lang="en-US" smtClean="0"/>
              <a:t>Market view = “outside-in, top-down”</a:t>
            </a:r>
          </a:p>
          <a:p>
            <a:pPr lvl="1"/>
            <a:r>
              <a:rPr lang="en-US" smtClean="0"/>
              <a:t>Hierarchical view induces “fit” between markets and functions: All functional strategies, including operations’, should reflect intended market position of the organization &amp; and will evolve accordingly</a:t>
            </a:r>
          </a:p>
          <a:p>
            <a:pPr lvl="1"/>
            <a:r>
              <a:rPr lang="en-US" smtClean="0"/>
              <a:t>Market perspective suggests customer-driven performance measures</a:t>
            </a:r>
          </a:p>
          <a:p>
            <a:pPr lvl="1"/>
            <a:r>
              <a:rPr lang="en-US" smtClean="0"/>
              <a:t>But… this is a reactive view</a:t>
            </a:r>
          </a:p>
          <a:p>
            <a:endParaRPr lang="en-US" smtClean="0"/>
          </a:p>
          <a:p>
            <a:r>
              <a:rPr lang="en-US" smtClean="0"/>
              <a:t>Resource-Process view = “inside-out, bottom-up”</a:t>
            </a:r>
          </a:p>
          <a:p>
            <a:r>
              <a:rPr lang="en-US" smtClean="0"/>
              <a:t>Advantage:</a:t>
            </a:r>
          </a:p>
          <a:p>
            <a:pPr lvl="1"/>
            <a:r>
              <a:rPr lang="en-US" smtClean="0"/>
              <a:t>Drives innovation &amp; markets: Resource-based view induces fit between capabilities and strategy = “leverages your core competencies”</a:t>
            </a:r>
          </a:p>
          <a:p>
            <a:pPr lvl="1"/>
            <a:r>
              <a:rPr lang="en-US" smtClean="0"/>
              <a:t>Resource perspective suggest resource-driven performance measures  </a:t>
            </a:r>
          </a:p>
          <a:p>
            <a:r>
              <a:rPr lang="en-US" smtClean="0"/>
              <a:t>But… do customers want this? </a:t>
            </a:r>
          </a:p>
          <a:p>
            <a:pPr lvl="1"/>
            <a:r>
              <a:rPr lang="en-US" smtClean="0"/>
              <a:t>Danger: (Fujimoto, advisor to Nissan’s Carlos Goshn) “productivity forgets what features customers want”.</a:t>
            </a:r>
          </a:p>
          <a:p>
            <a:pPr lvl="1"/>
            <a:endParaRPr lang="en-US" smtClean="0"/>
          </a:p>
          <a:p>
            <a:pPr lvl="1"/>
            <a:endParaRPr lang="en-US" smtClean="0"/>
          </a:p>
          <a:p>
            <a:r>
              <a:rPr lang="en-US" smtClean="0"/>
              <a:t>THUS: We should apply both views! This leads to SOA.</a:t>
            </a:r>
          </a:p>
          <a:p>
            <a:r>
              <a:rPr lang="en-US" smtClean="0"/>
              <a:t>Think of the SOA as a three step audit… Explain</a:t>
            </a:r>
          </a:p>
          <a:p>
            <a:pPr lvl="1"/>
            <a:r>
              <a:rPr lang="en-US" smtClean="0"/>
              <a:t>Deliverable value props = Which market positions can we occupy and how can we protect us from competitive threat?</a:t>
            </a:r>
          </a:p>
          <a:p>
            <a:pPr lvl="1"/>
            <a:r>
              <a:rPr lang="en-US" smtClean="0"/>
              <a:t>* </a:t>
            </a:r>
            <a:r>
              <a:rPr lang="en-US" smtClean="0">
                <a:solidFill>
                  <a:srgbClr val="FF3300"/>
                </a:solidFill>
              </a:rPr>
              <a:t>Alignment in the large: McK</a:t>
            </a:r>
            <a:r>
              <a:rPr lang="en-US" smtClean="0"/>
              <a:t>: operating system (engine), mgt infrastructure (dashboard), mindset &amp; behaviors (willing driver). </a:t>
            </a:r>
            <a:r>
              <a:rPr lang="en-US" i="1" smtClean="0"/>
              <a:t>Draw three circles if time.</a:t>
            </a:r>
            <a:endParaRPr lang="en-US" smtClean="0"/>
          </a:p>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2403" name="Rectangle 3"/>
          <p:cNvSpPr>
            <a:spLocks noGrp="1" noChangeArrowheads="1"/>
          </p:cNvSpPr>
          <p:nvPr>
            <p:ph type="dt" sz="quarter" idx="1"/>
          </p:nvPr>
        </p:nvSpPr>
        <p:spPr>
          <a:noFill/>
        </p:spPr>
        <p:txBody>
          <a:bodyPr/>
          <a:lstStyle/>
          <a:p>
            <a:pPr defTabSz="921555"/>
            <a:fld id="{75D3ADFF-7DF5-4F04-A50C-737D7B326B80}" type="datetime1">
              <a:rPr lang="en-US" smtClean="0"/>
              <a:pPr defTabSz="921555"/>
              <a:t>1/16/14</a:t>
            </a:fld>
            <a:endParaRPr lang="en-US" dirty="0" smtClean="0"/>
          </a:p>
        </p:txBody>
      </p:sp>
      <p:sp>
        <p:nvSpPr>
          <p:cNvPr id="102404" name="Rectangle 6"/>
          <p:cNvSpPr>
            <a:spLocks noGrp="1" noChangeArrowheads="1"/>
          </p:cNvSpPr>
          <p:nvPr>
            <p:ph type="ftr" sz="quarter" idx="4"/>
          </p:nvPr>
        </p:nvSpPr>
        <p:spPr>
          <a:noFill/>
        </p:spPr>
        <p:txBody>
          <a:bodyPr/>
          <a:lstStyle/>
          <a:p>
            <a:pPr defTabSz="921555"/>
            <a:r>
              <a:rPr lang="en-US" dirty="0" smtClean="0"/>
              <a:t>© Van Mieghem</a:t>
            </a:r>
          </a:p>
        </p:txBody>
      </p:sp>
      <p:sp>
        <p:nvSpPr>
          <p:cNvPr id="102405" name="Rectangle 2"/>
          <p:cNvSpPr>
            <a:spLocks noGrp="1" noRot="1" noChangeAspect="1" noChangeArrowheads="1" noTextEdit="1"/>
          </p:cNvSpPr>
          <p:nvPr>
            <p:ph type="sldImg"/>
          </p:nvPr>
        </p:nvSpPr>
        <p:spPr>
          <a:xfrm>
            <a:off x="250825" y="319088"/>
            <a:ext cx="4649788" cy="3486150"/>
          </a:xfrm>
          <a:ln/>
        </p:spPr>
      </p:sp>
      <p:sp>
        <p:nvSpPr>
          <p:cNvPr id="102406" name="Rectangle 3"/>
          <p:cNvSpPr>
            <a:spLocks noGrp="1" noChangeArrowheads="1"/>
          </p:cNvSpPr>
          <p:nvPr>
            <p:ph type="body" idx="1"/>
          </p:nvPr>
        </p:nvSpPr>
        <p:spPr>
          <a:noFill/>
          <a:ln/>
        </p:spPr>
        <p:txBody>
          <a:bodyPr lIns="92258" tIns="46129" rIns="92258" bIns="46129"/>
          <a:lstStyle/>
          <a:p>
            <a:r>
              <a:rPr lang="en-US" smtClean="0"/>
              <a:t>Pic 1: This is the entire width of the warehouse!</a:t>
            </a:r>
          </a:p>
          <a:p>
            <a:r>
              <a:rPr lang="en-US" smtClean="0"/>
              <a:t>Pic 2: </a:t>
            </a:r>
            <a:r>
              <a:rPr lang="en-US" smtClean="0">
                <a:latin typeface="Arial" pitchFamily="34" charset="0"/>
                <a:cs typeface="Arial" pitchFamily="34" charset="0"/>
              </a:rPr>
              <a:t>Each order is broken into three "picks"---dry goods, chilled, and fresh.  A </a:t>
            </a:r>
            <a:r>
              <a:rPr lang="en-US" i="1" smtClean="0">
                <a:latin typeface="Arial" pitchFamily="34" charset="0"/>
                <a:cs typeface="Arial" pitchFamily="34" charset="0"/>
              </a:rPr>
              <a:t>shopper</a:t>
            </a:r>
            <a:r>
              <a:rPr lang="en-US" smtClean="0">
                <a:latin typeface="Arial" pitchFamily="34" charset="0"/>
                <a:cs typeface="Arial" pitchFamily="34" charset="0"/>
              </a:rPr>
              <a:t> (Peapod's name for pickers!) downloads a single pick into her Palm Pilot, which routes her through the warehouse. Shoppers pick about 1-2 lines per  minute. </a:t>
            </a:r>
            <a:r>
              <a:rPr lang="en-US" i="1" smtClean="0">
                <a:latin typeface="Arial" pitchFamily="34" charset="0"/>
                <a:cs typeface="Arial" pitchFamily="34" charset="0"/>
              </a:rPr>
              <a:t>Notice bar code reader sticking out below.</a:t>
            </a:r>
            <a:endParaRPr lang="en-US" smtClean="0">
              <a:latin typeface="Arial" pitchFamily="34" charset="0"/>
              <a:cs typeface="Arial" pitchFamily="34" charset="0"/>
            </a:endParaRPr>
          </a:p>
          <a:p>
            <a:r>
              <a:rPr lang="en-US" smtClean="0">
                <a:latin typeface="Arial" pitchFamily="34" charset="0"/>
                <a:cs typeface="Arial" pitchFamily="34" charset="0"/>
              </a:rPr>
              <a:t>Orders are sorted by shift according to their distance from the DC.  The most distant customer (San Francisco) orders are picked first.</a:t>
            </a:r>
          </a:p>
          <a:p>
            <a:endParaRPr lang="en-US" smtClean="0">
              <a:latin typeface="Arial" pitchFamily="34" charset="0"/>
              <a:cs typeface="Arial" pitchFamily="34" charset="0"/>
            </a:endParaRPr>
          </a:p>
          <a:p>
            <a:r>
              <a:rPr lang="en-US" smtClean="0">
                <a:latin typeface="Arial" pitchFamily="34" charset="0"/>
                <a:cs typeface="Arial" pitchFamily="34" charset="0"/>
              </a:rPr>
              <a:t>Pic 3 &amp; 4: Shoppers pick into totes on a cart (only one order per tour, no batching).  They pick and pack items directly into totes, which are then closed and loaded onto delivery vans. Chilled and dairy items are put into styrofoam coolers.  Drivers take the totes to the customer's home and unload it there.</a:t>
            </a:r>
          </a:p>
          <a:p>
            <a:r>
              <a:rPr lang="en-US" smtClean="0">
                <a:latin typeface="Arial" pitchFamily="34" charset="0"/>
                <a:cs typeface="Arial" pitchFamily="34" charset="0"/>
              </a:rPr>
              <a:t> </a:t>
            </a:r>
          </a:p>
          <a:p>
            <a:endParaRPr lang="en-US" smtClean="0">
              <a:latin typeface="Arial" pitchFamily="34" charset="0"/>
              <a:cs typeface="Arial" pitchFamily="34" charset="0"/>
            </a:endParaRPr>
          </a:p>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3427" name="Rectangle 3"/>
          <p:cNvSpPr>
            <a:spLocks noGrp="1" noChangeArrowheads="1"/>
          </p:cNvSpPr>
          <p:nvPr>
            <p:ph type="dt" sz="quarter" idx="1"/>
          </p:nvPr>
        </p:nvSpPr>
        <p:spPr>
          <a:noFill/>
        </p:spPr>
        <p:txBody>
          <a:bodyPr/>
          <a:lstStyle/>
          <a:p>
            <a:pPr defTabSz="921555"/>
            <a:fld id="{0DCDE5FC-010D-40DC-A387-642FC7264061}" type="datetime1">
              <a:rPr lang="en-US" smtClean="0"/>
              <a:pPr defTabSz="921555"/>
              <a:t>1/16/14</a:t>
            </a:fld>
            <a:endParaRPr lang="en-US" dirty="0" smtClean="0"/>
          </a:p>
        </p:txBody>
      </p:sp>
      <p:sp>
        <p:nvSpPr>
          <p:cNvPr id="103428" name="Rectangle 6"/>
          <p:cNvSpPr>
            <a:spLocks noGrp="1" noChangeArrowheads="1"/>
          </p:cNvSpPr>
          <p:nvPr>
            <p:ph type="ftr" sz="quarter" idx="4"/>
          </p:nvPr>
        </p:nvSpPr>
        <p:spPr>
          <a:noFill/>
        </p:spPr>
        <p:txBody>
          <a:bodyPr/>
          <a:lstStyle/>
          <a:p>
            <a:pPr defTabSz="921555"/>
            <a:r>
              <a:rPr lang="en-US" dirty="0" smtClean="0"/>
              <a:t>© Van Mieghem</a:t>
            </a:r>
          </a:p>
        </p:txBody>
      </p:sp>
      <p:sp>
        <p:nvSpPr>
          <p:cNvPr id="103429" name="Rectangle 2"/>
          <p:cNvSpPr>
            <a:spLocks noGrp="1" noRot="1" noChangeAspect="1" noChangeArrowheads="1" noTextEdit="1"/>
          </p:cNvSpPr>
          <p:nvPr>
            <p:ph type="sldImg"/>
          </p:nvPr>
        </p:nvSpPr>
        <p:spPr>
          <a:xfrm>
            <a:off x="250825" y="319088"/>
            <a:ext cx="4649788" cy="3486150"/>
          </a:xfrm>
          <a:ln/>
        </p:spPr>
      </p:sp>
      <p:sp>
        <p:nvSpPr>
          <p:cNvPr id="103430" name="Rectangle 3"/>
          <p:cNvSpPr>
            <a:spLocks noGrp="1" noChangeArrowheads="1"/>
          </p:cNvSpPr>
          <p:nvPr>
            <p:ph type="body" idx="1"/>
          </p:nvPr>
        </p:nvSpPr>
        <p:spPr>
          <a:xfrm>
            <a:off x="209947" y="4416100"/>
            <a:ext cx="6590506" cy="4183995"/>
          </a:xfrm>
          <a:noFill/>
          <a:ln/>
        </p:spPr>
        <p:txBody>
          <a:bodyPr lIns="92258" tIns="46129" rIns="92258" bIns="46129"/>
          <a:lstStyle/>
          <a:p>
            <a:r>
              <a:rPr lang="en-US" i="1" smtClean="0"/>
              <a:t>This is picture of produce prep.  Different in Chicago where we keep mostly deep frozen.</a:t>
            </a:r>
          </a:p>
          <a:p>
            <a:r>
              <a:rPr lang="en-US" smtClean="0"/>
              <a:t>Pic 1: </a:t>
            </a:r>
            <a:r>
              <a:rPr lang="en-US" smtClean="0">
                <a:latin typeface="Arial" pitchFamily="34" charset="0"/>
                <a:cs typeface="Arial" pitchFamily="34" charset="0"/>
              </a:rPr>
              <a:t>This is the entire produce prep area!   Peapod stocks almost no chilled product and no fresh produce.  They have an arrangement with Andronico's, and upscale grocer in Berkeley to supply fresh products.  Each day at midnight and 1600, Peapod sends its fresh and chilled orders to Andronico's, then picks them up in specially marked totes.  Peapod preps and packs them.</a:t>
            </a:r>
          </a:p>
          <a:p>
            <a:endParaRPr lang="en-US" smtClean="0"/>
          </a:p>
          <a:p>
            <a:r>
              <a:rPr lang="en-US" smtClean="0"/>
              <a:t>Pic 2: </a:t>
            </a:r>
            <a:r>
              <a:rPr lang="en-US" smtClean="0">
                <a:latin typeface="Arial" pitchFamily="34" charset="0"/>
                <a:cs typeface="Arial" pitchFamily="34" charset="0"/>
              </a:rPr>
              <a:t>Shoppers deliver their completed totes to the shipping area, which has only 4 doors.  Peapod guarantees delivery in a 2 hour window.  (They recently backed off a 30 minute window --- promised by rival Webvan --- because it was too difficult to keep.)</a:t>
            </a:r>
          </a:p>
          <a:p>
            <a:endParaRPr lang="en-US" smtClean="0"/>
          </a:p>
          <a:p>
            <a:r>
              <a:rPr lang="en-US" smtClean="0">
                <a:latin typeface="Arial" pitchFamily="34" charset="0"/>
                <a:cs typeface="Arial" pitchFamily="34" charset="0"/>
              </a:rPr>
              <a:t>The most common complaint by customers is out of stock products.  Peapod does some substitution (unknown to the customer until delivery), but can't carry it too far.  For example, the General Manager said, "If a customer orders Coke, we try not to send Pepsi."  Indeed!</a:t>
            </a:r>
          </a:p>
          <a:p>
            <a:endParaRPr lang="en-US" smtClean="0"/>
          </a:p>
          <a:p>
            <a:r>
              <a:rPr lang="en-US" smtClean="0"/>
              <a:t>Pic 3: </a:t>
            </a:r>
            <a:r>
              <a:rPr lang="en-US" smtClean="0">
                <a:latin typeface="Arial" pitchFamily="34" charset="0"/>
                <a:cs typeface="Arial" pitchFamily="34" charset="0"/>
              </a:rPr>
              <a:t>Peapod sends out about 20 trucks per day.  They use a commercial routing package that sequences orders and prints detailed directions for drivers.  Drivers are the most important (and difficult to keep) employees at Peapod because they are the customer interface.  Occasionally a customer is dissatisfied with her product on delivery, and the driver runs down to the local grocer and buys a replacement!</a:t>
            </a:r>
          </a:p>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5475" name="Rectangle 3"/>
          <p:cNvSpPr>
            <a:spLocks noGrp="1" noChangeArrowheads="1"/>
          </p:cNvSpPr>
          <p:nvPr>
            <p:ph type="dt" sz="quarter" idx="1"/>
          </p:nvPr>
        </p:nvSpPr>
        <p:spPr>
          <a:noFill/>
        </p:spPr>
        <p:txBody>
          <a:bodyPr/>
          <a:lstStyle/>
          <a:p>
            <a:pPr defTabSz="921555"/>
            <a:fld id="{46118813-AEC2-4997-94D3-01F71E3D6CCF}" type="datetime1">
              <a:rPr lang="en-US" smtClean="0"/>
              <a:pPr defTabSz="921555"/>
              <a:t>1/16/14</a:t>
            </a:fld>
            <a:endParaRPr lang="en-US" dirty="0" smtClean="0"/>
          </a:p>
        </p:txBody>
      </p:sp>
      <p:sp>
        <p:nvSpPr>
          <p:cNvPr id="105476" name="Rectangle 6"/>
          <p:cNvSpPr>
            <a:spLocks noGrp="1" noChangeArrowheads="1"/>
          </p:cNvSpPr>
          <p:nvPr>
            <p:ph type="ftr" sz="quarter" idx="4"/>
          </p:nvPr>
        </p:nvSpPr>
        <p:spPr>
          <a:noFill/>
        </p:spPr>
        <p:txBody>
          <a:bodyPr/>
          <a:lstStyle/>
          <a:p>
            <a:pPr defTabSz="921555"/>
            <a:r>
              <a:rPr lang="en-US" dirty="0" smtClean="0"/>
              <a:t>© Van Mieghem</a:t>
            </a:r>
          </a:p>
        </p:txBody>
      </p:sp>
      <p:sp>
        <p:nvSpPr>
          <p:cNvPr id="105477" name="Rectangle 2"/>
          <p:cNvSpPr>
            <a:spLocks noGrp="1" noRot="1" noChangeAspect="1" noChangeArrowheads="1" noTextEdit="1"/>
          </p:cNvSpPr>
          <p:nvPr>
            <p:ph type="sldImg"/>
          </p:nvPr>
        </p:nvSpPr>
        <p:spPr>
          <a:ln/>
        </p:spPr>
      </p:sp>
      <p:sp>
        <p:nvSpPr>
          <p:cNvPr id="105478" name="Rectangle 3"/>
          <p:cNvSpPr>
            <a:spLocks noGrp="1" noChangeArrowheads="1"/>
          </p:cNvSpPr>
          <p:nvPr>
            <p:ph type="body" idx="1"/>
          </p:nvPr>
        </p:nvSpPr>
        <p:spPr>
          <a:noFill/>
          <a:ln/>
        </p:spPr>
        <p:txBody>
          <a:bodyPr/>
          <a:lstStyle/>
          <a:p>
            <a:pPr marL="187948" indent="-187948"/>
            <a:r>
              <a:rPr lang="en-US" dirty="0" smtClean="0"/>
              <a:t>Similar to a DC (75,000 sq. ft.), but:</a:t>
            </a:r>
          </a:p>
          <a:p>
            <a:pPr marL="187948" indent="-187948">
              <a:buFontTx/>
              <a:buAutoNum type="arabicPeriod"/>
            </a:pPr>
            <a:r>
              <a:rPr lang="en-US" dirty="0" smtClean="0"/>
              <a:t>smaller (8,000+ </a:t>
            </a:r>
            <a:r>
              <a:rPr lang="en-US" dirty="0" err="1" smtClean="0"/>
              <a:t>sq.ft</a:t>
            </a:r>
            <a:r>
              <a:rPr lang="en-US" dirty="0" smtClean="0"/>
              <a:t>.) and </a:t>
            </a:r>
          </a:p>
          <a:p>
            <a:pPr marL="187948" indent="-187948">
              <a:buFontTx/>
              <a:buAutoNum type="arabicPeriod"/>
            </a:pPr>
            <a:r>
              <a:rPr lang="en-US" dirty="0" smtClean="0"/>
              <a:t>sometimes in the mezzanine storage area of </a:t>
            </a:r>
            <a:r>
              <a:rPr lang="en-US" dirty="0" err="1" smtClean="0"/>
              <a:t>stop&amp;shop</a:t>
            </a:r>
            <a:r>
              <a:rPr lang="en-US" dirty="0" smtClean="0"/>
              <a:t> store (in which case the pickers are stop &amp; shop employees)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0355" name="Rectangle 3"/>
          <p:cNvSpPr>
            <a:spLocks noGrp="1" noChangeArrowheads="1"/>
          </p:cNvSpPr>
          <p:nvPr>
            <p:ph type="dt" sz="quarter" idx="1"/>
          </p:nvPr>
        </p:nvSpPr>
        <p:spPr>
          <a:noFill/>
        </p:spPr>
        <p:txBody>
          <a:bodyPr/>
          <a:lstStyle/>
          <a:p>
            <a:pPr defTabSz="921555"/>
            <a:fld id="{314EA516-4D9E-4053-A711-52EF6D2D26DB}" type="datetime1">
              <a:rPr lang="en-US" smtClean="0"/>
              <a:pPr defTabSz="921555"/>
              <a:t>1/16/14</a:t>
            </a:fld>
            <a:endParaRPr lang="en-US" dirty="0" smtClean="0"/>
          </a:p>
        </p:txBody>
      </p:sp>
      <p:sp>
        <p:nvSpPr>
          <p:cNvPr id="100356" name="Rectangle 6"/>
          <p:cNvSpPr>
            <a:spLocks noGrp="1" noChangeArrowheads="1"/>
          </p:cNvSpPr>
          <p:nvPr>
            <p:ph type="ftr" sz="quarter" idx="4"/>
          </p:nvPr>
        </p:nvSpPr>
        <p:spPr>
          <a:noFill/>
        </p:spPr>
        <p:txBody>
          <a:bodyPr/>
          <a:lstStyle/>
          <a:p>
            <a:pPr defTabSz="921555"/>
            <a:r>
              <a:rPr lang="en-US" dirty="0" smtClean="0"/>
              <a:t>© Van Mieghem</a:t>
            </a:r>
          </a:p>
        </p:txBody>
      </p:sp>
      <p:sp>
        <p:nvSpPr>
          <p:cNvPr id="100357" name="Rectangle 2"/>
          <p:cNvSpPr>
            <a:spLocks noGrp="1" noRot="1" noChangeAspect="1" noChangeArrowheads="1" noTextEdit="1"/>
          </p:cNvSpPr>
          <p:nvPr>
            <p:ph type="sldImg"/>
          </p:nvPr>
        </p:nvSpPr>
        <p:spPr>
          <a:ln/>
        </p:spPr>
      </p:sp>
      <p:sp>
        <p:nvSpPr>
          <p:cNvPr id="10035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1379" name="Rectangle 3"/>
          <p:cNvSpPr>
            <a:spLocks noGrp="1" noChangeArrowheads="1"/>
          </p:cNvSpPr>
          <p:nvPr>
            <p:ph type="dt" sz="quarter" idx="1"/>
          </p:nvPr>
        </p:nvSpPr>
        <p:spPr>
          <a:noFill/>
        </p:spPr>
        <p:txBody>
          <a:bodyPr/>
          <a:lstStyle/>
          <a:p>
            <a:pPr defTabSz="921555"/>
            <a:fld id="{999D83C6-54A8-4FF8-A067-968B5F5B2D2C}" type="datetime1">
              <a:rPr lang="en-US" smtClean="0"/>
              <a:pPr defTabSz="921555"/>
              <a:t>1/16/14</a:t>
            </a:fld>
            <a:endParaRPr lang="en-US" dirty="0" smtClean="0"/>
          </a:p>
        </p:txBody>
      </p:sp>
      <p:sp>
        <p:nvSpPr>
          <p:cNvPr id="101380" name="Rectangle 6"/>
          <p:cNvSpPr>
            <a:spLocks noGrp="1" noChangeArrowheads="1"/>
          </p:cNvSpPr>
          <p:nvPr>
            <p:ph type="ftr" sz="quarter" idx="4"/>
          </p:nvPr>
        </p:nvSpPr>
        <p:spPr>
          <a:noFill/>
        </p:spPr>
        <p:txBody>
          <a:bodyPr/>
          <a:lstStyle/>
          <a:p>
            <a:pPr defTabSz="921555"/>
            <a:r>
              <a:rPr lang="en-US" dirty="0" smtClean="0"/>
              <a:t>© Van Mieghem</a:t>
            </a:r>
          </a:p>
        </p:txBody>
      </p:sp>
      <p:sp>
        <p:nvSpPr>
          <p:cNvPr id="101381" name="Rectangle 2"/>
          <p:cNvSpPr>
            <a:spLocks noGrp="1" noRot="1" noChangeAspect="1" noChangeArrowheads="1" noTextEdit="1"/>
          </p:cNvSpPr>
          <p:nvPr>
            <p:ph type="sldImg"/>
          </p:nvPr>
        </p:nvSpPr>
        <p:spPr>
          <a:ln/>
        </p:spPr>
      </p:sp>
      <p:sp>
        <p:nvSpPr>
          <p:cNvPr id="101382" name="Rectangle 3"/>
          <p:cNvSpPr>
            <a:spLocks noGrp="1" noChangeArrowheads="1"/>
          </p:cNvSpPr>
          <p:nvPr>
            <p:ph type="body" idx="1"/>
          </p:nvPr>
        </p:nvSpPr>
        <p:spPr>
          <a:noFill/>
          <a:ln/>
        </p:spPr>
        <p:txBody>
          <a:bodyPr/>
          <a:lstStyle/>
          <a:p>
            <a:r>
              <a:rPr lang="en-US" sz="1600" dirty="0" smtClean="0">
                <a:latin typeface="Arial" pitchFamily="34" charset="0"/>
              </a:rPr>
              <a:t>Peapod’s CA warehouse is smaller than a regular grocery store and contains no remarkable material handling systems.  This picture was taken from the back of the warehouse looking forward.</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4451" name="Rectangle 3"/>
          <p:cNvSpPr>
            <a:spLocks noGrp="1" noChangeArrowheads="1"/>
          </p:cNvSpPr>
          <p:nvPr>
            <p:ph type="dt" sz="quarter" idx="1"/>
          </p:nvPr>
        </p:nvSpPr>
        <p:spPr>
          <a:noFill/>
        </p:spPr>
        <p:txBody>
          <a:bodyPr/>
          <a:lstStyle/>
          <a:p>
            <a:pPr defTabSz="921555"/>
            <a:fld id="{DC4DE088-E7D1-4C2F-9A20-C0949F22099C}" type="datetime1">
              <a:rPr lang="en-US" smtClean="0"/>
              <a:pPr defTabSz="921555"/>
              <a:t>1/16/14</a:t>
            </a:fld>
            <a:endParaRPr lang="en-US" dirty="0" smtClean="0"/>
          </a:p>
        </p:txBody>
      </p:sp>
      <p:sp>
        <p:nvSpPr>
          <p:cNvPr id="104452" name="Rectangle 6"/>
          <p:cNvSpPr>
            <a:spLocks noGrp="1" noChangeArrowheads="1"/>
          </p:cNvSpPr>
          <p:nvPr>
            <p:ph type="ftr" sz="quarter" idx="4"/>
          </p:nvPr>
        </p:nvSpPr>
        <p:spPr>
          <a:noFill/>
        </p:spPr>
        <p:txBody>
          <a:bodyPr/>
          <a:lstStyle/>
          <a:p>
            <a:pPr defTabSz="921555"/>
            <a:r>
              <a:rPr lang="en-US" dirty="0" smtClean="0"/>
              <a:t>© Van Mieghem</a:t>
            </a:r>
          </a:p>
        </p:txBody>
      </p:sp>
      <p:sp>
        <p:nvSpPr>
          <p:cNvPr id="104453" name="Rectangle 2"/>
          <p:cNvSpPr>
            <a:spLocks noGrp="1" noRot="1" noChangeAspect="1" noChangeArrowheads="1" noTextEdit="1"/>
          </p:cNvSpPr>
          <p:nvPr>
            <p:ph type="sldImg"/>
          </p:nvPr>
        </p:nvSpPr>
        <p:spPr>
          <a:ln/>
        </p:spPr>
      </p:sp>
      <p:sp>
        <p:nvSpPr>
          <p:cNvPr id="10445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6499" name="Rectangle 3"/>
          <p:cNvSpPr>
            <a:spLocks noGrp="1" noChangeArrowheads="1"/>
          </p:cNvSpPr>
          <p:nvPr>
            <p:ph type="dt" sz="quarter" idx="1"/>
          </p:nvPr>
        </p:nvSpPr>
        <p:spPr>
          <a:noFill/>
        </p:spPr>
        <p:txBody>
          <a:bodyPr/>
          <a:lstStyle/>
          <a:p>
            <a:pPr defTabSz="921555"/>
            <a:fld id="{4F925E54-F4CE-4CAA-9A61-B97A15737955}" type="datetime1">
              <a:rPr lang="en-US" smtClean="0"/>
              <a:pPr defTabSz="921555"/>
              <a:t>1/16/14</a:t>
            </a:fld>
            <a:endParaRPr lang="en-US" dirty="0" smtClean="0"/>
          </a:p>
        </p:txBody>
      </p:sp>
      <p:sp>
        <p:nvSpPr>
          <p:cNvPr id="106500" name="Rectangle 6"/>
          <p:cNvSpPr>
            <a:spLocks noGrp="1" noChangeArrowheads="1"/>
          </p:cNvSpPr>
          <p:nvPr>
            <p:ph type="ftr" sz="quarter" idx="4"/>
          </p:nvPr>
        </p:nvSpPr>
        <p:spPr>
          <a:noFill/>
        </p:spPr>
        <p:txBody>
          <a:bodyPr/>
          <a:lstStyle/>
          <a:p>
            <a:pPr defTabSz="921555"/>
            <a:r>
              <a:rPr lang="en-US" dirty="0" smtClean="0"/>
              <a:t>© Van Mieghem</a:t>
            </a:r>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pPr marL="187948" indent="-187948"/>
            <a:r>
              <a:rPr lang="en-US" dirty="0" smtClean="0"/>
              <a:t>Bricks &amp; clicks = mixed strategy:</a:t>
            </a:r>
          </a:p>
          <a:p>
            <a:pPr marL="187948" indent="-187948">
              <a:buFontTx/>
              <a:buChar char="•"/>
            </a:pPr>
            <a:r>
              <a:rPr lang="en-US" dirty="0" smtClean="0"/>
              <a:t> low volume or transition markets: fast fulfillment centers (FFC)</a:t>
            </a:r>
          </a:p>
          <a:p>
            <a:pPr marL="187948" indent="-187948">
              <a:buFontTx/>
              <a:buChar char="•"/>
            </a:pPr>
            <a:r>
              <a:rPr lang="en-US" dirty="0" smtClean="0"/>
              <a:t> high volume: centralized DC</a:t>
            </a:r>
          </a:p>
          <a:p>
            <a:pPr marL="187948" indent="-187948">
              <a:buFontTx/>
              <a:buChar char="•"/>
            </a:pPr>
            <a:endParaRPr lang="en-US" dirty="0" smtClean="0"/>
          </a:p>
          <a:p>
            <a:pPr marL="187948" indent="-187948"/>
            <a:r>
              <a:rPr lang="en-US" dirty="0" smtClean="0"/>
              <a:t>The smart student will say: Could take hybrid further and allow customer to choose delivery or pickup. (</a:t>
            </a:r>
            <a:r>
              <a:rPr lang="en-US" dirty="0" smtClean="0">
                <a:solidFill>
                  <a:srgbClr val="FF0000"/>
                </a:solidFill>
              </a:rPr>
              <a:t>My Home Depot deck</a:t>
            </a:r>
            <a:r>
              <a:rPr lang="en-US" dirty="0" smtClean="0"/>
              <a:t>), but the real customer (Shannon) would laugh at such suggestion for groceries…</a:t>
            </a:r>
          </a:p>
          <a:p>
            <a:pPr marL="187948" indent="-187948"/>
            <a:endParaRPr lang="en-US" dirty="0" smtClean="0"/>
          </a:p>
          <a:p>
            <a:pPr marL="187948" indent="-187948"/>
            <a:endParaRPr lang="en-US" dirty="0" smtClean="0"/>
          </a:p>
          <a:p>
            <a:pPr marL="187948" indent="-187948"/>
            <a:r>
              <a:rPr lang="en-US" b="1" dirty="0" smtClean="0"/>
              <a:t>Let’s now move to the financial analysis:</a:t>
            </a:r>
          </a:p>
          <a:p>
            <a:pPr marL="187948" indent="-187948"/>
            <a:endParaRPr lang="en-US" b="1" dirty="0" smtClean="0"/>
          </a:p>
          <a:p>
            <a:pPr marL="187948" indent="-187948"/>
            <a:r>
              <a:rPr lang="en-US" i="1" dirty="0" smtClean="0"/>
              <a:t>How did you guys approach this analysis?  What steps did you take?</a:t>
            </a:r>
          </a:p>
          <a:p>
            <a:pPr marL="187948" indent="-187948"/>
            <a:endParaRPr lang="en-US" i="1" dirty="0" smtClean="0"/>
          </a:p>
          <a:p>
            <a:pPr marL="187948" indent="-187948"/>
            <a:r>
              <a:rPr lang="en-US" dirty="0" smtClean="0"/>
              <a:t>There are various ways.  Two main directions: </a:t>
            </a:r>
          </a:p>
          <a:p>
            <a:pPr marL="187948" indent="-187948">
              <a:buFontTx/>
              <a:buAutoNum type="arabicPeriod"/>
            </a:pPr>
            <a:r>
              <a:rPr lang="en-US" dirty="0" smtClean="0"/>
              <a:t>Top-down: go from the aggregate information (</a:t>
            </a:r>
            <a:r>
              <a:rPr lang="en-US" dirty="0" err="1" smtClean="0"/>
              <a:t>Exh</a:t>
            </a:r>
            <a:r>
              <a:rPr lang="en-US" dirty="0" smtClean="0"/>
              <a:t> 4a) and try to distill important drivers and pick best strategy for improvement</a:t>
            </a:r>
          </a:p>
          <a:p>
            <a:pPr marL="187948" indent="-187948">
              <a:buFontTx/>
              <a:buAutoNum type="arabicPeriod"/>
            </a:pPr>
            <a:r>
              <a:rPr lang="en-US" dirty="0" smtClean="0"/>
              <a:t>Bottom-up: build up cost to fulfill one order (</a:t>
            </a:r>
            <a:r>
              <a:rPr lang="en-US" dirty="0" err="1" smtClean="0"/>
              <a:t>Exh</a:t>
            </a:r>
            <a:r>
              <a:rPr lang="en-US" dirty="0" smtClean="0"/>
              <a:t> 4b) and scale up = derive cost to serve </a:t>
            </a:r>
            <a:r>
              <a:rPr lang="en-US" i="1" dirty="0" smtClean="0"/>
              <a:t>per order.</a:t>
            </a:r>
            <a:endParaRPr lang="en-US" dirty="0" smtClean="0"/>
          </a:p>
          <a:p>
            <a:pPr marL="187948" indent="-187948">
              <a:buFontTx/>
              <a:buAutoNum type="arabicPeriod"/>
            </a:pPr>
            <a:endParaRPr lang="en-US" dirty="0" smtClean="0"/>
          </a:p>
          <a:p>
            <a:pPr marL="187948" indent="-187948"/>
            <a:r>
              <a:rPr lang="en-US" dirty="0" smtClean="0"/>
              <a:t>Either approach is fine; let me show you one example of bottom-up…</a:t>
            </a:r>
          </a:p>
          <a:p>
            <a:pPr marL="187948" indent="-187948"/>
            <a:endParaRPr lang="en-US" b="1"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07523" name="Rectangle 3"/>
          <p:cNvSpPr>
            <a:spLocks noGrp="1" noChangeArrowheads="1"/>
          </p:cNvSpPr>
          <p:nvPr>
            <p:ph type="dt" sz="quarter" idx="1"/>
          </p:nvPr>
        </p:nvSpPr>
        <p:spPr>
          <a:noFill/>
        </p:spPr>
        <p:txBody>
          <a:bodyPr/>
          <a:lstStyle/>
          <a:p>
            <a:pPr defTabSz="921555"/>
            <a:fld id="{F4A955B1-AA56-4F45-964C-CEB98FD449FD}" type="datetime1">
              <a:rPr lang="en-US" smtClean="0"/>
              <a:pPr defTabSz="921555"/>
              <a:t>1/16/14</a:t>
            </a:fld>
            <a:endParaRPr lang="en-US" dirty="0" smtClean="0"/>
          </a:p>
        </p:txBody>
      </p:sp>
      <p:sp>
        <p:nvSpPr>
          <p:cNvPr id="107524" name="Rectangle 6"/>
          <p:cNvSpPr>
            <a:spLocks noGrp="1" noChangeArrowheads="1"/>
          </p:cNvSpPr>
          <p:nvPr>
            <p:ph type="ftr" sz="quarter" idx="4"/>
          </p:nvPr>
        </p:nvSpPr>
        <p:spPr>
          <a:noFill/>
        </p:spPr>
        <p:txBody>
          <a:bodyPr/>
          <a:lstStyle/>
          <a:p>
            <a:pPr defTabSz="921555"/>
            <a:r>
              <a:rPr lang="en-US" dirty="0" smtClean="0"/>
              <a:t>© Van Mieghem</a:t>
            </a:r>
          </a:p>
        </p:txBody>
      </p:sp>
      <p:sp>
        <p:nvSpPr>
          <p:cNvPr id="107525" name="Rectangle 2"/>
          <p:cNvSpPr>
            <a:spLocks noGrp="1" noRot="1" noChangeAspect="1" noChangeArrowheads="1" noTextEdit="1"/>
          </p:cNvSpPr>
          <p:nvPr>
            <p:ph type="sldImg"/>
          </p:nvPr>
        </p:nvSpPr>
        <p:spPr>
          <a:ln/>
        </p:spPr>
      </p:sp>
      <p:sp>
        <p:nvSpPr>
          <p:cNvPr id="107526" name="Rectangle 3"/>
          <p:cNvSpPr>
            <a:spLocks noGrp="1" noChangeArrowheads="1"/>
          </p:cNvSpPr>
          <p:nvPr>
            <p:ph type="body" idx="1"/>
          </p:nvPr>
        </p:nvSpPr>
        <p:spPr>
          <a:noFill/>
          <a:ln/>
        </p:spPr>
        <p:txBody>
          <a:bodyPr/>
          <a:lstStyle/>
          <a:p>
            <a:pPr marL="187948" indent="-187948">
              <a:buFontTx/>
              <a:buChar char="•"/>
            </a:pPr>
            <a:r>
              <a:rPr lang="en-US" dirty="0" smtClean="0"/>
              <a:t>Hypothesis: cost of running a DC &lt; running several retail stores</a:t>
            </a:r>
          </a:p>
          <a:p>
            <a:pPr marL="187948" indent="-187948">
              <a:buFontTx/>
              <a:buChar char="•"/>
            </a:pPr>
            <a:r>
              <a:rPr lang="en-US" dirty="0" smtClean="0"/>
              <a:t>Differential flows:</a:t>
            </a:r>
          </a:p>
          <a:p>
            <a:pPr marL="641149" lvl="1" indent="-187948">
              <a:buFontTx/>
              <a:buChar char="•"/>
            </a:pPr>
            <a:r>
              <a:rPr lang="en-US" dirty="0" smtClean="0"/>
              <a:t>Del V, del p is about 0, except for delivery charge which captures some of the del V.</a:t>
            </a:r>
          </a:p>
          <a:p>
            <a:pPr marL="641149" lvl="1" indent="-187948">
              <a:buFontTx/>
              <a:buChar char="•"/>
            </a:pPr>
            <a:r>
              <a:rPr lang="en-US" dirty="0" smtClean="0"/>
              <a:t>Thus, focus on del C = sourcing + P&amp;P + delivery – retail stores</a:t>
            </a:r>
          </a:p>
          <a:p>
            <a:pPr marL="641149" lvl="1" indent="-187948">
              <a:buFontTx/>
              <a:buChar char="•"/>
            </a:pPr>
            <a:endParaRPr lang="en-US" dirty="0" smtClean="0"/>
          </a:p>
          <a:p>
            <a:pPr marL="187948" indent="-187948">
              <a:buFontTx/>
              <a:buChar char="•"/>
            </a:pPr>
            <a:r>
              <a:rPr lang="en-US" dirty="0" smtClean="0"/>
              <a:t>Recall that we qualitatively said: strategically it must be value enhancing b/c del C is small, if not negative. Let us analyze this now financially and look at the implications and road for improvement.</a:t>
            </a:r>
          </a:p>
          <a:p>
            <a:pPr marL="187948" indent="-187948"/>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a:noFill/>
        </p:spPr>
        <p:txBody>
          <a:bodyPr/>
          <a:lstStyle/>
          <a:p>
            <a:pPr defTabSz="921555"/>
            <a:r>
              <a:rPr lang="en-US" dirty="0" smtClean="0"/>
              <a:t>OPNS454 Week 2: Competition, Competencies &amp; Trade-offs</a:t>
            </a:r>
          </a:p>
        </p:txBody>
      </p:sp>
      <p:sp>
        <p:nvSpPr>
          <p:cNvPr id="112643" name="Rectangle 3"/>
          <p:cNvSpPr>
            <a:spLocks noGrp="1" noChangeArrowheads="1"/>
          </p:cNvSpPr>
          <p:nvPr>
            <p:ph type="dt" sz="quarter" idx="1"/>
          </p:nvPr>
        </p:nvSpPr>
        <p:spPr>
          <a:noFill/>
        </p:spPr>
        <p:txBody>
          <a:bodyPr/>
          <a:lstStyle/>
          <a:p>
            <a:pPr defTabSz="921555"/>
            <a:fld id="{8DF3C2D1-16AA-6B42-A38E-2072796A8374}" type="datetime1">
              <a:rPr lang="en-US" smtClean="0"/>
              <a:pPr defTabSz="921555"/>
              <a:t>1/16/14</a:t>
            </a:fld>
            <a:endParaRPr lang="en-US" dirty="0" smtClean="0"/>
          </a:p>
        </p:txBody>
      </p:sp>
      <p:sp>
        <p:nvSpPr>
          <p:cNvPr id="112644" name="Rectangle 6"/>
          <p:cNvSpPr>
            <a:spLocks noGrp="1" noChangeArrowheads="1"/>
          </p:cNvSpPr>
          <p:nvPr>
            <p:ph type="ftr" sz="quarter" idx="4"/>
          </p:nvPr>
        </p:nvSpPr>
        <p:spPr>
          <a:noFill/>
        </p:spPr>
        <p:txBody>
          <a:bodyPr/>
          <a:lstStyle/>
          <a:p>
            <a:pPr defTabSz="921555"/>
            <a:r>
              <a:rPr lang="en-US" dirty="0" smtClean="0"/>
              <a:t>© Allon</a:t>
            </a:r>
          </a:p>
        </p:txBody>
      </p:sp>
      <p:sp>
        <p:nvSpPr>
          <p:cNvPr id="112645" name="Rectangle 2"/>
          <p:cNvSpPr>
            <a:spLocks noGrp="1" noRot="1" noChangeAspect="1" noChangeArrowheads="1" noTextEdit="1"/>
          </p:cNvSpPr>
          <p:nvPr>
            <p:ph type="sldImg"/>
          </p:nvPr>
        </p:nvSpPr>
        <p:spPr>
          <a:ln/>
        </p:spPr>
      </p:sp>
      <p:sp>
        <p:nvSpPr>
          <p:cNvPr id="112646" name="Rectangle 3"/>
          <p:cNvSpPr>
            <a:spLocks noGrp="1" noChangeArrowheads="1"/>
          </p:cNvSpPr>
          <p:nvPr>
            <p:ph type="body" idx="1"/>
          </p:nvPr>
        </p:nvSpPr>
        <p:spPr>
          <a:noFill/>
          <a:ln/>
        </p:spPr>
        <p:txBody>
          <a:bodyPr/>
          <a:lstStyle/>
          <a:p>
            <a:r>
              <a:rPr lang="en-US" dirty="0" smtClean="0"/>
              <a:t>Clearly, financial statements can be manipulated…</a:t>
            </a:r>
          </a:p>
          <a:p>
            <a:endParaRPr lang="en-US" dirty="0" smtClean="0"/>
          </a:p>
          <a:p>
            <a:r>
              <a:rPr lang="en-US" dirty="0" smtClean="0"/>
              <a:t>But we must acknowledge the usefulness of financial statements in revealing something about operations and business models….</a:t>
            </a:r>
          </a:p>
          <a:p>
            <a:r>
              <a:rPr lang="en-US" dirty="0" smtClean="0"/>
              <a:t>(</a:t>
            </a:r>
            <a:r>
              <a:rPr lang="en-US" i="1" dirty="0" smtClean="0"/>
              <a:t>after all </a:t>
            </a:r>
            <a:r>
              <a:rPr lang="en-US" dirty="0" smtClean="0"/>
              <a:t>, that is why there are financial regulations in reporting)</a:t>
            </a:r>
          </a:p>
          <a:p>
            <a:r>
              <a:rPr lang="en-US" dirty="0" smtClean="0"/>
              <a:t> &gt; but, it is not perfect by any means: example: “The Big Short” book by Michael Lewis showing how difficult it is to value businesses and how some can profit from it.</a:t>
            </a:r>
          </a:p>
          <a:p>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3667" name="Rectangle 3"/>
          <p:cNvSpPr>
            <a:spLocks noGrp="1" noChangeArrowheads="1"/>
          </p:cNvSpPr>
          <p:nvPr>
            <p:ph type="dt" sz="quarter" idx="1"/>
          </p:nvPr>
        </p:nvSpPr>
        <p:spPr>
          <a:noFill/>
        </p:spPr>
        <p:txBody>
          <a:bodyPr/>
          <a:lstStyle/>
          <a:p>
            <a:pPr defTabSz="921555"/>
            <a:fld id="{EAD09A08-9150-41C5-8190-AC747FF27B11}" type="datetime1">
              <a:rPr lang="en-US" smtClean="0"/>
              <a:pPr defTabSz="921555"/>
              <a:t>1/16/14</a:t>
            </a:fld>
            <a:endParaRPr lang="en-US" dirty="0" smtClean="0"/>
          </a:p>
        </p:txBody>
      </p:sp>
      <p:sp>
        <p:nvSpPr>
          <p:cNvPr id="113668" name="Rectangle 6"/>
          <p:cNvSpPr>
            <a:spLocks noGrp="1" noChangeArrowheads="1"/>
          </p:cNvSpPr>
          <p:nvPr>
            <p:ph type="ftr" sz="quarter" idx="4"/>
          </p:nvPr>
        </p:nvSpPr>
        <p:spPr>
          <a:noFill/>
        </p:spPr>
        <p:txBody>
          <a:bodyPr/>
          <a:lstStyle/>
          <a:p>
            <a:pPr defTabSz="921555"/>
            <a:r>
              <a:rPr lang="en-US" dirty="0" smtClean="0"/>
              <a:t>© Van Mieghem</a:t>
            </a:r>
          </a:p>
        </p:txBody>
      </p:sp>
      <p:sp>
        <p:nvSpPr>
          <p:cNvPr id="113669" name="Rectangle 2"/>
          <p:cNvSpPr>
            <a:spLocks noGrp="1" noRot="1" noChangeAspect="1" noChangeArrowheads="1" noTextEdit="1"/>
          </p:cNvSpPr>
          <p:nvPr>
            <p:ph type="sldImg"/>
          </p:nvPr>
        </p:nvSpPr>
        <p:spPr>
          <a:ln/>
        </p:spPr>
      </p:sp>
      <p:sp>
        <p:nvSpPr>
          <p:cNvPr id="11367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4691" name="Rectangle 3"/>
          <p:cNvSpPr>
            <a:spLocks noGrp="1" noChangeArrowheads="1"/>
          </p:cNvSpPr>
          <p:nvPr>
            <p:ph type="dt" sz="quarter" idx="1"/>
          </p:nvPr>
        </p:nvSpPr>
        <p:spPr>
          <a:noFill/>
        </p:spPr>
        <p:txBody>
          <a:bodyPr/>
          <a:lstStyle/>
          <a:p>
            <a:pPr defTabSz="921555"/>
            <a:fld id="{5737A05B-3A62-434E-BCF4-8E29FCE138BF}" type="datetime1">
              <a:rPr lang="en-US" smtClean="0"/>
              <a:pPr defTabSz="921555"/>
              <a:t>1/16/14</a:t>
            </a:fld>
            <a:endParaRPr lang="en-US" dirty="0" smtClean="0"/>
          </a:p>
        </p:txBody>
      </p:sp>
      <p:sp>
        <p:nvSpPr>
          <p:cNvPr id="114692" name="Rectangle 6"/>
          <p:cNvSpPr>
            <a:spLocks noGrp="1" noChangeArrowheads="1"/>
          </p:cNvSpPr>
          <p:nvPr>
            <p:ph type="ftr" sz="quarter" idx="4"/>
          </p:nvPr>
        </p:nvSpPr>
        <p:spPr>
          <a:noFill/>
        </p:spPr>
        <p:txBody>
          <a:bodyPr/>
          <a:lstStyle/>
          <a:p>
            <a:pPr defTabSz="921555"/>
            <a:r>
              <a:rPr lang="en-US" dirty="0" smtClean="0"/>
              <a:t>© Van Mieghem</a:t>
            </a:r>
          </a:p>
        </p:txBody>
      </p:sp>
      <p:sp>
        <p:nvSpPr>
          <p:cNvPr id="114693" name="Rectangle 2"/>
          <p:cNvSpPr>
            <a:spLocks noGrp="1" noRot="1" noChangeAspect="1" noChangeArrowheads="1" noTextEdit="1"/>
          </p:cNvSpPr>
          <p:nvPr>
            <p:ph type="sldImg"/>
          </p:nvPr>
        </p:nvSpPr>
        <p:spPr>
          <a:xfrm>
            <a:off x="250825" y="319088"/>
            <a:ext cx="4649788" cy="3486150"/>
          </a:xfrm>
          <a:ln/>
        </p:spPr>
      </p:sp>
      <p:sp>
        <p:nvSpPr>
          <p:cNvPr id="114694" name="Rectangle 3"/>
          <p:cNvSpPr>
            <a:spLocks noGrp="1" noChangeArrowheads="1"/>
          </p:cNvSpPr>
          <p:nvPr>
            <p:ph type="body" idx="1"/>
          </p:nvPr>
        </p:nvSpPr>
        <p:spPr>
          <a:noFill/>
          <a:ln/>
        </p:spPr>
        <p:txBody>
          <a:bodyPr lIns="92258" tIns="46129" rIns="92258" bIns="46129"/>
          <a:lstStyle/>
          <a:p>
            <a:r>
              <a:rPr lang="en-US" smtClean="0"/>
              <a:t>The big difference here is in:</a:t>
            </a:r>
          </a:p>
          <a:p>
            <a:pPr>
              <a:buFontTx/>
              <a:buChar char="-"/>
            </a:pPr>
            <a:r>
              <a:rPr lang="en-US" smtClean="0"/>
              <a:t>Scale: move pallets vs. packages</a:t>
            </a:r>
          </a:p>
          <a:p>
            <a:pPr>
              <a:buFontTx/>
              <a:buChar char="-"/>
            </a:pPr>
            <a:r>
              <a:rPr lang="en-US" smtClean="0"/>
              <a:t>Scope: deliver only to about 100 supermarkets in Chicago area (Jewell, Dominics) or to 10,000-100,000 homes.</a:t>
            </a:r>
          </a:p>
          <a:p>
            <a:endParaRPr lang="en-US" smtClean="0"/>
          </a:p>
          <a:p>
            <a:r>
              <a:rPr lang="en-US" smtClean="0"/>
              <a:t>Old: To get an idea of the cost side, let’s look at a more detailed breakdown of activities. In a tradional model you get into your car, drive to the store, pick your goods and take them away with you. Your goods got to the store in a big truck that came from the warehouse. Now how about Webvan in its new Chicago operation? You no longer need your car – Webvan delivers to you in its trucks. The truck picks up your presorted order from a bigger truck in the staging area in the Loop, and those trucks came from a warehouse in Northville. The circle size represents scale, and as of now the warehouse is the size of a typical retail store (although they hope to make it much bigger).Presumably the money is coming from the little warehouse and no retail stores. </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5715" name="Rectangle 3"/>
          <p:cNvSpPr>
            <a:spLocks noGrp="1" noChangeArrowheads="1"/>
          </p:cNvSpPr>
          <p:nvPr>
            <p:ph type="dt" sz="quarter" idx="1"/>
          </p:nvPr>
        </p:nvSpPr>
        <p:spPr>
          <a:noFill/>
        </p:spPr>
        <p:txBody>
          <a:bodyPr/>
          <a:lstStyle/>
          <a:p>
            <a:pPr defTabSz="921555"/>
            <a:fld id="{82E22930-624B-4CD1-A065-BE2B506FFBDB}" type="datetime1">
              <a:rPr lang="en-US" smtClean="0"/>
              <a:pPr defTabSz="921555"/>
              <a:t>1/16/14</a:t>
            </a:fld>
            <a:endParaRPr lang="en-US" dirty="0" smtClean="0"/>
          </a:p>
        </p:txBody>
      </p:sp>
      <p:sp>
        <p:nvSpPr>
          <p:cNvPr id="115716" name="Rectangle 6"/>
          <p:cNvSpPr>
            <a:spLocks noGrp="1" noChangeArrowheads="1"/>
          </p:cNvSpPr>
          <p:nvPr>
            <p:ph type="ftr" sz="quarter" idx="4"/>
          </p:nvPr>
        </p:nvSpPr>
        <p:spPr>
          <a:noFill/>
        </p:spPr>
        <p:txBody>
          <a:bodyPr/>
          <a:lstStyle/>
          <a:p>
            <a:pPr defTabSz="921555"/>
            <a:r>
              <a:rPr lang="en-US" dirty="0" smtClean="0"/>
              <a:t>© Van Mieghem</a:t>
            </a:r>
          </a:p>
        </p:txBody>
      </p:sp>
      <p:sp>
        <p:nvSpPr>
          <p:cNvPr id="115717" name="Rectangle 2"/>
          <p:cNvSpPr>
            <a:spLocks noGrp="1" noRot="1" noChangeAspect="1" noChangeArrowheads="1" noTextEdit="1"/>
          </p:cNvSpPr>
          <p:nvPr>
            <p:ph type="sldImg"/>
          </p:nvPr>
        </p:nvSpPr>
        <p:spPr>
          <a:ln/>
        </p:spPr>
      </p:sp>
      <p:sp>
        <p:nvSpPr>
          <p:cNvPr id="115718" name="Rectangle 3"/>
          <p:cNvSpPr>
            <a:spLocks noGrp="1" noChangeArrowheads="1"/>
          </p:cNvSpPr>
          <p:nvPr>
            <p:ph type="body" idx="1"/>
          </p:nvPr>
        </p:nvSpPr>
        <p:spPr>
          <a:noFill/>
          <a:ln/>
        </p:spPr>
        <p:txBody>
          <a:bodyPr/>
          <a:lstStyle/>
          <a:p>
            <a:r>
              <a:rPr lang="en-US" smtClean="0"/>
              <a:t>Should your mass customized process fit your strategy?</a:t>
            </a:r>
          </a:p>
          <a:p>
            <a:r>
              <a:rPr lang="en-US" smtClean="0"/>
              <a:t>Dilbert of Monday 10/31/2005 (Halloween)</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6739" name="Rectangle 3"/>
          <p:cNvSpPr>
            <a:spLocks noGrp="1" noChangeArrowheads="1"/>
          </p:cNvSpPr>
          <p:nvPr>
            <p:ph type="dt" sz="quarter" idx="1"/>
          </p:nvPr>
        </p:nvSpPr>
        <p:spPr>
          <a:noFill/>
        </p:spPr>
        <p:txBody>
          <a:bodyPr/>
          <a:lstStyle/>
          <a:p>
            <a:pPr defTabSz="921555"/>
            <a:fld id="{4AE6AE72-F83E-48BE-ACF5-683162B44700}" type="datetime1">
              <a:rPr lang="en-US" smtClean="0"/>
              <a:pPr defTabSz="921555"/>
              <a:t>1/16/14</a:t>
            </a:fld>
            <a:endParaRPr lang="en-US" dirty="0" smtClean="0"/>
          </a:p>
        </p:txBody>
      </p:sp>
      <p:sp>
        <p:nvSpPr>
          <p:cNvPr id="116740" name="Rectangle 6"/>
          <p:cNvSpPr>
            <a:spLocks noGrp="1" noChangeArrowheads="1"/>
          </p:cNvSpPr>
          <p:nvPr>
            <p:ph type="ftr" sz="quarter" idx="4"/>
          </p:nvPr>
        </p:nvSpPr>
        <p:spPr>
          <a:noFill/>
        </p:spPr>
        <p:txBody>
          <a:bodyPr/>
          <a:lstStyle/>
          <a:p>
            <a:pPr defTabSz="921555"/>
            <a:r>
              <a:rPr lang="en-US" dirty="0" smtClean="0"/>
              <a:t>© Van Mieghem</a:t>
            </a:r>
          </a:p>
        </p:txBody>
      </p:sp>
      <p:sp>
        <p:nvSpPr>
          <p:cNvPr id="116741"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ln/>
        </p:spPr>
        <p:txBody>
          <a:bodyPr/>
          <a:lstStyle/>
          <a:p>
            <a:pPr marL="187948" indent="-187948">
              <a:defRPr/>
            </a:pPr>
            <a:r>
              <a:rPr lang="en-US" dirty="0" smtClean="0"/>
              <a:t>People quickly think of Internet-businesses as mass customization but that need not be. Let’s first look at conventional channels that mass customize. </a:t>
            </a:r>
            <a:r>
              <a:rPr lang="en-US" i="1" dirty="0" smtClean="0"/>
              <a:t>Give me a mass customizer of </a:t>
            </a:r>
          </a:p>
          <a:p>
            <a:pPr marL="187948" indent="-187948">
              <a:buFontTx/>
              <a:buAutoNum type="arabicPeriod"/>
              <a:defRPr/>
            </a:pPr>
            <a:r>
              <a:rPr lang="en-US" dirty="0" smtClean="0"/>
              <a:t> </a:t>
            </a:r>
            <a:r>
              <a:rPr lang="en-US" i="1" dirty="0" smtClean="0"/>
              <a:t>goods? </a:t>
            </a:r>
            <a:r>
              <a:rPr lang="en-US" dirty="0" smtClean="0"/>
              <a:t>Mercedes (most European cars), paint at Home Depot, bicycle ordered within your measurement, </a:t>
            </a:r>
          </a:p>
          <a:p>
            <a:pPr marL="187948" indent="-187948">
              <a:buFontTx/>
              <a:buAutoNum type="arabicPeriod"/>
              <a:defRPr/>
            </a:pPr>
            <a:r>
              <a:rPr lang="en-US" dirty="0" smtClean="0"/>
              <a:t> </a:t>
            </a:r>
            <a:r>
              <a:rPr lang="en-US" i="1" dirty="0" smtClean="0"/>
              <a:t>service? </a:t>
            </a:r>
            <a:r>
              <a:rPr lang="en-US" dirty="0" smtClean="0"/>
              <a:t>HR Block tax preparation, Café Kellogg sandwiches, restaurant</a:t>
            </a:r>
          </a:p>
          <a:p>
            <a:pPr marL="187948" indent="-187948">
              <a:buFontTx/>
              <a:buAutoNum type="arabicPeriod"/>
              <a:defRPr/>
            </a:pPr>
            <a:endParaRPr lang="en-US" dirty="0" smtClean="0"/>
          </a:p>
          <a:p>
            <a:pPr marL="187948" indent="-187948">
              <a:defRPr/>
            </a:pPr>
            <a:r>
              <a:rPr lang="en-US" dirty="0" smtClean="0"/>
              <a:t>What’s common: a FIXED yet flexible flow process that can accommodate variety within bounds</a:t>
            </a:r>
          </a:p>
          <a:p>
            <a:pPr marL="187948" indent="-187948">
              <a:buFontTx/>
              <a:buAutoNum type="arabicPeriod"/>
              <a:defRPr/>
            </a:pPr>
            <a:endParaRPr lang="en-US" dirty="0" smtClean="0"/>
          </a:p>
          <a:p>
            <a:pPr marL="187948" indent="-187948">
              <a:defRPr/>
            </a:pPr>
            <a:r>
              <a:rPr lang="en-US" dirty="0" smtClean="0"/>
              <a:t>Internet:</a:t>
            </a:r>
          </a:p>
          <a:p>
            <a:pPr marL="187948" indent="-187948">
              <a:buFontTx/>
              <a:buAutoNum type="arabicPeriod"/>
              <a:defRPr/>
            </a:pPr>
            <a:r>
              <a:rPr lang="en-US" dirty="0" smtClean="0"/>
              <a:t> </a:t>
            </a:r>
            <a:r>
              <a:rPr lang="en-US" i="1" dirty="0" smtClean="0"/>
              <a:t>goods: </a:t>
            </a:r>
            <a:r>
              <a:rPr lang="en-US" dirty="0" smtClean="0"/>
              <a:t>Dell, Build-a-Bear, bags.com, timbuk2</a:t>
            </a:r>
          </a:p>
          <a:p>
            <a:pPr marL="187948" lvl="2" indent="-187948">
              <a:buFontTx/>
              <a:buAutoNum type="arabicPeriod"/>
              <a:defRPr/>
            </a:pPr>
            <a:r>
              <a:rPr lang="en-US" dirty="0" smtClean="0"/>
              <a:t> </a:t>
            </a:r>
            <a:r>
              <a:rPr lang="en-US" i="1" dirty="0" smtClean="0"/>
              <a:t>services: Peapod! </a:t>
            </a:r>
            <a:r>
              <a:rPr lang="en-US" sz="800" b="1" dirty="0" smtClean="0"/>
              <a:t>Bookends (book publish on demand), </a:t>
            </a:r>
            <a:r>
              <a:rPr lang="en-US" sz="800" dirty="0" smtClean="0"/>
              <a:t>Peapod: every delivered bag of goods is customized; route-mapping on the internet</a:t>
            </a:r>
          </a:p>
          <a:p>
            <a:pPr marL="187948" indent="-187948">
              <a:defRPr/>
            </a:pPr>
            <a:endParaRPr lang="en-US" dirty="0" smtClean="0"/>
          </a:p>
          <a:p>
            <a:pPr marL="187948" indent="-187948">
              <a:buFontTx/>
              <a:buAutoNum type="arabicPeriod"/>
              <a:defRPr/>
            </a:pPr>
            <a:endParaRPr lang="en-US" dirty="0" smtClean="0"/>
          </a:p>
          <a:p>
            <a:pPr marL="187948" indent="-187948">
              <a:buFont typeface="Wingdings" pitchFamily="2" charset="2"/>
              <a:buChar char="Ø"/>
              <a:defRPr/>
            </a:pPr>
            <a:r>
              <a:rPr lang="en-US" dirty="0" smtClean="0"/>
              <a:t>“It’s not really mass production that shoppers are looking to escape; it’s mass products.” </a:t>
            </a:r>
          </a:p>
          <a:p>
            <a:pPr marL="624474" lvl="1" indent="-187948">
              <a:buFont typeface="Wingdings" pitchFamily="2" charset="2"/>
              <a:buChar char="§"/>
              <a:defRPr/>
            </a:pPr>
            <a:r>
              <a:rPr lang="en-US" dirty="0" smtClean="0"/>
              <a:t>Counter example: iPod’s and </a:t>
            </a:r>
            <a:r>
              <a:rPr lang="en-US" dirty="0" err="1" smtClean="0"/>
              <a:t>iPhones</a:t>
            </a:r>
            <a:r>
              <a:rPr lang="en-US" dirty="0" smtClean="0"/>
              <a:t>: Apple does not do any customization!</a:t>
            </a:r>
          </a:p>
          <a:p>
            <a:pPr marL="624474" lvl="1" indent="-187948">
              <a:buFont typeface="Wingdings" pitchFamily="2" charset="2"/>
              <a:buChar char="§"/>
              <a:defRPr/>
            </a:pPr>
            <a:endParaRPr lang="en-US" dirty="0" smtClean="0"/>
          </a:p>
          <a:p>
            <a:pPr marL="169760" indent="-169760">
              <a:lnSpc>
                <a:spcPct val="80000"/>
              </a:lnSpc>
              <a:buFontTx/>
              <a:buChar char="•"/>
              <a:defRPr/>
            </a:pPr>
            <a:r>
              <a:rPr lang="en-US" i="1" dirty="0" smtClean="0"/>
              <a:t>Question: in what sense is mass customization different from regular grocery shopping?  </a:t>
            </a:r>
          </a:p>
          <a:p>
            <a:pPr marL="169760" indent="-169760">
              <a:lnSpc>
                <a:spcPct val="80000"/>
              </a:lnSpc>
              <a:buFontTx/>
              <a:buChar char="•"/>
              <a:defRPr/>
            </a:pPr>
            <a:r>
              <a:rPr lang="en-US" dirty="0" smtClean="0"/>
              <a:t>(Answer: it depends where you draw the process boundaries. Traditionally, if you exclude the customer then the process offers choice, but the </a:t>
            </a:r>
            <a:r>
              <a:rPr lang="en-US" b="1" dirty="0" smtClean="0"/>
              <a:t>process nor the service </a:t>
            </a:r>
            <a:r>
              <a:rPr lang="en-US" dirty="0" smtClean="0"/>
              <a:t>is tailored to the customer’s wishes so it’s not MC. Yet it’s a matter of definition: If you include the customer into the process, then it is the customer who does the ATO and it is MC. The key distinction thus is not in the choice offered, but how the process is tailored to the choice and what you include in the choice.)</a:t>
            </a:r>
            <a:endParaRPr lang="en-US" i="1" dirty="0" smtClean="0"/>
          </a:p>
          <a:p>
            <a:pPr marL="187948" indent="-187948">
              <a:buFont typeface="Wingdings" pitchFamily="2" charset="2"/>
              <a:buChar char="§"/>
              <a:defRPr/>
            </a:pPr>
            <a:endParaRPr lang="en-US" dirty="0" smtClean="0"/>
          </a:p>
          <a:p>
            <a:pPr marL="187948" indent="-187948">
              <a:buFontTx/>
              <a:buAutoNum type="arabicPeriod"/>
              <a:defRPr/>
            </a:pPr>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7763" name="Rectangle 3"/>
          <p:cNvSpPr>
            <a:spLocks noGrp="1" noChangeArrowheads="1"/>
          </p:cNvSpPr>
          <p:nvPr>
            <p:ph type="dt" sz="quarter" idx="1"/>
          </p:nvPr>
        </p:nvSpPr>
        <p:spPr>
          <a:noFill/>
        </p:spPr>
        <p:txBody>
          <a:bodyPr/>
          <a:lstStyle/>
          <a:p>
            <a:pPr defTabSz="921555"/>
            <a:fld id="{19322D37-89F2-4D57-82BD-E15D71853510}" type="datetime1">
              <a:rPr lang="en-US" smtClean="0"/>
              <a:pPr defTabSz="921555"/>
              <a:t>1/16/14</a:t>
            </a:fld>
            <a:endParaRPr lang="en-US" dirty="0" smtClean="0"/>
          </a:p>
        </p:txBody>
      </p:sp>
      <p:sp>
        <p:nvSpPr>
          <p:cNvPr id="117764" name="Rectangle 6"/>
          <p:cNvSpPr>
            <a:spLocks noGrp="1" noChangeArrowheads="1"/>
          </p:cNvSpPr>
          <p:nvPr>
            <p:ph type="ftr" sz="quarter" idx="4"/>
          </p:nvPr>
        </p:nvSpPr>
        <p:spPr>
          <a:noFill/>
        </p:spPr>
        <p:txBody>
          <a:bodyPr/>
          <a:lstStyle/>
          <a:p>
            <a:pPr defTabSz="921555"/>
            <a:r>
              <a:rPr lang="en-US" dirty="0" smtClean="0"/>
              <a:t>© Van Mieghem</a:t>
            </a:r>
          </a:p>
        </p:txBody>
      </p:sp>
      <p:sp>
        <p:nvSpPr>
          <p:cNvPr id="117765" name="Rectangle 2"/>
          <p:cNvSpPr>
            <a:spLocks noGrp="1" noRot="1" noChangeAspect="1" noChangeArrowheads="1" noTextEdit="1"/>
          </p:cNvSpPr>
          <p:nvPr>
            <p:ph type="sldImg"/>
          </p:nvPr>
        </p:nvSpPr>
        <p:spPr>
          <a:ln/>
        </p:spPr>
      </p:sp>
      <p:sp>
        <p:nvSpPr>
          <p:cNvPr id="117766" name="Rectangle 3"/>
          <p:cNvSpPr>
            <a:spLocks noGrp="1" noChangeArrowheads="1"/>
          </p:cNvSpPr>
          <p:nvPr>
            <p:ph type="body" idx="1"/>
          </p:nvPr>
        </p:nvSpPr>
        <p:spPr>
          <a:xfrm>
            <a:off x="231248" y="3870426"/>
            <a:ext cx="6547909" cy="5425974"/>
          </a:xfrm>
          <a:noFill/>
          <a:ln/>
        </p:spPr>
        <p:txBody>
          <a:bodyPr/>
          <a:lstStyle/>
          <a:p>
            <a:pPr marL="187948" indent="-187948">
              <a:lnSpc>
                <a:spcPct val="90000"/>
              </a:lnSpc>
            </a:pPr>
            <a:r>
              <a:rPr lang="en-US" sz="900" dirty="0" smtClean="0"/>
              <a:t>Show website (check whether any links changed!)</a:t>
            </a:r>
          </a:p>
          <a:p>
            <a:pPr marL="187948" indent="-187948">
              <a:lnSpc>
                <a:spcPct val="90000"/>
              </a:lnSpc>
              <a:buFontTx/>
              <a:buAutoNum type="arabicPeriod"/>
            </a:pPr>
            <a:r>
              <a:rPr lang="en-US" sz="900" dirty="0" smtClean="0"/>
              <a:t>Show messenger bags, laptop, etc. </a:t>
            </a:r>
          </a:p>
          <a:p>
            <a:pPr marL="187948" indent="-187948">
              <a:lnSpc>
                <a:spcPct val="90000"/>
              </a:lnSpc>
              <a:buFontTx/>
              <a:buAutoNum type="arabicPeriod"/>
            </a:pPr>
            <a:r>
              <a:rPr lang="en-US" sz="900" dirty="0" smtClean="0"/>
              <a:t>Then show “Build your own”</a:t>
            </a:r>
          </a:p>
          <a:p>
            <a:pPr marL="187948" indent="-187948">
              <a:lnSpc>
                <a:spcPct val="90000"/>
              </a:lnSpc>
              <a:buFontTx/>
              <a:buAutoNum type="arabicPeriod"/>
            </a:pPr>
            <a:r>
              <a:rPr lang="en-US" sz="900" dirty="0" smtClean="0"/>
              <a:t>Then go under “Service” and “Products FQA” (see below)</a:t>
            </a:r>
          </a:p>
          <a:p>
            <a:pPr marL="187948" indent="-187948">
              <a:lnSpc>
                <a:spcPct val="90000"/>
              </a:lnSpc>
              <a:buFontTx/>
              <a:buAutoNum type="arabicPeriod"/>
            </a:pPr>
            <a:r>
              <a:rPr lang="en-US" sz="900" dirty="0" smtClean="0"/>
              <a:t>Last, go under “Service” and “about </a:t>
            </a:r>
            <a:r>
              <a:rPr lang="en-US" sz="900" dirty="0" err="1" smtClean="0"/>
              <a:t>Timbuk</a:t>
            </a:r>
            <a:r>
              <a:rPr lang="en-US" sz="900" dirty="0" smtClean="0"/>
              <a:t> 2” to talk about where there manufacturing is happening and China outsourcing (see below)</a:t>
            </a:r>
          </a:p>
          <a:p>
            <a:pPr marL="187948" indent="-187948">
              <a:lnSpc>
                <a:spcPct val="90000"/>
              </a:lnSpc>
              <a:buFontTx/>
              <a:buAutoNum type="arabicPeriod"/>
            </a:pPr>
            <a:endParaRPr lang="en-US" sz="900" dirty="0" smtClean="0"/>
          </a:p>
          <a:p>
            <a:pPr marL="187948" indent="-187948">
              <a:lnSpc>
                <a:spcPct val="90000"/>
              </a:lnSpc>
            </a:pPr>
            <a:r>
              <a:rPr lang="en-US" sz="900" dirty="0" smtClean="0"/>
              <a:t>A major issue w/ mass customization is to control variety, which Timbuk2 does well: </a:t>
            </a:r>
          </a:p>
          <a:p>
            <a:pPr marL="187948" indent="-187948">
              <a:lnSpc>
                <a:spcPct val="90000"/>
              </a:lnSpc>
            </a:pPr>
            <a:r>
              <a:rPr lang="en-US" sz="900" dirty="0" smtClean="0"/>
              <a:t>Go under customer service &gt; products to show:</a:t>
            </a:r>
          </a:p>
          <a:p>
            <a:pPr marL="187948" indent="-187948">
              <a:lnSpc>
                <a:spcPct val="90000"/>
              </a:lnSpc>
            </a:pPr>
            <a:r>
              <a:rPr lang="en-US" sz="900" dirty="0" smtClean="0"/>
              <a:t>http://www.timbuk2.com/tb2/faqproducts.t2#custom</a:t>
            </a:r>
          </a:p>
          <a:p>
            <a:pPr marL="187948" indent="-187948">
              <a:lnSpc>
                <a:spcPct val="90000"/>
              </a:lnSpc>
            </a:pPr>
            <a:endParaRPr lang="en-US" sz="900" dirty="0" smtClean="0"/>
          </a:p>
          <a:p>
            <a:pPr marL="187948" indent="-187948">
              <a:lnSpc>
                <a:spcPct val="90000"/>
              </a:lnSpc>
            </a:pPr>
            <a:r>
              <a:rPr lang="en-US" sz="900" b="1" dirty="0" smtClean="0"/>
              <a:t>Can I add custom features to a bag I already have?</a:t>
            </a:r>
          </a:p>
          <a:p>
            <a:pPr marL="187948" indent="-187948">
              <a:lnSpc>
                <a:spcPct val="90000"/>
              </a:lnSpc>
            </a:pPr>
            <a:r>
              <a:rPr lang="en-US" sz="900" dirty="0" smtClean="0"/>
              <a:t>Sorry, no. The custom features that we offer are sewn into the bag as it's made. To add those items to a finished bag would require complete disassembly, which would take far more time than making a completely new bag.</a:t>
            </a:r>
            <a:endParaRPr lang="en-US" sz="900" b="1" dirty="0" smtClean="0"/>
          </a:p>
          <a:p>
            <a:pPr marL="187948" indent="-187948">
              <a:lnSpc>
                <a:spcPct val="90000"/>
              </a:lnSpc>
            </a:pPr>
            <a:r>
              <a:rPr lang="en-US" sz="900" b="1" dirty="0" smtClean="0"/>
              <a:t>Can I have extra pockets (straps, etc.) sewn into a custom bag?</a:t>
            </a:r>
          </a:p>
          <a:p>
            <a:pPr marL="187948" indent="-187948">
              <a:lnSpc>
                <a:spcPct val="90000"/>
              </a:lnSpc>
            </a:pPr>
            <a:r>
              <a:rPr lang="en-US" sz="900" dirty="0" smtClean="0"/>
              <a:t>Again, efficiency requires us to say 'No.' See, our production process (called "Mass Customization") is designed so that we can offer you a </a:t>
            </a:r>
            <a:r>
              <a:rPr lang="en-US" sz="900" b="1" dirty="0" smtClean="0">
                <a:solidFill>
                  <a:srgbClr val="FF0000"/>
                </a:solidFill>
              </a:rPr>
              <a:t>large variety of specific, predetermined options</a:t>
            </a:r>
            <a:r>
              <a:rPr lang="en-US" sz="900" dirty="0" smtClean="0"/>
              <a:t> that you can use to customize your bag. To design and produce anything that falls outside these options would easily make the bags cost double or triple their current price. </a:t>
            </a:r>
          </a:p>
          <a:p>
            <a:pPr marL="187948" indent="-187948">
              <a:lnSpc>
                <a:spcPct val="90000"/>
              </a:lnSpc>
            </a:pPr>
            <a:r>
              <a:rPr lang="en-US" sz="900" dirty="0" smtClean="0"/>
              <a:t>Old (until 2004): This is the difference between "custom" and "customization." Anything that falls outside of our predesigned customized features is just plain custom, and we don't do it. Our processes are very efficient. Any pure custom work quickly doubles or triples the time required to produce a bag. </a:t>
            </a:r>
            <a:endParaRPr lang="en-US" sz="900" b="1" dirty="0" smtClean="0"/>
          </a:p>
          <a:p>
            <a:pPr marL="187948" indent="-187948">
              <a:lnSpc>
                <a:spcPct val="90000"/>
              </a:lnSpc>
            </a:pPr>
            <a:r>
              <a:rPr lang="en-US" sz="900" b="1" dirty="0" smtClean="0"/>
              <a:t>Can you make me a bag with 4 or 5 panels instead of just 3?</a:t>
            </a:r>
          </a:p>
          <a:p>
            <a:pPr marL="187948" indent="-187948">
              <a:lnSpc>
                <a:spcPct val="90000"/>
              </a:lnSpc>
            </a:pPr>
            <a:r>
              <a:rPr lang="en-US" sz="900" dirty="0" smtClean="0"/>
              <a:t>Old( until 2004): Hell, no! See previous question.</a:t>
            </a:r>
          </a:p>
          <a:p>
            <a:pPr marL="187948" indent="-187948">
              <a:lnSpc>
                <a:spcPct val="90000"/>
              </a:lnSpc>
            </a:pPr>
            <a:endParaRPr lang="en-US" sz="900" dirty="0" smtClean="0"/>
          </a:p>
          <a:p>
            <a:pPr marL="187948" indent="-187948">
              <a:lnSpc>
                <a:spcPct val="90000"/>
              </a:lnSpc>
            </a:pPr>
            <a:r>
              <a:rPr lang="en-US" sz="900" b="1" dirty="0" smtClean="0"/>
              <a:t>Manufacturing Philosophy</a:t>
            </a:r>
          </a:p>
          <a:p>
            <a:pPr marL="187948" indent="-187948">
              <a:lnSpc>
                <a:spcPct val="90000"/>
              </a:lnSpc>
            </a:pPr>
            <a:r>
              <a:rPr lang="en-US" sz="900" b="1" dirty="0" smtClean="0"/>
              <a:t>What's this I hear about Timbuk2 bags "Made in China"?</a:t>
            </a:r>
            <a:r>
              <a:rPr lang="en-US" sz="900" dirty="0" smtClean="0"/>
              <a:t/>
            </a:r>
            <a:br>
              <a:rPr lang="en-US" sz="900" dirty="0" smtClean="0"/>
            </a:br>
            <a:r>
              <a:rPr lang="en-US" sz="900" dirty="0" smtClean="0"/>
              <a:t>Yes, it's true. Timbuk2 is making some of its new products in China. We realize this may concern some of our longstanding customers, so let us explain. </a:t>
            </a:r>
          </a:p>
          <a:p>
            <a:pPr marL="187948" indent="-187948">
              <a:lnSpc>
                <a:spcPct val="90000"/>
              </a:lnSpc>
            </a:pPr>
            <a:endParaRPr lang="en-US" sz="900" dirty="0" smtClean="0"/>
          </a:p>
          <a:p>
            <a:pPr marL="187948" indent="-187948">
              <a:lnSpc>
                <a:spcPct val="90000"/>
              </a:lnSpc>
            </a:pPr>
            <a:r>
              <a:rPr lang="en-US" sz="900" dirty="0" smtClean="0"/>
              <a:t>Could talk about how to link standard (all laptop) and customized (messenger) bags to assets:</a:t>
            </a:r>
          </a:p>
          <a:p>
            <a:pPr marL="187948" indent="-187948">
              <a:lnSpc>
                <a:spcPct val="90000"/>
              </a:lnSpc>
              <a:buFontTx/>
              <a:buAutoNum type="arabicPeriod"/>
            </a:pPr>
            <a:r>
              <a:rPr lang="en-US" sz="900" dirty="0" smtClean="0"/>
              <a:t>Local SFO flexible process: for customized. But can go further and do mixed production: prioritize customized (lead time) but </a:t>
            </a:r>
            <a:r>
              <a:rPr lang="en-US" sz="900" b="1" i="1" dirty="0" smtClean="0"/>
              <a:t>spackle </a:t>
            </a:r>
            <a:r>
              <a:rPr lang="en-US" sz="900" dirty="0" smtClean="0"/>
              <a:t>(fill excess capacity with standard to smooth utilization)</a:t>
            </a:r>
          </a:p>
          <a:p>
            <a:pPr marL="187948" indent="-187948">
              <a:lnSpc>
                <a:spcPct val="90000"/>
              </a:lnSpc>
              <a:buFontTx/>
              <a:buAutoNum type="arabicPeriod"/>
            </a:pPr>
            <a:r>
              <a:rPr lang="en-US" sz="900" dirty="0" smtClean="0"/>
              <a:t>Offshore China process: cheap for standard.</a:t>
            </a:r>
            <a:br>
              <a:rPr lang="en-US" sz="900" dirty="0" smtClean="0"/>
            </a:br>
            <a:endParaRPr lang="en-US" sz="900"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8787" name="Rectangle 3"/>
          <p:cNvSpPr>
            <a:spLocks noGrp="1" noChangeArrowheads="1"/>
          </p:cNvSpPr>
          <p:nvPr>
            <p:ph type="dt" sz="quarter" idx="1"/>
          </p:nvPr>
        </p:nvSpPr>
        <p:spPr>
          <a:noFill/>
        </p:spPr>
        <p:txBody>
          <a:bodyPr/>
          <a:lstStyle/>
          <a:p>
            <a:pPr defTabSz="921555"/>
            <a:fld id="{F8AF94B3-31E9-4CC4-9F51-38D8D6797E70}" type="datetime1">
              <a:rPr lang="en-US" smtClean="0"/>
              <a:pPr defTabSz="921555"/>
              <a:t>1/16/14</a:t>
            </a:fld>
            <a:endParaRPr lang="en-US" dirty="0" smtClean="0"/>
          </a:p>
        </p:txBody>
      </p:sp>
      <p:sp>
        <p:nvSpPr>
          <p:cNvPr id="118788" name="Rectangle 6"/>
          <p:cNvSpPr>
            <a:spLocks noGrp="1" noChangeArrowheads="1"/>
          </p:cNvSpPr>
          <p:nvPr>
            <p:ph type="ftr" sz="quarter" idx="4"/>
          </p:nvPr>
        </p:nvSpPr>
        <p:spPr>
          <a:noFill/>
        </p:spPr>
        <p:txBody>
          <a:bodyPr/>
          <a:lstStyle/>
          <a:p>
            <a:pPr defTabSz="921555"/>
            <a:r>
              <a:rPr lang="en-US" dirty="0" smtClean="0"/>
              <a:t>© Van Mieghem</a:t>
            </a:r>
          </a:p>
        </p:txBody>
      </p:sp>
      <p:sp>
        <p:nvSpPr>
          <p:cNvPr id="118789" name="Rectangle 2"/>
          <p:cNvSpPr>
            <a:spLocks noGrp="1" noRot="1" noChangeAspect="1" noChangeArrowheads="1" noTextEdit="1"/>
          </p:cNvSpPr>
          <p:nvPr>
            <p:ph type="sldImg"/>
          </p:nvPr>
        </p:nvSpPr>
        <p:spPr>
          <a:ln/>
        </p:spPr>
      </p:sp>
      <p:sp>
        <p:nvSpPr>
          <p:cNvPr id="11879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19811" name="Rectangle 3"/>
          <p:cNvSpPr>
            <a:spLocks noGrp="1" noChangeArrowheads="1"/>
          </p:cNvSpPr>
          <p:nvPr>
            <p:ph type="dt" sz="quarter" idx="1"/>
          </p:nvPr>
        </p:nvSpPr>
        <p:spPr>
          <a:noFill/>
        </p:spPr>
        <p:txBody>
          <a:bodyPr/>
          <a:lstStyle/>
          <a:p>
            <a:pPr defTabSz="921555"/>
            <a:fld id="{B6A4606F-72EB-42A6-80C8-71B63059B39E}" type="datetime1">
              <a:rPr lang="en-US" smtClean="0"/>
              <a:pPr defTabSz="921555"/>
              <a:t>1/16/14</a:t>
            </a:fld>
            <a:endParaRPr lang="en-US" dirty="0" smtClean="0"/>
          </a:p>
        </p:txBody>
      </p:sp>
      <p:sp>
        <p:nvSpPr>
          <p:cNvPr id="119812" name="Rectangle 6"/>
          <p:cNvSpPr>
            <a:spLocks noGrp="1" noChangeArrowheads="1"/>
          </p:cNvSpPr>
          <p:nvPr>
            <p:ph type="ftr" sz="quarter" idx="4"/>
          </p:nvPr>
        </p:nvSpPr>
        <p:spPr>
          <a:noFill/>
        </p:spPr>
        <p:txBody>
          <a:bodyPr/>
          <a:lstStyle/>
          <a:p>
            <a:pPr defTabSz="921555"/>
            <a:r>
              <a:rPr lang="en-US" dirty="0" smtClean="0"/>
              <a:t>© Van Mieghem</a:t>
            </a:r>
          </a:p>
        </p:txBody>
      </p:sp>
      <p:sp>
        <p:nvSpPr>
          <p:cNvPr id="119813" name="Rectangle 2"/>
          <p:cNvSpPr>
            <a:spLocks noGrp="1" noRot="1" noChangeAspect="1" noChangeArrowheads="1" noTextEdit="1"/>
          </p:cNvSpPr>
          <p:nvPr>
            <p:ph type="sldImg"/>
          </p:nvPr>
        </p:nvSpPr>
        <p:spPr>
          <a:ln/>
        </p:spPr>
      </p:sp>
      <p:sp>
        <p:nvSpPr>
          <p:cNvPr id="119814" name="Rectangle 3"/>
          <p:cNvSpPr>
            <a:spLocks noGrp="1" noChangeArrowheads="1"/>
          </p:cNvSpPr>
          <p:nvPr>
            <p:ph type="body" idx="1"/>
          </p:nvPr>
        </p:nvSpPr>
        <p:spPr>
          <a:noFill/>
          <a:ln/>
        </p:spPr>
        <p:txBody>
          <a:bodyPr/>
          <a:lstStyle/>
          <a:p>
            <a:pPr marL="169760" indent="-169760">
              <a:lnSpc>
                <a:spcPct val="80000"/>
              </a:lnSpc>
            </a:pPr>
            <a:r>
              <a:rPr lang="en-US" sz="900" dirty="0" smtClean="0"/>
              <a:t>Write in figure: </a:t>
            </a:r>
          </a:p>
          <a:p>
            <a:pPr marL="169760" indent="-169760">
              <a:lnSpc>
                <a:spcPct val="80000"/>
              </a:lnSpc>
            </a:pPr>
            <a:r>
              <a:rPr lang="en-US" sz="900" dirty="0" smtClean="0"/>
              <a:t>	Custom = custom shapers of surfboard; custom tailor. &gt; limit choices to go to MC</a:t>
            </a:r>
          </a:p>
          <a:p>
            <a:pPr marL="169760" indent="-169760">
              <a:lnSpc>
                <a:spcPct val="80000"/>
              </a:lnSpc>
            </a:pPr>
            <a:r>
              <a:rPr lang="en-US" sz="900" dirty="0" smtClean="0"/>
              <a:t>	Standard = MTS boards (</a:t>
            </a:r>
            <a:r>
              <a:rPr lang="en-US" sz="900" dirty="0" err="1" smtClean="0"/>
              <a:t>Surftech</a:t>
            </a:r>
            <a:r>
              <a:rPr lang="en-US" sz="900" dirty="0" smtClean="0"/>
              <a:t>) or suits, Henry Ford. &gt; increase flex to go to MC</a:t>
            </a:r>
          </a:p>
          <a:p>
            <a:pPr marL="169760" indent="-169760">
              <a:lnSpc>
                <a:spcPct val="80000"/>
              </a:lnSpc>
            </a:pPr>
            <a:r>
              <a:rPr lang="en-US" sz="900" dirty="0" smtClean="0"/>
              <a:t>	MC = standard process, yet it allows for parameters set by customers.</a:t>
            </a:r>
          </a:p>
          <a:p>
            <a:pPr marL="169760" indent="-169760">
              <a:lnSpc>
                <a:spcPct val="80000"/>
              </a:lnSpc>
            </a:pPr>
            <a:endParaRPr lang="en-US" sz="900" dirty="0" smtClean="0"/>
          </a:p>
          <a:p>
            <a:pPr marL="169760" indent="-169760">
              <a:lnSpc>
                <a:spcPct val="80000"/>
              </a:lnSpc>
            </a:pPr>
            <a:r>
              <a:rPr lang="en-US" sz="900" dirty="0" smtClean="0"/>
              <a:t>MC is a compromise between mass production and full custom work:</a:t>
            </a:r>
          </a:p>
          <a:p>
            <a:pPr marL="621444" lvl="1" indent="-169760">
              <a:lnSpc>
                <a:spcPct val="80000"/>
              </a:lnSpc>
              <a:buFontTx/>
              <a:buChar char="•"/>
            </a:pPr>
            <a:r>
              <a:rPr lang="en-US" sz="900" dirty="0" smtClean="0"/>
              <a:t>Constrain customization to a pre-set range = large variety of specific, predetermined choices</a:t>
            </a:r>
          </a:p>
          <a:p>
            <a:pPr marL="621444" lvl="1" indent="-169760">
              <a:lnSpc>
                <a:spcPct val="80000"/>
              </a:lnSpc>
              <a:buFontTx/>
              <a:buChar char="•"/>
            </a:pPr>
            <a:r>
              <a:rPr lang="en-US" sz="900" dirty="0" smtClean="0"/>
              <a:t>In such manner that it can be delivered with a limited amount of flexibility on a flexible but standardized </a:t>
            </a:r>
            <a:r>
              <a:rPr lang="en-US" sz="900" b="1" dirty="0" smtClean="0"/>
              <a:t>flow shop </a:t>
            </a:r>
            <a:r>
              <a:rPr lang="en-US" sz="900" dirty="0" smtClean="0"/>
              <a:t>process = “commoditized variety/flexibility”</a:t>
            </a:r>
          </a:p>
          <a:p>
            <a:pPr marL="621444" lvl="1" indent="-169760">
              <a:lnSpc>
                <a:spcPct val="80000"/>
              </a:lnSpc>
              <a:buFontTx/>
              <a:buChar char="•"/>
            </a:pPr>
            <a:r>
              <a:rPr lang="en-US" sz="900" dirty="0" smtClean="0"/>
              <a:t>The key here is in “flexible flow” which is a compromise between a job shop and a single-flow shop. In contrast to a job shop, the flow shop process is fixed: it allows a finite number of “routes”.</a:t>
            </a:r>
          </a:p>
          <a:p>
            <a:pPr marL="621444" lvl="1" indent="-169760">
              <a:lnSpc>
                <a:spcPct val="80000"/>
              </a:lnSpc>
              <a:buFontTx/>
              <a:buChar char="•"/>
            </a:pPr>
            <a:r>
              <a:rPr lang="en-US" sz="900" dirty="0" smtClean="0"/>
              <a:t>Link to asset types: MC is better than a “linear combination” of job shop and standard flow shop b/c it typically is obtained not through a linear combination of two focused capacity sources, but through a single flexible asset that:</a:t>
            </a:r>
          </a:p>
          <a:p>
            <a:pPr marL="621444" lvl="1" indent="-169760">
              <a:lnSpc>
                <a:spcPct val="80000"/>
              </a:lnSpc>
              <a:buFontTx/>
              <a:buAutoNum type="arabicPeriod"/>
            </a:pPr>
            <a:r>
              <a:rPr lang="en-US" sz="900" dirty="0" smtClean="0"/>
              <a:t>Using some postponement and product tricks described in next slide to process MC.</a:t>
            </a:r>
          </a:p>
          <a:p>
            <a:pPr marL="621444" lvl="1" indent="-169760">
              <a:lnSpc>
                <a:spcPct val="80000"/>
              </a:lnSpc>
              <a:buFontTx/>
              <a:buAutoNum type="arabicPeriod"/>
            </a:pPr>
            <a:r>
              <a:rPr lang="en-US" sz="900" dirty="0" smtClean="0"/>
              <a:t>It could even produce both MC (MTO) and standard MTS goods using “spackling” mode: prioritize MTO and fill up remaining capacity with MTS so as to attain a smooth “spackled” end schedule. (See Schmidt &amp; </a:t>
            </a:r>
            <a:r>
              <a:rPr lang="en-US" sz="900" dirty="0" err="1" smtClean="0"/>
              <a:t>Cattani</a:t>
            </a:r>
            <a:r>
              <a:rPr lang="en-US" sz="900" dirty="0" smtClean="0"/>
              <a:t>)</a:t>
            </a:r>
          </a:p>
          <a:p>
            <a:pPr marL="169760" indent="-169760">
              <a:lnSpc>
                <a:spcPct val="80000"/>
              </a:lnSpc>
            </a:pPr>
            <a:endParaRPr lang="en-US" sz="900" dirty="0" smtClean="0"/>
          </a:p>
          <a:p>
            <a:pPr marL="169760" indent="-169760">
              <a:lnSpc>
                <a:spcPct val="80000"/>
              </a:lnSpc>
              <a:buFontTx/>
              <a:buChar char="•"/>
            </a:pPr>
            <a:endParaRPr lang="en-US" sz="900" dirty="0" smtClean="0"/>
          </a:p>
          <a:p>
            <a:pPr marL="169760" indent="-169760">
              <a:lnSpc>
                <a:spcPct val="80000"/>
              </a:lnSpc>
            </a:pPr>
            <a:r>
              <a:rPr lang="en-US" sz="900" dirty="0" smtClean="0"/>
              <a:t>Benefits: (http://www.build-to-order-consulting.com/mc.htm or "</a:t>
            </a:r>
            <a:r>
              <a:rPr lang="en-US" sz="900" b="1" dirty="0" smtClean="0"/>
              <a:t>Build-to-Order &amp; Mass Customization; the Ultimate Supply Chain Management and Lean Manufacturing Strategy</a:t>
            </a:r>
            <a:r>
              <a:rPr lang="en-US" sz="900" dirty="0" smtClean="0"/>
              <a:t> </a:t>
            </a:r>
            <a:r>
              <a:rPr lang="en-US" sz="900" b="1" i="1" dirty="0" smtClean="0"/>
              <a:t>for Low-Cost On-Demand Production without Forecasts or Inventory,"</a:t>
            </a:r>
            <a:r>
              <a:rPr lang="en-US" sz="900" b="1" dirty="0" smtClean="0"/>
              <a:t> </a:t>
            </a:r>
            <a:r>
              <a:rPr lang="en-US" sz="900" dirty="0" smtClean="0"/>
              <a:t>by Dr. David M. Anderson, (2004, CIM Press, 805-924-0200), Hardbound, 520 pages, ISBN 1-878072-30-7; $49.95. )</a:t>
            </a:r>
          </a:p>
          <a:p>
            <a:pPr marL="169760" indent="-169760">
              <a:lnSpc>
                <a:spcPct val="80000"/>
              </a:lnSpc>
            </a:pPr>
            <a:r>
              <a:rPr lang="en-US" sz="900" dirty="0" smtClean="0"/>
              <a:t>The biggest appeals of mass customization are being able to </a:t>
            </a:r>
          </a:p>
          <a:p>
            <a:pPr marL="169760" indent="-169760">
              <a:lnSpc>
                <a:spcPct val="80000"/>
              </a:lnSpc>
              <a:buFontTx/>
              <a:buAutoNum type="arabicParenBoth"/>
            </a:pPr>
            <a:r>
              <a:rPr lang="en-US" sz="900" u="sng" dirty="0" smtClean="0"/>
              <a:t>provide customized goods</a:t>
            </a:r>
            <a:r>
              <a:rPr lang="en-US" sz="900" dirty="0" smtClean="0"/>
              <a:t>, </a:t>
            </a:r>
          </a:p>
          <a:p>
            <a:pPr marL="169760" indent="-169760">
              <a:lnSpc>
                <a:spcPct val="80000"/>
              </a:lnSpc>
              <a:buFontTx/>
              <a:buAutoNum type="arabicParenBoth"/>
            </a:pPr>
            <a:r>
              <a:rPr lang="en-US" sz="900" dirty="0" smtClean="0"/>
              <a:t> quickly resupply stores with standard products that have just been sold with </a:t>
            </a:r>
            <a:r>
              <a:rPr lang="en-US" sz="900" dirty="0" smtClean="0">
                <a:hlinkClick r:id="rId3"/>
              </a:rPr>
              <a:t>built-to-order replacements</a:t>
            </a:r>
            <a:r>
              <a:rPr lang="en-US" sz="900" dirty="0" smtClean="0"/>
              <a:t>, and </a:t>
            </a:r>
          </a:p>
          <a:p>
            <a:pPr marL="169760" indent="-169760">
              <a:lnSpc>
                <a:spcPct val="80000"/>
              </a:lnSpc>
              <a:buFontTx/>
              <a:buAutoNum type="arabicParenBoth"/>
            </a:pPr>
            <a:r>
              <a:rPr lang="en-US" sz="900" dirty="0" smtClean="0"/>
              <a:t>, for industrial suppliers, to be able to respond on-demand to assemblers’ pull signals, which may be part of the spontaneous supply chain for the first two cases.  [JVM: this has nothing to do with MC, but only MTO]</a:t>
            </a:r>
          </a:p>
          <a:p>
            <a:pPr marL="169760" indent="-169760">
              <a:lnSpc>
                <a:spcPct val="80000"/>
              </a:lnSpc>
            </a:pPr>
            <a:endParaRPr lang="en-US" sz="900" dirty="0" smtClean="0"/>
          </a:p>
          <a:p>
            <a:pPr marL="169760" indent="-169760">
              <a:lnSpc>
                <a:spcPct val="80000"/>
              </a:lnSpc>
            </a:pPr>
            <a:r>
              <a:rPr lang="en-US" sz="900" dirty="0" smtClean="0"/>
              <a:t>Downsides:  No matter how advanced the technology and possibilities go, there will always be some quantity of products that are simple made one way in one size for all interested customers.  This is true for several reasons including that:</a:t>
            </a:r>
          </a:p>
          <a:p>
            <a:pPr marL="169760" indent="-169760">
              <a:lnSpc>
                <a:spcPct val="80000"/>
              </a:lnSpc>
              <a:buFontTx/>
              <a:buChar char="•"/>
            </a:pPr>
            <a:r>
              <a:rPr lang="en-US" sz="900" dirty="0" smtClean="0"/>
              <a:t>Mass customized goods compete with standard goods which may be available right now at stores or dealers. For all of the above benefits to accrue, speed is imperative to minimize </a:t>
            </a:r>
            <a:r>
              <a:rPr lang="en-US" sz="900" u="sng" dirty="0" smtClean="0"/>
              <a:t>mass customization’s biggest vulnerability: waiting</a:t>
            </a:r>
            <a:r>
              <a:rPr lang="en-US" sz="900" dirty="0" smtClean="0"/>
              <a:t>. </a:t>
            </a:r>
          </a:p>
          <a:p>
            <a:pPr marL="169760" indent="-169760">
              <a:lnSpc>
                <a:spcPct val="80000"/>
              </a:lnSpc>
              <a:buFontTx/>
              <a:buChar char="•"/>
            </a:pPr>
            <a:r>
              <a:rPr lang="en-US" sz="900" u="sng" dirty="0" smtClean="0"/>
              <a:t>people love to shop in stores, always have and always will</a:t>
            </a:r>
            <a:r>
              <a:rPr lang="en-US" sz="900" dirty="0" smtClean="0"/>
              <a:t>. Some products (like a computer) will have so many different permutations, it will be impossible for a company to offer all of them in a retail setting. </a:t>
            </a:r>
          </a:p>
          <a:p>
            <a:pPr marL="169760" indent="-169760">
              <a:lnSpc>
                <a:spcPct val="80000"/>
              </a:lnSpc>
              <a:buFontTx/>
              <a:buChar char="•"/>
            </a:pPr>
            <a:r>
              <a:rPr lang="en-US" sz="900" u="sng" dirty="0" smtClean="0"/>
              <a:t>some folks don’t want choices</a:t>
            </a:r>
            <a:r>
              <a:rPr lang="en-US" sz="900" dirty="0" smtClean="0"/>
              <a:t>. Customizing products will not only put more demand on the consumer to take part of process, it may even be off-putting to some. Designers alike will likely take issue with wanting their products to go on the market untouched and unscathed (imagine if someone chose a square headlight option on the VW bug, or asked for an iMac in matte back).  </a:t>
            </a:r>
            <a:r>
              <a:rPr lang="en-US" sz="900" i="1" dirty="0" smtClean="0"/>
              <a:t>Talk about jam </a:t>
            </a:r>
            <a:r>
              <a:rPr lang="en-US" sz="900" i="1" dirty="0" err="1" smtClean="0"/>
              <a:t>experiement</a:t>
            </a:r>
            <a:r>
              <a:rPr lang="en-US" sz="900" i="1" dirty="0" smtClean="0"/>
              <a:t>: 36sku, 3% sales v. 6 SKUs 33%.</a:t>
            </a:r>
            <a:endParaRPr lang="en-US" sz="900" dirty="0" smtClean="0"/>
          </a:p>
          <a:p>
            <a:pPr marL="169760" indent="-169760">
              <a:lnSpc>
                <a:spcPct val="80000"/>
              </a:lnSpc>
              <a:buFontTx/>
              <a:buChar char="•"/>
            </a:pPr>
            <a:r>
              <a:rPr lang="en-US" sz="900" dirty="0" smtClean="0"/>
              <a:t>Offering flexibility usually translates into a </a:t>
            </a:r>
            <a:r>
              <a:rPr lang="en-US" sz="900" u="sng" dirty="0" smtClean="0"/>
              <a:t>sharp rise in cost of delivery</a:t>
            </a:r>
            <a:r>
              <a:rPr lang="en-US" sz="900" dirty="0" smtClean="0"/>
              <a:t> because of tremendous </a:t>
            </a:r>
            <a:r>
              <a:rPr lang="en-US" sz="900" u="sng" dirty="0" smtClean="0"/>
              <a:t>increase in variability and underutilization of assets</a:t>
            </a:r>
            <a:endParaRPr lang="en-US" sz="900"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0835" name="Rectangle 3"/>
          <p:cNvSpPr>
            <a:spLocks noGrp="1" noChangeArrowheads="1"/>
          </p:cNvSpPr>
          <p:nvPr>
            <p:ph type="dt" sz="quarter" idx="1"/>
          </p:nvPr>
        </p:nvSpPr>
        <p:spPr>
          <a:noFill/>
        </p:spPr>
        <p:txBody>
          <a:bodyPr/>
          <a:lstStyle/>
          <a:p>
            <a:pPr defTabSz="921555"/>
            <a:fld id="{AB2E02A9-B5FB-4C5C-9C0E-3778A9A3C0E0}" type="datetime1">
              <a:rPr lang="en-US" smtClean="0"/>
              <a:pPr defTabSz="921555"/>
              <a:t>1/16/14</a:t>
            </a:fld>
            <a:endParaRPr lang="en-US" dirty="0" smtClean="0"/>
          </a:p>
        </p:txBody>
      </p:sp>
      <p:sp>
        <p:nvSpPr>
          <p:cNvPr id="120836" name="Rectangle 6"/>
          <p:cNvSpPr>
            <a:spLocks noGrp="1" noChangeArrowheads="1"/>
          </p:cNvSpPr>
          <p:nvPr>
            <p:ph type="ftr" sz="quarter" idx="4"/>
          </p:nvPr>
        </p:nvSpPr>
        <p:spPr>
          <a:noFill/>
        </p:spPr>
        <p:txBody>
          <a:bodyPr/>
          <a:lstStyle/>
          <a:p>
            <a:pPr defTabSz="921555"/>
            <a:r>
              <a:rPr lang="en-US" dirty="0" smtClean="0"/>
              <a:t>© Van Mieghem</a:t>
            </a:r>
          </a:p>
        </p:txBody>
      </p:sp>
      <p:sp>
        <p:nvSpPr>
          <p:cNvPr id="120837" name="Rectangle 2"/>
          <p:cNvSpPr>
            <a:spLocks noGrp="1" noRot="1" noChangeAspect="1" noChangeArrowheads="1" noTextEdit="1"/>
          </p:cNvSpPr>
          <p:nvPr>
            <p:ph type="sldImg"/>
          </p:nvPr>
        </p:nvSpPr>
        <p:spPr>
          <a:ln/>
        </p:spPr>
      </p:sp>
      <p:sp>
        <p:nvSpPr>
          <p:cNvPr id="120838" name="Rectangle 3"/>
          <p:cNvSpPr>
            <a:spLocks noGrp="1" noChangeArrowheads="1"/>
          </p:cNvSpPr>
          <p:nvPr>
            <p:ph type="body" idx="1"/>
          </p:nvPr>
        </p:nvSpPr>
        <p:spPr>
          <a:xfrm>
            <a:off x="231248" y="3722866"/>
            <a:ext cx="6547909" cy="5356805"/>
          </a:xfrm>
          <a:noFill/>
          <a:ln/>
        </p:spPr>
        <p:txBody>
          <a:bodyPr/>
          <a:lstStyle/>
          <a:p>
            <a:r>
              <a:rPr lang="en-US" sz="900" dirty="0" smtClean="0"/>
              <a:t>Product:</a:t>
            </a:r>
          </a:p>
          <a:p>
            <a:r>
              <a:rPr lang="en-US" sz="900" dirty="0" smtClean="0"/>
              <a:t>For fast and easy production, mass customization products should be </a:t>
            </a:r>
            <a:r>
              <a:rPr lang="en-US" sz="900" dirty="0" smtClean="0">
                <a:hlinkClick r:id="rId3"/>
              </a:rPr>
              <a:t>d</a:t>
            </a:r>
            <a:r>
              <a:rPr lang="en-US" sz="900" i="1" dirty="0" smtClean="0">
                <a:hlinkClick r:id="rId3"/>
              </a:rPr>
              <a:t>esigned for manufacturability</a:t>
            </a:r>
            <a:r>
              <a:rPr lang="en-US" sz="900" i="1" dirty="0" smtClean="0"/>
              <a:t>.4  </a:t>
            </a:r>
            <a:r>
              <a:rPr lang="en-US" sz="900" dirty="0" smtClean="0"/>
              <a:t>A key element of DFM is designing for lean production, build-to-order, and mass customization.  Products should be developed in synergistic product </a:t>
            </a:r>
            <a:r>
              <a:rPr lang="en-US" sz="900" i="1" dirty="0" smtClean="0"/>
              <a:t>families</a:t>
            </a:r>
            <a:r>
              <a:rPr lang="en-US" sz="900" dirty="0" smtClean="0"/>
              <a:t> and be designed around aggressively standardized parts and materials, designed for no setup, and designed for CNC programmable machine tools. </a:t>
            </a:r>
          </a:p>
          <a:p>
            <a:endParaRPr lang="en-US" sz="900" dirty="0" smtClean="0"/>
          </a:p>
          <a:p>
            <a:r>
              <a:rPr lang="en-US" sz="900" b="1" dirty="0" smtClean="0">
                <a:hlinkClick r:id="rId4"/>
              </a:rPr>
              <a:t>Standardization</a:t>
            </a:r>
            <a:r>
              <a:rPr lang="en-US" sz="900" b="1" dirty="0" smtClean="0"/>
              <a:t>. </a:t>
            </a:r>
            <a:r>
              <a:rPr lang="en-US" sz="900" dirty="0" smtClean="0"/>
              <a:t>Most products are designed around too many different parts and materials for mass customization. Ironically, a rampant proliferation of parts is quite unnecessary, but occurs simply because standardization is not emphasized. Part and material variety can be easily reduced with standardization techniques by one or two orders of magnitude!3  </a:t>
            </a:r>
          </a:p>
          <a:p>
            <a:endParaRPr lang="en-US" sz="900" dirty="0" smtClean="0"/>
          </a:p>
          <a:p>
            <a:r>
              <a:rPr lang="en-US" sz="900" b="1" dirty="0" smtClean="0"/>
              <a:t>How Products are Customized: see my Flex chapter</a:t>
            </a:r>
          </a:p>
          <a:p>
            <a:r>
              <a:rPr lang="en-US" sz="900" dirty="0" smtClean="0"/>
              <a:t>Standard &gt; common part/platform &gt; modular.  Orthogonal = adaptable design (reversible/adjustable or irreversible/dimensional)</a:t>
            </a:r>
          </a:p>
          <a:p>
            <a:r>
              <a:rPr lang="en-US" sz="900" dirty="0" smtClean="0">
                <a:solidFill>
                  <a:srgbClr val="FF0000"/>
                </a:solidFill>
              </a:rPr>
              <a:t>Stress that these are orthogonal dimensions. Give examples.</a:t>
            </a:r>
          </a:p>
          <a:p>
            <a:r>
              <a:rPr lang="en-US" sz="900" dirty="0" smtClean="0"/>
              <a:t>Rationalized standardization example: If one can design the product in 10 components, each of which have 5 options, and preferences for each components’ option is roughly “independent” and “equally likely,” then this relatively small menu provides de-facto mass customization</a:t>
            </a:r>
          </a:p>
          <a:p>
            <a:endParaRPr lang="en-US" sz="900" b="1" dirty="0" smtClean="0"/>
          </a:p>
          <a:p>
            <a:r>
              <a:rPr lang="en-US" sz="900" b="1" dirty="0" smtClean="0"/>
              <a:t>Modular Customization. </a:t>
            </a:r>
            <a:r>
              <a:rPr lang="en-US" sz="900" dirty="0" smtClean="0"/>
              <a:t>Modules are "building blocks." Usually modules are literally building blocks that can customize a product by assembling various combinations of modules. Examples of modules would include many components in automobiles: engines, transmissions, audio equipment, tire/wheel options, etc. In electronics, modules would include processor boards, power supplies, plug-in integrated circuits, daughter-boards, and disk drives. In software, code could be written in modules (objects) that can be combined into various combinations.</a:t>
            </a:r>
          </a:p>
          <a:p>
            <a:r>
              <a:rPr lang="en-US" sz="900" dirty="0" smtClean="0">
                <a:solidFill>
                  <a:srgbClr val="FF0000"/>
                </a:solidFill>
              </a:rPr>
              <a:t>Example: computers (DELL) = Mix &amp; Match</a:t>
            </a:r>
          </a:p>
          <a:p>
            <a:r>
              <a:rPr lang="en-US" sz="900" b="1" dirty="0" smtClean="0"/>
              <a:t>Adjustable Customization. </a:t>
            </a:r>
            <a:r>
              <a:rPr lang="en-US" sz="900" dirty="0" smtClean="0"/>
              <a:t>Adjustments are a </a:t>
            </a:r>
            <a:r>
              <a:rPr lang="en-US" sz="900" i="1" dirty="0" smtClean="0"/>
              <a:t>reversible</a:t>
            </a:r>
            <a:r>
              <a:rPr lang="en-US" sz="900" dirty="0" smtClean="0"/>
              <a:t> way to customize a product, such as mechanical or electrical adjustments. Adjustments could be infinitely variable. Discrete adjustments, or </a:t>
            </a:r>
            <a:r>
              <a:rPr lang="en-US" sz="900" i="1" dirty="0" smtClean="0"/>
              <a:t>configurations,</a:t>
            </a:r>
            <a:r>
              <a:rPr lang="en-US" sz="900" dirty="0" smtClean="0"/>
              <a:t> would represent few choices, such as those provided by electronic switches, jumpers, cables, or discrete software controlled configurations. These adjustments and configurations make the product </a:t>
            </a:r>
            <a:r>
              <a:rPr lang="en-US" sz="900" i="1" dirty="0" smtClean="0"/>
              <a:t>customizable</a:t>
            </a:r>
            <a:r>
              <a:rPr lang="en-US" sz="900" dirty="0" smtClean="0"/>
              <a:t> by the factory, by dealers, or by customer. Software can be customized by user-defined settings or by </a:t>
            </a:r>
            <a:r>
              <a:rPr lang="en-US" sz="900" i="1" dirty="0" smtClean="0"/>
              <a:t>table driven programming</a:t>
            </a:r>
            <a:r>
              <a:rPr lang="en-US" sz="900" dirty="0" smtClean="0"/>
              <a:t> in which the software is specifically written to accommodate variables that can be customized by entering customer data into a table. The result is customized software that does not does not have to be debugged.6</a:t>
            </a:r>
          </a:p>
          <a:p>
            <a:r>
              <a:rPr lang="en-US" sz="900" dirty="0" smtClean="0">
                <a:solidFill>
                  <a:srgbClr val="FF0000"/>
                </a:solidFill>
              </a:rPr>
              <a:t>Example: customizable SUUNTO watches: the core is fully functional, customize by “turning off features”.</a:t>
            </a:r>
          </a:p>
          <a:p>
            <a:r>
              <a:rPr lang="en-US" sz="900" b="1" dirty="0" smtClean="0"/>
              <a:t>Dimensional Customization. </a:t>
            </a:r>
            <a:r>
              <a:rPr lang="en-US" sz="900" dirty="0" smtClean="0"/>
              <a:t>Dimensional customization involves a </a:t>
            </a:r>
            <a:r>
              <a:rPr lang="en-US" sz="900" i="1" dirty="0" smtClean="0"/>
              <a:t>permanent</a:t>
            </a:r>
            <a:r>
              <a:rPr lang="en-US" sz="900" dirty="0" smtClean="0"/>
              <a:t> cutting-to-fit, mixing, or tailoring. Dimensional customization could be infinite or have a selection of discrete choices. Examples of infinite dimensional customization would include the tailoring of clothing, drilling holes in bowling balls, grinding eyeglasses, mixing of paints or chemicals, machining metal parts, and the cutting of sheet metal, wire, or tubing. Examples of discrete dimensional customization would be hole punching, and soldering selected electronic components onto a printed circuit board. Dimensionally customized parts can be made automatically on CNC equipment running program instructions that are generated on demand from data that originates in </a:t>
            </a:r>
            <a:r>
              <a:rPr lang="en-US" sz="900" i="1" dirty="0" smtClean="0"/>
              <a:t>parametric CAD</a:t>
            </a:r>
            <a:r>
              <a:rPr lang="en-US" sz="900" dirty="0" smtClean="0"/>
              <a:t> (see discussion below).</a:t>
            </a:r>
          </a:p>
          <a:p>
            <a:r>
              <a:rPr lang="en-US" sz="900" dirty="0" smtClean="0">
                <a:solidFill>
                  <a:srgbClr val="FF0000"/>
                </a:solidFill>
              </a:rPr>
              <a:t>Example: Timbuk2 bags, tailoring, paint mix (once customized, cannot be undone)</a:t>
            </a:r>
          </a:p>
          <a:p>
            <a:r>
              <a:rPr lang="en-US" sz="900" dirty="0" smtClean="0">
                <a:solidFill>
                  <a:srgbClr val="FF0000"/>
                </a:solidFill>
              </a:rPr>
              <a:t>I would say two ways: modular and adjustable, where adjustable is either reversible or not.</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1859" name="Rectangle 3"/>
          <p:cNvSpPr>
            <a:spLocks noGrp="1" noChangeArrowheads="1"/>
          </p:cNvSpPr>
          <p:nvPr>
            <p:ph type="dt" sz="quarter" idx="1"/>
          </p:nvPr>
        </p:nvSpPr>
        <p:spPr>
          <a:noFill/>
        </p:spPr>
        <p:txBody>
          <a:bodyPr/>
          <a:lstStyle/>
          <a:p>
            <a:pPr defTabSz="921555"/>
            <a:fld id="{FEC1E790-3940-4F78-B2D4-BFEBE63A5A39}" type="datetime1">
              <a:rPr lang="en-US" smtClean="0"/>
              <a:pPr defTabSz="921555"/>
              <a:t>1/16/14</a:t>
            </a:fld>
            <a:endParaRPr lang="en-US" dirty="0" smtClean="0"/>
          </a:p>
        </p:txBody>
      </p:sp>
      <p:sp>
        <p:nvSpPr>
          <p:cNvPr id="121860" name="Rectangle 6"/>
          <p:cNvSpPr>
            <a:spLocks noGrp="1" noChangeArrowheads="1"/>
          </p:cNvSpPr>
          <p:nvPr>
            <p:ph type="ftr" sz="quarter" idx="4"/>
          </p:nvPr>
        </p:nvSpPr>
        <p:spPr>
          <a:noFill/>
        </p:spPr>
        <p:txBody>
          <a:bodyPr/>
          <a:lstStyle/>
          <a:p>
            <a:pPr defTabSz="921555"/>
            <a:r>
              <a:rPr lang="en-US" dirty="0" smtClean="0"/>
              <a:t>© Van Mieghem</a:t>
            </a:r>
          </a:p>
        </p:txBody>
      </p:sp>
      <p:sp>
        <p:nvSpPr>
          <p:cNvPr id="121861" name="Rectangle 2"/>
          <p:cNvSpPr>
            <a:spLocks noGrp="1" noRot="1" noChangeAspect="1" noChangeArrowheads="1" noTextEdit="1"/>
          </p:cNvSpPr>
          <p:nvPr>
            <p:ph type="sldImg"/>
          </p:nvPr>
        </p:nvSpPr>
        <p:spPr>
          <a:ln/>
        </p:spPr>
      </p:sp>
      <p:sp>
        <p:nvSpPr>
          <p:cNvPr id="121862" name="Rectangle 4"/>
          <p:cNvSpPr>
            <a:spLocks noChangeArrowheads="1"/>
          </p:cNvSpPr>
          <p:nvPr/>
        </p:nvSpPr>
        <p:spPr bwMode="auto">
          <a:xfrm>
            <a:off x="0" y="4620532"/>
            <a:ext cx="3439782" cy="2447068"/>
          </a:xfrm>
          <a:prstGeom prst="rect">
            <a:avLst/>
          </a:prstGeom>
          <a:noFill/>
          <a:ln w="9525">
            <a:noFill/>
            <a:miter lim="800000"/>
            <a:headEnd/>
            <a:tailEnd/>
          </a:ln>
        </p:spPr>
        <p:txBody>
          <a:bodyPr lIns="91459" tIns="45731" rIns="91459" bIns="45731"/>
          <a:lstStyle/>
          <a:p>
            <a:pPr marL="221294" indent="-221294" eaLnBrk="0" hangingPunct="0">
              <a:lnSpc>
                <a:spcPct val="90000"/>
              </a:lnSpc>
              <a:spcBef>
                <a:spcPct val="30000"/>
              </a:spcBef>
            </a:pPr>
            <a:r>
              <a:rPr lang="en-US" sz="800" dirty="0">
                <a:latin typeface="Arial" pitchFamily="34" charset="0"/>
              </a:rPr>
              <a:t>1. </a:t>
            </a:r>
            <a:r>
              <a:rPr lang="en-US" sz="800" i="1" dirty="0">
                <a:latin typeface="Arial" pitchFamily="34" charset="0"/>
              </a:rPr>
              <a:t>Direct</a:t>
            </a:r>
            <a:r>
              <a:rPr lang="en-US" sz="800" dirty="0">
                <a:latin typeface="Arial" pitchFamily="34" charset="0"/>
              </a:rPr>
              <a:t> contact and sales: shrink the supply chain</a:t>
            </a:r>
          </a:p>
          <a:p>
            <a:pPr marL="498671" lvl="1" indent="-163698" eaLnBrk="0" hangingPunct="0">
              <a:lnSpc>
                <a:spcPct val="90000"/>
              </a:lnSpc>
              <a:spcBef>
                <a:spcPct val="30000"/>
              </a:spcBef>
            </a:pPr>
            <a:r>
              <a:rPr lang="en-US" sz="800" dirty="0">
                <a:latin typeface="Arial" pitchFamily="34" charset="0"/>
              </a:rPr>
              <a:t>0	Higher margins from eliminating intermediaries</a:t>
            </a:r>
          </a:p>
          <a:p>
            <a:pPr marL="221294" indent="-221294" eaLnBrk="0" hangingPunct="0">
              <a:lnSpc>
                <a:spcPct val="90000"/>
              </a:lnSpc>
              <a:spcBef>
                <a:spcPct val="30000"/>
              </a:spcBef>
            </a:pPr>
            <a:r>
              <a:rPr lang="en-US" sz="800" dirty="0">
                <a:latin typeface="Arial" pitchFamily="34" charset="0"/>
              </a:rPr>
              <a:t>2. On-line information allows:</a:t>
            </a:r>
          </a:p>
          <a:p>
            <a:pPr marL="498671" lvl="1" indent="-163698" eaLnBrk="0" hangingPunct="0">
              <a:lnSpc>
                <a:spcPct val="90000"/>
              </a:lnSpc>
              <a:spcBef>
                <a:spcPct val="30000"/>
              </a:spcBef>
            </a:pPr>
            <a:r>
              <a:rPr lang="en-US" sz="800" dirty="0">
                <a:solidFill>
                  <a:srgbClr val="33CC33"/>
                </a:solidFill>
                <a:latin typeface="Arial" pitchFamily="34" charset="0"/>
              </a:rPr>
              <a:t>+ Flexibility on price, product portfolio and promotions</a:t>
            </a:r>
          </a:p>
          <a:p>
            <a:pPr marL="498671" lvl="1" indent="-163698" eaLnBrk="0" hangingPunct="0">
              <a:lnSpc>
                <a:spcPct val="90000"/>
              </a:lnSpc>
              <a:spcBef>
                <a:spcPct val="30000"/>
              </a:spcBef>
            </a:pPr>
            <a:r>
              <a:rPr lang="en-US" sz="800" dirty="0">
                <a:solidFill>
                  <a:srgbClr val="33CC33"/>
                </a:solidFill>
                <a:latin typeface="Arial" pitchFamily="34" charset="0"/>
              </a:rPr>
              <a:t>- Wider product portfolio: specialty items</a:t>
            </a:r>
          </a:p>
          <a:p>
            <a:pPr marL="498671" lvl="1" indent="-163698" eaLnBrk="0" hangingPunct="0">
              <a:lnSpc>
                <a:spcPct val="90000"/>
              </a:lnSpc>
              <a:spcBef>
                <a:spcPct val="30000"/>
              </a:spcBef>
            </a:pPr>
            <a:r>
              <a:rPr lang="en-US" sz="800" dirty="0">
                <a:latin typeface="Arial" pitchFamily="34" charset="0"/>
              </a:rPr>
              <a:t>-	Faster time to market</a:t>
            </a:r>
          </a:p>
          <a:p>
            <a:pPr marL="221294" indent="-221294" eaLnBrk="0" hangingPunct="0">
              <a:lnSpc>
                <a:spcPct val="90000"/>
              </a:lnSpc>
              <a:spcBef>
                <a:spcPct val="30000"/>
              </a:spcBef>
            </a:pPr>
            <a:r>
              <a:rPr lang="en-US" sz="800" dirty="0">
                <a:latin typeface="Arial" pitchFamily="34" charset="0"/>
              </a:rPr>
              <a:t>3. On-line negotiations of prices and contract terms:</a:t>
            </a:r>
          </a:p>
          <a:p>
            <a:pPr marL="498671" lvl="1" indent="-163698" eaLnBrk="0" hangingPunct="0">
              <a:lnSpc>
                <a:spcPct val="90000"/>
              </a:lnSpc>
              <a:spcBef>
                <a:spcPct val="30000"/>
              </a:spcBef>
            </a:pPr>
            <a:r>
              <a:rPr lang="en-US" sz="800" dirty="0">
                <a:solidFill>
                  <a:srgbClr val="33CC33"/>
                </a:solidFill>
                <a:latin typeface="Arial" pitchFamily="34" charset="0"/>
              </a:rPr>
              <a:t>+ Price and Service customization: menus, shopping lists</a:t>
            </a:r>
          </a:p>
          <a:p>
            <a:pPr marL="498671" lvl="1" indent="-163698" eaLnBrk="0" hangingPunct="0">
              <a:lnSpc>
                <a:spcPct val="90000"/>
              </a:lnSpc>
              <a:spcBef>
                <a:spcPct val="30000"/>
              </a:spcBef>
            </a:pPr>
            <a:r>
              <a:rPr lang="en-US" sz="800" dirty="0">
                <a:solidFill>
                  <a:srgbClr val="FF0000"/>
                </a:solidFill>
                <a:latin typeface="Arial" pitchFamily="34" charset="0"/>
              </a:rPr>
              <a:t>0 Downward price pressure due to increased competition</a:t>
            </a:r>
          </a:p>
          <a:p>
            <a:pPr marL="221294" indent="-221294" eaLnBrk="0" hangingPunct="0">
              <a:lnSpc>
                <a:spcPct val="90000"/>
              </a:lnSpc>
              <a:spcBef>
                <a:spcPct val="30000"/>
              </a:spcBef>
            </a:pPr>
            <a:r>
              <a:rPr lang="en-US" sz="800" dirty="0">
                <a:latin typeface="Arial" pitchFamily="34" charset="0"/>
              </a:rPr>
              <a:t>4. Order placement and tracking: </a:t>
            </a:r>
          </a:p>
          <a:p>
            <a:pPr marL="498671" lvl="1" indent="-163698" eaLnBrk="0" hangingPunct="0">
              <a:lnSpc>
                <a:spcPct val="90000"/>
              </a:lnSpc>
              <a:spcBef>
                <a:spcPct val="30000"/>
              </a:spcBef>
            </a:pPr>
            <a:r>
              <a:rPr lang="en-US" sz="800" dirty="0">
                <a:solidFill>
                  <a:srgbClr val="33CC33"/>
                </a:solidFill>
                <a:latin typeface="Arial" pitchFamily="34" charset="0"/>
              </a:rPr>
              <a:t>++ Access at anytime from any place: convenience</a:t>
            </a:r>
          </a:p>
          <a:p>
            <a:pPr marL="221294" indent="-221294" eaLnBrk="0" hangingPunct="0">
              <a:lnSpc>
                <a:spcPct val="90000"/>
              </a:lnSpc>
              <a:spcBef>
                <a:spcPct val="30000"/>
              </a:spcBef>
            </a:pPr>
            <a:r>
              <a:rPr lang="en-US" sz="800" dirty="0">
                <a:latin typeface="Arial" pitchFamily="34" charset="0"/>
              </a:rPr>
              <a:t>5. Fulfillment: </a:t>
            </a:r>
            <a:r>
              <a:rPr lang="en-US" sz="800" i="1" dirty="0">
                <a:latin typeface="Arial" pitchFamily="34" charset="0"/>
              </a:rPr>
              <a:t>they bring it!</a:t>
            </a:r>
            <a:endParaRPr lang="en-US" sz="800" dirty="0">
              <a:latin typeface="Arial" pitchFamily="34" charset="0"/>
            </a:endParaRPr>
          </a:p>
          <a:p>
            <a:pPr marL="498671" lvl="1" indent="-163698" eaLnBrk="0" hangingPunct="0">
              <a:lnSpc>
                <a:spcPct val="90000"/>
              </a:lnSpc>
              <a:spcBef>
                <a:spcPct val="30000"/>
              </a:spcBef>
            </a:pPr>
            <a:r>
              <a:rPr lang="en-US" sz="800" dirty="0">
                <a:latin typeface="Arial" pitchFamily="34" charset="0"/>
              </a:rPr>
              <a:t>0	Increased availability by aggregating information</a:t>
            </a:r>
          </a:p>
          <a:p>
            <a:pPr marL="498671" lvl="1" indent="-163698" eaLnBrk="0" hangingPunct="0">
              <a:lnSpc>
                <a:spcPct val="90000"/>
              </a:lnSpc>
              <a:spcBef>
                <a:spcPct val="30000"/>
              </a:spcBef>
            </a:pPr>
            <a:r>
              <a:rPr lang="en-US" sz="800" b="1" dirty="0">
                <a:solidFill>
                  <a:srgbClr val="FF0000"/>
                </a:solidFill>
                <a:latin typeface="Arial" pitchFamily="34" charset="0"/>
              </a:rPr>
              <a:t>- Longer</a:t>
            </a:r>
            <a:r>
              <a:rPr lang="en-US" sz="800" dirty="0">
                <a:solidFill>
                  <a:srgbClr val="FF0000"/>
                </a:solidFill>
                <a:latin typeface="Arial" pitchFamily="34" charset="0"/>
              </a:rPr>
              <a:t> response time than store</a:t>
            </a:r>
          </a:p>
          <a:p>
            <a:pPr marL="498671" lvl="1" indent="-163698" eaLnBrk="0" hangingPunct="0">
              <a:lnSpc>
                <a:spcPct val="90000"/>
              </a:lnSpc>
              <a:spcBef>
                <a:spcPct val="30000"/>
              </a:spcBef>
            </a:pPr>
            <a:r>
              <a:rPr lang="en-US" sz="800" dirty="0">
                <a:latin typeface="Arial" pitchFamily="34" charset="0"/>
              </a:rPr>
              <a:t>0	Increased choice of delivery options</a:t>
            </a:r>
          </a:p>
          <a:p>
            <a:pPr marL="221294" indent="-221294" eaLnBrk="0" hangingPunct="0">
              <a:lnSpc>
                <a:spcPct val="90000"/>
              </a:lnSpc>
              <a:spcBef>
                <a:spcPct val="30000"/>
              </a:spcBef>
            </a:pPr>
            <a:r>
              <a:rPr lang="en-US" sz="800" dirty="0">
                <a:latin typeface="Arial" pitchFamily="34" charset="0"/>
              </a:rPr>
              <a:t>6. Efficient funds transfer - reduce working capital</a:t>
            </a:r>
          </a:p>
        </p:txBody>
      </p:sp>
      <p:sp>
        <p:nvSpPr>
          <p:cNvPr id="121863" name="Rectangle 5"/>
          <p:cNvSpPr>
            <a:spLocks noChangeArrowheads="1"/>
          </p:cNvSpPr>
          <p:nvPr/>
        </p:nvSpPr>
        <p:spPr bwMode="auto">
          <a:xfrm>
            <a:off x="3059445" y="4637441"/>
            <a:ext cx="3950956" cy="2285672"/>
          </a:xfrm>
          <a:prstGeom prst="rect">
            <a:avLst/>
          </a:prstGeom>
          <a:noFill/>
          <a:ln w="9525">
            <a:noFill/>
            <a:miter lim="800000"/>
            <a:headEnd/>
            <a:tailEnd/>
          </a:ln>
        </p:spPr>
        <p:txBody>
          <a:bodyPr lIns="91459" tIns="45731" rIns="91459" bIns="45731"/>
          <a:lstStyle/>
          <a:p>
            <a:pPr marL="225841" indent="-225841" eaLnBrk="0" hangingPunct="0">
              <a:lnSpc>
                <a:spcPct val="90000"/>
              </a:lnSpc>
              <a:spcBef>
                <a:spcPct val="30000"/>
              </a:spcBef>
            </a:pPr>
            <a:r>
              <a:rPr lang="en-US" sz="800" dirty="0">
                <a:latin typeface="Arial" pitchFamily="34" charset="0"/>
              </a:rPr>
              <a:t>1. Capacity &amp; Facilities: </a:t>
            </a:r>
          </a:p>
          <a:p>
            <a:pPr marL="489576" lvl="1" indent="-150057" eaLnBrk="0" hangingPunct="0">
              <a:lnSpc>
                <a:spcPct val="90000"/>
              </a:lnSpc>
              <a:spcBef>
                <a:spcPct val="30000"/>
              </a:spcBef>
            </a:pPr>
            <a:r>
              <a:rPr lang="en-US" sz="800" dirty="0">
                <a:solidFill>
                  <a:srgbClr val="33CC33"/>
                </a:solidFill>
                <a:latin typeface="Arial" pitchFamily="34" charset="0"/>
              </a:rPr>
              <a:t>+ Site costs: eliminate intermediaries or retail and distribution sites: </a:t>
            </a:r>
            <a:r>
              <a:rPr lang="en-US" sz="1000" i="1" dirty="0">
                <a:solidFill>
                  <a:srgbClr val="33CC33"/>
                </a:solidFill>
              </a:rPr>
              <a:t>– </a:t>
            </a:r>
            <a:r>
              <a:rPr lang="en-US" sz="1000" dirty="0" err="1">
                <a:solidFill>
                  <a:srgbClr val="33CC33"/>
                </a:solidFill>
                <a:latin typeface="Symbol" pitchFamily="18" charset="2"/>
              </a:rPr>
              <a:t>D</a:t>
            </a:r>
            <a:r>
              <a:rPr lang="en-US" sz="1000" i="1" dirty="0" err="1">
                <a:solidFill>
                  <a:srgbClr val="33CC33"/>
                </a:solidFill>
              </a:rPr>
              <a:t>C</a:t>
            </a:r>
            <a:r>
              <a:rPr lang="en-US" sz="1000" baseline="-25000" dirty="0" err="1">
                <a:solidFill>
                  <a:srgbClr val="33CC33"/>
                </a:solidFill>
              </a:rPr>
              <a:t>no</a:t>
            </a:r>
            <a:r>
              <a:rPr lang="en-US" sz="1000" baseline="-25000" dirty="0">
                <a:solidFill>
                  <a:srgbClr val="33CC33"/>
                </a:solidFill>
              </a:rPr>
              <a:t> retail stores</a:t>
            </a:r>
            <a:endParaRPr lang="en-US" sz="800" dirty="0">
              <a:solidFill>
                <a:srgbClr val="33CC33"/>
              </a:solidFill>
              <a:latin typeface="Arial" pitchFamily="34" charset="0"/>
            </a:endParaRPr>
          </a:p>
          <a:p>
            <a:pPr marL="489576" lvl="1" indent="-150057" eaLnBrk="0" hangingPunct="0">
              <a:lnSpc>
                <a:spcPct val="90000"/>
              </a:lnSpc>
              <a:spcBef>
                <a:spcPct val="30000"/>
              </a:spcBef>
            </a:pPr>
            <a:r>
              <a:rPr lang="en-US" sz="800" dirty="0">
                <a:solidFill>
                  <a:srgbClr val="FF0000"/>
                </a:solidFill>
                <a:latin typeface="Arial" pitchFamily="34" charset="0"/>
              </a:rPr>
              <a:t>- Processing costs: customer participation, smooth capacity </a:t>
            </a:r>
            <a:r>
              <a:rPr lang="en-US" sz="800" dirty="0" err="1">
                <a:solidFill>
                  <a:srgbClr val="FF0000"/>
                </a:solidFill>
                <a:latin typeface="Arial" pitchFamily="34" charset="0"/>
              </a:rPr>
              <a:t>req’s</a:t>
            </a:r>
            <a:r>
              <a:rPr lang="en-US" sz="800" dirty="0">
                <a:solidFill>
                  <a:srgbClr val="FF0000"/>
                </a:solidFill>
                <a:latin typeface="Arial" pitchFamily="34" charset="0"/>
              </a:rPr>
              <a:t>: </a:t>
            </a:r>
            <a:r>
              <a:rPr lang="en-US" sz="1000" i="1" dirty="0">
                <a:solidFill>
                  <a:srgbClr val="FF0000"/>
                </a:solidFill>
              </a:rPr>
              <a:t>+ </a:t>
            </a:r>
            <a:r>
              <a:rPr lang="en-US" sz="1000" dirty="0">
                <a:solidFill>
                  <a:srgbClr val="FF0000"/>
                </a:solidFill>
                <a:latin typeface="Symbol" pitchFamily="18" charset="2"/>
              </a:rPr>
              <a:t>D</a:t>
            </a:r>
            <a:r>
              <a:rPr lang="en-US" sz="1000" i="1" dirty="0">
                <a:solidFill>
                  <a:srgbClr val="FF0000"/>
                </a:solidFill>
              </a:rPr>
              <a:t>C</a:t>
            </a:r>
            <a:r>
              <a:rPr lang="en-US" sz="1000" baseline="-25000" dirty="0">
                <a:solidFill>
                  <a:srgbClr val="FF0000"/>
                </a:solidFill>
              </a:rPr>
              <a:t>P&amp;P</a:t>
            </a:r>
            <a:endParaRPr lang="en-US" sz="800" dirty="0">
              <a:solidFill>
                <a:srgbClr val="FF0000"/>
              </a:solidFill>
              <a:latin typeface="Arial" pitchFamily="34" charset="0"/>
            </a:endParaRPr>
          </a:p>
          <a:p>
            <a:pPr marL="225841" indent="-225841" eaLnBrk="0" hangingPunct="0">
              <a:lnSpc>
                <a:spcPct val="90000"/>
              </a:lnSpc>
              <a:spcBef>
                <a:spcPct val="30000"/>
              </a:spcBef>
            </a:pPr>
            <a:r>
              <a:rPr lang="en-US" sz="800" dirty="0">
                <a:latin typeface="Arial" pitchFamily="34" charset="0"/>
              </a:rPr>
              <a:t>2. Vertical Integration</a:t>
            </a:r>
          </a:p>
          <a:p>
            <a:pPr marL="489576" lvl="1" indent="-150057" eaLnBrk="0" hangingPunct="0">
              <a:lnSpc>
                <a:spcPct val="90000"/>
              </a:lnSpc>
              <a:spcBef>
                <a:spcPct val="30000"/>
              </a:spcBef>
            </a:pPr>
            <a:r>
              <a:rPr lang="en-US" sz="800" dirty="0">
                <a:latin typeface="Arial" pitchFamily="34" charset="0"/>
              </a:rPr>
              <a:t>- with </a:t>
            </a:r>
            <a:r>
              <a:rPr lang="en-US" sz="800" dirty="0">
                <a:solidFill>
                  <a:srgbClr val="FF0000"/>
                </a:solidFill>
                <a:latin typeface="Arial" pitchFamily="34" charset="0"/>
              </a:rPr>
              <a:t>upstream suppliers</a:t>
            </a:r>
            <a:r>
              <a:rPr lang="en-US" sz="800" dirty="0">
                <a:latin typeface="Arial" pitchFamily="34" charset="0"/>
              </a:rPr>
              <a:t>, production &amp; logistics 	 </a:t>
            </a:r>
            <a:r>
              <a:rPr lang="en-US" sz="800" dirty="0">
                <a:solidFill>
                  <a:srgbClr val="FF3300"/>
                </a:solidFill>
                <a:latin typeface="Symbol" pitchFamily="18" charset="2"/>
              </a:rPr>
              <a:t>+ </a:t>
            </a:r>
            <a:r>
              <a:rPr lang="en-US" sz="800" dirty="0" err="1">
                <a:solidFill>
                  <a:srgbClr val="FF3300"/>
                </a:solidFill>
                <a:latin typeface="Symbol" pitchFamily="18" charset="2"/>
              </a:rPr>
              <a:t>D</a:t>
            </a:r>
            <a:r>
              <a:rPr lang="en-US" sz="800" i="1" dirty="0" err="1">
                <a:solidFill>
                  <a:srgbClr val="FF3300"/>
                </a:solidFill>
              </a:rPr>
              <a:t>C</a:t>
            </a:r>
            <a:r>
              <a:rPr lang="en-US" sz="800" baseline="-25000" dirty="0" err="1">
                <a:solidFill>
                  <a:srgbClr val="FF3300"/>
                </a:solidFill>
              </a:rPr>
              <a:t>sourcing</a:t>
            </a:r>
            <a:endParaRPr lang="en-US" sz="600" i="1" dirty="0">
              <a:latin typeface="Arial" pitchFamily="34" charset="0"/>
            </a:endParaRPr>
          </a:p>
          <a:p>
            <a:pPr marL="489576" lvl="1" indent="-150057" eaLnBrk="0" hangingPunct="0">
              <a:lnSpc>
                <a:spcPct val="90000"/>
              </a:lnSpc>
              <a:spcBef>
                <a:spcPct val="30000"/>
              </a:spcBef>
            </a:pPr>
            <a:r>
              <a:rPr lang="en-US" sz="800" dirty="0">
                <a:latin typeface="Arial" pitchFamily="34" charset="0"/>
              </a:rPr>
              <a:t>0	Eliminate intermediaries</a:t>
            </a:r>
          </a:p>
          <a:p>
            <a:pPr marL="225841" indent="-225841" eaLnBrk="0" hangingPunct="0">
              <a:lnSpc>
                <a:spcPct val="90000"/>
              </a:lnSpc>
              <a:spcBef>
                <a:spcPct val="30000"/>
              </a:spcBef>
            </a:pPr>
            <a:r>
              <a:rPr lang="en-US" sz="800" dirty="0">
                <a:latin typeface="Arial" pitchFamily="34" charset="0"/>
              </a:rPr>
              <a:t>3. Network design: Inventory &amp; 			Transportation</a:t>
            </a:r>
          </a:p>
          <a:p>
            <a:pPr marL="489576" lvl="1" indent="-150057" eaLnBrk="0" hangingPunct="0">
              <a:lnSpc>
                <a:spcPct val="90000"/>
              </a:lnSpc>
              <a:spcBef>
                <a:spcPct val="30000"/>
              </a:spcBef>
            </a:pPr>
            <a:r>
              <a:rPr lang="en-US" sz="800" dirty="0">
                <a:latin typeface="Arial" pitchFamily="34" charset="0"/>
              </a:rPr>
              <a:t>0	Reduce cycle stock (geographic centralization)</a:t>
            </a:r>
          </a:p>
          <a:p>
            <a:pPr marL="489576" lvl="1" indent="-150057" eaLnBrk="0" hangingPunct="0">
              <a:lnSpc>
                <a:spcPct val="90000"/>
              </a:lnSpc>
              <a:spcBef>
                <a:spcPct val="30000"/>
              </a:spcBef>
            </a:pPr>
            <a:r>
              <a:rPr lang="en-US" sz="800" dirty="0">
                <a:latin typeface="Arial" pitchFamily="34" charset="0"/>
              </a:rPr>
              <a:t>0	Reduce safety stock (statistical aggregation)</a:t>
            </a:r>
          </a:p>
          <a:p>
            <a:pPr marL="489576" lvl="1" indent="-150057" eaLnBrk="0" hangingPunct="0">
              <a:lnSpc>
                <a:spcPct val="90000"/>
              </a:lnSpc>
              <a:spcBef>
                <a:spcPct val="30000"/>
              </a:spcBef>
            </a:pPr>
            <a:r>
              <a:rPr lang="en-US" sz="800" dirty="0">
                <a:latin typeface="Arial" pitchFamily="34" charset="0"/>
              </a:rPr>
              <a:t>0	Inbound</a:t>
            </a:r>
          </a:p>
          <a:p>
            <a:pPr marL="489576" lvl="1" indent="-150057" eaLnBrk="0" hangingPunct="0">
              <a:lnSpc>
                <a:spcPct val="90000"/>
              </a:lnSpc>
              <a:spcBef>
                <a:spcPct val="30000"/>
              </a:spcBef>
            </a:pPr>
            <a:r>
              <a:rPr lang="en-US" sz="800" dirty="0">
                <a:solidFill>
                  <a:srgbClr val="FF0000"/>
                </a:solidFill>
                <a:latin typeface="Arial" pitchFamily="34" charset="0"/>
              </a:rPr>
              <a:t>- Outbound: </a:t>
            </a:r>
            <a:r>
              <a:rPr lang="en-US" sz="900" dirty="0">
                <a:solidFill>
                  <a:srgbClr val="FF0000"/>
                </a:solidFill>
              </a:rPr>
              <a:t>the</a:t>
            </a:r>
            <a:r>
              <a:rPr lang="en-US" sz="900" dirty="0">
                <a:solidFill>
                  <a:srgbClr val="FF3300"/>
                </a:solidFill>
              </a:rPr>
              <a:t> last mile + it does </a:t>
            </a:r>
            <a:r>
              <a:rPr lang="en-US" sz="900" i="1" dirty="0">
                <a:solidFill>
                  <a:srgbClr val="FF3300"/>
                </a:solidFill>
              </a:rPr>
              <a:t>not </a:t>
            </a:r>
            <a:r>
              <a:rPr lang="en-US" sz="900" dirty="0">
                <a:solidFill>
                  <a:srgbClr val="FF3300"/>
                </a:solidFill>
              </a:rPr>
              <a:t>scale “well”… </a:t>
            </a:r>
            <a:r>
              <a:rPr lang="en-US" sz="900" i="1" dirty="0">
                <a:solidFill>
                  <a:srgbClr val="FF3300"/>
                </a:solidFill>
              </a:rPr>
              <a:t>+ </a:t>
            </a:r>
            <a:r>
              <a:rPr lang="en-US" sz="900" dirty="0" err="1">
                <a:solidFill>
                  <a:srgbClr val="FF3300"/>
                </a:solidFill>
                <a:latin typeface="Symbol" pitchFamily="18" charset="2"/>
              </a:rPr>
              <a:t>D</a:t>
            </a:r>
            <a:r>
              <a:rPr lang="en-US" sz="900" i="1" dirty="0" err="1">
                <a:solidFill>
                  <a:srgbClr val="FF3300"/>
                </a:solidFill>
              </a:rPr>
              <a:t>C</a:t>
            </a:r>
            <a:r>
              <a:rPr lang="en-US" sz="900" baseline="-25000" dirty="0" err="1">
                <a:solidFill>
                  <a:srgbClr val="FF3300"/>
                </a:solidFill>
              </a:rPr>
              <a:t>delivery</a:t>
            </a:r>
            <a:endParaRPr lang="en-US" sz="700" dirty="0">
              <a:latin typeface="Arial" pitchFamily="34" charset="0"/>
            </a:endParaRPr>
          </a:p>
          <a:p>
            <a:pPr marL="225841" indent="-225841" eaLnBrk="0" hangingPunct="0">
              <a:lnSpc>
                <a:spcPct val="90000"/>
              </a:lnSpc>
              <a:spcBef>
                <a:spcPct val="30000"/>
              </a:spcBef>
            </a:pPr>
            <a:r>
              <a:rPr lang="en-US" sz="800" dirty="0">
                <a:latin typeface="Arial" pitchFamily="34" charset="0"/>
              </a:rPr>
              <a:t>4. Technology:</a:t>
            </a:r>
          </a:p>
          <a:p>
            <a:pPr marL="489576" lvl="1" indent="-150057" eaLnBrk="0" hangingPunct="0">
              <a:lnSpc>
                <a:spcPct val="90000"/>
              </a:lnSpc>
              <a:spcBef>
                <a:spcPct val="30000"/>
              </a:spcBef>
            </a:pPr>
            <a:r>
              <a:rPr lang="en-US" sz="800" dirty="0">
                <a:latin typeface="Arial" pitchFamily="34" charset="0"/>
              </a:rPr>
              <a:t>0	Process: postpone product differentiation to after order placement</a:t>
            </a:r>
          </a:p>
          <a:p>
            <a:pPr marL="489576" lvl="1" indent="-150057" eaLnBrk="0" hangingPunct="0">
              <a:lnSpc>
                <a:spcPct val="90000"/>
              </a:lnSpc>
              <a:spcBef>
                <a:spcPct val="30000"/>
              </a:spcBef>
            </a:pPr>
            <a:r>
              <a:rPr lang="en-US" sz="800" dirty="0">
                <a:latin typeface="Arial" pitchFamily="34" charset="0"/>
              </a:rPr>
              <a:t>0	Product: allow modular ATO</a:t>
            </a:r>
          </a:p>
          <a:p>
            <a:pPr marL="225841" indent="-225841" eaLnBrk="0" hangingPunct="0">
              <a:lnSpc>
                <a:spcPct val="90000"/>
              </a:lnSpc>
              <a:spcBef>
                <a:spcPct val="30000"/>
              </a:spcBef>
            </a:pPr>
            <a:r>
              <a:rPr lang="en-US" sz="800" dirty="0">
                <a:latin typeface="Arial" pitchFamily="34" charset="0"/>
              </a:rPr>
              <a:t>5. Coordination and Information</a:t>
            </a:r>
          </a:p>
          <a:p>
            <a:pPr marL="489576" lvl="1" indent="-150057" eaLnBrk="0" hangingPunct="0">
              <a:lnSpc>
                <a:spcPct val="90000"/>
              </a:lnSpc>
              <a:spcBef>
                <a:spcPct val="30000"/>
              </a:spcBef>
            </a:pPr>
            <a:r>
              <a:rPr lang="en-US" sz="800" dirty="0">
                <a:latin typeface="Arial" pitchFamily="34" charset="0"/>
              </a:rPr>
              <a:t>0	automate, improves coordination (bullwhip , planning, forecasting)</a:t>
            </a:r>
          </a:p>
          <a:p>
            <a:pPr marL="225841" indent="-225841" eaLnBrk="0" hangingPunct="0">
              <a:lnSpc>
                <a:spcPct val="90000"/>
              </a:lnSpc>
              <a:spcBef>
                <a:spcPct val="30000"/>
              </a:spcBef>
            </a:pPr>
            <a:endParaRPr lang="en-US" sz="800" dirty="0">
              <a:latin typeface="Arial" pitchFamily="34" charset="0"/>
            </a:endParaRPr>
          </a:p>
        </p:txBody>
      </p:sp>
      <p:sp>
        <p:nvSpPr>
          <p:cNvPr id="121864" name="Text Box 6"/>
          <p:cNvSpPr txBox="1">
            <a:spLocks noChangeArrowheads="1"/>
          </p:cNvSpPr>
          <p:nvPr/>
        </p:nvSpPr>
        <p:spPr bwMode="auto">
          <a:xfrm>
            <a:off x="284495" y="3987248"/>
            <a:ext cx="5473832" cy="4800698"/>
          </a:xfrm>
          <a:prstGeom prst="rect">
            <a:avLst/>
          </a:prstGeom>
          <a:noFill/>
          <a:ln w="9525" algn="ctr">
            <a:noFill/>
            <a:prstDash val="dash"/>
            <a:miter lim="800000"/>
            <a:headEnd/>
            <a:tailEnd/>
          </a:ln>
        </p:spPr>
        <p:txBody>
          <a:bodyPr lIns="90829" tIns="45415" rIns="90829" bIns="45415">
            <a:spAutoFit/>
          </a:bodyPr>
          <a:lstStyle/>
          <a:p>
            <a:pPr defTabSz="907914"/>
            <a:r>
              <a:rPr lang="en-US" sz="1800" dirty="0"/>
              <a:t>Go over each item and ask what impact it has for Peapod.</a:t>
            </a:r>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endParaRPr lang="en-US" sz="1800" dirty="0"/>
          </a:p>
          <a:p>
            <a:pPr defTabSz="907914"/>
            <a:r>
              <a:rPr lang="en-US" sz="1800" dirty="0"/>
              <a:t>&gt; Cost increases. Thus, it must be on value enhancing! To understand, let’s look at the processes involved.</a:t>
            </a:r>
          </a:p>
          <a:p>
            <a:pPr defTabSz="907914"/>
            <a:endParaRPr lang="en-US" sz="1800" dirty="0"/>
          </a:p>
          <a:p>
            <a:pPr defTabSz="907914"/>
            <a:endParaRPr lang="en-US" sz="1800"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2883" name="Rectangle 3"/>
          <p:cNvSpPr>
            <a:spLocks noGrp="1" noChangeArrowheads="1"/>
          </p:cNvSpPr>
          <p:nvPr>
            <p:ph type="dt" sz="quarter" idx="1"/>
          </p:nvPr>
        </p:nvSpPr>
        <p:spPr>
          <a:noFill/>
        </p:spPr>
        <p:txBody>
          <a:bodyPr/>
          <a:lstStyle/>
          <a:p>
            <a:pPr defTabSz="921555"/>
            <a:fld id="{36354BE1-A537-42DE-AC59-B581EA347C98}" type="datetime1">
              <a:rPr lang="en-US" smtClean="0"/>
              <a:pPr defTabSz="921555"/>
              <a:t>1/16/14</a:t>
            </a:fld>
            <a:endParaRPr lang="en-US" dirty="0" smtClean="0"/>
          </a:p>
        </p:txBody>
      </p:sp>
      <p:sp>
        <p:nvSpPr>
          <p:cNvPr id="122884" name="Rectangle 6"/>
          <p:cNvSpPr>
            <a:spLocks noGrp="1" noChangeArrowheads="1"/>
          </p:cNvSpPr>
          <p:nvPr>
            <p:ph type="ftr" sz="quarter" idx="4"/>
          </p:nvPr>
        </p:nvSpPr>
        <p:spPr>
          <a:noFill/>
        </p:spPr>
        <p:txBody>
          <a:bodyPr/>
          <a:lstStyle/>
          <a:p>
            <a:pPr defTabSz="921555"/>
            <a:r>
              <a:rPr lang="en-US" dirty="0" smtClean="0"/>
              <a:t>© Van Mieghem</a:t>
            </a:r>
          </a:p>
        </p:txBody>
      </p:sp>
      <p:sp>
        <p:nvSpPr>
          <p:cNvPr id="122885" name="Rectangle 2"/>
          <p:cNvSpPr>
            <a:spLocks noGrp="1" noRot="1" noChangeAspect="1" noChangeArrowheads="1" noTextEdit="1"/>
          </p:cNvSpPr>
          <p:nvPr>
            <p:ph type="sldImg"/>
          </p:nvPr>
        </p:nvSpPr>
        <p:spPr>
          <a:ln/>
        </p:spPr>
      </p:sp>
      <p:sp>
        <p:nvSpPr>
          <p:cNvPr id="122886" name="Rectangle 3"/>
          <p:cNvSpPr>
            <a:spLocks noGrp="1" noChangeArrowheads="1"/>
          </p:cNvSpPr>
          <p:nvPr>
            <p:ph type="body" idx="1"/>
          </p:nvPr>
        </p:nvSpPr>
        <p:spPr>
          <a:noFill/>
          <a:ln/>
        </p:spPr>
        <p:txBody>
          <a:bodyPr/>
          <a:lstStyle/>
          <a:p>
            <a:r>
              <a:rPr lang="en-US" smtClean="0"/>
              <a:t>JVM:</a:t>
            </a:r>
          </a:p>
          <a:p>
            <a:r>
              <a:rPr lang="en-US" smtClean="0"/>
              <a:t>With low cost of flex, you use only 1 asset (a flexible one!) to produce both std &amp; custom. Prioritize custom which must be MTO and fill up remaining capacity with MTS of standard product. The end schedule is </a:t>
            </a:r>
            <a:r>
              <a:rPr lang="en-US" i="1" smtClean="0"/>
              <a:t>smooth </a:t>
            </a:r>
            <a:r>
              <a:rPr lang="en-US" smtClean="0"/>
              <a:t>(“spackled”).</a:t>
            </a:r>
          </a:p>
          <a:p>
            <a:r>
              <a:rPr lang="en-US" smtClean="0"/>
              <a:t>With medium cost of flex, you use two focused assets: a long lead time but cheap for standard (MTS) and a fast but expensive for custom. This you can do even for standard products where than you put base demand into slow cheap asset (perhaps offshored) and volatile part in fast expensive asset. The expensive asset sees a rough &amp; bumpy end schedule (“texturing”, which is what they do at the West coast: splash on stuff to make surface rough &amp; bumpy).</a:t>
            </a:r>
          </a:p>
          <a:p>
            <a:endParaRPr lang="en-US" smtClean="0"/>
          </a:p>
          <a:p>
            <a:r>
              <a:rPr lang="en-US" smtClean="0"/>
              <a:t>With high cost of flex, you try to get as much efficiency from standard in-advance production and postpone the later customization steps = postponement. [I have no idea what advancement is!]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Typically there are two approaches:</a:t>
            </a:r>
          </a:p>
          <a:p>
            <a:pPr marL="218290" indent="-218290">
              <a:buAutoNum type="arabicPeriod"/>
            </a:pPr>
            <a:r>
              <a:rPr lang="en-US" dirty="0" smtClean="0"/>
              <a:t>Top-down (or outside-in): next examples</a:t>
            </a:r>
            <a:r>
              <a:rPr lang="en-US" baseline="0" dirty="0" smtClean="0"/>
              <a:t> of airlines and gaming using external data</a:t>
            </a:r>
          </a:p>
          <a:p>
            <a:pPr marL="218290" indent="-218290">
              <a:buAutoNum type="arabicPeriod"/>
            </a:pPr>
            <a:r>
              <a:rPr lang="en-US" baseline="0" dirty="0" smtClean="0"/>
              <a:t>Bottom-up (or inside-out): requires more internal data. [in Peapod we’ll do both]</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1/16/14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3907" name="Rectangle 3"/>
          <p:cNvSpPr>
            <a:spLocks noGrp="1" noChangeArrowheads="1"/>
          </p:cNvSpPr>
          <p:nvPr>
            <p:ph type="dt" sz="quarter" idx="1"/>
          </p:nvPr>
        </p:nvSpPr>
        <p:spPr>
          <a:noFill/>
        </p:spPr>
        <p:txBody>
          <a:bodyPr/>
          <a:lstStyle/>
          <a:p>
            <a:pPr defTabSz="921555"/>
            <a:fld id="{7762938A-AF24-45EB-BBCF-820905AD98E6}" type="datetime1">
              <a:rPr lang="en-US" smtClean="0"/>
              <a:pPr defTabSz="921555"/>
              <a:t>1/16/14</a:t>
            </a:fld>
            <a:endParaRPr lang="en-US" dirty="0" smtClean="0"/>
          </a:p>
        </p:txBody>
      </p:sp>
      <p:sp>
        <p:nvSpPr>
          <p:cNvPr id="123908" name="Rectangle 6"/>
          <p:cNvSpPr>
            <a:spLocks noGrp="1" noChangeArrowheads="1"/>
          </p:cNvSpPr>
          <p:nvPr>
            <p:ph type="ftr" sz="quarter" idx="4"/>
          </p:nvPr>
        </p:nvSpPr>
        <p:spPr>
          <a:noFill/>
        </p:spPr>
        <p:txBody>
          <a:bodyPr/>
          <a:lstStyle/>
          <a:p>
            <a:pPr defTabSz="921555"/>
            <a:r>
              <a:rPr lang="en-US" dirty="0" smtClean="0"/>
              <a:t>© Van Mieghem</a:t>
            </a:r>
          </a:p>
        </p:txBody>
      </p:sp>
      <p:sp>
        <p:nvSpPr>
          <p:cNvPr id="123909" name="Rectangle 2"/>
          <p:cNvSpPr>
            <a:spLocks noGrp="1" noRot="1" noChangeAspect="1" noChangeArrowheads="1" noTextEdit="1"/>
          </p:cNvSpPr>
          <p:nvPr>
            <p:ph type="sldImg"/>
          </p:nvPr>
        </p:nvSpPr>
        <p:spPr>
          <a:xfrm>
            <a:off x="1181100" y="695325"/>
            <a:ext cx="4651375" cy="3487738"/>
          </a:xfrm>
          <a:ln/>
        </p:spPr>
      </p:sp>
      <p:sp>
        <p:nvSpPr>
          <p:cNvPr id="123910" name="Rectangle 3"/>
          <p:cNvSpPr>
            <a:spLocks noGrp="1" noChangeArrowheads="1"/>
          </p:cNvSpPr>
          <p:nvPr>
            <p:ph type="body" idx="1"/>
          </p:nvPr>
        </p:nvSpPr>
        <p:spPr>
          <a:xfrm>
            <a:off x="252546" y="4416100"/>
            <a:ext cx="6505311" cy="4328483"/>
          </a:xfrm>
          <a:noFill/>
          <a:ln/>
        </p:spPr>
        <p:txBody>
          <a:bodyPr/>
          <a:lstStyle/>
          <a:p>
            <a:pPr>
              <a:lnSpc>
                <a:spcPct val="80000"/>
              </a:lnSpc>
            </a:pPr>
            <a:r>
              <a:rPr lang="en-US" sz="900" dirty="0" smtClean="0"/>
              <a:t>I think Papa Murphy's Pizza provides an interesting contrast to Peapod that </a:t>
            </a:r>
          </a:p>
          <a:p>
            <a:pPr>
              <a:lnSpc>
                <a:spcPct val="80000"/>
              </a:lnSpc>
            </a:pPr>
            <a:r>
              <a:rPr lang="en-US" sz="900" dirty="0" smtClean="0"/>
              <a:t>might complement the point you are making with the Peapod case.</a:t>
            </a:r>
          </a:p>
          <a:p>
            <a:pPr>
              <a:lnSpc>
                <a:spcPct val="80000"/>
              </a:lnSpc>
            </a:pPr>
            <a:endParaRPr lang="en-US" sz="900" dirty="0" smtClean="0"/>
          </a:p>
          <a:p>
            <a:pPr>
              <a:lnSpc>
                <a:spcPct val="80000"/>
              </a:lnSpc>
            </a:pPr>
            <a:r>
              <a:rPr lang="en-US" sz="900" dirty="0" smtClean="0"/>
              <a:t>Papa Murphy's competes with pizza delivery companies through a </a:t>
            </a:r>
          </a:p>
          <a:p>
            <a:pPr>
              <a:lnSpc>
                <a:spcPct val="80000"/>
              </a:lnSpc>
            </a:pPr>
            <a:r>
              <a:rPr lang="en-US" sz="900" dirty="0" smtClean="0"/>
              <a:t>"Take-n-Bake" model. Customers buy an unbaked pizza in one of the Papa </a:t>
            </a:r>
          </a:p>
          <a:p>
            <a:pPr>
              <a:lnSpc>
                <a:spcPct val="80000"/>
              </a:lnSpc>
            </a:pPr>
            <a:r>
              <a:rPr lang="en-US" sz="900" dirty="0" smtClean="0"/>
              <a:t>Murphy's retail stores, take it home, and bake the pizza in the home oven. </a:t>
            </a:r>
          </a:p>
          <a:p>
            <a:pPr>
              <a:lnSpc>
                <a:spcPct val="80000"/>
              </a:lnSpc>
            </a:pPr>
            <a:r>
              <a:rPr lang="en-US" sz="900" dirty="0" smtClean="0"/>
              <a:t>The pizza is supposed to be of superior quality (I indeed think it is), </a:t>
            </a:r>
          </a:p>
          <a:p>
            <a:pPr>
              <a:lnSpc>
                <a:spcPct val="80000"/>
              </a:lnSpc>
            </a:pPr>
            <a:r>
              <a:rPr lang="en-US" sz="900" dirty="0" smtClean="0"/>
              <a:t>especially since customers eat it fresh and hot out of the oven. The price </a:t>
            </a:r>
          </a:p>
          <a:p>
            <a:pPr>
              <a:lnSpc>
                <a:spcPct val="80000"/>
              </a:lnSpc>
            </a:pPr>
            <a:r>
              <a:rPr lang="en-US" sz="900" dirty="0" smtClean="0"/>
              <a:t>being charged to the customer is pretty much the same as a delivery pizza. </a:t>
            </a:r>
          </a:p>
          <a:p>
            <a:pPr>
              <a:lnSpc>
                <a:spcPct val="80000"/>
              </a:lnSpc>
            </a:pPr>
            <a:r>
              <a:rPr lang="en-US" sz="900" dirty="0" smtClean="0"/>
              <a:t>The value proposition seems to be doing well, looking at the rapid growth </a:t>
            </a:r>
          </a:p>
          <a:p>
            <a:pPr>
              <a:lnSpc>
                <a:spcPct val="80000"/>
              </a:lnSpc>
            </a:pPr>
            <a:r>
              <a:rPr lang="en-US" sz="900" dirty="0" smtClean="0"/>
              <a:t>of the company.</a:t>
            </a:r>
          </a:p>
          <a:p>
            <a:pPr>
              <a:lnSpc>
                <a:spcPct val="80000"/>
              </a:lnSpc>
            </a:pPr>
            <a:endParaRPr lang="en-US" sz="900" dirty="0" smtClean="0"/>
          </a:p>
          <a:p>
            <a:pPr>
              <a:lnSpc>
                <a:spcPct val="80000"/>
              </a:lnSpc>
            </a:pPr>
            <a:r>
              <a:rPr lang="en-US" sz="900" dirty="0" smtClean="0"/>
              <a:t> From an operational perspective the opposite of Peapod is going on: many </a:t>
            </a:r>
          </a:p>
          <a:p>
            <a:pPr>
              <a:lnSpc>
                <a:spcPct val="80000"/>
              </a:lnSpc>
            </a:pPr>
            <a:r>
              <a:rPr lang="en-US" sz="900" dirty="0" smtClean="0"/>
              <a:t>functions (or activities) are being shifted to the Papa Murphy's customer </a:t>
            </a:r>
          </a:p>
          <a:p>
            <a:pPr>
              <a:lnSpc>
                <a:spcPct val="80000"/>
              </a:lnSpc>
            </a:pPr>
            <a:r>
              <a:rPr lang="en-US" sz="900" dirty="0" smtClean="0"/>
              <a:t>even though the customer is still paying the same for the pizza compared to </a:t>
            </a:r>
          </a:p>
          <a:p>
            <a:pPr>
              <a:lnSpc>
                <a:spcPct val="80000"/>
              </a:lnSpc>
            </a:pPr>
            <a:r>
              <a:rPr lang="en-US" sz="900" dirty="0" smtClean="0"/>
              <a:t>a delivery pizza.</a:t>
            </a:r>
          </a:p>
          <a:p>
            <a:pPr>
              <a:lnSpc>
                <a:spcPct val="80000"/>
              </a:lnSpc>
            </a:pPr>
            <a:endParaRPr lang="en-US" sz="900" dirty="0" smtClean="0"/>
          </a:p>
          <a:p>
            <a:pPr>
              <a:lnSpc>
                <a:spcPct val="80000"/>
              </a:lnSpc>
            </a:pPr>
            <a:r>
              <a:rPr lang="en-US" sz="900" dirty="0" smtClean="0"/>
              <a:t>Papa Murphy's is saving money by eliminating the following:</a:t>
            </a:r>
          </a:p>
          <a:p>
            <a:pPr>
              <a:lnSpc>
                <a:spcPct val="80000"/>
              </a:lnSpc>
            </a:pPr>
            <a:r>
              <a:rPr lang="en-US" sz="900" dirty="0" smtClean="0"/>
              <a:t>- buying ovens</a:t>
            </a:r>
          </a:p>
          <a:p>
            <a:pPr>
              <a:lnSpc>
                <a:spcPct val="80000"/>
              </a:lnSpc>
            </a:pPr>
            <a:r>
              <a:rPr lang="en-US" sz="900" dirty="0" smtClean="0"/>
              <a:t>- operating ovens (heating and cleaning ovens, cooling the building)</a:t>
            </a:r>
          </a:p>
          <a:p>
            <a:pPr>
              <a:lnSpc>
                <a:spcPct val="80000"/>
              </a:lnSpc>
            </a:pPr>
            <a:r>
              <a:rPr lang="en-US" sz="900" dirty="0" smtClean="0"/>
              <a:t>- reduced fire insurance costs</a:t>
            </a:r>
          </a:p>
          <a:p>
            <a:pPr>
              <a:lnSpc>
                <a:spcPct val="80000"/>
              </a:lnSpc>
            </a:pPr>
            <a:r>
              <a:rPr lang="en-US" sz="900" dirty="0" smtClean="0"/>
              <a:t>- delivery costs</a:t>
            </a:r>
          </a:p>
          <a:p>
            <a:pPr>
              <a:lnSpc>
                <a:spcPct val="80000"/>
              </a:lnSpc>
            </a:pPr>
            <a:endParaRPr lang="en-US" sz="900" dirty="0" smtClean="0"/>
          </a:p>
          <a:p>
            <a:pPr>
              <a:lnSpc>
                <a:spcPct val="80000"/>
              </a:lnSpc>
            </a:pPr>
            <a:r>
              <a:rPr lang="en-US" sz="900" dirty="0" smtClean="0"/>
              <a:t>Looks like a pretty profitable model, right?</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4931" name="Rectangle 3"/>
          <p:cNvSpPr>
            <a:spLocks noGrp="1" noChangeArrowheads="1"/>
          </p:cNvSpPr>
          <p:nvPr>
            <p:ph type="dt" sz="quarter" idx="1"/>
          </p:nvPr>
        </p:nvSpPr>
        <p:spPr>
          <a:noFill/>
        </p:spPr>
        <p:txBody>
          <a:bodyPr/>
          <a:lstStyle/>
          <a:p>
            <a:pPr defTabSz="921555"/>
            <a:fld id="{D2FDF6BD-864B-4C7A-A784-0B9D607D9396}" type="datetime1">
              <a:rPr lang="en-US" smtClean="0"/>
              <a:pPr defTabSz="921555"/>
              <a:t>1/16/14</a:t>
            </a:fld>
            <a:endParaRPr lang="en-US" dirty="0" smtClean="0"/>
          </a:p>
        </p:txBody>
      </p:sp>
      <p:sp>
        <p:nvSpPr>
          <p:cNvPr id="124932" name="Rectangle 6"/>
          <p:cNvSpPr>
            <a:spLocks noGrp="1" noChangeArrowheads="1"/>
          </p:cNvSpPr>
          <p:nvPr>
            <p:ph type="ftr" sz="quarter" idx="4"/>
          </p:nvPr>
        </p:nvSpPr>
        <p:spPr>
          <a:noFill/>
        </p:spPr>
        <p:txBody>
          <a:bodyPr/>
          <a:lstStyle/>
          <a:p>
            <a:pPr defTabSz="921555"/>
            <a:r>
              <a:rPr lang="en-US" dirty="0" smtClean="0"/>
              <a:t>© Van Mieghem</a:t>
            </a:r>
          </a:p>
        </p:txBody>
      </p:sp>
      <p:sp>
        <p:nvSpPr>
          <p:cNvPr id="124933" name="Rectangle 2"/>
          <p:cNvSpPr>
            <a:spLocks noGrp="1" noRot="1" noChangeAspect="1" noChangeArrowheads="1" noTextEdit="1"/>
          </p:cNvSpPr>
          <p:nvPr>
            <p:ph type="sldImg"/>
          </p:nvPr>
        </p:nvSpPr>
        <p:spPr>
          <a:ln/>
        </p:spPr>
      </p:sp>
      <p:sp>
        <p:nvSpPr>
          <p:cNvPr id="12493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5955" name="Rectangle 3"/>
          <p:cNvSpPr>
            <a:spLocks noGrp="1" noChangeArrowheads="1"/>
          </p:cNvSpPr>
          <p:nvPr>
            <p:ph type="dt" sz="quarter" idx="1"/>
          </p:nvPr>
        </p:nvSpPr>
        <p:spPr>
          <a:noFill/>
        </p:spPr>
        <p:txBody>
          <a:bodyPr/>
          <a:lstStyle/>
          <a:p>
            <a:pPr defTabSz="921555"/>
            <a:fld id="{34AB49C7-6DB0-41D7-BFD7-0764BA022553}" type="datetime1">
              <a:rPr lang="en-US" smtClean="0"/>
              <a:pPr defTabSz="921555"/>
              <a:t>1/16/14</a:t>
            </a:fld>
            <a:endParaRPr lang="en-US" dirty="0" smtClean="0"/>
          </a:p>
        </p:txBody>
      </p:sp>
      <p:sp>
        <p:nvSpPr>
          <p:cNvPr id="125956" name="Rectangle 6"/>
          <p:cNvSpPr>
            <a:spLocks noGrp="1" noChangeArrowheads="1"/>
          </p:cNvSpPr>
          <p:nvPr>
            <p:ph type="ftr" sz="quarter" idx="4"/>
          </p:nvPr>
        </p:nvSpPr>
        <p:spPr>
          <a:noFill/>
        </p:spPr>
        <p:txBody>
          <a:bodyPr/>
          <a:lstStyle/>
          <a:p>
            <a:pPr defTabSz="921555"/>
            <a:r>
              <a:rPr lang="en-US" dirty="0" smtClean="0"/>
              <a:t>© Van Mieghem</a:t>
            </a:r>
          </a:p>
        </p:txBody>
      </p:sp>
      <p:sp>
        <p:nvSpPr>
          <p:cNvPr id="125957" name="Rectangle 2"/>
          <p:cNvSpPr>
            <a:spLocks noGrp="1" noRot="1" noChangeAspect="1" noChangeArrowheads="1" noTextEdit="1"/>
          </p:cNvSpPr>
          <p:nvPr>
            <p:ph type="sldImg"/>
          </p:nvPr>
        </p:nvSpPr>
        <p:spPr>
          <a:ln/>
        </p:spPr>
      </p:sp>
      <p:sp>
        <p:nvSpPr>
          <p:cNvPr id="12595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6979" name="Rectangle 3"/>
          <p:cNvSpPr>
            <a:spLocks noGrp="1" noChangeArrowheads="1"/>
          </p:cNvSpPr>
          <p:nvPr>
            <p:ph type="dt" sz="quarter" idx="1"/>
          </p:nvPr>
        </p:nvSpPr>
        <p:spPr>
          <a:noFill/>
        </p:spPr>
        <p:txBody>
          <a:bodyPr/>
          <a:lstStyle/>
          <a:p>
            <a:pPr defTabSz="921555"/>
            <a:fld id="{D9F74BC8-6E84-4CA0-84A1-8051FECE656B}" type="datetime1">
              <a:rPr lang="en-US" smtClean="0"/>
              <a:pPr defTabSz="921555"/>
              <a:t>1/16/14</a:t>
            </a:fld>
            <a:endParaRPr lang="en-US" dirty="0" smtClean="0"/>
          </a:p>
        </p:txBody>
      </p:sp>
      <p:sp>
        <p:nvSpPr>
          <p:cNvPr id="126980" name="Rectangle 6"/>
          <p:cNvSpPr>
            <a:spLocks noGrp="1" noChangeArrowheads="1"/>
          </p:cNvSpPr>
          <p:nvPr>
            <p:ph type="ftr" sz="quarter" idx="4"/>
          </p:nvPr>
        </p:nvSpPr>
        <p:spPr>
          <a:noFill/>
        </p:spPr>
        <p:txBody>
          <a:bodyPr/>
          <a:lstStyle/>
          <a:p>
            <a:pPr defTabSz="921555"/>
            <a:r>
              <a:rPr lang="en-US" dirty="0" smtClean="0"/>
              <a:t>© Van Mieghem</a:t>
            </a:r>
          </a:p>
        </p:txBody>
      </p:sp>
      <p:sp>
        <p:nvSpPr>
          <p:cNvPr id="126981" name="Rectangle 2"/>
          <p:cNvSpPr>
            <a:spLocks noGrp="1" noRot="1" noChangeAspect="1" noChangeArrowheads="1" noTextEdit="1"/>
          </p:cNvSpPr>
          <p:nvPr>
            <p:ph type="sldImg"/>
          </p:nvPr>
        </p:nvSpPr>
        <p:spPr>
          <a:ln/>
        </p:spPr>
      </p:sp>
      <p:sp>
        <p:nvSpPr>
          <p:cNvPr id="12698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8003" name="Rectangle 3"/>
          <p:cNvSpPr>
            <a:spLocks noGrp="1" noChangeArrowheads="1"/>
          </p:cNvSpPr>
          <p:nvPr>
            <p:ph type="dt" sz="quarter" idx="1"/>
          </p:nvPr>
        </p:nvSpPr>
        <p:spPr>
          <a:noFill/>
        </p:spPr>
        <p:txBody>
          <a:bodyPr/>
          <a:lstStyle/>
          <a:p>
            <a:pPr defTabSz="921555"/>
            <a:fld id="{16C11F06-1A36-4945-9626-D926FA29B8CB}" type="datetime1">
              <a:rPr lang="en-US" smtClean="0"/>
              <a:pPr defTabSz="921555"/>
              <a:t>1/16/14</a:t>
            </a:fld>
            <a:endParaRPr lang="en-US" dirty="0" smtClean="0"/>
          </a:p>
        </p:txBody>
      </p:sp>
      <p:sp>
        <p:nvSpPr>
          <p:cNvPr id="128004" name="Rectangle 6"/>
          <p:cNvSpPr>
            <a:spLocks noGrp="1" noChangeArrowheads="1"/>
          </p:cNvSpPr>
          <p:nvPr>
            <p:ph type="ftr" sz="quarter" idx="4"/>
          </p:nvPr>
        </p:nvSpPr>
        <p:spPr>
          <a:noFill/>
        </p:spPr>
        <p:txBody>
          <a:bodyPr/>
          <a:lstStyle/>
          <a:p>
            <a:pPr defTabSz="921555"/>
            <a:r>
              <a:rPr lang="en-US" dirty="0" smtClean="0"/>
              <a:t>© Van Mieghem</a:t>
            </a:r>
          </a:p>
        </p:txBody>
      </p:sp>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29027" name="Rectangle 3"/>
          <p:cNvSpPr>
            <a:spLocks noGrp="1" noChangeArrowheads="1"/>
          </p:cNvSpPr>
          <p:nvPr>
            <p:ph type="dt" sz="quarter" idx="1"/>
          </p:nvPr>
        </p:nvSpPr>
        <p:spPr>
          <a:noFill/>
        </p:spPr>
        <p:txBody>
          <a:bodyPr/>
          <a:lstStyle/>
          <a:p>
            <a:pPr defTabSz="921555"/>
            <a:fld id="{3C2D8B9D-0915-4EC3-9AB8-288A4325E2E9}" type="datetime1">
              <a:rPr lang="en-US" smtClean="0"/>
              <a:pPr defTabSz="921555"/>
              <a:t>1/16/14</a:t>
            </a:fld>
            <a:endParaRPr lang="en-US" dirty="0" smtClean="0"/>
          </a:p>
        </p:txBody>
      </p:sp>
      <p:sp>
        <p:nvSpPr>
          <p:cNvPr id="129028" name="Rectangle 6"/>
          <p:cNvSpPr>
            <a:spLocks noGrp="1" noChangeArrowheads="1"/>
          </p:cNvSpPr>
          <p:nvPr>
            <p:ph type="ftr" sz="quarter" idx="4"/>
          </p:nvPr>
        </p:nvSpPr>
        <p:spPr>
          <a:noFill/>
        </p:spPr>
        <p:txBody>
          <a:bodyPr/>
          <a:lstStyle/>
          <a:p>
            <a:pPr defTabSz="921555"/>
            <a:r>
              <a:rPr lang="en-US" dirty="0" smtClean="0"/>
              <a:t>© Van Mieghem</a:t>
            </a:r>
          </a:p>
        </p:txBody>
      </p:sp>
      <p:sp>
        <p:nvSpPr>
          <p:cNvPr id="129029" name="Rectangle 2"/>
          <p:cNvSpPr>
            <a:spLocks noGrp="1" noRot="1" noChangeAspect="1" noChangeArrowheads="1" noTextEdit="1"/>
          </p:cNvSpPr>
          <p:nvPr>
            <p:ph type="sldImg"/>
          </p:nvPr>
        </p:nvSpPr>
        <p:spPr>
          <a:ln/>
        </p:spPr>
      </p:sp>
      <p:sp>
        <p:nvSpPr>
          <p:cNvPr id="12903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0051" name="Rectangle 3"/>
          <p:cNvSpPr>
            <a:spLocks noGrp="1" noChangeArrowheads="1"/>
          </p:cNvSpPr>
          <p:nvPr>
            <p:ph type="dt" sz="quarter" idx="1"/>
          </p:nvPr>
        </p:nvSpPr>
        <p:spPr>
          <a:noFill/>
        </p:spPr>
        <p:txBody>
          <a:bodyPr/>
          <a:lstStyle/>
          <a:p>
            <a:pPr defTabSz="921555"/>
            <a:fld id="{1F19524D-FD8D-4DAA-81BE-6D5737860F4D}" type="datetime1">
              <a:rPr lang="en-US" smtClean="0"/>
              <a:pPr defTabSz="921555"/>
              <a:t>1/16/14</a:t>
            </a:fld>
            <a:endParaRPr lang="en-US" dirty="0" smtClean="0"/>
          </a:p>
        </p:txBody>
      </p:sp>
      <p:sp>
        <p:nvSpPr>
          <p:cNvPr id="130052" name="Rectangle 6"/>
          <p:cNvSpPr>
            <a:spLocks noGrp="1" noChangeArrowheads="1"/>
          </p:cNvSpPr>
          <p:nvPr>
            <p:ph type="ftr" sz="quarter" idx="4"/>
          </p:nvPr>
        </p:nvSpPr>
        <p:spPr>
          <a:noFill/>
        </p:spPr>
        <p:txBody>
          <a:bodyPr/>
          <a:lstStyle/>
          <a:p>
            <a:pPr defTabSz="921555"/>
            <a:r>
              <a:rPr lang="en-US" dirty="0" smtClean="0"/>
              <a:t>© Van Mieghem</a:t>
            </a:r>
          </a:p>
        </p:txBody>
      </p:sp>
      <p:sp>
        <p:nvSpPr>
          <p:cNvPr id="130053" name="Rectangle 2"/>
          <p:cNvSpPr>
            <a:spLocks noGrp="1" noRot="1" noChangeAspect="1" noChangeArrowheads="1" noTextEdit="1"/>
          </p:cNvSpPr>
          <p:nvPr>
            <p:ph type="sldImg"/>
          </p:nvPr>
        </p:nvSpPr>
        <p:spPr>
          <a:ln/>
        </p:spPr>
      </p:sp>
      <p:sp>
        <p:nvSpPr>
          <p:cNvPr id="13005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1075" name="Rectangle 3"/>
          <p:cNvSpPr>
            <a:spLocks noGrp="1" noChangeArrowheads="1"/>
          </p:cNvSpPr>
          <p:nvPr>
            <p:ph type="dt" sz="quarter" idx="1"/>
          </p:nvPr>
        </p:nvSpPr>
        <p:spPr>
          <a:noFill/>
        </p:spPr>
        <p:txBody>
          <a:bodyPr/>
          <a:lstStyle/>
          <a:p>
            <a:pPr defTabSz="921555"/>
            <a:fld id="{08AF3119-448C-4BF0-B091-66F511A3623F}" type="datetime1">
              <a:rPr lang="en-US" smtClean="0"/>
              <a:pPr defTabSz="921555"/>
              <a:t>1/16/14</a:t>
            </a:fld>
            <a:endParaRPr lang="en-US" dirty="0" smtClean="0"/>
          </a:p>
        </p:txBody>
      </p:sp>
      <p:sp>
        <p:nvSpPr>
          <p:cNvPr id="131076" name="Rectangle 6"/>
          <p:cNvSpPr>
            <a:spLocks noGrp="1" noChangeArrowheads="1"/>
          </p:cNvSpPr>
          <p:nvPr>
            <p:ph type="ftr" sz="quarter" idx="4"/>
          </p:nvPr>
        </p:nvSpPr>
        <p:spPr>
          <a:noFill/>
        </p:spPr>
        <p:txBody>
          <a:bodyPr/>
          <a:lstStyle/>
          <a:p>
            <a:pPr defTabSz="921555"/>
            <a:r>
              <a:rPr lang="en-US" dirty="0" smtClean="0"/>
              <a:t>© Van Mieghem</a:t>
            </a:r>
          </a:p>
        </p:txBody>
      </p:sp>
      <p:sp>
        <p:nvSpPr>
          <p:cNvPr id="131077" name="Rectangle 2"/>
          <p:cNvSpPr>
            <a:spLocks noGrp="1" noRot="1" noChangeAspect="1" noChangeArrowheads="1" noTextEdit="1"/>
          </p:cNvSpPr>
          <p:nvPr>
            <p:ph type="sldImg"/>
          </p:nvPr>
        </p:nvSpPr>
        <p:spPr>
          <a:ln/>
        </p:spPr>
      </p:sp>
      <p:sp>
        <p:nvSpPr>
          <p:cNvPr id="13107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2099" name="Rectangle 3"/>
          <p:cNvSpPr>
            <a:spLocks noGrp="1" noChangeArrowheads="1"/>
          </p:cNvSpPr>
          <p:nvPr>
            <p:ph type="dt" sz="quarter" idx="1"/>
          </p:nvPr>
        </p:nvSpPr>
        <p:spPr>
          <a:noFill/>
        </p:spPr>
        <p:txBody>
          <a:bodyPr/>
          <a:lstStyle/>
          <a:p>
            <a:pPr defTabSz="921555"/>
            <a:fld id="{6C049E54-F2E4-4A1A-BC76-7AF04C50C94A}" type="datetime1">
              <a:rPr lang="en-US" smtClean="0"/>
              <a:pPr defTabSz="921555"/>
              <a:t>1/16/14</a:t>
            </a:fld>
            <a:endParaRPr lang="en-US" dirty="0" smtClean="0"/>
          </a:p>
        </p:txBody>
      </p:sp>
      <p:sp>
        <p:nvSpPr>
          <p:cNvPr id="132100" name="Rectangle 6"/>
          <p:cNvSpPr>
            <a:spLocks noGrp="1" noChangeArrowheads="1"/>
          </p:cNvSpPr>
          <p:nvPr>
            <p:ph type="ftr" sz="quarter" idx="4"/>
          </p:nvPr>
        </p:nvSpPr>
        <p:spPr>
          <a:noFill/>
        </p:spPr>
        <p:txBody>
          <a:bodyPr/>
          <a:lstStyle/>
          <a:p>
            <a:pPr defTabSz="921555"/>
            <a:r>
              <a:rPr lang="en-US" dirty="0" smtClean="0"/>
              <a:t>© Van Mieghem</a:t>
            </a:r>
          </a:p>
        </p:txBody>
      </p:sp>
      <p:sp>
        <p:nvSpPr>
          <p:cNvPr id="132101" name="Rectangle 2"/>
          <p:cNvSpPr>
            <a:spLocks noGrp="1" noRot="1" noChangeAspect="1" noChangeArrowheads="1" noTextEdit="1"/>
          </p:cNvSpPr>
          <p:nvPr>
            <p:ph type="sldImg"/>
          </p:nvPr>
        </p:nvSpPr>
        <p:spPr>
          <a:ln/>
        </p:spPr>
      </p:sp>
      <p:sp>
        <p:nvSpPr>
          <p:cNvPr id="13210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3123" name="Rectangle 3"/>
          <p:cNvSpPr>
            <a:spLocks noGrp="1" noChangeArrowheads="1"/>
          </p:cNvSpPr>
          <p:nvPr>
            <p:ph type="dt" sz="quarter" idx="1"/>
          </p:nvPr>
        </p:nvSpPr>
        <p:spPr>
          <a:noFill/>
        </p:spPr>
        <p:txBody>
          <a:bodyPr/>
          <a:lstStyle/>
          <a:p>
            <a:pPr defTabSz="921555"/>
            <a:fld id="{8E865F28-610B-415D-BEA9-6910CFA76047}" type="datetime1">
              <a:rPr lang="en-US" smtClean="0"/>
              <a:pPr defTabSz="921555"/>
              <a:t>1/16/14</a:t>
            </a:fld>
            <a:endParaRPr lang="en-US" dirty="0" smtClean="0"/>
          </a:p>
        </p:txBody>
      </p:sp>
      <p:sp>
        <p:nvSpPr>
          <p:cNvPr id="133124" name="Rectangle 6"/>
          <p:cNvSpPr>
            <a:spLocks noGrp="1" noChangeArrowheads="1"/>
          </p:cNvSpPr>
          <p:nvPr>
            <p:ph type="ftr" sz="quarter" idx="4"/>
          </p:nvPr>
        </p:nvSpPr>
        <p:spPr>
          <a:noFill/>
        </p:spPr>
        <p:txBody>
          <a:bodyPr/>
          <a:lstStyle/>
          <a:p>
            <a:pPr defTabSz="921555"/>
            <a:r>
              <a:rPr lang="en-US" dirty="0" smtClean="0"/>
              <a:t>© Van Mieghem</a:t>
            </a:r>
          </a:p>
        </p:txBody>
      </p:sp>
      <p:sp>
        <p:nvSpPr>
          <p:cNvPr id="133125" name="Rectangle 2"/>
          <p:cNvSpPr>
            <a:spLocks noGrp="1" noRot="1" noChangeAspect="1" noChangeArrowheads="1" noTextEdit="1"/>
          </p:cNvSpPr>
          <p:nvPr>
            <p:ph type="sldImg"/>
          </p:nvPr>
        </p:nvSpPr>
        <p:spPr>
          <a:ln/>
        </p:spPr>
      </p:sp>
      <p:sp>
        <p:nvSpPr>
          <p:cNvPr id="13312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1/16/14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13</a:t>
            </a:fld>
            <a:endParaRPr lang="en-US"/>
          </a:p>
        </p:txBody>
      </p:sp>
    </p:spTree>
    <p:extLst>
      <p:ext uri="{BB962C8B-B14F-4D97-AF65-F5344CB8AC3E}">
        <p14:creationId xmlns:p14="http://schemas.microsoft.com/office/powerpoint/2010/main" val="39691970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4147" name="Rectangle 3"/>
          <p:cNvSpPr>
            <a:spLocks noGrp="1" noChangeArrowheads="1"/>
          </p:cNvSpPr>
          <p:nvPr>
            <p:ph type="dt" sz="quarter" idx="1"/>
          </p:nvPr>
        </p:nvSpPr>
        <p:spPr>
          <a:noFill/>
        </p:spPr>
        <p:txBody>
          <a:bodyPr/>
          <a:lstStyle/>
          <a:p>
            <a:pPr defTabSz="921555"/>
            <a:fld id="{A8012E68-1B03-4256-891D-B4DB27A88019}" type="datetime1">
              <a:rPr lang="en-US" smtClean="0"/>
              <a:pPr defTabSz="921555"/>
              <a:t>1/16/14</a:t>
            </a:fld>
            <a:endParaRPr lang="en-US" dirty="0" smtClean="0"/>
          </a:p>
        </p:txBody>
      </p:sp>
      <p:sp>
        <p:nvSpPr>
          <p:cNvPr id="134148" name="Rectangle 6"/>
          <p:cNvSpPr>
            <a:spLocks noGrp="1" noChangeArrowheads="1"/>
          </p:cNvSpPr>
          <p:nvPr>
            <p:ph type="ftr" sz="quarter" idx="4"/>
          </p:nvPr>
        </p:nvSpPr>
        <p:spPr>
          <a:noFill/>
        </p:spPr>
        <p:txBody>
          <a:bodyPr/>
          <a:lstStyle/>
          <a:p>
            <a:pPr defTabSz="921555"/>
            <a:r>
              <a:rPr lang="en-US" dirty="0" smtClean="0"/>
              <a:t>© Van Mieghem</a:t>
            </a:r>
          </a:p>
        </p:txBody>
      </p:sp>
      <p:sp>
        <p:nvSpPr>
          <p:cNvPr id="134149" name="Rectangle 2"/>
          <p:cNvSpPr>
            <a:spLocks noGrp="1" noRot="1" noChangeAspect="1" noChangeArrowheads="1" noTextEdit="1"/>
          </p:cNvSpPr>
          <p:nvPr>
            <p:ph type="sldImg"/>
          </p:nvPr>
        </p:nvSpPr>
        <p:spPr>
          <a:ln/>
        </p:spPr>
      </p:sp>
      <p:sp>
        <p:nvSpPr>
          <p:cNvPr id="13415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hdr" sz="quarter"/>
          </p:nvPr>
        </p:nvSpPr>
        <p:spPr>
          <a:noFill/>
        </p:spPr>
        <p:txBody>
          <a:bodyPr/>
          <a:lstStyle/>
          <a:p>
            <a:pPr defTabSz="921555"/>
            <a:r>
              <a:rPr lang="en-US" dirty="0" smtClean="0"/>
              <a:t>OPNS454 Week #8: Technology and Mass Customized Service</a:t>
            </a:r>
          </a:p>
        </p:txBody>
      </p:sp>
      <p:sp>
        <p:nvSpPr>
          <p:cNvPr id="135171" name="Rectangle 3"/>
          <p:cNvSpPr>
            <a:spLocks noGrp="1" noChangeArrowheads="1"/>
          </p:cNvSpPr>
          <p:nvPr>
            <p:ph type="dt" sz="quarter" idx="1"/>
          </p:nvPr>
        </p:nvSpPr>
        <p:spPr>
          <a:noFill/>
        </p:spPr>
        <p:txBody>
          <a:bodyPr/>
          <a:lstStyle/>
          <a:p>
            <a:pPr defTabSz="921555"/>
            <a:fld id="{6E77892E-E268-4788-B085-D87C61EA98DB}" type="datetime1">
              <a:rPr lang="en-US" smtClean="0"/>
              <a:pPr defTabSz="921555"/>
              <a:t>1/16/14</a:t>
            </a:fld>
            <a:endParaRPr lang="en-US" dirty="0" smtClean="0"/>
          </a:p>
        </p:txBody>
      </p:sp>
      <p:sp>
        <p:nvSpPr>
          <p:cNvPr id="135172" name="Rectangle 6"/>
          <p:cNvSpPr>
            <a:spLocks noGrp="1" noChangeArrowheads="1"/>
          </p:cNvSpPr>
          <p:nvPr>
            <p:ph type="ftr" sz="quarter" idx="4"/>
          </p:nvPr>
        </p:nvSpPr>
        <p:spPr>
          <a:noFill/>
        </p:spPr>
        <p:txBody>
          <a:bodyPr/>
          <a:lstStyle/>
          <a:p>
            <a:pPr defTabSz="921555"/>
            <a:r>
              <a:rPr lang="en-US" dirty="0" smtClean="0"/>
              <a:t>© Van Mieghem</a:t>
            </a:r>
          </a:p>
        </p:txBody>
      </p:sp>
      <p:sp>
        <p:nvSpPr>
          <p:cNvPr id="135173" name="Rectangle 2"/>
          <p:cNvSpPr>
            <a:spLocks noGrp="1" noRot="1" noChangeAspect="1" noChangeArrowheads="1" noTextEdit="1"/>
          </p:cNvSpPr>
          <p:nvPr>
            <p:ph type="sldImg"/>
          </p:nvPr>
        </p:nvSpPr>
        <p:spPr>
          <a:ln/>
        </p:spPr>
      </p:sp>
      <p:sp>
        <p:nvSpPr>
          <p:cNvPr id="13517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p:spPr>
        <p:txBody>
          <a:bodyPr/>
          <a:lstStyle/>
          <a:p>
            <a:endParaRPr lang="en-US" smtClean="0"/>
          </a:p>
        </p:txBody>
      </p:sp>
      <p:sp>
        <p:nvSpPr>
          <p:cNvPr id="136196" name="Header Placeholder 3"/>
          <p:cNvSpPr>
            <a:spLocks noGrp="1"/>
          </p:cNvSpPr>
          <p:nvPr>
            <p:ph type="hdr" sz="quarter"/>
          </p:nvPr>
        </p:nvSpPr>
        <p:spPr>
          <a:noFill/>
        </p:spPr>
        <p:txBody>
          <a:bodyPr/>
          <a:lstStyle/>
          <a:p>
            <a:pPr defTabSz="921555"/>
            <a:r>
              <a:rPr lang="en-US" dirty="0" smtClean="0"/>
              <a:t>OPNS454 Week #8: Technology and Mass Customized Service</a:t>
            </a:r>
          </a:p>
        </p:txBody>
      </p:sp>
      <p:sp>
        <p:nvSpPr>
          <p:cNvPr id="136197" name="Date Placeholder 4"/>
          <p:cNvSpPr>
            <a:spLocks noGrp="1"/>
          </p:cNvSpPr>
          <p:nvPr>
            <p:ph type="dt" sz="quarter" idx="1"/>
          </p:nvPr>
        </p:nvSpPr>
        <p:spPr>
          <a:noFill/>
        </p:spPr>
        <p:txBody>
          <a:bodyPr/>
          <a:lstStyle/>
          <a:p>
            <a:pPr defTabSz="921555"/>
            <a:fld id="{CEFA269E-B9F6-4F0F-8CCB-190CDF124F14}" type="datetime1">
              <a:rPr lang="en-US" smtClean="0"/>
              <a:pPr defTabSz="921555"/>
              <a:t>1/16/14</a:t>
            </a:fld>
            <a:endParaRPr lang="en-US" dirty="0" smtClean="0"/>
          </a:p>
        </p:txBody>
      </p:sp>
      <p:sp>
        <p:nvSpPr>
          <p:cNvPr id="136198" name="Footer Placeholder 5"/>
          <p:cNvSpPr>
            <a:spLocks noGrp="1"/>
          </p:cNvSpPr>
          <p:nvPr>
            <p:ph type="ftr" sz="quarter" idx="4"/>
          </p:nvPr>
        </p:nvSpPr>
        <p:spPr>
          <a:noFill/>
        </p:spPr>
        <p:txBody>
          <a:bodyPr/>
          <a:lstStyle/>
          <a:p>
            <a:pPr defTabSz="921555"/>
            <a:r>
              <a:rPr lang="en-US" dirty="0" smtClean="0"/>
              <a:t>© Van Mieghem</a:t>
            </a:r>
          </a:p>
        </p:txBody>
      </p:sp>
      <p:sp>
        <p:nvSpPr>
          <p:cNvPr id="136199" name="Slide Number Placeholder 6"/>
          <p:cNvSpPr>
            <a:spLocks noGrp="1"/>
          </p:cNvSpPr>
          <p:nvPr>
            <p:ph type="sldNum" sz="quarter" idx="5"/>
          </p:nvPr>
        </p:nvSpPr>
        <p:spPr>
          <a:noFill/>
        </p:spPr>
        <p:txBody>
          <a:bodyPr/>
          <a:lstStyle/>
          <a:p>
            <a:pPr defTabSz="921555"/>
            <a:fld id="{A251B8D1-8024-4DA1-B0B4-1C16EF362510}" type="slidenum">
              <a:rPr lang="en-US" smtClean="0"/>
              <a:pPr defTabSz="921555"/>
              <a:t>78</a:t>
            </a:fld>
            <a:endParaRPr lang="en-US" dirty="0"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1"/>
          <p:cNvSpPr>
            <a:spLocks noGrp="1" noRot="1" noChangeAspect="1" noChangeArrowheads="1" noTextEdit="1"/>
          </p:cNvSpPr>
          <p:nvPr>
            <p:ph type="sldImg"/>
          </p:nvPr>
        </p:nvSpPr>
        <p:spPr>
          <a:ln/>
        </p:spPr>
      </p:sp>
      <p:sp>
        <p:nvSpPr>
          <p:cNvPr id="137219" name="Rectangle 2"/>
          <p:cNvSpPr>
            <a:spLocks noGrp="1" noChangeArrowheads="1"/>
          </p:cNvSpPr>
          <p:nvPr>
            <p:ph type="body" idx="1"/>
          </p:nvPr>
        </p:nvSpPr>
        <p:spPr>
          <a:noFill/>
          <a:ln/>
        </p:spPr>
        <p:txBody>
          <a:bodyPr/>
          <a:lstStyle/>
          <a:p>
            <a:r>
              <a:rPr lang="en-US" smtClean="0"/>
              <a:t>The time between getting paid by our customers and paying our suppliers is the days of working capital.  Put another way, every dollar we purchase and sell needs to be supported by this many days of dollars in working capital.</a:t>
            </a:r>
          </a:p>
          <a:p>
            <a:endParaRPr lang="en-US" smtClean="0"/>
          </a:p>
          <a:p>
            <a:r>
              <a:rPr lang="en-US" smtClean="0"/>
              <a:t>WHAT DOES A LONG DWC MEAN?</a:t>
            </a:r>
          </a:p>
          <a:p>
            <a:r>
              <a:rPr lang="en-US" smtClean="0"/>
              <a:t>This is especially onerous if we were to grow our business. Each dollar of additional sales over last year’s sales needs an additional days of dollars in working capital, over last year’s days of working capital.  This is why some firms are constrained in their growth, if they cannot get additional capital to finance the growing working capital.</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1"/>
          <p:cNvSpPr>
            <a:spLocks noGrp="1" noRot="1" noChangeAspect="1" noChangeArrowheads="1" noTextEdit="1"/>
          </p:cNvSpPr>
          <p:nvPr>
            <p:ph type="sldImg"/>
          </p:nvPr>
        </p:nvSpPr>
        <p:spPr>
          <a:ln/>
        </p:spPr>
      </p:sp>
      <p:sp>
        <p:nvSpPr>
          <p:cNvPr id="138243" name="Rectangle 2"/>
          <p:cNvSpPr>
            <a:spLocks noGrp="1" noChangeArrowheads="1"/>
          </p:cNvSpPr>
          <p:nvPr>
            <p:ph type="body" idx="1"/>
          </p:nvPr>
        </p:nvSpPr>
        <p:spPr>
          <a:noFill/>
          <a:ln/>
        </p:spPr>
        <p:txBody>
          <a:bodyPr/>
          <a:lstStyle/>
          <a:p>
            <a:r>
              <a:rPr lang="en-US" smtClean="0"/>
              <a:t>We see that even though CompUSA has the highest days of inventory among the three companies, its very low days of receivables help to keep the overall days of working capital down.</a:t>
            </a:r>
          </a:p>
          <a:p>
            <a:endParaRPr lang="en-US" smtClean="0"/>
          </a:p>
          <a:p>
            <a:r>
              <a:rPr lang="en-US" smtClean="0"/>
              <a:t>In contrast, Ingram Micro’s high days of receivables push its days of working capital up.</a:t>
            </a:r>
          </a:p>
          <a:p>
            <a:endParaRPr lang="en-US" smtClean="0"/>
          </a:p>
          <a:p>
            <a:r>
              <a:rPr lang="en-US" smtClean="0"/>
              <a:t>Dell’s days of receivables are even higher, since like Ingram, it sells mostly to businesses.  But operationally, Dell managed to keep its days of inventory so low that its days of working capital are even negative. For Dell: it is operations (days of inventory) that seems to be the biggest driver low low DWC.</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1"/>
          <p:cNvSpPr>
            <a:spLocks noGrp="1" noRot="1" noChangeAspect="1" noChangeArrowheads="1" noTextEdit="1"/>
          </p:cNvSpPr>
          <p:nvPr>
            <p:ph type="sldImg"/>
          </p:nvPr>
        </p:nvSpPr>
        <p:spPr>
          <a:ln/>
        </p:spPr>
      </p:sp>
      <p:sp>
        <p:nvSpPr>
          <p:cNvPr id="139267" name="Rectangle 2"/>
          <p:cNvSpPr>
            <a:spLocks noGrp="1" noChangeArrowheads="1"/>
          </p:cNvSpPr>
          <p:nvPr>
            <p:ph type="body" idx="1"/>
          </p:nvPr>
        </p:nvSpPr>
        <p:spPr>
          <a:noFill/>
          <a:ln/>
        </p:spPr>
        <p:txBody>
          <a:bodyPr/>
          <a:lstStyle/>
          <a:p>
            <a:r>
              <a:rPr lang="en-US" smtClean="0"/>
              <a:t>This separates:</a:t>
            </a:r>
          </a:p>
          <a:p>
            <a:r>
              <a:rPr lang="en-US" smtClean="0"/>
              <a:t>C Dell</a:t>
            </a:r>
          </a:p>
          <a:p>
            <a:r>
              <a:rPr lang="en-US" smtClean="0"/>
              <a:t>from</a:t>
            </a:r>
          </a:p>
          <a:p>
            <a:r>
              <a:rPr lang="en-US" smtClean="0"/>
              <a:t>N Citigroup</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Just show this as a first example of the high</a:t>
            </a:r>
            <a:r>
              <a:rPr lang="en-US" baseline="0" dirty="0" smtClean="0"/>
              <a:t> level idea of a ROIC tree, built from publicly available data (typical for larger firms).</a:t>
            </a:r>
          </a:p>
          <a:p>
            <a:endParaRPr lang="en-US" baseline="0" dirty="0" smtClean="0"/>
          </a:p>
          <a:p>
            <a:r>
              <a:rPr lang="en-US" baseline="0" dirty="0" smtClean="0"/>
              <a:t>KEY = while the first few layers are generic, at a certain point you MUST become firm-specific and use the drivers/terminology of the industry (especially if you want to benchmark)</a:t>
            </a:r>
          </a:p>
          <a:p>
            <a:endParaRPr lang="en-US" baseline="0" dirty="0" smtClean="0"/>
          </a:p>
          <a:p>
            <a:r>
              <a:rPr lang="en-US" baseline="0" dirty="0" smtClean="0"/>
              <a:t>USE: to illustrate usefulness of ROIC tree method, follow three steps:</a:t>
            </a:r>
          </a:p>
          <a:p>
            <a:pPr marL="218290" indent="-218290">
              <a:buAutoNum type="arabicPeriod"/>
            </a:pPr>
            <a:r>
              <a:rPr lang="en-US" baseline="0" dirty="0" smtClean="0"/>
              <a:t>Identify firms in an industry that have demonstrated and sustained superior financial performance &gt; for US airline industry it is Southwest.</a:t>
            </a:r>
          </a:p>
          <a:p>
            <a:pPr marL="218290" indent="-218290">
              <a:buAutoNum type="arabicPeriod"/>
            </a:pPr>
            <a:r>
              <a:rPr lang="en-US" baseline="0" dirty="0" smtClean="0"/>
              <a:t>Build a ROIC tree for an airline.  Below are some useful bits of airline vocabulary.</a:t>
            </a:r>
          </a:p>
          <a:p>
            <a:pPr marL="218290" indent="-218290">
              <a:buAutoNum type="arabicPeriod"/>
            </a:pPr>
            <a:r>
              <a:rPr lang="en-US" baseline="0" dirty="0" smtClean="0"/>
              <a:t>Explore why the financially high-performing firm is doing better than its peers.</a:t>
            </a:r>
          </a:p>
          <a:p>
            <a:endParaRPr lang="en-US" baseline="0" dirty="0" smtClean="0"/>
          </a:p>
          <a:p>
            <a:r>
              <a:rPr lang="en-US" baseline="0" dirty="0" smtClean="0"/>
              <a:t>RPM = Revenue Passenger Mile = transporting a paying passenger for for one mile.</a:t>
            </a:r>
          </a:p>
          <a:p>
            <a:r>
              <a:rPr lang="en-US" baseline="0" dirty="0" smtClean="0"/>
              <a:t>	Example: Philly to Boston with 200 passengers = 447 mi x 200 paying customers = 89,400 RPMs.</a:t>
            </a:r>
          </a:p>
          <a:p>
            <a:endParaRPr lang="en-US" baseline="0" dirty="0" smtClean="0"/>
          </a:p>
          <a:p>
            <a:r>
              <a:rPr lang="en-US" baseline="0" dirty="0" smtClean="0"/>
              <a:t>ASM = available seat miles = one seat flying for one mile.</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1/16/14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14</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73161">
              <a:defRPr/>
            </a:pPr>
            <a:r>
              <a:rPr lang="en-US" dirty="0" smtClean="0"/>
              <a:t>3. </a:t>
            </a:r>
            <a:r>
              <a:rPr lang="en-US" baseline="0" dirty="0" smtClean="0"/>
              <a:t>Explore why the financially high-performing firm is doing better than its peers.</a:t>
            </a:r>
          </a:p>
          <a:p>
            <a:endParaRPr lang="en-US" dirty="0" smtClean="0"/>
          </a:p>
          <a:p>
            <a:r>
              <a:rPr lang="en-US" dirty="0" smtClean="0"/>
              <a:t>A first diagnostic</a:t>
            </a:r>
            <a:r>
              <a:rPr lang="en-US" baseline="0" dirty="0" smtClean="0"/>
              <a:t> tool for this are productivity ratios = revenue (or profit) per person [or labor, or hr].</a:t>
            </a:r>
          </a:p>
          <a:p>
            <a:r>
              <a:rPr lang="en-US" baseline="0" dirty="0" smtClean="0"/>
              <a:t>We see that Southwest is 40% higher than US Airways.  (Numbers from 2000, just before Sep 11, 2001.)</a:t>
            </a:r>
          </a:p>
          <a:p>
            <a:r>
              <a:rPr lang="en-US" baseline="0" dirty="0" smtClean="0"/>
              <a:t>But where is this productivity advantage coming from?</a:t>
            </a:r>
          </a:p>
          <a:p>
            <a:endParaRPr lang="en-US" baseline="0" dirty="0" smtClean="0"/>
          </a:p>
          <a:p>
            <a:r>
              <a:rPr lang="en-US" baseline="0" dirty="0" smtClean="0"/>
              <a:t>Break up the productivity measure as: (Rev/flow rate) x (flow rate/resource) x (resource/cost)</a:t>
            </a:r>
          </a:p>
          <a:p>
            <a:endParaRPr lang="en-US" baseline="0" dirty="0" smtClean="0"/>
          </a:p>
          <a:p>
            <a:r>
              <a:rPr lang="en-US" baseline="0" dirty="0" smtClean="0"/>
              <a:t>[note: next class we will become more refined than productivity ratios and correct for strategic positioning: hence OE!] </a:t>
            </a:r>
            <a:endParaRPr lang="en-US" dirty="0" smtClean="0"/>
          </a:p>
          <a:p>
            <a:endParaRPr lang="en-US" dirty="0" smtClean="0"/>
          </a:p>
          <a:p>
            <a:endParaRPr lang="en-US" dirty="0" smtClean="0"/>
          </a:p>
          <a:p>
            <a:r>
              <a:rPr lang="en-US" dirty="0" smtClean="0"/>
              <a:t>What if:</a:t>
            </a:r>
          </a:p>
          <a:p>
            <a:r>
              <a:rPr lang="en-US" dirty="0" smtClean="0"/>
              <a:t>A US Airways employee could support as many ASMs as a Southwest</a:t>
            </a:r>
            <a:r>
              <a:rPr lang="en-US" baseline="0" dirty="0" smtClean="0"/>
              <a:t> employee?</a:t>
            </a:r>
          </a:p>
          <a:p>
            <a:r>
              <a:rPr lang="en-US" baseline="0" dirty="0" smtClean="0"/>
              <a:t>US Airways paid employee Southwest wages?</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1/16/14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Next = step 4 = How much could US Airways improve if it could imitate</a:t>
            </a:r>
            <a:r>
              <a:rPr lang="en-US" baseline="0" dirty="0" smtClean="0"/>
              <a:t> some parts of Southwest?</a:t>
            </a:r>
            <a:endParaRPr lang="en-US" dirty="0" smtClean="0"/>
          </a:p>
          <a:p>
            <a:endParaRPr lang="en-US" dirty="0" smtClean="0"/>
          </a:p>
          <a:p>
            <a:r>
              <a:rPr lang="en-US" dirty="0" smtClean="0"/>
              <a:t>E.g.,</a:t>
            </a:r>
            <a:r>
              <a:rPr lang="en-US" baseline="0" dirty="0" smtClean="0"/>
              <a:t> w</a:t>
            </a:r>
            <a:r>
              <a:rPr lang="en-US" dirty="0" smtClean="0"/>
              <a:t>hat if:</a:t>
            </a:r>
          </a:p>
          <a:p>
            <a:r>
              <a:rPr lang="en-US" dirty="0" smtClean="0"/>
              <a:t>A US Airways employee could support as many ASMs as a Southwest</a:t>
            </a:r>
            <a:r>
              <a:rPr lang="en-US" baseline="0" dirty="0" smtClean="0"/>
              <a:t> employee?</a:t>
            </a:r>
          </a:p>
          <a:p>
            <a:r>
              <a:rPr lang="en-US" baseline="0" dirty="0" smtClean="0"/>
              <a:t>US Airways paid employee Southwest wages?</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1/16/14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slideMaster" Target="../slideMasters/slideMaster5.xml"/><Relationship Id="rId4" Type="http://schemas.openxmlformats.org/officeDocument/2006/relationships/oleObject" Target="../embeddings/oleObject2.bin"/><Relationship Id="rId5" Type="http://schemas.openxmlformats.org/officeDocument/2006/relationships/image" Target="../media/image4.emf"/><Relationship Id="rId6" Type="http://schemas.openxmlformats.org/officeDocument/2006/relationships/image" Target="../media/image5.jpeg"/><Relationship Id="rId1" Type="http://schemas.openxmlformats.org/officeDocument/2006/relationships/vmlDrawing" Target="../drawings/vmlDrawing2.vml"/><Relationship Id="rId2" Type="http://schemas.openxmlformats.org/officeDocument/2006/relationships/tags" Target="../tags/tag17.xml"/></Relationships>
</file>

<file path=ppt/slideLayouts/_rels/slideLayout51.xml.rels><?xml version="1.0" encoding="UTF-8" standalone="yes"?>
<Relationships xmlns="http://schemas.openxmlformats.org/package/2006/relationships"><Relationship Id="rId1" Type="http://schemas.openxmlformats.org/officeDocument/2006/relationships/tags" Target="../tags/tag18.xml"/><Relationship Id="rId2" Type="http://schemas.openxmlformats.org/officeDocument/2006/relationships/tags" Target="../tags/tag19.xml"/><Relationship Id="rId3"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1/16/14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extLst>
      <p:ext uri="{BB962C8B-B14F-4D97-AF65-F5344CB8AC3E}">
        <p14:creationId xmlns:p14="http://schemas.microsoft.com/office/powerpoint/2010/main" val="6018668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1/16/14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extLst>
      <p:ext uri="{BB962C8B-B14F-4D97-AF65-F5344CB8AC3E}">
        <p14:creationId xmlns:p14="http://schemas.microsoft.com/office/powerpoint/2010/main" val="4772383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1/16/14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extLst>
      <p:ext uri="{BB962C8B-B14F-4D97-AF65-F5344CB8AC3E}">
        <p14:creationId xmlns:p14="http://schemas.microsoft.com/office/powerpoint/2010/main" val="3273233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1/16/14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extLst>
      <p:ext uri="{BB962C8B-B14F-4D97-AF65-F5344CB8AC3E}">
        <p14:creationId xmlns:p14="http://schemas.microsoft.com/office/powerpoint/2010/main" val="34783625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1/16/14</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extLst>
      <p:ext uri="{BB962C8B-B14F-4D97-AF65-F5344CB8AC3E}">
        <p14:creationId xmlns:p14="http://schemas.microsoft.com/office/powerpoint/2010/main" val="9927775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1/16/14</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extLst>
      <p:ext uri="{BB962C8B-B14F-4D97-AF65-F5344CB8AC3E}">
        <p14:creationId xmlns:p14="http://schemas.microsoft.com/office/powerpoint/2010/main" val="23746763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1/16/14</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extLst>
      <p:ext uri="{BB962C8B-B14F-4D97-AF65-F5344CB8AC3E}">
        <p14:creationId xmlns:p14="http://schemas.microsoft.com/office/powerpoint/2010/main" val="9670760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1/16/14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extLst>
      <p:ext uri="{BB962C8B-B14F-4D97-AF65-F5344CB8AC3E}">
        <p14:creationId xmlns:p14="http://schemas.microsoft.com/office/powerpoint/2010/main" val="2072425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1/16/14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extLst>
      <p:ext uri="{BB962C8B-B14F-4D97-AF65-F5344CB8AC3E}">
        <p14:creationId xmlns:p14="http://schemas.microsoft.com/office/powerpoint/2010/main" val="18706227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1/16/14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extLst>
      <p:ext uri="{BB962C8B-B14F-4D97-AF65-F5344CB8AC3E}">
        <p14:creationId xmlns:p14="http://schemas.microsoft.com/office/powerpoint/2010/main" val="2678426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1/16/14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extLst>
      <p:ext uri="{BB962C8B-B14F-4D97-AF65-F5344CB8AC3E}">
        <p14:creationId xmlns:p14="http://schemas.microsoft.com/office/powerpoint/2010/main" val="50208907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2309050422"/>
      </p:ext>
    </p:extLst>
  </p:cSld>
  <p:clrMapOvr>
    <a:masterClrMapping/>
  </p:clrMapOvr>
  <p:timing>
    <p:tnLst>
      <p:par>
        <p:cTn xmlns:p14="http://schemas.microsoft.com/office/powerpoint/2010/mai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85681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265323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74676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367405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1998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20400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785844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0836177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459219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0704520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7158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225115660"/>
              </p:ex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5381"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61984" cy="161974"/>
                      </a:xfrm>
                      <a:prstGeom prst="rect">
                        <a:avLst/>
                      </a:prstGeom>
                    </p:spPr>
                  </p:pic>
                </p:oleObj>
              </mc:Fallback>
            </mc:AlternateContent>
          </a:graphicData>
        </a:graphic>
      </p:graphicFrame>
      <p:pic>
        <p:nvPicPr>
          <p:cNvPr id="16493" name="Picture 109"/>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53" y="316"/>
            <a:ext cx="9144000"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McK Title Elements" hidden="1"/>
          <p:cNvGrpSpPr>
            <a:grpSpLocks/>
          </p:cNvGrpSpPr>
          <p:nvPr/>
        </p:nvGrpSpPr>
        <p:grpSpPr bwMode="auto">
          <a:xfrm>
            <a:off x="3313593" y="5858734"/>
            <a:ext cx="5036085" cy="494023"/>
            <a:chOff x="1663" y="3106"/>
            <a:chExt cx="3109" cy="305"/>
          </a:xfrm>
        </p:grpSpPr>
        <p:sp>
          <p:nvSpPr>
            <p:cNvPr id="9" name="McK Document type"/>
            <p:cNvSpPr txBox="1">
              <a:spLocks noChangeArrowheads="1"/>
            </p:cNvSpPr>
            <p:nvPr/>
          </p:nvSpPr>
          <p:spPr bwMode="auto">
            <a:xfrm>
              <a:off x="1663" y="3106"/>
              <a:ext cx="3109"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smtClean="0">
                  <a:solidFill>
                    <a:srgbClr val="000000"/>
                  </a:solidFill>
                  <a:latin typeface="Arial"/>
                  <a:ea typeface="ＭＳ Ｐゴシック"/>
                </a:rPr>
                <a:t>Document type</a:t>
              </a:r>
            </a:p>
          </p:txBody>
        </p:sp>
        <p:sp>
          <p:nvSpPr>
            <p:cNvPr id="10" name="McK Date"/>
            <p:cNvSpPr txBox="1">
              <a:spLocks noChangeArrowheads="1"/>
            </p:cNvSpPr>
            <p:nvPr/>
          </p:nvSpPr>
          <p:spPr bwMode="auto">
            <a:xfrm>
              <a:off x="1663" y="3275"/>
              <a:ext cx="3109"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smtClean="0">
                  <a:solidFill>
                    <a:srgbClr val="000000"/>
                  </a:solidFill>
                  <a:latin typeface="Arial"/>
                  <a:ea typeface="ＭＳ Ｐゴシック"/>
                </a:rPr>
                <a:t>Date</a:t>
              </a:r>
            </a:p>
          </p:txBody>
        </p:sp>
      </p:grpSp>
      <p:sp>
        <p:nvSpPr>
          <p:cNvPr id="13314" name="Rectangle 1026"/>
          <p:cNvSpPr>
            <a:spLocks noGrp="1" noChangeArrowheads="1"/>
          </p:cNvSpPr>
          <p:nvPr>
            <p:ph type="ctrTitle"/>
          </p:nvPr>
        </p:nvSpPr>
        <p:spPr bwMode="auto">
          <a:xfrm>
            <a:off x="3313594" y="3066762"/>
            <a:ext cx="5036084" cy="1015663"/>
          </a:xfrm>
          <a:prstGeom prst="rect">
            <a:avLst/>
          </a:prstGeom>
        </p:spPr>
        <p:txBody>
          <a:bodyPr anchor="t" anchorCtr="0"/>
          <a:lstStyle>
            <a:lvl1pPr>
              <a:defRPr sz="3300" b="0" baseline="0">
                <a:latin typeface="+mj-lt"/>
                <a:ea typeface="+mj-ea"/>
              </a:defRPr>
            </a:lvl1pPr>
          </a:lstStyle>
          <a:p>
            <a:pPr lvl="0"/>
            <a:r>
              <a:rPr lang="en-US" noProof="0" smtClean="0"/>
              <a:t>Click to edit Master title style</a:t>
            </a:r>
            <a:endParaRPr lang="en-US" noProof="0" dirty="0" smtClean="0"/>
          </a:p>
        </p:txBody>
      </p:sp>
      <p:sp>
        <p:nvSpPr>
          <p:cNvPr id="13315" name="Rectangle 1027"/>
          <p:cNvSpPr>
            <a:spLocks noGrp="1" noChangeArrowheads="1"/>
          </p:cNvSpPr>
          <p:nvPr>
            <p:ph type="subTitle" idx="1"/>
          </p:nvPr>
        </p:nvSpPr>
        <p:spPr bwMode="auto">
          <a:xfrm>
            <a:off x="3313594" y="4604060"/>
            <a:ext cx="5036084" cy="219820"/>
          </a:xfrm>
        </p:spPr>
        <p:txBody>
          <a:bodyPr>
            <a:spAutoFit/>
          </a:bodyPr>
          <a:lstStyle>
            <a:lvl1pPr>
              <a:defRPr sz="1400" baseline="0">
                <a:solidFill>
                  <a:schemeClr val="tx2"/>
                </a:solidFill>
                <a:latin typeface="+mj-lt"/>
                <a:ea typeface="+mj-ea"/>
              </a:defRPr>
            </a:lvl1pPr>
          </a:lstStyle>
          <a:p>
            <a:pPr lvl="0"/>
            <a:r>
              <a:rPr lang="en-US" noProof="0" smtClean="0"/>
              <a:t>Click to edit Master subtitle style</a:t>
            </a:r>
          </a:p>
        </p:txBody>
      </p:sp>
      <p:sp>
        <p:nvSpPr>
          <p:cNvPr id="11" name="doc id"/>
          <p:cNvSpPr>
            <a:spLocks noChangeArrowheads="1"/>
          </p:cNvSpPr>
          <p:nvPr userDrawn="1"/>
        </p:nvSpPr>
        <p:spPr bwMode="auto">
          <a:xfrm>
            <a:off x="8246609" y="37255"/>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en-US" sz="800" dirty="0">
              <a:solidFill>
                <a:srgbClr val="FFFFFF"/>
              </a:solidFill>
              <a:latin typeface="Arial"/>
              <a:ea typeface="ＭＳ Ｐゴシック"/>
            </a:endParaRPr>
          </a:p>
        </p:txBody>
      </p:sp>
    </p:spTree>
    <p:extLst>
      <p:ext uri="{BB962C8B-B14F-4D97-AF65-F5344CB8AC3E}">
        <p14:creationId xmlns:p14="http://schemas.microsoft.com/office/powerpoint/2010/main" val="4164606564"/>
      </p:ext>
    </p:extLst>
  </p:cSld>
  <p:clrMapOvr>
    <a:masterClrMapping/>
  </p:clrMapOvr>
  <p:timing>
    <p:tnLst>
      <p:par>
        <p:cTn xmlns:p14="http://schemas.microsoft.com/office/powerpoint/2010/mai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Placeholder 2"/>
          <p:cNvSpPr>
            <a:spLocks noGrp="1" noChangeArrowheads="1"/>
          </p:cNvSpPr>
          <p:nvPr>
            <p:ph type="title"/>
            <p:custDataLst>
              <p:tags r:id="rId1"/>
            </p:custDataLst>
          </p:nvPr>
        </p:nvSpPr>
        <p:spPr bwMode="auto">
          <a:xfrm>
            <a:off x="229345" y="252639"/>
            <a:ext cx="8685310" cy="345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smtClean="0"/>
              <a:t>Click to edit Master title style</a:t>
            </a:r>
            <a:endParaRPr lang="en-US" noProof="0" dirty="0" smtClean="0"/>
          </a:p>
        </p:txBody>
      </p:sp>
      <p:sp>
        <p:nvSpPr>
          <p:cNvPr id="5" name="Slide Number"/>
          <p:cNvSpPr txBox="1">
            <a:spLocks/>
          </p:cNvSpPr>
          <p:nvPr userDrawn="1">
            <p:custDataLst>
              <p:tags r:id="rId2"/>
            </p:custDataLst>
          </p:nvPr>
        </p:nvSpPr>
        <p:spPr bwMode="auto">
          <a:xfrm>
            <a:off x="8737488" y="6595029"/>
            <a:ext cx="160294" cy="157014"/>
          </a:xfrm>
          <a:prstGeom prst="rect">
            <a:avLst/>
          </a:prstGeom>
        </p:spPr>
        <p:txBody>
          <a:bodyPr vert="horz" wrap="none" lIns="0" tIns="0" rIns="0" bIns="0" rtlCol="0" anchor="ctr">
            <a:spAutoFit/>
          </a:bodyPr>
          <a:lstStyle>
            <a:defPPr>
              <a:defRPr lang="en-US"/>
            </a:defPPr>
            <a:lvl1pPr>
              <a:defRPr sz="1000" baseline="0">
                <a:latin typeface="+mn-lt"/>
              </a:defRPr>
            </a:lvl1pPr>
          </a:lstStyle>
          <a:p>
            <a:pPr algn="r"/>
            <a:fld id="{42C328C1-A84F-4A39-A664-DBA00541A8C6}" type="slidenum">
              <a:rPr lang="en-US" smtClean="0">
                <a:solidFill>
                  <a:srgbClr val="000000"/>
                </a:solidFill>
                <a:latin typeface="Arial"/>
                <a:ea typeface="ＭＳ Ｐゴシック"/>
              </a:rPr>
              <a:pPr algn="r"/>
              <a:t>‹#›</a:t>
            </a:fld>
            <a:endParaRPr lang="en-US" dirty="0">
              <a:solidFill>
                <a:srgbClr val="000000"/>
              </a:solidFill>
              <a:latin typeface="Arial"/>
              <a:ea typeface="ＭＳ Ｐゴシック"/>
            </a:endParaRPr>
          </a:p>
        </p:txBody>
      </p:sp>
    </p:spTree>
    <p:extLst>
      <p:ext uri="{BB962C8B-B14F-4D97-AF65-F5344CB8AC3E}">
        <p14:creationId xmlns:p14="http://schemas.microsoft.com/office/powerpoint/2010/main" val="24096519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1482155" y="2409532"/>
            <a:ext cx="4389768" cy="1318918"/>
          </a:xfrm>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Box 3"/>
          <p:cNvSpPr txBox="1"/>
          <p:nvPr userDrawn="1"/>
        </p:nvSpPr>
        <p:spPr>
          <a:xfrm>
            <a:off x="8719603" y="6566446"/>
            <a:ext cx="213009" cy="155496"/>
          </a:xfrm>
          <a:prstGeom prst="rect">
            <a:avLst/>
          </a:prstGeom>
          <a:noFill/>
        </p:spPr>
        <p:txBody>
          <a:bodyPr vert="horz" wrap="none" lIns="0" tIns="0" rIns="0" bIns="0" rtlCol="0">
            <a:noAutofit/>
          </a:bodyPr>
          <a:lstStyle/>
          <a:p>
            <a:fld id="{38BAB1E4-C43A-4502-A855-5FF6FE481EAF}"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5" name="TextBox 4"/>
          <p:cNvSpPr txBox="1"/>
          <p:nvPr userDrawn="1"/>
        </p:nvSpPr>
        <p:spPr>
          <a:xfrm>
            <a:off x="8719603" y="6566446"/>
            <a:ext cx="213009" cy="155496"/>
          </a:xfrm>
          <a:prstGeom prst="rect">
            <a:avLst/>
          </a:prstGeom>
          <a:noFill/>
        </p:spPr>
        <p:txBody>
          <a:bodyPr vert="horz" wrap="none" lIns="0" tIns="0" rIns="0" bIns="0" rtlCol="0">
            <a:noAutofit/>
          </a:bodyPr>
          <a:lstStyle/>
          <a:p>
            <a:fld id="{3C75AC8F-6626-4E3A-AD92-94422E2C5827}"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6" name="TextBox 5"/>
          <p:cNvSpPr txBox="1"/>
          <p:nvPr userDrawn="1"/>
        </p:nvSpPr>
        <p:spPr>
          <a:xfrm>
            <a:off x="8719603" y="6566446"/>
            <a:ext cx="213009" cy="155496"/>
          </a:xfrm>
          <a:prstGeom prst="rect">
            <a:avLst/>
          </a:prstGeom>
          <a:noFill/>
        </p:spPr>
        <p:txBody>
          <a:bodyPr vert="horz" wrap="none" lIns="0" tIns="0" rIns="0" bIns="0" rtlCol="0">
            <a:noAutofit/>
          </a:bodyPr>
          <a:lstStyle/>
          <a:p>
            <a:fld id="{E7748D70-FAB8-471A-B5AC-597304AB506D}"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7" name="TextBox 6"/>
          <p:cNvSpPr txBox="1"/>
          <p:nvPr userDrawn="1"/>
        </p:nvSpPr>
        <p:spPr>
          <a:xfrm>
            <a:off x="8719603" y="6566446"/>
            <a:ext cx="213009" cy="155496"/>
          </a:xfrm>
          <a:prstGeom prst="rect">
            <a:avLst/>
          </a:prstGeom>
          <a:noFill/>
        </p:spPr>
        <p:txBody>
          <a:bodyPr vert="horz" wrap="none" lIns="0" tIns="0" rIns="0" bIns="0" rtlCol="0">
            <a:noAutofit/>
          </a:bodyPr>
          <a:lstStyle/>
          <a:p>
            <a:fld id="{0F1C7028-888B-4C07-B2ED-2A8DEA789C48}"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8" name="TextBox 7"/>
          <p:cNvSpPr txBox="1"/>
          <p:nvPr userDrawn="1"/>
        </p:nvSpPr>
        <p:spPr>
          <a:xfrm>
            <a:off x="8719603" y="6566446"/>
            <a:ext cx="213009" cy="155496"/>
          </a:xfrm>
          <a:prstGeom prst="rect">
            <a:avLst/>
          </a:prstGeom>
          <a:noFill/>
        </p:spPr>
        <p:txBody>
          <a:bodyPr vert="horz" wrap="none" lIns="0" tIns="0" rIns="0" bIns="0" rtlCol="0">
            <a:noAutofit/>
          </a:bodyPr>
          <a:lstStyle/>
          <a:p>
            <a:fld id="{5CA32DDC-DACC-4E6E-88C4-B5F7405793EB}"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9" name="TextBox 8"/>
          <p:cNvSpPr txBox="1"/>
          <p:nvPr userDrawn="1"/>
        </p:nvSpPr>
        <p:spPr>
          <a:xfrm>
            <a:off x="8719603" y="6566446"/>
            <a:ext cx="213009" cy="155496"/>
          </a:xfrm>
          <a:prstGeom prst="rect">
            <a:avLst/>
          </a:prstGeom>
          <a:noFill/>
        </p:spPr>
        <p:txBody>
          <a:bodyPr vert="horz" wrap="none" lIns="0" tIns="0" rIns="0" bIns="0" rtlCol="0">
            <a:noAutofit/>
          </a:bodyPr>
          <a:lstStyle/>
          <a:p>
            <a:fld id="{33640DD7-6C53-4BF9-94D6-FC2AEA5891EC}"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0" name="TextBox 9"/>
          <p:cNvSpPr txBox="1"/>
          <p:nvPr userDrawn="1"/>
        </p:nvSpPr>
        <p:spPr>
          <a:xfrm>
            <a:off x="8719603" y="6566446"/>
            <a:ext cx="213009" cy="155496"/>
          </a:xfrm>
          <a:prstGeom prst="rect">
            <a:avLst/>
          </a:prstGeom>
          <a:noFill/>
        </p:spPr>
        <p:txBody>
          <a:bodyPr vert="horz" wrap="none" lIns="0" tIns="0" rIns="0" bIns="0" rtlCol="0">
            <a:noAutofit/>
          </a:bodyPr>
          <a:lstStyle/>
          <a:p>
            <a:fld id="{DDD4D436-63E8-48A5-B5D6-FD1EE005FD79}"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1" name="TextBox 10"/>
          <p:cNvSpPr txBox="1"/>
          <p:nvPr userDrawn="1"/>
        </p:nvSpPr>
        <p:spPr>
          <a:xfrm>
            <a:off x="8719603" y="6566446"/>
            <a:ext cx="213009" cy="155496"/>
          </a:xfrm>
          <a:prstGeom prst="rect">
            <a:avLst/>
          </a:prstGeom>
          <a:noFill/>
        </p:spPr>
        <p:txBody>
          <a:bodyPr vert="horz" wrap="none" lIns="0" tIns="0" rIns="0" bIns="0" rtlCol="0">
            <a:noAutofit/>
          </a:bodyPr>
          <a:lstStyle/>
          <a:p>
            <a:fld id="{99C70949-85E2-46BC-BCFA-3DAFC2DF3073}"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2" name="TextBox 11"/>
          <p:cNvSpPr txBox="1"/>
          <p:nvPr userDrawn="1"/>
        </p:nvSpPr>
        <p:spPr>
          <a:xfrm>
            <a:off x="8719603" y="6566446"/>
            <a:ext cx="213009" cy="155496"/>
          </a:xfrm>
          <a:prstGeom prst="rect">
            <a:avLst/>
          </a:prstGeom>
          <a:noFill/>
        </p:spPr>
        <p:txBody>
          <a:bodyPr vert="horz" wrap="none" lIns="0" tIns="0" rIns="0" bIns="0" rtlCol="0">
            <a:noAutofit/>
          </a:bodyPr>
          <a:lstStyle/>
          <a:p>
            <a:fld id="{66779742-2D9D-4921-95F6-0F7FC8A210B2}"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3" name="TextBox 12"/>
          <p:cNvSpPr txBox="1"/>
          <p:nvPr userDrawn="1"/>
        </p:nvSpPr>
        <p:spPr>
          <a:xfrm>
            <a:off x="8719603" y="6566446"/>
            <a:ext cx="213009" cy="155496"/>
          </a:xfrm>
          <a:prstGeom prst="rect">
            <a:avLst/>
          </a:prstGeom>
          <a:noFill/>
        </p:spPr>
        <p:txBody>
          <a:bodyPr vert="horz" wrap="none" lIns="0" tIns="0" rIns="0" bIns="0" rtlCol="0">
            <a:noAutofit/>
          </a:bodyPr>
          <a:lstStyle/>
          <a:p>
            <a:fld id="{5838F1FD-9561-4DCA-9981-C1FADD4A912C}"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4" name="TextBox 13"/>
          <p:cNvSpPr txBox="1"/>
          <p:nvPr userDrawn="1"/>
        </p:nvSpPr>
        <p:spPr>
          <a:xfrm>
            <a:off x="8719603" y="6566446"/>
            <a:ext cx="213009" cy="155496"/>
          </a:xfrm>
          <a:prstGeom prst="rect">
            <a:avLst/>
          </a:prstGeom>
          <a:noFill/>
        </p:spPr>
        <p:txBody>
          <a:bodyPr vert="horz" wrap="none" lIns="0" tIns="0" rIns="0" bIns="0" rtlCol="0">
            <a:noAutofit/>
          </a:bodyPr>
          <a:lstStyle/>
          <a:p>
            <a:fld id="{C60C4258-46B6-4C7A-9C86-B9F49023F038}"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5" name="TextBox 14"/>
          <p:cNvSpPr txBox="1"/>
          <p:nvPr userDrawn="1"/>
        </p:nvSpPr>
        <p:spPr>
          <a:xfrm>
            <a:off x="8719603" y="6566446"/>
            <a:ext cx="213009" cy="155496"/>
          </a:xfrm>
          <a:prstGeom prst="rect">
            <a:avLst/>
          </a:prstGeom>
          <a:noFill/>
        </p:spPr>
        <p:txBody>
          <a:bodyPr vert="horz" wrap="none" lIns="0" tIns="0" rIns="0" bIns="0" rtlCol="0">
            <a:noAutofit/>
          </a:bodyPr>
          <a:lstStyle/>
          <a:p>
            <a:fld id="{C0FF995F-3AC5-47E3-95EE-BB56C0C7095A}"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6" name="TextBox 15"/>
          <p:cNvSpPr txBox="1"/>
          <p:nvPr userDrawn="1"/>
        </p:nvSpPr>
        <p:spPr>
          <a:xfrm>
            <a:off x="8719603" y="6566446"/>
            <a:ext cx="213009" cy="155496"/>
          </a:xfrm>
          <a:prstGeom prst="rect">
            <a:avLst/>
          </a:prstGeom>
          <a:noFill/>
        </p:spPr>
        <p:txBody>
          <a:bodyPr vert="horz" wrap="none" lIns="0" tIns="0" rIns="0" bIns="0" rtlCol="0">
            <a:noAutofit/>
          </a:bodyPr>
          <a:lstStyle/>
          <a:p>
            <a:fld id="{6E5EE3AF-AE77-46A6-92A0-FDE4EB7B38B2}"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7" name="TextBox 16"/>
          <p:cNvSpPr txBox="1"/>
          <p:nvPr userDrawn="1"/>
        </p:nvSpPr>
        <p:spPr>
          <a:xfrm>
            <a:off x="8719603" y="6566446"/>
            <a:ext cx="213009" cy="155496"/>
          </a:xfrm>
          <a:prstGeom prst="rect">
            <a:avLst/>
          </a:prstGeom>
          <a:noFill/>
        </p:spPr>
        <p:txBody>
          <a:bodyPr vert="horz" wrap="none" lIns="0" tIns="0" rIns="0" bIns="0" rtlCol="0">
            <a:noAutofit/>
          </a:bodyPr>
          <a:lstStyle/>
          <a:p>
            <a:fld id="{BFBF5ADE-BDDD-4358-8665-A4268BBDF94F}"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8" name="TextBox 17"/>
          <p:cNvSpPr txBox="1"/>
          <p:nvPr userDrawn="1"/>
        </p:nvSpPr>
        <p:spPr>
          <a:xfrm>
            <a:off x="8719603" y="6566446"/>
            <a:ext cx="213009" cy="155496"/>
          </a:xfrm>
          <a:prstGeom prst="rect">
            <a:avLst/>
          </a:prstGeom>
          <a:noFill/>
        </p:spPr>
        <p:txBody>
          <a:bodyPr vert="horz" wrap="none" lIns="0" tIns="0" rIns="0" bIns="0" rtlCol="0">
            <a:noAutofit/>
          </a:bodyPr>
          <a:lstStyle/>
          <a:p>
            <a:fld id="{36612698-513B-4D3C-B20C-C6FDCF61F78F}"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19" name="TextBox 18"/>
          <p:cNvSpPr txBox="1"/>
          <p:nvPr userDrawn="1"/>
        </p:nvSpPr>
        <p:spPr>
          <a:xfrm>
            <a:off x="8719603" y="6566446"/>
            <a:ext cx="213009" cy="155496"/>
          </a:xfrm>
          <a:prstGeom prst="rect">
            <a:avLst/>
          </a:prstGeom>
          <a:noFill/>
        </p:spPr>
        <p:txBody>
          <a:bodyPr vert="horz" wrap="none" lIns="0" tIns="0" rIns="0" bIns="0" rtlCol="0">
            <a:noAutofit/>
          </a:bodyPr>
          <a:lstStyle/>
          <a:p>
            <a:fld id="{B245FD57-64E5-4DBD-A2E4-61AFFDF88F56}"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20" name="TextBox 19"/>
          <p:cNvSpPr txBox="1"/>
          <p:nvPr userDrawn="1"/>
        </p:nvSpPr>
        <p:spPr>
          <a:xfrm>
            <a:off x="8719603" y="6566446"/>
            <a:ext cx="213009" cy="155496"/>
          </a:xfrm>
          <a:prstGeom prst="rect">
            <a:avLst/>
          </a:prstGeom>
          <a:noFill/>
        </p:spPr>
        <p:txBody>
          <a:bodyPr vert="horz" wrap="none" lIns="0" tIns="0" rIns="0" bIns="0" rtlCol="0">
            <a:noAutofit/>
          </a:bodyPr>
          <a:lstStyle/>
          <a:p>
            <a:fld id="{FB6E7957-E9D9-4CB4-9329-993DBC5BCA9C}"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21" name="TextBox 20"/>
          <p:cNvSpPr txBox="1"/>
          <p:nvPr userDrawn="1"/>
        </p:nvSpPr>
        <p:spPr>
          <a:xfrm>
            <a:off x="8719603" y="6566446"/>
            <a:ext cx="213009" cy="155496"/>
          </a:xfrm>
          <a:prstGeom prst="rect">
            <a:avLst/>
          </a:prstGeom>
          <a:noFill/>
        </p:spPr>
        <p:txBody>
          <a:bodyPr vert="horz" wrap="none" lIns="0" tIns="0" rIns="0" bIns="0" rtlCol="0">
            <a:noAutofit/>
          </a:bodyPr>
          <a:lstStyle/>
          <a:p>
            <a:fld id="{31EAD833-B521-4A6D-B837-3C84085E9B3B}"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Tree>
    <p:extLst>
      <p:ext uri="{BB962C8B-B14F-4D97-AF65-F5344CB8AC3E}">
        <p14:creationId xmlns:p14="http://schemas.microsoft.com/office/powerpoint/2010/main" val="240181525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345431"/>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1256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1256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Box 4"/>
          <p:cNvSpPr txBox="1"/>
          <p:nvPr userDrawn="1"/>
        </p:nvSpPr>
        <p:spPr>
          <a:xfrm>
            <a:off x="8719603" y="6566446"/>
            <a:ext cx="213009" cy="155496"/>
          </a:xfrm>
          <a:prstGeom prst="rect">
            <a:avLst/>
          </a:prstGeom>
          <a:noFill/>
        </p:spPr>
        <p:txBody>
          <a:bodyPr vert="horz" wrap="none" lIns="0" tIns="0" rIns="0" bIns="0" rtlCol="0">
            <a:noAutofit/>
          </a:bodyPr>
          <a:lstStyle/>
          <a:p>
            <a:fld id="{314CFA15-1A1D-4968-8AD6-F7A602CE1CD6}"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
        <p:nvSpPr>
          <p:cNvPr id="6" name="TextBox 5"/>
          <p:cNvSpPr txBox="1"/>
          <p:nvPr userDrawn="1"/>
        </p:nvSpPr>
        <p:spPr>
          <a:xfrm>
            <a:off x="8719603" y="6566446"/>
            <a:ext cx="213009" cy="155496"/>
          </a:xfrm>
          <a:prstGeom prst="rect">
            <a:avLst/>
          </a:prstGeom>
          <a:noFill/>
        </p:spPr>
        <p:txBody>
          <a:bodyPr vert="horz" wrap="none" lIns="0" tIns="0" rIns="0" bIns="0" rtlCol="0">
            <a:noAutofit/>
          </a:bodyPr>
          <a:lstStyle/>
          <a:p>
            <a:fld id="{FB5A6B34-F1B0-45DC-8EFA-3C93544E42DF}" type="slidenum">
              <a:rPr lang="en-US" sz="1000" smtClean="0">
                <a:solidFill>
                  <a:srgbClr val="000000"/>
                </a:solidFill>
                <a:latin typeface="Arial" charset="0"/>
                <a:ea typeface="ＭＳ Ｐゴシック"/>
              </a:rPr>
              <a:pPr/>
              <a:t>‹#›</a:t>
            </a:fld>
            <a:endParaRPr lang="en-US" sz="1000">
              <a:solidFill>
                <a:srgbClr val="000000"/>
              </a:solidFill>
              <a:latin typeface="Arial" charset="0"/>
              <a:ea typeface="ＭＳ Ｐゴシック"/>
            </a:endParaRPr>
          </a:p>
        </p:txBody>
      </p:sp>
    </p:spTree>
    <p:extLst>
      <p:ext uri="{BB962C8B-B14F-4D97-AF65-F5344CB8AC3E}">
        <p14:creationId xmlns:p14="http://schemas.microsoft.com/office/powerpoint/2010/main" val="40603508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345431"/>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6"/>
            <a:ext cx="8229600" cy="251222"/>
          </a:xfrm>
        </p:spPr>
        <p:txBody>
          <a:bodyPr/>
          <a:lstStyle/>
          <a:p>
            <a:pPr lvl="0"/>
            <a:endParaRPr lang="en-US" noProof="0" smtClean="0"/>
          </a:p>
        </p:txBody>
      </p:sp>
    </p:spTree>
    <p:extLst>
      <p:ext uri="{BB962C8B-B14F-4D97-AF65-F5344CB8AC3E}">
        <p14:creationId xmlns:p14="http://schemas.microsoft.com/office/powerpoint/2010/main" val="399207780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345431"/>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1256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1256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778768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slideLayout" Target="../slideLayouts/slideLayout26.xml"/><Relationship Id="rId13" Type="http://schemas.openxmlformats.org/officeDocument/2006/relationships/theme" Target="../theme/theme2.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7.xml"/><Relationship Id="rId12" Type="http://schemas.openxmlformats.org/officeDocument/2006/relationships/theme" Target="../theme/theme3.xml"/><Relationship Id="rId1" Type="http://schemas.openxmlformats.org/officeDocument/2006/relationships/slideLayout" Target="../slideLayouts/slideLayout27.xml"/><Relationship Id="rId2" Type="http://schemas.openxmlformats.org/officeDocument/2006/relationships/slideLayout" Target="../slideLayouts/slideLayout28.xml"/><Relationship Id="rId3" Type="http://schemas.openxmlformats.org/officeDocument/2006/relationships/slideLayout" Target="../slideLayouts/slideLayout29.xml"/><Relationship Id="rId4" Type="http://schemas.openxmlformats.org/officeDocument/2006/relationships/slideLayout" Target="../slideLayouts/slideLayout30.xml"/><Relationship Id="rId5" Type="http://schemas.openxmlformats.org/officeDocument/2006/relationships/slideLayout" Target="../slideLayouts/slideLayout31.xml"/><Relationship Id="rId6" Type="http://schemas.openxmlformats.org/officeDocument/2006/relationships/slideLayout" Target="../slideLayouts/slideLayout32.xml"/><Relationship Id="rId7" Type="http://schemas.openxmlformats.org/officeDocument/2006/relationships/slideLayout" Target="../slideLayouts/slideLayout33.xml"/><Relationship Id="rId8" Type="http://schemas.openxmlformats.org/officeDocument/2006/relationships/slideLayout" Target="../slideLayouts/slideLayout34.xml"/><Relationship Id="rId9" Type="http://schemas.openxmlformats.org/officeDocument/2006/relationships/slideLayout" Target="../slideLayouts/slideLayout35.xml"/><Relationship Id="rId10"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8.xml"/><Relationship Id="rId12" Type="http://schemas.openxmlformats.org/officeDocument/2006/relationships/slideLayout" Target="../slideLayouts/slideLayout49.xml"/><Relationship Id="rId13" Type="http://schemas.openxmlformats.org/officeDocument/2006/relationships/theme" Target="../theme/theme4.xml"/><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slideLayout" Target="../slideLayouts/slideLayout40.xml"/><Relationship Id="rId4" Type="http://schemas.openxmlformats.org/officeDocument/2006/relationships/slideLayout" Target="../slideLayouts/slideLayout41.xml"/><Relationship Id="rId5" Type="http://schemas.openxmlformats.org/officeDocument/2006/relationships/slideLayout" Target="../slideLayouts/slideLayout42.xml"/><Relationship Id="rId6" Type="http://schemas.openxmlformats.org/officeDocument/2006/relationships/slideLayout" Target="../slideLayouts/slideLayout43.xml"/><Relationship Id="rId7" Type="http://schemas.openxmlformats.org/officeDocument/2006/relationships/slideLayout" Target="../slideLayouts/slideLayout44.xml"/><Relationship Id="rId8" Type="http://schemas.openxmlformats.org/officeDocument/2006/relationships/slideLayout" Target="../slideLayouts/slideLayout45.xml"/><Relationship Id="rId9" Type="http://schemas.openxmlformats.org/officeDocument/2006/relationships/slideLayout" Target="../slideLayouts/slideLayout46.xml"/><Relationship Id="rId10"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9" Type="http://schemas.openxmlformats.org/officeDocument/2006/relationships/tags" Target="../tags/tag1.xml"/><Relationship Id="rId20" Type="http://schemas.openxmlformats.org/officeDocument/2006/relationships/tags" Target="../tags/tag12.xml"/><Relationship Id="rId21" Type="http://schemas.openxmlformats.org/officeDocument/2006/relationships/tags" Target="../tags/tag13.xml"/><Relationship Id="rId22" Type="http://schemas.openxmlformats.org/officeDocument/2006/relationships/tags" Target="../tags/tag14.xml"/><Relationship Id="rId23" Type="http://schemas.openxmlformats.org/officeDocument/2006/relationships/tags" Target="../tags/tag15.xml"/><Relationship Id="rId24" Type="http://schemas.openxmlformats.org/officeDocument/2006/relationships/tags" Target="../tags/tag16.xml"/><Relationship Id="rId25" Type="http://schemas.openxmlformats.org/officeDocument/2006/relationships/oleObject" Target="../embeddings/oleObject1.bin"/><Relationship Id="rId26" Type="http://schemas.openxmlformats.org/officeDocument/2006/relationships/image" Target="../media/image1.emf"/><Relationship Id="rId27" Type="http://schemas.openxmlformats.org/officeDocument/2006/relationships/image" Target="../media/image2.png"/><Relationship Id="rId28" Type="http://schemas.openxmlformats.org/officeDocument/2006/relationships/image" Target="../media/image3.png"/><Relationship Id="rId10" Type="http://schemas.openxmlformats.org/officeDocument/2006/relationships/tags" Target="../tags/tag2.xml"/><Relationship Id="rId11" Type="http://schemas.openxmlformats.org/officeDocument/2006/relationships/tags" Target="../tags/tag3.xml"/><Relationship Id="rId12" Type="http://schemas.openxmlformats.org/officeDocument/2006/relationships/tags" Target="../tags/tag4.xml"/><Relationship Id="rId13" Type="http://schemas.openxmlformats.org/officeDocument/2006/relationships/tags" Target="../tags/tag5.xml"/><Relationship Id="rId14" Type="http://schemas.openxmlformats.org/officeDocument/2006/relationships/tags" Target="../tags/tag6.xml"/><Relationship Id="rId15" Type="http://schemas.openxmlformats.org/officeDocument/2006/relationships/tags" Target="../tags/tag7.xml"/><Relationship Id="rId16" Type="http://schemas.openxmlformats.org/officeDocument/2006/relationships/tags" Target="../tags/tag8.xml"/><Relationship Id="rId17" Type="http://schemas.openxmlformats.org/officeDocument/2006/relationships/tags" Target="../tags/tag9.xml"/><Relationship Id="rId18" Type="http://schemas.openxmlformats.org/officeDocument/2006/relationships/tags" Target="../tags/tag10.xml"/><Relationship Id="rId19" Type="http://schemas.openxmlformats.org/officeDocument/2006/relationships/tags" Target="../tags/tag11.xml"/><Relationship Id="rId1" Type="http://schemas.openxmlformats.org/officeDocument/2006/relationships/slideLayout" Target="../slideLayouts/slideLayout50.xml"/><Relationship Id="rId2" Type="http://schemas.openxmlformats.org/officeDocument/2006/relationships/slideLayout" Target="../slideLayouts/slideLayout51.xml"/><Relationship Id="rId3" Type="http://schemas.openxmlformats.org/officeDocument/2006/relationships/slideLayout" Target="../slideLayouts/slideLayout52.xml"/><Relationship Id="rId4" Type="http://schemas.openxmlformats.org/officeDocument/2006/relationships/slideLayout" Target="../slideLayouts/slideLayout53.xml"/><Relationship Id="rId5" Type="http://schemas.openxmlformats.org/officeDocument/2006/relationships/slideLayout" Target="../slideLayouts/slideLayout54.xml"/><Relationship Id="rId6" Type="http://schemas.openxmlformats.org/officeDocument/2006/relationships/slideLayout" Target="../slideLayouts/slideLayout55.xml"/><Relationship Id="rId7" Type="http://schemas.openxmlformats.org/officeDocument/2006/relationships/theme" Target="../theme/theme5.xml"/><Relationship Id="rId8"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chemeClr val="accent2"/>
                </a:solidFill>
                <a:latin typeface="Arial" pitchFamily="34" charset="0"/>
              </a:rPr>
              <a:t>Operations </a:t>
            </a:r>
            <a:r>
              <a:rPr lang="en-US" sz="800" dirty="0">
                <a:solidFill>
                  <a:schemeClr val="accent2"/>
                </a:solidFill>
                <a:latin typeface="Arial" pitchFamily="34" charset="0"/>
              </a:rPr>
              <a:t>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31"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 id="2147483817" r:id="rId12"/>
    <p:sldLayoutId id="2147483818" r:id="rId13"/>
    <p:sldLayoutId id="214748381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D979E951-A4D9-4E12-9170-ADB27C17364C}"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3333CC"/>
                </a:solidFill>
                <a:latin typeface="Arial" charset="0"/>
                <a:cs typeface="Arial" pitchFamily="34" charset="0"/>
              </a:rPr>
              <a:t>Operations </a:t>
            </a:r>
            <a:r>
              <a:rPr lang="en-US" sz="800" dirty="0">
                <a:solidFill>
                  <a:srgbClr val="3333CC"/>
                </a:solidFill>
                <a:latin typeface="Arial" charset="0"/>
                <a:cs typeface="Arial" pitchFamily="34"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43"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1/16/14</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extLst>
      <p:ext uri="{BB962C8B-B14F-4D97-AF65-F5344CB8AC3E}">
        <p14:creationId xmlns:p14="http://schemas.microsoft.com/office/powerpoint/2010/main" val="1334620287"/>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cs typeface="Arial" pitchFamily="34" charset="0"/>
              </a:rPr>
              <a:t>Slide </a:t>
            </a:r>
            <a:fld id="{1F9BBF32-5465-418D-A795-32376668CDA1}" type="slidenum">
              <a:rPr lang="en-US" sz="800">
                <a:solidFill>
                  <a:srgbClr val="FFFFFF"/>
                </a:solidFill>
                <a:latin typeface="Arial" charset="0"/>
                <a:cs typeface="Arial" pitchFamily="34" charset="0"/>
              </a:rPr>
              <a:pPr eaLnBrk="0" hangingPunct="0">
                <a:defRPr/>
              </a:pPr>
              <a:t>‹#›</a:t>
            </a:fld>
            <a:endParaRPr lang="en-US" sz="800">
              <a:solidFill>
                <a:srgbClr val="FFFFFF"/>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FFFFFF"/>
                </a:solidFill>
                <a:latin typeface="Arial" charset="0"/>
                <a:cs typeface="Arial" pitchFamily="34" charset="0"/>
              </a:rPr>
              <a:t>Operations </a:t>
            </a:r>
            <a:r>
              <a:rPr lang="en-US" sz="800" dirty="0">
                <a:solidFill>
                  <a:srgbClr val="FFFFFF"/>
                </a:solidFill>
                <a:latin typeface="Arial" charset="0"/>
                <a:cs typeface="Arial" pitchFamily="34"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3149091091"/>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9"/>
            </p:custDataLst>
            <p:extLst>
              <p:ext uri="{D42A27DB-BD31-4B8C-83A1-F6EECF244321}">
                <p14:modId xmlns:p14="http://schemas.microsoft.com/office/powerpoint/2010/main" val="1737735517"/>
              </p:ex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4357" name="think-cell Slide" r:id="rId25" imgW="270" imgH="270" progId="TCLayout.ActiveDocument.1">
                  <p:embed/>
                </p:oleObj>
              </mc:Choice>
              <mc:Fallback>
                <p:oleObj name="think-cell Slide" r:id="rId25" imgW="270" imgH="270" progId="TCLayout.ActiveDocument.1">
                  <p:embed/>
                  <p:pic>
                    <p:nvPicPr>
                      <p:cNvPr id="0" name=""/>
                      <p:cNvPicPr/>
                      <p:nvPr/>
                    </p:nvPicPr>
                    <p:blipFill>
                      <a:blip r:embed="rId26"/>
                      <a:stretch>
                        <a:fillRect/>
                      </a:stretch>
                    </p:blipFill>
                    <p:spPr>
                      <a:xfrm>
                        <a:off x="0" y="0"/>
                        <a:ext cx="161984" cy="161974"/>
                      </a:xfrm>
                      <a:prstGeom prst="rect">
                        <a:avLst/>
                      </a:prstGeom>
                    </p:spPr>
                  </p:pic>
                </p:oleObj>
              </mc:Fallback>
            </mc:AlternateContent>
          </a:graphicData>
        </a:graphic>
      </p:graphicFrame>
      <p:pic>
        <p:nvPicPr>
          <p:cNvPr id="12448" name="Picture 160"/>
          <p:cNvPicPr>
            <a:picLocks noChangeAspect="1" noChangeArrowheads="1"/>
          </p:cNvPicPr>
          <p:nvPr/>
        </p:nvPicPr>
        <p:blipFill rotWithShape="1">
          <a:blip r:embed="rId27">
            <a:extLst>
              <a:ext uri="{28A0092B-C50C-407E-A947-70E740481C1C}">
                <a14:useLocalDpi xmlns:a14="http://schemas.microsoft.com/office/drawing/2010/main" val="0"/>
              </a:ext>
            </a:extLst>
          </a:blip>
          <a:srcRect r="39889"/>
          <a:stretch/>
        </p:blipFill>
        <p:spPr bwMode="auto">
          <a:xfrm>
            <a:off x="0" y="6422290"/>
            <a:ext cx="5833046" cy="435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6" name="Rectangle 286"/>
          <p:cNvSpPr>
            <a:spLocks noGrp="1" noChangeArrowheads="1"/>
          </p:cNvSpPr>
          <p:nvPr>
            <p:ph type="body" idx="1"/>
          </p:nvPr>
        </p:nvSpPr>
        <p:spPr bwMode="auto">
          <a:xfrm>
            <a:off x="1482155" y="2409531"/>
            <a:ext cx="4389768" cy="125611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smtClean="0"/>
          </a:p>
        </p:txBody>
      </p:sp>
      <p:sp>
        <p:nvSpPr>
          <p:cNvPr id="19" name="Title Placeholder 2"/>
          <p:cNvSpPr>
            <a:spLocks noGrp="1" noChangeArrowheads="1"/>
          </p:cNvSpPr>
          <p:nvPr>
            <p:ph type="title"/>
          </p:nvPr>
        </p:nvSpPr>
        <p:spPr bwMode="auto">
          <a:xfrm>
            <a:off x="229345" y="252639"/>
            <a:ext cx="8685310" cy="345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smtClean="0"/>
              <a:t>Click to edit Master title style</a:t>
            </a:r>
            <a:endParaRPr lang="en-US" noProof="0" dirty="0" smtClean="0"/>
          </a:p>
        </p:txBody>
      </p:sp>
      <p:sp>
        <p:nvSpPr>
          <p:cNvPr id="10" name="McK 1. On-page tracker" hidden="1"/>
          <p:cNvSpPr>
            <a:spLocks noChangeArrowheads="1"/>
          </p:cNvSpPr>
          <p:nvPr/>
        </p:nvSpPr>
        <p:spPr bwMode="auto">
          <a:xfrm>
            <a:off x="229345" y="27536"/>
            <a:ext cx="876714" cy="219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en-US" sz="1400" dirty="0">
                <a:solidFill>
                  <a:srgbClr val="808080"/>
                </a:solidFill>
                <a:latin typeface="Arial"/>
                <a:ea typeface="ＭＳ Ｐゴシック"/>
              </a:rPr>
              <a:t>TRACKER</a:t>
            </a:r>
          </a:p>
        </p:txBody>
      </p:sp>
      <p:sp>
        <p:nvSpPr>
          <p:cNvPr id="11" name="McK 3. Unit of measure" hidden="1"/>
          <p:cNvSpPr txBox="1">
            <a:spLocks noChangeArrowheads="1"/>
          </p:cNvSpPr>
          <p:nvPr/>
        </p:nvSpPr>
        <p:spPr bwMode="auto">
          <a:xfrm>
            <a:off x="229345" y="603353"/>
            <a:ext cx="8685310" cy="251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smtClean="0">
                <a:solidFill>
                  <a:srgbClr val="000000"/>
                </a:solidFill>
                <a:latin typeface="Arial"/>
                <a:ea typeface="ＭＳ Ｐゴシック"/>
              </a:rPr>
              <a:t>Unit of measure</a:t>
            </a:r>
          </a:p>
        </p:txBody>
      </p:sp>
      <p:grpSp>
        <p:nvGrpSpPr>
          <p:cNvPr id="12" name="McK Slide Elements" hidden="1"/>
          <p:cNvGrpSpPr>
            <a:grpSpLocks/>
          </p:cNvGrpSpPr>
          <p:nvPr/>
        </p:nvGrpSpPr>
        <p:grpSpPr bwMode="auto">
          <a:xfrm>
            <a:off x="229345" y="5931997"/>
            <a:ext cx="8685310" cy="383880"/>
            <a:chOff x="75" y="3913"/>
            <a:chExt cx="692" cy="237"/>
          </a:xfrm>
        </p:grpSpPr>
        <p:sp>
          <p:nvSpPr>
            <p:cNvPr id="13" name="McK 4. Footnote"/>
            <p:cNvSpPr txBox="1">
              <a:spLocks noChangeArrowheads="1"/>
            </p:cNvSpPr>
            <p:nvPr/>
          </p:nvSpPr>
          <p:spPr bwMode="auto">
            <a:xfrm>
              <a:off x="75" y="3913"/>
              <a:ext cx="692"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nchorCtr="0">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000" dirty="0" smtClean="0">
                  <a:solidFill>
                    <a:srgbClr val="000000"/>
                  </a:solidFill>
                  <a:latin typeface="Arial"/>
                  <a:ea typeface="ＭＳ Ｐゴシック"/>
                </a:rPr>
                <a:t>1 Footnote</a:t>
              </a:r>
            </a:p>
          </p:txBody>
        </p:sp>
        <p:sp>
          <p:nvSpPr>
            <p:cNvPr id="14" name="McK 5. Source"/>
            <p:cNvSpPr>
              <a:spLocks noChangeArrowheads="1"/>
            </p:cNvSpPr>
            <p:nvPr/>
          </p:nvSpPr>
          <p:spPr bwMode="auto">
            <a:xfrm>
              <a:off x="75" y="4053"/>
              <a:ext cx="692"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nchorCtr="0">
              <a:spAutoFit/>
            </a:bodyPr>
            <a:lstStyle/>
            <a:p>
              <a:pPr marL="631693" indent="-631693" defTabSz="913526">
                <a:tabLst>
                  <a:tab pos="634933" algn="l"/>
                </a:tabLst>
              </a:pPr>
              <a:r>
                <a:rPr lang="en-US" sz="1000" dirty="0">
                  <a:solidFill>
                    <a:srgbClr val="000000"/>
                  </a:solidFill>
                  <a:latin typeface="Arial"/>
                  <a:ea typeface="ＭＳ Ｐゴシック"/>
                </a:rPr>
                <a:t>SOURCE: </a:t>
              </a:r>
              <a:r>
                <a:rPr lang="en-US" sz="1000" dirty="0" smtClean="0">
                  <a:solidFill>
                    <a:srgbClr val="000000"/>
                  </a:solidFill>
                  <a:latin typeface="Arial"/>
                  <a:ea typeface="ＭＳ Ｐゴシック"/>
                </a:rPr>
                <a:t>Source</a:t>
              </a:r>
            </a:p>
          </p:txBody>
        </p:sp>
      </p:grpSp>
      <p:grpSp>
        <p:nvGrpSpPr>
          <p:cNvPr id="15" name="ACET" hidden="1"/>
          <p:cNvGrpSpPr>
            <a:grpSpLocks/>
          </p:cNvGrpSpPr>
          <p:nvPr/>
        </p:nvGrpSpPr>
        <p:grpSpPr bwMode="auto">
          <a:xfrm>
            <a:off x="1482155" y="1802027"/>
            <a:ext cx="4350892" cy="518318"/>
            <a:chOff x="915" y="710"/>
            <a:chExt cx="2686" cy="320"/>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710"/>
              <a:ext cx="2686" cy="320"/>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en-US" sz="1600" b="1" dirty="0">
                  <a:solidFill>
                    <a:srgbClr val="000000"/>
                  </a:solidFill>
                  <a:latin typeface="Arial"/>
                  <a:ea typeface="ＭＳ Ｐゴシック"/>
                </a:rPr>
                <a:t>Title</a:t>
              </a:r>
            </a:p>
            <a:p>
              <a:r>
                <a:rPr lang="en-US" sz="1600" dirty="0">
                  <a:solidFill>
                    <a:srgbClr val="808080"/>
                  </a:solidFill>
                  <a:latin typeface="Arial"/>
                  <a:ea typeface="ＭＳ Ｐゴシック"/>
                </a:rPr>
                <a:t>Unit of measure</a:t>
              </a:r>
            </a:p>
          </p:txBody>
        </p:sp>
      </p:grpSp>
      <p:grpSp>
        <p:nvGrpSpPr>
          <p:cNvPr id="23" name="LegendBoxes" hidden="1"/>
          <p:cNvGrpSpPr>
            <a:grpSpLocks/>
          </p:cNvGrpSpPr>
          <p:nvPr/>
        </p:nvGrpSpPr>
        <p:grpSpPr bwMode="auto">
          <a:xfrm>
            <a:off x="8118638" y="327423"/>
            <a:ext cx="779144" cy="1017201"/>
            <a:chOff x="4936" y="176"/>
            <a:chExt cx="481" cy="628"/>
          </a:xfrm>
        </p:grpSpPr>
        <p:sp>
          <p:nvSpPr>
            <p:cNvPr id="24" name="Legend1"/>
            <p:cNvSpPr>
              <a:spLocks noChangeArrowheads="1"/>
            </p:cNvSpPr>
            <p:nvPr/>
          </p:nvSpPr>
          <p:spPr bwMode="auto">
            <a:xfrm>
              <a:off x="5096" y="176"/>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2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26" name="Legend2"/>
            <p:cNvSpPr>
              <a:spLocks noChangeArrowheads="1"/>
            </p:cNvSpPr>
            <p:nvPr/>
          </p:nvSpPr>
          <p:spPr bwMode="auto">
            <a:xfrm>
              <a:off x="5096" y="346"/>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2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28" name="Legend3"/>
            <p:cNvSpPr>
              <a:spLocks noChangeArrowheads="1"/>
            </p:cNvSpPr>
            <p:nvPr/>
          </p:nvSpPr>
          <p:spPr bwMode="auto">
            <a:xfrm>
              <a:off x="5096" y="517"/>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2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30" name="Legend4"/>
            <p:cNvSpPr>
              <a:spLocks noChangeArrowheads="1"/>
            </p:cNvSpPr>
            <p:nvPr/>
          </p:nvSpPr>
          <p:spPr bwMode="auto">
            <a:xfrm>
              <a:off x="5096" y="688"/>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3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nvGrpSpPr>
          <p:cNvPr id="32" name="LegendLines" hidden="1"/>
          <p:cNvGrpSpPr>
            <a:grpSpLocks/>
          </p:cNvGrpSpPr>
          <p:nvPr/>
        </p:nvGrpSpPr>
        <p:grpSpPr bwMode="auto">
          <a:xfrm>
            <a:off x="7804390" y="327422"/>
            <a:ext cx="1093393" cy="745084"/>
            <a:chOff x="4750" y="176"/>
            <a:chExt cx="675" cy="460"/>
          </a:xfrm>
        </p:grpSpPr>
        <p:sp>
          <p:nvSpPr>
            <p:cNvPr id="3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solidFill>
                  <a:srgbClr val="000000"/>
                </a:solidFill>
                <a:latin typeface="Arial"/>
                <a:ea typeface="ＭＳ Ｐゴシック"/>
              </a:endParaRPr>
            </a:p>
          </p:txBody>
        </p:sp>
        <p:sp>
          <p:nvSpPr>
            <p:cNvPr id="3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solidFill>
                  <a:srgbClr val="000000"/>
                </a:solidFill>
                <a:latin typeface="Arial"/>
                <a:ea typeface="ＭＳ Ｐゴシック"/>
              </a:endParaRPr>
            </a:p>
          </p:txBody>
        </p:sp>
        <p:sp>
          <p:nvSpPr>
            <p:cNvPr id="3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600">
                <a:solidFill>
                  <a:srgbClr val="000000"/>
                </a:solidFill>
                <a:latin typeface="Arial"/>
                <a:ea typeface="ＭＳ Ｐゴシック"/>
              </a:endParaRPr>
            </a:p>
          </p:txBody>
        </p:sp>
        <p:sp>
          <p:nvSpPr>
            <p:cNvPr id="36" name="Legend1"/>
            <p:cNvSpPr>
              <a:spLocks noChangeArrowheads="1"/>
            </p:cNvSpPr>
            <p:nvPr/>
          </p:nvSpPr>
          <p:spPr bwMode="auto">
            <a:xfrm>
              <a:off x="5104" y="176"/>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37" name="Legend2"/>
            <p:cNvSpPr>
              <a:spLocks noChangeArrowheads="1"/>
            </p:cNvSpPr>
            <p:nvPr/>
          </p:nvSpPr>
          <p:spPr bwMode="auto">
            <a:xfrm>
              <a:off x="5104" y="344"/>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38" name="Legend3"/>
            <p:cNvSpPr>
              <a:spLocks noChangeArrowheads="1"/>
            </p:cNvSpPr>
            <p:nvPr/>
          </p:nvSpPr>
          <p:spPr bwMode="auto">
            <a:xfrm>
              <a:off x="5104" y="520"/>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grpSp>
      <p:grpSp>
        <p:nvGrpSpPr>
          <p:cNvPr id="39" name="McKSticker" hidden="1"/>
          <p:cNvGrpSpPr/>
          <p:nvPr/>
        </p:nvGrpSpPr>
        <p:grpSpPr bwMode="auto">
          <a:xfrm>
            <a:off x="7809153" y="327422"/>
            <a:ext cx="1088629" cy="216680"/>
            <a:chOff x="7673881" y="285750"/>
            <a:chExt cx="1066894" cy="212366"/>
          </a:xfrm>
        </p:grpSpPr>
        <p:sp>
          <p:nvSpPr>
            <p:cNvPr id="40" name="StickerRectangle"/>
            <p:cNvSpPr>
              <a:spLocks noChangeArrowheads="1"/>
            </p:cNvSpPr>
            <p:nvPr/>
          </p:nvSpPr>
          <p:spPr bwMode="auto">
            <a:xfrm>
              <a:off x="7673881" y="285750"/>
              <a:ext cx="1066894" cy="212366"/>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913526">
                <a:buClr>
                  <a:srgbClr val="0988A8"/>
                </a:buClr>
              </a:pPr>
              <a:r>
                <a:rPr lang="en-US" sz="1200" dirty="0">
                  <a:solidFill>
                    <a:srgbClr val="808080"/>
                  </a:solidFill>
                  <a:latin typeface="Arial"/>
                  <a:ea typeface="ＭＳ Ｐゴシック"/>
                </a:rPr>
                <a:t>PRELIMINARY</a:t>
              </a:r>
            </a:p>
          </p:txBody>
        </p:sp>
        <p:cxnSp>
          <p:nvCxnSpPr>
            <p:cNvPr id="41" name="AutoShape 31"/>
            <p:cNvCxnSpPr>
              <a:cxnSpLocks noChangeShapeType="1"/>
              <a:stCxn id="40" idx="2"/>
              <a:endCxn id="40" idx="4"/>
            </p:cNvCxnSpPr>
            <p:nvPr/>
          </p:nvCxnSpPr>
          <p:spPr bwMode="auto">
            <a:xfrm>
              <a:off x="7673881"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a:noFill/>
                </a14:hiddenFill>
              </a:ext>
            </a:extLst>
          </p:spPr>
        </p:cxnSp>
        <p:cxnSp>
          <p:nvCxnSpPr>
            <p:cNvPr id="42" name="AutoShape 32"/>
            <p:cNvCxnSpPr>
              <a:cxnSpLocks noChangeShapeType="1"/>
              <a:stCxn id="40" idx="4"/>
              <a:endCxn id="40" idx="6"/>
            </p:cNvCxnSpPr>
            <p:nvPr/>
          </p:nvCxnSpPr>
          <p:spPr bwMode="auto">
            <a:xfrm>
              <a:off x="7673881" y="498116"/>
              <a:ext cx="1066894" cy="0"/>
            </a:xfrm>
            <a:prstGeom prst="straightConnector1">
              <a:avLst/>
            </a:prstGeom>
            <a:noFill/>
            <a:ln w="25400">
              <a:solidFill>
                <a:srgbClr val="808080"/>
              </a:solidFill>
              <a:round/>
              <a:headEnd/>
              <a:tailEnd/>
            </a:ln>
            <a:extLst>
              <a:ext uri="{909E8E84-426E-40dd-AFC4-6F175D3DCCD1}">
                <a14:hiddenFill xmlns:a14="http://schemas.microsoft.com/office/drawing/2010/main">
                  <a:noFill/>
                </a14:hiddenFill>
              </a:ext>
            </a:extLst>
          </p:spPr>
        </p:cxnSp>
      </p:grpSp>
      <p:grpSp>
        <p:nvGrpSpPr>
          <p:cNvPr id="43" name="LegendMoons" hidden="1"/>
          <p:cNvGrpSpPr/>
          <p:nvPr/>
        </p:nvGrpSpPr>
        <p:grpSpPr bwMode="auto">
          <a:xfrm>
            <a:off x="8050435" y="327422"/>
            <a:ext cx="847347" cy="1333054"/>
            <a:chOff x="6655594" y="273840"/>
            <a:chExt cx="830430" cy="1306516"/>
          </a:xfrm>
        </p:grpSpPr>
        <p:grpSp>
          <p:nvGrpSpPr>
            <p:cNvPr id="44" name="MoonLegend1"/>
            <p:cNvGrpSpPr>
              <a:grpSpLocks noChangeAspect="1"/>
            </p:cNvGrpSpPr>
            <p:nvPr>
              <p:custDataLst>
                <p:tags r:id="rId10"/>
              </p:custDataLst>
            </p:nvPr>
          </p:nvGrpSpPr>
          <p:grpSpPr bwMode="auto">
            <a:xfrm>
              <a:off x="6655594" y="273840"/>
              <a:ext cx="209550" cy="209551"/>
              <a:chOff x="4533" y="183"/>
              <a:chExt cx="144" cy="144"/>
            </a:xfrm>
          </p:grpSpPr>
          <p:sp>
            <p:nvSpPr>
              <p:cNvPr id="62" name="Oval 38"/>
              <p:cNvSpPr>
                <a:spLocks noChangeAspect="1" noChangeArrowheads="1"/>
              </p:cNvSpPr>
              <p:nvPr>
                <p:custDataLst>
                  <p:tags r:id="rId23"/>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63" name="Arc 39"/>
              <p:cNvSpPr>
                <a:spLocks noChangeAspect="1"/>
              </p:cNvSpPr>
              <p:nvPr>
                <p:custDataLst>
                  <p:tags r:id="rId24"/>
                </p:custDataLst>
              </p:nvPr>
            </p:nvSpPr>
            <p:spPr bwMode="auto">
              <a:xfrm>
                <a:off x="4533" y="183"/>
                <a:ext cx="144" cy="144"/>
              </a:xfrm>
              <a:prstGeom prst="arc">
                <a:avLst>
                  <a:gd name="adj1" fmla="val 16200000"/>
                  <a:gd name="adj2" fmla="val 5400000"/>
                </a:avLst>
              </a:prstGeom>
              <a:solidFill>
                <a:schemeClr val="folHlink"/>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nvGrpSpPr>
            <p:cNvPr id="45" name="MoonLegend2"/>
            <p:cNvGrpSpPr>
              <a:grpSpLocks noChangeAspect="1"/>
            </p:cNvGrpSpPr>
            <p:nvPr>
              <p:custDataLst>
                <p:tags r:id="rId11"/>
              </p:custDataLst>
            </p:nvPr>
          </p:nvGrpSpPr>
          <p:grpSpPr bwMode="auto">
            <a:xfrm>
              <a:off x="6655594" y="548081"/>
              <a:ext cx="209550" cy="209551"/>
              <a:chOff x="1694" y="2044"/>
              <a:chExt cx="160" cy="160"/>
            </a:xfrm>
          </p:grpSpPr>
          <p:sp>
            <p:nvSpPr>
              <p:cNvPr id="60" name="Oval 41"/>
              <p:cNvSpPr>
                <a:spLocks noChangeAspect="1" noChangeArrowheads="1"/>
              </p:cNvSpPr>
              <p:nvPr>
                <p:custDataLst>
                  <p:tags r:id="rId21"/>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61" name="Arc 42"/>
              <p:cNvSpPr>
                <a:spLocks noChangeAspect="1"/>
              </p:cNvSpPr>
              <p:nvPr>
                <p:custDataLst>
                  <p:tags r:id="rId22"/>
                </p:custDataLst>
              </p:nvPr>
            </p:nvSpPr>
            <p:spPr bwMode="auto">
              <a:xfrm>
                <a:off x="1694" y="2044"/>
                <a:ext cx="160" cy="160"/>
              </a:xfrm>
              <a:prstGeom prst="arc">
                <a:avLst/>
              </a:prstGeom>
              <a:solidFill>
                <a:schemeClr val="folHlink"/>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nvGrpSpPr>
            <p:cNvPr id="46" name="MoonLegend4"/>
            <p:cNvGrpSpPr>
              <a:grpSpLocks noChangeAspect="1"/>
            </p:cNvGrpSpPr>
            <p:nvPr>
              <p:custDataLst>
                <p:tags r:id="rId12"/>
              </p:custDataLst>
            </p:nvPr>
          </p:nvGrpSpPr>
          <p:grpSpPr bwMode="auto">
            <a:xfrm>
              <a:off x="6655594" y="1096563"/>
              <a:ext cx="209550" cy="209551"/>
              <a:chOff x="4495" y="1198"/>
              <a:chExt cx="160" cy="160"/>
            </a:xfrm>
          </p:grpSpPr>
          <p:sp>
            <p:nvSpPr>
              <p:cNvPr id="58" name="Oval 47"/>
              <p:cNvSpPr>
                <a:spLocks noChangeAspect="1" noChangeArrowheads="1"/>
              </p:cNvSpPr>
              <p:nvPr>
                <p:custDataLst>
                  <p:tags r:id="rId19"/>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59" name="Arc 48"/>
              <p:cNvSpPr>
                <a:spLocks noChangeAspect="1"/>
              </p:cNvSpPr>
              <p:nvPr>
                <p:custDataLst>
                  <p:tags r:id="rId20"/>
                </p:custDataLst>
              </p:nvPr>
            </p:nvSpPr>
            <p:spPr bwMode="auto">
              <a:xfrm>
                <a:off x="4495" y="1198"/>
                <a:ext cx="160" cy="160"/>
              </a:xfrm>
              <a:prstGeom prst="arc">
                <a:avLst>
                  <a:gd name="adj1" fmla="val 16200000"/>
                  <a:gd name="adj2" fmla="val 10800000"/>
                </a:avLst>
              </a:prstGeom>
              <a:solidFill>
                <a:schemeClr val="folHlink"/>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nvGrpSpPr>
            <p:cNvPr id="47" name="MoonLegend5"/>
            <p:cNvGrpSpPr>
              <a:grpSpLocks noChangeAspect="1"/>
            </p:cNvGrpSpPr>
            <p:nvPr>
              <p:custDataLst>
                <p:tags r:id="rId13"/>
              </p:custDataLst>
            </p:nvPr>
          </p:nvGrpSpPr>
          <p:grpSpPr bwMode="auto">
            <a:xfrm>
              <a:off x="6655594" y="1370805"/>
              <a:ext cx="209550" cy="209551"/>
              <a:chOff x="4495" y="1440"/>
              <a:chExt cx="160" cy="160"/>
            </a:xfrm>
          </p:grpSpPr>
          <p:sp>
            <p:nvSpPr>
              <p:cNvPr id="56" name="Oval 50"/>
              <p:cNvSpPr>
                <a:spLocks noChangeAspect="1" noChangeArrowheads="1"/>
              </p:cNvSpPr>
              <p:nvPr>
                <p:custDataLst>
                  <p:tags r:id="rId17"/>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57" name="Oval 51"/>
              <p:cNvSpPr>
                <a:spLocks noChangeAspect="1" noChangeArrowheads="1"/>
              </p:cNvSpPr>
              <p:nvPr>
                <p:custDataLst>
                  <p:tags r:id="rId18"/>
                </p:custDataLst>
              </p:nvPr>
            </p:nvSpPr>
            <p:spPr bwMode="auto">
              <a:xfrm>
                <a:off x="4495" y="1440"/>
                <a:ext cx="160" cy="160"/>
              </a:xfrm>
              <a:prstGeom prst="arc">
                <a:avLst>
                  <a:gd name="adj1" fmla="val 16200000"/>
                  <a:gd name="adj2" fmla="val 16200000"/>
                </a:avLst>
              </a:prstGeom>
              <a:solidFill>
                <a:schemeClr val="folHlink"/>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sp>
          <p:nvSpPr>
            <p:cNvPr id="48" name="Legend1"/>
            <p:cNvSpPr>
              <a:spLocks noChangeArrowheads="1"/>
            </p:cNvSpPr>
            <p:nvPr/>
          </p:nvSpPr>
          <p:spPr bwMode="auto">
            <a:xfrm>
              <a:off x="6976269" y="28654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dirty="0">
                  <a:solidFill>
                    <a:srgbClr val="000000"/>
                  </a:solidFill>
                  <a:latin typeface="Arial"/>
                  <a:ea typeface="ＭＳ Ｐゴシック"/>
                </a:rPr>
                <a:t>Legend</a:t>
              </a:r>
            </a:p>
          </p:txBody>
        </p:sp>
        <p:sp>
          <p:nvSpPr>
            <p:cNvPr id="49" name="Legend2"/>
            <p:cNvSpPr>
              <a:spLocks noChangeArrowheads="1"/>
            </p:cNvSpPr>
            <p:nvPr/>
          </p:nvSpPr>
          <p:spPr bwMode="auto">
            <a:xfrm>
              <a:off x="6976269" y="561178"/>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dirty="0">
                  <a:solidFill>
                    <a:srgbClr val="000000"/>
                  </a:solidFill>
                  <a:latin typeface="Arial"/>
                  <a:ea typeface="ＭＳ Ｐゴシック"/>
                </a:rPr>
                <a:t>Legend</a:t>
              </a:r>
            </a:p>
          </p:txBody>
        </p:sp>
        <p:sp>
          <p:nvSpPr>
            <p:cNvPr id="50" name="Legend3"/>
            <p:cNvSpPr>
              <a:spLocks noChangeArrowheads="1"/>
            </p:cNvSpPr>
            <p:nvPr/>
          </p:nvSpPr>
          <p:spPr bwMode="auto">
            <a:xfrm>
              <a:off x="6976269" y="835817"/>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dirty="0">
                  <a:solidFill>
                    <a:srgbClr val="000000"/>
                  </a:solidFill>
                  <a:latin typeface="Arial"/>
                  <a:ea typeface="ＭＳ Ｐゴシック"/>
                </a:rPr>
                <a:t>Legend</a:t>
              </a:r>
            </a:p>
          </p:txBody>
        </p:sp>
        <p:sp>
          <p:nvSpPr>
            <p:cNvPr id="51" name="Legend4"/>
            <p:cNvSpPr>
              <a:spLocks noChangeArrowheads="1"/>
            </p:cNvSpPr>
            <p:nvPr/>
          </p:nvSpPr>
          <p:spPr bwMode="auto">
            <a:xfrm>
              <a:off x="6976269" y="110728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a:solidFill>
                    <a:srgbClr val="000000"/>
                  </a:solidFill>
                  <a:latin typeface="Arial"/>
                  <a:ea typeface="ＭＳ Ｐゴシック"/>
                </a:rPr>
                <a:t>Legend</a:t>
              </a:r>
            </a:p>
          </p:txBody>
        </p:sp>
        <p:sp>
          <p:nvSpPr>
            <p:cNvPr id="52" name="Legend5"/>
            <p:cNvSpPr>
              <a:spLocks noChangeArrowheads="1"/>
            </p:cNvSpPr>
            <p:nvPr/>
          </p:nvSpPr>
          <p:spPr bwMode="auto">
            <a:xfrm>
              <a:off x="6976269" y="138350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rgbClr val="0988A8"/>
                </a:buClr>
              </a:pPr>
              <a:r>
                <a:rPr lang="en-US" sz="1200" dirty="0">
                  <a:solidFill>
                    <a:srgbClr val="000000"/>
                  </a:solidFill>
                  <a:latin typeface="Arial"/>
                  <a:ea typeface="ＭＳ Ｐゴシック"/>
                </a:rPr>
                <a:t>Legend</a:t>
              </a:r>
            </a:p>
          </p:txBody>
        </p:sp>
        <p:grpSp>
          <p:nvGrpSpPr>
            <p:cNvPr id="53" name="MoonLegend3"/>
            <p:cNvGrpSpPr>
              <a:grpSpLocks noChangeAspect="1"/>
            </p:cNvGrpSpPr>
            <p:nvPr>
              <p:custDataLst>
                <p:tags r:id="rId14"/>
              </p:custDataLst>
            </p:nvPr>
          </p:nvGrpSpPr>
          <p:grpSpPr bwMode="auto">
            <a:xfrm>
              <a:off x="6655594" y="822322"/>
              <a:ext cx="209550" cy="209551"/>
              <a:chOff x="4495" y="1198"/>
              <a:chExt cx="160" cy="160"/>
            </a:xfrm>
          </p:grpSpPr>
          <p:sp>
            <p:nvSpPr>
              <p:cNvPr id="54" name="Oval 47"/>
              <p:cNvSpPr>
                <a:spLocks noChangeAspect="1" noChangeArrowheads="1"/>
              </p:cNvSpPr>
              <p:nvPr>
                <p:custDataLst>
                  <p:tags r:id="rId15"/>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sp>
            <p:nvSpPr>
              <p:cNvPr id="55" name="Arc 48"/>
              <p:cNvSpPr>
                <a:spLocks noChangeAspect="1"/>
              </p:cNvSpPr>
              <p:nvPr>
                <p:custDataLst>
                  <p:tags r:id="rId16"/>
                </p:custDataLst>
              </p:nvPr>
            </p:nvSpPr>
            <p:spPr bwMode="auto">
              <a:xfrm>
                <a:off x="4495" y="1198"/>
                <a:ext cx="160" cy="160"/>
              </a:xfrm>
              <a:prstGeom prst="arc">
                <a:avLst>
                  <a:gd name="adj1" fmla="val 16200000"/>
                  <a:gd name="adj2" fmla="val 5400000"/>
                </a:avLst>
              </a:prstGeom>
              <a:solidFill>
                <a:schemeClr val="folHlink"/>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600">
                  <a:solidFill>
                    <a:srgbClr val="000000"/>
                  </a:solidFill>
                  <a:latin typeface="Arial"/>
                  <a:ea typeface="ＭＳ Ｐゴシック"/>
                </a:endParaRPr>
              </a:p>
            </p:txBody>
          </p:sp>
        </p:grpSp>
      </p:grpSp>
      <p:pic>
        <p:nvPicPr>
          <p:cNvPr id="65" name="Picture 64"/>
          <p:cNvPicPr>
            <a:picLocks noChangeAspect="1"/>
          </p:cNvPicPr>
          <p:nvPr/>
        </p:nvPicPr>
        <p:blipFill rotWithShape="1">
          <a:blip r:embed="rId28" cstate="email">
            <a:extLst>
              <a:ext uri="{28A0092B-C50C-407E-A947-70E740481C1C}">
                <a14:useLocalDpi xmlns:a14="http://schemas.microsoft.com/office/drawing/2010/main"/>
              </a:ext>
            </a:extLst>
          </a:blip>
          <a:srcRect l="12015" t="12828" r="68405" b="31230"/>
          <a:stretch/>
        </p:blipFill>
        <p:spPr bwMode="auto">
          <a:xfrm rot="5400000">
            <a:off x="6469667" y="4755351"/>
            <a:ext cx="152200" cy="3836370"/>
          </a:xfrm>
          <a:prstGeom prst="rect">
            <a:avLst/>
          </a:prstGeom>
        </p:spPr>
      </p:pic>
      <p:sp>
        <p:nvSpPr>
          <p:cNvPr id="76" name="doc id"/>
          <p:cNvSpPr>
            <a:spLocks noChangeArrowheads="1"/>
          </p:cNvSpPr>
          <p:nvPr/>
        </p:nvSpPr>
        <p:spPr bwMode="auto">
          <a:xfrm>
            <a:off x="8246609" y="37255"/>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en-US" sz="800" dirty="0">
              <a:solidFill>
                <a:srgbClr val="000000"/>
              </a:solidFill>
              <a:latin typeface="Arial"/>
              <a:ea typeface="ＭＳ Ｐゴシック"/>
            </a:endParaRPr>
          </a:p>
        </p:txBody>
      </p:sp>
    </p:spTree>
    <p:extLst>
      <p:ext uri="{BB962C8B-B14F-4D97-AF65-F5344CB8AC3E}">
        <p14:creationId xmlns:p14="http://schemas.microsoft.com/office/powerpoint/2010/main" val="2406098300"/>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Lst>
  <p:timing>
    <p:tnLst>
      <p:par>
        <p:cTn xmlns:p14="http://schemas.microsoft.com/office/powerpoint/2010/main" id="1" dur="indefinite" restart="never" nodeType="tmRoot"/>
      </p:par>
    </p:tnLst>
  </p:timing>
  <p:hf hdr="0" ftr="0" dt="0"/>
  <p:txStyles>
    <p:titleStyle>
      <a:lvl1pPr algn="l" defTabSz="913526" rtl="0" eaLnBrk="1" fontAlgn="base" hangingPunct="1">
        <a:spcBef>
          <a:spcPct val="0"/>
        </a:spcBef>
        <a:spcAft>
          <a:spcPct val="0"/>
        </a:spcAft>
        <a:tabLst>
          <a:tab pos="275353" algn="l"/>
        </a:tabLst>
        <a:defRPr sz="2200" b="1" baseline="0">
          <a:solidFill>
            <a:schemeClr val="tx2"/>
          </a:solidFill>
          <a:latin typeface="+mj-lt"/>
          <a:ea typeface="+mj-ea"/>
          <a:cs typeface="+mj-cs"/>
        </a:defRPr>
      </a:lvl1pPr>
      <a:lvl2pPr algn="l" defTabSz="913526" rtl="0" eaLnBrk="1" fontAlgn="base" hangingPunct="1">
        <a:spcBef>
          <a:spcPct val="0"/>
        </a:spcBef>
        <a:spcAft>
          <a:spcPct val="0"/>
        </a:spcAft>
        <a:defRPr sz="1900" b="1">
          <a:solidFill>
            <a:schemeClr val="tx2"/>
          </a:solidFill>
          <a:latin typeface="Arial" charset="0"/>
        </a:defRPr>
      </a:lvl2pPr>
      <a:lvl3pPr algn="l" defTabSz="913526" rtl="0" eaLnBrk="1" fontAlgn="base" hangingPunct="1">
        <a:spcBef>
          <a:spcPct val="0"/>
        </a:spcBef>
        <a:spcAft>
          <a:spcPct val="0"/>
        </a:spcAft>
        <a:defRPr sz="1900" b="1">
          <a:solidFill>
            <a:schemeClr val="tx2"/>
          </a:solidFill>
          <a:latin typeface="Arial" charset="0"/>
        </a:defRPr>
      </a:lvl3pPr>
      <a:lvl4pPr algn="l" defTabSz="913526" rtl="0" eaLnBrk="1" fontAlgn="base" hangingPunct="1">
        <a:spcBef>
          <a:spcPct val="0"/>
        </a:spcBef>
        <a:spcAft>
          <a:spcPct val="0"/>
        </a:spcAft>
        <a:defRPr sz="1900" b="1">
          <a:solidFill>
            <a:schemeClr val="tx2"/>
          </a:solidFill>
          <a:latin typeface="Arial" charset="0"/>
        </a:defRPr>
      </a:lvl4pPr>
      <a:lvl5pPr algn="l" defTabSz="913526" rtl="0" eaLnBrk="1" fontAlgn="base" hangingPunct="1">
        <a:spcBef>
          <a:spcPct val="0"/>
        </a:spcBef>
        <a:spcAft>
          <a:spcPct val="0"/>
        </a:spcAft>
        <a:defRPr sz="1900" b="1">
          <a:solidFill>
            <a:schemeClr val="tx2"/>
          </a:solidFill>
          <a:latin typeface="Arial" charset="0"/>
        </a:defRPr>
      </a:lvl5pPr>
      <a:lvl6pPr marL="466481" algn="l" defTabSz="913526" rtl="0" eaLnBrk="1" fontAlgn="base" hangingPunct="1">
        <a:spcBef>
          <a:spcPct val="0"/>
        </a:spcBef>
        <a:spcAft>
          <a:spcPct val="0"/>
        </a:spcAft>
        <a:defRPr sz="1900" b="1">
          <a:solidFill>
            <a:schemeClr val="tx2"/>
          </a:solidFill>
          <a:latin typeface="Arial" charset="0"/>
        </a:defRPr>
      </a:lvl6pPr>
      <a:lvl7pPr marL="932962" algn="l" defTabSz="913526" rtl="0" eaLnBrk="1" fontAlgn="base" hangingPunct="1">
        <a:spcBef>
          <a:spcPct val="0"/>
        </a:spcBef>
        <a:spcAft>
          <a:spcPct val="0"/>
        </a:spcAft>
        <a:defRPr sz="1900" b="1">
          <a:solidFill>
            <a:schemeClr val="tx2"/>
          </a:solidFill>
          <a:latin typeface="Arial" charset="0"/>
        </a:defRPr>
      </a:lvl7pPr>
      <a:lvl8pPr marL="1399443" algn="l" defTabSz="913526" rtl="0" eaLnBrk="1" fontAlgn="base" hangingPunct="1">
        <a:spcBef>
          <a:spcPct val="0"/>
        </a:spcBef>
        <a:spcAft>
          <a:spcPct val="0"/>
        </a:spcAft>
        <a:defRPr sz="1900" b="1">
          <a:solidFill>
            <a:schemeClr val="tx2"/>
          </a:solidFill>
          <a:latin typeface="Arial" charset="0"/>
        </a:defRPr>
      </a:lvl8pPr>
      <a:lvl9pPr marL="1865925" algn="l" defTabSz="913526" rtl="0" eaLnBrk="1" fontAlgn="base" hangingPunct="1">
        <a:spcBef>
          <a:spcPct val="0"/>
        </a:spcBef>
        <a:spcAft>
          <a:spcPct val="0"/>
        </a:spcAft>
        <a:defRPr sz="1900"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272114" indent="-270495" algn="l" defTabSz="913526" rtl="0" eaLnBrk="1" fontAlgn="base" hangingPunct="1">
        <a:spcBef>
          <a:spcPct val="0"/>
        </a:spcBef>
        <a:spcAft>
          <a:spcPct val="0"/>
        </a:spcAft>
        <a:buClr>
          <a:schemeClr val="tx2"/>
        </a:buClr>
        <a:buSzPct val="125000"/>
        <a:buFont typeface="Courier New" pitchFamily="49" charset="0"/>
        <a:buChar char="o"/>
        <a:defRPr sz="1600" baseline="0">
          <a:solidFill>
            <a:schemeClr val="tx1"/>
          </a:solidFill>
          <a:latin typeface="+mn-lt"/>
        </a:defRPr>
      </a:lvl2pPr>
      <a:lvl3pPr marL="578243" indent="-293171"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782328" indent="-213804" algn="l" defTabSz="913526" rtl="0" eaLnBrk="1" fontAlgn="base" hangingPunct="1">
        <a:spcBef>
          <a:spcPct val="0"/>
        </a:spcBef>
        <a:spcAft>
          <a:spcPct val="0"/>
        </a:spcAft>
        <a:buClr>
          <a:schemeClr val="tx2"/>
        </a:buClr>
        <a:buSzPct val="70000"/>
        <a:buFont typeface="Courier New" pitchFamily="49" charset="0"/>
        <a:buChar char="o"/>
        <a:defRPr sz="1600" baseline="0">
          <a:solidFill>
            <a:schemeClr val="tx1"/>
          </a:solidFill>
          <a:latin typeface="+mn-lt"/>
        </a:defRPr>
      </a:lvl4pPr>
      <a:lvl5pPr marL="979935" indent="-184649"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32962" rtl="0" eaLnBrk="1" latinLnBrk="0" hangingPunct="1">
        <a:defRPr sz="1800" kern="1200">
          <a:solidFill>
            <a:schemeClr val="tx1"/>
          </a:solidFill>
          <a:latin typeface="+mn-lt"/>
          <a:ea typeface="+mn-ea"/>
          <a:cs typeface="+mn-cs"/>
        </a:defRPr>
      </a:lvl1pPr>
      <a:lvl2pPr marL="466481" algn="l" defTabSz="932962" rtl="0" eaLnBrk="1" latinLnBrk="0" hangingPunct="1">
        <a:defRPr sz="1800" kern="1200">
          <a:solidFill>
            <a:schemeClr val="tx1"/>
          </a:solidFill>
          <a:latin typeface="+mn-lt"/>
          <a:ea typeface="+mn-ea"/>
          <a:cs typeface="+mn-cs"/>
        </a:defRPr>
      </a:lvl2pPr>
      <a:lvl3pPr marL="932962" algn="l" defTabSz="932962" rtl="0" eaLnBrk="1" latinLnBrk="0" hangingPunct="1">
        <a:defRPr sz="1800" kern="1200">
          <a:solidFill>
            <a:schemeClr val="tx1"/>
          </a:solidFill>
          <a:latin typeface="+mn-lt"/>
          <a:ea typeface="+mn-ea"/>
          <a:cs typeface="+mn-cs"/>
        </a:defRPr>
      </a:lvl3pPr>
      <a:lvl4pPr marL="1399443" algn="l" defTabSz="932962" rtl="0" eaLnBrk="1" latinLnBrk="0" hangingPunct="1">
        <a:defRPr sz="1800" kern="1200">
          <a:solidFill>
            <a:schemeClr val="tx1"/>
          </a:solidFill>
          <a:latin typeface="+mn-lt"/>
          <a:ea typeface="+mn-ea"/>
          <a:cs typeface="+mn-cs"/>
        </a:defRPr>
      </a:lvl4pPr>
      <a:lvl5pPr marL="1865925" algn="l" defTabSz="932962" rtl="0" eaLnBrk="1" latinLnBrk="0" hangingPunct="1">
        <a:defRPr sz="1800" kern="1200">
          <a:solidFill>
            <a:schemeClr val="tx1"/>
          </a:solidFill>
          <a:latin typeface="+mn-lt"/>
          <a:ea typeface="+mn-ea"/>
          <a:cs typeface="+mn-cs"/>
        </a:defRPr>
      </a:lvl5pPr>
      <a:lvl6pPr marL="2332406" algn="l" defTabSz="932962" rtl="0" eaLnBrk="1" latinLnBrk="0" hangingPunct="1">
        <a:defRPr sz="1800" kern="1200">
          <a:solidFill>
            <a:schemeClr val="tx1"/>
          </a:solidFill>
          <a:latin typeface="+mn-lt"/>
          <a:ea typeface="+mn-ea"/>
          <a:cs typeface="+mn-cs"/>
        </a:defRPr>
      </a:lvl6pPr>
      <a:lvl7pPr marL="2798887" algn="l" defTabSz="932962" rtl="0" eaLnBrk="1" latinLnBrk="0" hangingPunct="1">
        <a:defRPr sz="1800" kern="1200">
          <a:solidFill>
            <a:schemeClr val="tx1"/>
          </a:solidFill>
          <a:latin typeface="+mn-lt"/>
          <a:ea typeface="+mn-ea"/>
          <a:cs typeface="+mn-cs"/>
        </a:defRPr>
      </a:lvl7pPr>
      <a:lvl8pPr marL="3265368" algn="l" defTabSz="932962" rtl="0" eaLnBrk="1" latinLnBrk="0" hangingPunct="1">
        <a:defRPr sz="1800" kern="1200">
          <a:solidFill>
            <a:schemeClr val="tx1"/>
          </a:solidFill>
          <a:latin typeface="+mn-lt"/>
          <a:ea typeface="+mn-ea"/>
          <a:cs typeface="+mn-cs"/>
        </a:defRPr>
      </a:lvl8pPr>
      <a:lvl9pPr marL="3731849" algn="l" defTabSz="93296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package" Target="../embeddings/Microsoft_Excel_Sheet1.xlsx"/><Relationship Id="rId5" Type="http://schemas.openxmlformats.org/officeDocument/2006/relationships/image" Target="../media/image13.png"/><Relationship Id="rId1" Type="http://schemas.openxmlformats.org/officeDocument/2006/relationships/vmlDrawing" Target="../drawings/vmlDrawing5.vml"/><Relationship Id="rId2"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17.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emf"/></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8.xml"/><Relationship Id="rId2" Type="http://schemas.openxmlformats.org/officeDocument/2006/relationships/notesSlide" Target="../notesSlides/notesSlide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8.xml.rels><?xml version="1.0" encoding="UTF-8" standalone="yes"?>
<Relationships xmlns="http://schemas.openxmlformats.org/package/2006/relationships"><Relationship Id="rId3" Type="http://schemas.openxmlformats.org/officeDocument/2006/relationships/image" Target="../media/image19.emf"/><Relationship Id="rId4" Type="http://schemas.openxmlformats.org/officeDocument/2006/relationships/image" Target="../media/image20.wmf"/><Relationship Id="rId5" Type="http://schemas.openxmlformats.org/officeDocument/2006/relationships/image" Target="../media/image21.emf"/><Relationship Id="rId6" Type="http://schemas.openxmlformats.org/officeDocument/2006/relationships/image" Target="../media/image22.emf"/><Relationship Id="rId7" Type="http://schemas.openxmlformats.org/officeDocument/2006/relationships/image" Target="../media/image23.emf"/><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29.xml.rels><?xml version="1.0" encoding="UTF-8" standalone="yes"?>
<Relationships xmlns="http://schemas.openxmlformats.org/package/2006/relationships"><Relationship Id="rId3" Type="http://schemas.openxmlformats.org/officeDocument/2006/relationships/image" Target="../media/image25.emf"/><Relationship Id="rId4" Type="http://schemas.openxmlformats.org/officeDocument/2006/relationships/image" Target="../media/image26.emf"/><Relationship Id="rId1" Type="http://schemas.openxmlformats.org/officeDocument/2006/relationships/slideLayout" Target="../slideLayouts/slideLayout6.xml"/><Relationship Id="rId2" Type="http://schemas.openxmlformats.org/officeDocument/2006/relationships/image" Target="../media/image24.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2.xml.rels><?xml version="1.0" encoding="UTF-8" standalone="yes"?>
<Relationships xmlns="http://schemas.openxmlformats.org/package/2006/relationships"><Relationship Id="rId3" Type="http://schemas.openxmlformats.org/officeDocument/2006/relationships/image" Target="../media/image27.emf"/><Relationship Id="rId4" Type="http://schemas.openxmlformats.org/officeDocument/2006/relationships/image" Target="../media/image28.emf"/><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33.xml.rels><?xml version="1.0" encoding="UTF-8" standalone="yes"?>
<Relationships xmlns="http://schemas.openxmlformats.org/package/2006/relationships"><Relationship Id="rId3" Type="http://schemas.openxmlformats.org/officeDocument/2006/relationships/image" Target="../media/image29.emf"/><Relationship Id="rId4" Type="http://schemas.openxmlformats.org/officeDocument/2006/relationships/image" Target="../media/image30.emf"/><Relationship Id="rId1" Type="http://schemas.openxmlformats.org/officeDocument/2006/relationships/slideLayout" Target="../slideLayouts/slideLayout6.xml"/><Relationship Id="rId2" Type="http://schemas.openxmlformats.org/officeDocument/2006/relationships/notesSlide" Target="../notesSlides/notesSlide24.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notesSlide" Target="../notesSlides/notesSlide25.xml"/><Relationship Id="rId5" Type="http://schemas.openxmlformats.org/officeDocument/2006/relationships/image" Target="../media/image31.emf"/><Relationship Id="rId6" Type="http://schemas.openxmlformats.org/officeDocument/2006/relationships/oleObject" Target="../embeddings/oleObject7.bin"/><Relationship Id="rId7" Type="http://schemas.openxmlformats.org/officeDocument/2006/relationships/image" Target="../media/image4.emf"/><Relationship Id="rId1" Type="http://schemas.openxmlformats.org/officeDocument/2006/relationships/vmlDrawing" Target="../drawings/vmlDrawing6.vml"/><Relationship Id="rId2" Type="http://schemas.openxmlformats.org/officeDocument/2006/relationships/tags" Target="../tags/tag33.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oleObject" Target="../embeddings/oleObject8.bin"/><Relationship Id="rId5" Type="http://schemas.openxmlformats.org/officeDocument/2006/relationships/image" Target="../media/image4.emf"/><Relationship Id="rId6" Type="http://schemas.openxmlformats.org/officeDocument/2006/relationships/image" Target="../media/image32.emf"/><Relationship Id="rId1" Type="http://schemas.openxmlformats.org/officeDocument/2006/relationships/vmlDrawing" Target="../drawings/vmlDrawing7.vml"/><Relationship Id="rId2" Type="http://schemas.openxmlformats.org/officeDocument/2006/relationships/tags" Target="../tags/tag34.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jpeg"/><Relationship Id="rId1" Type="http://schemas.openxmlformats.org/officeDocument/2006/relationships/slideLayout" Target="../slideLayouts/slideLayout14.xml"/><Relationship Id="rId2" Type="http://schemas.openxmlformats.org/officeDocument/2006/relationships/image" Target="../media/image33.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36.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7.xml"/><Relationship Id="rId5" Type="http://schemas.openxmlformats.org/officeDocument/2006/relationships/image" Target="../media/image37.png"/><Relationship Id="rId1" Type="http://schemas.microsoft.com/office/2007/relationships/media" Target="file:///C:\Users\mjv617\Documents\3MyTeach\454\Video\2010_Dec19_WSJ_Holiday%20Help_people%20vs%20robots.wmv" TargetMode="External"/><Relationship Id="rId2" Type="http://schemas.openxmlformats.org/officeDocument/2006/relationships/video" Target="file:///C:\Users\mjv617\Documents\3MyTeach\454\Video\2010_Dec19_WSJ_Holiday%20Help_people%20vs%20robots.wmv"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8.w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3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9.jpeg"/><Relationship Id="rId4" Type="http://schemas.openxmlformats.org/officeDocument/2006/relationships/image" Target="../media/image40.jpeg"/><Relationship Id="rId5" Type="http://schemas.openxmlformats.org/officeDocument/2006/relationships/image" Target="../media/image41.jpeg"/><Relationship Id="rId6" Type="http://schemas.openxmlformats.org/officeDocument/2006/relationships/image" Target="../media/image42.jpeg"/><Relationship Id="rId1" Type="http://schemas.openxmlformats.org/officeDocument/2006/relationships/slideLayout" Target="../slideLayouts/slideLayout7.xml"/><Relationship Id="rId2" Type="http://schemas.openxmlformats.org/officeDocument/2006/relationships/notesSlide" Target="../notesSlides/notesSlide32.xml"/></Relationships>
</file>

<file path=ppt/slides/_rels/slide49.xml.rels><?xml version="1.0" encoding="UTF-8" standalone="yes"?>
<Relationships xmlns="http://schemas.openxmlformats.org/package/2006/relationships"><Relationship Id="rId3" Type="http://schemas.openxmlformats.org/officeDocument/2006/relationships/image" Target="../media/image43.jpeg"/><Relationship Id="rId4" Type="http://schemas.openxmlformats.org/officeDocument/2006/relationships/image" Target="../media/image44.jpeg"/><Relationship Id="rId5" Type="http://schemas.openxmlformats.org/officeDocument/2006/relationships/image" Target="../media/image45.jpeg"/><Relationship Id="rId1" Type="http://schemas.openxmlformats.org/officeDocument/2006/relationships/slideLayout" Target="../slideLayouts/slideLayout7.xml"/><Relationship Id="rId2" Type="http://schemas.openxmlformats.org/officeDocument/2006/relationships/notesSlide" Target="../notesSlides/notesSlide3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emf"/></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4.xml"/><Relationship Id="rId4" Type="http://schemas.openxmlformats.org/officeDocument/2006/relationships/oleObject" Target="../embeddings/oleObject9.bin"/><Relationship Id="rId5" Type="http://schemas.openxmlformats.org/officeDocument/2006/relationships/image" Target="../media/image46.png"/><Relationship Id="rId1" Type="http://schemas.openxmlformats.org/officeDocument/2006/relationships/vmlDrawing" Target="../drawings/vmlDrawing8.vml"/><Relationship Id="rId2"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7.jpeg"/><Relationship Id="rId4" Type="http://schemas.openxmlformats.org/officeDocument/2006/relationships/image" Target="../media/image48.jpeg"/><Relationship Id="rId5" Type="http://schemas.openxmlformats.org/officeDocument/2006/relationships/image" Target="../media/image49.jpeg"/><Relationship Id="rId1" Type="http://schemas.openxmlformats.org/officeDocument/2006/relationships/slideLayout" Target="../slideLayouts/slideLayout6.xml"/><Relationship Id="rId2" Type="http://schemas.openxmlformats.org/officeDocument/2006/relationships/notesSlide" Target="../notesSlides/notesSlide3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6.xml"/><Relationship Id="rId3" Type="http://schemas.openxmlformats.org/officeDocument/2006/relationships/image" Target="../media/image50.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7.xml"/><Relationship Id="rId3" Type="http://schemas.openxmlformats.org/officeDocument/2006/relationships/image" Target="../media/image51.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56.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54.png"/><Relationship Id="rId1" Type="http://schemas.openxmlformats.org/officeDocument/2006/relationships/slideLayout" Target="../slideLayouts/slideLayout6.xml"/><Relationship Id="rId2" Type="http://schemas.openxmlformats.org/officeDocument/2006/relationships/notesSlide" Target="../notesSlides/notesSlide40.xml"/></Relationships>
</file>

<file path=ppt/slides/_rels/slide57.xml.rels><?xml version="1.0" encoding="UTF-8" standalone="yes"?>
<Relationships xmlns="http://schemas.openxmlformats.org/package/2006/relationships"><Relationship Id="rId11" Type="http://schemas.openxmlformats.org/officeDocument/2006/relationships/image" Target="../media/image57.wmf"/><Relationship Id="rId12" Type="http://schemas.openxmlformats.org/officeDocument/2006/relationships/image" Target="../media/image61.jpeg"/><Relationship Id="rId13" Type="http://schemas.openxmlformats.org/officeDocument/2006/relationships/oleObject" Target="../embeddings/oleObject13.bin"/><Relationship Id="rId14" Type="http://schemas.openxmlformats.org/officeDocument/2006/relationships/image" Target="../media/image58.wmf"/><Relationship Id="rId15" Type="http://schemas.openxmlformats.org/officeDocument/2006/relationships/image" Target="../media/image15.png"/><Relationship Id="rId1" Type="http://schemas.openxmlformats.org/officeDocument/2006/relationships/vmlDrawing" Target="../drawings/vmlDrawing9.vml"/><Relationship Id="rId2" Type="http://schemas.openxmlformats.org/officeDocument/2006/relationships/slideLayout" Target="../slideLayouts/slideLayout7.xml"/><Relationship Id="rId3" Type="http://schemas.openxmlformats.org/officeDocument/2006/relationships/notesSlide" Target="../notesSlides/notesSlide41.xml"/><Relationship Id="rId4" Type="http://schemas.openxmlformats.org/officeDocument/2006/relationships/oleObject" Target="../embeddings/oleObject10.bin"/><Relationship Id="rId5" Type="http://schemas.openxmlformats.org/officeDocument/2006/relationships/image" Target="../media/image55.wmf"/><Relationship Id="rId6" Type="http://schemas.openxmlformats.org/officeDocument/2006/relationships/oleObject" Target="../embeddings/oleObject11.bin"/><Relationship Id="rId7" Type="http://schemas.openxmlformats.org/officeDocument/2006/relationships/image" Target="../media/image56.wmf"/><Relationship Id="rId8" Type="http://schemas.openxmlformats.org/officeDocument/2006/relationships/image" Target="../media/image59.jpeg"/><Relationship Id="rId9" Type="http://schemas.openxmlformats.org/officeDocument/2006/relationships/image" Target="../media/image60.png"/><Relationship Id="rId10" Type="http://schemas.openxmlformats.org/officeDocument/2006/relationships/oleObject" Target="../embeddings/oleObject12.bin"/></Relationships>
</file>

<file path=ppt/slides/_rels/slide58.xml.rels><?xml version="1.0" encoding="UTF-8" standalone="yes"?>
<Relationships xmlns="http://schemas.openxmlformats.org/package/2006/relationships"><Relationship Id="rId3" Type="http://schemas.openxmlformats.org/officeDocument/2006/relationships/hyperlink" Target="http://www.dilbert.com/comics/dilbert/archive/images/dilbert2732610051031.gif" TargetMode="External"/><Relationship Id="rId4" Type="http://schemas.openxmlformats.org/officeDocument/2006/relationships/image" Target="../media/image62.png"/><Relationship Id="rId1" Type="http://schemas.openxmlformats.org/officeDocument/2006/relationships/slideLayout" Target="../slideLayouts/slideLayout7.xml"/><Relationship Id="rId2" Type="http://schemas.openxmlformats.org/officeDocument/2006/relationships/notesSlide" Target="../notesSlides/notesSlide4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3.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4" Type="http://schemas.openxmlformats.org/officeDocument/2006/relationships/image" Target="../media/image7.emf"/><Relationship Id="rId5" Type="http://schemas.openxmlformats.org/officeDocument/2006/relationships/oleObject" Target="../embeddings/oleObject4.bin"/><Relationship Id="rId6" Type="http://schemas.openxmlformats.org/officeDocument/2006/relationships/image" Target="../media/image8.emf"/><Relationship Id="rId7" Type="http://schemas.openxmlformats.org/officeDocument/2006/relationships/oleObject" Target="../embeddings/oleObject5.bin"/><Relationship Id="rId8" Type="http://schemas.openxmlformats.org/officeDocument/2006/relationships/image" Target="../media/image9.emf"/><Relationship Id="rId1" Type="http://schemas.openxmlformats.org/officeDocument/2006/relationships/vmlDrawing" Target="../drawings/vmlDrawing3.vml"/><Relationship Id="rId2"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hyperlink" Target="http://www.timbuk2.com/" TargetMode="External"/><Relationship Id="rId4" Type="http://schemas.openxmlformats.org/officeDocument/2006/relationships/image" Target="../media/image63.jpeg"/><Relationship Id="rId5" Type="http://schemas.openxmlformats.org/officeDocument/2006/relationships/image" Target="../media/image64.gif"/><Relationship Id="rId6" Type="http://schemas.openxmlformats.org/officeDocument/2006/relationships/image" Target="../media/image65.jpeg"/><Relationship Id="rId7" Type="http://schemas.openxmlformats.org/officeDocument/2006/relationships/image" Target="../media/image66.jpeg"/><Relationship Id="rId8" Type="http://schemas.openxmlformats.org/officeDocument/2006/relationships/image" Target="../media/image67.png"/><Relationship Id="rId1" Type="http://schemas.openxmlformats.org/officeDocument/2006/relationships/slideLayout" Target="../slideLayouts/slideLayout4.xml"/><Relationship Id="rId2" Type="http://schemas.openxmlformats.org/officeDocument/2006/relationships/notesSlide" Target="../notesSlides/notesSlide4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hyperlink" Target="http://www.timbuk2.com/"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68.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7.xml.rels><?xml version="1.0" encoding="UTF-8" standalone="yes"?>
<Relationships xmlns="http://schemas.openxmlformats.org/package/2006/relationships"><Relationship Id="rId11" Type="http://schemas.openxmlformats.org/officeDocument/2006/relationships/tags" Target="../tags/tag29.xml"/><Relationship Id="rId12" Type="http://schemas.openxmlformats.org/officeDocument/2006/relationships/tags" Target="../tags/tag30.xml"/><Relationship Id="rId13" Type="http://schemas.openxmlformats.org/officeDocument/2006/relationships/tags" Target="../tags/tag31.xml"/><Relationship Id="rId14" Type="http://schemas.openxmlformats.org/officeDocument/2006/relationships/tags" Target="../tags/tag32.xml"/><Relationship Id="rId15" Type="http://schemas.openxmlformats.org/officeDocument/2006/relationships/slideLayout" Target="../slideLayouts/slideLayout51.xml"/><Relationship Id="rId16" Type="http://schemas.openxmlformats.org/officeDocument/2006/relationships/oleObject" Target="../embeddings/oleObject6.bin"/><Relationship Id="rId17" Type="http://schemas.openxmlformats.org/officeDocument/2006/relationships/image" Target="../media/image4.emf"/><Relationship Id="rId1" Type="http://schemas.openxmlformats.org/officeDocument/2006/relationships/vmlDrawing" Target="../drawings/vmlDrawing4.vml"/><Relationship Id="rId2" Type="http://schemas.openxmlformats.org/officeDocument/2006/relationships/tags" Target="../tags/tag20.xml"/><Relationship Id="rId3" Type="http://schemas.openxmlformats.org/officeDocument/2006/relationships/tags" Target="../tags/tag21.xml"/><Relationship Id="rId4" Type="http://schemas.openxmlformats.org/officeDocument/2006/relationships/tags" Target="../tags/tag22.xml"/><Relationship Id="rId5" Type="http://schemas.openxmlformats.org/officeDocument/2006/relationships/tags" Target="../tags/tag23.xml"/><Relationship Id="rId6" Type="http://schemas.openxmlformats.org/officeDocument/2006/relationships/tags" Target="../tags/tag24.xml"/><Relationship Id="rId7" Type="http://schemas.openxmlformats.org/officeDocument/2006/relationships/tags" Target="../tags/tag25.xml"/><Relationship Id="rId8" Type="http://schemas.openxmlformats.org/officeDocument/2006/relationships/tags" Target="../tags/tag26.xml"/><Relationship Id="rId9" Type="http://schemas.openxmlformats.org/officeDocument/2006/relationships/tags" Target="../tags/tag27.xml"/><Relationship Id="rId10" Type="http://schemas.openxmlformats.org/officeDocument/2006/relationships/tags" Target="../tags/tag2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4.xml"/><Relationship Id="rId3" Type="http://schemas.openxmlformats.org/officeDocument/2006/relationships/image" Target="../media/image69.jpeg"/></Relationships>
</file>

<file path=ppt/slides/_rels/slide71.xml.rels><?xml version="1.0" encoding="UTF-8" standalone="yes"?>
<Relationships xmlns="http://schemas.openxmlformats.org/package/2006/relationships"><Relationship Id="rId3" Type="http://schemas.openxmlformats.org/officeDocument/2006/relationships/image" Target="../media/image70.jpeg"/><Relationship Id="rId4" Type="http://schemas.openxmlformats.org/officeDocument/2006/relationships/image" Target="../media/image71.jpeg"/><Relationship Id="rId1" Type="http://schemas.openxmlformats.org/officeDocument/2006/relationships/slideLayout" Target="../slideLayouts/slideLayout6.xml"/><Relationship Id="rId2" Type="http://schemas.openxmlformats.org/officeDocument/2006/relationships/notesSlide" Target="../notesSlides/notesSlide5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15.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58.xml"/><Relationship Id="rId4" Type="http://schemas.openxmlformats.org/officeDocument/2006/relationships/oleObject" Target="../embeddings/oleObject14.bin"/><Relationship Id="rId5" Type="http://schemas.openxmlformats.org/officeDocument/2006/relationships/image" Target="../media/image72.emf"/><Relationship Id="rId6" Type="http://schemas.openxmlformats.org/officeDocument/2006/relationships/image" Target="../media/image15.png"/><Relationship Id="rId1" Type="http://schemas.openxmlformats.org/officeDocument/2006/relationships/vmlDrawing" Target="../drawings/vmlDrawing10.vml"/><Relationship Id="rId2"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77.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http://www.jup.com/docs/sps/dcs/1999/v11/images/dcsv11-3.gif" TargetMode="External"/><Relationship Id="rId5" Type="http://schemas.openxmlformats.org/officeDocument/2006/relationships/image" Target="../media/image74.png"/><Relationship Id="rId6" Type="http://schemas.openxmlformats.org/officeDocument/2006/relationships/image" Target="http://www.jup.com/docs/sps/dcs/1999/v11/images/dcsv11-8.gif" TargetMode="External"/><Relationship Id="rId1" Type="http://schemas.openxmlformats.org/officeDocument/2006/relationships/slideLayout" Target="../slideLayouts/slideLayout6.xml"/><Relationship Id="rId2" Type="http://schemas.openxmlformats.org/officeDocument/2006/relationships/notesSlide" Target="../notesSlides/notesSlide6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10"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dirty="0">
                <a:solidFill>
                  <a:srgbClr val="FFFFFF"/>
                </a:solidFill>
                <a:latin typeface="Garamond" pitchFamily="18" charset="0"/>
              </a:rPr>
              <a:t>Operations Strategy </a:t>
            </a:r>
            <a:r>
              <a:rPr lang="en-US" sz="3600" b="1" dirty="0" smtClean="0">
                <a:solidFill>
                  <a:srgbClr val="FFFFFF"/>
                </a:solidFill>
                <a:latin typeface="Garamond" pitchFamily="18" charset="0"/>
              </a:rPr>
              <a:t>(2</a:t>
            </a:r>
            <a:r>
              <a:rPr lang="en-US" sz="3600" b="1" dirty="0">
                <a:solidFill>
                  <a:srgbClr val="FFFFFF"/>
                </a:solidFill>
                <a:latin typeface="Garamond" pitchFamily="18" charset="0"/>
              </a:rPr>
              <a:t>)</a:t>
            </a:r>
          </a:p>
          <a:p>
            <a:pPr algn="ctr" eaLnBrk="0" hangingPunct="0">
              <a:spcBef>
                <a:spcPct val="50000"/>
              </a:spcBef>
            </a:pPr>
            <a:r>
              <a:rPr lang="en-US" sz="3600" b="1" dirty="0" smtClean="0">
                <a:solidFill>
                  <a:srgbClr val="FF3300"/>
                </a:solidFill>
                <a:latin typeface="Garamond" pitchFamily="18" charset="0"/>
              </a:rPr>
              <a:t>Value: External </a:t>
            </a:r>
            <a:r>
              <a:rPr lang="en-US" sz="3600" b="1" dirty="0">
                <a:solidFill>
                  <a:srgbClr val="FF3300"/>
                </a:solidFill>
                <a:latin typeface="Garamond" pitchFamily="18" charset="0"/>
              </a:rPr>
              <a:t>View &amp;</a:t>
            </a:r>
            <a:r>
              <a:rPr lang="en-US" sz="3600" b="1" dirty="0" smtClean="0">
                <a:solidFill>
                  <a:srgbClr val="FF3300"/>
                </a:solidFill>
                <a:latin typeface="Garamond" pitchFamily="18" charset="0"/>
              </a:rPr>
              <a:t> </a:t>
            </a:r>
            <a:r>
              <a:rPr lang="en-US" sz="3600" b="1" dirty="0">
                <a:solidFill>
                  <a:srgbClr val="FF3300"/>
                </a:solidFill>
                <a:latin typeface="Garamond" pitchFamily="18" charset="0"/>
              </a:rPr>
              <a:t>Operations Forensics</a:t>
            </a:r>
          </a:p>
        </p:txBody>
      </p:sp>
      <p:sp>
        <p:nvSpPr>
          <p:cNvPr id="21511" name="Rectangle 7"/>
          <p:cNvSpPr>
            <a:spLocks noGrp="1" noChangeArrowheads="1"/>
          </p:cNvSpPr>
          <p:nvPr>
            <p:ph idx="1"/>
          </p:nvPr>
        </p:nvSpPr>
        <p:spPr>
          <a:xfrm>
            <a:off x="457200" y="1939925"/>
            <a:ext cx="8261350" cy="4137025"/>
          </a:xfrm>
        </p:spPr>
        <p:txBody>
          <a:bodyPr/>
          <a:lstStyle/>
          <a:p>
            <a:pPr>
              <a:lnSpc>
                <a:spcPct val="80000"/>
              </a:lnSpc>
              <a:buClr>
                <a:srgbClr val="FF3300"/>
              </a:buClr>
            </a:pPr>
            <a:r>
              <a:rPr lang="en-US" sz="1800" dirty="0">
                <a:solidFill>
                  <a:schemeClr val="bg1"/>
                </a:solidFill>
                <a:latin typeface="Albertus Extra Bold" pitchFamily="34" charset="0"/>
              </a:rPr>
              <a:t>D</a:t>
            </a:r>
            <a:r>
              <a:rPr lang="en-US" sz="1800" dirty="0" smtClean="0">
                <a:solidFill>
                  <a:schemeClr val="bg1"/>
                </a:solidFill>
                <a:latin typeface="Albertus Extra Bold" pitchFamily="34" charset="0"/>
              </a:rPr>
              <a:t>ue diligence and operations forensics</a:t>
            </a:r>
            <a:endParaRPr lang="en-US" sz="1600" dirty="0" smtClean="0">
              <a:solidFill>
                <a:schemeClr val="bg1"/>
              </a:solidFill>
            </a:endParaRPr>
          </a:p>
          <a:p>
            <a:pPr>
              <a:lnSpc>
                <a:spcPct val="80000"/>
              </a:lnSpc>
              <a:buClr>
                <a:srgbClr val="FF3300"/>
              </a:buClr>
            </a:pPr>
            <a:endParaRPr lang="en-US" sz="1800" dirty="0" smtClean="0">
              <a:solidFill>
                <a:schemeClr val="bg1"/>
              </a:solidFill>
              <a:latin typeface="Albertus Extra Bold" pitchFamily="34" charset="0"/>
            </a:endParaRPr>
          </a:p>
          <a:p>
            <a:pPr>
              <a:lnSpc>
                <a:spcPct val="80000"/>
              </a:lnSpc>
              <a:buClr>
                <a:srgbClr val="FF3300"/>
              </a:buClr>
            </a:pPr>
            <a:endParaRPr lang="en-US" sz="1800" dirty="0" smtClean="0">
              <a:solidFill>
                <a:schemeClr val="bg1"/>
              </a:solidFill>
              <a:latin typeface="Albertus Extra Bold" pitchFamily="34" charset="0"/>
            </a:endParaRPr>
          </a:p>
          <a:p>
            <a:pPr>
              <a:lnSpc>
                <a:spcPct val="80000"/>
              </a:lnSpc>
              <a:buClr>
                <a:srgbClr val="FF3300"/>
              </a:buClr>
            </a:pPr>
            <a:r>
              <a:rPr lang="en-US" sz="1800" dirty="0" smtClean="0">
                <a:solidFill>
                  <a:schemeClr val="bg1"/>
                </a:solidFill>
                <a:latin typeface="Albertus Extra Bold" pitchFamily="34" charset="0"/>
              </a:rPr>
              <a:t>ROIC tree expansion: Linking Operational KPIs to Value</a:t>
            </a:r>
          </a:p>
          <a:p>
            <a:pPr lvl="1">
              <a:lnSpc>
                <a:spcPct val="80000"/>
              </a:lnSpc>
              <a:buClr>
                <a:srgbClr val="FF3300"/>
              </a:buClr>
              <a:buFont typeface="Wingdings" pitchFamily="2" charset="2"/>
              <a:buChar char="Ø"/>
            </a:pPr>
            <a:endParaRPr lang="en-US" sz="1600" b="1" dirty="0" smtClean="0">
              <a:solidFill>
                <a:schemeClr val="bg1"/>
              </a:solidFill>
            </a:endParaRPr>
          </a:p>
          <a:p>
            <a:pPr lvl="1">
              <a:lnSpc>
                <a:spcPct val="80000"/>
              </a:lnSpc>
              <a:buClr>
                <a:srgbClr val="FF3300"/>
              </a:buClr>
            </a:pPr>
            <a:endParaRPr lang="en-US" sz="1600" b="1" dirty="0" smtClean="0">
              <a:solidFill>
                <a:schemeClr val="bg1"/>
              </a:solidFill>
            </a:endParaRPr>
          </a:p>
          <a:p>
            <a:pPr lvl="1">
              <a:lnSpc>
                <a:spcPct val="80000"/>
              </a:lnSpc>
              <a:buClr>
                <a:srgbClr val="FF3300"/>
              </a:buClr>
            </a:pPr>
            <a:endParaRPr lang="en-US" sz="1600" dirty="0" smtClean="0">
              <a:solidFill>
                <a:schemeClr val="bg1"/>
              </a:solidFill>
            </a:endParaRPr>
          </a:p>
          <a:p>
            <a:pPr eaLnBrk="1" hangingPunct="1">
              <a:buClr>
                <a:srgbClr val="FF3300"/>
              </a:buClr>
            </a:pPr>
            <a:r>
              <a:rPr lang="en-US" b="1" dirty="0" smtClean="0">
                <a:solidFill>
                  <a:schemeClr val="bg1"/>
                </a:solidFill>
              </a:rPr>
              <a:t>Case: </a:t>
            </a:r>
            <a:r>
              <a:rPr lang="en-US" b="1" i="1" dirty="0" smtClean="0">
                <a:solidFill>
                  <a:schemeClr val="bg1"/>
                </a:solidFill>
              </a:rPr>
              <a:t>Peapod</a:t>
            </a:r>
            <a:r>
              <a:rPr lang="en-US" b="1" dirty="0" smtClean="0">
                <a:solidFill>
                  <a:schemeClr val="bg1"/>
                </a:solidFill>
              </a:rPr>
              <a: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Mafia Operational Metrics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51309878"/>
              </p:ext>
            </p:extLst>
          </p:nvPr>
        </p:nvGraphicFramePr>
        <p:xfrm>
          <a:off x="507986" y="1991725"/>
          <a:ext cx="8229600" cy="333756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US" dirty="0" smtClean="0"/>
                        <a:t>Item</a:t>
                      </a:r>
                      <a:endParaRPr lang="en-US" dirty="0"/>
                    </a:p>
                  </a:txBody>
                  <a:tcPr/>
                </a:tc>
                <a:tc>
                  <a:txBody>
                    <a:bodyPr/>
                    <a:lstStyle/>
                    <a:p>
                      <a:r>
                        <a:rPr lang="en-US" dirty="0" smtClean="0"/>
                        <a:t>Amount</a:t>
                      </a:r>
                      <a:endParaRPr lang="en-US" dirty="0"/>
                    </a:p>
                  </a:txBody>
                  <a:tcPr/>
                </a:tc>
              </a:tr>
              <a:tr h="370840">
                <a:tc>
                  <a:txBody>
                    <a:bodyPr/>
                    <a:lstStyle/>
                    <a:p>
                      <a:r>
                        <a:rPr lang="en-US" dirty="0" smtClean="0"/>
                        <a:t>Number of seats</a:t>
                      </a:r>
                      <a:endParaRPr lang="en-US" dirty="0"/>
                    </a:p>
                  </a:txBody>
                  <a:tcPr/>
                </a:tc>
                <a:tc>
                  <a:txBody>
                    <a:bodyPr/>
                    <a:lstStyle/>
                    <a:p>
                      <a:r>
                        <a:rPr lang="en-US" dirty="0" smtClean="0"/>
                        <a:t>4332</a:t>
                      </a:r>
                      <a:endParaRPr lang="en-US" dirty="0"/>
                    </a:p>
                  </a:txBody>
                  <a:tcPr/>
                </a:tc>
              </a:tr>
              <a:tr h="370840">
                <a:tc>
                  <a:txBody>
                    <a:bodyPr/>
                    <a:lstStyle/>
                    <a:p>
                      <a:r>
                        <a:rPr lang="en-US" dirty="0" smtClean="0"/>
                        <a:t>Average</a:t>
                      </a:r>
                      <a:r>
                        <a:rPr lang="en-US" baseline="0" dirty="0" smtClean="0"/>
                        <a:t> turns per seat per day</a:t>
                      </a:r>
                      <a:endParaRPr lang="en-US" dirty="0"/>
                    </a:p>
                  </a:txBody>
                  <a:tcPr/>
                </a:tc>
                <a:tc>
                  <a:txBody>
                    <a:bodyPr/>
                    <a:lstStyle/>
                    <a:p>
                      <a:r>
                        <a:rPr lang="en-US" dirty="0" smtClean="0"/>
                        <a:t>2.03</a:t>
                      </a:r>
                      <a:endParaRPr lang="en-US" dirty="0"/>
                    </a:p>
                  </a:txBody>
                  <a:tcPr/>
                </a:tc>
              </a:tr>
              <a:tr h="370840">
                <a:tc>
                  <a:txBody>
                    <a:bodyPr/>
                    <a:lstStyle/>
                    <a:p>
                      <a:r>
                        <a:rPr lang="en-US" dirty="0" smtClean="0"/>
                        <a:t>Number of dishes per customer</a:t>
                      </a:r>
                      <a:endParaRPr lang="en-US" dirty="0"/>
                    </a:p>
                  </a:txBody>
                  <a:tcPr/>
                </a:tc>
                <a:tc>
                  <a:txBody>
                    <a:bodyPr/>
                    <a:lstStyle/>
                    <a:p>
                      <a:r>
                        <a:rPr lang="en-US" dirty="0" smtClean="0"/>
                        <a:t>2.2</a:t>
                      </a:r>
                      <a:endParaRPr lang="en-US" dirty="0"/>
                    </a:p>
                  </a:txBody>
                  <a:tcPr/>
                </a:tc>
              </a:tr>
              <a:tr h="370840">
                <a:tc>
                  <a:txBody>
                    <a:bodyPr/>
                    <a:lstStyle/>
                    <a:p>
                      <a:r>
                        <a:rPr lang="en-US" dirty="0" smtClean="0"/>
                        <a:t>Average</a:t>
                      </a:r>
                      <a:r>
                        <a:rPr lang="en-US" baseline="0" dirty="0" smtClean="0"/>
                        <a:t> price per dish</a:t>
                      </a:r>
                      <a:endParaRPr lang="en-US" dirty="0"/>
                    </a:p>
                  </a:txBody>
                  <a:tcPr/>
                </a:tc>
                <a:tc>
                  <a:txBody>
                    <a:bodyPr/>
                    <a:lstStyle/>
                    <a:p>
                      <a:r>
                        <a:rPr lang="en-US" dirty="0" smtClean="0"/>
                        <a:t>$5.45</a:t>
                      </a:r>
                      <a:endParaRPr lang="en-US" dirty="0"/>
                    </a:p>
                  </a:txBody>
                  <a:tcPr/>
                </a:tc>
              </a:tr>
              <a:tr h="370840">
                <a:tc>
                  <a:txBody>
                    <a:bodyPr/>
                    <a:lstStyle/>
                    <a:p>
                      <a:r>
                        <a:rPr lang="en-US" dirty="0" smtClean="0"/>
                        <a:t>Average cost</a:t>
                      </a:r>
                      <a:r>
                        <a:rPr lang="en-US" baseline="0" dirty="0" smtClean="0"/>
                        <a:t> per dish</a:t>
                      </a:r>
                      <a:endParaRPr lang="en-US" dirty="0"/>
                    </a:p>
                  </a:txBody>
                  <a:tcPr/>
                </a:tc>
                <a:tc>
                  <a:txBody>
                    <a:bodyPr/>
                    <a:lstStyle/>
                    <a:p>
                      <a:r>
                        <a:rPr lang="en-US" dirty="0" smtClean="0"/>
                        <a:t>$1.80</a:t>
                      </a:r>
                      <a:endParaRPr lang="en-US" dirty="0"/>
                    </a:p>
                  </a:txBody>
                  <a:tcPr/>
                </a:tc>
              </a:tr>
              <a:tr h="370840">
                <a:tc>
                  <a:txBody>
                    <a:bodyPr/>
                    <a:lstStyle/>
                    <a:p>
                      <a:r>
                        <a:rPr lang="en-US" dirty="0" smtClean="0"/>
                        <a:t>Number of employees</a:t>
                      </a:r>
                      <a:r>
                        <a:rPr lang="en-US" baseline="0" dirty="0" smtClean="0"/>
                        <a:t> per kitchen</a:t>
                      </a:r>
                      <a:endParaRPr lang="en-US" dirty="0"/>
                    </a:p>
                  </a:txBody>
                  <a:tcPr/>
                </a:tc>
                <a:tc>
                  <a:txBody>
                    <a:bodyPr/>
                    <a:lstStyle/>
                    <a:p>
                      <a:r>
                        <a:rPr lang="en-US" dirty="0" smtClean="0"/>
                        <a:t>6</a:t>
                      </a:r>
                      <a:endParaRPr lang="en-US" dirty="0"/>
                    </a:p>
                  </a:txBody>
                  <a:tcPr/>
                </a:tc>
              </a:tr>
              <a:tr h="370840">
                <a:tc>
                  <a:txBody>
                    <a:bodyPr/>
                    <a:lstStyle/>
                    <a:p>
                      <a:r>
                        <a:rPr lang="en-US" dirty="0" smtClean="0"/>
                        <a:t>Number of restaurants </a:t>
                      </a:r>
                      <a:endParaRPr lang="en-US" dirty="0"/>
                    </a:p>
                  </a:txBody>
                  <a:tcPr/>
                </a:tc>
                <a:tc>
                  <a:txBody>
                    <a:bodyPr/>
                    <a:lstStyle/>
                    <a:p>
                      <a:r>
                        <a:rPr lang="en-US" dirty="0" smtClean="0"/>
                        <a:t>24</a:t>
                      </a:r>
                      <a:endParaRPr lang="en-US" dirty="0"/>
                    </a:p>
                  </a:txBody>
                  <a:tcPr/>
                </a:tc>
              </a:tr>
              <a:tr h="370840">
                <a:tc>
                  <a:txBody>
                    <a:bodyPr/>
                    <a:lstStyle/>
                    <a:p>
                      <a:r>
                        <a:rPr lang="en-US" dirty="0" smtClean="0"/>
                        <a:t>Wage per employee per</a:t>
                      </a:r>
                      <a:r>
                        <a:rPr lang="en-US" baseline="0" dirty="0" smtClean="0"/>
                        <a:t> year</a:t>
                      </a:r>
                      <a:endParaRPr lang="en-US" dirty="0"/>
                    </a:p>
                  </a:txBody>
                  <a:tcPr/>
                </a:tc>
                <a:tc>
                  <a:txBody>
                    <a:bodyPr/>
                    <a:lstStyle/>
                    <a:p>
                      <a:r>
                        <a:rPr lang="en-US" dirty="0" smtClean="0"/>
                        <a:t>$26, 521</a:t>
                      </a:r>
                      <a:endParaRPr lang="en-US" dirty="0"/>
                    </a:p>
                  </a:txBody>
                  <a:tcPr/>
                </a:tc>
              </a:tr>
            </a:tbl>
          </a:graphicData>
        </a:graphic>
      </p:graphicFrame>
    </p:spTree>
    <p:extLst>
      <p:ext uri="{BB962C8B-B14F-4D97-AF65-F5344CB8AC3E}">
        <p14:creationId xmlns:p14="http://schemas.microsoft.com/office/powerpoint/2010/main" val="92686687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Initial ROIC Tree</a:t>
            </a:r>
            <a:endParaRPr lang="en-US" dirty="0"/>
          </a:p>
        </p:txBody>
      </p:sp>
      <p:pic>
        <p:nvPicPr>
          <p:cNvPr id="6" name="Picture 5"/>
          <p:cNvPicPr>
            <a:picLocks noChangeAspect="1"/>
          </p:cNvPicPr>
          <p:nvPr/>
        </p:nvPicPr>
        <p:blipFill>
          <a:blip r:embed="rId2"/>
          <a:stretch>
            <a:fillRect/>
          </a:stretch>
        </p:blipFill>
        <p:spPr>
          <a:xfrm>
            <a:off x="177800" y="1001517"/>
            <a:ext cx="8775700" cy="5600700"/>
          </a:xfrm>
          <a:prstGeom prst="rect">
            <a:avLst/>
          </a:prstGeom>
        </p:spPr>
      </p:pic>
    </p:spTree>
    <p:extLst>
      <p:ext uri="{BB962C8B-B14F-4D97-AF65-F5344CB8AC3E}">
        <p14:creationId xmlns:p14="http://schemas.microsoft.com/office/powerpoint/2010/main" val="70200608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 Tree (cont’d)</a:t>
            </a:r>
            <a:endParaRPr lang="en-US" dirty="0"/>
          </a:p>
        </p:txBody>
      </p:sp>
      <p:pic>
        <p:nvPicPr>
          <p:cNvPr id="5" name="Picture 4"/>
          <p:cNvPicPr>
            <a:picLocks noChangeAspect="1"/>
          </p:cNvPicPr>
          <p:nvPr/>
        </p:nvPicPr>
        <p:blipFill>
          <a:blip r:embed="rId2"/>
          <a:stretch>
            <a:fillRect/>
          </a:stretch>
        </p:blipFill>
        <p:spPr>
          <a:xfrm>
            <a:off x="0" y="729532"/>
            <a:ext cx="9144000" cy="5878286"/>
          </a:xfrm>
          <a:prstGeom prst="rect">
            <a:avLst/>
          </a:prstGeom>
        </p:spPr>
      </p:pic>
    </p:spTree>
    <p:extLst>
      <p:ext uri="{BB962C8B-B14F-4D97-AF65-F5344CB8AC3E}">
        <p14:creationId xmlns:p14="http://schemas.microsoft.com/office/powerpoint/2010/main" val="202103888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p:txBody>
          <a:bodyPr/>
          <a:lstStyle/>
          <a:p>
            <a:r>
              <a:rPr lang="en-US" dirty="0" smtClean="0"/>
              <a:t>What’s the impact of 5% increase in the number of dishes per customer</a:t>
            </a:r>
          </a:p>
          <a:p>
            <a:endParaRPr lang="en-US" dirty="0" smtClean="0"/>
          </a:p>
          <a:p>
            <a:endParaRPr lang="en-US" dirty="0" smtClean="0"/>
          </a:p>
          <a:p>
            <a:r>
              <a:rPr lang="en-US" dirty="0" smtClean="0"/>
              <a:t>What’s the impact of 5% increase in number of turns per seat per day?</a:t>
            </a:r>
          </a:p>
          <a:p>
            <a:endParaRPr lang="en-US" dirty="0" smtClean="0"/>
          </a:p>
          <a:p>
            <a:endParaRPr lang="en-US" dirty="0" smtClean="0"/>
          </a:p>
          <a:p>
            <a:r>
              <a:rPr lang="en-US" dirty="0" smtClean="0"/>
              <a:t>What’s the impact of centralizing the kitchen? </a:t>
            </a:r>
            <a:endParaRPr lang="en-US" dirty="0"/>
          </a:p>
        </p:txBody>
      </p:sp>
    </p:spTree>
    <p:extLst>
      <p:ext uri="{BB962C8B-B14F-4D97-AF65-F5344CB8AC3E}">
        <p14:creationId xmlns:p14="http://schemas.microsoft.com/office/powerpoint/2010/main" val="33634102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grpSp>
        <p:nvGrpSpPr>
          <p:cNvPr id="3" name="Group 4"/>
          <p:cNvGrpSpPr>
            <a:grpSpLocks noChangeAspect="1"/>
          </p:cNvGrpSpPr>
          <p:nvPr/>
        </p:nvGrpSpPr>
        <p:grpSpPr bwMode="auto">
          <a:xfrm>
            <a:off x="-60325" y="0"/>
            <a:ext cx="9197975" cy="6602413"/>
            <a:chOff x="-38" y="0"/>
            <a:chExt cx="5794" cy="4159"/>
          </a:xfrm>
        </p:grpSpPr>
        <p:sp>
          <p:nvSpPr>
            <p:cNvPr id="133123" name="AutoShape 3"/>
            <p:cNvSpPr>
              <a:spLocks noChangeAspect="1" noChangeArrowheads="1" noTextEdit="1"/>
            </p:cNvSpPr>
            <p:nvPr/>
          </p:nvSpPr>
          <p:spPr bwMode="auto">
            <a:xfrm>
              <a:off x="-38" y="0"/>
              <a:ext cx="5794" cy="415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4" name="Group 205"/>
            <p:cNvGrpSpPr>
              <a:grpSpLocks/>
            </p:cNvGrpSpPr>
            <p:nvPr/>
          </p:nvGrpSpPr>
          <p:grpSpPr bwMode="auto">
            <a:xfrm>
              <a:off x="-1359" y="-1514"/>
              <a:ext cx="8490" cy="13563"/>
              <a:chOff x="-1359" y="-1514"/>
              <a:chExt cx="8490" cy="13563"/>
            </a:xfrm>
          </p:grpSpPr>
          <p:sp>
            <p:nvSpPr>
              <p:cNvPr id="133125" name="Freeform 5"/>
              <p:cNvSpPr>
                <a:spLocks/>
              </p:cNvSpPr>
              <p:nvPr/>
            </p:nvSpPr>
            <p:spPr bwMode="auto">
              <a:xfrm>
                <a:off x="-1359" y="-1514"/>
                <a:ext cx="8490" cy="13563"/>
              </a:xfrm>
              <a:custGeom>
                <a:avLst/>
                <a:gdLst/>
                <a:ahLst/>
                <a:cxnLst>
                  <a:cxn ang="0">
                    <a:pos x="0" y="10263"/>
                  </a:cxn>
                  <a:cxn ang="0">
                    <a:pos x="0" y="10263"/>
                  </a:cxn>
                  <a:cxn ang="0">
                    <a:pos x="6975" y="10263"/>
                  </a:cxn>
                  <a:cxn ang="0">
                    <a:pos x="6975" y="0"/>
                  </a:cxn>
                  <a:cxn ang="0">
                    <a:pos x="0" y="0"/>
                  </a:cxn>
                  <a:cxn ang="0">
                    <a:pos x="0" y="10263"/>
                  </a:cxn>
                </a:cxnLst>
                <a:rect l="0" t="0" r="r" b="b"/>
                <a:pathLst>
                  <a:path w="6975" h="10263">
                    <a:moveTo>
                      <a:pt x="0" y="10263"/>
                    </a:moveTo>
                    <a:lnTo>
                      <a:pt x="0" y="10263"/>
                    </a:lnTo>
                    <a:lnTo>
                      <a:pt x="6975" y="10263"/>
                    </a:lnTo>
                    <a:lnTo>
                      <a:pt x="6975" y="0"/>
                    </a:lnTo>
                    <a:lnTo>
                      <a:pt x="0" y="0"/>
                    </a:lnTo>
                    <a:lnTo>
                      <a:pt x="0" y="10263"/>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6" name="Freeform 6"/>
              <p:cNvSpPr>
                <a:spLocks noEditPoints="1"/>
              </p:cNvSpPr>
              <p:nvPr/>
            </p:nvSpPr>
            <p:spPr bwMode="auto">
              <a:xfrm>
                <a:off x="6912" y="11778"/>
                <a:ext cx="90" cy="159"/>
              </a:xfrm>
              <a:custGeom>
                <a:avLst/>
                <a:gdLst/>
                <a:ahLst/>
                <a:cxnLst>
                  <a:cxn ang="0">
                    <a:pos x="38" y="68"/>
                  </a:cxn>
                  <a:cxn ang="0">
                    <a:pos x="38" y="68"/>
                  </a:cxn>
                  <a:cxn ang="0">
                    <a:pos x="49" y="65"/>
                  </a:cxn>
                  <a:cxn ang="0">
                    <a:pos x="56" y="59"/>
                  </a:cxn>
                  <a:cxn ang="0">
                    <a:pos x="57" y="53"/>
                  </a:cxn>
                  <a:cxn ang="0">
                    <a:pos x="57" y="44"/>
                  </a:cxn>
                  <a:cxn ang="0">
                    <a:pos x="51" y="16"/>
                  </a:cxn>
                  <a:cxn ang="0">
                    <a:pos x="34" y="5"/>
                  </a:cxn>
                  <a:cxn ang="0">
                    <a:pos x="21" y="12"/>
                  </a:cxn>
                  <a:cxn ang="0">
                    <a:pos x="16" y="35"/>
                  </a:cxn>
                  <a:cxn ang="0">
                    <a:pos x="20" y="57"/>
                  </a:cxn>
                  <a:cxn ang="0">
                    <a:pos x="38" y="68"/>
                  </a:cxn>
                  <a:cxn ang="0">
                    <a:pos x="38" y="68"/>
                  </a:cxn>
                  <a:cxn ang="0">
                    <a:pos x="35" y="0"/>
                  </a:cxn>
                  <a:cxn ang="0">
                    <a:pos x="35" y="0"/>
                  </a:cxn>
                  <a:cxn ang="0">
                    <a:pos x="64" y="15"/>
                  </a:cxn>
                  <a:cxn ang="0">
                    <a:pos x="74" y="48"/>
                  </a:cxn>
                  <a:cxn ang="0">
                    <a:pos x="69" y="74"/>
                  </a:cxn>
                  <a:cxn ang="0">
                    <a:pos x="55" y="97"/>
                  </a:cxn>
                  <a:cxn ang="0">
                    <a:pos x="28" y="115"/>
                  </a:cxn>
                  <a:cxn ang="0">
                    <a:pos x="5" y="120"/>
                  </a:cxn>
                  <a:cxn ang="0">
                    <a:pos x="4" y="117"/>
                  </a:cxn>
                  <a:cxn ang="0">
                    <a:pos x="19" y="112"/>
                  </a:cxn>
                  <a:cxn ang="0">
                    <a:pos x="35" y="102"/>
                  </a:cxn>
                  <a:cxn ang="0">
                    <a:pos x="50" y="83"/>
                  </a:cxn>
                  <a:cxn ang="0">
                    <a:pos x="56" y="66"/>
                  </a:cxn>
                  <a:cxn ang="0">
                    <a:pos x="53" y="68"/>
                  </a:cxn>
                  <a:cxn ang="0">
                    <a:pos x="39" y="74"/>
                  </a:cxn>
                  <a:cxn ang="0">
                    <a:pos x="31" y="75"/>
                  </a:cxn>
                  <a:cxn ang="0">
                    <a:pos x="8" y="65"/>
                  </a:cxn>
                  <a:cxn ang="0">
                    <a:pos x="0" y="41"/>
                  </a:cxn>
                  <a:cxn ang="0">
                    <a:pos x="10" y="12"/>
                  </a:cxn>
                  <a:cxn ang="0">
                    <a:pos x="35" y="0"/>
                  </a:cxn>
                  <a:cxn ang="0">
                    <a:pos x="35" y="0"/>
                  </a:cxn>
                </a:cxnLst>
                <a:rect l="0" t="0" r="r" b="b"/>
                <a:pathLst>
                  <a:path w="74" h="120">
                    <a:moveTo>
                      <a:pt x="38" y="68"/>
                    </a:moveTo>
                    <a:lnTo>
                      <a:pt x="38" y="68"/>
                    </a:lnTo>
                    <a:cubicBezTo>
                      <a:pt x="41" y="68"/>
                      <a:pt x="45" y="67"/>
                      <a:pt x="49" y="65"/>
                    </a:cubicBezTo>
                    <a:cubicBezTo>
                      <a:pt x="53" y="62"/>
                      <a:pt x="56" y="61"/>
                      <a:pt x="56" y="59"/>
                    </a:cubicBezTo>
                    <a:cubicBezTo>
                      <a:pt x="57" y="59"/>
                      <a:pt x="57" y="57"/>
                      <a:pt x="57" y="53"/>
                    </a:cubicBezTo>
                    <a:cubicBezTo>
                      <a:pt x="57" y="49"/>
                      <a:pt x="57" y="46"/>
                      <a:pt x="57" y="44"/>
                    </a:cubicBezTo>
                    <a:cubicBezTo>
                      <a:pt x="57" y="33"/>
                      <a:pt x="55" y="23"/>
                      <a:pt x="51" y="16"/>
                    </a:cubicBezTo>
                    <a:cubicBezTo>
                      <a:pt x="47" y="8"/>
                      <a:pt x="42" y="5"/>
                      <a:pt x="34" y="5"/>
                    </a:cubicBezTo>
                    <a:cubicBezTo>
                      <a:pt x="29" y="5"/>
                      <a:pt x="24" y="7"/>
                      <a:pt x="21" y="12"/>
                    </a:cubicBezTo>
                    <a:cubicBezTo>
                      <a:pt x="17" y="17"/>
                      <a:pt x="16" y="25"/>
                      <a:pt x="16" y="35"/>
                    </a:cubicBezTo>
                    <a:cubicBezTo>
                      <a:pt x="16" y="43"/>
                      <a:pt x="17" y="50"/>
                      <a:pt x="20" y="57"/>
                    </a:cubicBezTo>
                    <a:cubicBezTo>
                      <a:pt x="24" y="64"/>
                      <a:pt x="29" y="68"/>
                      <a:pt x="38" y="68"/>
                    </a:cubicBezTo>
                    <a:lnTo>
                      <a:pt x="38" y="68"/>
                    </a:lnTo>
                    <a:close/>
                    <a:moveTo>
                      <a:pt x="35" y="0"/>
                    </a:moveTo>
                    <a:lnTo>
                      <a:pt x="35" y="0"/>
                    </a:lnTo>
                    <a:cubicBezTo>
                      <a:pt x="48" y="0"/>
                      <a:pt x="57" y="5"/>
                      <a:pt x="64" y="15"/>
                    </a:cubicBezTo>
                    <a:cubicBezTo>
                      <a:pt x="71" y="25"/>
                      <a:pt x="74" y="36"/>
                      <a:pt x="74" y="48"/>
                    </a:cubicBezTo>
                    <a:cubicBezTo>
                      <a:pt x="74" y="56"/>
                      <a:pt x="72" y="65"/>
                      <a:pt x="69" y="74"/>
                    </a:cubicBezTo>
                    <a:cubicBezTo>
                      <a:pt x="66" y="82"/>
                      <a:pt x="61" y="90"/>
                      <a:pt x="55" y="97"/>
                    </a:cubicBezTo>
                    <a:cubicBezTo>
                      <a:pt x="48" y="105"/>
                      <a:pt x="39" y="111"/>
                      <a:pt x="28" y="115"/>
                    </a:cubicBezTo>
                    <a:cubicBezTo>
                      <a:pt x="22" y="117"/>
                      <a:pt x="14" y="119"/>
                      <a:pt x="5" y="120"/>
                    </a:cubicBezTo>
                    <a:lnTo>
                      <a:pt x="4" y="117"/>
                    </a:lnTo>
                    <a:cubicBezTo>
                      <a:pt x="10" y="115"/>
                      <a:pt x="15" y="114"/>
                      <a:pt x="19" y="112"/>
                    </a:cubicBezTo>
                    <a:cubicBezTo>
                      <a:pt x="26" y="110"/>
                      <a:pt x="31" y="106"/>
                      <a:pt x="35" y="102"/>
                    </a:cubicBezTo>
                    <a:cubicBezTo>
                      <a:pt x="41" y="97"/>
                      <a:pt x="46" y="90"/>
                      <a:pt x="50" y="83"/>
                    </a:cubicBezTo>
                    <a:cubicBezTo>
                      <a:pt x="53" y="76"/>
                      <a:pt x="55" y="70"/>
                      <a:pt x="56" y="66"/>
                    </a:cubicBezTo>
                    <a:lnTo>
                      <a:pt x="53" y="68"/>
                    </a:lnTo>
                    <a:cubicBezTo>
                      <a:pt x="49" y="71"/>
                      <a:pt x="44" y="73"/>
                      <a:pt x="39" y="74"/>
                    </a:cubicBezTo>
                    <a:cubicBezTo>
                      <a:pt x="36" y="75"/>
                      <a:pt x="33" y="75"/>
                      <a:pt x="31" y="75"/>
                    </a:cubicBezTo>
                    <a:cubicBezTo>
                      <a:pt x="21" y="75"/>
                      <a:pt x="14" y="72"/>
                      <a:pt x="8" y="65"/>
                    </a:cubicBezTo>
                    <a:cubicBezTo>
                      <a:pt x="3" y="59"/>
                      <a:pt x="0" y="50"/>
                      <a:pt x="0" y="41"/>
                    </a:cubicBezTo>
                    <a:cubicBezTo>
                      <a:pt x="0" y="29"/>
                      <a:pt x="3" y="19"/>
                      <a:pt x="10" y="12"/>
                    </a:cubicBezTo>
                    <a:cubicBezTo>
                      <a:pt x="16" y="4"/>
                      <a:pt x="25" y="0"/>
                      <a:pt x="35" y="0"/>
                    </a:cubicBezTo>
                    <a:lnTo>
                      <a:pt x="3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7" name="Freeform 7"/>
              <p:cNvSpPr>
                <a:spLocks/>
              </p:cNvSpPr>
              <p:nvPr/>
            </p:nvSpPr>
            <p:spPr bwMode="auto">
              <a:xfrm>
                <a:off x="-36" y="-63"/>
                <a:ext cx="5843" cy="4756"/>
              </a:xfrm>
              <a:custGeom>
                <a:avLst/>
                <a:gdLst/>
                <a:ahLst/>
                <a:cxnLst>
                  <a:cxn ang="0">
                    <a:pos x="0" y="3599"/>
                  </a:cxn>
                  <a:cxn ang="0">
                    <a:pos x="0" y="3599"/>
                  </a:cxn>
                  <a:cxn ang="0">
                    <a:pos x="4800" y="3599"/>
                  </a:cxn>
                  <a:cxn ang="0">
                    <a:pos x="4800" y="0"/>
                  </a:cxn>
                  <a:cxn ang="0">
                    <a:pos x="0" y="0"/>
                  </a:cxn>
                  <a:cxn ang="0">
                    <a:pos x="0" y="3599"/>
                  </a:cxn>
                </a:cxnLst>
                <a:rect l="0" t="0" r="r" b="b"/>
                <a:pathLst>
                  <a:path w="4800" h="3599">
                    <a:moveTo>
                      <a:pt x="0" y="3599"/>
                    </a:moveTo>
                    <a:lnTo>
                      <a:pt x="0" y="3599"/>
                    </a:lnTo>
                    <a:lnTo>
                      <a:pt x="4800" y="3599"/>
                    </a:lnTo>
                    <a:lnTo>
                      <a:pt x="4800" y="0"/>
                    </a:lnTo>
                    <a:lnTo>
                      <a:pt x="0" y="0"/>
                    </a:lnTo>
                    <a:lnTo>
                      <a:pt x="0" y="3599"/>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8" name="Freeform 8"/>
              <p:cNvSpPr>
                <a:spLocks/>
              </p:cNvSpPr>
              <p:nvPr/>
            </p:nvSpPr>
            <p:spPr bwMode="auto">
              <a:xfrm>
                <a:off x="213" y="211"/>
                <a:ext cx="5263" cy="429"/>
              </a:xfrm>
              <a:custGeom>
                <a:avLst/>
                <a:gdLst/>
                <a:ahLst/>
                <a:cxnLst>
                  <a:cxn ang="0">
                    <a:pos x="0" y="325"/>
                  </a:cxn>
                  <a:cxn ang="0">
                    <a:pos x="0" y="325"/>
                  </a:cxn>
                  <a:cxn ang="0">
                    <a:pos x="0" y="0"/>
                  </a:cxn>
                  <a:cxn ang="0">
                    <a:pos x="4324" y="0"/>
                  </a:cxn>
                  <a:cxn ang="0">
                    <a:pos x="4324" y="10"/>
                  </a:cxn>
                  <a:cxn ang="0">
                    <a:pos x="4" y="10"/>
                  </a:cxn>
                  <a:cxn ang="0">
                    <a:pos x="9" y="5"/>
                  </a:cxn>
                  <a:cxn ang="0">
                    <a:pos x="9" y="325"/>
                  </a:cxn>
                  <a:cxn ang="0">
                    <a:pos x="0" y="325"/>
                  </a:cxn>
                </a:cxnLst>
                <a:rect l="0" t="0" r="r" b="b"/>
                <a:pathLst>
                  <a:path w="4324" h="325">
                    <a:moveTo>
                      <a:pt x="0" y="325"/>
                    </a:moveTo>
                    <a:lnTo>
                      <a:pt x="0" y="325"/>
                    </a:lnTo>
                    <a:lnTo>
                      <a:pt x="0" y="0"/>
                    </a:lnTo>
                    <a:lnTo>
                      <a:pt x="4324" y="0"/>
                    </a:lnTo>
                    <a:lnTo>
                      <a:pt x="4324" y="10"/>
                    </a:lnTo>
                    <a:lnTo>
                      <a:pt x="4" y="10"/>
                    </a:lnTo>
                    <a:lnTo>
                      <a:pt x="9" y="5"/>
                    </a:lnTo>
                    <a:lnTo>
                      <a:pt x="9" y="325"/>
                    </a:lnTo>
                    <a:lnTo>
                      <a:pt x="0" y="325"/>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29" name="Freeform 9"/>
              <p:cNvSpPr>
                <a:spLocks/>
              </p:cNvSpPr>
              <p:nvPr/>
            </p:nvSpPr>
            <p:spPr bwMode="auto">
              <a:xfrm>
                <a:off x="257" y="4211"/>
                <a:ext cx="5258" cy="14"/>
              </a:xfrm>
              <a:custGeom>
                <a:avLst/>
                <a:gdLst/>
                <a:ahLst/>
                <a:cxnLst>
                  <a:cxn ang="0">
                    <a:pos x="0" y="11"/>
                  </a:cxn>
                  <a:cxn ang="0">
                    <a:pos x="0" y="11"/>
                  </a:cxn>
                  <a:cxn ang="0">
                    <a:pos x="4320" y="11"/>
                  </a:cxn>
                  <a:cxn ang="0">
                    <a:pos x="4320" y="0"/>
                  </a:cxn>
                  <a:cxn ang="0">
                    <a:pos x="0" y="0"/>
                  </a:cxn>
                  <a:cxn ang="0">
                    <a:pos x="0" y="11"/>
                  </a:cxn>
                </a:cxnLst>
                <a:rect l="0" t="0" r="r" b="b"/>
                <a:pathLst>
                  <a:path w="4320" h="11">
                    <a:moveTo>
                      <a:pt x="0" y="11"/>
                    </a:moveTo>
                    <a:lnTo>
                      <a:pt x="0" y="11"/>
                    </a:lnTo>
                    <a:lnTo>
                      <a:pt x="4320" y="11"/>
                    </a:lnTo>
                    <a:lnTo>
                      <a:pt x="4320" y="0"/>
                    </a:lnTo>
                    <a:lnTo>
                      <a:pt x="0" y="0"/>
                    </a:lnTo>
                    <a:lnTo>
                      <a:pt x="0" y="11"/>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0" name="Freeform 10"/>
              <p:cNvSpPr>
                <a:spLocks noEditPoints="1"/>
              </p:cNvSpPr>
              <p:nvPr/>
            </p:nvSpPr>
            <p:spPr bwMode="auto">
              <a:xfrm>
                <a:off x="326" y="378"/>
                <a:ext cx="173" cy="179"/>
              </a:xfrm>
              <a:custGeom>
                <a:avLst/>
                <a:gdLst/>
                <a:ahLst/>
                <a:cxnLst>
                  <a:cxn ang="0">
                    <a:pos x="0" y="128"/>
                  </a:cxn>
                  <a:cxn ang="0">
                    <a:pos x="17" y="124"/>
                  </a:cxn>
                  <a:cxn ang="0">
                    <a:pos x="18" y="111"/>
                  </a:cxn>
                  <a:cxn ang="0">
                    <a:pos x="19" y="76"/>
                  </a:cxn>
                  <a:cxn ang="0">
                    <a:pos x="19" y="60"/>
                  </a:cxn>
                  <a:cxn ang="0">
                    <a:pos x="18" y="12"/>
                  </a:cxn>
                  <a:cxn ang="0">
                    <a:pos x="1" y="9"/>
                  </a:cxn>
                  <a:cxn ang="0">
                    <a:pos x="1" y="2"/>
                  </a:cxn>
                  <a:cxn ang="0">
                    <a:pos x="20" y="1"/>
                  </a:cxn>
                  <a:cxn ang="0">
                    <a:pos x="34" y="2"/>
                  </a:cxn>
                  <a:cxn ang="0">
                    <a:pos x="73" y="0"/>
                  </a:cxn>
                  <a:cxn ang="0">
                    <a:pos x="119" y="35"/>
                  </a:cxn>
                  <a:cxn ang="0">
                    <a:pos x="91" y="67"/>
                  </a:cxn>
                  <a:cxn ang="0">
                    <a:pos x="102" y="83"/>
                  </a:cxn>
                  <a:cxn ang="0">
                    <a:pos x="126" y="122"/>
                  </a:cxn>
                  <a:cxn ang="0">
                    <a:pos x="141" y="130"/>
                  </a:cxn>
                  <a:cxn ang="0">
                    <a:pos x="142" y="135"/>
                  </a:cxn>
                  <a:cxn ang="0">
                    <a:pos x="137" y="135"/>
                  </a:cxn>
                  <a:cxn ang="0">
                    <a:pos x="127" y="134"/>
                  </a:cxn>
                  <a:cxn ang="0">
                    <a:pos x="109" y="134"/>
                  </a:cxn>
                  <a:cxn ang="0">
                    <a:pos x="97" y="135"/>
                  </a:cxn>
                  <a:cxn ang="0">
                    <a:pos x="87" y="117"/>
                  </a:cxn>
                  <a:cxn ang="0">
                    <a:pos x="65" y="73"/>
                  </a:cxn>
                  <a:cxn ang="0">
                    <a:pos x="47" y="71"/>
                  </a:cxn>
                  <a:cxn ang="0">
                    <a:pos x="47" y="101"/>
                  </a:cxn>
                  <a:cxn ang="0">
                    <a:pos x="54" y="123"/>
                  </a:cxn>
                  <a:cxn ang="0">
                    <a:pos x="67" y="135"/>
                  </a:cxn>
                  <a:cxn ang="0">
                    <a:pos x="61" y="135"/>
                  </a:cxn>
                  <a:cxn ang="0">
                    <a:pos x="31" y="133"/>
                  </a:cxn>
                  <a:cxn ang="0">
                    <a:pos x="4" y="135"/>
                  </a:cxn>
                  <a:cxn ang="0">
                    <a:pos x="0" y="132"/>
                  </a:cxn>
                  <a:cxn ang="0">
                    <a:pos x="0" y="128"/>
                  </a:cxn>
                  <a:cxn ang="0">
                    <a:pos x="47" y="61"/>
                  </a:cxn>
                  <a:cxn ang="0">
                    <a:pos x="79" y="55"/>
                  </a:cxn>
                  <a:cxn ang="0">
                    <a:pos x="84" y="26"/>
                  </a:cxn>
                  <a:cxn ang="0">
                    <a:pos x="70" y="12"/>
                  </a:cxn>
                  <a:cxn ang="0">
                    <a:pos x="47" y="11"/>
                  </a:cxn>
                  <a:cxn ang="0">
                    <a:pos x="47" y="26"/>
                  </a:cxn>
                  <a:cxn ang="0">
                    <a:pos x="47" y="46"/>
                  </a:cxn>
                  <a:cxn ang="0">
                    <a:pos x="47" y="61"/>
                  </a:cxn>
                </a:cxnLst>
                <a:rect l="0" t="0" r="r" b="b"/>
                <a:pathLst>
                  <a:path w="142" h="135">
                    <a:moveTo>
                      <a:pt x="0" y="128"/>
                    </a:moveTo>
                    <a:lnTo>
                      <a:pt x="0" y="128"/>
                    </a:lnTo>
                    <a:cubicBezTo>
                      <a:pt x="2" y="127"/>
                      <a:pt x="4" y="127"/>
                      <a:pt x="8" y="126"/>
                    </a:cubicBezTo>
                    <a:cubicBezTo>
                      <a:pt x="11" y="126"/>
                      <a:pt x="15" y="125"/>
                      <a:pt x="17" y="124"/>
                    </a:cubicBezTo>
                    <a:cubicBezTo>
                      <a:pt x="18" y="123"/>
                      <a:pt x="18" y="122"/>
                      <a:pt x="18" y="121"/>
                    </a:cubicBezTo>
                    <a:cubicBezTo>
                      <a:pt x="18" y="120"/>
                      <a:pt x="18" y="117"/>
                      <a:pt x="18" y="111"/>
                    </a:cubicBezTo>
                    <a:lnTo>
                      <a:pt x="18" y="88"/>
                    </a:lnTo>
                    <a:lnTo>
                      <a:pt x="19" y="76"/>
                    </a:lnTo>
                    <a:lnTo>
                      <a:pt x="18" y="66"/>
                    </a:lnTo>
                    <a:lnTo>
                      <a:pt x="19" y="60"/>
                    </a:lnTo>
                    <a:cubicBezTo>
                      <a:pt x="19" y="53"/>
                      <a:pt x="19" y="46"/>
                      <a:pt x="19" y="39"/>
                    </a:cubicBezTo>
                    <a:cubicBezTo>
                      <a:pt x="19" y="25"/>
                      <a:pt x="19" y="16"/>
                      <a:pt x="18" y="12"/>
                    </a:cubicBezTo>
                    <a:lnTo>
                      <a:pt x="12" y="11"/>
                    </a:lnTo>
                    <a:cubicBezTo>
                      <a:pt x="7" y="10"/>
                      <a:pt x="3" y="10"/>
                      <a:pt x="1" y="9"/>
                    </a:cubicBezTo>
                    <a:lnTo>
                      <a:pt x="1" y="3"/>
                    </a:lnTo>
                    <a:lnTo>
                      <a:pt x="1" y="2"/>
                    </a:lnTo>
                    <a:cubicBezTo>
                      <a:pt x="5" y="2"/>
                      <a:pt x="8" y="1"/>
                      <a:pt x="11" y="1"/>
                    </a:cubicBezTo>
                    <a:cubicBezTo>
                      <a:pt x="12" y="1"/>
                      <a:pt x="16" y="1"/>
                      <a:pt x="20" y="1"/>
                    </a:cubicBezTo>
                    <a:cubicBezTo>
                      <a:pt x="25" y="2"/>
                      <a:pt x="28" y="2"/>
                      <a:pt x="29" y="2"/>
                    </a:cubicBezTo>
                    <a:lnTo>
                      <a:pt x="34" y="2"/>
                    </a:lnTo>
                    <a:lnTo>
                      <a:pt x="47" y="1"/>
                    </a:lnTo>
                    <a:cubicBezTo>
                      <a:pt x="55" y="0"/>
                      <a:pt x="64" y="0"/>
                      <a:pt x="73" y="0"/>
                    </a:cubicBezTo>
                    <a:cubicBezTo>
                      <a:pt x="87" y="0"/>
                      <a:pt x="98" y="3"/>
                      <a:pt x="106" y="10"/>
                    </a:cubicBezTo>
                    <a:cubicBezTo>
                      <a:pt x="115" y="18"/>
                      <a:pt x="119" y="26"/>
                      <a:pt x="119" y="35"/>
                    </a:cubicBezTo>
                    <a:cubicBezTo>
                      <a:pt x="119" y="42"/>
                      <a:pt x="117" y="49"/>
                      <a:pt x="112" y="54"/>
                    </a:cubicBezTo>
                    <a:cubicBezTo>
                      <a:pt x="108" y="60"/>
                      <a:pt x="101" y="64"/>
                      <a:pt x="91" y="67"/>
                    </a:cubicBezTo>
                    <a:cubicBezTo>
                      <a:pt x="92" y="69"/>
                      <a:pt x="93" y="70"/>
                      <a:pt x="95" y="72"/>
                    </a:cubicBezTo>
                    <a:cubicBezTo>
                      <a:pt x="97" y="76"/>
                      <a:pt x="100" y="80"/>
                      <a:pt x="102" y="83"/>
                    </a:cubicBezTo>
                    <a:lnTo>
                      <a:pt x="118" y="110"/>
                    </a:lnTo>
                    <a:cubicBezTo>
                      <a:pt x="122" y="117"/>
                      <a:pt x="125" y="121"/>
                      <a:pt x="126" y="122"/>
                    </a:cubicBezTo>
                    <a:cubicBezTo>
                      <a:pt x="128" y="123"/>
                      <a:pt x="130" y="125"/>
                      <a:pt x="134" y="126"/>
                    </a:cubicBezTo>
                    <a:cubicBezTo>
                      <a:pt x="137" y="127"/>
                      <a:pt x="140" y="128"/>
                      <a:pt x="141" y="130"/>
                    </a:cubicBezTo>
                    <a:cubicBezTo>
                      <a:pt x="142" y="131"/>
                      <a:pt x="142" y="132"/>
                      <a:pt x="142" y="133"/>
                    </a:cubicBezTo>
                    <a:cubicBezTo>
                      <a:pt x="142" y="133"/>
                      <a:pt x="142" y="134"/>
                      <a:pt x="142" y="135"/>
                    </a:cubicBezTo>
                    <a:lnTo>
                      <a:pt x="139" y="135"/>
                    </a:lnTo>
                    <a:lnTo>
                      <a:pt x="137" y="135"/>
                    </a:lnTo>
                    <a:lnTo>
                      <a:pt x="132" y="134"/>
                    </a:lnTo>
                    <a:lnTo>
                      <a:pt x="127" y="134"/>
                    </a:lnTo>
                    <a:cubicBezTo>
                      <a:pt x="125" y="134"/>
                      <a:pt x="122" y="134"/>
                      <a:pt x="119" y="134"/>
                    </a:cubicBezTo>
                    <a:lnTo>
                      <a:pt x="109" y="134"/>
                    </a:lnTo>
                    <a:cubicBezTo>
                      <a:pt x="108" y="134"/>
                      <a:pt x="106" y="134"/>
                      <a:pt x="102" y="135"/>
                    </a:cubicBezTo>
                    <a:cubicBezTo>
                      <a:pt x="100" y="135"/>
                      <a:pt x="98" y="135"/>
                      <a:pt x="97" y="135"/>
                    </a:cubicBezTo>
                    <a:lnTo>
                      <a:pt x="94" y="128"/>
                    </a:lnTo>
                    <a:cubicBezTo>
                      <a:pt x="91" y="123"/>
                      <a:pt x="89" y="119"/>
                      <a:pt x="87" y="117"/>
                    </a:cubicBezTo>
                    <a:cubicBezTo>
                      <a:pt x="84" y="110"/>
                      <a:pt x="79" y="99"/>
                      <a:pt x="72" y="85"/>
                    </a:cubicBezTo>
                    <a:cubicBezTo>
                      <a:pt x="68" y="78"/>
                      <a:pt x="66" y="74"/>
                      <a:pt x="65" y="73"/>
                    </a:cubicBezTo>
                    <a:cubicBezTo>
                      <a:pt x="63" y="72"/>
                      <a:pt x="59" y="71"/>
                      <a:pt x="54" y="71"/>
                    </a:cubicBezTo>
                    <a:cubicBezTo>
                      <a:pt x="53" y="71"/>
                      <a:pt x="50" y="71"/>
                      <a:pt x="47" y="71"/>
                    </a:cubicBezTo>
                    <a:cubicBezTo>
                      <a:pt x="47" y="73"/>
                      <a:pt x="47" y="76"/>
                      <a:pt x="47" y="78"/>
                    </a:cubicBezTo>
                    <a:lnTo>
                      <a:pt x="47" y="101"/>
                    </a:lnTo>
                    <a:lnTo>
                      <a:pt x="46" y="121"/>
                    </a:lnTo>
                    <a:cubicBezTo>
                      <a:pt x="48" y="122"/>
                      <a:pt x="51" y="123"/>
                      <a:pt x="54" y="123"/>
                    </a:cubicBezTo>
                    <a:cubicBezTo>
                      <a:pt x="59" y="125"/>
                      <a:pt x="64" y="126"/>
                      <a:pt x="68" y="127"/>
                    </a:cubicBezTo>
                    <a:cubicBezTo>
                      <a:pt x="68" y="131"/>
                      <a:pt x="68" y="133"/>
                      <a:pt x="67" y="135"/>
                    </a:cubicBezTo>
                    <a:cubicBezTo>
                      <a:pt x="66" y="135"/>
                      <a:pt x="65" y="135"/>
                      <a:pt x="65" y="135"/>
                    </a:cubicBezTo>
                    <a:lnTo>
                      <a:pt x="61" y="135"/>
                    </a:lnTo>
                    <a:cubicBezTo>
                      <a:pt x="46" y="134"/>
                      <a:pt x="37" y="133"/>
                      <a:pt x="34" y="133"/>
                    </a:cubicBezTo>
                    <a:cubicBezTo>
                      <a:pt x="33" y="133"/>
                      <a:pt x="31" y="133"/>
                      <a:pt x="31" y="133"/>
                    </a:cubicBezTo>
                    <a:lnTo>
                      <a:pt x="16" y="134"/>
                    </a:lnTo>
                    <a:cubicBezTo>
                      <a:pt x="12" y="135"/>
                      <a:pt x="8" y="135"/>
                      <a:pt x="4" y="135"/>
                    </a:cubicBezTo>
                    <a:lnTo>
                      <a:pt x="0" y="135"/>
                    </a:lnTo>
                    <a:cubicBezTo>
                      <a:pt x="0" y="133"/>
                      <a:pt x="0" y="132"/>
                      <a:pt x="0" y="132"/>
                    </a:cubicBezTo>
                    <a:cubicBezTo>
                      <a:pt x="0" y="131"/>
                      <a:pt x="0" y="130"/>
                      <a:pt x="0" y="128"/>
                    </a:cubicBezTo>
                    <a:lnTo>
                      <a:pt x="0" y="128"/>
                    </a:lnTo>
                    <a:close/>
                    <a:moveTo>
                      <a:pt x="47" y="61"/>
                    </a:moveTo>
                    <a:lnTo>
                      <a:pt x="47" y="61"/>
                    </a:lnTo>
                    <a:cubicBezTo>
                      <a:pt x="50" y="62"/>
                      <a:pt x="52" y="62"/>
                      <a:pt x="54" y="62"/>
                    </a:cubicBezTo>
                    <a:cubicBezTo>
                      <a:pt x="66" y="62"/>
                      <a:pt x="74" y="60"/>
                      <a:pt x="79" y="55"/>
                    </a:cubicBezTo>
                    <a:cubicBezTo>
                      <a:pt x="84" y="51"/>
                      <a:pt x="86" y="46"/>
                      <a:pt x="86" y="38"/>
                    </a:cubicBezTo>
                    <a:cubicBezTo>
                      <a:pt x="86" y="34"/>
                      <a:pt x="86" y="30"/>
                      <a:pt x="84" y="26"/>
                    </a:cubicBezTo>
                    <a:cubicBezTo>
                      <a:pt x="83" y="22"/>
                      <a:pt x="82" y="20"/>
                      <a:pt x="80" y="18"/>
                    </a:cubicBezTo>
                    <a:cubicBezTo>
                      <a:pt x="77" y="15"/>
                      <a:pt x="74" y="13"/>
                      <a:pt x="70" y="12"/>
                    </a:cubicBezTo>
                    <a:cubicBezTo>
                      <a:pt x="67" y="11"/>
                      <a:pt x="62" y="10"/>
                      <a:pt x="55" y="10"/>
                    </a:cubicBezTo>
                    <a:cubicBezTo>
                      <a:pt x="52" y="10"/>
                      <a:pt x="49" y="10"/>
                      <a:pt x="47" y="11"/>
                    </a:cubicBezTo>
                    <a:lnTo>
                      <a:pt x="47" y="12"/>
                    </a:lnTo>
                    <a:lnTo>
                      <a:pt x="47" y="26"/>
                    </a:lnTo>
                    <a:lnTo>
                      <a:pt x="47" y="35"/>
                    </a:lnTo>
                    <a:lnTo>
                      <a:pt x="47" y="46"/>
                    </a:lnTo>
                    <a:cubicBezTo>
                      <a:pt x="47" y="49"/>
                      <a:pt x="47" y="54"/>
                      <a:pt x="47" y="59"/>
                    </a:cubicBezTo>
                    <a:lnTo>
                      <a:pt x="47" y="6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1" name="Freeform 11"/>
              <p:cNvSpPr>
                <a:spLocks noEditPoints="1"/>
              </p:cNvSpPr>
              <p:nvPr/>
            </p:nvSpPr>
            <p:spPr bwMode="auto">
              <a:xfrm>
                <a:off x="507" y="376"/>
                <a:ext cx="182" cy="184"/>
              </a:xfrm>
              <a:custGeom>
                <a:avLst/>
                <a:gdLst/>
                <a:ahLst/>
                <a:cxnLst>
                  <a:cxn ang="0">
                    <a:pos x="0" y="68"/>
                  </a:cxn>
                  <a:cxn ang="0">
                    <a:pos x="0" y="68"/>
                  </a:cxn>
                  <a:cxn ang="0">
                    <a:pos x="5" y="42"/>
                  </a:cxn>
                  <a:cxn ang="0">
                    <a:pos x="16" y="25"/>
                  </a:cxn>
                  <a:cxn ang="0">
                    <a:pos x="32" y="11"/>
                  </a:cxn>
                  <a:cxn ang="0">
                    <a:pos x="52" y="3"/>
                  </a:cxn>
                  <a:cxn ang="0">
                    <a:pos x="75" y="0"/>
                  </a:cxn>
                  <a:cxn ang="0">
                    <a:pos x="112" y="8"/>
                  </a:cxn>
                  <a:cxn ang="0">
                    <a:pos x="137" y="30"/>
                  </a:cxn>
                  <a:cxn ang="0">
                    <a:pos x="149" y="68"/>
                  </a:cxn>
                  <a:cxn ang="0">
                    <a:pos x="129" y="118"/>
                  </a:cxn>
                  <a:cxn ang="0">
                    <a:pos x="74" y="139"/>
                  </a:cxn>
                  <a:cxn ang="0">
                    <a:pos x="57" y="138"/>
                  </a:cxn>
                  <a:cxn ang="0">
                    <a:pos x="47" y="135"/>
                  </a:cxn>
                  <a:cxn ang="0">
                    <a:pos x="38" y="132"/>
                  </a:cxn>
                  <a:cxn ang="0">
                    <a:pos x="20" y="119"/>
                  </a:cxn>
                  <a:cxn ang="0">
                    <a:pos x="8" y="104"/>
                  </a:cxn>
                  <a:cxn ang="0">
                    <a:pos x="3" y="87"/>
                  </a:cxn>
                  <a:cxn ang="0">
                    <a:pos x="0" y="68"/>
                  </a:cxn>
                  <a:cxn ang="0">
                    <a:pos x="0" y="68"/>
                  </a:cxn>
                  <a:cxn ang="0">
                    <a:pos x="71" y="10"/>
                  </a:cxn>
                  <a:cxn ang="0">
                    <a:pos x="71" y="10"/>
                  </a:cxn>
                  <a:cxn ang="0">
                    <a:pos x="55" y="15"/>
                  </a:cxn>
                  <a:cxn ang="0">
                    <a:pos x="45" y="24"/>
                  </a:cxn>
                  <a:cxn ang="0">
                    <a:pos x="36" y="43"/>
                  </a:cxn>
                  <a:cxn ang="0">
                    <a:pos x="34" y="67"/>
                  </a:cxn>
                  <a:cxn ang="0">
                    <a:pos x="34" y="80"/>
                  </a:cxn>
                  <a:cxn ang="0">
                    <a:pos x="35" y="84"/>
                  </a:cxn>
                  <a:cxn ang="0">
                    <a:pos x="37" y="96"/>
                  </a:cxn>
                  <a:cxn ang="0">
                    <a:pos x="43" y="112"/>
                  </a:cxn>
                  <a:cxn ang="0">
                    <a:pos x="53" y="122"/>
                  </a:cxn>
                  <a:cxn ang="0">
                    <a:pos x="62" y="127"/>
                  </a:cxn>
                  <a:cxn ang="0">
                    <a:pos x="74" y="129"/>
                  </a:cxn>
                  <a:cxn ang="0">
                    <a:pos x="94" y="124"/>
                  </a:cxn>
                  <a:cxn ang="0">
                    <a:pos x="110" y="106"/>
                  </a:cxn>
                  <a:cxn ang="0">
                    <a:pos x="115" y="74"/>
                  </a:cxn>
                  <a:cxn ang="0">
                    <a:pos x="114" y="51"/>
                  </a:cxn>
                  <a:cxn ang="0">
                    <a:pos x="114" y="49"/>
                  </a:cxn>
                  <a:cxn ang="0">
                    <a:pos x="113" y="45"/>
                  </a:cxn>
                  <a:cxn ang="0">
                    <a:pos x="98" y="19"/>
                  </a:cxn>
                  <a:cxn ang="0">
                    <a:pos x="71" y="10"/>
                  </a:cxn>
                  <a:cxn ang="0">
                    <a:pos x="71" y="10"/>
                  </a:cxn>
                </a:cxnLst>
                <a:rect l="0" t="0" r="r" b="b"/>
                <a:pathLst>
                  <a:path w="149" h="139">
                    <a:moveTo>
                      <a:pt x="0" y="68"/>
                    </a:moveTo>
                    <a:lnTo>
                      <a:pt x="0" y="68"/>
                    </a:lnTo>
                    <a:cubicBezTo>
                      <a:pt x="0" y="60"/>
                      <a:pt x="2" y="51"/>
                      <a:pt x="5" y="42"/>
                    </a:cubicBezTo>
                    <a:cubicBezTo>
                      <a:pt x="8" y="36"/>
                      <a:pt x="11" y="30"/>
                      <a:pt x="16" y="25"/>
                    </a:cubicBezTo>
                    <a:cubicBezTo>
                      <a:pt x="20" y="20"/>
                      <a:pt x="25" y="15"/>
                      <a:pt x="32" y="11"/>
                    </a:cubicBezTo>
                    <a:cubicBezTo>
                      <a:pt x="38" y="7"/>
                      <a:pt x="45" y="5"/>
                      <a:pt x="52" y="3"/>
                    </a:cubicBezTo>
                    <a:cubicBezTo>
                      <a:pt x="59" y="1"/>
                      <a:pt x="66" y="0"/>
                      <a:pt x="75" y="0"/>
                    </a:cubicBezTo>
                    <a:cubicBezTo>
                      <a:pt x="89" y="0"/>
                      <a:pt x="102" y="3"/>
                      <a:pt x="112" y="8"/>
                    </a:cubicBezTo>
                    <a:cubicBezTo>
                      <a:pt x="123" y="14"/>
                      <a:pt x="131" y="21"/>
                      <a:pt x="137" y="30"/>
                    </a:cubicBezTo>
                    <a:cubicBezTo>
                      <a:pt x="145" y="42"/>
                      <a:pt x="149" y="54"/>
                      <a:pt x="149" y="68"/>
                    </a:cubicBezTo>
                    <a:cubicBezTo>
                      <a:pt x="149" y="87"/>
                      <a:pt x="142" y="104"/>
                      <a:pt x="129" y="118"/>
                    </a:cubicBezTo>
                    <a:cubicBezTo>
                      <a:pt x="116" y="132"/>
                      <a:pt x="97" y="139"/>
                      <a:pt x="74" y="139"/>
                    </a:cubicBezTo>
                    <a:cubicBezTo>
                      <a:pt x="68" y="139"/>
                      <a:pt x="62" y="138"/>
                      <a:pt x="57" y="138"/>
                    </a:cubicBezTo>
                    <a:cubicBezTo>
                      <a:pt x="53" y="137"/>
                      <a:pt x="50" y="136"/>
                      <a:pt x="47" y="135"/>
                    </a:cubicBezTo>
                    <a:cubicBezTo>
                      <a:pt x="42" y="134"/>
                      <a:pt x="39" y="133"/>
                      <a:pt x="38" y="132"/>
                    </a:cubicBezTo>
                    <a:cubicBezTo>
                      <a:pt x="31" y="128"/>
                      <a:pt x="25" y="124"/>
                      <a:pt x="20" y="119"/>
                    </a:cubicBezTo>
                    <a:cubicBezTo>
                      <a:pt x="16" y="115"/>
                      <a:pt x="12" y="110"/>
                      <a:pt x="8" y="104"/>
                    </a:cubicBezTo>
                    <a:cubicBezTo>
                      <a:pt x="7" y="101"/>
                      <a:pt x="5" y="95"/>
                      <a:pt x="3" y="87"/>
                    </a:cubicBezTo>
                    <a:cubicBezTo>
                      <a:pt x="1" y="81"/>
                      <a:pt x="0" y="75"/>
                      <a:pt x="0" y="68"/>
                    </a:cubicBezTo>
                    <a:lnTo>
                      <a:pt x="0" y="68"/>
                    </a:lnTo>
                    <a:close/>
                    <a:moveTo>
                      <a:pt x="71" y="10"/>
                    </a:moveTo>
                    <a:lnTo>
                      <a:pt x="71" y="10"/>
                    </a:lnTo>
                    <a:cubicBezTo>
                      <a:pt x="65" y="10"/>
                      <a:pt x="60" y="12"/>
                      <a:pt x="55" y="15"/>
                    </a:cubicBezTo>
                    <a:cubicBezTo>
                      <a:pt x="50" y="17"/>
                      <a:pt x="47" y="20"/>
                      <a:pt x="45" y="24"/>
                    </a:cubicBezTo>
                    <a:cubicBezTo>
                      <a:pt x="41" y="30"/>
                      <a:pt x="38" y="36"/>
                      <a:pt x="36" y="43"/>
                    </a:cubicBezTo>
                    <a:cubicBezTo>
                      <a:pt x="34" y="49"/>
                      <a:pt x="34" y="58"/>
                      <a:pt x="34" y="67"/>
                    </a:cubicBezTo>
                    <a:cubicBezTo>
                      <a:pt x="34" y="73"/>
                      <a:pt x="34" y="78"/>
                      <a:pt x="34" y="80"/>
                    </a:cubicBezTo>
                    <a:cubicBezTo>
                      <a:pt x="35" y="81"/>
                      <a:pt x="35" y="82"/>
                      <a:pt x="35" y="84"/>
                    </a:cubicBezTo>
                    <a:cubicBezTo>
                      <a:pt x="36" y="89"/>
                      <a:pt x="36" y="93"/>
                      <a:pt x="37" y="96"/>
                    </a:cubicBezTo>
                    <a:cubicBezTo>
                      <a:pt x="40" y="104"/>
                      <a:pt x="42" y="110"/>
                      <a:pt x="43" y="112"/>
                    </a:cubicBezTo>
                    <a:cubicBezTo>
                      <a:pt x="46" y="115"/>
                      <a:pt x="49" y="119"/>
                      <a:pt x="53" y="122"/>
                    </a:cubicBezTo>
                    <a:cubicBezTo>
                      <a:pt x="55" y="124"/>
                      <a:pt x="58" y="126"/>
                      <a:pt x="62" y="127"/>
                    </a:cubicBezTo>
                    <a:cubicBezTo>
                      <a:pt x="66" y="129"/>
                      <a:pt x="70" y="129"/>
                      <a:pt x="74" y="129"/>
                    </a:cubicBezTo>
                    <a:cubicBezTo>
                      <a:pt x="81" y="129"/>
                      <a:pt x="88" y="128"/>
                      <a:pt x="94" y="124"/>
                    </a:cubicBezTo>
                    <a:cubicBezTo>
                      <a:pt x="101" y="121"/>
                      <a:pt x="106" y="115"/>
                      <a:pt x="110" y="106"/>
                    </a:cubicBezTo>
                    <a:cubicBezTo>
                      <a:pt x="113" y="98"/>
                      <a:pt x="115" y="87"/>
                      <a:pt x="115" y="74"/>
                    </a:cubicBezTo>
                    <a:cubicBezTo>
                      <a:pt x="115" y="68"/>
                      <a:pt x="115" y="61"/>
                      <a:pt x="114" y="51"/>
                    </a:cubicBezTo>
                    <a:lnTo>
                      <a:pt x="114" y="49"/>
                    </a:lnTo>
                    <a:cubicBezTo>
                      <a:pt x="114" y="49"/>
                      <a:pt x="113" y="47"/>
                      <a:pt x="113" y="45"/>
                    </a:cubicBezTo>
                    <a:cubicBezTo>
                      <a:pt x="110" y="34"/>
                      <a:pt x="105" y="25"/>
                      <a:pt x="98" y="19"/>
                    </a:cubicBezTo>
                    <a:cubicBezTo>
                      <a:pt x="91" y="13"/>
                      <a:pt x="82" y="10"/>
                      <a:pt x="71" y="10"/>
                    </a:cubicBezTo>
                    <a:lnTo>
                      <a:pt x="71" y="1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2" name="Freeform 12"/>
              <p:cNvSpPr>
                <a:spLocks/>
              </p:cNvSpPr>
              <p:nvPr/>
            </p:nvSpPr>
            <p:spPr bwMode="auto">
              <a:xfrm>
                <a:off x="712" y="378"/>
                <a:ext cx="80" cy="179"/>
              </a:xfrm>
              <a:custGeom>
                <a:avLst/>
                <a:gdLst/>
                <a:ahLst/>
                <a:cxnLst>
                  <a:cxn ang="0">
                    <a:pos x="0" y="135"/>
                  </a:cxn>
                  <a:cxn ang="0">
                    <a:pos x="0" y="135"/>
                  </a:cxn>
                  <a:cxn ang="0">
                    <a:pos x="0" y="127"/>
                  </a:cxn>
                  <a:cxn ang="0">
                    <a:pos x="6" y="126"/>
                  </a:cxn>
                  <a:cxn ang="0">
                    <a:pos x="16" y="122"/>
                  </a:cxn>
                  <a:cxn ang="0">
                    <a:pos x="18" y="113"/>
                  </a:cxn>
                  <a:cxn ang="0">
                    <a:pos x="18" y="101"/>
                  </a:cxn>
                  <a:cxn ang="0">
                    <a:pos x="18" y="78"/>
                  </a:cxn>
                  <a:cxn ang="0">
                    <a:pos x="18" y="72"/>
                  </a:cxn>
                  <a:cxn ang="0">
                    <a:pos x="19" y="51"/>
                  </a:cxn>
                  <a:cxn ang="0">
                    <a:pos x="19" y="37"/>
                  </a:cxn>
                  <a:cxn ang="0">
                    <a:pos x="19" y="31"/>
                  </a:cxn>
                  <a:cxn ang="0">
                    <a:pos x="19" y="20"/>
                  </a:cxn>
                  <a:cxn ang="0">
                    <a:pos x="18" y="15"/>
                  </a:cxn>
                  <a:cxn ang="0">
                    <a:pos x="18" y="12"/>
                  </a:cxn>
                  <a:cxn ang="0">
                    <a:pos x="4" y="9"/>
                  </a:cxn>
                  <a:cxn ang="0">
                    <a:pos x="0" y="9"/>
                  </a:cxn>
                  <a:cxn ang="0">
                    <a:pos x="0" y="0"/>
                  </a:cxn>
                  <a:cxn ang="0">
                    <a:pos x="30" y="1"/>
                  </a:cxn>
                  <a:cxn ang="0">
                    <a:pos x="36" y="1"/>
                  </a:cxn>
                  <a:cxn ang="0">
                    <a:pos x="56" y="1"/>
                  </a:cxn>
                  <a:cxn ang="0">
                    <a:pos x="66" y="0"/>
                  </a:cxn>
                  <a:cxn ang="0">
                    <a:pos x="66" y="3"/>
                  </a:cxn>
                  <a:cxn ang="0">
                    <a:pos x="65" y="8"/>
                  </a:cxn>
                  <a:cxn ang="0">
                    <a:pos x="56" y="11"/>
                  </a:cxn>
                  <a:cxn ang="0">
                    <a:pos x="47" y="13"/>
                  </a:cxn>
                  <a:cxn ang="0">
                    <a:pos x="47" y="21"/>
                  </a:cxn>
                  <a:cxn ang="0">
                    <a:pos x="47" y="28"/>
                  </a:cxn>
                  <a:cxn ang="0">
                    <a:pos x="47" y="55"/>
                  </a:cxn>
                  <a:cxn ang="0">
                    <a:pos x="47" y="82"/>
                  </a:cxn>
                  <a:cxn ang="0">
                    <a:pos x="46" y="96"/>
                  </a:cxn>
                  <a:cxn ang="0">
                    <a:pos x="47" y="117"/>
                  </a:cxn>
                  <a:cxn ang="0">
                    <a:pos x="47" y="121"/>
                  </a:cxn>
                  <a:cxn ang="0">
                    <a:pos x="47" y="123"/>
                  </a:cxn>
                  <a:cxn ang="0">
                    <a:pos x="58" y="125"/>
                  </a:cxn>
                  <a:cxn ang="0">
                    <a:pos x="65" y="126"/>
                  </a:cxn>
                  <a:cxn ang="0">
                    <a:pos x="65" y="131"/>
                  </a:cxn>
                  <a:cxn ang="0">
                    <a:pos x="65" y="135"/>
                  </a:cxn>
                  <a:cxn ang="0">
                    <a:pos x="63" y="135"/>
                  </a:cxn>
                  <a:cxn ang="0">
                    <a:pos x="59" y="135"/>
                  </a:cxn>
                  <a:cxn ang="0">
                    <a:pos x="56" y="135"/>
                  </a:cxn>
                  <a:cxn ang="0">
                    <a:pos x="43" y="133"/>
                  </a:cxn>
                  <a:cxn ang="0">
                    <a:pos x="24" y="133"/>
                  </a:cxn>
                  <a:cxn ang="0">
                    <a:pos x="8" y="134"/>
                  </a:cxn>
                  <a:cxn ang="0">
                    <a:pos x="0" y="135"/>
                  </a:cxn>
                  <a:cxn ang="0">
                    <a:pos x="0" y="135"/>
                  </a:cxn>
                </a:cxnLst>
                <a:rect l="0" t="0" r="r" b="b"/>
                <a:pathLst>
                  <a:path w="66" h="135">
                    <a:moveTo>
                      <a:pt x="0" y="135"/>
                    </a:moveTo>
                    <a:lnTo>
                      <a:pt x="0" y="135"/>
                    </a:lnTo>
                    <a:lnTo>
                      <a:pt x="0" y="127"/>
                    </a:lnTo>
                    <a:cubicBezTo>
                      <a:pt x="1" y="127"/>
                      <a:pt x="3" y="126"/>
                      <a:pt x="6" y="126"/>
                    </a:cubicBezTo>
                    <a:cubicBezTo>
                      <a:pt x="11" y="125"/>
                      <a:pt x="14" y="123"/>
                      <a:pt x="16" y="122"/>
                    </a:cubicBezTo>
                    <a:cubicBezTo>
                      <a:pt x="18" y="120"/>
                      <a:pt x="18" y="117"/>
                      <a:pt x="18" y="113"/>
                    </a:cubicBezTo>
                    <a:lnTo>
                      <a:pt x="18" y="101"/>
                    </a:lnTo>
                    <a:lnTo>
                      <a:pt x="18" y="78"/>
                    </a:lnTo>
                    <a:lnTo>
                      <a:pt x="18" y="72"/>
                    </a:lnTo>
                    <a:cubicBezTo>
                      <a:pt x="19" y="58"/>
                      <a:pt x="19" y="51"/>
                      <a:pt x="19" y="51"/>
                    </a:cubicBezTo>
                    <a:lnTo>
                      <a:pt x="19" y="37"/>
                    </a:lnTo>
                    <a:lnTo>
                      <a:pt x="19" y="31"/>
                    </a:lnTo>
                    <a:lnTo>
                      <a:pt x="19" y="20"/>
                    </a:lnTo>
                    <a:lnTo>
                      <a:pt x="18" y="15"/>
                    </a:lnTo>
                    <a:cubicBezTo>
                      <a:pt x="18" y="15"/>
                      <a:pt x="18" y="13"/>
                      <a:pt x="18" y="12"/>
                    </a:cubicBezTo>
                    <a:cubicBezTo>
                      <a:pt x="15" y="11"/>
                      <a:pt x="10" y="10"/>
                      <a:pt x="4" y="9"/>
                    </a:cubicBezTo>
                    <a:cubicBezTo>
                      <a:pt x="2" y="9"/>
                      <a:pt x="1" y="9"/>
                      <a:pt x="0" y="9"/>
                    </a:cubicBezTo>
                    <a:lnTo>
                      <a:pt x="0" y="0"/>
                    </a:lnTo>
                    <a:lnTo>
                      <a:pt x="30" y="1"/>
                    </a:lnTo>
                    <a:cubicBezTo>
                      <a:pt x="33" y="1"/>
                      <a:pt x="36" y="1"/>
                      <a:pt x="36" y="1"/>
                    </a:cubicBezTo>
                    <a:cubicBezTo>
                      <a:pt x="41" y="1"/>
                      <a:pt x="47" y="1"/>
                      <a:pt x="56" y="1"/>
                    </a:cubicBezTo>
                    <a:cubicBezTo>
                      <a:pt x="61" y="0"/>
                      <a:pt x="64" y="0"/>
                      <a:pt x="66" y="0"/>
                    </a:cubicBezTo>
                    <a:cubicBezTo>
                      <a:pt x="66" y="1"/>
                      <a:pt x="66" y="2"/>
                      <a:pt x="66" y="3"/>
                    </a:cubicBezTo>
                    <a:cubicBezTo>
                      <a:pt x="66" y="4"/>
                      <a:pt x="66" y="6"/>
                      <a:pt x="65" y="8"/>
                    </a:cubicBezTo>
                    <a:cubicBezTo>
                      <a:pt x="63" y="9"/>
                      <a:pt x="60" y="10"/>
                      <a:pt x="56" y="11"/>
                    </a:cubicBezTo>
                    <a:cubicBezTo>
                      <a:pt x="52" y="11"/>
                      <a:pt x="50" y="12"/>
                      <a:pt x="47" y="13"/>
                    </a:cubicBezTo>
                    <a:cubicBezTo>
                      <a:pt x="47" y="15"/>
                      <a:pt x="47" y="18"/>
                      <a:pt x="47" y="21"/>
                    </a:cubicBezTo>
                    <a:cubicBezTo>
                      <a:pt x="47" y="24"/>
                      <a:pt x="47" y="26"/>
                      <a:pt x="47" y="28"/>
                    </a:cubicBezTo>
                    <a:cubicBezTo>
                      <a:pt x="47" y="40"/>
                      <a:pt x="47" y="49"/>
                      <a:pt x="47" y="55"/>
                    </a:cubicBezTo>
                    <a:lnTo>
                      <a:pt x="47" y="82"/>
                    </a:lnTo>
                    <a:lnTo>
                      <a:pt x="46" y="96"/>
                    </a:lnTo>
                    <a:lnTo>
                      <a:pt x="47" y="117"/>
                    </a:lnTo>
                    <a:lnTo>
                      <a:pt x="47" y="121"/>
                    </a:lnTo>
                    <a:cubicBezTo>
                      <a:pt x="47" y="122"/>
                      <a:pt x="47" y="122"/>
                      <a:pt x="47" y="123"/>
                    </a:cubicBezTo>
                    <a:cubicBezTo>
                      <a:pt x="51" y="124"/>
                      <a:pt x="55" y="125"/>
                      <a:pt x="58" y="125"/>
                    </a:cubicBezTo>
                    <a:cubicBezTo>
                      <a:pt x="59" y="125"/>
                      <a:pt x="61" y="126"/>
                      <a:pt x="65" y="126"/>
                    </a:cubicBezTo>
                    <a:cubicBezTo>
                      <a:pt x="65" y="128"/>
                      <a:pt x="65" y="130"/>
                      <a:pt x="65" y="131"/>
                    </a:cubicBezTo>
                    <a:cubicBezTo>
                      <a:pt x="65" y="132"/>
                      <a:pt x="65" y="133"/>
                      <a:pt x="65" y="135"/>
                    </a:cubicBezTo>
                    <a:cubicBezTo>
                      <a:pt x="64" y="135"/>
                      <a:pt x="63" y="135"/>
                      <a:pt x="63" y="135"/>
                    </a:cubicBezTo>
                    <a:cubicBezTo>
                      <a:pt x="61" y="135"/>
                      <a:pt x="59" y="135"/>
                      <a:pt x="59" y="135"/>
                    </a:cubicBezTo>
                    <a:cubicBezTo>
                      <a:pt x="59" y="135"/>
                      <a:pt x="58" y="135"/>
                      <a:pt x="56" y="135"/>
                    </a:cubicBezTo>
                    <a:cubicBezTo>
                      <a:pt x="55" y="135"/>
                      <a:pt x="51" y="134"/>
                      <a:pt x="43" y="133"/>
                    </a:cubicBezTo>
                    <a:lnTo>
                      <a:pt x="24" y="133"/>
                    </a:lnTo>
                    <a:cubicBezTo>
                      <a:pt x="21" y="133"/>
                      <a:pt x="15" y="133"/>
                      <a:pt x="8" y="134"/>
                    </a:cubicBezTo>
                    <a:cubicBezTo>
                      <a:pt x="4" y="135"/>
                      <a:pt x="1" y="135"/>
                      <a:pt x="0" y="135"/>
                    </a:cubicBezTo>
                    <a:lnTo>
                      <a:pt x="0" y="13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3" name="Freeform 13"/>
              <p:cNvSpPr>
                <a:spLocks/>
              </p:cNvSpPr>
              <p:nvPr/>
            </p:nvSpPr>
            <p:spPr bwMode="auto">
              <a:xfrm>
                <a:off x="815" y="376"/>
                <a:ext cx="156" cy="184"/>
              </a:xfrm>
              <a:custGeom>
                <a:avLst/>
                <a:gdLst/>
                <a:ahLst/>
                <a:cxnLst>
                  <a:cxn ang="0">
                    <a:pos x="118" y="5"/>
                  </a:cxn>
                  <a:cxn ang="0">
                    <a:pos x="118" y="5"/>
                  </a:cxn>
                  <a:cxn ang="0">
                    <a:pos x="123" y="23"/>
                  </a:cxn>
                  <a:cxn ang="0">
                    <a:pos x="125" y="37"/>
                  </a:cxn>
                  <a:cxn ang="0">
                    <a:pos x="116" y="37"/>
                  </a:cxn>
                  <a:cxn ang="0">
                    <a:pos x="96" y="17"/>
                  </a:cxn>
                  <a:cxn ang="0">
                    <a:pos x="72" y="10"/>
                  </a:cxn>
                  <a:cxn ang="0">
                    <a:pos x="46" y="23"/>
                  </a:cxn>
                  <a:cxn ang="0">
                    <a:pos x="33" y="70"/>
                  </a:cxn>
                  <a:cxn ang="0">
                    <a:pos x="35" y="95"/>
                  </a:cxn>
                  <a:cxn ang="0">
                    <a:pos x="44" y="115"/>
                  </a:cxn>
                  <a:cxn ang="0">
                    <a:pos x="56" y="124"/>
                  </a:cxn>
                  <a:cxn ang="0">
                    <a:pos x="75" y="129"/>
                  </a:cxn>
                  <a:cxn ang="0">
                    <a:pos x="97" y="122"/>
                  </a:cxn>
                  <a:cxn ang="0">
                    <a:pos x="118" y="101"/>
                  </a:cxn>
                  <a:cxn ang="0">
                    <a:pos x="128" y="100"/>
                  </a:cxn>
                  <a:cxn ang="0">
                    <a:pos x="126" y="108"/>
                  </a:cxn>
                  <a:cxn ang="0">
                    <a:pos x="124" y="121"/>
                  </a:cxn>
                  <a:cxn ang="0">
                    <a:pos x="123" y="124"/>
                  </a:cxn>
                  <a:cxn ang="0">
                    <a:pos x="122" y="129"/>
                  </a:cxn>
                  <a:cxn ang="0">
                    <a:pos x="104" y="136"/>
                  </a:cxn>
                  <a:cxn ang="0">
                    <a:pos x="76" y="139"/>
                  </a:cxn>
                  <a:cxn ang="0">
                    <a:pos x="52" y="136"/>
                  </a:cxn>
                  <a:cxn ang="0">
                    <a:pos x="32" y="129"/>
                  </a:cxn>
                  <a:cxn ang="0">
                    <a:pos x="14" y="113"/>
                  </a:cxn>
                  <a:cxn ang="0">
                    <a:pos x="4" y="94"/>
                  </a:cxn>
                  <a:cxn ang="0">
                    <a:pos x="0" y="71"/>
                  </a:cxn>
                  <a:cxn ang="0">
                    <a:pos x="21" y="20"/>
                  </a:cxn>
                  <a:cxn ang="0">
                    <a:pos x="73" y="0"/>
                  </a:cxn>
                  <a:cxn ang="0">
                    <a:pos x="97" y="1"/>
                  </a:cxn>
                  <a:cxn ang="0">
                    <a:pos x="118" y="5"/>
                  </a:cxn>
                  <a:cxn ang="0">
                    <a:pos x="118" y="5"/>
                  </a:cxn>
                </a:cxnLst>
                <a:rect l="0" t="0" r="r" b="b"/>
                <a:pathLst>
                  <a:path w="128" h="139">
                    <a:moveTo>
                      <a:pt x="118" y="5"/>
                    </a:moveTo>
                    <a:lnTo>
                      <a:pt x="118" y="5"/>
                    </a:lnTo>
                    <a:cubicBezTo>
                      <a:pt x="119" y="7"/>
                      <a:pt x="121" y="13"/>
                      <a:pt x="123" y="23"/>
                    </a:cubicBezTo>
                    <a:cubicBezTo>
                      <a:pt x="125" y="27"/>
                      <a:pt x="125" y="32"/>
                      <a:pt x="125" y="37"/>
                    </a:cubicBezTo>
                    <a:lnTo>
                      <a:pt x="116" y="37"/>
                    </a:lnTo>
                    <a:cubicBezTo>
                      <a:pt x="109" y="27"/>
                      <a:pt x="103" y="21"/>
                      <a:pt x="96" y="17"/>
                    </a:cubicBezTo>
                    <a:cubicBezTo>
                      <a:pt x="88" y="12"/>
                      <a:pt x="81" y="10"/>
                      <a:pt x="72" y="10"/>
                    </a:cubicBezTo>
                    <a:cubicBezTo>
                      <a:pt x="61" y="10"/>
                      <a:pt x="53" y="15"/>
                      <a:pt x="46" y="23"/>
                    </a:cubicBezTo>
                    <a:cubicBezTo>
                      <a:pt x="37" y="34"/>
                      <a:pt x="33" y="50"/>
                      <a:pt x="33" y="70"/>
                    </a:cubicBezTo>
                    <a:cubicBezTo>
                      <a:pt x="33" y="82"/>
                      <a:pt x="33" y="90"/>
                      <a:pt x="35" y="95"/>
                    </a:cubicBezTo>
                    <a:cubicBezTo>
                      <a:pt x="37" y="103"/>
                      <a:pt x="41" y="110"/>
                      <a:pt x="44" y="115"/>
                    </a:cubicBezTo>
                    <a:cubicBezTo>
                      <a:pt x="47" y="119"/>
                      <a:pt x="51" y="122"/>
                      <a:pt x="56" y="124"/>
                    </a:cubicBezTo>
                    <a:cubicBezTo>
                      <a:pt x="62" y="127"/>
                      <a:pt x="68" y="129"/>
                      <a:pt x="75" y="129"/>
                    </a:cubicBezTo>
                    <a:cubicBezTo>
                      <a:pt x="83" y="129"/>
                      <a:pt x="90" y="127"/>
                      <a:pt x="97" y="122"/>
                    </a:cubicBezTo>
                    <a:cubicBezTo>
                      <a:pt x="104" y="117"/>
                      <a:pt x="111" y="110"/>
                      <a:pt x="118" y="101"/>
                    </a:cubicBezTo>
                    <a:cubicBezTo>
                      <a:pt x="120" y="100"/>
                      <a:pt x="123" y="100"/>
                      <a:pt x="128" y="100"/>
                    </a:cubicBezTo>
                    <a:cubicBezTo>
                      <a:pt x="127" y="102"/>
                      <a:pt x="127" y="105"/>
                      <a:pt x="126" y="108"/>
                    </a:cubicBezTo>
                    <a:cubicBezTo>
                      <a:pt x="126" y="109"/>
                      <a:pt x="125" y="113"/>
                      <a:pt x="124" y="121"/>
                    </a:cubicBezTo>
                    <a:lnTo>
                      <a:pt x="123" y="124"/>
                    </a:lnTo>
                    <a:lnTo>
                      <a:pt x="122" y="129"/>
                    </a:lnTo>
                    <a:cubicBezTo>
                      <a:pt x="117" y="132"/>
                      <a:pt x="111" y="135"/>
                      <a:pt x="104" y="136"/>
                    </a:cubicBezTo>
                    <a:cubicBezTo>
                      <a:pt x="96" y="138"/>
                      <a:pt x="87" y="139"/>
                      <a:pt x="76" y="139"/>
                    </a:cubicBezTo>
                    <a:cubicBezTo>
                      <a:pt x="67" y="139"/>
                      <a:pt x="59" y="138"/>
                      <a:pt x="52" y="136"/>
                    </a:cubicBezTo>
                    <a:cubicBezTo>
                      <a:pt x="44" y="135"/>
                      <a:pt x="38" y="132"/>
                      <a:pt x="32" y="129"/>
                    </a:cubicBezTo>
                    <a:cubicBezTo>
                      <a:pt x="24" y="124"/>
                      <a:pt x="18" y="119"/>
                      <a:pt x="14" y="113"/>
                    </a:cubicBezTo>
                    <a:cubicBezTo>
                      <a:pt x="9" y="107"/>
                      <a:pt x="6" y="101"/>
                      <a:pt x="4" y="94"/>
                    </a:cubicBezTo>
                    <a:cubicBezTo>
                      <a:pt x="1" y="87"/>
                      <a:pt x="0" y="79"/>
                      <a:pt x="0" y="71"/>
                    </a:cubicBezTo>
                    <a:cubicBezTo>
                      <a:pt x="0" y="50"/>
                      <a:pt x="7" y="33"/>
                      <a:pt x="21" y="20"/>
                    </a:cubicBezTo>
                    <a:cubicBezTo>
                      <a:pt x="34" y="7"/>
                      <a:pt x="52" y="0"/>
                      <a:pt x="73" y="0"/>
                    </a:cubicBezTo>
                    <a:cubicBezTo>
                      <a:pt x="81" y="0"/>
                      <a:pt x="89" y="0"/>
                      <a:pt x="97" y="1"/>
                    </a:cubicBezTo>
                    <a:cubicBezTo>
                      <a:pt x="104" y="2"/>
                      <a:pt x="111" y="3"/>
                      <a:pt x="118" y="5"/>
                    </a:cubicBezTo>
                    <a:lnTo>
                      <a:pt x="118" y="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4" name="Freeform 14"/>
              <p:cNvSpPr>
                <a:spLocks/>
              </p:cNvSpPr>
              <p:nvPr/>
            </p:nvSpPr>
            <p:spPr bwMode="auto">
              <a:xfrm>
                <a:off x="1043" y="372"/>
                <a:ext cx="170" cy="185"/>
              </a:xfrm>
              <a:custGeom>
                <a:avLst/>
                <a:gdLst/>
                <a:ahLst/>
                <a:cxnLst>
                  <a:cxn ang="0">
                    <a:pos x="12" y="0"/>
                  </a:cxn>
                  <a:cxn ang="0">
                    <a:pos x="12" y="0"/>
                  </a:cxn>
                  <a:cxn ang="0">
                    <a:pos x="18" y="0"/>
                  </a:cxn>
                  <a:cxn ang="0">
                    <a:pos x="19" y="2"/>
                  </a:cxn>
                  <a:cxn ang="0">
                    <a:pos x="23" y="8"/>
                  </a:cxn>
                  <a:cxn ang="0">
                    <a:pos x="38" y="9"/>
                  </a:cxn>
                  <a:cxn ang="0">
                    <a:pos x="52" y="8"/>
                  </a:cxn>
                  <a:cxn ang="0">
                    <a:pos x="54" y="8"/>
                  </a:cxn>
                  <a:cxn ang="0">
                    <a:pos x="66" y="8"/>
                  </a:cxn>
                  <a:cxn ang="0">
                    <a:pos x="90" y="8"/>
                  </a:cxn>
                  <a:cxn ang="0">
                    <a:pos x="122" y="8"/>
                  </a:cxn>
                  <a:cxn ang="0">
                    <a:pos x="128" y="7"/>
                  </a:cxn>
                  <a:cxn ang="0">
                    <a:pos x="131" y="2"/>
                  </a:cxn>
                  <a:cxn ang="0">
                    <a:pos x="132" y="0"/>
                  </a:cxn>
                  <a:cxn ang="0">
                    <a:pos x="136" y="0"/>
                  </a:cxn>
                  <a:cxn ang="0">
                    <a:pos x="140" y="0"/>
                  </a:cxn>
                  <a:cxn ang="0">
                    <a:pos x="140" y="21"/>
                  </a:cxn>
                  <a:cxn ang="0">
                    <a:pos x="140" y="31"/>
                  </a:cxn>
                  <a:cxn ang="0">
                    <a:pos x="140" y="36"/>
                  </a:cxn>
                  <a:cxn ang="0">
                    <a:pos x="139" y="40"/>
                  </a:cxn>
                  <a:cxn ang="0">
                    <a:pos x="132" y="42"/>
                  </a:cxn>
                  <a:cxn ang="0">
                    <a:pos x="126" y="30"/>
                  </a:cxn>
                  <a:cxn ang="0">
                    <a:pos x="122" y="22"/>
                  </a:cxn>
                  <a:cxn ang="0">
                    <a:pos x="119" y="20"/>
                  </a:cxn>
                  <a:cxn ang="0">
                    <a:pos x="97" y="20"/>
                  </a:cxn>
                  <a:cxn ang="0">
                    <a:pos x="90" y="20"/>
                  </a:cxn>
                  <a:cxn ang="0">
                    <a:pos x="89" y="27"/>
                  </a:cxn>
                  <a:cxn ang="0">
                    <a:pos x="89" y="41"/>
                  </a:cxn>
                  <a:cxn ang="0">
                    <a:pos x="89" y="71"/>
                  </a:cxn>
                  <a:cxn ang="0">
                    <a:pos x="90" y="104"/>
                  </a:cxn>
                  <a:cxn ang="0">
                    <a:pos x="90" y="117"/>
                  </a:cxn>
                  <a:cxn ang="0">
                    <a:pos x="91" y="128"/>
                  </a:cxn>
                  <a:cxn ang="0">
                    <a:pos x="97" y="129"/>
                  </a:cxn>
                  <a:cxn ang="0">
                    <a:pos x="105" y="131"/>
                  </a:cxn>
                  <a:cxn ang="0">
                    <a:pos x="110" y="133"/>
                  </a:cxn>
                  <a:cxn ang="0">
                    <a:pos x="111" y="137"/>
                  </a:cxn>
                  <a:cxn ang="0">
                    <a:pos x="110" y="140"/>
                  </a:cxn>
                  <a:cxn ang="0">
                    <a:pos x="107" y="140"/>
                  </a:cxn>
                  <a:cxn ang="0">
                    <a:pos x="89" y="139"/>
                  </a:cxn>
                  <a:cxn ang="0">
                    <a:pos x="62" y="139"/>
                  </a:cxn>
                  <a:cxn ang="0">
                    <a:pos x="43" y="140"/>
                  </a:cxn>
                  <a:cxn ang="0">
                    <a:pos x="36" y="140"/>
                  </a:cxn>
                  <a:cxn ang="0">
                    <a:pos x="35" y="138"/>
                  </a:cxn>
                  <a:cxn ang="0">
                    <a:pos x="35" y="135"/>
                  </a:cxn>
                  <a:cxn ang="0">
                    <a:pos x="35" y="135"/>
                  </a:cxn>
                  <a:cxn ang="0">
                    <a:pos x="44" y="130"/>
                  </a:cxn>
                  <a:cxn ang="0">
                    <a:pos x="59" y="125"/>
                  </a:cxn>
                  <a:cxn ang="0">
                    <a:pos x="60" y="120"/>
                  </a:cxn>
                  <a:cxn ang="0">
                    <a:pos x="61" y="81"/>
                  </a:cxn>
                  <a:cxn ang="0">
                    <a:pos x="60" y="42"/>
                  </a:cxn>
                  <a:cxn ang="0">
                    <a:pos x="60" y="22"/>
                  </a:cxn>
                  <a:cxn ang="0">
                    <a:pos x="59" y="21"/>
                  </a:cxn>
                  <a:cxn ang="0">
                    <a:pos x="57" y="20"/>
                  </a:cxn>
                  <a:cxn ang="0">
                    <a:pos x="37" y="20"/>
                  </a:cxn>
                  <a:cxn ang="0">
                    <a:pos x="24" y="22"/>
                  </a:cxn>
                  <a:cxn ang="0">
                    <a:pos x="10" y="36"/>
                  </a:cxn>
                  <a:cxn ang="0">
                    <a:pos x="6" y="39"/>
                  </a:cxn>
                  <a:cxn ang="0">
                    <a:pos x="0" y="35"/>
                  </a:cxn>
                  <a:cxn ang="0">
                    <a:pos x="9" y="8"/>
                  </a:cxn>
                  <a:cxn ang="0">
                    <a:pos x="12" y="0"/>
                  </a:cxn>
                  <a:cxn ang="0">
                    <a:pos x="12" y="0"/>
                  </a:cxn>
                </a:cxnLst>
                <a:rect l="0" t="0" r="r" b="b"/>
                <a:pathLst>
                  <a:path w="140" h="140">
                    <a:moveTo>
                      <a:pt x="12" y="0"/>
                    </a:moveTo>
                    <a:lnTo>
                      <a:pt x="12" y="0"/>
                    </a:lnTo>
                    <a:lnTo>
                      <a:pt x="18" y="0"/>
                    </a:lnTo>
                    <a:cubicBezTo>
                      <a:pt x="18" y="1"/>
                      <a:pt x="19" y="1"/>
                      <a:pt x="19" y="2"/>
                    </a:cubicBezTo>
                    <a:cubicBezTo>
                      <a:pt x="21" y="5"/>
                      <a:pt x="22" y="7"/>
                      <a:pt x="23" y="8"/>
                    </a:cubicBezTo>
                    <a:cubicBezTo>
                      <a:pt x="24" y="8"/>
                      <a:pt x="29" y="9"/>
                      <a:pt x="38" y="9"/>
                    </a:cubicBezTo>
                    <a:cubicBezTo>
                      <a:pt x="43" y="9"/>
                      <a:pt x="48" y="9"/>
                      <a:pt x="52" y="8"/>
                    </a:cubicBezTo>
                    <a:lnTo>
                      <a:pt x="54" y="8"/>
                    </a:lnTo>
                    <a:lnTo>
                      <a:pt x="66" y="8"/>
                    </a:lnTo>
                    <a:lnTo>
                      <a:pt x="90" y="8"/>
                    </a:lnTo>
                    <a:lnTo>
                      <a:pt x="122" y="8"/>
                    </a:lnTo>
                    <a:lnTo>
                      <a:pt x="128" y="7"/>
                    </a:lnTo>
                    <a:cubicBezTo>
                      <a:pt x="129" y="7"/>
                      <a:pt x="130" y="5"/>
                      <a:pt x="131" y="2"/>
                    </a:cubicBezTo>
                    <a:cubicBezTo>
                      <a:pt x="131" y="2"/>
                      <a:pt x="131" y="1"/>
                      <a:pt x="132" y="0"/>
                    </a:cubicBezTo>
                    <a:lnTo>
                      <a:pt x="136" y="0"/>
                    </a:lnTo>
                    <a:cubicBezTo>
                      <a:pt x="137" y="0"/>
                      <a:pt x="138" y="0"/>
                      <a:pt x="140" y="0"/>
                    </a:cubicBezTo>
                    <a:cubicBezTo>
                      <a:pt x="140" y="5"/>
                      <a:pt x="140" y="12"/>
                      <a:pt x="140" y="21"/>
                    </a:cubicBezTo>
                    <a:lnTo>
                      <a:pt x="140" y="31"/>
                    </a:lnTo>
                    <a:lnTo>
                      <a:pt x="140" y="36"/>
                    </a:lnTo>
                    <a:cubicBezTo>
                      <a:pt x="140" y="38"/>
                      <a:pt x="140" y="39"/>
                      <a:pt x="139" y="40"/>
                    </a:cubicBezTo>
                    <a:cubicBezTo>
                      <a:pt x="136" y="41"/>
                      <a:pt x="134" y="42"/>
                      <a:pt x="132" y="42"/>
                    </a:cubicBezTo>
                    <a:cubicBezTo>
                      <a:pt x="130" y="39"/>
                      <a:pt x="128" y="36"/>
                      <a:pt x="126" y="30"/>
                    </a:cubicBezTo>
                    <a:cubicBezTo>
                      <a:pt x="124" y="25"/>
                      <a:pt x="123" y="23"/>
                      <a:pt x="122" y="22"/>
                    </a:cubicBezTo>
                    <a:cubicBezTo>
                      <a:pt x="121" y="21"/>
                      <a:pt x="120" y="20"/>
                      <a:pt x="119" y="20"/>
                    </a:cubicBezTo>
                    <a:cubicBezTo>
                      <a:pt x="117" y="20"/>
                      <a:pt x="110" y="20"/>
                      <a:pt x="97" y="20"/>
                    </a:cubicBezTo>
                    <a:cubicBezTo>
                      <a:pt x="95" y="20"/>
                      <a:pt x="93" y="20"/>
                      <a:pt x="90" y="20"/>
                    </a:cubicBezTo>
                    <a:cubicBezTo>
                      <a:pt x="89" y="23"/>
                      <a:pt x="89" y="25"/>
                      <a:pt x="89" y="27"/>
                    </a:cubicBezTo>
                    <a:lnTo>
                      <a:pt x="89" y="41"/>
                    </a:lnTo>
                    <a:lnTo>
                      <a:pt x="89" y="71"/>
                    </a:lnTo>
                    <a:lnTo>
                      <a:pt x="90" y="104"/>
                    </a:lnTo>
                    <a:lnTo>
                      <a:pt x="90" y="117"/>
                    </a:lnTo>
                    <a:cubicBezTo>
                      <a:pt x="90" y="122"/>
                      <a:pt x="90" y="126"/>
                      <a:pt x="91" y="128"/>
                    </a:cubicBezTo>
                    <a:cubicBezTo>
                      <a:pt x="92" y="129"/>
                      <a:pt x="94" y="129"/>
                      <a:pt x="97" y="129"/>
                    </a:cubicBezTo>
                    <a:cubicBezTo>
                      <a:pt x="98" y="129"/>
                      <a:pt x="100" y="130"/>
                      <a:pt x="105" y="131"/>
                    </a:cubicBezTo>
                    <a:cubicBezTo>
                      <a:pt x="107" y="132"/>
                      <a:pt x="109" y="132"/>
                      <a:pt x="110" y="133"/>
                    </a:cubicBezTo>
                    <a:cubicBezTo>
                      <a:pt x="111" y="135"/>
                      <a:pt x="111" y="137"/>
                      <a:pt x="111" y="137"/>
                    </a:cubicBezTo>
                    <a:cubicBezTo>
                      <a:pt x="111" y="138"/>
                      <a:pt x="111" y="139"/>
                      <a:pt x="110" y="140"/>
                    </a:cubicBezTo>
                    <a:cubicBezTo>
                      <a:pt x="109" y="140"/>
                      <a:pt x="108" y="140"/>
                      <a:pt x="107" y="140"/>
                    </a:cubicBezTo>
                    <a:cubicBezTo>
                      <a:pt x="100" y="140"/>
                      <a:pt x="94" y="140"/>
                      <a:pt x="89" y="139"/>
                    </a:cubicBezTo>
                    <a:cubicBezTo>
                      <a:pt x="84" y="139"/>
                      <a:pt x="75" y="139"/>
                      <a:pt x="62" y="139"/>
                    </a:cubicBezTo>
                    <a:cubicBezTo>
                      <a:pt x="59" y="139"/>
                      <a:pt x="53" y="139"/>
                      <a:pt x="43" y="140"/>
                    </a:cubicBezTo>
                    <a:cubicBezTo>
                      <a:pt x="39" y="140"/>
                      <a:pt x="37" y="140"/>
                      <a:pt x="36" y="140"/>
                    </a:cubicBezTo>
                    <a:cubicBezTo>
                      <a:pt x="36" y="139"/>
                      <a:pt x="35" y="138"/>
                      <a:pt x="35" y="138"/>
                    </a:cubicBezTo>
                    <a:lnTo>
                      <a:pt x="35" y="135"/>
                    </a:lnTo>
                    <a:lnTo>
                      <a:pt x="35" y="135"/>
                    </a:lnTo>
                    <a:cubicBezTo>
                      <a:pt x="37" y="133"/>
                      <a:pt x="40" y="131"/>
                      <a:pt x="44" y="130"/>
                    </a:cubicBezTo>
                    <a:cubicBezTo>
                      <a:pt x="51" y="128"/>
                      <a:pt x="56" y="127"/>
                      <a:pt x="59" y="125"/>
                    </a:cubicBezTo>
                    <a:cubicBezTo>
                      <a:pt x="60" y="124"/>
                      <a:pt x="60" y="122"/>
                      <a:pt x="60" y="120"/>
                    </a:cubicBezTo>
                    <a:cubicBezTo>
                      <a:pt x="61" y="112"/>
                      <a:pt x="61" y="99"/>
                      <a:pt x="61" y="81"/>
                    </a:cubicBezTo>
                    <a:lnTo>
                      <a:pt x="60" y="42"/>
                    </a:lnTo>
                    <a:cubicBezTo>
                      <a:pt x="60" y="31"/>
                      <a:pt x="60" y="24"/>
                      <a:pt x="60" y="22"/>
                    </a:cubicBezTo>
                    <a:cubicBezTo>
                      <a:pt x="60" y="21"/>
                      <a:pt x="59" y="21"/>
                      <a:pt x="59" y="21"/>
                    </a:cubicBezTo>
                    <a:cubicBezTo>
                      <a:pt x="59" y="20"/>
                      <a:pt x="58" y="20"/>
                      <a:pt x="57" y="20"/>
                    </a:cubicBezTo>
                    <a:cubicBezTo>
                      <a:pt x="55" y="20"/>
                      <a:pt x="48" y="20"/>
                      <a:pt x="37" y="20"/>
                    </a:cubicBezTo>
                    <a:cubicBezTo>
                      <a:pt x="30" y="20"/>
                      <a:pt x="26" y="20"/>
                      <a:pt x="24" y="22"/>
                    </a:cubicBezTo>
                    <a:cubicBezTo>
                      <a:pt x="21" y="23"/>
                      <a:pt x="16" y="28"/>
                      <a:pt x="10" y="36"/>
                    </a:cubicBezTo>
                    <a:cubicBezTo>
                      <a:pt x="8" y="38"/>
                      <a:pt x="7" y="39"/>
                      <a:pt x="6" y="39"/>
                    </a:cubicBezTo>
                    <a:cubicBezTo>
                      <a:pt x="3" y="37"/>
                      <a:pt x="1" y="36"/>
                      <a:pt x="0" y="35"/>
                    </a:cubicBezTo>
                    <a:cubicBezTo>
                      <a:pt x="2" y="30"/>
                      <a:pt x="5" y="21"/>
                      <a:pt x="9" y="8"/>
                    </a:cubicBezTo>
                    <a:cubicBezTo>
                      <a:pt x="10" y="4"/>
                      <a:pt x="11" y="1"/>
                      <a:pt x="12" y="0"/>
                    </a:cubicBezTo>
                    <a:lnTo>
                      <a:pt x="12"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5" name="Freeform 15"/>
              <p:cNvSpPr>
                <a:spLocks/>
              </p:cNvSpPr>
              <p:nvPr/>
            </p:nvSpPr>
            <p:spPr bwMode="auto">
              <a:xfrm>
                <a:off x="1225" y="435"/>
                <a:ext cx="84" cy="122"/>
              </a:xfrm>
              <a:custGeom>
                <a:avLst/>
                <a:gdLst/>
                <a:ahLst/>
                <a:cxnLst>
                  <a:cxn ang="0">
                    <a:pos x="0" y="87"/>
                  </a:cxn>
                  <a:cxn ang="0">
                    <a:pos x="0" y="87"/>
                  </a:cxn>
                  <a:cxn ang="0">
                    <a:pos x="4" y="85"/>
                  </a:cxn>
                  <a:cxn ang="0">
                    <a:pos x="14" y="81"/>
                  </a:cxn>
                  <a:cxn ang="0">
                    <a:pos x="15" y="64"/>
                  </a:cxn>
                  <a:cxn ang="0">
                    <a:pos x="13" y="29"/>
                  </a:cxn>
                  <a:cxn ang="0">
                    <a:pos x="12" y="26"/>
                  </a:cxn>
                  <a:cxn ang="0">
                    <a:pos x="5" y="24"/>
                  </a:cxn>
                  <a:cxn ang="0">
                    <a:pos x="2" y="21"/>
                  </a:cxn>
                  <a:cxn ang="0">
                    <a:pos x="2" y="17"/>
                  </a:cxn>
                  <a:cxn ang="0">
                    <a:pos x="16" y="12"/>
                  </a:cxn>
                  <a:cxn ang="0">
                    <a:pos x="25" y="4"/>
                  </a:cxn>
                  <a:cxn ang="0">
                    <a:pos x="28" y="0"/>
                  </a:cxn>
                  <a:cxn ang="0">
                    <a:pos x="35" y="0"/>
                  </a:cxn>
                  <a:cxn ang="0">
                    <a:pos x="36" y="4"/>
                  </a:cxn>
                  <a:cxn ang="0">
                    <a:pos x="36" y="6"/>
                  </a:cxn>
                  <a:cxn ang="0">
                    <a:pos x="36" y="12"/>
                  </a:cxn>
                  <a:cxn ang="0">
                    <a:pos x="36" y="21"/>
                  </a:cxn>
                  <a:cxn ang="0">
                    <a:pos x="42" y="11"/>
                  </a:cxn>
                  <a:cxn ang="0">
                    <a:pos x="47" y="6"/>
                  </a:cxn>
                  <a:cxn ang="0">
                    <a:pos x="55" y="4"/>
                  </a:cxn>
                  <a:cxn ang="0">
                    <a:pos x="65" y="7"/>
                  </a:cxn>
                  <a:cxn ang="0">
                    <a:pos x="69" y="16"/>
                  </a:cxn>
                  <a:cxn ang="0">
                    <a:pos x="66" y="25"/>
                  </a:cxn>
                  <a:cxn ang="0">
                    <a:pos x="58" y="29"/>
                  </a:cxn>
                  <a:cxn ang="0">
                    <a:pos x="48" y="25"/>
                  </a:cxn>
                  <a:cxn ang="0">
                    <a:pos x="44" y="23"/>
                  </a:cxn>
                  <a:cxn ang="0">
                    <a:pos x="43" y="23"/>
                  </a:cxn>
                  <a:cxn ang="0">
                    <a:pos x="39" y="27"/>
                  </a:cxn>
                  <a:cxn ang="0">
                    <a:pos x="36" y="37"/>
                  </a:cxn>
                  <a:cxn ang="0">
                    <a:pos x="36" y="40"/>
                  </a:cxn>
                  <a:cxn ang="0">
                    <a:pos x="37" y="76"/>
                  </a:cxn>
                  <a:cxn ang="0">
                    <a:pos x="39" y="81"/>
                  </a:cxn>
                  <a:cxn ang="0">
                    <a:pos x="43" y="83"/>
                  </a:cxn>
                  <a:cxn ang="0">
                    <a:pos x="49" y="84"/>
                  </a:cxn>
                  <a:cxn ang="0">
                    <a:pos x="55" y="86"/>
                  </a:cxn>
                  <a:cxn ang="0">
                    <a:pos x="56" y="89"/>
                  </a:cxn>
                  <a:cxn ang="0">
                    <a:pos x="56" y="92"/>
                  </a:cxn>
                  <a:cxn ang="0">
                    <a:pos x="46" y="92"/>
                  </a:cxn>
                  <a:cxn ang="0">
                    <a:pos x="26" y="91"/>
                  </a:cxn>
                  <a:cxn ang="0">
                    <a:pos x="13" y="91"/>
                  </a:cxn>
                  <a:cxn ang="0">
                    <a:pos x="11" y="91"/>
                  </a:cxn>
                  <a:cxn ang="0">
                    <a:pos x="0" y="92"/>
                  </a:cxn>
                  <a:cxn ang="0">
                    <a:pos x="0" y="89"/>
                  </a:cxn>
                  <a:cxn ang="0">
                    <a:pos x="0" y="87"/>
                  </a:cxn>
                  <a:cxn ang="0">
                    <a:pos x="0" y="87"/>
                  </a:cxn>
                </a:cxnLst>
                <a:rect l="0" t="0" r="r" b="b"/>
                <a:pathLst>
                  <a:path w="69" h="92">
                    <a:moveTo>
                      <a:pt x="0" y="87"/>
                    </a:moveTo>
                    <a:lnTo>
                      <a:pt x="0" y="87"/>
                    </a:lnTo>
                    <a:cubicBezTo>
                      <a:pt x="1" y="86"/>
                      <a:pt x="2" y="85"/>
                      <a:pt x="4" y="85"/>
                    </a:cubicBezTo>
                    <a:cubicBezTo>
                      <a:pt x="7" y="84"/>
                      <a:pt x="10" y="83"/>
                      <a:pt x="14" y="81"/>
                    </a:cubicBezTo>
                    <a:cubicBezTo>
                      <a:pt x="14" y="79"/>
                      <a:pt x="15" y="74"/>
                      <a:pt x="15" y="64"/>
                    </a:cubicBezTo>
                    <a:cubicBezTo>
                      <a:pt x="15" y="47"/>
                      <a:pt x="14" y="35"/>
                      <a:pt x="13" y="29"/>
                    </a:cubicBezTo>
                    <a:cubicBezTo>
                      <a:pt x="13" y="28"/>
                      <a:pt x="13" y="27"/>
                      <a:pt x="12" y="26"/>
                    </a:cubicBezTo>
                    <a:cubicBezTo>
                      <a:pt x="10" y="25"/>
                      <a:pt x="8" y="24"/>
                      <a:pt x="5" y="24"/>
                    </a:cubicBezTo>
                    <a:cubicBezTo>
                      <a:pt x="3" y="23"/>
                      <a:pt x="3" y="22"/>
                      <a:pt x="2" y="21"/>
                    </a:cubicBezTo>
                    <a:lnTo>
                      <a:pt x="2" y="17"/>
                    </a:lnTo>
                    <a:cubicBezTo>
                      <a:pt x="7" y="17"/>
                      <a:pt x="12" y="15"/>
                      <a:pt x="16" y="12"/>
                    </a:cubicBezTo>
                    <a:cubicBezTo>
                      <a:pt x="20" y="9"/>
                      <a:pt x="23" y="7"/>
                      <a:pt x="25" y="4"/>
                    </a:cubicBezTo>
                    <a:cubicBezTo>
                      <a:pt x="26" y="2"/>
                      <a:pt x="27" y="1"/>
                      <a:pt x="28" y="0"/>
                    </a:cubicBezTo>
                    <a:lnTo>
                      <a:pt x="35"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4" y="9"/>
                      <a:pt x="47" y="6"/>
                    </a:cubicBezTo>
                    <a:cubicBezTo>
                      <a:pt x="50" y="5"/>
                      <a:pt x="52" y="4"/>
                      <a:pt x="55" y="4"/>
                    </a:cubicBezTo>
                    <a:cubicBezTo>
                      <a:pt x="59" y="4"/>
                      <a:pt x="62" y="5"/>
                      <a:pt x="65" y="7"/>
                    </a:cubicBezTo>
                    <a:cubicBezTo>
                      <a:pt x="68" y="10"/>
                      <a:pt x="69" y="13"/>
                      <a:pt x="69" y="16"/>
                    </a:cubicBezTo>
                    <a:cubicBezTo>
                      <a:pt x="69" y="19"/>
                      <a:pt x="68" y="22"/>
                      <a:pt x="66" y="25"/>
                    </a:cubicBezTo>
                    <a:cubicBezTo>
                      <a:pt x="64" y="27"/>
                      <a:pt x="61" y="29"/>
                      <a:pt x="58" y="29"/>
                    </a:cubicBezTo>
                    <a:cubicBezTo>
                      <a:pt x="55" y="29"/>
                      <a:pt x="52" y="27"/>
                      <a:pt x="48" y="25"/>
                    </a:cubicBezTo>
                    <a:cubicBezTo>
                      <a:pt x="46" y="23"/>
                      <a:pt x="45" y="23"/>
                      <a:pt x="44" y="23"/>
                    </a:cubicBezTo>
                    <a:lnTo>
                      <a:pt x="43" y="23"/>
                    </a:lnTo>
                    <a:cubicBezTo>
                      <a:pt x="42" y="23"/>
                      <a:pt x="40" y="25"/>
                      <a:pt x="39" y="27"/>
                    </a:cubicBezTo>
                    <a:cubicBezTo>
                      <a:pt x="37" y="30"/>
                      <a:pt x="36" y="34"/>
                      <a:pt x="36" y="37"/>
                    </a:cubicBezTo>
                    <a:lnTo>
                      <a:pt x="36" y="40"/>
                    </a:lnTo>
                    <a:cubicBezTo>
                      <a:pt x="37" y="45"/>
                      <a:pt x="37" y="57"/>
                      <a:pt x="37" y="76"/>
                    </a:cubicBezTo>
                    <a:cubicBezTo>
                      <a:pt x="37" y="78"/>
                      <a:pt x="38" y="80"/>
                      <a:pt x="39" y="81"/>
                    </a:cubicBezTo>
                    <a:cubicBezTo>
                      <a:pt x="40" y="82"/>
                      <a:pt x="41" y="83"/>
                      <a:pt x="43" y="83"/>
                    </a:cubicBezTo>
                    <a:cubicBezTo>
                      <a:pt x="44" y="84"/>
                      <a:pt x="46" y="84"/>
                      <a:pt x="49" y="84"/>
                    </a:cubicBezTo>
                    <a:cubicBezTo>
                      <a:pt x="53" y="85"/>
                      <a:pt x="55" y="85"/>
                      <a:pt x="55" y="86"/>
                    </a:cubicBezTo>
                    <a:cubicBezTo>
                      <a:pt x="56" y="86"/>
                      <a:pt x="56" y="87"/>
                      <a:pt x="56" y="89"/>
                    </a:cubicBezTo>
                    <a:cubicBezTo>
                      <a:pt x="56" y="89"/>
                      <a:pt x="56" y="90"/>
                      <a:pt x="56" y="92"/>
                    </a:cubicBezTo>
                    <a:lnTo>
                      <a:pt x="46" y="92"/>
                    </a:lnTo>
                    <a:lnTo>
                      <a:pt x="26" y="91"/>
                    </a:lnTo>
                    <a:cubicBezTo>
                      <a:pt x="21" y="91"/>
                      <a:pt x="17" y="91"/>
                      <a:pt x="13" y="91"/>
                    </a:cubicBezTo>
                    <a:lnTo>
                      <a:pt x="11" y="91"/>
                    </a:lnTo>
                    <a:cubicBezTo>
                      <a:pt x="10" y="91"/>
                      <a:pt x="7" y="91"/>
                      <a:pt x="0" y="92"/>
                    </a:cubicBezTo>
                    <a:cubicBezTo>
                      <a:pt x="0" y="91"/>
                      <a:pt x="0" y="90"/>
                      <a:pt x="0" y="89"/>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6" name="Freeform 16"/>
              <p:cNvSpPr>
                <a:spLocks noEditPoints="1"/>
              </p:cNvSpPr>
              <p:nvPr/>
            </p:nvSpPr>
            <p:spPr bwMode="auto">
              <a:xfrm>
                <a:off x="1319" y="441"/>
                <a:ext cx="104" cy="119"/>
              </a:xfrm>
              <a:custGeom>
                <a:avLst/>
                <a:gdLst/>
                <a:ahLst/>
                <a:cxnLst>
                  <a:cxn ang="0">
                    <a:pos x="2" y="33"/>
                  </a:cxn>
                  <a:cxn ang="0">
                    <a:pos x="2" y="33"/>
                  </a:cxn>
                  <a:cxn ang="0">
                    <a:pos x="6" y="21"/>
                  </a:cxn>
                  <a:cxn ang="0">
                    <a:pos x="19" y="8"/>
                  </a:cxn>
                  <a:cxn ang="0">
                    <a:pos x="31" y="2"/>
                  </a:cxn>
                  <a:cxn ang="0">
                    <a:pos x="42" y="0"/>
                  </a:cxn>
                  <a:cxn ang="0">
                    <a:pos x="57" y="1"/>
                  </a:cxn>
                  <a:cxn ang="0">
                    <a:pos x="67" y="6"/>
                  </a:cxn>
                  <a:cxn ang="0">
                    <a:pos x="77" y="14"/>
                  </a:cxn>
                  <a:cxn ang="0">
                    <a:pos x="83" y="23"/>
                  </a:cxn>
                  <a:cxn ang="0">
                    <a:pos x="85" y="37"/>
                  </a:cxn>
                  <a:cxn ang="0">
                    <a:pos x="73" y="37"/>
                  </a:cxn>
                  <a:cxn ang="0">
                    <a:pos x="53" y="36"/>
                  </a:cxn>
                  <a:cxn ang="0">
                    <a:pos x="44" y="35"/>
                  </a:cxn>
                  <a:cxn ang="0">
                    <a:pos x="33" y="36"/>
                  </a:cxn>
                  <a:cxn ang="0">
                    <a:pos x="24" y="36"/>
                  </a:cxn>
                  <a:cxn ang="0">
                    <a:pos x="24" y="38"/>
                  </a:cxn>
                  <a:cxn ang="0">
                    <a:pos x="25" y="50"/>
                  </a:cxn>
                  <a:cxn ang="0">
                    <a:pos x="29" y="60"/>
                  </a:cxn>
                  <a:cxn ang="0">
                    <a:pos x="36" y="68"/>
                  </a:cxn>
                  <a:cxn ang="0">
                    <a:pos x="44" y="73"/>
                  </a:cxn>
                  <a:cxn ang="0">
                    <a:pos x="50" y="75"/>
                  </a:cxn>
                  <a:cxn ang="0">
                    <a:pos x="61" y="74"/>
                  </a:cxn>
                  <a:cxn ang="0">
                    <a:pos x="70" y="72"/>
                  </a:cxn>
                  <a:cxn ang="0">
                    <a:pos x="79" y="66"/>
                  </a:cxn>
                  <a:cxn ang="0">
                    <a:pos x="85" y="71"/>
                  </a:cxn>
                  <a:cxn ang="0">
                    <a:pos x="66" y="86"/>
                  </a:cxn>
                  <a:cxn ang="0">
                    <a:pos x="44" y="90"/>
                  </a:cxn>
                  <a:cxn ang="0">
                    <a:pos x="31" y="89"/>
                  </a:cxn>
                  <a:cxn ang="0">
                    <a:pos x="18" y="83"/>
                  </a:cxn>
                  <a:cxn ang="0">
                    <a:pos x="9" y="74"/>
                  </a:cxn>
                  <a:cxn ang="0">
                    <a:pos x="3" y="62"/>
                  </a:cxn>
                  <a:cxn ang="0">
                    <a:pos x="0" y="49"/>
                  </a:cxn>
                  <a:cxn ang="0">
                    <a:pos x="2" y="33"/>
                  </a:cxn>
                  <a:cxn ang="0">
                    <a:pos x="2" y="33"/>
                  </a:cxn>
                  <a:cxn ang="0">
                    <a:pos x="62" y="29"/>
                  </a:cxn>
                  <a:cxn ang="0">
                    <a:pos x="62" y="29"/>
                  </a:cxn>
                  <a:cxn ang="0">
                    <a:pos x="59" y="17"/>
                  </a:cxn>
                  <a:cxn ang="0">
                    <a:pos x="53" y="9"/>
                  </a:cxn>
                  <a:cxn ang="0">
                    <a:pos x="44" y="6"/>
                  </a:cxn>
                  <a:cxn ang="0">
                    <a:pos x="31" y="12"/>
                  </a:cxn>
                  <a:cxn ang="0">
                    <a:pos x="25" y="29"/>
                  </a:cxn>
                  <a:cxn ang="0">
                    <a:pos x="48" y="29"/>
                  </a:cxn>
                  <a:cxn ang="0">
                    <a:pos x="55" y="29"/>
                  </a:cxn>
                  <a:cxn ang="0">
                    <a:pos x="59" y="28"/>
                  </a:cxn>
                  <a:cxn ang="0">
                    <a:pos x="62" y="29"/>
                  </a:cxn>
                  <a:cxn ang="0">
                    <a:pos x="62" y="29"/>
                  </a:cxn>
                </a:cxnLst>
                <a:rect l="0" t="0" r="r" b="b"/>
                <a:pathLst>
                  <a:path w="85" h="90">
                    <a:moveTo>
                      <a:pt x="2" y="33"/>
                    </a:moveTo>
                    <a:lnTo>
                      <a:pt x="2" y="33"/>
                    </a:lnTo>
                    <a:cubicBezTo>
                      <a:pt x="3" y="27"/>
                      <a:pt x="5" y="23"/>
                      <a:pt x="6" y="21"/>
                    </a:cubicBezTo>
                    <a:cubicBezTo>
                      <a:pt x="10" y="16"/>
                      <a:pt x="14" y="11"/>
                      <a:pt x="19" y="8"/>
                    </a:cubicBezTo>
                    <a:cubicBezTo>
                      <a:pt x="23" y="5"/>
                      <a:pt x="27" y="3"/>
                      <a:pt x="31" y="2"/>
                    </a:cubicBezTo>
                    <a:cubicBezTo>
                      <a:pt x="35" y="0"/>
                      <a:pt x="39" y="0"/>
                      <a:pt x="42" y="0"/>
                    </a:cubicBezTo>
                    <a:cubicBezTo>
                      <a:pt x="48" y="0"/>
                      <a:pt x="53" y="0"/>
                      <a:pt x="57" y="1"/>
                    </a:cubicBezTo>
                    <a:cubicBezTo>
                      <a:pt x="61" y="2"/>
                      <a:pt x="65" y="4"/>
                      <a:pt x="67" y="6"/>
                    </a:cubicBezTo>
                    <a:cubicBezTo>
                      <a:pt x="71" y="8"/>
                      <a:pt x="74" y="11"/>
                      <a:pt x="77" y="14"/>
                    </a:cubicBezTo>
                    <a:cubicBezTo>
                      <a:pt x="79" y="17"/>
                      <a:pt x="81" y="20"/>
                      <a:pt x="83" y="23"/>
                    </a:cubicBezTo>
                    <a:cubicBezTo>
                      <a:pt x="84" y="27"/>
                      <a:pt x="85" y="32"/>
                      <a:pt x="85" y="37"/>
                    </a:cubicBezTo>
                    <a:lnTo>
                      <a:pt x="73" y="37"/>
                    </a:lnTo>
                    <a:cubicBezTo>
                      <a:pt x="70" y="37"/>
                      <a:pt x="63" y="37"/>
                      <a:pt x="53" y="36"/>
                    </a:cubicBezTo>
                    <a:cubicBezTo>
                      <a:pt x="49" y="36"/>
                      <a:pt x="46" y="35"/>
                      <a:pt x="44" y="35"/>
                    </a:cubicBezTo>
                    <a:cubicBezTo>
                      <a:pt x="44" y="35"/>
                      <a:pt x="40" y="36"/>
                      <a:pt x="33" y="36"/>
                    </a:cubicBezTo>
                    <a:lnTo>
                      <a:pt x="24" y="36"/>
                    </a:lnTo>
                    <a:cubicBezTo>
                      <a:pt x="24" y="37"/>
                      <a:pt x="24" y="37"/>
                      <a:pt x="24" y="38"/>
                    </a:cubicBezTo>
                    <a:cubicBezTo>
                      <a:pt x="24" y="42"/>
                      <a:pt x="24" y="46"/>
                      <a:pt x="25" y="50"/>
                    </a:cubicBezTo>
                    <a:cubicBezTo>
                      <a:pt x="26" y="54"/>
                      <a:pt x="28" y="57"/>
                      <a:pt x="29" y="60"/>
                    </a:cubicBezTo>
                    <a:cubicBezTo>
                      <a:pt x="31" y="63"/>
                      <a:pt x="33" y="66"/>
                      <a:pt x="36" y="68"/>
                    </a:cubicBezTo>
                    <a:cubicBezTo>
                      <a:pt x="39" y="70"/>
                      <a:pt x="41" y="72"/>
                      <a:pt x="44" y="73"/>
                    </a:cubicBezTo>
                    <a:lnTo>
                      <a:pt x="50" y="75"/>
                    </a:lnTo>
                    <a:cubicBezTo>
                      <a:pt x="56" y="75"/>
                      <a:pt x="59" y="75"/>
                      <a:pt x="61" y="74"/>
                    </a:cubicBezTo>
                    <a:cubicBezTo>
                      <a:pt x="64" y="74"/>
                      <a:pt x="67" y="73"/>
                      <a:pt x="70" y="72"/>
                    </a:cubicBezTo>
                    <a:cubicBezTo>
                      <a:pt x="72" y="71"/>
                      <a:pt x="75" y="69"/>
                      <a:pt x="79" y="66"/>
                    </a:cubicBezTo>
                    <a:cubicBezTo>
                      <a:pt x="81" y="68"/>
                      <a:pt x="83" y="70"/>
                      <a:pt x="85" y="71"/>
                    </a:cubicBezTo>
                    <a:cubicBezTo>
                      <a:pt x="79" y="78"/>
                      <a:pt x="73" y="83"/>
                      <a:pt x="66" y="86"/>
                    </a:cubicBezTo>
                    <a:cubicBezTo>
                      <a:pt x="60" y="89"/>
                      <a:pt x="52" y="90"/>
                      <a:pt x="44" y="90"/>
                    </a:cubicBezTo>
                    <a:cubicBezTo>
                      <a:pt x="39" y="90"/>
                      <a:pt x="34" y="90"/>
                      <a:pt x="31" y="89"/>
                    </a:cubicBezTo>
                    <a:cubicBezTo>
                      <a:pt x="26" y="88"/>
                      <a:pt x="22" y="86"/>
                      <a:pt x="18" y="83"/>
                    </a:cubicBezTo>
                    <a:cubicBezTo>
                      <a:pt x="15" y="81"/>
                      <a:pt x="11" y="77"/>
                      <a:pt x="9" y="74"/>
                    </a:cubicBezTo>
                    <a:cubicBezTo>
                      <a:pt x="6" y="70"/>
                      <a:pt x="4" y="66"/>
                      <a:pt x="3" y="62"/>
                    </a:cubicBezTo>
                    <a:cubicBezTo>
                      <a:pt x="1" y="57"/>
                      <a:pt x="0" y="52"/>
                      <a:pt x="0" y="49"/>
                    </a:cubicBezTo>
                    <a:cubicBezTo>
                      <a:pt x="0" y="43"/>
                      <a:pt x="1" y="38"/>
                      <a:pt x="2" y="33"/>
                    </a:cubicBezTo>
                    <a:lnTo>
                      <a:pt x="2" y="33"/>
                    </a:lnTo>
                    <a:close/>
                    <a:moveTo>
                      <a:pt x="62" y="29"/>
                    </a:moveTo>
                    <a:lnTo>
                      <a:pt x="62" y="29"/>
                    </a:lnTo>
                    <a:cubicBezTo>
                      <a:pt x="62" y="25"/>
                      <a:pt x="61" y="21"/>
                      <a:pt x="59" y="17"/>
                    </a:cubicBezTo>
                    <a:cubicBezTo>
                      <a:pt x="58" y="14"/>
                      <a:pt x="56" y="11"/>
                      <a:pt x="53" y="9"/>
                    </a:cubicBezTo>
                    <a:cubicBezTo>
                      <a:pt x="50" y="7"/>
                      <a:pt x="47" y="6"/>
                      <a:pt x="44" y="6"/>
                    </a:cubicBezTo>
                    <a:cubicBezTo>
                      <a:pt x="39" y="6"/>
                      <a:pt x="35" y="8"/>
                      <a:pt x="31" y="12"/>
                    </a:cubicBezTo>
                    <a:cubicBezTo>
                      <a:pt x="27" y="16"/>
                      <a:pt x="25" y="22"/>
                      <a:pt x="25" y="29"/>
                    </a:cubicBezTo>
                    <a:lnTo>
                      <a:pt x="48" y="29"/>
                    </a:lnTo>
                    <a:cubicBezTo>
                      <a:pt x="50" y="29"/>
                      <a:pt x="52" y="29"/>
                      <a:pt x="55" y="29"/>
                    </a:cubicBezTo>
                    <a:cubicBezTo>
                      <a:pt x="57" y="29"/>
                      <a:pt x="58" y="28"/>
                      <a:pt x="59" y="28"/>
                    </a:cubicBezTo>
                    <a:cubicBezTo>
                      <a:pt x="60" y="28"/>
                      <a:pt x="61" y="28"/>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7" name="Freeform 17"/>
              <p:cNvSpPr>
                <a:spLocks noEditPoints="1"/>
              </p:cNvSpPr>
              <p:nvPr/>
            </p:nvSpPr>
            <p:spPr bwMode="auto">
              <a:xfrm>
                <a:off x="1440" y="441"/>
                <a:ext cx="103" cy="119"/>
              </a:xfrm>
              <a:custGeom>
                <a:avLst/>
                <a:gdLst/>
                <a:ahLst/>
                <a:cxnLst>
                  <a:cxn ang="0">
                    <a:pos x="2" y="33"/>
                  </a:cxn>
                  <a:cxn ang="0">
                    <a:pos x="2" y="33"/>
                  </a:cxn>
                  <a:cxn ang="0">
                    <a:pos x="7" y="21"/>
                  </a:cxn>
                  <a:cxn ang="0">
                    <a:pos x="19" y="8"/>
                  </a:cxn>
                  <a:cxn ang="0">
                    <a:pos x="31" y="2"/>
                  </a:cxn>
                  <a:cxn ang="0">
                    <a:pos x="42" y="0"/>
                  </a:cxn>
                  <a:cxn ang="0">
                    <a:pos x="58" y="1"/>
                  </a:cxn>
                  <a:cxn ang="0">
                    <a:pos x="68" y="6"/>
                  </a:cxn>
                  <a:cxn ang="0">
                    <a:pos x="77" y="14"/>
                  </a:cxn>
                  <a:cxn ang="0">
                    <a:pos x="83" y="23"/>
                  </a:cxn>
                  <a:cxn ang="0">
                    <a:pos x="85" y="37"/>
                  </a:cxn>
                  <a:cxn ang="0">
                    <a:pos x="74" y="37"/>
                  </a:cxn>
                  <a:cxn ang="0">
                    <a:pos x="53" y="36"/>
                  </a:cxn>
                  <a:cxn ang="0">
                    <a:pos x="44" y="35"/>
                  </a:cxn>
                  <a:cxn ang="0">
                    <a:pos x="33" y="36"/>
                  </a:cxn>
                  <a:cxn ang="0">
                    <a:pos x="24" y="36"/>
                  </a:cxn>
                  <a:cxn ang="0">
                    <a:pos x="24" y="38"/>
                  </a:cxn>
                  <a:cxn ang="0">
                    <a:pos x="26" y="50"/>
                  </a:cxn>
                  <a:cxn ang="0">
                    <a:pos x="30" y="60"/>
                  </a:cxn>
                  <a:cxn ang="0">
                    <a:pos x="36" y="68"/>
                  </a:cxn>
                  <a:cxn ang="0">
                    <a:pos x="44" y="73"/>
                  </a:cxn>
                  <a:cxn ang="0">
                    <a:pos x="50" y="75"/>
                  </a:cxn>
                  <a:cxn ang="0">
                    <a:pos x="61" y="74"/>
                  </a:cxn>
                  <a:cxn ang="0">
                    <a:pos x="70" y="72"/>
                  </a:cxn>
                  <a:cxn ang="0">
                    <a:pos x="79" y="66"/>
                  </a:cxn>
                  <a:cxn ang="0">
                    <a:pos x="85" y="71"/>
                  </a:cxn>
                  <a:cxn ang="0">
                    <a:pos x="66" y="86"/>
                  </a:cxn>
                  <a:cxn ang="0">
                    <a:pos x="44" y="90"/>
                  </a:cxn>
                  <a:cxn ang="0">
                    <a:pos x="31" y="89"/>
                  </a:cxn>
                  <a:cxn ang="0">
                    <a:pos x="19" y="83"/>
                  </a:cxn>
                  <a:cxn ang="0">
                    <a:pos x="9" y="74"/>
                  </a:cxn>
                  <a:cxn ang="0">
                    <a:pos x="3" y="62"/>
                  </a:cxn>
                  <a:cxn ang="0">
                    <a:pos x="0" y="49"/>
                  </a:cxn>
                  <a:cxn ang="0">
                    <a:pos x="2" y="33"/>
                  </a:cxn>
                  <a:cxn ang="0">
                    <a:pos x="2" y="33"/>
                  </a:cxn>
                  <a:cxn ang="0">
                    <a:pos x="62" y="29"/>
                  </a:cxn>
                  <a:cxn ang="0">
                    <a:pos x="62" y="29"/>
                  </a:cxn>
                  <a:cxn ang="0">
                    <a:pos x="60" y="17"/>
                  </a:cxn>
                  <a:cxn ang="0">
                    <a:pos x="53" y="9"/>
                  </a:cxn>
                  <a:cxn ang="0">
                    <a:pos x="44" y="6"/>
                  </a:cxn>
                  <a:cxn ang="0">
                    <a:pos x="31" y="12"/>
                  </a:cxn>
                  <a:cxn ang="0">
                    <a:pos x="25" y="29"/>
                  </a:cxn>
                  <a:cxn ang="0">
                    <a:pos x="49" y="29"/>
                  </a:cxn>
                  <a:cxn ang="0">
                    <a:pos x="55" y="29"/>
                  </a:cxn>
                  <a:cxn ang="0">
                    <a:pos x="59" y="28"/>
                  </a:cxn>
                  <a:cxn ang="0">
                    <a:pos x="62" y="29"/>
                  </a:cxn>
                  <a:cxn ang="0">
                    <a:pos x="62" y="29"/>
                  </a:cxn>
                </a:cxnLst>
                <a:rect l="0" t="0" r="r" b="b"/>
                <a:pathLst>
                  <a:path w="85" h="90">
                    <a:moveTo>
                      <a:pt x="2" y="33"/>
                    </a:moveTo>
                    <a:lnTo>
                      <a:pt x="2" y="33"/>
                    </a:lnTo>
                    <a:cubicBezTo>
                      <a:pt x="4" y="27"/>
                      <a:pt x="5" y="23"/>
                      <a:pt x="7" y="21"/>
                    </a:cubicBezTo>
                    <a:cubicBezTo>
                      <a:pt x="10" y="16"/>
                      <a:pt x="15" y="11"/>
                      <a:pt x="19" y="8"/>
                    </a:cubicBezTo>
                    <a:cubicBezTo>
                      <a:pt x="23" y="5"/>
                      <a:pt x="27" y="3"/>
                      <a:pt x="31" y="2"/>
                    </a:cubicBezTo>
                    <a:cubicBezTo>
                      <a:pt x="35" y="0"/>
                      <a:pt x="39" y="0"/>
                      <a:pt x="42" y="0"/>
                    </a:cubicBezTo>
                    <a:cubicBezTo>
                      <a:pt x="48" y="0"/>
                      <a:pt x="54" y="0"/>
                      <a:pt x="58" y="1"/>
                    </a:cubicBezTo>
                    <a:cubicBezTo>
                      <a:pt x="62" y="2"/>
                      <a:pt x="65" y="4"/>
                      <a:pt x="68" y="6"/>
                    </a:cubicBezTo>
                    <a:cubicBezTo>
                      <a:pt x="72" y="8"/>
                      <a:pt x="75" y="11"/>
                      <a:pt x="77" y="14"/>
                    </a:cubicBezTo>
                    <a:cubicBezTo>
                      <a:pt x="79" y="17"/>
                      <a:pt x="81" y="20"/>
                      <a:pt x="83" y="23"/>
                    </a:cubicBezTo>
                    <a:cubicBezTo>
                      <a:pt x="84" y="27"/>
                      <a:pt x="85" y="32"/>
                      <a:pt x="85" y="37"/>
                    </a:cubicBezTo>
                    <a:lnTo>
                      <a:pt x="74" y="37"/>
                    </a:lnTo>
                    <a:cubicBezTo>
                      <a:pt x="70" y="37"/>
                      <a:pt x="64" y="37"/>
                      <a:pt x="53" y="36"/>
                    </a:cubicBezTo>
                    <a:cubicBezTo>
                      <a:pt x="49" y="36"/>
                      <a:pt x="46" y="35"/>
                      <a:pt x="44" y="35"/>
                    </a:cubicBezTo>
                    <a:cubicBezTo>
                      <a:pt x="44" y="35"/>
                      <a:pt x="40" y="36"/>
                      <a:pt x="33" y="36"/>
                    </a:cubicBezTo>
                    <a:lnTo>
                      <a:pt x="24" y="36"/>
                    </a:lnTo>
                    <a:cubicBezTo>
                      <a:pt x="24" y="37"/>
                      <a:pt x="24" y="37"/>
                      <a:pt x="24" y="38"/>
                    </a:cubicBezTo>
                    <a:cubicBezTo>
                      <a:pt x="24" y="42"/>
                      <a:pt x="25" y="46"/>
                      <a:pt x="26" y="50"/>
                    </a:cubicBezTo>
                    <a:cubicBezTo>
                      <a:pt x="26" y="54"/>
                      <a:pt x="28" y="57"/>
                      <a:pt x="30" y="60"/>
                    </a:cubicBezTo>
                    <a:cubicBezTo>
                      <a:pt x="31" y="63"/>
                      <a:pt x="34" y="66"/>
                      <a:pt x="36" y="68"/>
                    </a:cubicBezTo>
                    <a:cubicBezTo>
                      <a:pt x="39" y="70"/>
                      <a:pt x="42" y="72"/>
                      <a:pt x="44" y="73"/>
                    </a:cubicBezTo>
                    <a:lnTo>
                      <a:pt x="50" y="75"/>
                    </a:lnTo>
                    <a:cubicBezTo>
                      <a:pt x="56" y="75"/>
                      <a:pt x="59" y="75"/>
                      <a:pt x="61" y="74"/>
                    </a:cubicBezTo>
                    <a:cubicBezTo>
                      <a:pt x="64" y="74"/>
                      <a:pt x="67" y="73"/>
                      <a:pt x="70" y="72"/>
                    </a:cubicBezTo>
                    <a:cubicBezTo>
                      <a:pt x="72" y="71"/>
                      <a:pt x="75" y="69"/>
                      <a:pt x="79" y="66"/>
                    </a:cubicBezTo>
                    <a:cubicBezTo>
                      <a:pt x="82" y="68"/>
                      <a:pt x="84" y="70"/>
                      <a:pt x="85" y="71"/>
                    </a:cubicBezTo>
                    <a:cubicBezTo>
                      <a:pt x="79" y="78"/>
                      <a:pt x="73" y="83"/>
                      <a:pt x="66" y="86"/>
                    </a:cubicBezTo>
                    <a:cubicBezTo>
                      <a:pt x="60" y="89"/>
                      <a:pt x="53" y="90"/>
                      <a:pt x="44" y="90"/>
                    </a:cubicBezTo>
                    <a:cubicBezTo>
                      <a:pt x="39" y="90"/>
                      <a:pt x="35" y="90"/>
                      <a:pt x="31" y="89"/>
                    </a:cubicBezTo>
                    <a:cubicBezTo>
                      <a:pt x="26" y="88"/>
                      <a:pt x="22" y="86"/>
                      <a:pt x="19" y="83"/>
                    </a:cubicBezTo>
                    <a:cubicBezTo>
                      <a:pt x="15" y="81"/>
                      <a:pt x="12" y="77"/>
                      <a:pt x="9" y="74"/>
                    </a:cubicBezTo>
                    <a:cubicBezTo>
                      <a:pt x="6" y="70"/>
                      <a:pt x="4" y="66"/>
                      <a:pt x="3" y="62"/>
                    </a:cubicBezTo>
                    <a:cubicBezTo>
                      <a:pt x="1" y="57"/>
                      <a:pt x="0" y="52"/>
                      <a:pt x="0" y="49"/>
                    </a:cubicBezTo>
                    <a:cubicBezTo>
                      <a:pt x="0" y="43"/>
                      <a:pt x="1" y="38"/>
                      <a:pt x="2" y="33"/>
                    </a:cubicBezTo>
                    <a:lnTo>
                      <a:pt x="2" y="33"/>
                    </a:lnTo>
                    <a:close/>
                    <a:moveTo>
                      <a:pt x="62" y="29"/>
                    </a:moveTo>
                    <a:lnTo>
                      <a:pt x="62" y="29"/>
                    </a:lnTo>
                    <a:cubicBezTo>
                      <a:pt x="62" y="25"/>
                      <a:pt x="61" y="21"/>
                      <a:pt x="60" y="17"/>
                    </a:cubicBezTo>
                    <a:cubicBezTo>
                      <a:pt x="58" y="14"/>
                      <a:pt x="56" y="11"/>
                      <a:pt x="53" y="9"/>
                    </a:cubicBezTo>
                    <a:cubicBezTo>
                      <a:pt x="50" y="7"/>
                      <a:pt x="47" y="6"/>
                      <a:pt x="44" y="6"/>
                    </a:cubicBezTo>
                    <a:cubicBezTo>
                      <a:pt x="39" y="6"/>
                      <a:pt x="35" y="8"/>
                      <a:pt x="31" y="12"/>
                    </a:cubicBezTo>
                    <a:cubicBezTo>
                      <a:pt x="27" y="16"/>
                      <a:pt x="25" y="22"/>
                      <a:pt x="25" y="29"/>
                    </a:cubicBezTo>
                    <a:lnTo>
                      <a:pt x="49" y="29"/>
                    </a:lnTo>
                    <a:cubicBezTo>
                      <a:pt x="50" y="29"/>
                      <a:pt x="52" y="29"/>
                      <a:pt x="55" y="29"/>
                    </a:cubicBezTo>
                    <a:cubicBezTo>
                      <a:pt x="57" y="29"/>
                      <a:pt x="58" y="28"/>
                      <a:pt x="59" y="28"/>
                    </a:cubicBezTo>
                    <a:cubicBezTo>
                      <a:pt x="60" y="28"/>
                      <a:pt x="61" y="28"/>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8" name="Freeform 18"/>
              <p:cNvSpPr>
                <a:spLocks/>
              </p:cNvSpPr>
              <p:nvPr/>
            </p:nvSpPr>
            <p:spPr bwMode="auto">
              <a:xfrm>
                <a:off x="1627" y="376"/>
                <a:ext cx="94" cy="181"/>
              </a:xfrm>
              <a:custGeom>
                <a:avLst/>
                <a:gdLst/>
                <a:ahLst/>
                <a:cxnLst>
                  <a:cxn ang="0">
                    <a:pos x="0" y="137"/>
                  </a:cxn>
                  <a:cxn ang="0">
                    <a:pos x="7" y="129"/>
                  </a:cxn>
                  <a:cxn ang="0">
                    <a:pos x="15" y="123"/>
                  </a:cxn>
                  <a:cxn ang="0">
                    <a:pos x="15" y="110"/>
                  </a:cxn>
                  <a:cxn ang="0">
                    <a:pos x="15" y="106"/>
                  </a:cxn>
                  <a:cxn ang="0">
                    <a:pos x="15" y="104"/>
                  </a:cxn>
                  <a:cxn ang="0">
                    <a:pos x="14" y="66"/>
                  </a:cxn>
                  <a:cxn ang="0">
                    <a:pos x="8" y="64"/>
                  </a:cxn>
                  <a:cxn ang="0">
                    <a:pos x="0" y="64"/>
                  </a:cxn>
                  <a:cxn ang="0">
                    <a:pos x="2" y="55"/>
                  </a:cxn>
                  <a:cxn ang="0">
                    <a:pos x="18" y="31"/>
                  </a:cxn>
                  <a:cxn ang="0">
                    <a:pos x="30" y="10"/>
                  </a:cxn>
                  <a:cxn ang="0">
                    <a:pos x="56" y="0"/>
                  </a:cxn>
                  <a:cxn ang="0">
                    <a:pos x="76" y="9"/>
                  </a:cxn>
                  <a:cxn ang="0">
                    <a:pos x="74" y="24"/>
                  </a:cxn>
                  <a:cxn ang="0">
                    <a:pos x="60" y="25"/>
                  </a:cxn>
                  <a:cxn ang="0">
                    <a:pos x="51" y="12"/>
                  </a:cxn>
                  <a:cxn ang="0">
                    <a:pos x="41" y="13"/>
                  </a:cxn>
                  <a:cxn ang="0">
                    <a:pos x="37" y="39"/>
                  </a:cxn>
                  <a:cxn ang="0">
                    <a:pos x="37" y="54"/>
                  </a:cxn>
                  <a:cxn ang="0">
                    <a:pos x="51" y="53"/>
                  </a:cxn>
                  <a:cxn ang="0">
                    <a:pos x="55" y="56"/>
                  </a:cxn>
                  <a:cxn ang="0">
                    <a:pos x="55" y="61"/>
                  </a:cxn>
                  <a:cxn ang="0">
                    <a:pos x="52" y="63"/>
                  </a:cxn>
                  <a:cxn ang="0">
                    <a:pos x="44" y="64"/>
                  </a:cxn>
                  <a:cxn ang="0">
                    <a:pos x="40" y="63"/>
                  </a:cxn>
                  <a:cxn ang="0">
                    <a:pos x="37" y="69"/>
                  </a:cxn>
                  <a:cxn ang="0">
                    <a:pos x="37" y="79"/>
                  </a:cxn>
                  <a:cxn ang="0">
                    <a:pos x="37" y="106"/>
                  </a:cxn>
                  <a:cxn ang="0">
                    <a:pos x="39" y="126"/>
                  </a:cxn>
                  <a:cxn ang="0">
                    <a:pos x="54" y="131"/>
                  </a:cxn>
                  <a:cxn ang="0">
                    <a:pos x="54" y="137"/>
                  </a:cxn>
                  <a:cxn ang="0">
                    <a:pos x="35" y="136"/>
                  </a:cxn>
                  <a:cxn ang="0">
                    <a:pos x="17" y="136"/>
                  </a:cxn>
                  <a:cxn ang="0">
                    <a:pos x="0" y="137"/>
                  </a:cxn>
                </a:cxnLst>
                <a:rect l="0" t="0" r="r" b="b"/>
                <a:pathLst>
                  <a:path w="77" h="137">
                    <a:moveTo>
                      <a:pt x="0" y="137"/>
                    </a:moveTo>
                    <a:lnTo>
                      <a:pt x="0" y="137"/>
                    </a:lnTo>
                    <a:lnTo>
                      <a:pt x="0" y="131"/>
                    </a:lnTo>
                    <a:cubicBezTo>
                      <a:pt x="1" y="131"/>
                      <a:pt x="3" y="130"/>
                      <a:pt x="7" y="129"/>
                    </a:cubicBezTo>
                    <a:cubicBezTo>
                      <a:pt x="11" y="128"/>
                      <a:pt x="13" y="127"/>
                      <a:pt x="13" y="126"/>
                    </a:cubicBezTo>
                    <a:cubicBezTo>
                      <a:pt x="14" y="126"/>
                      <a:pt x="15" y="124"/>
                      <a:pt x="15" y="123"/>
                    </a:cubicBezTo>
                    <a:lnTo>
                      <a:pt x="15" y="121"/>
                    </a:lnTo>
                    <a:cubicBezTo>
                      <a:pt x="15" y="114"/>
                      <a:pt x="15" y="111"/>
                      <a:pt x="15" y="110"/>
                    </a:cubicBezTo>
                    <a:cubicBezTo>
                      <a:pt x="15" y="109"/>
                      <a:pt x="15" y="109"/>
                      <a:pt x="15" y="107"/>
                    </a:cubicBezTo>
                    <a:lnTo>
                      <a:pt x="15" y="106"/>
                    </a:lnTo>
                    <a:lnTo>
                      <a:pt x="15" y="105"/>
                    </a:lnTo>
                    <a:lnTo>
                      <a:pt x="15" y="104"/>
                    </a:lnTo>
                    <a:lnTo>
                      <a:pt x="14" y="86"/>
                    </a:lnTo>
                    <a:lnTo>
                      <a:pt x="14" y="66"/>
                    </a:lnTo>
                    <a:lnTo>
                      <a:pt x="14" y="64"/>
                    </a:lnTo>
                    <a:cubicBezTo>
                      <a:pt x="13" y="64"/>
                      <a:pt x="11" y="64"/>
                      <a:pt x="8" y="64"/>
                    </a:cubicBezTo>
                    <a:lnTo>
                      <a:pt x="2" y="64"/>
                    </a:lnTo>
                    <a:cubicBezTo>
                      <a:pt x="2" y="64"/>
                      <a:pt x="1" y="64"/>
                      <a:pt x="0" y="64"/>
                    </a:cubicBezTo>
                    <a:cubicBezTo>
                      <a:pt x="0" y="62"/>
                      <a:pt x="0" y="60"/>
                      <a:pt x="0" y="59"/>
                    </a:cubicBezTo>
                    <a:cubicBezTo>
                      <a:pt x="0" y="57"/>
                      <a:pt x="1" y="56"/>
                      <a:pt x="2" y="55"/>
                    </a:cubicBezTo>
                    <a:cubicBezTo>
                      <a:pt x="4" y="55"/>
                      <a:pt x="8" y="54"/>
                      <a:pt x="14" y="54"/>
                    </a:cubicBezTo>
                    <a:cubicBezTo>
                      <a:pt x="14" y="46"/>
                      <a:pt x="15" y="38"/>
                      <a:pt x="18" y="31"/>
                    </a:cubicBezTo>
                    <a:cubicBezTo>
                      <a:pt x="20" y="23"/>
                      <a:pt x="23" y="18"/>
                      <a:pt x="27" y="13"/>
                    </a:cubicBezTo>
                    <a:lnTo>
                      <a:pt x="30" y="10"/>
                    </a:lnTo>
                    <a:cubicBezTo>
                      <a:pt x="34" y="6"/>
                      <a:pt x="38" y="4"/>
                      <a:pt x="42" y="2"/>
                    </a:cubicBezTo>
                    <a:cubicBezTo>
                      <a:pt x="46" y="1"/>
                      <a:pt x="51" y="0"/>
                      <a:pt x="56" y="0"/>
                    </a:cubicBezTo>
                    <a:cubicBezTo>
                      <a:pt x="61" y="0"/>
                      <a:pt x="65" y="1"/>
                      <a:pt x="69" y="2"/>
                    </a:cubicBezTo>
                    <a:cubicBezTo>
                      <a:pt x="72" y="4"/>
                      <a:pt x="74" y="6"/>
                      <a:pt x="76" y="9"/>
                    </a:cubicBezTo>
                    <a:cubicBezTo>
                      <a:pt x="77" y="11"/>
                      <a:pt x="77" y="14"/>
                      <a:pt x="77" y="16"/>
                    </a:cubicBezTo>
                    <a:cubicBezTo>
                      <a:pt x="77" y="19"/>
                      <a:pt x="76" y="21"/>
                      <a:pt x="74" y="24"/>
                    </a:cubicBezTo>
                    <a:cubicBezTo>
                      <a:pt x="72" y="26"/>
                      <a:pt x="69" y="27"/>
                      <a:pt x="66" y="27"/>
                    </a:cubicBezTo>
                    <a:cubicBezTo>
                      <a:pt x="64" y="27"/>
                      <a:pt x="62" y="26"/>
                      <a:pt x="60" y="25"/>
                    </a:cubicBezTo>
                    <a:cubicBezTo>
                      <a:pt x="59" y="24"/>
                      <a:pt x="57" y="22"/>
                      <a:pt x="55" y="18"/>
                    </a:cubicBezTo>
                    <a:cubicBezTo>
                      <a:pt x="53" y="15"/>
                      <a:pt x="52" y="13"/>
                      <a:pt x="51" y="12"/>
                    </a:cubicBezTo>
                    <a:cubicBezTo>
                      <a:pt x="50" y="11"/>
                      <a:pt x="48" y="11"/>
                      <a:pt x="46" y="11"/>
                    </a:cubicBezTo>
                    <a:cubicBezTo>
                      <a:pt x="44" y="11"/>
                      <a:pt x="42" y="12"/>
                      <a:pt x="41" y="13"/>
                    </a:cubicBezTo>
                    <a:cubicBezTo>
                      <a:pt x="39" y="15"/>
                      <a:pt x="38" y="18"/>
                      <a:pt x="37" y="21"/>
                    </a:cubicBezTo>
                    <a:cubicBezTo>
                      <a:pt x="37" y="24"/>
                      <a:pt x="37" y="30"/>
                      <a:pt x="37" y="39"/>
                    </a:cubicBezTo>
                    <a:lnTo>
                      <a:pt x="36" y="51"/>
                    </a:lnTo>
                    <a:lnTo>
                      <a:pt x="37" y="54"/>
                    </a:lnTo>
                    <a:lnTo>
                      <a:pt x="39" y="54"/>
                    </a:lnTo>
                    <a:lnTo>
                      <a:pt x="51" y="53"/>
                    </a:lnTo>
                    <a:cubicBezTo>
                      <a:pt x="51" y="53"/>
                      <a:pt x="52" y="54"/>
                      <a:pt x="54" y="54"/>
                    </a:cubicBezTo>
                    <a:cubicBezTo>
                      <a:pt x="55" y="55"/>
                      <a:pt x="55" y="55"/>
                      <a:pt x="55" y="56"/>
                    </a:cubicBezTo>
                    <a:lnTo>
                      <a:pt x="55" y="58"/>
                    </a:lnTo>
                    <a:lnTo>
                      <a:pt x="55" y="61"/>
                    </a:lnTo>
                    <a:cubicBezTo>
                      <a:pt x="55" y="61"/>
                      <a:pt x="55" y="62"/>
                      <a:pt x="55" y="63"/>
                    </a:cubicBezTo>
                    <a:cubicBezTo>
                      <a:pt x="54" y="63"/>
                      <a:pt x="53" y="63"/>
                      <a:pt x="52" y="63"/>
                    </a:cubicBezTo>
                    <a:lnTo>
                      <a:pt x="52" y="63"/>
                    </a:lnTo>
                    <a:lnTo>
                      <a:pt x="44" y="64"/>
                    </a:lnTo>
                    <a:cubicBezTo>
                      <a:pt x="42" y="64"/>
                      <a:pt x="41" y="64"/>
                      <a:pt x="41" y="63"/>
                    </a:cubicBezTo>
                    <a:lnTo>
                      <a:pt x="40" y="63"/>
                    </a:lnTo>
                    <a:cubicBezTo>
                      <a:pt x="39" y="63"/>
                      <a:pt x="38" y="64"/>
                      <a:pt x="37" y="64"/>
                    </a:cubicBezTo>
                    <a:lnTo>
                      <a:pt x="37" y="69"/>
                    </a:lnTo>
                    <a:cubicBezTo>
                      <a:pt x="37" y="69"/>
                      <a:pt x="37" y="70"/>
                      <a:pt x="37" y="71"/>
                    </a:cubicBezTo>
                    <a:cubicBezTo>
                      <a:pt x="37" y="75"/>
                      <a:pt x="37" y="78"/>
                      <a:pt x="37" y="79"/>
                    </a:cubicBezTo>
                    <a:lnTo>
                      <a:pt x="37" y="95"/>
                    </a:lnTo>
                    <a:lnTo>
                      <a:pt x="37" y="106"/>
                    </a:lnTo>
                    <a:lnTo>
                      <a:pt x="37" y="114"/>
                    </a:lnTo>
                    <a:cubicBezTo>
                      <a:pt x="37" y="121"/>
                      <a:pt x="37" y="125"/>
                      <a:pt x="39" y="126"/>
                    </a:cubicBezTo>
                    <a:cubicBezTo>
                      <a:pt x="41" y="128"/>
                      <a:pt x="45" y="129"/>
                      <a:pt x="51" y="130"/>
                    </a:cubicBezTo>
                    <a:cubicBezTo>
                      <a:pt x="52" y="130"/>
                      <a:pt x="53" y="130"/>
                      <a:pt x="54" y="131"/>
                    </a:cubicBezTo>
                    <a:cubicBezTo>
                      <a:pt x="55" y="132"/>
                      <a:pt x="55" y="133"/>
                      <a:pt x="55" y="134"/>
                    </a:cubicBezTo>
                    <a:cubicBezTo>
                      <a:pt x="55" y="135"/>
                      <a:pt x="55" y="136"/>
                      <a:pt x="54" y="137"/>
                    </a:cubicBezTo>
                    <a:lnTo>
                      <a:pt x="47" y="137"/>
                    </a:lnTo>
                    <a:cubicBezTo>
                      <a:pt x="46" y="137"/>
                      <a:pt x="42" y="137"/>
                      <a:pt x="35" y="136"/>
                    </a:cubicBezTo>
                    <a:lnTo>
                      <a:pt x="29" y="136"/>
                    </a:lnTo>
                    <a:cubicBezTo>
                      <a:pt x="24" y="136"/>
                      <a:pt x="20" y="136"/>
                      <a:pt x="17" y="136"/>
                    </a:cubicBezTo>
                    <a:cubicBezTo>
                      <a:pt x="15" y="137"/>
                      <a:pt x="9" y="137"/>
                      <a:pt x="0" y="137"/>
                    </a:cubicBezTo>
                    <a:lnTo>
                      <a:pt x="0" y="13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39" name="Freeform 19"/>
              <p:cNvSpPr>
                <a:spLocks noEditPoints="1"/>
              </p:cNvSpPr>
              <p:nvPr/>
            </p:nvSpPr>
            <p:spPr bwMode="auto">
              <a:xfrm>
                <a:off x="1707" y="441"/>
                <a:ext cx="116" cy="119"/>
              </a:xfrm>
              <a:custGeom>
                <a:avLst/>
                <a:gdLst/>
                <a:ahLst/>
                <a:cxnLst>
                  <a:cxn ang="0">
                    <a:pos x="82" y="12"/>
                  </a:cxn>
                  <a:cxn ang="0">
                    <a:pos x="82" y="12"/>
                  </a:cxn>
                  <a:cxn ang="0">
                    <a:pos x="92" y="27"/>
                  </a:cxn>
                  <a:cxn ang="0">
                    <a:pos x="95" y="43"/>
                  </a:cxn>
                  <a:cxn ang="0">
                    <a:pos x="91" y="65"/>
                  </a:cxn>
                  <a:cxn ang="0">
                    <a:pos x="73" y="84"/>
                  </a:cxn>
                  <a:cxn ang="0">
                    <a:pos x="48" y="90"/>
                  </a:cxn>
                  <a:cxn ang="0">
                    <a:pos x="21" y="83"/>
                  </a:cxn>
                  <a:cxn ang="0">
                    <a:pos x="5" y="67"/>
                  </a:cxn>
                  <a:cxn ang="0">
                    <a:pos x="0" y="44"/>
                  </a:cxn>
                  <a:cxn ang="0">
                    <a:pos x="2" y="30"/>
                  </a:cxn>
                  <a:cxn ang="0">
                    <a:pos x="8" y="18"/>
                  </a:cxn>
                  <a:cxn ang="0">
                    <a:pos x="17" y="9"/>
                  </a:cxn>
                  <a:cxn ang="0">
                    <a:pos x="31" y="2"/>
                  </a:cxn>
                  <a:cxn ang="0">
                    <a:pos x="48" y="0"/>
                  </a:cxn>
                  <a:cxn ang="0">
                    <a:pos x="82" y="12"/>
                  </a:cxn>
                  <a:cxn ang="0">
                    <a:pos x="82" y="12"/>
                  </a:cxn>
                  <a:cxn ang="0">
                    <a:pos x="25" y="48"/>
                  </a:cxn>
                  <a:cxn ang="0">
                    <a:pos x="25" y="48"/>
                  </a:cxn>
                  <a:cxn ang="0">
                    <a:pos x="27" y="63"/>
                  </a:cxn>
                  <a:cxn ang="0">
                    <a:pos x="31" y="75"/>
                  </a:cxn>
                  <a:cxn ang="0">
                    <a:pos x="37" y="81"/>
                  </a:cxn>
                  <a:cxn ang="0">
                    <a:pos x="48" y="83"/>
                  </a:cxn>
                  <a:cxn ang="0">
                    <a:pos x="61" y="78"/>
                  </a:cxn>
                  <a:cxn ang="0">
                    <a:pos x="68" y="63"/>
                  </a:cxn>
                  <a:cxn ang="0">
                    <a:pos x="70" y="41"/>
                  </a:cxn>
                  <a:cxn ang="0">
                    <a:pos x="64" y="15"/>
                  </a:cxn>
                  <a:cxn ang="0">
                    <a:pos x="47" y="7"/>
                  </a:cxn>
                  <a:cxn ang="0">
                    <a:pos x="34" y="11"/>
                  </a:cxn>
                  <a:cxn ang="0">
                    <a:pos x="27" y="24"/>
                  </a:cxn>
                  <a:cxn ang="0">
                    <a:pos x="25" y="48"/>
                  </a:cxn>
                  <a:cxn ang="0">
                    <a:pos x="25" y="48"/>
                  </a:cxn>
                </a:cxnLst>
                <a:rect l="0" t="0" r="r" b="b"/>
                <a:pathLst>
                  <a:path w="95" h="90">
                    <a:moveTo>
                      <a:pt x="82" y="12"/>
                    </a:moveTo>
                    <a:lnTo>
                      <a:pt x="82" y="12"/>
                    </a:lnTo>
                    <a:cubicBezTo>
                      <a:pt x="86" y="17"/>
                      <a:pt x="90" y="22"/>
                      <a:pt x="92" y="27"/>
                    </a:cubicBezTo>
                    <a:cubicBezTo>
                      <a:pt x="94" y="33"/>
                      <a:pt x="95" y="38"/>
                      <a:pt x="95" y="43"/>
                    </a:cubicBezTo>
                    <a:cubicBezTo>
                      <a:pt x="95" y="52"/>
                      <a:pt x="94" y="60"/>
                      <a:pt x="91" y="65"/>
                    </a:cubicBezTo>
                    <a:cubicBezTo>
                      <a:pt x="86" y="74"/>
                      <a:pt x="81" y="80"/>
                      <a:pt x="73" y="84"/>
                    </a:cubicBezTo>
                    <a:cubicBezTo>
                      <a:pt x="66" y="88"/>
                      <a:pt x="58" y="90"/>
                      <a:pt x="48" y="90"/>
                    </a:cubicBezTo>
                    <a:cubicBezTo>
                      <a:pt x="37" y="90"/>
                      <a:pt x="28" y="88"/>
                      <a:pt x="21" y="83"/>
                    </a:cubicBezTo>
                    <a:cubicBezTo>
                      <a:pt x="13" y="78"/>
                      <a:pt x="8" y="73"/>
                      <a:pt x="5" y="67"/>
                    </a:cubicBezTo>
                    <a:cubicBezTo>
                      <a:pt x="2" y="60"/>
                      <a:pt x="0" y="53"/>
                      <a:pt x="0" y="44"/>
                    </a:cubicBezTo>
                    <a:cubicBezTo>
                      <a:pt x="0" y="39"/>
                      <a:pt x="1" y="34"/>
                      <a:pt x="2" y="30"/>
                    </a:cubicBezTo>
                    <a:cubicBezTo>
                      <a:pt x="4" y="25"/>
                      <a:pt x="6" y="21"/>
                      <a:pt x="8" y="18"/>
                    </a:cubicBezTo>
                    <a:cubicBezTo>
                      <a:pt x="11" y="14"/>
                      <a:pt x="14" y="11"/>
                      <a:pt x="17" y="9"/>
                    </a:cubicBezTo>
                    <a:cubicBezTo>
                      <a:pt x="22" y="6"/>
                      <a:pt x="27" y="3"/>
                      <a:pt x="31" y="2"/>
                    </a:cubicBezTo>
                    <a:cubicBezTo>
                      <a:pt x="36" y="0"/>
                      <a:pt x="41" y="0"/>
                      <a:pt x="48" y="0"/>
                    </a:cubicBezTo>
                    <a:cubicBezTo>
                      <a:pt x="63" y="0"/>
                      <a:pt x="74" y="4"/>
                      <a:pt x="82" y="12"/>
                    </a:cubicBezTo>
                    <a:lnTo>
                      <a:pt x="82" y="12"/>
                    </a:lnTo>
                    <a:close/>
                    <a:moveTo>
                      <a:pt x="25" y="48"/>
                    </a:moveTo>
                    <a:lnTo>
                      <a:pt x="25" y="48"/>
                    </a:lnTo>
                    <a:cubicBezTo>
                      <a:pt x="26" y="57"/>
                      <a:pt x="26" y="62"/>
                      <a:pt x="27" y="63"/>
                    </a:cubicBezTo>
                    <a:cubicBezTo>
                      <a:pt x="27" y="68"/>
                      <a:pt x="29" y="72"/>
                      <a:pt x="31" y="75"/>
                    </a:cubicBezTo>
                    <a:cubicBezTo>
                      <a:pt x="32" y="77"/>
                      <a:pt x="34" y="79"/>
                      <a:pt x="37" y="81"/>
                    </a:cubicBezTo>
                    <a:cubicBezTo>
                      <a:pt x="40" y="82"/>
                      <a:pt x="44" y="83"/>
                      <a:pt x="48" y="83"/>
                    </a:cubicBezTo>
                    <a:cubicBezTo>
                      <a:pt x="53" y="83"/>
                      <a:pt x="57" y="81"/>
                      <a:pt x="61" y="78"/>
                    </a:cubicBezTo>
                    <a:cubicBezTo>
                      <a:pt x="64" y="75"/>
                      <a:pt x="67" y="70"/>
                      <a:pt x="68" y="63"/>
                    </a:cubicBezTo>
                    <a:cubicBezTo>
                      <a:pt x="69" y="59"/>
                      <a:pt x="70" y="51"/>
                      <a:pt x="70" y="41"/>
                    </a:cubicBezTo>
                    <a:cubicBezTo>
                      <a:pt x="70" y="29"/>
                      <a:pt x="68" y="20"/>
                      <a:pt x="64" y="15"/>
                    </a:cubicBezTo>
                    <a:cubicBezTo>
                      <a:pt x="59" y="9"/>
                      <a:pt x="54" y="7"/>
                      <a:pt x="47" y="7"/>
                    </a:cubicBezTo>
                    <a:cubicBezTo>
                      <a:pt x="42" y="7"/>
                      <a:pt x="38" y="8"/>
                      <a:pt x="34" y="11"/>
                    </a:cubicBezTo>
                    <a:cubicBezTo>
                      <a:pt x="31" y="14"/>
                      <a:pt x="28" y="19"/>
                      <a:pt x="27" y="24"/>
                    </a:cubicBezTo>
                    <a:cubicBezTo>
                      <a:pt x="26" y="28"/>
                      <a:pt x="25" y="36"/>
                      <a:pt x="25" y="48"/>
                    </a:cubicBezTo>
                    <a:lnTo>
                      <a:pt x="25" y="4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0" name="Freeform 20"/>
              <p:cNvSpPr>
                <a:spLocks/>
              </p:cNvSpPr>
              <p:nvPr/>
            </p:nvSpPr>
            <p:spPr bwMode="auto">
              <a:xfrm>
                <a:off x="1836" y="435"/>
                <a:ext cx="86" cy="122"/>
              </a:xfrm>
              <a:custGeom>
                <a:avLst/>
                <a:gdLst/>
                <a:ahLst/>
                <a:cxnLst>
                  <a:cxn ang="0">
                    <a:pos x="1" y="87"/>
                  </a:cxn>
                  <a:cxn ang="0">
                    <a:pos x="1" y="87"/>
                  </a:cxn>
                  <a:cxn ang="0">
                    <a:pos x="4" y="85"/>
                  </a:cxn>
                  <a:cxn ang="0">
                    <a:pos x="14" y="81"/>
                  </a:cxn>
                  <a:cxn ang="0">
                    <a:pos x="15" y="64"/>
                  </a:cxn>
                  <a:cxn ang="0">
                    <a:pos x="14" y="29"/>
                  </a:cxn>
                  <a:cxn ang="0">
                    <a:pos x="12" y="26"/>
                  </a:cxn>
                  <a:cxn ang="0">
                    <a:pos x="5" y="24"/>
                  </a:cxn>
                  <a:cxn ang="0">
                    <a:pos x="3" y="21"/>
                  </a:cxn>
                  <a:cxn ang="0">
                    <a:pos x="3" y="17"/>
                  </a:cxn>
                  <a:cxn ang="0">
                    <a:pos x="16" y="12"/>
                  </a:cxn>
                  <a:cxn ang="0">
                    <a:pos x="26" y="4"/>
                  </a:cxn>
                  <a:cxn ang="0">
                    <a:pos x="29" y="0"/>
                  </a:cxn>
                  <a:cxn ang="0">
                    <a:pos x="36" y="0"/>
                  </a:cxn>
                  <a:cxn ang="0">
                    <a:pos x="36" y="4"/>
                  </a:cxn>
                  <a:cxn ang="0">
                    <a:pos x="36" y="6"/>
                  </a:cxn>
                  <a:cxn ang="0">
                    <a:pos x="36" y="12"/>
                  </a:cxn>
                  <a:cxn ang="0">
                    <a:pos x="36" y="21"/>
                  </a:cxn>
                  <a:cxn ang="0">
                    <a:pos x="43" y="11"/>
                  </a:cxn>
                  <a:cxn ang="0">
                    <a:pos x="48" y="6"/>
                  </a:cxn>
                  <a:cxn ang="0">
                    <a:pos x="56" y="4"/>
                  </a:cxn>
                  <a:cxn ang="0">
                    <a:pos x="66" y="7"/>
                  </a:cxn>
                  <a:cxn ang="0">
                    <a:pos x="70" y="16"/>
                  </a:cxn>
                  <a:cxn ang="0">
                    <a:pos x="66" y="25"/>
                  </a:cxn>
                  <a:cxn ang="0">
                    <a:pos x="58" y="29"/>
                  </a:cxn>
                  <a:cxn ang="0">
                    <a:pos x="49" y="25"/>
                  </a:cxn>
                  <a:cxn ang="0">
                    <a:pos x="44" y="23"/>
                  </a:cxn>
                  <a:cxn ang="0">
                    <a:pos x="44" y="23"/>
                  </a:cxn>
                  <a:cxn ang="0">
                    <a:pos x="40" y="27"/>
                  </a:cxn>
                  <a:cxn ang="0">
                    <a:pos x="37" y="37"/>
                  </a:cxn>
                  <a:cxn ang="0">
                    <a:pos x="37" y="40"/>
                  </a:cxn>
                  <a:cxn ang="0">
                    <a:pos x="38" y="76"/>
                  </a:cxn>
                  <a:cxn ang="0">
                    <a:pos x="40" y="81"/>
                  </a:cxn>
                  <a:cxn ang="0">
                    <a:pos x="43" y="83"/>
                  </a:cxn>
                  <a:cxn ang="0">
                    <a:pos x="50" y="84"/>
                  </a:cxn>
                  <a:cxn ang="0">
                    <a:pos x="56" y="86"/>
                  </a:cxn>
                  <a:cxn ang="0">
                    <a:pos x="57" y="89"/>
                  </a:cxn>
                  <a:cxn ang="0">
                    <a:pos x="56" y="92"/>
                  </a:cxn>
                  <a:cxn ang="0">
                    <a:pos x="47" y="92"/>
                  </a:cxn>
                  <a:cxn ang="0">
                    <a:pos x="27" y="91"/>
                  </a:cxn>
                  <a:cxn ang="0">
                    <a:pos x="13" y="91"/>
                  </a:cxn>
                  <a:cxn ang="0">
                    <a:pos x="11" y="91"/>
                  </a:cxn>
                  <a:cxn ang="0">
                    <a:pos x="1" y="92"/>
                  </a:cxn>
                  <a:cxn ang="0">
                    <a:pos x="0" y="89"/>
                  </a:cxn>
                  <a:cxn ang="0">
                    <a:pos x="1" y="87"/>
                  </a:cxn>
                  <a:cxn ang="0">
                    <a:pos x="1" y="87"/>
                  </a:cxn>
                </a:cxnLst>
                <a:rect l="0" t="0" r="r" b="b"/>
                <a:pathLst>
                  <a:path w="70" h="92">
                    <a:moveTo>
                      <a:pt x="1" y="87"/>
                    </a:moveTo>
                    <a:lnTo>
                      <a:pt x="1" y="87"/>
                    </a:lnTo>
                    <a:cubicBezTo>
                      <a:pt x="2"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1" y="25"/>
                      <a:pt x="8" y="24"/>
                      <a:pt x="5" y="24"/>
                    </a:cubicBezTo>
                    <a:cubicBezTo>
                      <a:pt x="4" y="23"/>
                      <a:pt x="3" y="22"/>
                      <a:pt x="3" y="21"/>
                    </a:cubicBezTo>
                    <a:lnTo>
                      <a:pt x="3" y="17"/>
                    </a:lnTo>
                    <a:cubicBezTo>
                      <a:pt x="8" y="17"/>
                      <a:pt x="12" y="15"/>
                      <a:pt x="16" y="12"/>
                    </a:cubicBezTo>
                    <a:cubicBezTo>
                      <a:pt x="21" y="9"/>
                      <a:pt x="24" y="7"/>
                      <a:pt x="26" y="4"/>
                    </a:cubicBezTo>
                    <a:cubicBezTo>
                      <a:pt x="27" y="2"/>
                      <a:pt x="28" y="1"/>
                      <a:pt x="29"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3" y="11"/>
                    </a:cubicBezTo>
                    <a:cubicBezTo>
                      <a:pt x="43" y="11"/>
                      <a:pt x="45" y="9"/>
                      <a:pt x="48" y="6"/>
                    </a:cubicBezTo>
                    <a:cubicBezTo>
                      <a:pt x="50" y="5"/>
                      <a:pt x="53" y="4"/>
                      <a:pt x="56" y="4"/>
                    </a:cubicBezTo>
                    <a:cubicBezTo>
                      <a:pt x="60" y="4"/>
                      <a:pt x="63" y="5"/>
                      <a:pt x="66" y="7"/>
                    </a:cubicBezTo>
                    <a:cubicBezTo>
                      <a:pt x="68" y="10"/>
                      <a:pt x="70" y="13"/>
                      <a:pt x="70" y="16"/>
                    </a:cubicBezTo>
                    <a:cubicBezTo>
                      <a:pt x="70" y="19"/>
                      <a:pt x="69" y="22"/>
                      <a:pt x="66" y="25"/>
                    </a:cubicBezTo>
                    <a:cubicBezTo>
                      <a:pt x="64" y="27"/>
                      <a:pt x="62" y="29"/>
                      <a:pt x="58" y="29"/>
                    </a:cubicBezTo>
                    <a:cubicBezTo>
                      <a:pt x="55" y="29"/>
                      <a:pt x="52" y="27"/>
                      <a:pt x="49" y="25"/>
                    </a:cubicBezTo>
                    <a:cubicBezTo>
                      <a:pt x="47" y="23"/>
                      <a:pt x="46" y="23"/>
                      <a:pt x="44" y="23"/>
                    </a:cubicBezTo>
                    <a:lnTo>
                      <a:pt x="44" y="23"/>
                    </a:lnTo>
                    <a:cubicBezTo>
                      <a:pt x="42" y="23"/>
                      <a:pt x="41" y="25"/>
                      <a:pt x="40" y="27"/>
                    </a:cubicBezTo>
                    <a:cubicBezTo>
                      <a:pt x="38" y="30"/>
                      <a:pt x="37" y="34"/>
                      <a:pt x="37" y="37"/>
                    </a:cubicBezTo>
                    <a:lnTo>
                      <a:pt x="37" y="40"/>
                    </a:lnTo>
                    <a:cubicBezTo>
                      <a:pt x="37" y="45"/>
                      <a:pt x="38" y="57"/>
                      <a:pt x="38" y="76"/>
                    </a:cubicBezTo>
                    <a:cubicBezTo>
                      <a:pt x="38" y="78"/>
                      <a:pt x="39" y="80"/>
                      <a:pt x="40" y="81"/>
                    </a:cubicBezTo>
                    <a:cubicBezTo>
                      <a:pt x="41" y="82"/>
                      <a:pt x="42" y="83"/>
                      <a:pt x="43" y="83"/>
                    </a:cubicBezTo>
                    <a:cubicBezTo>
                      <a:pt x="45" y="84"/>
                      <a:pt x="47" y="84"/>
                      <a:pt x="50" y="84"/>
                    </a:cubicBezTo>
                    <a:cubicBezTo>
                      <a:pt x="53" y="85"/>
                      <a:pt x="55" y="85"/>
                      <a:pt x="56" y="86"/>
                    </a:cubicBezTo>
                    <a:cubicBezTo>
                      <a:pt x="57" y="86"/>
                      <a:pt x="57" y="87"/>
                      <a:pt x="57" y="89"/>
                    </a:cubicBezTo>
                    <a:cubicBezTo>
                      <a:pt x="57" y="89"/>
                      <a:pt x="57" y="90"/>
                      <a:pt x="56" y="92"/>
                    </a:cubicBezTo>
                    <a:lnTo>
                      <a:pt x="47" y="92"/>
                    </a:lnTo>
                    <a:lnTo>
                      <a:pt x="27" y="91"/>
                    </a:lnTo>
                    <a:cubicBezTo>
                      <a:pt x="22" y="91"/>
                      <a:pt x="17" y="91"/>
                      <a:pt x="13" y="91"/>
                    </a:cubicBezTo>
                    <a:lnTo>
                      <a:pt x="11" y="91"/>
                    </a:lnTo>
                    <a:cubicBezTo>
                      <a:pt x="11" y="91"/>
                      <a:pt x="7" y="91"/>
                      <a:pt x="1" y="92"/>
                    </a:cubicBezTo>
                    <a:cubicBezTo>
                      <a:pt x="1" y="91"/>
                      <a:pt x="0" y="90"/>
                      <a:pt x="0" y="89"/>
                    </a:cubicBezTo>
                    <a:cubicBezTo>
                      <a:pt x="0" y="89"/>
                      <a:pt x="1" y="88"/>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1" name="Freeform 21"/>
              <p:cNvSpPr>
                <a:spLocks noEditPoints="1"/>
              </p:cNvSpPr>
              <p:nvPr/>
            </p:nvSpPr>
            <p:spPr bwMode="auto">
              <a:xfrm>
                <a:off x="1998" y="441"/>
                <a:ext cx="109" cy="117"/>
              </a:xfrm>
              <a:custGeom>
                <a:avLst/>
                <a:gdLst/>
                <a:ahLst/>
                <a:cxnLst>
                  <a:cxn ang="0">
                    <a:pos x="86" y="68"/>
                  </a:cxn>
                  <a:cxn ang="0">
                    <a:pos x="86" y="68"/>
                  </a:cxn>
                  <a:cxn ang="0">
                    <a:pos x="88" y="70"/>
                  </a:cxn>
                  <a:cxn ang="0">
                    <a:pos x="89" y="72"/>
                  </a:cxn>
                  <a:cxn ang="0">
                    <a:pos x="89" y="72"/>
                  </a:cxn>
                  <a:cxn ang="0">
                    <a:pos x="83" y="85"/>
                  </a:cxn>
                  <a:cxn ang="0">
                    <a:pos x="73" y="88"/>
                  </a:cxn>
                  <a:cxn ang="0">
                    <a:pos x="62" y="85"/>
                  </a:cxn>
                  <a:cxn ang="0">
                    <a:pos x="54" y="73"/>
                  </a:cxn>
                  <a:cxn ang="0">
                    <a:pos x="42" y="85"/>
                  </a:cxn>
                  <a:cxn ang="0">
                    <a:pos x="22" y="89"/>
                  </a:cxn>
                  <a:cxn ang="0">
                    <a:pos x="6" y="84"/>
                  </a:cxn>
                  <a:cxn ang="0">
                    <a:pos x="1" y="73"/>
                  </a:cxn>
                  <a:cxn ang="0">
                    <a:pos x="3" y="66"/>
                  </a:cxn>
                  <a:cxn ang="0">
                    <a:pos x="8" y="59"/>
                  </a:cxn>
                  <a:cxn ang="0">
                    <a:pos x="18" y="51"/>
                  </a:cxn>
                  <a:cxn ang="0">
                    <a:pos x="26" y="48"/>
                  </a:cxn>
                  <a:cxn ang="0">
                    <a:pos x="52" y="37"/>
                  </a:cxn>
                  <a:cxn ang="0">
                    <a:pos x="52" y="29"/>
                  </a:cxn>
                  <a:cxn ang="0">
                    <a:pos x="49" y="10"/>
                  </a:cxn>
                  <a:cxn ang="0">
                    <a:pos x="42" y="7"/>
                  </a:cxn>
                  <a:cxn ang="0">
                    <a:pos x="32" y="9"/>
                  </a:cxn>
                  <a:cxn ang="0">
                    <a:pos x="26" y="14"/>
                  </a:cxn>
                  <a:cxn ang="0">
                    <a:pos x="23" y="23"/>
                  </a:cxn>
                  <a:cxn ang="0">
                    <a:pos x="22" y="28"/>
                  </a:cxn>
                  <a:cxn ang="0">
                    <a:pos x="16" y="32"/>
                  </a:cxn>
                  <a:cxn ang="0">
                    <a:pos x="11" y="34"/>
                  </a:cxn>
                  <a:cxn ang="0">
                    <a:pos x="2" y="37"/>
                  </a:cxn>
                  <a:cxn ang="0">
                    <a:pos x="0" y="33"/>
                  </a:cxn>
                  <a:cxn ang="0">
                    <a:pos x="3" y="23"/>
                  </a:cxn>
                  <a:cxn ang="0">
                    <a:pos x="14" y="11"/>
                  </a:cxn>
                  <a:cxn ang="0">
                    <a:pos x="28" y="3"/>
                  </a:cxn>
                  <a:cxn ang="0">
                    <a:pos x="50" y="0"/>
                  </a:cxn>
                  <a:cxn ang="0">
                    <a:pos x="64" y="4"/>
                  </a:cxn>
                  <a:cxn ang="0">
                    <a:pos x="72" y="13"/>
                  </a:cxn>
                  <a:cxn ang="0">
                    <a:pos x="75" y="34"/>
                  </a:cxn>
                  <a:cxn ang="0">
                    <a:pos x="74" y="51"/>
                  </a:cxn>
                  <a:cxn ang="0">
                    <a:pos x="75" y="64"/>
                  </a:cxn>
                  <a:cxn ang="0">
                    <a:pos x="75" y="67"/>
                  </a:cxn>
                  <a:cxn ang="0">
                    <a:pos x="76" y="73"/>
                  </a:cxn>
                  <a:cxn ang="0">
                    <a:pos x="79" y="75"/>
                  </a:cxn>
                  <a:cxn ang="0">
                    <a:pos x="81" y="74"/>
                  </a:cxn>
                  <a:cxn ang="0">
                    <a:pos x="84" y="69"/>
                  </a:cxn>
                  <a:cxn ang="0">
                    <a:pos x="86" y="68"/>
                  </a:cxn>
                  <a:cxn ang="0">
                    <a:pos x="52" y="44"/>
                  </a:cxn>
                  <a:cxn ang="0">
                    <a:pos x="52" y="44"/>
                  </a:cxn>
                  <a:cxn ang="0">
                    <a:pos x="39" y="51"/>
                  </a:cxn>
                  <a:cxn ang="0">
                    <a:pos x="28" y="60"/>
                  </a:cxn>
                  <a:cxn ang="0">
                    <a:pos x="26" y="69"/>
                  </a:cxn>
                  <a:cxn ang="0">
                    <a:pos x="29" y="76"/>
                  </a:cxn>
                  <a:cxn ang="0">
                    <a:pos x="35" y="79"/>
                  </a:cxn>
                  <a:cxn ang="0">
                    <a:pos x="45" y="76"/>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2"/>
                    </a:cubicBezTo>
                    <a:lnTo>
                      <a:pt x="89" y="72"/>
                    </a:lnTo>
                    <a:cubicBezTo>
                      <a:pt x="88" y="78"/>
                      <a:pt x="86" y="83"/>
                      <a:pt x="83" y="85"/>
                    </a:cubicBezTo>
                    <a:cubicBezTo>
                      <a:pt x="80" y="87"/>
                      <a:pt x="77" y="88"/>
                      <a:pt x="73" y="88"/>
                    </a:cubicBezTo>
                    <a:cubicBezTo>
                      <a:pt x="69" y="88"/>
                      <a:pt x="65" y="87"/>
                      <a:pt x="62" y="85"/>
                    </a:cubicBezTo>
                    <a:cubicBezTo>
                      <a:pt x="59" y="83"/>
                      <a:pt x="57" y="79"/>
                      <a:pt x="54" y="73"/>
                    </a:cubicBezTo>
                    <a:cubicBezTo>
                      <a:pt x="51" y="78"/>
                      <a:pt x="47" y="82"/>
                      <a:pt x="42" y="85"/>
                    </a:cubicBezTo>
                    <a:cubicBezTo>
                      <a:pt x="36" y="88"/>
                      <a:pt x="30" y="89"/>
                      <a:pt x="22" y="89"/>
                    </a:cubicBezTo>
                    <a:cubicBezTo>
                      <a:pt x="15" y="89"/>
                      <a:pt x="10" y="87"/>
                      <a:pt x="6" y="84"/>
                    </a:cubicBezTo>
                    <a:cubicBezTo>
                      <a:pt x="3" y="81"/>
                      <a:pt x="1" y="78"/>
                      <a:pt x="1" y="73"/>
                    </a:cubicBezTo>
                    <a:cubicBezTo>
                      <a:pt x="1" y="70"/>
                      <a:pt x="2" y="68"/>
                      <a:pt x="3" y="66"/>
                    </a:cubicBezTo>
                    <a:cubicBezTo>
                      <a:pt x="4" y="63"/>
                      <a:pt x="5" y="61"/>
                      <a:pt x="8" y="59"/>
                    </a:cubicBezTo>
                    <a:cubicBezTo>
                      <a:pt x="10" y="56"/>
                      <a:pt x="13" y="54"/>
                      <a:pt x="18" y="51"/>
                    </a:cubicBezTo>
                    <a:cubicBezTo>
                      <a:pt x="19" y="51"/>
                      <a:pt x="22" y="50"/>
                      <a:pt x="26" y="48"/>
                    </a:cubicBezTo>
                    <a:lnTo>
                      <a:pt x="52" y="37"/>
                    </a:lnTo>
                    <a:cubicBezTo>
                      <a:pt x="52" y="35"/>
                      <a:pt x="52" y="32"/>
                      <a:pt x="52" y="29"/>
                    </a:cubicBezTo>
                    <a:cubicBezTo>
                      <a:pt x="52" y="20"/>
                      <a:pt x="51" y="14"/>
                      <a:pt x="49" y="10"/>
                    </a:cubicBezTo>
                    <a:cubicBezTo>
                      <a:pt x="48" y="8"/>
                      <a:pt x="45" y="7"/>
                      <a:pt x="42" y="7"/>
                    </a:cubicBezTo>
                    <a:cubicBezTo>
                      <a:pt x="38" y="7"/>
                      <a:pt x="35" y="8"/>
                      <a:pt x="32" y="9"/>
                    </a:cubicBezTo>
                    <a:cubicBezTo>
                      <a:pt x="29" y="10"/>
                      <a:pt x="27" y="12"/>
                      <a:pt x="26" y="14"/>
                    </a:cubicBezTo>
                    <a:cubicBezTo>
                      <a:pt x="25" y="16"/>
                      <a:pt x="24" y="19"/>
                      <a:pt x="23" y="23"/>
                    </a:cubicBezTo>
                    <a:cubicBezTo>
                      <a:pt x="23" y="26"/>
                      <a:pt x="22" y="28"/>
                      <a:pt x="22" y="28"/>
                    </a:cubicBezTo>
                    <a:cubicBezTo>
                      <a:pt x="21" y="29"/>
                      <a:pt x="19" y="31"/>
                      <a:pt x="16" y="32"/>
                    </a:cubicBezTo>
                    <a:cubicBezTo>
                      <a:pt x="14" y="33"/>
                      <a:pt x="12" y="33"/>
                      <a:pt x="11" y="34"/>
                    </a:cubicBezTo>
                    <a:cubicBezTo>
                      <a:pt x="7" y="36"/>
                      <a:pt x="4" y="37"/>
                      <a:pt x="2" y="37"/>
                    </a:cubicBezTo>
                    <a:cubicBezTo>
                      <a:pt x="1" y="36"/>
                      <a:pt x="0" y="35"/>
                      <a:pt x="0" y="33"/>
                    </a:cubicBezTo>
                    <a:cubicBezTo>
                      <a:pt x="0" y="29"/>
                      <a:pt x="1" y="26"/>
                      <a:pt x="3" y="23"/>
                    </a:cubicBezTo>
                    <a:cubicBezTo>
                      <a:pt x="5" y="19"/>
                      <a:pt x="9" y="15"/>
                      <a:pt x="14" y="11"/>
                    </a:cubicBezTo>
                    <a:cubicBezTo>
                      <a:pt x="19" y="8"/>
                      <a:pt x="24" y="5"/>
                      <a:pt x="28" y="3"/>
                    </a:cubicBezTo>
                    <a:cubicBezTo>
                      <a:pt x="34" y="1"/>
                      <a:pt x="41" y="0"/>
                      <a:pt x="50" y="0"/>
                    </a:cubicBezTo>
                    <a:cubicBezTo>
                      <a:pt x="55" y="0"/>
                      <a:pt x="60" y="2"/>
                      <a:pt x="64" y="4"/>
                    </a:cubicBezTo>
                    <a:cubicBezTo>
                      <a:pt x="68" y="6"/>
                      <a:pt x="71" y="9"/>
                      <a:pt x="72" y="13"/>
                    </a:cubicBezTo>
                    <a:cubicBezTo>
                      <a:pt x="74" y="17"/>
                      <a:pt x="75" y="24"/>
                      <a:pt x="75" y="34"/>
                    </a:cubicBezTo>
                    <a:lnTo>
                      <a:pt x="74" y="51"/>
                    </a:lnTo>
                    <a:lnTo>
                      <a:pt x="75" y="64"/>
                    </a:lnTo>
                    <a:lnTo>
                      <a:pt x="75" y="67"/>
                    </a:lnTo>
                    <a:cubicBezTo>
                      <a:pt x="75" y="70"/>
                      <a:pt x="75" y="72"/>
                      <a:pt x="76" y="73"/>
                    </a:cubicBezTo>
                    <a:cubicBezTo>
                      <a:pt x="77" y="74"/>
                      <a:pt x="78" y="75"/>
                      <a:pt x="79" y="75"/>
                    </a:cubicBezTo>
                    <a:cubicBezTo>
                      <a:pt x="80" y="75"/>
                      <a:pt x="80" y="74"/>
                      <a:pt x="81" y="74"/>
                    </a:cubicBezTo>
                    <a:lnTo>
                      <a:pt x="84" y="69"/>
                    </a:lnTo>
                    <a:lnTo>
                      <a:pt x="86" y="68"/>
                    </a:lnTo>
                    <a:close/>
                    <a:moveTo>
                      <a:pt x="52" y="44"/>
                    </a:moveTo>
                    <a:lnTo>
                      <a:pt x="52" y="44"/>
                    </a:lnTo>
                    <a:cubicBezTo>
                      <a:pt x="48" y="46"/>
                      <a:pt x="44" y="48"/>
                      <a:pt x="39" y="51"/>
                    </a:cubicBezTo>
                    <a:cubicBezTo>
                      <a:pt x="34" y="54"/>
                      <a:pt x="30" y="57"/>
                      <a:pt x="28" y="60"/>
                    </a:cubicBezTo>
                    <a:cubicBezTo>
                      <a:pt x="27" y="62"/>
                      <a:pt x="26" y="65"/>
                      <a:pt x="26" y="69"/>
                    </a:cubicBezTo>
                    <a:cubicBezTo>
                      <a:pt x="26" y="72"/>
                      <a:pt x="27" y="74"/>
                      <a:pt x="29" y="76"/>
                    </a:cubicBezTo>
                    <a:cubicBezTo>
                      <a:pt x="31" y="78"/>
                      <a:pt x="33" y="79"/>
                      <a:pt x="35" y="79"/>
                    </a:cubicBezTo>
                    <a:cubicBezTo>
                      <a:pt x="39" y="79"/>
                      <a:pt x="42" y="78"/>
                      <a:pt x="45" y="76"/>
                    </a:cubicBezTo>
                    <a:cubicBezTo>
                      <a:pt x="49" y="73"/>
                      <a:pt x="51" y="70"/>
                      <a:pt x="51" y="68"/>
                    </a:cubicBezTo>
                    <a:cubicBezTo>
                      <a:pt x="52" y="67"/>
                      <a:pt x="52" y="62"/>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2" name="Freeform 22"/>
              <p:cNvSpPr>
                <a:spLocks/>
              </p:cNvSpPr>
              <p:nvPr/>
            </p:nvSpPr>
            <p:spPr bwMode="auto">
              <a:xfrm>
                <a:off x="2189" y="376"/>
                <a:ext cx="172" cy="184"/>
              </a:xfrm>
              <a:custGeom>
                <a:avLst/>
                <a:gdLst/>
                <a:ahLst/>
                <a:cxnLst>
                  <a:cxn ang="0">
                    <a:pos x="124" y="11"/>
                  </a:cxn>
                  <a:cxn ang="0">
                    <a:pos x="124" y="11"/>
                  </a:cxn>
                  <a:cxn ang="0">
                    <a:pos x="126" y="23"/>
                  </a:cxn>
                  <a:cxn ang="0">
                    <a:pos x="127" y="36"/>
                  </a:cxn>
                  <a:cxn ang="0">
                    <a:pos x="126" y="40"/>
                  </a:cxn>
                  <a:cxn ang="0">
                    <a:pos x="118" y="39"/>
                  </a:cxn>
                  <a:cxn ang="0">
                    <a:pos x="107" y="24"/>
                  </a:cxn>
                  <a:cxn ang="0">
                    <a:pos x="92" y="14"/>
                  </a:cxn>
                  <a:cxn ang="0">
                    <a:pos x="76" y="11"/>
                  </a:cxn>
                  <a:cxn ang="0">
                    <a:pos x="45" y="27"/>
                  </a:cxn>
                  <a:cxn ang="0">
                    <a:pos x="32" y="73"/>
                  </a:cxn>
                  <a:cxn ang="0">
                    <a:pos x="37" y="101"/>
                  </a:cxn>
                  <a:cxn ang="0">
                    <a:pos x="53" y="122"/>
                  </a:cxn>
                  <a:cxn ang="0">
                    <a:pos x="77" y="130"/>
                  </a:cxn>
                  <a:cxn ang="0">
                    <a:pos x="91" y="128"/>
                  </a:cxn>
                  <a:cxn ang="0">
                    <a:pos x="97" y="125"/>
                  </a:cxn>
                  <a:cxn ang="0">
                    <a:pos x="100" y="120"/>
                  </a:cxn>
                  <a:cxn ang="0">
                    <a:pos x="100" y="103"/>
                  </a:cxn>
                  <a:cxn ang="0">
                    <a:pos x="100" y="88"/>
                  </a:cxn>
                  <a:cxn ang="0">
                    <a:pos x="99" y="86"/>
                  </a:cxn>
                  <a:cxn ang="0">
                    <a:pos x="94" y="84"/>
                  </a:cxn>
                  <a:cxn ang="0">
                    <a:pos x="85" y="82"/>
                  </a:cxn>
                  <a:cxn ang="0">
                    <a:pos x="82" y="80"/>
                  </a:cxn>
                  <a:cxn ang="0">
                    <a:pos x="81" y="78"/>
                  </a:cxn>
                  <a:cxn ang="0">
                    <a:pos x="82" y="74"/>
                  </a:cxn>
                  <a:cxn ang="0">
                    <a:pos x="85" y="74"/>
                  </a:cxn>
                  <a:cxn ang="0">
                    <a:pos x="104" y="74"/>
                  </a:cxn>
                  <a:cxn ang="0">
                    <a:pos x="110" y="75"/>
                  </a:cxn>
                  <a:cxn ang="0">
                    <a:pos x="127" y="74"/>
                  </a:cxn>
                  <a:cxn ang="0">
                    <a:pos x="134" y="74"/>
                  </a:cxn>
                  <a:cxn ang="0">
                    <a:pos x="141" y="74"/>
                  </a:cxn>
                  <a:cxn ang="0">
                    <a:pos x="141" y="79"/>
                  </a:cxn>
                  <a:cxn ang="0">
                    <a:pos x="140" y="81"/>
                  </a:cxn>
                  <a:cxn ang="0">
                    <a:pos x="134" y="84"/>
                  </a:cxn>
                  <a:cxn ang="0">
                    <a:pos x="129" y="86"/>
                  </a:cxn>
                  <a:cxn ang="0">
                    <a:pos x="128" y="89"/>
                  </a:cxn>
                  <a:cxn ang="0">
                    <a:pos x="128" y="101"/>
                  </a:cxn>
                  <a:cxn ang="0">
                    <a:pos x="128" y="116"/>
                  </a:cxn>
                  <a:cxn ang="0">
                    <a:pos x="127" y="124"/>
                  </a:cxn>
                  <a:cxn ang="0">
                    <a:pos x="126" y="129"/>
                  </a:cxn>
                  <a:cxn ang="0">
                    <a:pos x="108" y="136"/>
                  </a:cxn>
                  <a:cxn ang="0">
                    <a:pos x="73" y="139"/>
                  </a:cxn>
                  <a:cxn ang="0">
                    <a:pos x="49" y="137"/>
                  </a:cxn>
                  <a:cxn ang="0">
                    <a:pos x="32" y="131"/>
                  </a:cxn>
                  <a:cxn ang="0">
                    <a:pos x="15" y="116"/>
                  </a:cxn>
                  <a:cxn ang="0">
                    <a:pos x="4" y="99"/>
                  </a:cxn>
                  <a:cxn ang="0">
                    <a:pos x="0" y="71"/>
                  </a:cxn>
                  <a:cxn ang="0">
                    <a:pos x="7" y="40"/>
                  </a:cxn>
                  <a:cxn ang="0">
                    <a:pos x="21" y="20"/>
                  </a:cxn>
                  <a:cxn ang="0">
                    <a:pos x="45" y="6"/>
                  </a:cxn>
                  <a:cxn ang="0">
                    <a:pos x="75" y="0"/>
                  </a:cxn>
                  <a:cxn ang="0">
                    <a:pos x="82" y="1"/>
                  </a:cxn>
                  <a:cxn ang="0">
                    <a:pos x="106" y="4"/>
                  </a:cxn>
                  <a:cxn ang="0">
                    <a:pos x="124" y="11"/>
                  </a:cxn>
                  <a:cxn ang="0">
                    <a:pos x="124" y="11"/>
                  </a:cxn>
                </a:cxnLst>
                <a:rect l="0" t="0" r="r" b="b"/>
                <a:pathLst>
                  <a:path w="141" h="139">
                    <a:moveTo>
                      <a:pt x="124" y="11"/>
                    </a:moveTo>
                    <a:lnTo>
                      <a:pt x="124" y="11"/>
                    </a:lnTo>
                    <a:cubicBezTo>
                      <a:pt x="124" y="13"/>
                      <a:pt x="125" y="17"/>
                      <a:pt x="126" y="23"/>
                    </a:cubicBezTo>
                    <a:cubicBezTo>
                      <a:pt x="126" y="29"/>
                      <a:pt x="127" y="34"/>
                      <a:pt x="127" y="36"/>
                    </a:cubicBezTo>
                    <a:cubicBezTo>
                      <a:pt x="127" y="37"/>
                      <a:pt x="126" y="39"/>
                      <a:pt x="126" y="40"/>
                    </a:cubicBezTo>
                    <a:cubicBezTo>
                      <a:pt x="123" y="40"/>
                      <a:pt x="120" y="40"/>
                      <a:pt x="118" y="39"/>
                    </a:cubicBezTo>
                    <a:cubicBezTo>
                      <a:pt x="113" y="31"/>
                      <a:pt x="109" y="26"/>
                      <a:pt x="107" y="24"/>
                    </a:cubicBezTo>
                    <a:cubicBezTo>
                      <a:pt x="103" y="20"/>
                      <a:pt x="98" y="17"/>
                      <a:pt x="92" y="14"/>
                    </a:cubicBezTo>
                    <a:cubicBezTo>
                      <a:pt x="87" y="12"/>
                      <a:pt x="82" y="11"/>
                      <a:pt x="76" y="11"/>
                    </a:cubicBezTo>
                    <a:cubicBezTo>
                      <a:pt x="64" y="11"/>
                      <a:pt x="54" y="16"/>
                      <a:pt x="45" y="27"/>
                    </a:cubicBezTo>
                    <a:cubicBezTo>
                      <a:pt x="37" y="37"/>
                      <a:pt x="32" y="52"/>
                      <a:pt x="32" y="73"/>
                    </a:cubicBezTo>
                    <a:cubicBezTo>
                      <a:pt x="32" y="82"/>
                      <a:pt x="34" y="92"/>
                      <a:pt x="37" y="101"/>
                    </a:cubicBezTo>
                    <a:cubicBezTo>
                      <a:pt x="41" y="110"/>
                      <a:pt x="46" y="117"/>
                      <a:pt x="53" y="122"/>
                    </a:cubicBezTo>
                    <a:cubicBezTo>
                      <a:pt x="60" y="127"/>
                      <a:pt x="68" y="130"/>
                      <a:pt x="77" y="130"/>
                    </a:cubicBezTo>
                    <a:cubicBezTo>
                      <a:pt x="81" y="130"/>
                      <a:pt x="86" y="129"/>
                      <a:pt x="91" y="128"/>
                    </a:cubicBezTo>
                    <a:cubicBezTo>
                      <a:pt x="94" y="128"/>
                      <a:pt x="96" y="126"/>
                      <a:pt x="97" y="125"/>
                    </a:cubicBezTo>
                    <a:cubicBezTo>
                      <a:pt x="98" y="124"/>
                      <a:pt x="99" y="122"/>
                      <a:pt x="100" y="120"/>
                    </a:cubicBezTo>
                    <a:cubicBezTo>
                      <a:pt x="100" y="116"/>
                      <a:pt x="100" y="110"/>
                      <a:pt x="100" y="103"/>
                    </a:cubicBezTo>
                    <a:cubicBezTo>
                      <a:pt x="100" y="96"/>
                      <a:pt x="100" y="91"/>
                      <a:pt x="100" y="88"/>
                    </a:cubicBezTo>
                    <a:cubicBezTo>
                      <a:pt x="100" y="87"/>
                      <a:pt x="99" y="86"/>
                      <a:pt x="99" y="86"/>
                    </a:cubicBezTo>
                    <a:cubicBezTo>
                      <a:pt x="98" y="86"/>
                      <a:pt x="97" y="85"/>
                      <a:pt x="94" y="84"/>
                    </a:cubicBezTo>
                    <a:lnTo>
                      <a:pt x="85" y="82"/>
                    </a:lnTo>
                    <a:cubicBezTo>
                      <a:pt x="83" y="81"/>
                      <a:pt x="82" y="81"/>
                      <a:pt x="82" y="80"/>
                    </a:cubicBezTo>
                    <a:cubicBezTo>
                      <a:pt x="81" y="79"/>
                      <a:pt x="81" y="79"/>
                      <a:pt x="81" y="78"/>
                    </a:cubicBezTo>
                    <a:cubicBezTo>
                      <a:pt x="81" y="77"/>
                      <a:pt x="82" y="76"/>
                      <a:pt x="82" y="74"/>
                    </a:cubicBezTo>
                    <a:cubicBezTo>
                      <a:pt x="83" y="74"/>
                      <a:pt x="84" y="74"/>
                      <a:pt x="85" y="74"/>
                    </a:cubicBezTo>
                    <a:cubicBezTo>
                      <a:pt x="92" y="74"/>
                      <a:pt x="99" y="74"/>
                      <a:pt x="104" y="74"/>
                    </a:cubicBezTo>
                    <a:cubicBezTo>
                      <a:pt x="106" y="74"/>
                      <a:pt x="108" y="75"/>
                      <a:pt x="110" y="75"/>
                    </a:cubicBezTo>
                    <a:lnTo>
                      <a:pt x="127" y="74"/>
                    </a:lnTo>
                    <a:lnTo>
                      <a:pt x="134" y="74"/>
                    </a:lnTo>
                    <a:cubicBezTo>
                      <a:pt x="135" y="74"/>
                      <a:pt x="137" y="74"/>
                      <a:pt x="141" y="74"/>
                    </a:cubicBezTo>
                    <a:cubicBezTo>
                      <a:pt x="141" y="76"/>
                      <a:pt x="141" y="78"/>
                      <a:pt x="141" y="79"/>
                    </a:cubicBezTo>
                    <a:cubicBezTo>
                      <a:pt x="141" y="80"/>
                      <a:pt x="141" y="81"/>
                      <a:pt x="140" y="81"/>
                    </a:cubicBezTo>
                    <a:cubicBezTo>
                      <a:pt x="139" y="82"/>
                      <a:pt x="137" y="83"/>
                      <a:pt x="134" y="84"/>
                    </a:cubicBezTo>
                    <a:cubicBezTo>
                      <a:pt x="131" y="85"/>
                      <a:pt x="130" y="86"/>
                      <a:pt x="129" y="86"/>
                    </a:cubicBezTo>
                    <a:cubicBezTo>
                      <a:pt x="129" y="87"/>
                      <a:pt x="128" y="88"/>
                      <a:pt x="128" y="89"/>
                    </a:cubicBezTo>
                    <a:cubicBezTo>
                      <a:pt x="128" y="90"/>
                      <a:pt x="128" y="94"/>
                      <a:pt x="128" y="101"/>
                    </a:cubicBezTo>
                    <a:cubicBezTo>
                      <a:pt x="128" y="109"/>
                      <a:pt x="128" y="114"/>
                      <a:pt x="128" y="116"/>
                    </a:cubicBezTo>
                    <a:cubicBezTo>
                      <a:pt x="127" y="121"/>
                      <a:pt x="127" y="124"/>
                      <a:pt x="127" y="124"/>
                    </a:cubicBezTo>
                    <a:cubicBezTo>
                      <a:pt x="127" y="127"/>
                      <a:pt x="127" y="128"/>
                      <a:pt x="126" y="129"/>
                    </a:cubicBezTo>
                    <a:cubicBezTo>
                      <a:pt x="124" y="131"/>
                      <a:pt x="118" y="133"/>
                      <a:pt x="108" y="136"/>
                    </a:cubicBezTo>
                    <a:cubicBezTo>
                      <a:pt x="98" y="138"/>
                      <a:pt x="87" y="139"/>
                      <a:pt x="73" y="139"/>
                    </a:cubicBezTo>
                    <a:cubicBezTo>
                      <a:pt x="64" y="139"/>
                      <a:pt x="56" y="139"/>
                      <a:pt x="49" y="137"/>
                    </a:cubicBezTo>
                    <a:cubicBezTo>
                      <a:pt x="42" y="136"/>
                      <a:pt x="36" y="133"/>
                      <a:pt x="32" y="131"/>
                    </a:cubicBezTo>
                    <a:cubicBezTo>
                      <a:pt x="25" y="127"/>
                      <a:pt x="19" y="122"/>
                      <a:pt x="15" y="116"/>
                    </a:cubicBezTo>
                    <a:cubicBezTo>
                      <a:pt x="10" y="111"/>
                      <a:pt x="7" y="105"/>
                      <a:pt x="4" y="99"/>
                    </a:cubicBezTo>
                    <a:cubicBezTo>
                      <a:pt x="1" y="89"/>
                      <a:pt x="0" y="80"/>
                      <a:pt x="0" y="71"/>
                    </a:cubicBezTo>
                    <a:cubicBezTo>
                      <a:pt x="0" y="61"/>
                      <a:pt x="2" y="51"/>
                      <a:pt x="7" y="40"/>
                    </a:cubicBezTo>
                    <a:cubicBezTo>
                      <a:pt x="10" y="33"/>
                      <a:pt x="15" y="26"/>
                      <a:pt x="21" y="20"/>
                    </a:cubicBezTo>
                    <a:cubicBezTo>
                      <a:pt x="28" y="14"/>
                      <a:pt x="35" y="9"/>
                      <a:pt x="45" y="6"/>
                    </a:cubicBezTo>
                    <a:cubicBezTo>
                      <a:pt x="54" y="2"/>
                      <a:pt x="64" y="0"/>
                      <a:pt x="75" y="0"/>
                    </a:cubicBezTo>
                    <a:cubicBezTo>
                      <a:pt x="77" y="0"/>
                      <a:pt x="79" y="0"/>
                      <a:pt x="82" y="1"/>
                    </a:cubicBezTo>
                    <a:cubicBezTo>
                      <a:pt x="91" y="1"/>
                      <a:pt x="98" y="2"/>
                      <a:pt x="106" y="4"/>
                    </a:cubicBezTo>
                    <a:cubicBezTo>
                      <a:pt x="113" y="6"/>
                      <a:pt x="119" y="9"/>
                      <a:pt x="124" y="11"/>
                    </a:cubicBezTo>
                    <a:lnTo>
                      <a:pt x="124" y="1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3" name="Freeform 23"/>
              <p:cNvSpPr>
                <a:spLocks noEditPoints="1"/>
              </p:cNvSpPr>
              <p:nvPr/>
            </p:nvSpPr>
            <p:spPr bwMode="auto">
              <a:xfrm>
                <a:off x="2376"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4" y="37"/>
                  </a:cxn>
                  <a:cxn ang="0">
                    <a:pos x="73" y="37"/>
                  </a:cxn>
                  <a:cxn ang="0">
                    <a:pos x="52" y="36"/>
                  </a:cxn>
                  <a:cxn ang="0">
                    <a:pos x="44" y="35"/>
                  </a:cxn>
                  <a:cxn ang="0">
                    <a:pos x="33" y="36"/>
                  </a:cxn>
                  <a:cxn ang="0">
                    <a:pos x="24" y="36"/>
                  </a:cxn>
                  <a:cxn ang="0">
                    <a:pos x="23" y="38"/>
                  </a:cxn>
                  <a:cxn ang="0">
                    <a:pos x="25" y="50"/>
                  </a:cxn>
                  <a:cxn ang="0">
                    <a:pos x="29" y="60"/>
                  </a:cxn>
                  <a:cxn ang="0">
                    <a:pos x="36" y="68"/>
                  </a:cxn>
                  <a:cxn ang="0">
                    <a:pos x="44" y="73"/>
                  </a:cxn>
                  <a:cxn ang="0">
                    <a:pos x="50" y="75"/>
                  </a:cxn>
                  <a:cxn ang="0">
                    <a:pos x="60" y="74"/>
                  </a:cxn>
                  <a:cxn ang="0">
                    <a:pos x="69" y="72"/>
                  </a:cxn>
                  <a:cxn ang="0">
                    <a:pos x="78" y="66"/>
                  </a:cxn>
                  <a:cxn ang="0">
                    <a:pos x="85" y="71"/>
                  </a:cxn>
                  <a:cxn ang="0">
                    <a:pos x="66" y="86"/>
                  </a:cxn>
                  <a:cxn ang="0">
                    <a:pos x="44" y="90"/>
                  </a:cxn>
                  <a:cxn ang="0">
                    <a:pos x="30"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0" y="12"/>
                  </a:cxn>
                  <a:cxn ang="0">
                    <a:pos x="24" y="29"/>
                  </a:cxn>
                  <a:cxn ang="0">
                    <a:pos x="48" y="29"/>
                  </a:cxn>
                  <a:cxn ang="0">
                    <a:pos x="54" y="29"/>
                  </a:cxn>
                  <a:cxn ang="0">
                    <a:pos x="58" y="28"/>
                  </a:cxn>
                  <a:cxn ang="0">
                    <a:pos x="61" y="29"/>
                  </a:cxn>
                  <a:cxn ang="0">
                    <a:pos x="61" y="29"/>
                  </a:cxn>
                </a:cxnLst>
                <a:rect l="0" t="0" r="r" b="b"/>
                <a:pathLst>
                  <a:path w="85" h="90">
                    <a:moveTo>
                      <a:pt x="1" y="33"/>
                    </a:moveTo>
                    <a:lnTo>
                      <a:pt x="1" y="33"/>
                    </a:lnTo>
                    <a:cubicBezTo>
                      <a:pt x="3" y="27"/>
                      <a:pt x="4"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0" y="20"/>
                      <a:pt x="82" y="23"/>
                    </a:cubicBezTo>
                    <a:cubicBezTo>
                      <a:pt x="83" y="27"/>
                      <a:pt x="84" y="32"/>
                      <a:pt x="84" y="37"/>
                    </a:cubicBezTo>
                    <a:lnTo>
                      <a:pt x="73" y="37"/>
                    </a:lnTo>
                    <a:cubicBezTo>
                      <a:pt x="70" y="37"/>
                      <a:pt x="63" y="37"/>
                      <a:pt x="52" y="36"/>
                    </a:cubicBezTo>
                    <a:cubicBezTo>
                      <a:pt x="48" y="36"/>
                      <a:pt x="45" y="35"/>
                      <a:pt x="44" y="35"/>
                    </a:cubicBezTo>
                    <a:cubicBezTo>
                      <a:pt x="43" y="35"/>
                      <a:pt x="40" y="36"/>
                      <a:pt x="33" y="36"/>
                    </a:cubicBezTo>
                    <a:lnTo>
                      <a:pt x="24" y="36"/>
                    </a:lnTo>
                    <a:cubicBezTo>
                      <a:pt x="24" y="37"/>
                      <a:pt x="23" y="37"/>
                      <a:pt x="23" y="38"/>
                    </a:cubicBezTo>
                    <a:cubicBezTo>
                      <a:pt x="23"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0" y="74"/>
                    </a:cubicBezTo>
                    <a:cubicBezTo>
                      <a:pt x="64" y="74"/>
                      <a:pt x="67" y="73"/>
                      <a:pt x="69" y="72"/>
                    </a:cubicBezTo>
                    <a:cubicBezTo>
                      <a:pt x="72" y="71"/>
                      <a:pt x="75" y="69"/>
                      <a:pt x="78" y="66"/>
                    </a:cubicBezTo>
                    <a:cubicBezTo>
                      <a:pt x="81" y="68"/>
                      <a:pt x="83" y="70"/>
                      <a:pt x="85" y="71"/>
                    </a:cubicBezTo>
                    <a:cubicBezTo>
                      <a:pt x="78" y="78"/>
                      <a:pt x="72" y="83"/>
                      <a:pt x="66" y="86"/>
                    </a:cubicBezTo>
                    <a:cubicBezTo>
                      <a:pt x="59" y="89"/>
                      <a:pt x="52" y="90"/>
                      <a:pt x="44" y="90"/>
                    </a:cubicBezTo>
                    <a:cubicBezTo>
                      <a:pt x="38" y="90"/>
                      <a:pt x="34" y="90"/>
                      <a:pt x="30" y="89"/>
                    </a:cubicBezTo>
                    <a:cubicBezTo>
                      <a:pt x="26" y="88"/>
                      <a:pt x="22" y="86"/>
                      <a:pt x="18" y="83"/>
                    </a:cubicBezTo>
                    <a:cubicBezTo>
                      <a:pt x="14" y="81"/>
                      <a:pt x="11" y="77"/>
                      <a:pt x="8" y="74"/>
                    </a:cubicBezTo>
                    <a:cubicBezTo>
                      <a:pt x="6" y="70"/>
                      <a:pt x="4" y="66"/>
                      <a:pt x="2" y="62"/>
                    </a:cubicBezTo>
                    <a:cubicBezTo>
                      <a:pt x="0" y="57"/>
                      <a:pt x="0" y="52"/>
                      <a:pt x="0" y="49"/>
                    </a:cubicBezTo>
                    <a:cubicBezTo>
                      <a:pt x="0" y="43"/>
                      <a:pt x="0" y="38"/>
                      <a:pt x="1" y="33"/>
                    </a:cubicBezTo>
                    <a:lnTo>
                      <a:pt x="1" y="33"/>
                    </a:lnTo>
                    <a:close/>
                    <a:moveTo>
                      <a:pt x="61" y="29"/>
                    </a:moveTo>
                    <a:lnTo>
                      <a:pt x="61" y="29"/>
                    </a:lnTo>
                    <a:cubicBezTo>
                      <a:pt x="61" y="25"/>
                      <a:pt x="60" y="21"/>
                      <a:pt x="59" y="17"/>
                    </a:cubicBezTo>
                    <a:cubicBezTo>
                      <a:pt x="57" y="14"/>
                      <a:pt x="55" y="11"/>
                      <a:pt x="52" y="9"/>
                    </a:cubicBezTo>
                    <a:cubicBezTo>
                      <a:pt x="49" y="7"/>
                      <a:pt x="46" y="6"/>
                      <a:pt x="43" y="6"/>
                    </a:cubicBezTo>
                    <a:cubicBezTo>
                      <a:pt x="38" y="6"/>
                      <a:pt x="34" y="8"/>
                      <a:pt x="30" y="12"/>
                    </a:cubicBezTo>
                    <a:cubicBezTo>
                      <a:pt x="27" y="16"/>
                      <a:pt x="25" y="22"/>
                      <a:pt x="24" y="29"/>
                    </a:cubicBezTo>
                    <a:lnTo>
                      <a:pt x="48" y="29"/>
                    </a:lnTo>
                    <a:cubicBezTo>
                      <a:pt x="49" y="29"/>
                      <a:pt x="51" y="29"/>
                      <a:pt x="54" y="29"/>
                    </a:cubicBezTo>
                    <a:cubicBezTo>
                      <a:pt x="56" y="29"/>
                      <a:pt x="58" y="28"/>
                      <a:pt x="58"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4" name="Freeform 24"/>
              <p:cNvSpPr>
                <a:spLocks/>
              </p:cNvSpPr>
              <p:nvPr/>
            </p:nvSpPr>
            <p:spPr bwMode="auto">
              <a:xfrm>
                <a:off x="2493" y="434"/>
                <a:ext cx="133" cy="123"/>
              </a:xfrm>
              <a:custGeom>
                <a:avLst/>
                <a:gdLst/>
                <a:ahLst/>
                <a:cxnLst>
                  <a:cxn ang="0">
                    <a:pos x="0" y="88"/>
                  </a:cxn>
                  <a:cxn ang="0">
                    <a:pos x="11" y="84"/>
                  </a:cxn>
                  <a:cxn ang="0">
                    <a:pos x="14" y="73"/>
                  </a:cxn>
                  <a:cxn ang="0">
                    <a:pos x="14" y="57"/>
                  </a:cxn>
                  <a:cxn ang="0">
                    <a:pos x="14" y="39"/>
                  </a:cxn>
                  <a:cxn ang="0">
                    <a:pos x="10" y="25"/>
                  </a:cxn>
                  <a:cxn ang="0">
                    <a:pos x="0" y="16"/>
                  </a:cxn>
                  <a:cxn ang="0">
                    <a:pos x="11" y="14"/>
                  </a:cxn>
                  <a:cxn ang="0">
                    <a:pos x="20" y="10"/>
                  </a:cxn>
                  <a:cxn ang="0">
                    <a:pos x="30" y="0"/>
                  </a:cxn>
                  <a:cxn ang="0">
                    <a:pos x="35" y="12"/>
                  </a:cxn>
                  <a:cxn ang="0">
                    <a:pos x="35" y="19"/>
                  </a:cxn>
                  <a:cxn ang="0">
                    <a:pos x="69" y="5"/>
                  </a:cxn>
                  <a:cxn ang="0">
                    <a:pos x="95" y="21"/>
                  </a:cxn>
                  <a:cxn ang="0">
                    <a:pos x="97" y="80"/>
                  </a:cxn>
                  <a:cxn ang="0">
                    <a:pos x="104" y="86"/>
                  </a:cxn>
                  <a:cxn ang="0">
                    <a:pos x="110" y="90"/>
                  </a:cxn>
                  <a:cxn ang="0">
                    <a:pos x="89" y="92"/>
                  </a:cxn>
                  <a:cxn ang="0">
                    <a:pos x="79" y="92"/>
                  </a:cxn>
                  <a:cxn ang="0">
                    <a:pos x="61" y="93"/>
                  </a:cxn>
                  <a:cxn ang="0">
                    <a:pos x="61" y="87"/>
                  </a:cxn>
                  <a:cxn ang="0">
                    <a:pos x="72" y="85"/>
                  </a:cxn>
                  <a:cxn ang="0">
                    <a:pos x="75" y="77"/>
                  </a:cxn>
                  <a:cxn ang="0">
                    <a:pos x="75" y="52"/>
                  </a:cxn>
                  <a:cxn ang="0">
                    <a:pos x="61" y="17"/>
                  </a:cxn>
                  <a:cxn ang="0">
                    <a:pos x="36" y="28"/>
                  </a:cxn>
                  <a:cxn ang="0">
                    <a:pos x="36" y="37"/>
                  </a:cxn>
                  <a:cxn ang="0">
                    <a:pos x="36" y="60"/>
                  </a:cxn>
                  <a:cxn ang="0">
                    <a:pos x="37" y="82"/>
                  </a:cxn>
                  <a:cxn ang="0">
                    <a:pos x="48" y="89"/>
                  </a:cxn>
                  <a:cxn ang="0">
                    <a:pos x="42" y="93"/>
                  </a:cxn>
                  <a:cxn ang="0">
                    <a:pos x="24" y="92"/>
                  </a:cxn>
                  <a:cxn ang="0">
                    <a:pos x="0" y="91"/>
                  </a:cxn>
                  <a:cxn ang="0">
                    <a:pos x="0" y="88"/>
                  </a:cxn>
                </a:cxnLst>
                <a:rect l="0" t="0" r="r" b="b"/>
                <a:pathLst>
                  <a:path w="110" h="93">
                    <a:moveTo>
                      <a:pt x="0" y="88"/>
                    </a:moveTo>
                    <a:lnTo>
                      <a:pt x="0" y="88"/>
                    </a:lnTo>
                    <a:cubicBezTo>
                      <a:pt x="1" y="87"/>
                      <a:pt x="3" y="86"/>
                      <a:pt x="5" y="86"/>
                    </a:cubicBezTo>
                    <a:cubicBezTo>
                      <a:pt x="8" y="85"/>
                      <a:pt x="11" y="85"/>
                      <a:pt x="11" y="84"/>
                    </a:cubicBezTo>
                    <a:cubicBezTo>
                      <a:pt x="12" y="84"/>
                      <a:pt x="13" y="83"/>
                      <a:pt x="13" y="82"/>
                    </a:cubicBezTo>
                    <a:cubicBezTo>
                      <a:pt x="14" y="81"/>
                      <a:pt x="14" y="78"/>
                      <a:pt x="14" y="73"/>
                    </a:cubicBezTo>
                    <a:lnTo>
                      <a:pt x="14" y="64"/>
                    </a:lnTo>
                    <a:lnTo>
                      <a:pt x="14" y="57"/>
                    </a:lnTo>
                    <a:lnTo>
                      <a:pt x="14" y="46"/>
                    </a:lnTo>
                    <a:lnTo>
                      <a:pt x="14" y="39"/>
                    </a:lnTo>
                    <a:cubicBezTo>
                      <a:pt x="14" y="35"/>
                      <a:pt x="13" y="31"/>
                      <a:pt x="13" y="29"/>
                    </a:cubicBezTo>
                    <a:cubicBezTo>
                      <a:pt x="12" y="28"/>
                      <a:pt x="12" y="27"/>
                      <a:pt x="10" y="25"/>
                    </a:cubicBezTo>
                    <a:cubicBezTo>
                      <a:pt x="8" y="24"/>
                      <a:pt x="5" y="23"/>
                      <a:pt x="0" y="21"/>
                    </a:cubicBezTo>
                    <a:lnTo>
                      <a:pt x="0" y="16"/>
                    </a:lnTo>
                    <a:cubicBezTo>
                      <a:pt x="1" y="16"/>
                      <a:pt x="2" y="16"/>
                      <a:pt x="3" y="16"/>
                    </a:cubicBezTo>
                    <a:cubicBezTo>
                      <a:pt x="3" y="16"/>
                      <a:pt x="6" y="15"/>
                      <a:pt x="11" y="14"/>
                    </a:cubicBezTo>
                    <a:cubicBezTo>
                      <a:pt x="15" y="12"/>
                      <a:pt x="17" y="12"/>
                      <a:pt x="18" y="11"/>
                    </a:cubicBezTo>
                    <a:cubicBezTo>
                      <a:pt x="19" y="11"/>
                      <a:pt x="19" y="10"/>
                      <a:pt x="20" y="10"/>
                    </a:cubicBezTo>
                    <a:cubicBezTo>
                      <a:pt x="21" y="9"/>
                      <a:pt x="22" y="9"/>
                      <a:pt x="23" y="8"/>
                    </a:cubicBezTo>
                    <a:cubicBezTo>
                      <a:pt x="25" y="7"/>
                      <a:pt x="27" y="4"/>
                      <a:pt x="30" y="0"/>
                    </a:cubicBezTo>
                    <a:lnTo>
                      <a:pt x="36" y="0"/>
                    </a:lnTo>
                    <a:lnTo>
                      <a:pt x="35" y="12"/>
                    </a:lnTo>
                    <a:cubicBezTo>
                      <a:pt x="35" y="13"/>
                      <a:pt x="35" y="14"/>
                      <a:pt x="35" y="14"/>
                    </a:cubicBezTo>
                    <a:cubicBezTo>
                      <a:pt x="35" y="15"/>
                      <a:pt x="35" y="17"/>
                      <a:pt x="35" y="19"/>
                    </a:cubicBezTo>
                    <a:cubicBezTo>
                      <a:pt x="41" y="14"/>
                      <a:pt x="46" y="11"/>
                      <a:pt x="51" y="9"/>
                    </a:cubicBezTo>
                    <a:cubicBezTo>
                      <a:pt x="57" y="6"/>
                      <a:pt x="63" y="5"/>
                      <a:pt x="69" y="5"/>
                    </a:cubicBezTo>
                    <a:cubicBezTo>
                      <a:pt x="75" y="5"/>
                      <a:pt x="81" y="7"/>
                      <a:pt x="86" y="10"/>
                    </a:cubicBezTo>
                    <a:cubicBezTo>
                      <a:pt x="91" y="13"/>
                      <a:pt x="94" y="17"/>
                      <a:pt x="95" y="21"/>
                    </a:cubicBezTo>
                    <a:cubicBezTo>
                      <a:pt x="97" y="25"/>
                      <a:pt x="98" y="34"/>
                      <a:pt x="98" y="46"/>
                    </a:cubicBezTo>
                    <a:lnTo>
                      <a:pt x="97" y="80"/>
                    </a:lnTo>
                    <a:cubicBezTo>
                      <a:pt x="97" y="82"/>
                      <a:pt x="97" y="83"/>
                      <a:pt x="98" y="84"/>
                    </a:cubicBezTo>
                    <a:cubicBezTo>
                      <a:pt x="99" y="85"/>
                      <a:pt x="101" y="85"/>
                      <a:pt x="104" y="86"/>
                    </a:cubicBezTo>
                    <a:lnTo>
                      <a:pt x="109" y="87"/>
                    </a:lnTo>
                    <a:cubicBezTo>
                      <a:pt x="109" y="88"/>
                      <a:pt x="110" y="89"/>
                      <a:pt x="110" y="90"/>
                    </a:cubicBezTo>
                    <a:cubicBezTo>
                      <a:pt x="110" y="91"/>
                      <a:pt x="110" y="92"/>
                      <a:pt x="110" y="93"/>
                    </a:cubicBezTo>
                    <a:lnTo>
                      <a:pt x="89" y="92"/>
                    </a:lnTo>
                    <a:lnTo>
                      <a:pt x="83" y="92"/>
                    </a:lnTo>
                    <a:lnTo>
                      <a:pt x="79" y="92"/>
                    </a:lnTo>
                    <a:lnTo>
                      <a:pt x="65" y="93"/>
                    </a:lnTo>
                    <a:lnTo>
                      <a:pt x="61" y="93"/>
                    </a:lnTo>
                    <a:cubicBezTo>
                      <a:pt x="61" y="92"/>
                      <a:pt x="61" y="92"/>
                      <a:pt x="61" y="91"/>
                    </a:cubicBezTo>
                    <a:cubicBezTo>
                      <a:pt x="61" y="90"/>
                      <a:pt x="61" y="89"/>
                      <a:pt x="61" y="87"/>
                    </a:cubicBezTo>
                    <a:cubicBezTo>
                      <a:pt x="62" y="87"/>
                      <a:pt x="65" y="87"/>
                      <a:pt x="69" y="86"/>
                    </a:cubicBezTo>
                    <a:cubicBezTo>
                      <a:pt x="70" y="86"/>
                      <a:pt x="71" y="86"/>
                      <a:pt x="72" y="85"/>
                    </a:cubicBezTo>
                    <a:cubicBezTo>
                      <a:pt x="73" y="85"/>
                      <a:pt x="74" y="84"/>
                      <a:pt x="74" y="84"/>
                    </a:cubicBezTo>
                    <a:cubicBezTo>
                      <a:pt x="75" y="82"/>
                      <a:pt x="75" y="80"/>
                      <a:pt x="75" y="77"/>
                    </a:cubicBezTo>
                    <a:cubicBezTo>
                      <a:pt x="75" y="71"/>
                      <a:pt x="75" y="67"/>
                      <a:pt x="75" y="64"/>
                    </a:cubicBezTo>
                    <a:lnTo>
                      <a:pt x="75" y="52"/>
                    </a:lnTo>
                    <a:cubicBezTo>
                      <a:pt x="75" y="37"/>
                      <a:pt x="74" y="28"/>
                      <a:pt x="73" y="24"/>
                    </a:cubicBezTo>
                    <a:cubicBezTo>
                      <a:pt x="70" y="19"/>
                      <a:pt x="66" y="17"/>
                      <a:pt x="61" y="17"/>
                    </a:cubicBezTo>
                    <a:cubicBezTo>
                      <a:pt x="57" y="17"/>
                      <a:pt x="53" y="18"/>
                      <a:pt x="49" y="20"/>
                    </a:cubicBezTo>
                    <a:cubicBezTo>
                      <a:pt x="45" y="21"/>
                      <a:pt x="40" y="24"/>
                      <a:pt x="36" y="28"/>
                    </a:cubicBezTo>
                    <a:lnTo>
                      <a:pt x="36" y="30"/>
                    </a:lnTo>
                    <a:lnTo>
                      <a:pt x="36" y="37"/>
                    </a:lnTo>
                    <a:lnTo>
                      <a:pt x="36" y="44"/>
                    </a:lnTo>
                    <a:lnTo>
                      <a:pt x="36" y="60"/>
                    </a:lnTo>
                    <a:lnTo>
                      <a:pt x="36" y="63"/>
                    </a:lnTo>
                    <a:cubicBezTo>
                      <a:pt x="36" y="74"/>
                      <a:pt x="36" y="80"/>
                      <a:pt x="37" y="82"/>
                    </a:cubicBezTo>
                    <a:cubicBezTo>
                      <a:pt x="38" y="83"/>
                      <a:pt x="42" y="85"/>
                      <a:pt x="48" y="87"/>
                    </a:cubicBezTo>
                    <a:cubicBezTo>
                      <a:pt x="48" y="88"/>
                      <a:pt x="48" y="89"/>
                      <a:pt x="48" y="89"/>
                    </a:cubicBezTo>
                    <a:cubicBezTo>
                      <a:pt x="48" y="90"/>
                      <a:pt x="48" y="91"/>
                      <a:pt x="47" y="93"/>
                    </a:cubicBezTo>
                    <a:cubicBezTo>
                      <a:pt x="45" y="93"/>
                      <a:pt x="43" y="93"/>
                      <a:pt x="42" y="93"/>
                    </a:cubicBezTo>
                    <a:cubicBezTo>
                      <a:pt x="40" y="93"/>
                      <a:pt x="38" y="93"/>
                      <a:pt x="35" y="93"/>
                    </a:cubicBezTo>
                    <a:lnTo>
                      <a:pt x="24" y="92"/>
                    </a:lnTo>
                    <a:cubicBezTo>
                      <a:pt x="18" y="92"/>
                      <a:pt x="10" y="93"/>
                      <a:pt x="0" y="93"/>
                    </a:cubicBezTo>
                    <a:cubicBezTo>
                      <a:pt x="0" y="92"/>
                      <a:pt x="0" y="92"/>
                      <a:pt x="0" y="91"/>
                    </a:cubicBezTo>
                    <a:cubicBezTo>
                      <a:pt x="0" y="90"/>
                      <a:pt x="0" y="89"/>
                      <a:pt x="0" y="88"/>
                    </a:cubicBezTo>
                    <a:lnTo>
                      <a:pt x="0" y="8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5" name="Freeform 25"/>
              <p:cNvSpPr>
                <a:spLocks noEditPoints="1"/>
              </p:cNvSpPr>
              <p:nvPr/>
            </p:nvSpPr>
            <p:spPr bwMode="auto">
              <a:xfrm>
                <a:off x="2639"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4" y="37"/>
                  </a:cxn>
                  <a:cxn ang="0">
                    <a:pos x="73" y="37"/>
                  </a:cxn>
                  <a:cxn ang="0">
                    <a:pos x="52" y="36"/>
                  </a:cxn>
                  <a:cxn ang="0">
                    <a:pos x="44" y="35"/>
                  </a:cxn>
                  <a:cxn ang="0">
                    <a:pos x="33" y="36"/>
                  </a:cxn>
                  <a:cxn ang="0">
                    <a:pos x="24" y="36"/>
                  </a:cxn>
                  <a:cxn ang="0">
                    <a:pos x="24" y="38"/>
                  </a:cxn>
                  <a:cxn ang="0">
                    <a:pos x="25" y="50"/>
                  </a:cxn>
                  <a:cxn ang="0">
                    <a:pos x="29" y="60"/>
                  </a:cxn>
                  <a:cxn ang="0">
                    <a:pos x="36" y="68"/>
                  </a:cxn>
                  <a:cxn ang="0">
                    <a:pos x="44" y="73"/>
                  </a:cxn>
                  <a:cxn ang="0">
                    <a:pos x="50" y="75"/>
                  </a:cxn>
                  <a:cxn ang="0">
                    <a:pos x="60" y="74"/>
                  </a:cxn>
                  <a:cxn ang="0">
                    <a:pos x="69" y="72"/>
                  </a:cxn>
                  <a:cxn ang="0">
                    <a:pos x="78" y="66"/>
                  </a:cxn>
                  <a:cxn ang="0">
                    <a:pos x="85" y="71"/>
                  </a:cxn>
                  <a:cxn ang="0">
                    <a:pos x="66" y="86"/>
                  </a:cxn>
                  <a:cxn ang="0">
                    <a:pos x="44" y="90"/>
                  </a:cxn>
                  <a:cxn ang="0">
                    <a:pos x="30"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1" y="12"/>
                  </a:cxn>
                  <a:cxn ang="0">
                    <a:pos x="24" y="29"/>
                  </a:cxn>
                  <a:cxn ang="0">
                    <a:pos x="48" y="29"/>
                  </a:cxn>
                  <a:cxn ang="0">
                    <a:pos x="54" y="29"/>
                  </a:cxn>
                  <a:cxn ang="0">
                    <a:pos x="58" y="28"/>
                  </a:cxn>
                  <a:cxn ang="0">
                    <a:pos x="61" y="29"/>
                  </a:cxn>
                  <a:cxn ang="0">
                    <a:pos x="61" y="29"/>
                  </a:cxn>
                </a:cxnLst>
                <a:rect l="0" t="0" r="r" b="b"/>
                <a:pathLst>
                  <a:path w="85" h="90">
                    <a:moveTo>
                      <a:pt x="1" y="33"/>
                    </a:moveTo>
                    <a:lnTo>
                      <a:pt x="1" y="33"/>
                    </a:lnTo>
                    <a:cubicBezTo>
                      <a:pt x="3" y="27"/>
                      <a:pt x="5"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1" y="20"/>
                      <a:pt x="82" y="23"/>
                    </a:cubicBezTo>
                    <a:cubicBezTo>
                      <a:pt x="84" y="27"/>
                      <a:pt x="84" y="32"/>
                      <a:pt x="84" y="37"/>
                    </a:cubicBezTo>
                    <a:lnTo>
                      <a:pt x="73" y="37"/>
                    </a:lnTo>
                    <a:cubicBezTo>
                      <a:pt x="70" y="37"/>
                      <a:pt x="63" y="37"/>
                      <a:pt x="52" y="36"/>
                    </a:cubicBezTo>
                    <a:cubicBezTo>
                      <a:pt x="48" y="36"/>
                      <a:pt x="45" y="35"/>
                      <a:pt x="44" y="35"/>
                    </a:cubicBezTo>
                    <a:cubicBezTo>
                      <a:pt x="43" y="35"/>
                      <a:pt x="40" y="36"/>
                      <a:pt x="33" y="36"/>
                    </a:cubicBezTo>
                    <a:lnTo>
                      <a:pt x="24" y="36"/>
                    </a:lnTo>
                    <a:cubicBezTo>
                      <a:pt x="24" y="37"/>
                      <a:pt x="24" y="37"/>
                      <a:pt x="24" y="38"/>
                    </a:cubicBezTo>
                    <a:cubicBezTo>
                      <a:pt x="24"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0" y="74"/>
                    </a:cubicBezTo>
                    <a:cubicBezTo>
                      <a:pt x="64" y="74"/>
                      <a:pt x="67" y="73"/>
                      <a:pt x="69" y="72"/>
                    </a:cubicBezTo>
                    <a:cubicBezTo>
                      <a:pt x="72" y="71"/>
                      <a:pt x="75" y="69"/>
                      <a:pt x="78" y="66"/>
                    </a:cubicBezTo>
                    <a:cubicBezTo>
                      <a:pt x="81" y="68"/>
                      <a:pt x="83" y="70"/>
                      <a:pt x="85" y="71"/>
                    </a:cubicBezTo>
                    <a:cubicBezTo>
                      <a:pt x="79" y="78"/>
                      <a:pt x="72" y="83"/>
                      <a:pt x="66" y="86"/>
                    </a:cubicBezTo>
                    <a:cubicBezTo>
                      <a:pt x="59" y="89"/>
                      <a:pt x="52" y="90"/>
                      <a:pt x="44" y="90"/>
                    </a:cubicBezTo>
                    <a:cubicBezTo>
                      <a:pt x="38" y="90"/>
                      <a:pt x="34" y="90"/>
                      <a:pt x="30" y="89"/>
                    </a:cubicBezTo>
                    <a:cubicBezTo>
                      <a:pt x="26" y="88"/>
                      <a:pt x="22" y="86"/>
                      <a:pt x="18" y="83"/>
                    </a:cubicBezTo>
                    <a:cubicBezTo>
                      <a:pt x="14" y="81"/>
                      <a:pt x="11" y="77"/>
                      <a:pt x="8" y="74"/>
                    </a:cubicBezTo>
                    <a:cubicBezTo>
                      <a:pt x="6" y="70"/>
                      <a:pt x="4" y="66"/>
                      <a:pt x="2" y="62"/>
                    </a:cubicBezTo>
                    <a:cubicBezTo>
                      <a:pt x="1" y="57"/>
                      <a:pt x="0" y="52"/>
                      <a:pt x="0" y="49"/>
                    </a:cubicBezTo>
                    <a:cubicBezTo>
                      <a:pt x="0" y="43"/>
                      <a:pt x="0" y="38"/>
                      <a:pt x="1" y="33"/>
                    </a:cubicBezTo>
                    <a:lnTo>
                      <a:pt x="1" y="33"/>
                    </a:lnTo>
                    <a:close/>
                    <a:moveTo>
                      <a:pt x="61" y="29"/>
                    </a:moveTo>
                    <a:lnTo>
                      <a:pt x="61" y="29"/>
                    </a:lnTo>
                    <a:cubicBezTo>
                      <a:pt x="61" y="25"/>
                      <a:pt x="60" y="21"/>
                      <a:pt x="59" y="17"/>
                    </a:cubicBezTo>
                    <a:cubicBezTo>
                      <a:pt x="58" y="14"/>
                      <a:pt x="55" y="11"/>
                      <a:pt x="52" y="9"/>
                    </a:cubicBezTo>
                    <a:cubicBezTo>
                      <a:pt x="49" y="7"/>
                      <a:pt x="46" y="6"/>
                      <a:pt x="43" y="6"/>
                    </a:cubicBezTo>
                    <a:cubicBezTo>
                      <a:pt x="38" y="6"/>
                      <a:pt x="34" y="8"/>
                      <a:pt x="31" y="12"/>
                    </a:cubicBezTo>
                    <a:cubicBezTo>
                      <a:pt x="27" y="16"/>
                      <a:pt x="25" y="22"/>
                      <a:pt x="24" y="29"/>
                    </a:cubicBezTo>
                    <a:lnTo>
                      <a:pt x="48" y="29"/>
                    </a:lnTo>
                    <a:cubicBezTo>
                      <a:pt x="49" y="29"/>
                      <a:pt x="51" y="29"/>
                      <a:pt x="54" y="29"/>
                    </a:cubicBezTo>
                    <a:cubicBezTo>
                      <a:pt x="56" y="29"/>
                      <a:pt x="58" y="28"/>
                      <a:pt x="58"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6" name="Freeform 26"/>
              <p:cNvSpPr>
                <a:spLocks/>
              </p:cNvSpPr>
              <p:nvPr/>
            </p:nvSpPr>
            <p:spPr bwMode="auto">
              <a:xfrm>
                <a:off x="2754" y="435"/>
                <a:ext cx="84" cy="122"/>
              </a:xfrm>
              <a:custGeom>
                <a:avLst/>
                <a:gdLst/>
                <a:ahLst/>
                <a:cxnLst>
                  <a:cxn ang="0">
                    <a:pos x="0" y="87"/>
                  </a:cxn>
                  <a:cxn ang="0">
                    <a:pos x="0" y="87"/>
                  </a:cxn>
                  <a:cxn ang="0">
                    <a:pos x="4" y="85"/>
                  </a:cxn>
                  <a:cxn ang="0">
                    <a:pos x="14" y="81"/>
                  </a:cxn>
                  <a:cxn ang="0">
                    <a:pos x="15" y="64"/>
                  </a:cxn>
                  <a:cxn ang="0">
                    <a:pos x="14" y="29"/>
                  </a:cxn>
                  <a:cxn ang="0">
                    <a:pos x="12" y="26"/>
                  </a:cxn>
                  <a:cxn ang="0">
                    <a:pos x="5" y="24"/>
                  </a:cxn>
                  <a:cxn ang="0">
                    <a:pos x="3" y="21"/>
                  </a:cxn>
                  <a:cxn ang="0">
                    <a:pos x="2" y="17"/>
                  </a:cxn>
                  <a:cxn ang="0">
                    <a:pos x="16" y="12"/>
                  </a:cxn>
                  <a:cxn ang="0">
                    <a:pos x="26" y="4"/>
                  </a:cxn>
                  <a:cxn ang="0">
                    <a:pos x="28" y="0"/>
                  </a:cxn>
                  <a:cxn ang="0">
                    <a:pos x="36" y="0"/>
                  </a:cxn>
                  <a:cxn ang="0">
                    <a:pos x="36" y="4"/>
                  </a:cxn>
                  <a:cxn ang="0">
                    <a:pos x="36" y="6"/>
                  </a:cxn>
                  <a:cxn ang="0">
                    <a:pos x="36" y="12"/>
                  </a:cxn>
                  <a:cxn ang="0">
                    <a:pos x="36" y="21"/>
                  </a:cxn>
                  <a:cxn ang="0">
                    <a:pos x="42" y="11"/>
                  </a:cxn>
                  <a:cxn ang="0">
                    <a:pos x="48" y="6"/>
                  </a:cxn>
                  <a:cxn ang="0">
                    <a:pos x="56" y="4"/>
                  </a:cxn>
                  <a:cxn ang="0">
                    <a:pos x="65" y="7"/>
                  </a:cxn>
                  <a:cxn ang="0">
                    <a:pos x="69" y="16"/>
                  </a:cxn>
                  <a:cxn ang="0">
                    <a:pos x="66" y="25"/>
                  </a:cxn>
                  <a:cxn ang="0">
                    <a:pos x="58" y="29"/>
                  </a:cxn>
                  <a:cxn ang="0">
                    <a:pos x="49" y="25"/>
                  </a:cxn>
                  <a:cxn ang="0">
                    <a:pos x="44" y="23"/>
                  </a:cxn>
                  <a:cxn ang="0">
                    <a:pos x="43" y="23"/>
                  </a:cxn>
                  <a:cxn ang="0">
                    <a:pos x="40" y="27"/>
                  </a:cxn>
                  <a:cxn ang="0">
                    <a:pos x="37" y="37"/>
                  </a:cxn>
                  <a:cxn ang="0">
                    <a:pos x="37" y="40"/>
                  </a:cxn>
                  <a:cxn ang="0">
                    <a:pos x="37" y="76"/>
                  </a:cxn>
                  <a:cxn ang="0">
                    <a:pos x="39" y="81"/>
                  </a:cxn>
                  <a:cxn ang="0">
                    <a:pos x="43" y="83"/>
                  </a:cxn>
                  <a:cxn ang="0">
                    <a:pos x="50" y="84"/>
                  </a:cxn>
                  <a:cxn ang="0">
                    <a:pos x="56" y="86"/>
                  </a:cxn>
                  <a:cxn ang="0">
                    <a:pos x="57" y="89"/>
                  </a:cxn>
                  <a:cxn ang="0">
                    <a:pos x="56" y="92"/>
                  </a:cxn>
                  <a:cxn ang="0">
                    <a:pos x="46" y="92"/>
                  </a:cxn>
                  <a:cxn ang="0">
                    <a:pos x="27" y="91"/>
                  </a:cxn>
                  <a:cxn ang="0">
                    <a:pos x="13" y="91"/>
                  </a:cxn>
                  <a:cxn ang="0">
                    <a:pos x="11" y="91"/>
                  </a:cxn>
                  <a:cxn ang="0">
                    <a:pos x="0" y="92"/>
                  </a:cxn>
                  <a:cxn ang="0">
                    <a:pos x="0" y="89"/>
                  </a:cxn>
                  <a:cxn ang="0">
                    <a:pos x="0" y="87"/>
                  </a:cxn>
                  <a:cxn ang="0">
                    <a:pos x="0" y="87"/>
                  </a:cxn>
                </a:cxnLst>
                <a:rect l="0" t="0" r="r" b="b"/>
                <a:pathLst>
                  <a:path w="69" h="92">
                    <a:moveTo>
                      <a:pt x="0" y="87"/>
                    </a:moveTo>
                    <a:lnTo>
                      <a:pt x="0" y="87"/>
                    </a:lnTo>
                    <a:cubicBezTo>
                      <a:pt x="1"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0" y="25"/>
                      <a:pt x="8" y="24"/>
                      <a:pt x="5" y="24"/>
                    </a:cubicBezTo>
                    <a:cubicBezTo>
                      <a:pt x="4" y="23"/>
                      <a:pt x="3" y="22"/>
                      <a:pt x="3" y="21"/>
                    </a:cubicBezTo>
                    <a:lnTo>
                      <a:pt x="2" y="17"/>
                    </a:lnTo>
                    <a:cubicBezTo>
                      <a:pt x="7" y="17"/>
                      <a:pt x="12" y="15"/>
                      <a:pt x="16" y="12"/>
                    </a:cubicBezTo>
                    <a:cubicBezTo>
                      <a:pt x="20" y="9"/>
                      <a:pt x="23" y="7"/>
                      <a:pt x="26" y="4"/>
                    </a:cubicBezTo>
                    <a:cubicBezTo>
                      <a:pt x="27" y="2"/>
                      <a:pt x="28" y="1"/>
                      <a:pt x="28"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5" y="9"/>
                      <a:pt x="48" y="6"/>
                    </a:cubicBezTo>
                    <a:cubicBezTo>
                      <a:pt x="50" y="5"/>
                      <a:pt x="53" y="4"/>
                      <a:pt x="56" y="4"/>
                    </a:cubicBezTo>
                    <a:cubicBezTo>
                      <a:pt x="59" y="4"/>
                      <a:pt x="63" y="5"/>
                      <a:pt x="65" y="7"/>
                    </a:cubicBezTo>
                    <a:cubicBezTo>
                      <a:pt x="68" y="10"/>
                      <a:pt x="69" y="13"/>
                      <a:pt x="69" y="16"/>
                    </a:cubicBezTo>
                    <a:cubicBezTo>
                      <a:pt x="69" y="19"/>
                      <a:pt x="68" y="22"/>
                      <a:pt x="66" y="25"/>
                    </a:cubicBezTo>
                    <a:cubicBezTo>
                      <a:pt x="64" y="27"/>
                      <a:pt x="62" y="29"/>
                      <a:pt x="58" y="29"/>
                    </a:cubicBezTo>
                    <a:cubicBezTo>
                      <a:pt x="55" y="29"/>
                      <a:pt x="52" y="27"/>
                      <a:pt x="49" y="25"/>
                    </a:cubicBezTo>
                    <a:cubicBezTo>
                      <a:pt x="47" y="23"/>
                      <a:pt x="45" y="23"/>
                      <a:pt x="44" y="23"/>
                    </a:cubicBezTo>
                    <a:lnTo>
                      <a:pt x="43" y="23"/>
                    </a:lnTo>
                    <a:cubicBezTo>
                      <a:pt x="42" y="23"/>
                      <a:pt x="41" y="25"/>
                      <a:pt x="40" y="27"/>
                    </a:cubicBezTo>
                    <a:cubicBezTo>
                      <a:pt x="38" y="30"/>
                      <a:pt x="37" y="34"/>
                      <a:pt x="37" y="37"/>
                    </a:cubicBezTo>
                    <a:lnTo>
                      <a:pt x="37" y="40"/>
                    </a:lnTo>
                    <a:cubicBezTo>
                      <a:pt x="37" y="45"/>
                      <a:pt x="37" y="57"/>
                      <a:pt x="37" y="76"/>
                    </a:cubicBezTo>
                    <a:cubicBezTo>
                      <a:pt x="38" y="78"/>
                      <a:pt x="38" y="80"/>
                      <a:pt x="39" y="81"/>
                    </a:cubicBezTo>
                    <a:cubicBezTo>
                      <a:pt x="41" y="82"/>
                      <a:pt x="42" y="83"/>
                      <a:pt x="43" y="83"/>
                    </a:cubicBezTo>
                    <a:cubicBezTo>
                      <a:pt x="44" y="84"/>
                      <a:pt x="47" y="84"/>
                      <a:pt x="50" y="84"/>
                    </a:cubicBezTo>
                    <a:cubicBezTo>
                      <a:pt x="53" y="85"/>
                      <a:pt x="55" y="85"/>
                      <a:pt x="56" y="86"/>
                    </a:cubicBezTo>
                    <a:cubicBezTo>
                      <a:pt x="56" y="86"/>
                      <a:pt x="57" y="87"/>
                      <a:pt x="57" y="89"/>
                    </a:cubicBezTo>
                    <a:cubicBezTo>
                      <a:pt x="57" y="89"/>
                      <a:pt x="56" y="90"/>
                      <a:pt x="56" y="92"/>
                    </a:cubicBezTo>
                    <a:lnTo>
                      <a:pt x="46" y="92"/>
                    </a:lnTo>
                    <a:lnTo>
                      <a:pt x="27" y="91"/>
                    </a:lnTo>
                    <a:cubicBezTo>
                      <a:pt x="22" y="91"/>
                      <a:pt x="17" y="91"/>
                      <a:pt x="13" y="91"/>
                    </a:cubicBezTo>
                    <a:lnTo>
                      <a:pt x="11" y="91"/>
                    </a:lnTo>
                    <a:cubicBezTo>
                      <a:pt x="11" y="91"/>
                      <a:pt x="7" y="91"/>
                      <a:pt x="0" y="92"/>
                    </a:cubicBezTo>
                    <a:cubicBezTo>
                      <a:pt x="0" y="91"/>
                      <a:pt x="0" y="90"/>
                      <a:pt x="0" y="89"/>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7" name="Freeform 27"/>
              <p:cNvSpPr>
                <a:spLocks noEditPoints="1"/>
              </p:cNvSpPr>
              <p:nvPr/>
            </p:nvSpPr>
            <p:spPr bwMode="auto">
              <a:xfrm>
                <a:off x="2843" y="377"/>
                <a:ext cx="66" cy="180"/>
              </a:xfrm>
              <a:custGeom>
                <a:avLst/>
                <a:gdLst/>
                <a:ahLst/>
                <a:cxnLst>
                  <a:cxn ang="0">
                    <a:pos x="15" y="12"/>
                  </a:cxn>
                  <a:cxn ang="0">
                    <a:pos x="15" y="12"/>
                  </a:cxn>
                  <a:cxn ang="0">
                    <a:pos x="19" y="3"/>
                  </a:cxn>
                  <a:cxn ang="0">
                    <a:pos x="28" y="0"/>
                  </a:cxn>
                  <a:cxn ang="0">
                    <a:pos x="38" y="3"/>
                  </a:cxn>
                  <a:cxn ang="0">
                    <a:pos x="42" y="12"/>
                  </a:cxn>
                  <a:cxn ang="0">
                    <a:pos x="40" y="19"/>
                  </a:cxn>
                  <a:cxn ang="0">
                    <a:pos x="35" y="25"/>
                  </a:cxn>
                  <a:cxn ang="0">
                    <a:pos x="28" y="27"/>
                  </a:cxn>
                  <a:cxn ang="0">
                    <a:pos x="19" y="23"/>
                  </a:cxn>
                  <a:cxn ang="0">
                    <a:pos x="15" y="12"/>
                  </a:cxn>
                  <a:cxn ang="0">
                    <a:pos x="15" y="12"/>
                  </a:cxn>
                  <a:cxn ang="0">
                    <a:pos x="0" y="136"/>
                  </a:cxn>
                  <a:cxn ang="0">
                    <a:pos x="0" y="136"/>
                  </a:cxn>
                  <a:cxn ang="0">
                    <a:pos x="0" y="129"/>
                  </a:cxn>
                  <a:cxn ang="0">
                    <a:pos x="12" y="128"/>
                  </a:cxn>
                  <a:cxn ang="0">
                    <a:pos x="16" y="125"/>
                  </a:cxn>
                  <a:cxn ang="0">
                    <a:pos x="16" y="119"/>
                  </a:cxn>
                  <a:cxn ang="0">
                    <a:pos x="16" y="118"/>
                  </a:cxn>
                  <a:cxn ang="0">
                    <a:pos x="17" y="114"/>
                  </a:cxn>
                  <a:cxn ang="0">
                    <a:pos x="17" y="108"/>
                  </a:cxn>
                  <a:cxn ang="0">
                    <a:pos x="16" y="100"/>
                  </a:cxn>
                  <a:cxn ang="0">
                    <a:pos x="17" y="95"/>
                  </a:cxn>
                  <a:cxn ang="0">
                    <a:pos x="16" y="90"/>
                  </a:cxn>
                  <a:cxn ang="0">
                    <a:pos x="17" y="73"/>
                  </a:cxn>
                  <a:cxn ang="0">
                    <a:pos x="16" y="67"/>
                  </a:cxn>
                  <a:cxn ang="0">
                    <a:pos x="12" y="64"/>
                  </a:cxn>
                  <a:cxn ang="0">
                    <a:pos x="1" y="62"/>
                  </a:cxn>
                  <a:cxn ang="0">
                    <a:pos x="1" y="57"/>
                  </a:cxn>
                  <a:cxn ang="0">
                    <a:pos x="20" y="52"/>
                  </a:cxn>
                  <a:cxn ang="0">
                    <a:pos x="32" y="43"/>
                  </a:cxn>
                  <a:cxn ang="0">
                    <a:pos x="39" y="43"/>
                  </a:cxn>
                  <a:cxn ang="0">
                    <a:pos x="39" y="77"/>
                  </a:cxn>
                  <a:cxn ang="0">
                    <a:pos x="39" y="119"/>
                  </a:cxn>
                  <a:cxn ang="0">
                    <a:pos x="39" y="127"/>
                  </a:cxn>
                  <a:cxn ang="0">
                    <a:pos x="50" y="129"/>
                  </a:cxn>
                  <a:cxn ang="0">
                    <a:pos x="54" y="130"/>
                  </a:cxn>
                  <a:cxn ang="0">
                    <a:pos x="54" y="136"/>
                  </a:cxn>
                  <a:cxn ang="0">
                    <a:pos x="50" y="136"/>
                  </a:cxn>
                  <a:cxn ang="0">
                    <a:pos x="45" y="136"/>
                  </a:cxn>
                  <a:cxn ang="0">
                    <a:pos x="17" y="135"/>
                  </a:cxn>
                  <a:cxn ang="0">
                    <a:pos x="7" y="135"/>
                  </a:cxn>
                  <a:cxn ang="0">
                    <a:pos x="0" y="136"/>
                  </a:cxn>
                  <a:cxn ang="0">
                    <a:pos x="0" y="136"/>
                  </a:cxn>
                </a:cxnLst>
                <a:rect l="0" t="0" r="r" b="b"/>
                <a:pathLst>
                  <a:path w="54" h="136">
                    <a:moveTo>
                      <a:pt x="15" y="12"/>
                    </a:moveTo>
                    <a:lnTo>
                      <a:pt x="15" y="12"/>
                    </a:lnTo>
                    <a:cubicBezTo>
                      <a:pt x="15" y="9"/>
                      <a:pt x="16" y="6"/>
                      <a:pt x="19" y="3"/>
                    </a:cubicBezTo>
                    <a:cubicBezTo>
                      <a:pt x="21" y="1"/>
                      <a:pt x="24" y="0"/>
                      <a:pt x="28" y="0"/>
                    </a:cubicBezTo>
                    <a:cubicBezTo>
                      <a:pt x="32" y="0"/>
                      <a:pt x="35" y="1"/>
                      <a:pt x="38" y="3"/>
                    </a:cubicBezTo>
                    <a:cubicBezTo>
                      <a:pt x="41" y="6"/>
                      <a:pt x="42" y="9"/>
                      <a:pt x="42" y="12"/>
                    </a:cubicBezTo>
                    <a:cubicBezTo>
                      <a:pt x="42" y="14"/>
                      <a:pt x="42" y="17"/>
                      <a:pt x="40" y="19"/>
                    </a:cubicBezTo>
                    <a:cubicBezTo>
                      <a:pt x="39" y="21"/>
                      <a:pt x="38" y="23"/>
                      <a:pt x="35" y="25"/>
                    </a:cubicBezTo>
                    <a:cubicBezTo>
                      <a:pt x="33" y="26"/>
                      <a:pt x="31" y="27"/>
                      <a:pt x="28" y="27"/>
                    </a:cubicBezTo>
                    <a:cubicBezTo>
                      <a:pt x="25" y="27"/>
                      <a:pt x="22" y="25"/>
                      <a:pt x="19" y="23"/>
                    </a:cubicBezTo>
                    <a:cubicBezTo>
                      <a:pt x="16" y="20"/>
                      <a:pt x="15" y="16"/>
                      <a:pt x="15" y="12"/>
                    </a:cubicBezTo>
                    <a:lnTo>
                      <a:pt x="15" y="12"/>
                    </a:lnTo>
                    <a:close/>
                    <a:moveTo>
                      <a:pt x="0" y="136"/>
                    </a:moveTo>
                    <a:lnTo>
                      <a:pt x="0" y="136"/>
                    </a:lnTo>
                    <a:lnTo>
                      <a:pt x="0" y="129"/>
                    </a:lnTo>
                    <a:lnTo>
                      <a:pt x="12" y="128"/>
                    </a:lnTo>
                    <a:cubicBezTo>
                      <a:pt x="14" y="127"/>
                      <a:pt x="15" y="126"/>
                      <a:pt x="16" y="125"/>
                    </a:cubicBezTo>
                    <a:cubicBezTo>
                      <a:pt x="16" y="125"/>
                      <a:pt x="16" y="122"/>
                      <a:pt x="16" y="119"/>
                    </a:cubicBezTo>
                    <a:lnTo>
                      <a:pt x="16" y="118"/>
                    </a:lnTo>
                    <a:cubicBezTo>
                      <a:pt x="16" y="117"/>
                      <a:pt x="17" y="116"/>
                      <a:pt x="17" y="114"/>
                    </a:cubicBezTo>
                    <a:cubicBezTo>
                      <a:pt x="17" y="111"/>
                      <a:pt x="17" y="109"/>
                      <a:pt x="17" y="108"/>
                    </a:cubicBezTo>
                    <a:cubicBezTo>
                      <a:pt x="17" y="106"/>
                      <a:pt x="17" y="104"/>
                      <a:pt x="16" y="100"/>
                    </a:cubicBezTo>
                    <a:lnTo>
                      <a:pt x="17" y="95"/>
                    </a:lnTo>
                    <a:lnTo>
                      <a:pt x="16" y="90"/>
                    </a:lnTo>
                    <a:lnTo>
                      <a:pt x="17" y="73"/>
                    </a:lnTo>
                    <a:cubicBezTo>
                      <a:pt x="17" y="71"/>
                      <a:pt x="16" y="69"/>
                      <a:pt x="16" y="67"/>
                    </a:cubicBezTo>
                    <a:cubicBezTo>
                      <a:pt x="15" y="66"/>
                      <a:pt x="14" y="65"/>
                      <a:pt x="12" y="64"/>
                    </a:cubicBezTo>
                    <a:cubicBezTo>
                      <a:pt x="10" y="63"/>
                      <a:pt x="6" y="63"/>
                      <a:pt x="1" y="62"/>
                    </a:cubicBezTo>
                    <a:lnTo>
                      <a:pt x="1" y="57"/>
                    </a:lnTo>
                    <a:cubicBezTo>
                      <a:pt x="9" y="56"/>
                      <a:pt x="15" y="55"/>
                      <a:pt x="20" y="52"/>
                    </a:cubicBezTo>
                    <a:cubicBezTo>
                      <a:pt x="24" y="50"/>
                      <a:pt x="28" y="48"/>
                      <a:pt x="32" y="43"/>
                    </a:cubicBezTo>
                    <a:lnTo>
                      <a:pt x="39" y="43"/>
                    </a:lnTo>
                    <a:cubicBezTo>
                      <a:pt x="39" y="52"/>
                      <a:pt x="39" y="63"/>
                      <a:pt x="39" y="77"/>
                    </a:cubicBezTo>
                    <a:lnTo>
                      <a:pt x="39" y="119"/>
                    </a:lnTo>
                    <a:cubicBezTo>
                      <a:pt x="39" y="122"/>
                      <a:pt x="39" y="124"/>
                      <a:pt x="39" y="127"/>
                    </a:cubicBezTo>
                    <a:cubicBezTo>
                      <a:pt x="41" y="128"/>
                      <a:pt x="45" y="128"/>
                      <a:pt x="50" y="129"/>
                    </a:cubicBezTo>
                    <a:cubicBezTo>
                      <a:pt x="51" y="129"/>
                      <a:pt x="53" y="130"/>
                      <a:pt x="54" y="130"/>
                    </a:cubicBezTo>
                    <a:lnTo>
                      <a:pt x="54" y="136"/>
                    </a:lnTo>
                    <a:cubicBezTo>
                      <a:pt x="52" y="136"/>
                      <a:pt x="51" y="136"/>
                      <a:pt x="50" y="136"/>
                    </a:cubicBezTo>
                    <a:cubicBezTo>
                      <a:pt x="49" y="136"/>
                      <a:pt x="47" y="136"/>
                      <a:pt x="45" y="136"/>
                    </a:cubicBezTo>
                    <a:cubicBezTo>
                      <a:pt x="38" y="135"/>
                      <a:pt x="29" y="135"/>
                      <a:pt x="17" y="135"/>
                    </a:cubicBezTo>
                    <a:cubicBezTo>
                      <a:pt x="13" y="135"/>
                      <a:pt x="10" y="135"/>
                      <a:pt x="7" y="135"/>
                    </a:cubicBezTo>
                    <a:cubicBezTo>
                      <a:pt x="4" y="136"/>
                      <a:pt x="2"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8" name="Freeform 28"/>
              <p:cNvSpPr>
                <a:spLocks/>
              </p:cNvSpPr>
              <p:nvPr/>
            </p:nvSpPr>
            <p:spPr bwMode="auto">
              <a:xfrm>
                <a:off x="2922" y="439"/>
                <a:ext cx="105" cy="121"/>
              </a:xfrm>
              <a:custGeom>
                <a:avLst/>
                <a:gdLst/>
                <a:ahLst/>
                <a:cxnLst>
                  <a:cxn ang="0">
                    <a:pos x="80" y="62"/>
                  </a:cxn>
                  <a:cxn ang="0">
                    <a:pos x="80" y="62"/>
                  </a:cxn>
                  <a:cxn ang="0">
                    <a:pos x="82" y="63"/>
                  </a:cxn>
                  <a:cxn ang="0">
                    <a:pos x="86" y="66"/>
                  </a:cxn>
                  <a:cxn ang="0">
                    <a:pos x="73" y="84"/>
                  </a:cxn>
                  <a:cxn ang="0">
                    <a:pos x="45" y="91"/>
                  </a:cxn>
                  <a:cxn ang="0">
                    <a:pos x="25" y="87"/>
                  </a:cxn>
                  <a:cxn ang="0">
                    <a:pos x="9" y="75"/>
                  </a:cxn>
                  <a:cxn ang="0">
                    <a:pos x="2" y="62"/>
                  </a:cxn>
                  <a:cxn ang="0">
                    <a:pos x="0" y="48"/>
                  </a:cxn>
                  <a:cxn ang="0">
                    <a:pos x="2" y="33"/>
                  </a:cxn>
                  <a:cxn ang="0">
                    <a:pos x="12" y="17"/>
                  </a:cxn>
                  <a:cxn ang="0">
                    <a:pos x="29" y="5"/>
                  </a:cxn>
                  <a:cxn ang="0">
                    <a:pos x="53" y="0"/>
                  </a:cxn>
                  <a:cxn ang="0">
                    <a:pos x="78" y="6"/>
                  </a:cxn>
                  <a:cxn ang="0">
                    <a:pos x="85" y="17"/>
                  </a:cxn>
                  <a:cxn ang="0">
                    <a:pos x="82" y="26"/>
                  </a:cxn>
                  <a:cxn ang="0">
                    <a:pos x="74" y="29"/>
                  </a:cxn>
                  <a:cxn ang="0">
                    <a:pos x="66" y="26"/>
                  </a:cxn>
                  <a:cxn ang="0">
                    <a:pos x="60" y="17"/>
                  </a:cxn>
                  <a:cxn ang="0">
                    <a:pos x="56" y="10"/>
                  </a:cxn>
                  <a:cxn ang="0">
                    <a:pos x="49" y="8"/>
                  </a:cxn>
                  <a:cxn ang="0">
                    <a:pos x="31" y="16"/>
                  </a:cxn>
                  <a:cxn ang="0">
                    <a:pos x="24" y="39"/>
                  </a:cxn>
                  <a:cxn ang="0">
                    <a:pos x="33" y="66"/>
                  </a:cxn>
                  <a:cxn ang="0">
                    <a:pos x="54" y="77"/>
                  </a:cxn>
                  <a:cxn ang="0">
                    <a:pos x="64" y="75"/>
                  </a:cxn>
                  <a:cxn ang="0">
                    <a:pos x="71" y="71"/>
                  </a:cxn>
                  <a:cxn ang="0">
                    <a:pos x="76" y="67"/>
                  </a:cxn>
                  <a:cxn ang="0">
                    <a:pos x="80" y="62"/>
                  </a:cxn>
                  <a:cxn ang="0">
                    <a:pos x="80" y="62"/>
                  </a:cxn>
                </a:cxnLst>
                <a:rect l="0" t="0" r="r" b="b"/>
                <a:pathLst>
                  <a:path w="86" h="91">
                    <a:moveTo>
                      <a:pt x="80" y="62"/>
                    </a:moveTo>
                    <a:lnTo>
                      <a:pt x="80" y="62"/>
                    </a:lnTo>
                    <a:cubicBezTo>
                      <a:pt x="81" y="62"/>
                      <a:pt x="82" y="63"/>
                      <a:pt x="82" y="63"/>
                    </a:cubicBezTo>
                    <a:cubicBezTo>
                      <a:pt x="84" y="64"/>
                      <a:pt x="85" y="65"/>
                      <a:pt x="86" y="66"/>
                    </a:cubicBezTo>
                    <a:cubicBezTo>
                      <a:pt x="84" y="73"/>
                      <a:pt x="80" y="79"/>
                      <a:pt x="73" y="84"/>
                    </a:cubicBezTo>
                    <a:cubicBezTo>
                      <a:pt x="66" y="89"/>
                      <a:pt x="56" y="91"/>
                      <a:pt x="45" y="91"/>
                    </a:cubicBezTo>
                    <a:cubicBezTo>
                      <a:pt x="39" y="91"/>
                      <a:pt x="32" y="90"/>
                      <a:pt x="25" y="87"/>
                    </a:cubicBezTo>
                    <a:cubicBezTo>
                      <a:pt x="18" y="84"/>
                      <a:pt x="13" y="80"/>
                      <a:pt x="9" y="75"/>
                    </a:cubicBezTo>
                    <a:cubicBezTo>
                      <a:pt x="6" y="72"/>
                      <a:pt x="3" y="67"/>
                      <a:pt x="2" y="62"/>
                    </a:cubicBezTo>
                    <a:cubicBezTo>
                      <a:pt x="0" y="57"/>
                      <a:pt x="0" y="52"/>
                      <a:pt x="0" y="48"/>
                    </a:cubicBezTo>
                    <a:cubicBezTo>
                      <a:pt x="0" y="44"/>
                      <a:pt x="0" y="39"/>
                      <a:pt x="2" y="33"/>
                    </a:cubicBezTo>
                    <a:cubicBezTo>
                      <a:pt x="4" y="27"/>
                      <a:pt x="8" y="22"/>
                      <a:pt x="12" y="17"/>
                    </a:cubicBezTo>
                    <a:cubicBezTo>
                      <a:pt x="17" y="12"/>
                      <a:pt x="22" y="8"/>
                      <a:pt x="29" y="5"/>
                    </a:cubicBezTo>
                    <a:cubicBezTo>
                      <a:pt x="36" y="2"/>
                      <a:pt x="44" y="0"/>
                      <a:pt x="53" y="0"/>
                    </a:cubicBezTo>
                    <a:cubicBezTo>
                      <a:pt x="65" y="0"/>
                      <a:pt x="73" y="2"/>
                      <a:pt x="78" y="6"/>
                    </a:cubicBezTo>
                    <a:cubicBezTo>
                      <a:pt x="82" y="10"/>
                      <a:pt x="85" y="14"/>
                      <a:pt x="85" y="17"/>
                    </a:cubicBezTo>
                    <a:cubicBezTo>
                      <a:pt x="85" y="21"/>
                      <a:pt x="84" y="24"/>
                      <a:pt x="82" y="26"/>
                    </a:cubicBezTo>
                    <a:cubicBezTo>
                      <a:pt x="80" y="28"/>
                      <a:pt x="77" y="29"/>
                      <a:pt x="74" y="29"/>
                    </a:cubicBezTo>
                    <a:cubicBezTo>
                      <a:pt x="71" y="29"/>
                      <a:pt x="69" y="28"/>
                      <a:pt x="66" y="26"/>
                    </a:cubicBezTo>
                    <a:cubicBezTo>
                      <a:pt x="64" y="24"/>
                      <a:pt x="62" y="21"/>
                      <a:pt x="60" y="17"/>
                    </a:cubicBezTo>
                    <a:cubicBezTo>
                      <a:pt x="59" y="14"/>
                      <a:pt x="58" y="11"/>
                      <a:pt x="56" y="10"/>
                    </a:cubicBezTo>
                    <a:cubicBezTo>
                      <a:pt x="54" y="8"/>
                      <a:pt x="51" y="8"/>
                      <a:pt x="49" y="8"/>
                    </a:cubicBezTo>
                    <a:cubicBezTo>
                      <a:pt x="42" y="8"/>
                      <a:pt x="36" y="11"/>
                      <a:pt x="31" y="16"/>
                    </a:cubicBezTo>
                    <a:cubicBezTo>
                      <a:pt x="26" y="22"/>
                      <a:pt x="24" y="29"/>
                      <a:pt x="24" y="39"/>
                    </a:cubicBezTo>
                    <a:cubicBezTo>
                      <a:pt x="24" y="50"/>
                      <a:pt x="27" y="60"/>
                      <a:pt x="33" y="66"/>
                    </a:cubicBezTo>
                    <a:cubicBezTo>
                      <a:pt x="39" y="73"/>
                      <a:pt x="46" y="77"/>
                      <a:pt x="54" y="77"/>
                    </a:cubicBezTo>
                    <a:cubicBezTo>
                      <a:pt x="58" y="77"/>
                      <a:pt x="62" y="76"/>
                      <a:pt x="64" y="75"/>
                    </a:cubicBezTo>
                    <a:cubicBezTo>
                      <a:pt x="66" y="75"/>
                      <a:pt x="68" y="73"/>
                      <a:pt x="71" y="71"/>
                    </a:cubicBezTo>
                    <a:cubicBezTo>
                      <a:pt x="72" y="71"/>
                      <a:pt x="74" y="69"/>
                      <a:pt x="76" y="67"/>
                    </a:cubicBezTo>
                    <a:cubicBezTo>
                      <a:pt x="78" y="64"/>
                      <a:pt x="79" y="63"/>
                      <a:pt x="80" y="62"/>
                    </a:cubicBezTo>
                    <a:lnTo>
                      <a:pt x="80" y="62"/>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49" name="Freeform 29"/>
              <p:cNvSpPr>
                <a:spLocks noEditPoints="1"/>
              </p:cNvSpPr>
              <p:nvPr/>
            </p:nvSpPr>
            <p:spPr bwMode="auto">
              <a:xfrm>
                <a:off x="3100" y="376"/>
                <a:ext cx="178" cy="181"/>
              </a:xfrm>
              <a:custGeom>
                <a:avLst/>
                <a:gdLst/>
                <a:ahLst/>
                <a:cxnLst>
                  <a:cxn ang="0">
                    <a:pos x="0" y="137"/>
                  </a:cxn>
                  <a:cxn ang="0">
                    <a:pos x="0" y="137"/>
                  </a:cxn>
                  <a:cxn ang="0">
                    <a:pos x="0" y="130"/>
                  </a:cxn>
                  <a:cxn ang="0">
                    <a:pos x="7" y="128"/>
                  </a:cxn>
                  <a:cxn ang="0">
                    <a:pos x="16" y="125"/>
                  </a:cxn>
                  <a:cxn ang="0">
                    <a:pos x="21" y="119"/>
                  </a:cxn>
                  <a:cxn ang="0">
                    <a:pos x="41" y="65"/>
                  </a:cxn>
                  <a:cxn ang="0">
                    <a:pos x="66" y="0"/>
                  </a:cxn>
                  <a:cxn ang="0">
                    <a:pos x="72" y="0"/>
                  </a:cxn>
                  <a:cxn ang="0">
                    <a:pos x="77" y="0"/>
                  </a:cxn>
                  <a:cxn ang="0">
                    <a:pos x="78" y="2"/>
                  </a:cxn>
                  <a:cxn ang="0">
                    <a:pos x="96" y="45"/>
                  </a:cxn>
                  <a:cxn ang="0">
                    <a:pos x="107" y="71"/>
                  </a:cxn>
                  <a:cxn ang="0">
                    <a:pos x="115" y="92"/>
                  </a:cxn>
                  <a:cxn ang="0">
                    <a:pos x="121" y="107"/>
                  </a:cxn>
                  <a:cxn ang="0">
                    <a:pos x="127" y="120"/>
                  </a:cxn>
                  <a:cxn ang="0">
                    <a:pos x="130" y="125"/>
                  </a:cxn>
                  <a:cxn ang="0">
                    <a:pos x="136" y="127"/>
                  </a:cxn>
                  <a:cxn ang="0">
                    <a:pos x="145" y="129"/>
                  </a:cxn>
                  <a:cxn ang="0">
                    <a:pos x="146" y="134"/>
                  </a:cxn>
                  <a:cxn ang="0">
                    <a:pos x="145" y="137"/>
                  </a:cxn>
                  <a:cxn ang="0">
                    <a:pos x="129" y="136"/>
                  </a:cxn>
                  <a:cxn ang="0">
                    <a:pos x="112" y="135"/>
                  </a:cxn>
                  <a:cxn ang="0">
                    <a:pos x="100" y="136"/>
                  </a:cxn>
                  <a:cxn ang="0">
                    <a:pos x="83" y="136"/>
                  </a:cxn>
                  <a:cxn ang="0">
                    <a:pos x="78" y="137"/>
                  </a:cxn>
                  <a:cxn ang="0">
                    <a:pos x="78" y="130"/>
                  </a:cxn>
                  <a:cxn ang="0">
                    <a:pos x="89" y="127"/>
                  </a:cxn>
                  <a:cxn ang="0">
                    <a:pos x="95" y="125"/>
                  </a:cxn>
                  <a:cxn ang="0">
                    <a:pos x="96" y="123"/>
                  </a:cxn>
                  <a:cxn ang="0">
                    <a:pos x="96" y="120"/>
                  </a:cxn>
                  <a:cxn ang="0">
                    <a:pos x="92" y="110"/>
                  </a:cxn>
                  <a:cxn ang="0">
                    <a:pos x="84" y="90"/>
                  </a:cxn>
                  <a:cxn ang="0">
                    <a:pos x="44" y="89"/>
                  </a:cxn>
                  <a:cxn ang="0">
                    <a:pos x="35" y="114"/>
                  </a:cxn>
                  <a:cxn ang="0">
                    <a:pos x="33" y="121"/>
                  </a:cxn>
                  <a:cxn ang="0">
                    <a:pos x="35" y="125"/>
                  </a:cxn>
                  <a:cxn ang="0">
                    <a:pos x="44" y="128"/>
                  </a:cxn>
                  <a:cxn ang="0">
                    <a:pos x="51" y="129"/>
                  </a:cxn>
                  <a:cxn ang="0">
                    <a:pos x="51" y="134"/>
                  </a:cxn>
                  <a:cxn ang="0">
                    <a:pos x="51" y="137"/>
                  </a:cxn>
                  <a:cxn ang="0">
                    <a:pos x="20" y="135"/>
                  </a:cxn>
                  <a:cxn ang="0">
                    <a:pos x="16" y="136"/>
                  </a:cxn>
                  <a:cxn ang="0">
                    <a:pos x="1" y="137"/>
                  </a:cxn>
                  <a:cxn ang="0">
                    <a:pos x="0" y="137"/>
                  </a:cxn>
                  <a:cxn ang="0">
                    <a:pos x="48" y="79"/>
                  </a:cxn>
                  <a:cxn ang="0">
                    <a:pos x="48" y="79"/>
                  </a:cxn>
                  <a:cxn ang="0">
                    <a:pos x="77" y="79"/>
                  </a:cxn>
                  <a:cxn ang="0">
                    <a:pos x="79" y="79"/>
                  </a:cxn>
                  <a:cxn ang="0">
                    <a:pos x="71" y="57"/>
                  </a:cxn>
                  <a:cxn ang="0">
                    <a:pos x="63" y="39"/>
                  </a:cxn>
                  <a:cxn ang="0">
                    <a:pos x="48" y="79"/>
                  </a:cxn>
                </a:cxnLst>
                <a:rect l="0" t="0" r="r" b="b"/>
                <a:pathLst>
                  <a:path w="146" h="137">
                    <a:moveTo>
                      <a:pt x="0" y="137"/>
                    </a:moveTo>
                    <a:lnTo>
                      <a:pt x="0" y="137"/>
                    </a:lnTo>
                    <a:lnTo>
                      <a:pt x="0" y="130"/>
                    </a:lnTo>
                    <a:cubicBezTo>
                      <a:pt x="1" y="129"/>
                      <a:pt x="3" y="129"/>
                      <a:pt x="7" y="128"/>
                    </a:cubicBezTo>
                    <a:cubicBezTo>
                      <a:pt x="12" y="127"/>
                      <a:pt x="15" y="126"/>
                      <a:pt x="16" y="125"/>
                    </a:cubicBezTo>
                    <a:cubicBezTo>
                      <a:pt x="17" y="125"/>
                      <a:pt x="19" y="123"/>
                      <a:pt x="21" y="119"/>
                    </a:cubicBezTo>
                    <a:lnTo>
                      <a:pt x="41" y="65"/>
                    </a:lnTo>
                    <a:lnTo>
                      <a:pt x="66" y="0"/>
                    </a:lnTo>
                    <a:cubicBezTo>
                      <a:pt x="68" y="0"/>
                      <a:pt x="70" y="0"/>
                      <a:pt x="72" y="0"/>
                    </a:cubicBezTo>
                    <a:lnTo>
                      <a:pt x="77" y="0"/>
                    </a:lnTo>
                    <a:lnTo>
                      <a:pt x="78" y="2"/>
                    </a:lnTo>
                    <a:lnTo>
                      <a:pt x="96" y="45"/>
                    </a:lnTo>
                    <a:cubicBezTo>
                      <a:pt x="100" y="54"/>
                      <a:pt x="104" y="63"/>
                      <a:pt x="107" y="71"/>
                    </a:cubicBezTo>
                    <a:cubicBezTo>
                      <a:pt x="110" y="80"/>
                      <a:pt x="113" y="87"/>
                      <a:pt x="115" y="92"/>
                    </a:cubicBezTo>
                    <a:cubicBezTo>
                      <a:pt x="117" y="95"/>
                      <a:pt x="119" y="100"/>
                      <a:pt x="121" y="107"/>
                    </a:cubicBezTo>
                    <a:cubicBezTo>
                      <a:pt x="122" y="110"/>
                      <a:pt x="124" y="115"/>
                      <a:pt x="127" y="120"/>
                    </a:cubicBezTo>
                    <a:cubicBezTo>
                      <a:pt x="128" y="123"/>
                      <a:pt x="129" y="124"/>
                      <a:pt x="130" y="125"/>
                    </a:cubicBezTo>
                    <a:cubicBezTo>
                      <a:pt x="131" y="126"/>
                      <a:pt x="133" y="127"/>
                      <a:pt x="136" y="127"/>
                    </a:cubicBezTo>
                    <a:cubicBezTo>
                      <a:pt x="139" y="127"/>
                      <a:pt x="142" y="128"/>
                      <a:pt x="145" y="129"/>
                    </a:cubicBezTo>
                    <a:cubicBezTo>
                      <a:pt x="145" y="132"/>
                      <a:pt x="146" y="133"/>
                      <a:pt x="146" y="134"/>
                    </a:cubicBezTo>
                    <a:cubicBezTo>
                      <a:pt x="146" y="135"/>
                      <a:pt x="146" y="136"/>
                      <a:pt x="145" y="137"/>
                    </a:cubicBezTo>
                    <a:cubicBezTo>
                      <a:pt x="140" y="137"/>
                      <a:pt x="135" y="137"/>
                      <a:pt x="129" y="136"/>
                    </a:cubicBezTo>
                    <a:cubicBezTo>
                      <a:pt x="122" y="136"/>
                      <a:pt x="117" y="135"/>
                      <a:pt x="112" y="135"/>
                    </a:cubicBezTo>
                    <a:cubicBezTo>
                      <a:pt x="107" y="135"/>
                      <a:pt x="103" y="135"/>
                      <a:pt x="100" y="136"/>
                    </a:cubicBezTo>
                    <a:lnTo>
                      <a:pt x="83" y="136"/>
                    </a:lnTo>
                    <a:lnTo>
                      <a:pt x="78" y="137"/>
                    </a:lnTo>
                    <a:cubicBezTo>
                      <a:pt x="78" y="134"/>
                      <a:pt x="78" y="132"/>
                      <a:pt x="78" y="130"/>
                    </a:cubicBezTo>
                    <a:lnTo>
                      <a:pt x="89" y="127"/>
                    </a:lnTo>
                    <a:cubicBezTo>
                      <a:pt x="93" y="126"/>
                      <a:pt x="95" y="126"/>
                      <a:pt x="95" y="125"/>
                    </a:cubicBezTo>
                    <a:cubicBezTo>
                      <a:pt x="96" y="124"/>
                      <a:pt x="96" y="124"/>
                      <a:pt x="96" y="123"/>
                    </a:cubicBezTo>
                    <a:cubicBezTo>
                      <a:pt x="96" y="122"/>
                      <a:pt x="96" y="121"/>
                      <a:pt x="96" y="120"/>
                    </a:cubicBezTo>
                    <a:lnTo>
                      <a:pt x="92" y="110"/>
                    </a:lnTo>
                    <a:lnTo>
                      <a:pt x="84" y="90"/>
                    </a:lnTo>
                    <a:lnTo>
                      <a:pt x="44" y="89"/>
                    </a:lnTo>
                    <a:cubicBezTo>
                      <a:pt x="43" y="93"/>
                      <a:pt x="40" y="101"/>
                      <a:pt x="35" y="114"/>
                    </a:cubicBezTo>
                    <a:cubicBezTo>
                      <a:pt x="34" y="117"/>
                      <a:pt x="33" y="120"/>
                      <a:pt x="33" y="121"/>
                    </a:cubicBezTo>
                    <a:cubicBezTo>
                      <a:pt x="33" y="123"/>
                      <a:pt x="34" y="124"/>
                      <a:pt x="35" y="125"/>
                    </a:cubicBezTo>
                    <a:cubicBezTo>
                      <a:pt x="36" y="126"/>
                      <a:pt x="39" y="127"/>
                      <a:pt x="44" y="128"/>
                    </a:cubicBezTo>
                    <a:cubicBezTo>
                      <a:pt x="44" y="128"/>
                      <a:pt x="47" y="128"/>
                      <a:pt x="51" y="129"/>
                    </a:cubicBezTo>
                    <a:cubicBezTo>
                      <a:pt x="51" y="131"/>
                      <a:pt x="51" y="133"/>
                      <a:pt x="51" y="134"/>
                    </a:cubicBezTo>
                    <a:cubicBezTo>
                      <a:pt x="51" y="135"/>
                      <a:pt x="51" y="136"/>
                      <a:pt x="51" y="137"/>
                    </a:cubicBezTo>
                    <a:cubicBezTo>
                      <a:pt x="47" y="137"/>
                      <a:pt x="36" y="136"/>
                      <a:pt x="20" y="135"/>
                    </a:cubicBezTo>
                    <a:lnTo>
                      <a:pt x="16" y="136"/>
                    </a:lnTo>
                    <a:cubicBezTo>
                      <a:pt x="11" y="136"/>
                      <a:pt x="6" y="137"/>
                      <a:pt x="1" y="137"/>
                    </a:cubicBezTo>
                    <a:lnTo>
                      <a:pt x="0" y="137"/>
                    </a:lnTo>
                    <a:close/>
                    <a:moveTo>
                      <a:pt x="48" y="79"/>
                    </a:moveTo>
                    <a:lnTo>
                      <a:pt x="48" y="79"/>
                    </a:lnTo>
                    <a:cubicBezTo>
                      <a:pt x="64" y="79"/>
                      <a:pt x="74" y="79"/>
                      <a:pt x="77" y="79"/>
                    </a:cubicBezTo>
                    <a:lnTo>
                      <a:pt x="79" y="79"/>
                    </a:lnTo>
                    <a:cubicBezTo>
                      <a:pt x="77" y="73"/>
                      <a:pt x="75" y="65"/>
                      <a:pt x="71" y="57"/>
                    </a:cubicBezTo>
                    <a:cubicBezTo>
                      <a:pt x="68" y="49"/>
                      <a:pt x="65" y="43"/>
                      <a:pt x="63" y="39"/>
                    </a:cubicBezTo>
                    <a:lnTo>
                      <a:pt x="48" y="7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0" name="Freeform 30"/>
              <p:cNvSpPr>
                <a:spLocks noEditPoints="1"/>
              </p:cNvSpPr>
              <p:nvPr/>
            </p:nvSpPr>
            <p:spPr bwMode="auto">
              <a:xfrm>
                <a:off x="3276" y="377"/>
                <a:ext cx="65" cy="180"/>
              </a:xfrm>
              <a:custGeom>
                <a:avLst/>
                <a:gdLst/>
                <a:ahLst/>
                <a:cxnLst>
                  <a:cxn ang="0">
                    <a:pos x="14" y="12"/>
                  </a:cxn>
                  <a:cxn ang="0">
                    <a:pos x="14" y="12"/>
                  </a:cxn>
                  <a:cxn ang="0">
                    <a:pos x="18" y="3"/>
                  </a:cxn>
                  <a:cxn ang="0">
                    <a:pos x="27" y="0"/>
                  </a:cxn>
                  <a:cxn ang="0">
                    <a:pos x="37" y="3"/>
                  </a:cxn>
                  <a:cxn ang="0">
                    <a:pos x="41" y="12"/>
                  </a:cxn>
                  <a:cxn ang="0">
                    <a:pos x="40" y="19"/>
                  </a:cxn>
                  <a:cxn ang="0">
                    <a:pos x="35" y="25"/>
                  </a:cxn>
                  <a:cxn ang="0">
                    <a:pos x="28" y="27"/>
                  </a:cxn>
                  <a:cxn ang="0">
                    <a:pos x="18" y="23"/>
                  </a:cxn>
                  <a:cxn ang="0">
                    <a:pos x="14" y="12"/>
                  </a:cxn>
                  <a:cxn ang="0">
                    <a:pos x="14" y="12"/>
                  </a:cxn>
                  <a:cxn ang="0">
                    <a:pos x="0" y="136"/>
                  </a:cxn>
                  <a:cxn ang="0">
                    <a:pos x="0" y="136"/>
                  </a:cxn>
                  <a:cxn ang="0">
                    <a:pos x="0" y="129"/>
                  </a:cxn>
                  <a:cxn ang="0">
                    <a:pos x="11" y="128"/>
                  </a:cxn>
                  <a:cxn ang="0">
                    <a:pos x="15" y="125"/>
                  </a:cxn>
                  <a:cxn ang="0">
                    <a:pos x="16" y="119"/>
                  </a:cxn>
                  <a:cxn ang="0">
                    <a:pos x="16" y="118"/>
                  </a:cxn>
                  <a:cxn ang="0">
                    <a:pos x="16" y="114"/>
                  </a:cxn>
                  <a:cxn ang="0">
                    <a:pos x="16" y="108"/>
                  </a:cxn>
                  <a:cxn ang="0">
                    <a:pos x="16" y="100"/>
                  </a:cxn>
                  <a:cxn ang="0">
                    <a:pos x="16" y="95"/>
                  </a:cxn>
                  <a:cxn ang="0">
                    <a:pos x="16" y="90"/>
                  </a:cxn>
                  <a:cxn ang="0">
                    <a:pos x="16" y="73"/>
                  </a:cxn>
                  <a:cxn ang="0">
                    <a:pos x="15" y="67"/>
                  </a:cxn>
                  <a:cxn ang="0">
                    <a:pos x="11" y="64"/>
                  </a:cxn>
                  <a:cxn ang="0">
                    <a:pos x="1" y="62"/>
                  </a:cxn>
                  <a:cxn ang="0">
                    <a:pos x="1" y="57"/>
                  </a:cxn>
                  <a:cxn ang="0">
                    <a:pos x="19" y="52"/>
                  </a:cxn>
                  <a:cxn ang="0">
                    <a:pos x="31" y="43"/>
                  </a:cxn>
                  <a:cxn ang="0">
                    <a:pos x="38" y="43"/>
                  </a:cxn>
                  <a:cxn ang="0">
                    <a:pos x="39" y="77"/>
                  </a:cxn>
                  <a:cxn ang="0">
                    <a:pos x="38" y="119"/>
                  </a:cxn>
                  <a:cxn ang="0">
                    <a:pos x="38" y="127"/>
                  </a:cxn>
                  <a:cxn ang="0">
                    <a:pos x="49" y="129"/>
                  </a:cxn>
                  <a:cxn ang="0">
                    <a:pos x="53" y="130"/>
                  </a:cxn>
                  <a:cxn ang="0">
                    <a:pos x="53" y="136"/>
                  </a:cxn>
                  <a:cxn ang="0">
                    <a:pos x="49" y="136"/>
                  </a:cxn>
                  <a:cxn ang="0">
                    <a:pos x="44" y="136"/>
                  </a:cxn>
                  <a:cxn ang="0">
                    <a:pos x="16" y="135"/>
                  </a:cxn>
                  <a:cxn ang="0">
                    <a:pos x="6" y="135"/>
                  </a:cxn>
                  <a:cxn ang="0">
                    <a:pos x="0" y="136"/>
                  </a:cxn>
                  <a:cxn ang="0">
                    <a:pos x="0" y="136"/>
                  </a:cxn>
                </a:cxnLst>
                <a:rect l="0" t="0" r="r" b="b"/>
                <a:pathLst>
                  <a:path w="53" h="136">
                    <a:moveTo>
                      <a:pt x="14" y="12"/>
                    </a:moveTo>
                    <a:lnTo>
                      <a:pt x="14" y="12"/>
                    </a:lnTo>
                    <a:cubicBezTo>
                      <a:pt x="14" y="9"/>
                      <a:pt x="15" y="6"/>
                      <a:pt x="18" y="3"/>
                    </a:cubicBezTo>
                    <a:cubicBezTo>
                      <a:pt x="20" y="1"/>
                      <a:pt x="23" y="0"/>
                      <a:pt x="27" y="0"/>
                    </a:cubicBezTo>
                    <a:cubicBezTo>
                      <a:pt x="31" y="0"/>
                      <a:pt x="35" y="1"/>
                      <a:pt x="37" y="3"/>
                    </a:cubicBezTo>
                    <a:cubicBezTo>
                      <a:pt x="40" y="6"/>
                      <a:pt x="41" y="9"/>
                      <a:pt x="41" y="12"/>
                    </a:cubicBezTo>
                    <a:cubicBezTo>
                      <a:pt x="41" y="14"/>
                      <a:pt x="41" y="17"/>
                      <a:pt x="40" y="19"/>
                    </a:cubicBezTo>
                    <a:cubicBezTo>
                      <a:pt x="39" y="21"/>
                      <a:pt x="37" y="23"/>
                      <a:pt x="35" y="25"/>
                    </a:cubicBezTo>
                    <a:cubicBezTo>
                      <a:pt x="32" y="26"/>
                      <a:pt x="30" y="27"/>
                      <a:pt x="28" y="27"/>
                    </a:cubicBezTo>
                    <a:cubicBezTo>
                      <a:pt x="24" y="27"/>
                      <a:pt x="21" y="25"/>
                      <a:pt x="18" y="23"/>
                    </a:cubicBezTo>
                    <a:cubicBezTo>
                      <a:pt x="16" y="20"/>
                      <a:pt x="14" y="16"/>
                      <a:pt x="14" y="12"/>
                    </a:cubicBezTo>
                    <a:lnTo>
                      <a:pt x="14" y="12"/>
                    </a:lnTo>
                    <a:close/>
                    <a:moveTo>
                      <a:pt x="0" y="136"/>
                    </a:moveTo>
                    <a:lnTo>
                      <a:pt x="0" y="136"/>
                    </a:lnTo>
                    <a:lnTo>
                      <a:pt x="0" y="129"/>
                    </a:lnTo>
                    <a:lnTo>
                      <a:pt x="11" y="128"/>
                    </a:lnTo>
                    <a:cubicBezTo>
                      <a:pt x="13" y="127"/>
                      <a:pt x="14" y="126"/>
                      <a:pt x="15" y="125"/>
                    </a:cubicBezTo>
                    <a:cubicBezTo>
                      <a:pt x="15" y="125"/>
                      <a:pt x="16" y="122"/>
                      <a:pt x="16" y="119"/>
                    </a:cubicBezTo>
                    <a:lnTo>
                      <a:pt x="16" y="118"/>
                    </a:lnTo>
                    <a:cubicBezTo>
                      <a:pt x="16" y="117"/>
                      <a:pt x="16" y="116"/>
                      <a:pt x="16" y="114"/>
                    </a:cubicBezTo>
                    <a:cubicBezTo>
                      <a:pt x="16" y="111"/>
                      <a:pt x="16" y="109"/>
                      <a:pt x="16" y="108"/>
                    </a:cubicBezTo>
                    <a:cubicBezTo>
                      <a:pt x="16" y="106"/>
                      <a:pt x="16" y="104"/>
                      <a:pt x="16" y="100"/>
                    </a:cubicBezTo>
                    <a:lnTo>
                      <a:pt x="16" y="95"/>
                    </a:lnTo>
                    <a:lnTo>
                      <a:pt x="16" y="90"/>
                    </a:lnTo>
                    <a:lnTo>
                      <a:pt x="16" y="73"/>
                    </a:lnTo>
                    <a:cubicBezTo>
                      <a:pt x="16" y="71"/>
                      <a:pt x="16" y="69"/>
                      <a:pt x="15" y="67"/>
                    </a:cubicBezTo>
                    <a:cubicBezTo>
                      <a:pt x="15" y="66"/>
                      <a:pt x="13" y="65"/>
                      <a:pt x="11" y="64"/>
                    </a:cubicBezTo>
                    <a:cubicBezTo>
                      <a:pt x="9" y="63"/>
                      <a:pt x="6" y="63"/>
                      <a:pt x="1" y="62"/>
                    </a:cubicBezTo>
                    <a:lnTo>
                      <a:pt x="1" y="57"/>
                    </a:lnTo>
                    <a:cubicBezTo>
                      <a:pt x="8" y="56"/>
                      <a:pt x="14" y="55"/>
                      <a:pt x="19" y="52"/>
                    </a:cubicBezTo>
                    <a:cubicBezTo>
                      <a:pt x="23" y="50"/>
                      <a:pt x="27" y="48"/>
                      <a:pt x="31" y="43"/>
                    </a:cubicBezTo>
                    <a:lnTo>
                      <a:pt x="38" y="43"/>
                    </a:lnTo>
                    <a:cubicBezTo>
                      <a:pt x="39" y="52"/>
                      <a:pt x="39" y="63"/>
                      <a:pt x="39" y="77"/>
                    </a:cubicBezTo>
                    <a:lnTo>
                      <a:pt x="38" y="119"/>
                    </a:lnTo>
                    <a:cubicBezTo>
                      <a:pt x="38" y="122"/>
                      <a:pt x="38" y="124"/>
                      <a:pt x="38" y="127"/>
                    </a:cubicBezTo>
                    <a:cubicBezTo>
                      <a:pt x="41" y="128"/>
                      <a:pt x="44" y="128"/>
                      <a:pt x="49" y="129"/>
                    </a:cubicBezTo>
                    <a:cubicBezTo>
                      <a:pt x="51" y="129"/>
                      <a:pt x="52" y="130"/>
                      <a:pt x="53" y="130"/>
                    </a:cubicBezTo>
                    <a:lnTo>
                      <a:pt x="53" y="136"/>
                    </a:lnTo>
                    <a:cubicBezTo>
                      <a:pt x="51" y="136"/>
                      <a:pt x="50" y="136"/>
                      <a:pt x="49" y="136"/>
                    </a:cubicBezTo>
                    <a:cubicBezTo>
                      <a:pt x="48" y="136"/>
                      <a:pt x="46" y="136"/>
                      <a:pt x="44" y="136"/>
                    </a:cubicBezTo>
                    <a:cubicBezTo>
                      <a:pt x="37" y="135"/>
                      <a:pt x="28" y="135"/>
                      <a:pt x="16" y="135"/>
                    </a:cubicBezTo>
                    <a:cubicBezTo>
                      <a:pt x="13" y="135"/>
                      <a:pt x="9" y="135"/>
                      <a:pt x="6" y="135"/>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1" name="Freeform 31"/>
              <p:cNvSpPr>
                <a:spLocks/>
              </p:cNvSpPr>
              <p:nvPr/>
            </p:nvSpPr>
            <p:spPr bwMode="auto">
              <a:xfrm>
                <a:off x="3348" y="435"/>
                <a:ext cx="84" cy="122"/>
              </a:xfrm>
              <a:custGeom>
                <a:avLst/>
                <a:gdLst/>
                <a:ahLst/>
                <a:cxnLst>
                  <a:cxn ang="0">
                    <a:pos x="1" y="87"/>
                  </a:cxn>
                  <a:cxn ang="0">
                    <a:pos x="1" y="87"/>
                  </a:cxn>
                  <a:cxn ang="0">
                    <a:pos x="4" y="85"/>
                  </a:cxn>
                  <a:cxn ang="0">
                    <a:pos x="14" y="81"/>
                  </a:cxn>
                  <a:cxn ang="0">
                    <a:pos x="15" y="64"/>
                  </a:cxn>
                  <a:cxn ang="0">
                    <a:pos x="14" y="29"/>
                  </a:cxn>
                  <a:cxn ang="0">
                    <a:pos x="12" y="26"/>
                  </a:cxn>
                  <a:cxn ang="0">
                    <a:pos x="5" y="24"/>
                  </a:cxn>
                  <a:cxn ang="0">
                    <a:pos x="3" y="21"/>
                  </a:cxn>
                  <a:cxn ang="0">
                    <a:pos x="3" y="17"/>
                  </a:cxn>
                  <a:cxn ang="0">
                    <a:pos x="16" y="12"/>
                  </a:cxn>
                  <a:cxn ang="0">
                    <a:pos x="26" y="4"/>
                  </a:cxn>
                  <a:cxn ang="0">
                    <a:pos x="29" y="0"/>
                  </a:cxn>
                  <a:cxn ang="0">
                    <a:pos x="36" y="0"/>
                  </a:cxn>
                  <a:cxn ang="0">
                    <a:pos x="36" y="4"/>
                  </a:cxn>
                  <a:cxn ang="0">
                    <a:pos x="36" y="6"/>
                  </a:cxn>
                  <a:cxn ang="0">
                    <a:pos x="36" y="12"/>
                  </a:cxn>
                  <a:cxn ang="0">
                    <a:pos x="36" y="21"/>
                  </a:cxn>
                  <a:cxn ang="0">
                    <a:pos x="42" y="11"/>
                  </a:cxn>
                  <a:cxn ang="0">
                    <a:pos x="48" y="6"/>
                  </a:cxn>
                  <a:cxn ang="0">
                    <a:pos x="56" y="4"/>
                  </a:cxn>
                  <a:cxn ang="0">
                    <a:pos x="65" y="7"/>
                  </a:cxn>
                  <a:cxn ang="0">
                    <a:pos x="69" y="16"/>
                  </a:cxn>
                  <a:cxn ang="0">
                    <a:pos x="66" y="25"/>
                  </a:cxn>
                  <a:cxn ang="0">
                    <a:pos x="58" y="29"/>
                  </a:cxn>
                  <a:cxn ang="0">
                    <a:pos x="49" y="25"/>
                  </a:cxn>
                  <a:cxn ang="0">
                    <a:pos x="44" y="23"/>
                  </a:cxn>
                  <a:cxn ang="0">
                    <a:pos x="44" y="23"/>
                  </a:cxn>
                  <a:cxn ang="0">
                    <a:pos x="40" y="27"/>
                  </a:cxn>
                  <a:cxn ang="0">
                    <a:pos x="37" y="37"/>
                  </a:cxn>
                  <a:cxn ang="0">
                    <a:pos x="37" y="40"/>
                  </a:cxn>
                  <a:cxn ang="0">
                    <a:pos x="38" y="76"/>
                  </a:cxn>
                  <a:cxn ang="0">
                    <a:pos x="40" y="81"/>
                  </a:cxn>
                  <a:cxn ang="0">
                    <a:pos x="43" y="83"/>
                  </a:cxn>
                  <a:cxn ang="0">
                    <a:pos x="50" y="84"/>
                  </a:cxn>
                  <a:cxn ang="0">
                    <a:pos x="56" y="86"/>
                  </a:cxn>
                  <a:cxn ang="0">
                    <a:pos x="57" y="89"/>
                  </a:cxn>
                  <a:cxn ang="0">
                    <a:pos x="56" y="92"/>
                  </a:cxn>
                  <a:cxn ang="0">
                    <a:pos x="47" y="92"/>
                  </a:cxn>
                  <a:cxn ang="0">
                    <a:pos x="27" y="91"/>
                  </a:cxn>
                  <a:cxn ang="0">
                    <a:pos x="13" y="91"/>
                  </a:cxn>
                  <a:cxn ang="0">
                    <a:pos x="11" y="91"/>
                  </a:cxn>
                  <a:cxn ang="0">
                    <a:pos x="1" y="92"/>
                  </a:cxn>
                  <a:cxn ang="0">
                    <a:pos x="0" y="89"/>
                  </a:cxn>
                  <a:cxn ang="0">
                    <a:pos x="1" y="87"/>
                  </a:cxn>
                  <a:cxn ang="0">
                    <a:pos x="1" y="87"/>
                  </a:cxn>
                </a:cxnLst>
                <a:rect l="0" t="0" r="r" b="b"/>
                <a:pathLst>
                  <a:path w="69" h="92">
                    <a:moveTo>
                      <a:pt x="1" y="87"/>
                    </a:moveTo>
                    <a:lnTo>
                      <a:pt x="1" y="87"/>
                    </a:lnTo>
                    <a:cubicBezTo>
                      <a:pt x="2" y="86"/>
                      <a:pt x="3" y="85"/>
                      <a:pt x="4" y="85"/>
                    </a:cubicBezTo>
                    <a:cubicBezTo>
                      <a:pt x="8" y="84"/>
                      <a:pt x="11" y="83"/>
                      <a:pt x="14" y="81"/>
                    </a:cubicBezTo>
                    <a:cubicBezTo>
                      <a:pt x="15" y="79"/>
                      <a:pt x="15" y="74"/>
                      <a:pt x="15" y="64"/>
                    </a:cubicBezTo>
                    <a:cubicBezTo>
                      <a:pt x="15" y="47"/>
                      <a:pt x="15" y="35"/>
                      <a:pt x="14" y="29"/>
                    </a:cubicBezTo>
                    <a:cubicBezTo>
                      <a:pt x="14" y="28"/>
                      <a:pt x="13" y="27"/>
                      <a:pt x="12" y="26"/>
                    </a:cubicBezTo>
                    <a:cubicBezTo>
                      <a:pt x="11" y="25"/>
                      <a:pt x="8" y="24"/>
                      <a:pt x="5" y="24"/>
                    </a:cubicBezTo>
                    <a:cubicBezTo>
                      <a:pt x="4" y="23"/>
                      <a:pt x="3" y="22"/>
                      <a:pt x="3" y="21"/>
                    </a:cubicBezTo>
                    <a:lnTo>
                      <a:pt x="3" y="17"/>
                    </a:lnTo>
                    <a:cubicBezTo>
                      <a:pt x="8" y="17"/>
                      <a:pt x="12" y="15"/>
                      <a:pt x="16" y="12"/>
                    </a:cubicBezTo>
                    <a:cubicBezTo>
                      <a:pt x="21" y="9"/>
                      <a:pt x="24" y="7"/>
                      <a:pt x="26" y="4"/>
                    </a:cubicBezTo>
                    <a:cubicBezTo>
                      <a:pt x="27" y="2"/>
                      <a:pt x="28" y="1"/>
                      <a:pt x="29" y="0"/>
                    </a:cubicBezTo>
                    <a:lnTo>
                      <a:pt x="36" y="0"/>
                    </a:lnTo>
                    <a:cubicBezTo>
                      <a:pt x="36" y="1"/>
                      <a:pt x="36" y="3"/>
                      <a:pt x="36" y="4"/>
                    </a:cubicBezTo>
                    <a:cubicBezTo>
                      <a:pt x="36" y="4"/>
                      <a:pt x="36" y="5"/>
                      <a:pt x="36" y="6"/>
                    </a:cubicBezTo>
                    <a:cubicBezTo>
                      <a:pt x="36" y="9"/>
                      <a:pt x="36" y="11"/>
                      <a:pt x="36" y="12"/>
                    </a:cubicBezTo>
                    <a:cubicBezTo>
                      <a:pt x="36" y="13"/>
                      <a:pt x="36" y="16"/>
                      <a:pt x="36" y="21"/>
                    </a:cubicBezTo>
                    <a:cubicBezTo>
                      <a:pt x="39" y="16"/>
                      <a:pt x="41" y="13"/>
                      <a:pt x="42" y="11"/>
                    </a:cubicBezTo>
                    <a:cubicBezTo>
                      <a:pt x="43" y="11"/>
                      <a:pt x="45" y="9"/>
                      <a:pt x="48" y="6"/>
                    </a:cubicBezTo>
                    <a:cubicBezTo>
                      <a:pt x="50" y="5"/>
                      <a:pt x="53" y="4"/>
                      <a:pt x="56" y="4"/>
                    </a:cubicBezTo>
                    <a:cubicBezTo>
                      <a:pt x="60" y="4"/>
                      <a:pt x="63" y="5"/>
                      <a:pt x="65" y="7"/>
                    </a:cubicBezTo>
                    <a:cubicBezTo>
                      <a:pt x="68" y="10"/>
                      <a:pt x="69" y="13"/>
                      <a:pt x="69" y="16"/>
                    </a:cubicBezTo>
                    <a:cubicBezTo>
                      <a:pt x="69" y="19"/>
                      <a:pt x="68" y="22"/>
                      <a:pt x="66" y="25"/>
                    </a:cubicBezTo>
                    <a:cubicBezTo>
                      <a:pt x="64" y="27"/>
                      <a:pt x="62" y="29"/>
                      <a:pt x="58" y="29"/>
                    </a:cubicBezTo>
                    <a:cubicBezTo>
                      <a:pt x="55" y="29"/>
                      <a:pt x="52" y="27"/>
                      <a:pt x="49" y="25"/>
                    </a:cubicBezTo>
                    <a:cubicBezTo>
                      <a:pt x="47" y="23"/>
                      <a:pt x="46" y="23"/>
                      <a:pt x="44" y="23"/>
                    </a:cubicBezTo>
                    <a:lnTo>
                      <a:pt x="44" y="23"/>
                    </a:lnTo>
                    <a:cubicBezTo>
                      <a:pt x="42" y="23"/>
                      <a:pt x="41" y="25"/>
                      <a:pt x="40" y="27"/>
                    </a:cubicBezTo>
                    <a:cubicBezTo>
                      <a:pt x="38" y="30"/>
                      <a:pt x="37" y="34"/>
                      <a:pt x="37" y="37"/>
                    </a:cubicBezTo>
                    <a:lnTo>
                      <a:pt x="37" y="40"/>
                    </a:lnTo>
                    <a:cubicBezTo>
                      <a:pt x="37" y="45"/>
                      <a:pt x="37" y="57"/>
                      <a:pt x="38" y="76"/>
                    </a:cubicBezTo>
                    <a:cubicBezTo>
                      <a:pt x="38" y="78"/>
                      <a:pt x="38" y="80"/>
                      <a:pt x="40" y="81"/>
                    </a:cubicBezTo>
                    <a:cubicBezTo>
                      <a:pt x="41" y="82"/>
                      <a:pt x="42" y="83"/>
                      <a:pt x="43" y="83"/>
                    </a:cubicBezTo>
                    <a:cubicBezTo>
                      <a:pt x="45" y="84"/>
                      <a:pt x="47" y="84"/>
                      <a:pt x="50" y="84"/>
                    </a:cubicBezTo>
                    <a:cubicBezTo>
                      <a:pt x="53" y="85"/>
                      <a:pt x="55" y="85"/>
                      <a:pt x="56" y="86"/>
                    </a:cubicBezTo>
                    <a:cubicBezTo>
                      <a:pt x="57" y="86"/>
                      <a:pt x="57" y="87"/>
                      <a:pt x="57" y="89"/>
                    </a:cubicBezTo>
                    <a:cubicBezTo>
                      <a:pt x="57" y="89"/>
                      <a:pt x="57" y="90"/>
                      <a:pt x="56" y="92"/>
                    </a:cubicBezTo>
                    <a:lnTo>
                      <a:pt x="47" y="92"/>
                    </a:lnTo>
                    <a:lnTo>
                      <a:pt x="27" y="91"/>
                    </a:lnTo>
                    <a:cubicBezTo>
                      <a:pt x="22" y="91"/>
                      <a:pt x="17" y="91"/>
                      <a:pt x="13" y="91"/>
                    </a:cubicBezTo>
                    <a:lnTo>
                      <a:pt x="11" y="91"/>
                    </a:lnTo>
                    <a:cubicBezTo>
                      <a:pt x="11" y="91"/>
                      <a:pt x="7" y="91"/>
                      <a:pt x="1" y="92"/>
                    </a:cubicBezTo>
                    <a:cubicBezTo>
                      <a:pt x="0" y="91"/>
                      <a:pt x="0" y="90"/>
                      <a:pt x="0" y="89"/>
                    </a:cubicBezTo>
                    <a:cubicBezTo>
                      <a:pt x="0" y="89"/>
                      <a:pt x="0" y="88"/>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2" name="Freeform 32"/>
              <p:cNvSpPr>
                <a:spLocks/>
              </p:cNvSpPr>
              <p:nvPr/>
            </p:nvSpPr>
            <p:spPr bwMode="auto">
              <a:xfrm>
                <a:off x="3435" y="376"/>
                <a:ext cx="65" cy="181"/>
              </a:xfrm>
              <a:custGeom>
                <a:avLst/>
                <a:gdLst/>
                <a:ahLst/>
                <a:cxnLst>
                  <a:cxn ang="0">
                    <a:pos x="0" y="132"/>
                  </a:cxn>
                  <a:cxn ang="0">
                    <a:pos x="0" y="132"/>
                  </a:cxn>
                  <a:cxn ang="0">
                    <a:pos x="6" y="130"/>
                  </a:cxn>
                  <a:cxn ang="0">
                    <a:pos x="14" y="128"/>
                  </a:cxn>
                  <a:cxn ang="0">
                    <a:pos x="16" y="117"/>
                  </a:cxn>
                  <a:cxn ang="0">
                    <a:pos x="16" y="88"/>
                  </a:cxn>
                  <a:cxn ang="0">
                    <a:pos x="16" y="81"/>
                  </a:cxn>
                  <a:cxn ang="0">
                    <a:pos x="16" y="60"/>
                  </a:cxn>
                  <a:cxn ang="0">
                    <a:pos x="16" y="36"/>
                  </a:cxn>
                  <a:cxn ang="0">
                    <a:pos x="16" y="32"/>
                  </a:cxn>
                  <a:cxn ang="0">
                    <a:pos x="15" y="20"/>
                  </a:cxn>
                  <a:cxn ang="0">
                    <a:pos x="7" y="17"/>
                  </a:cxn>
                  <a:cxn ang="0">
                    <a:pos x="2" y="17"/>
                  </a:cxn>
                  <a:cxn ang="0">
                    <a:pos x="2" y="13"/>
                  </a:cxn>
                  <a:cxn ang="0">
                    <a:pos x="2" y="11"/>
                  </a:cxn>
                  <a:cxn ang="0">
                    <a:pos x="19" y="7"/>
                  </a:cxn>
                  <a:cxn ang="0">
                    <a:pos x="32" y="0"/>
                  </a:cxn>
                  <a:cxn ang="0">
                    <a:pos x="35" y="0"/>
                  </a:cxn>
                  <a:cxn ang="0">
                    <a:pos x="38" y="0"/>
                  </a:cxn>
                  <a:cxn ang="0">
                    <a:pos x="39" y="49"/>
                  </a:cxn>
                  <a:cxn ang="0">
                    <a:pos x="38" y="56"/>
                  </a:cxn>
                  <a:cxn ang="0">
                    <a:pos x="38" y="56"/>
                  </a:cxn>
                  <a:cxn ang="0">
                    <a:pos x="39" y="58"/>
                  </a:cxn>
                  <a:cxn ang="0">
                    <a:pos x="39" y="104"/>
                  </a:cxn>
                  <a:cxn ang="0">
                    <a:pos x="39" y="119"/>
                  </a:cxn>
                  <a:cxn ang="0">
                    <a:pos x="39" y="122"/>
                  </a:cxn>
                  <a:cxn ang="0">
                    <a:pos x="40" y="128"/>
                  </a:cxn>
                  <a:cxn ang="0">
                    <a:pos x="45" y="130"/>
                  </a:cxn>
                  <a:cxn ang="0">
                    <a:pos x="54" y="131"/>
                  </a:cxn>
                  <a:cxn ang="0">
                    <a:pos x="54" y="134"/>
                  </a:cxn>
                  <a:cxn ang="0">
                    <a:pos x="54" y="137"/>
                  </a:cxn>
                  <a:cxn ang="0">
                    <a:pos x="46" y="137"/>
                  </a:cxn>
                  <a:cxn ang="0">
                    <a:pos x="29" y="136"/>
                  </a:cxn>
                  <a:cxn ang="0">
                    <a:pos x="25" y="136"/>
                  </a:cxn>
                  <a:cxn ang="0">
                    <a:pos x="8" y="137"/>
                  </a:cxn>
                  <a:cxn ang="0">
                    <a:pos x="0" y="137"/>
                  </a:cxn>
                  <a:cxn ang="0">
                    <a:pos x="0" y="132"/>
                  </a:cxn>
                </a:cxnLst>
                <a:rect l="0" t="0" r="r" b="b"/>
                <a:pathLst>
                  <a:path w="54" h="137">
                    <a:moveTo>
                      <a:pt x="0" y="132"/>
                    </a:moveTo>
                    <a:lnTo>
                      <a:pt x="0" y="132"/>
                    </a:lnTo>
                    <a:cubicBezTo>
                      <a:pt x="2" y="131"/>
                      <a:pt x="4" y="131"/>
                      <a:pt x="6" y="130"/>
                    </a:cubicBezTo>
                    <a:cubicBezTo>
                      <a:pt x="11" y="130"/>
                      <a:pt x="14" y="129"/>
                      <a:pt x="14" y="128"/>
                    </a:cubicBezTo>
                    <a:cubicBezTo>
                      <a:pt x="16" y="126"/>
                      <a:pt x="16" y="123"/>
                      <a:pt x="16" y="117"/>
                    </a:cubicBezTo>
                    <a:lnTo>
                      <a:pt x="16" y="88"/>
                    </a:lnTo>
                    <a:lnTo>
                      <a:pt x="16" y="81"/>
                    </a:lnTo>
                    <a:lnTo>
                      <a:pt x="16" y="60"/>
                    </a:lnTo>
                    <a:lnTo>
                      <a:pt x="16" y="36"/>
                    </a:lnTo>
                    <a:lnTo>
                      <a:pt x="16" y="32"/>
                    </a:lnTo>
                    <a:cubicBezTo>
                      <a:pt x="16" y="26"/>
                      <a:pt x="15" y="22"/>
                      <a:pt x="15" y="20"/>
                    </a:cubicBezTo>
                    <a:cubicBezTo>
                      <a:pt x="12" y="18"/>
                      <a:pt x="9" y="17"/>
                      <a:pt x="7" y="17"/>
                    </a:cubicBezTo>
                    <a:cubicBezTo>
                      <a:pt x="5" y="17"/>
                      <a:pt x="4" y="17"/>
                      <a:pt x="2" y="17"/>
                    </a:cubicBezTo>
                    <a:cubicBezTo>
                      <a:pt x="2" y="15"/>
                      <a:pt x="2" y="14"/>
                      <a:pt x="2" y="13"/>
                    </a:cubicBezTo>
                    <a:cubicBezTo>
                      <a:pt x="2" y="13"/>
                      <a:pt x="2" y="12"/>
                      <a:pt x="2" y="11"/>
                    </a:cubicBezTo>
                    <a:cubicBezTo>
                      <a:pt x="7" y="11"/>
                      <a:pt x="13" y="9"/>
                      <a:pt x="19" y="7"/>
                    </a:cubicBezTo>
                    <a:cubicBezTo>
                      <a:pt x="25" y="5"/>
                      <a:pt x="29" y="3"/>
                      <a:pt x="32" y="0"/>
                    </a:cubicBezTo>
                    <a:lnTo>
                      <a:pt x="35" y="0"/>
                    </a:lnTo>
                    <a:cubicBezTo>
                      <a:pt x="36" y="0"/>
                      <a:pt x="37" y="0"/>
                      <a:pt x="38" y="0"/>
                    </a:cubicBezTo>
                    <a:cubicBezTo>
                      <a:pt x="38" y="24"/>
                      <a:pt x="39" y="41"/>
                      <a:pt x="39" y="49"/>
                    </a:cubicBezTo>
                    <a:cubicBezTo>
                      <a:pt x="39" y="52"/>
                      <a:pt x="38" y="54"/>
                      <a:pt x="38" y="56"/>
                    </a:cubicBezTo>
                    <a:lnTo>
                      <a:pt x="38" y="56"/>
                    </a:lnTo>
                    <a:lnTo>
                      <a:pt x="39" y="58"/>
                    </a:lnTo>
                    <a:lnTo>
                      <a:pt x="39" y="104"/>
                    </a:lnTo>
                    <a:lnTo>
                      <a:pt x="39" y="119"/>
                    </a:lnTo>
                    <a:lnTo>
                      <a:pt x="39" y="122"/>
                    </a:lnTo>
                    <a:cubicBezTo>
                      <a:pt x="39" y="125"/>
                      <a:pt x="39" y="127"/>
                      <a:pt x="40" y="128"/>
                    </a:cubicBezTo>
                    <a:cubicBezTo>
                      <a:pt x="41" y="129"/>
                      <a:pt x="43" y="130"/>
                      <a:pt x="45" y="130"/>
                    </a:cubicBezTo>
                    <a:cubicBezTo>
                      <a:pt x="47" y="130"/>
                      <a:pt x="50" y="130"/>
                      <a:pt x="54" y="131"/>
                    </a:cubicBezTo>
                    <a:cubicBezTo>
                      <a:pt x="54" y="132"/>
                      <a:pt x="54" y="133"/>
                      <a:pt x="54" y="134"/>
                    </a:cubicBezTo>
                    <a:cubicBezTo>
                      <a:pt x="54" y="135"/>
                      <a:pt x="54" y="136"/>
                      <a:pt x="54" y="137"/>
                    </a:cubicBezTo>
                    <a:lnTo>
                      <a:pt x="46" y="137"/>
                    </a:lnTo>
                    <a:cubicBezTo>
                      <a:pt x="42" y="136"/>
                      <a:pt x="36" y="136"/>
                      <a:pt x="29" y="136"/>
                    </a:cubicBezTo>
                    <a:lnTo>
                      <a:pt x="25" y="136"/>
                    </a:lnTo>
                    <a:cubicBezTo>
                      <a:pt x="21" y="136"/>
                      <a:pt x="15" y="136"/>
                      <a:pt x="8" y="137"/>
                    </a:cubicBezTo>
                    <a:lnTo>
                      <a:pt x="0" y="137"/>
                    </a:lnTo>
                    <a:lnTo>
                      <a:pt x="0" y="132"/>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3" name="Freeform 33"/>
              <p:cNvSpPr>
                <a:spLocks noEditPoints="1"/>
              </p:cNvSpPr>
              <p:nvPr/>
            </p:nvSpPr>
            <p:spPr bwMode="auto">
              <a:xfrm>
                <a:off x="3505" y="377"/>
                <a:ext cx="66" cy="180"/>
              </a:xfrm>
              <a:custGeom>
                <a:avLst/>
                <a:gdLst/>
                <a:ahLst/>
                <a:cxnLst>
                  <a:cxn ang="0">
                    <a:pos x="15" y="12"/>
                  </a:cxn>
                  <a:cxn ang="0">
                    <a:pos x="15" y="12"/>
                  </a:cxn>
                  <a:cxn ang="0">
                    <a:pos x="19" y="3"/>
                  </a:cxn>
                  <a:cxn ang="0">
                    <a:pos x="28" y="0"/>
                  </a:cxn>
                  <a:cxn ang="0">
                    <a:pos x="38" y="3"/>
                  </a:cxn>
                  <a:cxn ang="0">
                    <a:pos x="42" y="12"/>
                  </a:cxn>
                  <a:cxn ang="0">
                    <a:pos x="41" y="19"/>
                  </a:cxn>
                  <a:cxn ang="0">
                    <a:pos x="36" y="25"/>
                  </a:cxn>
                  <a:cxn ang="0">
                    <a:pos x="28" y="27"/>
                  </a:cxn>
                  <a:cxn ang="0">
                    <a:pos x="19" y="23"/>
                  </a:cxn>
                  <a:cxn ang="0">
                    <a:pos x="15" y="12"/>
                  </a:cxn>
                  <a:cxn ang="0">
                    <a:pos x="15" y="12"/>
                  </a:cxn>
                  <a:cxn ang="0">
                    <a:pos x="1" y="136"/>
                  </a:cxn>
                  <a:cxn ang="0">
                    <a:pos x="1" y="136"/>
                  </a:cxn>
                  <a:cxn ang="0">
                    <a:pos x="0" y="129"/>
                  </a:cxn>
                  <a:cxn ang="0">
                    <a:pos x="12" y="128"/>
                  </a:cxn>
                  <a:cxn ang="0">
                    <a:pos x="16" y="125"/>
                  </a:cxn>
                  <a:cxn ang="0">
                    <a:pos x="17" y="119"/>
                  </a:cxn>
                  <a:cxn ang="0">
                    <a:pos x="17" y="118"/>
                  </a:cxn>
                  <a:cxn ang="0">
                    <a:pos x="17" y="114"/>
                  </a:cxn>
                  <a:cxn ang="0">
                    <a:pos x="17" y="108"/>
                  </a:cxn>
                  <a:cxn ang="0">
                    <a:pos x="17" y="100"/>
                  </a:cxn>
                  <a:cxn ang="0">
                    <a:pos x="17" y="95"/>
                  </a:cxn>
                  <a:cxn ang="0">
                    <a:pos x="17" y="90"/>
                  </a:cxn>
                  <a:cxn ang="0">
                    <a:pos x="17" y="73"/>
                  </a:cxn>
                  <a:cxn ang="0">
                    <a:pos x="16" y="67"/>
                  </a:cxn>
                  <a:cxn ang="0">
                    <a:pos x="12" y="64"/>
                  </a:cxn>
                  <a:cxn ang="0">
                    <a:pos x="2" y="62"/>
                  </a:cxn>
                  <a:cxn ang="0">
                    <a:pos x="2" y="57"/>
                  </a:cxn>
                  <a:cxn ang="0">
                    <a:pos x="20" y="52"/>
                  </a:cxn>
                  <a:cxn ang="0">
                    <a:pos x="32" y="43"/>
                  </a:cxn>
                  <a:cxn ang="0">
                    <a:pos x="39" y="43"/>
                  </a:cxn>
                  <a:cxn ang="0">
                    <a:pos x="40" y="77"/>
                  </a:cxn>
                  <a:cxn ang="0">
                    <a:pos x="39" y="119"/>
                  </a:cxn>
                  <a:cxn ang="0">
                    <a:pos x="39" y="127"/>
                  </a:cxn>
                  <a:cxn ang="0">
                    <a:pos x="50" y="129"/>
                  </a:cxn>
                  <a:cxn ang="0">
                    <a:pos x="54" y="130"/>
                  </a:cxn>
                  <a:cxn ang="0">
                    <a:pos x="54" y="136"/>
                  </a:cxn>
                  <a:cxn ang="0">
                    <a:pos x="50" y="136"/>
                  </a:cxn>
                  <a:cxn ang="0">
                    <a:pos x="45" y="136"/>
                  </a:cxn>
                  <a:cxn ang="0">
                    <a:pos x="17" y="135"/>
                  </a:cxn>
                  <a:cxn ang="0">
                    <a:pos x="7" y="135"/>
                  </a:cxn>
                  <a:cxn ang="0">
                    <a:pos x="1" y="136"/>
                  </a:cxn>
                  <a:cxn ang="0">
                    <a:pos x="1" y="136"/>
                  </a:cxn>
                </a:cxnLst>
                <a:rect l="0" t="0" r="r" b="b"/>
                <a:pathLst>
                  <a:path w="54" h="136">
                    <a:moveTo>
                      <a:pt x="15" y="12"/>
                    </a:moveTo>
                    <a:lnTo>
                      <a:pt x="15" y="12"/>
                    </a:lnTo>
                    <a:cubicBezTo>
                      <a:pt x="15" y="9"/>
                      <a:pt x="16" y="6"/>
                      <a:pt x="19" y="3"/>
                    </a:cubicBezTo>
                    <a:cubicBezTo>
                      <a:pt x="21" y="1"/>
                      <a:pt x="24" y="0"/>
                      <a:pt x="28" y="0"/>
                    </a:cubicBezTo>
                    <a:cubicBezTo>
                      <a:pt x="32" y="0"/>
                      <a:pt x="36" y="1"/>
                      <a:pt x="38" y="3"/>
                    </a:cubicBezTo>
                    <a:cubicBezTo>
                      <a:pt x="41" y="6"/>
                      <a:pt x="42" y="9"/>
                      <a:pt x="42" y="12"/>
                    </a:cubicBezTo>
                    <a:cubicBezTo>
                      <a:pt x="42" y="14"/>
                      <a:pt x="42" y="17"/>
                      <a:pt x="41" y="19"/>
                    </a:cubicBezTo>
                    <a:cubicBezTo>
                      <a:pt x="40" y="21"/>
                      <a:pt x="38" y="23"/>
                      <a:pt x="36" y="25"/>
                    </a:cubicBezTo>
                    <a:cubicBezTo>
                      <a:pt x="33" y="26"/>
                      <a:pt x="31" y="27"/>
                      <a:pt x="28" y="27"/>
                    </a:cubicBezTo>
                    <a:cubicBezTo>
                      <a:pt x="25" y="27"/>
                      <a:pt x="22" y="25"/>
                      <a:pt x="19" y="23"/>
                    </a:cubicBezTo>
                    <a:cubicBezTo>
                      <a:pt x="17" y="20"/>
                      <a:pt x="15" y="16"/>
                      <a:pt x="15" y="12"/>
                    </a:cubicBezTo>
                    <a:lnTo>
                      <a:pt x="15" y="12"/>
                    </a:lnTo>
                    <a:close/>
                    <a:moveTo>
                      <a:pt x="1" y="136"/>
                    </a:moveTo>
                    <a:lnTo>
                      <a:pt x="1" y="136"/>
                    </a:lnTo>
                    <a:lnTo>
                      <a:pt x="0" y="129"/>
                    </a:lnTo>
                    <a:lnTo>
                      <a:pt x="12" y="128"/>
                    </a:lnTo>
                    <a:cubicBezTo>
                      <a:pt x="14" y="127"/>
                      <a:pt x="15" y="126"/>
                      <a:pt x="16" y="125"/>
                    </a:cubicBezTo>
                    <a:cubicBezTo>
                      <a:pt x="16" y="125"/>
                      <a:pt x="17" y="122"/>
                      <a:pt x="17" y="119"/>
                    </a:cubicBezTo>
                    <a:lnTo>
                      <a:pt x="17" y="118"/>
                    </a:lnTo>
                    <a:cubicBezTo>
                      <a:pt x="17" y="117"/>
                      <a:pt x="17" y="116"/>
                      <a:pt x="17" y="114"/>
                    </a:cubicBezTo>
                    <a:cubicBezTo>
                      <a:pt x="17" y="111"/>
                      <a:pt x="17" y="109"/>
                      <a:pt x="17" y="108"/>
                    </a:cubicBezTo>
                    <a:cubicBezTo>
                      <a:pt x="17" y="106"/>
                      <a:pt x="17" y="104"/>
                      <a:pt x="17" y="100"/>
                    </a:cubicBezTo>
                    <a:lnTo>
                      <a:pt x="17" y="95"/>
                    </a:lnTo>
                    <a:lnTo>
                      <a:pt x="17" y="90"/>
                    </a:lnTo>
                    <a:lnTo>
                      <a:pt x="17" y="73"/>
                    </a:lnTo>
                    <a:cubicBezTo>
                      <a:pt x="17" y="71"/>
                      <a:pt x="17" y="69"/>
                      <a:pt x="16" y="67"/>
                    </a:cubicBezTo>
                    <a:cubicBezTo>
                      <a:pt x="15" y="66"/>
                      <a:pt x="14" y="65"/>
                      <a:pt x="12" y="64"/>
                    </a:cubicBezTo>
                    <a:cubicBezTo>
                      <a:pt x="10" y="63"/>
                      <a:pt x="7" y="63"/>
                      <a:pt x="2" y="62"/>
                    </a:cubicBezTo>
                    <a:lnTo>
                      <a:pt x="2" y="57"/>
                    </a:lnTo>
                    <a:cubicBezTo>
                      <a:pt x="9" y="56"/>
                      <a:pt x="15" y="55"/>
                      <a:pt x="20" y="52"/>
                    </a:cubicBezTo>
                    <a:cubicBezTo>
                      <a:pt x="24" y="50"/>
                      <a:pt x="28" y="48"/>
                      <a:pt x="32" y="43"/>
                    </a:cubicBezTo>
                    <a:lnTo>
                      <a:pt x="39" y="43"/>
                    </a:lnTo>
                    <a:cubicBezTo>
                      <a:pt x="40" y="52"/>
                      <a:pt x="40" y="63"/>
                      <a:pt x="40" y="77"/>
                    </a:cubicBezTo>
                    <a:lnTo>
                      <a:pt x="39" y="119"/>
                    </a:lnTo>
                    <a:cubicBezTo>
                      <a:pt x="39" y="122"/>
                      <a:pt x="39" y="124"/>
                      <a:pt x="39" y="127"/>
                    </a:cubicBezTo>
                    <a:cubicBezTo>
                      <a:pt x="41" y="128"/>
                      <a:pt x="45" y="128"/>
                      <a:pt x="50" y="129"/>
                    </a:cubicBezTo>
                    <a:cubicBezTo>
                      <a:pt x="52" y="129"/>
                      <a:pt x="53" y="130"/>
                      <a:pt x="54" y="130"/>
                    </a:cubicBezTo>
                    <a:lnTo>
                      <a:pt x="54" y="136"/>
                    </a:lnTo>
                    <a:cubicBezTo>
                      <a:pt x="52" y="136"/>
                      <a:pt x="51" y="136"/>
                      <a:pt x="50" y="136"/>
                    </a:cubicBezTo>
                    <a:cubicBezTo>
                      <a:pt x="49" y="136"/>
                      <a:pt x="47" y="136"/>
                      <a:pt x="45" y="136"/>
                    </a:cubicBezTo>
                    <a:cubicBezTo>
                      <a:pt x="38" y="135"/>
                      <a:pt x="29" y="135"/>
                      <a:pt x="17" y="135"/>
                    </a:cubicBezTo>
                    <a:cubicBezTo>
                      <a:pt x="14" y="135"/>
                      <a:pt x="10" y="135"/>
                      <a:pt x="7" y="135"/>
                    </a:cubicBezTo>
                    <a:cubicBezTo>
                      <a:pt x="4" y="136"/>
                      <a:pt x="2" y="136"/>
                      <a:pt x="1" y="136"/>
                    </a:cubicBezTo>
                    <a:lnTo>
                      <a:pt x="1"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4" name="Freeform 34"/>
              <p:cNvSpPr>
                <a:spLocks/>
              </p:cNvSpPr>
              <p:nvPr/>
            </p:nvSpPr>
            <p:spPr bwMode="auto">
              <a:xfrm>
                <a:off x="3580" y="434"/>
                <a:ext cx="133" cy="123"/>
              </a:xfrm>
              <a:custGeom>
                <a:avLst/>
                <a:gdLst/>
                <a:ahLst/>
                <a:cxnLst>
                  <a:cxn ang="0">
                    <a:pos x="0" y="88"/>
                  </a:cxn>
                  <a:cxn ang="0">
                    <a:pos x="11" y="84"/>
                  </a:cxn>
                  <a:cxn ang="0">
                    <a:pos x="14" y="73"/>
                  </a:cxn>
                  <a:cxn ang="0">
                    <a:pos x="14" y="57"/>
                  </a:cxn>
                  <a:cxn ang="0">
                    <a:pos x="14" y="39"/>
                  </a:cxn>
                  <a:cxn ang="0">
                    <a:pos x="10" y="25"/>
                  </a:cxn>
                  <a:cxn ang="0">
                    <a:pos x="0" y="16"/>
                  </a:cxn>
                  <a:cxn ang="0">
                    <a:pos x="11" y="14"/>
                  </a:cxn>
                  <a:cxn ang="0">
                    <a:pos x="20" y="10"/>
                  </a:cxn>
                  <a:cxn ang="0">
                    <a:pos x="30" y="0"/>
                  </a:cxn>
                  <a:cxn ang="0">
                    <a:pos x="36" y="12"/>
                  </a:cxn>
                  <a:cxn ang="0">
                    <a:pos x="36" y="19"/>
                  </a:cxn>
                  <a:cxn ang="0">
                    <a:pos x="69" y="5"/>
                  </a:cxn>
                  <a:cxn ang="0">
                    <a:pos x="95" y="21"/>
                  </a:cxn>
                  <a:cxn ang="0">
                    <a:pos x="97" y="80"/>
                  </a:cxn>
                  <a:cxn ang="0">
                    <a:pos x="104" y="86"/>
                  </a:cxn>
                  <a:cxn ang="0">
                    <a:pos x="110" y="90"/>
                  </a:cxn>
                  <a:cxn ang="0">
                    <a:pos x="89" y="92"/>
                  </a:cxn>
                  <a:cxn ang="0">
                    <a:pos x="79" y="92"/>
                  </a:cxn>
                  <a:cxn ang="0">
                    <a:pos x="61" y="93"/>
                  </a:cxn>
                  <a:cxn ang="0">
                    <a:pos x="62" y="87"/>
                  </a:cxn>
                  <a:cxn ang="0">
                    <a:pos x="72" y="85"/>
                  </a:cxn>
                  <a:cxn ang="0">
                    <a:pos x="75" y="77"/>
                  </a:cxn>
                  <a:cxn ang="0">
                    <a:pos x="75" y="52"/>
                  </a:cxn>
                  <a:cxn ang="0">
                    <a:pos x="61" y="17"/>
                  </a:cxn>
                  <a:cxn ang="0">
                    <a:pos x="36" y="28"/>
                  </a:cxn>
                  <a:cxn ang="0">
                    <a:pos x="36" y="37"/>
                  </a:cxn>
                  <a:cxn ang="0">
                    <a:pos x="36" y="60"/>
                  </a:cxn>
                  <a:cxn ang="0">
                    <a:pos x="37" y="82"/>
                  </a:cxn>
                  <a:cxn ang="0">
                    <a:pos x="48" y="89"/>
                  </a:cxn>
                  <a:cxn ang="0">
                    <a:pos x="42" y="93"/>
                  </a:cxn>
                  <a:cxn ang="0">
                    <a:pos x="24" y="92"/>
                  </a:cxn>
                  <a:cxn ang="0">
                    <a:pos x="0" y="91"/>
                  </a:cxn>
                  <a:cxn ang="0">
                    <a:pos x="0" y="88"/>
                  </a:cxn>
                </a:cxnLst>
                <a:rect l="0" t="0" r="r" b="b"/>
                <a:pathLst>
                  <a:path w="110" h="93">
                    <a:moveTo>
                      <a:pt x="0" y="88"/>
                    </a:moveTo>
                    <a:lnTo>
                      <a:pt x="0" y="88"/>
                    </a:lnTo>
                    <a:cubicBezTo>
                      <a:pt x="2" y="87"/>
                      <a:pt x="3" y="86"/>
                      <a:pt x="5" y="86"/>
                    </a:cubicBezTo>
                    <a:cubicBezTo>
                      <a:pt x="9" y="85"/>
                      <a:pt x="11" y="85"/>
                      <a:pt x="11" y="84"/>
                    </a:cubicBezTo>
                    <a:cubicBezTo>
                      <a:pt x="12" y="84"/>
                      <a:pt x="13" y="83"/>
                      <a:pt x="13" y="82"/>
                    </a:cubicBezTo>
                    <a:cubicBezTo>
                      <a:pt x="14" y="81"/>
                      <a:pt x="14" y="78"/>
                      <a:pt x="14" y="73"/>
                    </a:cubicBezTo>
                    <a:lnTo>
                      <a:pt x="14" y="64"/>
                    </a:lnTo>
                    <a:lnTo>
                      <a:pt x="14" y="57"/>
                    </a:lnTo>
                    <a:lnTo>
                      <a:pt x="14" y="46"/>
                    </a:lnTo>
                    <a:lnTo>
                      <a:pt x="14" y="39"/>
                    </a:lnTo>
                    <a:cubicBezTo>
                      <a:pt x="14" y="35"/>
                      <a:pt x="13" y="31"/>
                      <a:pt x="13" y="29"/>
                    </a:cubicBezTo>
                    <a:cubicBezTo>
                      <a:pt x="13" y="28"/>
                      <a:pt x="12" y="27"/>
                      <a:pt x="10" y="25"/>
                    </a:cubicBezTo>
                    <a:cubicBezTo>
                      <a:pt x="8" y="24"/>
                      <a:pt x="5" y="23"/>
                      <a:pt x="0" y="21"/>
                    </a:cubicBezTo>
                    <a:lnTo>
                      <a:pt x="0" y="16"/>
                    </a:lnTo>
                    <a:cubicBezTo>
                      <a:pt x="1" y="16"/>
                      <a:pt x="2" y="16"/>
                      <a:pt x="3" y="16"/>
                    </a:cubicBezTo>
                    <a:cubicBezTo>
                      <a:pt x="3" y="16"/>
                      <a:pt x="6" y="15"/>
                      <a:pt x="11" y="14"/>
                    </a:cubicBezTo>
                    <a:cubicBezTo>
                      <a:pt x="15" y="12"/>
                      <a:pt x="17" y="12"/>
                      <a:pt x="18" y="11"/>
                    </a:cubicBezTo>
                    <a:cubicBezTo>
                      <a:pt x="19" y="11"/>
                      <a:pt x="19" y="10"/>
                      <a:pt x="20" y="10"/>
                    </a:cubicBezTo>
                    <a:cubicBezTo>
                      <a:pt x="21" y="9"/>
                      <a:pt x="22" y="9"/>
                      <a:pt x="23" y="8"/>
                    </a:cubicBezTo>
                    <a:cubicBezTo>
                      <a:pt x="25" y="7"/>
                      <a:pt x="27" y="4"/>
                      <a:pt x="30" y="0"/>
                    </a:cubicBezTo>
                    <a:lnTo>
                      <a:pt x="36" y="0"/>
                    </a:lnTo>
                    <a:lnTo>
                      <a:pt x="36" y="12"/>
                    </a:lnTo>
                    <a:cubicBezTo>
                      <a:pt x="35" y="13"/>
                      <a:pt x="35" y="14"/>
                      <a:pt x="35" y="14"/>
                    </a:cubicBezTo>
                    <a:cubicBezTo>
                      <a:pt x="35" y="15"/>
                      <a:pt x="35" y="17"/>
                      <a:pt x="36" y="19"/>
                    </a:cubicBezTo>
                    <a:cubicBezTo>
                      <a:pt x="41" y="14"/>
                      <a:pt x="47" y="11"/>
                      <a:pt x="51" y="9"/>
                    </a:cubicBezTo>
                    <a:cubicBezTo>
                      <a:pt x="57" y="6"/>
                      <a:pt x="63" y="5"/>
                      <a:pt x="69" y="5"/>
                    </a:cubicBezTo>
                    <a:cubicBezTo>
                      <a:pt x="75" y="5"/>
                      <a:pt x="81" y="7"/>
                      <a:pt x="86" y="10"/>
                    </a:cubicBezTo>
                    <a:cubicBezTo>
                      <a:pt x="91" y="13"/>
                      <a:pt x="94" y="17"/>
                      <a:pt x="95" y="21"/>
                    </a:cubicBezTo>
                    <a:cubicBezTo>
                      <a:pt x="97" y="25"/>
                      <a:pt x="98" y="34"/>
                      <a:pt x="98" y="46"/>
                    </a:cubicBezTo>
                    <a:lnTo>
                      <a:pt x="97" y="80"/>
                    </a:lnTo>
                    <a:cubicBezTo>
                      <a:pt x="97" y="82"/>
                      <a:pt x="98" y="83"/>
                      <a:pt x="98" y="84"/>
                    </a:cubicBezTo>
                    <a:cubicBezTo>
                      <a:pt x="99" y="85"/>
                      <a:pt x="101" y="85"/>
                      <a:pt x="104" y="86"/>
                    </a:cubicBezTo>
                    <a:lnTo>
                      <a:pt x="109" y="87"/>
                    </a:lnTo>
                    <a:cubicBezTo>
                      <a:pt x="109" y="88"/>
                      <a:pt x="110" y="89"/>
                      <a:pt x="110" y="90"/>
                    </a:cubicBezTo>
                    <a:cubicBezTo>
                      <a:pt x="110" y="91"/>
                      <a:pt x="110" y="92"/>
                      <a:pt x="110" y="93"/>
                    </a:cubicBezTo>
                    <a:lnTo>
                      <a:pt x="89" y="92"/>
                    </a:lnTo>
                    <a:lnTo>
                      <a:pt x="83" y="92"/>
                    </a:lnTo>
                    <a:lnTo>
                      <a:pt x="79" y="92"/>
                    </a:lnTo>
                    <a:lnTo>
                      <a:pt x="65" y="93"/>
                    </a:lnTo>
                    <a:lnTo>
                      <a:pt x="61" y="93"/>
                    </a:lnTo>
                    <a:cubicBezTo>
                      <a:pt x="61" y="92"/>
                      <a:pt x="61" y="92"/>
                      <a:pt x="61" y="91"/>
                    </a:cubicBezTo>
                    <a:cubicBezTo>
                      <a:pt x="61" y="90"/>
                      <a:pt x="61" y="89"/>
                      <a:pt x="62" y="87"/>
                    </a:cubicBezTo>
                    <a:cubicBezTo>
                      <a:pt x="63" y="87"/>
                      <a:pt x="65" y="87"/>
                      <a:pt x="69" y="86"/>
                    </a:cubicBezTo>
                    <a:cubicBezTo>
                      <a:pt x="70" y="86"/>
                      <a:pt x="71" y="86"/>
                      <a:pt x="72" y="85"/>
                    </a:cubicBezTo>
                    <a:cubicBezTo>
                      <a:pt x="74" y="85"/>
                      <a:pt x="74" y="84"/>
                      <a:pt x="75" y="84"/>
                    </a:cubicBezTo>
                    <a:cubicBezTo>
                      <a:pt x="75" y="82"/>
                      <a:pt x="75" y="80"/>
                      <a:pt x="75" y="77"/>
                    </a:cubicBezTo>
                    <a:cubicBezTo>
                      <a:pt x="75" y="71"/>
                      <a:pt x="75" y="67"/>
                      <a:pt x="75" y="64"/>
                    </a:cubicBezTo>
                    <a:lnTo>
                      <a:pt x="75" y="52"/>
                    </a:lnTo>
                    <a:cubicBezTo>
                      <a:pt x="75" y="37"/>
                      <a:pt x="74" y="28"/>
                      <a:pt x="73" y="24"/>
                    </a:cubicBezTo>
                    <a:cubicBezTo>
                      <a:pt x="70" y="19"/>
                      <a:pt x="66" y="17"/>
                      <a:pt x="61" y="17"/>
                    </a:cubicBezTo>
                    <a:cubicBezTo>
                      <a:pt x="57" y="17"/>
                      <a:pt x="53" y="18"/>
                      <a:pt x="49" y="20"/>
                    </a:cubicBezTo>
                    <a:cubicBezTo>
                      <a:pt x="45" y="21"/>
                      <a:pt x="40" y="24"/>
                      <a:pt x="36" y="28"/>
                    </a:cubicBezTo>
                    <a:lnTo>
                      <a:pt x="36" y="30"/>
                    </a:lnTo>
                    <a:lnTo>
                      <a:pt x="36" y="37"/>
                    </a:lnTo>
                    <a:lnTo>
                      <a:pt x="36" y="44"/>
                    </a:lnTo>
                    <a:lnTo>
                      <a:pt x="36" y="60"/>
                    </a:lnTo>
                    <a:lnTo>
                      <a:pt x="36" y="63"/>
                    </a:lnTo>
                    <a:cubicBezTo>
                      <a:pt x="36" y="74"/>
                      <a:pt x="37" y="80"/>
                      <a:pt x="37" y="82"/>
                    </a:cubicBezTo>
                    <a:cubicBezTo>
                      <a:pt x="38" y="83"/>
                      <a:pt x="42" y="85"/>
                      <a:pt x="48" y="87"/>
                    </a:cubicBezTo>
                    <a:cubicBezTo>
                      <a:pt x="48" y="88"/>
                      <a:pt x="48" y="89"/>
                      <a:pt x="48" y="89"/>
                    </a:cubicBezTo>
                    <a:cubicBezTo>
                      <a:pt x="48" y="90"/>
                      <a:pt x="48" y="91"/>
                      <a:pt x="47" y="93"/>
                    </a:cubicBezTo>
                    <a:cubicBezTo>
                      <a:pt x="45" y="93"/>
                      <a:pt x="43" y="93"/>
                      <a:pt x="42" y="93"/>
                    </a:cubicBezTo>
                    <a:cubicBezTo>
                      <a:pt x="40" y="93"/>
                      <a:pt x="38" y="93"/>
                      <a:pt x="35" y="93"/>
                    </a:cubicBezTo>
                    <a:lnTo>
                      <a:pt x="24" y="92"/>
                    </a:lnTo>
                    <a:cubicBezTo>
                      <a:pt x="18" y="92"/>
                      <a:pt x="10" y="93"/>
                      <a:pt x="0" y="93"/>
                    </a:cubicBezTo>
                    <a:cubicBezTo>
                      <a:pt x="0" y="92"/>
                      <a:pt x="0" y="92"/>
                      <a:pt x="0" y="91"/>
                    </a:cubicBezTo>
                    <a:cubicBezTo>
                      <a:pt x="0" y="90"/>
                      <a:pt x="0" y="89"/>
                      <a:pt x="0" y="88"/>
                    </a:cubicBezTo>
                    <a:lnTo>
                      <a:pt x="0" y="8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5" name="Freeform 35"/>
              <p:cNvSpPr>
                <a:spLocks noEditPoints="1"/>
              </p:cNvSpPr>
              <p:nvPr/>
            </p:nvSpPr>
            <p:spPr bwMode="auto">
              <a:xfrm>
                <a:off x="3726" y="441"/>
                <a:ext cx="103" cy="119"/>
              </a:xfrm>
              <a:custGeom>
                <a:avLst/>
                <a:gdLst/>
                <a:ahLst/>
                <a:cxnLst>
                  <a:cxn ang="0">
                    <a:pos x="1" y="33"/>
                  </a:cxn>
                  <a:cxn ang="0">
                    <a:pos x="1" y="33"/>
                  </a:cxn>
                  <a:cxn ang="0">
                    <a:pos x="6" y="21"/>
                  </a:cxn>
                  <a:cxn ang="0">
                    <a:pos x="18" y="8"/>
                  </a:cxn>
                  <a:cxn ang="0">
                    <a:pos x="30" y="2"/>
                  </a:cxn>
                  <a:cxn ang="0">
                    <a:pos x="41" y="0"/>
                  </a:cxn>
                  <a:cxn ang="0">
                    <a:pos x="57" y="1"/>
                  </a:cxn>
                  <a:cxn ang="0">
                    <a:pos x="67" y="6"/>
                  </a:cxn>
                  <a:cxn ang="0">
                    <a:pos x="76" y="14"/>
                  </a:cxn>
                  <a:cxn ang="0">
                    <a:pos x="82" y="23"/>
                  </a:cxn>
                  <a:cxn ang="0">
                    <a:pos x="85" y="37"/>
                  </a:cxn>
                  <a:cxn ang="0">
                    <a:pos x="73" y="37"/>
                  </a:cxn>
                  <a:cxn ang="0">
                    <a:pos x="52" y="36"/>
                  </a:cxn>
                  <a:cxn ang="0">
                    <a:pos x="44" y="35"/>
                  </a:cxn>
                  <a:cxn ang="0">
                    <a:pos x="33" y="36"/>
                  </a:cxn>
                  <a:cxn ang="0">
                    <a:pos x="24" y="36"/>
                  </a:cxn>
                  <a:cxn ang="0">
                    <a:pos x="24" y="38"/>
                  </a:cxn>
                  <a:cxn ang="0">
                    <a:pos x="25" y="50"/>
                  </a:cxn>
                  <a:cxn ang="0">
                    <a:pos x="29" y="60"/>
                  </a:cxn>
                  <a:cxn ang="0">
                    <a:pos x="36" y="68"/>
                  </a:cxn>
                  <a:cxn ang="0">
                    <a:pos x="44" y="73"/>
                  </a:cxn>
                  <a:cxn ang="0">
                    <a:pos x="50" y="75"/>
                  </a:cxn>
                  <a:cxn ang="0">
                    <a:pos x="61" y="74"/>
                  </a:cxn>
                  <a:cxn ang="0">
                    <a:pos x="69" y="72"/>
                  </a:cxn>
                  <a:cxn ang="0">
                    <a:pos x="78" y="66"/>
                  </a:cxn>
                  <a:cxn ang="0">
                    <a:pos x="85" y="71"/>
                  </a:cxn>
                  <a:cxn ang="0">
                    <a:pos x="66" y="86"/>
                  </a:cxn>
                  <a:cxn ang="0">
                    <a:pos x="44" y="90"/>
                  </a:cxn>
                  <a:cxn ang="0">
                    <a:pos x="31" y="89"/>
                  </a:cxn>
                  <a:cxn ang="0">
                    <a:pos x="18" y="83"/>
                  </a:cxn>
                  <a:cxn ang="0">
                    <a:pos x="8" y="74"/>
                  </a:cxn>
                  <a:cxn ang="0">
                    <a:pos x="2" y="62"/>
                  </a:cxn>
                  <a:cxn ang="0">
                    <a:pos x="0" y="49"/>
                  </a:cxn>
                  <a:cxn ang="0">
                    <a:pos x="1" y="33"/>
                  </a:cxn>
                  <a:cxn ang="0">
                    <a:pos x="1" y="33"/>
                  </a:cxn>
                  <a:cxn ang="0">
                    <a:pos x="61" y="29"/>
                  </a:cxn>
                  <a:cxn ang="0">
                    <a:pos x="61" y="29"/>
                  </a:cxn>
                  <a:cxn ang="0">
                    <a:pos x="59" y="17"/>
                  </a:cxn>
                  <a:cxn ang="0">
                    <a:pos x="52" y="9"/>
                  </a:cxn>
                  <a:cxn ang="0">
                    <a:pos x="43" y="6"/>
                  </a:cxn>
                  <a:cxn ang="0">
                    <a:pos x="31" y="12"/>
                  </a:cxn>
                  <a:cxn ang="0">
                    <a:pos x="24" y="29"/>
                  </a:cxn>
                  <a:cxn ang="0">
                    <a:pos x="48" y="29"/>
                  </a:cxn>
                  <a:cxn ang="0">
                    <a:pos x="54" y="29"/>
                  </a:cxn>
                  <a:cxn ang="0">
                    <a:pos x="59" y="28"/>
                  </a:cxn>
                  <a:cxn ang="0">
                    <a:pos x="61" y="29"/>
                  </a:cxn>
                  <a:cxn ang="0">
                    <a:pos x="61" y="29"/>
                  </a:cxn>
                </a:cxnLst>
                <a:rect l="0" t="0" r="r" b="b"/>
                <a:pathLst>
                  <a:path w="85" h="90">
                    <a:moveTo>
                      <a:pt x="1" y="33"/>
                    </a:moveTo>
                    <a:lnTo>
                      <a:pt x="1" y="33"/>
                    </a:lnTo>
                    <a:cubicBezTo>
                      <a:pt x="3" y="27"/>
                      <a:pt x="5" y="23"/>
                      <a:pt x="6" y="21"/>
                    </a:cubicBezTo>
                    <a:cubicBezTo>
                      <a:pt x="10" y="16"/>
                      <a:pt x="14" y="11"/>
                      <a:pt x="18" y="8"/>
                    </a:cubicBezTo>
                    <a:cubicBezTo>
                      <a:pt x="23" y="5"/>
                      <a:pt x="27" y="3"/>
                      <a:pt x="30" y="2"/>
                    </a:cubicBezTo>
                    <a:cubicBezTo>
                      <a:pt x="35" y="0"/>
                      <a:pt x="38" y="0"/>
                      <a:pt x="41" y="0"/>
                    </a:cubicBezTo>
                    <a:cubicBezTo>
                      <a:pt x="48" y="0"/>
                      <a:pt x="53" y="0"/>
                      <a:pt x="57" y="1"/>
                    </a:cubicBezTo>
                    <a:cubicBezTo>
                      <a:pt x="61" y="2"/>
                      <a:pt x="64" y="4"/>
                      <a:pt x="67" y="6"/>
                    </a:cubicBezTo>
                    <a:cubicBezTo>
                      <a:pt x="71" y="8"/>
                      <a:pt x="74" y="11"/>
                      <a:pt x="76" y="14"/>
                    </a:cubicBezTo>
                    <a:cubicBezTo>
                      <a:pt x="79" y="17"/>
                      <a:pt x="81" y="20"/>
                      <a:pt x="82" y="23"/>
                    </a:cubicBezTo>
                    <a:cubicBezTo>
                      <a:pt x="84" y="27"/>
                      <a:pt x="84" y="32"/>
                      <a:pt x="85" y="37"/>
                    </a:cubicBezTo>
                    <a:lnTo>
                      <a:pt x="73" y="37"/>
                    </a:lnTo>
                    <a:cubicBezTo>
                      <a:pt x="70" y="37"/>
                      <a:pt x="63" y="37"/>
                      <a:pt x="52" y="36"/>
                    </a:cubicBezTo>
                    <a:cubicBezTo>
                      <a:pt x="48" y="36"/>
                      <a:pt x="45" y="35"/>
                      <a:pt x="44" y="35"/>
                    </a:cubicBezTo>
                    <a:cubicBezTo>
                      <a:pt x="43" y="35"/>
                      <a:pt x="40" y="36"/>
                      <a:pt x="33" y="36"/>
                    </a:cubicBezTo>
                    <a:lnTo>
                      <a:pt x="24" y="36"/>
                    </a:lnTo>
                    <a:cubicBezTo>
                      <a:pt x="24" y="37"/>
                      <a:pt x="24" y="37"/>
                      <a:pt x="24" y="38"/>
                    </a:cubicBezTo>
                    <a:cubicBezTo>
                      <a:pt x="24" y="42"/>
                      <a:pt x="24" y="46"/>
                      <a:pt x="25" y="50"/>
                    </a:cubicBezTo>
                    <a:cubicBezTo>
                      <a:pt x="26" y="54"/>
                      <a:pt x="27" y="57"/>
                      <a:pt x="29" y="60"/>
                    </a:cubicBezTo>
                    <a:cubicBezTo>
                      <a:pt x="31" y="63"/>
                      <a:pt x="33" y="66"/>
                      <a:pt x="36" y="68"/>
                    </a:cubicBezTo>
                    <a:cubicBezTo>
                      <a:pt x="38" y="70"/>
                      <a:pt x="41" y="72"/>
                      <a:pt x="44" y="73"/>
                    </a:cubicBezTo>
                    <a:lnTo>
                      <a:pt x="50" y="75"/>
                    </a:lnTo>
                    <a:cubicBezTo>
                      <a:pt x="55" y="75"/>
                      <a:pt x="59" y="75"/>
                      <a:pt x="61" y="74"/>
                    </a:cubicBezTo>
                    <a:cubicBezTo>
                      <a:pt x="64" y="74"/>
                      <a:pt x="67" y="73"/>
                      <a:pt x="69" y="72"/>
                    </a:cubicBezTo>
                    <a:cubicBezTo>
                      <a:pt x="72" y="71"/>
                      <a:pt x="75" y="69"/>
                      <a:pt x="78" y="66"/>
                    </a:cubicBezTo>
                    <a:cubicBezTo>
                      <a:pt x="81" y="68"/>
                      <a:pt x="83" y="70"/>
                      <a:pt x="85" y="71"/>
                    </a:cubicBezTo>
                    <a:cubicBezTo>
                      <a:pt x="79" y="78"/>
                      <a:pt x="72" y="83"/>
                      <a:pt x="66" y="86"/>
                    </a:cubicBezTo>
                    <a:cubicBezTo>
                      <a:pt x="59" y="89"/>
                      <a:pt x="52" y="90"/>
                      <a:pt x="44" y="90"/>
                    </a:cubicBezTo>
                    <a:cubicBezTo>
                      <a:pt x="38" y="90"/>
                      <a:pt x="34" y="90"/>
                      <a:pt x="31" y="89"/>
                    </a:cubicBezTo>
                    <a:cubicBezTo>
                      <a:pt x="26" y="88"/>
                      <a:pt x="22" y="86"/>
                      <a:pt x="18" y="83"/>
                    </a:cubicBezTo>
                    <a:cubicBezTo>
                      <a:pt x="14" y="81"/>
                      <a:pt x="11" y="77"/>
                      <a:pt x="8" y="74"/>
                    </a:cubicBezTo>
                    <a:cubicBezTo>
                      <a:pt x="6" y="70"/>
                      <a:pt x="4" y="66"/>
                      <a:pt x="2" y="62"/>
                    </a:cubicBezTo>
                    <a:cubicBezTo>
                      <a:pt x="1" y="57"/>
                      <a:pt x="0" y="52"/>
                      <a:pt x="0" y="49"/>
                    </a:cubicBezTo>
                    <a:cubicBezTo>
                      <a:pt x="0" y="43"/>
                      <a:pt x="0" y="38"/>
                      <a:pt x="1" y="33"/>
                    </a:cubicBezTo>
                    <a:lnTo>
                      <a:pt x="1" y="33"/>
                    </a:lnTo>
                    <a:close/>
                    <a:moveTo>
                      <a:pt x="61" y="29"/>
                    </a:moveTo>
                    <a:lnTo>
                      <a:pt x="61" y="29"/>
                    </a:lnTo>
                    <a:cubicBezTo>
                      <a:pt x="61" y="25"/>
                      <a:pt x="61" y="21"/>
                      <a:pt x="59" y="17"/>
                    </a:cubicBezTo>
                    <a:cubicBezTo>
                      <a:pt x="58" y="14"/>
                      <a:pt x="55" y="11"/>
                      <a:pt x="52" y="9"/>
                    </a:cubicBezTo>
                    <a:cubicBezTo>
                      <a:pt x="49" y="7"/>
                      <a:pt x="46" y="6"/>
                      <a:pt x="43" y="6"/>
                    </a:cubicBezTo>
                    <a:cubicBezTo>
                      <a:pt x="39" y="6"/>
                      <a:pt x="34" y="8"/>
                      <a:pt x="31" y="12"/>
                    </a:cubicBezTo>
                    <a:cubicBezTo>
                      <a:pt x="27" y="16"/>
                      <a:pt x="25" y="22"/>
                      <a:pt x="24" y="29"/>
                    </a:cubicBezTo>
                    <a:lnTo>
                      <a:pt x="48" y="29"/>
                    </a:lnTo>
                    <a:cubicBezTo>
                      <a:pt x="49" y="29"/>
                      <a:pt x="52" y="29"/>
                      <a:pt x="54" y="29"/>
                    </a:cubicBezTo>
                    <a:cubicBezTo>
                      <a:pt x="56" y="29"/>
                      <a:pt x="58" y="28"/>
                      <a:pt x="59" y="28"/>
                    </a:cubicBezTo>
                    <a:cubicBezTo>
                      <a:pt x="59" y="28"/>
                      <a:pt x="60" y="28"/>
                      <a:pt x="61" y="29"/>
                    </a:cubicBezTo>
                    <a:lnTo>
                      <a:pt x="61"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6" name="Freeform 36"/>
              <p:cNvSpPr>
                <a:spLocks/>
              </p:cNvSpPr>
              <p:nvPr/>
            </p:nvSpPr>
            <p:spPr bwMode="auto">
              <a:xfrm>
                <a:off x="5357" y="4441"/>
                <a:ext cx="31" cy="81"/>
              </a:xfrm>
              <a:custGeom>
                <a:avLst/>
                <a:gdLst/>
                <a:ahLst/>
                <a:cxnLst>
                  <a:cxn ang="0">
                    <a:pos x="17" y="0"/>
                  </a:cxn>
                  <a:cxn ang="0">
                    <a:pos x="17" y="0"/>
                  </a:cxn>
                  <a:cxn ang="0">
                    <a:pos x="17" y="0"/>
                  </a:cxn>
                  <a:cxn ang="0">
                    <a:pos x="17" y="1"/>
                  </a:cxn>
                  <a:cxn ang="0">
                    <a:pos x="17" y="55"/>
                  </a:cxn>
                  <a:cxn ang="0">
                    <a:pos x="19" y="59"/>
                  </a:cxn>
                  <a:cxn ang="0">
                    <a:pos x="26" y="60"/>
                  </a:cxn>
                  <a:cxn ang="0">
                    <a:pos x="26" y="61"/>
                  </a:cxn>
                  <a:cxn ang="0">
                    <a:pos x="0" y="61"/>
                  </a:cxn>
                  <a:cxn ang="0">
                    <a:pos x="0" y="60"/>
                  </a:cxn>
                  <a:cxn ang="0">
                    <a:pos x="7" y="59"/>
                  </a:cxn>
                  <a:cxn ang="0">
                    <a:pos x="9" y="53"/>
                  </a:cxn>
                  <a:cxn ang="0">
                    <a:pos x="9" y="12"/>
                  </a:cxn>
                  <a:cxn ang="0">
                    <a:pos x="9" y="9"/>
                  </a:cxn>
                  <a:cxn ang="0">
                    <a:pos x="6" y="7"/>
                  </a:cxn>
                  <a:cxn ang="0">
                    <a:pos x="3" y="8"/>
                  </a:cxn>
                  <a:cxn ang="0">
                    <a:pos x="0" y="9"/>
                  </a:cxn>
                  <a:cxn ang="0">
                    <a:pos x="0" y="8"/>
                  </a:cxn>
                  <a:cxn ang="0">
                    <a:pos x="16" y="0"/>
                  </a:cxn>
                  <a:cxn ang="0">
                    <a:pos x="17" y="0"/>
                  </a:cxn>
                </a:cxnLst>
                <a:rect l="0" t="0" r="r" b="b"/>
                <a:pathLst>
                  <a:path w="26" h="61">
                    <a:moveTo>
                      <a:pt x="17" y="0"/>
                    </a:moveTo>
                    <a:lnTo>
                      <a:pt x="17" y="0"/>
                    </a:lnTo>
                    <a:cubicBezTo>
                      <a:pt x="17" y="0"/>
                      <a:pt x="17" y="0"/>
                      <a:pt x="17" y="0"/>
                    </a:cubicBezTo>
                    <a:cubicBezTo>
                      <a:pt x="17" y="0"/>
                      <a:pt x="17" y="0"/>
                      <a:pt x="17" y="1"/>
                    </a:cubicBezTo>
                    <a:lnTo>
                      <a:pt x="17" y="55"/>
                    </a:lnTo>
                    <a:cubicBezTo>
                      <a:pt x="17" y="57"/>
                      <a:pt x="18" y="58"/>
                      <a:pt x="19" y="59"/>
                    </a:cubicBezTo>
                    <a:cubicBezTo>
                      <a:pt x="20" y="60"/>
                      <a:pt x="22" y="60"/>
                      <a:pt x="26" y="60"/>
                    </a:cubicBezTo>
                    <a:lnTo>
                      <a:pt x="26" y="61"/>
                    </a:lnTo>
                    <a:lnTo>
                      <a:pt x="0" y="61"/>
                    </a:lnTo>
                    <a:lnTo>
                      <a:pt x="0" y="60"/>
                    </a:lnTo>
                    <a:cubicBezTo>
                      <a:pt x="4" y="60"/>
                      <a:pt x="6" y="59"/>
                      <a:pt x="7" y="59"/>
                    </a:cubicBezTo>
                    <a:cubicBezTo>
                      <a:pt x="9" y="58"/>
                      <a:pt x="9" y="56"/>
                      <a:pt x="9" y="53"/>
                    </a:cubicBezTo>
                    <a:lnTo>
                      <a:pt x="9" y="12"/>
                    </a:lnTo>
                    <a:cubicBezTo>
                      <a:pt x="9" y="10"/>
                      <a:pt x="9" y="9"/>
                      <a:pt x="9" y="9"/>
                    </a:cubicBezTo>
                    <a:cubicBezTo>
                      <a:pt x="8" y="8"/>
                      <a:pt x="7" y="7"/>
                      <a:pt x="6" y="7"/>
                    </a:cubicBezTo>
                    <a:cubicBezTo>
                      <a:pt x="5" y="7"/>
                      <a:pt x="4" y="8"/>
                      <a:pt x="3" y="8"/>
                    </a:cubicBezTo>
                    <a:cubicBezTo>
                      <a:pt x="2" y="8"/>
                      <a:pt x="1" y="9"/>
                      <a:pt x="0" y="9"/>
                    </a:cubicBezTo>
                    <a:lnTo>
                      <a:pt x="0" y="8"/>
                    </a:lnTo>
                    <a:lnTo>
                      <a:pt x="16" y="0"/>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7" name="Freeform 37"/>
              <p:cNvSpPr>
                <a:spLocks/>
              </p:cNvSpPr>
              <p:nvPr/>
            </p:nvSpPr>
            <p:spPr bwMode="auto">
              <a:xfrm>
                <a:off x="5403" y="4442"/>
                <a:ext cx="47" cy="81"/>
              </a:xfrm>
              <a:custGeom>
                <a:avLst/>
                <a:gdLst/>
                <a:ahLst/>
                <a:cxnLst>
                  <a:cxn ang="0">
                    <a:pos x="39" y="0"/>
                  </a:cxn>
                  <a:cxn ang="0">
                    <a:pos x="39" y="0"/>
                  </a:cxn>
                  <a:cxn ang="0">
                    <a:pos x="39" y="1"/>
                  </a:cxn>
                  <a:cxn ang="0">
                    <a:pos x="20" y="61"/>
                  </a:cxn>
                  <a:cxn ang="0">
                    <a:pos x="14" y="61"/>
                  </a:cxn>
                  <a:cxn ang="0">
                    <a:pos x="32" y="6"/>
                  </a:cxn>
                  <a:cxn ang="0">
                    <a:pos x="12" y="6"/>
                  </a:cxn>
                  <a:cxn ang="0">
                    <a:pos x="6" y="8"/>
                  </a:cxn>
                  <a:cxn ang="0">
                    <a:pos x="1" y="14"/>
                  </a:cxn>
                  <a:cxn ang="0">
                    <a:pos x="0" y="13"/>
                  </a:cxn>
                  <a:cxn ang="0">
                    <a:pos x="3" y="4"/>
                  </a:cxn>
                  <a:cxn ang="0">
                    <a:pos x="5" y="0"/>
                  </a:cxn>
                  <a:cxn ang="0">
                    <a:pos x="39" y="0"/>
                  </a:cxn>
                </a:cxnLst>
                <a:rect l="0" t="0" r="r" b="b"/>
                <a:pathLst>
                  <a:path w="39" h="61">
                    <a:moveTo>
                      <a:pt x="39" y="0"/>
                    </a:moveTo>
                    <a:lnTo>
                      <a:pt x="39" y="0"/>
                    </a:lnTo>
                    <a:lnTo>
                      <a:pt x="39" y="1"/>
                    </a:lnTo>
                    <a:lnTo>
                      <a:pt x="20" y="61"/>
                    </a:lnTo>
                    <a:lnTo>
                      <a:pt x="14" y="61"/>
                    </a:lnTo>
                    <a:lnTo>
                      <a:pt x="32" y="6"/>
                    </a:lnTo>
                    <a:lnTo>
                      <a:pt x="12" y="6"/>
                    </a:lnTo>
                    <a:cubicBezTo>
                      <a:pt x="9" y="6"/>
                      <a:pt x="7" y="7"/>
                      <a:pt x="6" y="8"/>
                    </a:cubicBezTo>
                    <a:cubicBezTo>
                      <a:pt x="5" y="9"/>
                      <a:pt x="3" y="11"/>
                      <a:pt x="1" y="14"/>
                    </a:cubicBezTo>
                    <a:lnTo>
                      <a:pt x="0" y="13"/>
                    </a:lnTo>
                    <a:cubicBezTo>
                      <a:pt x="2" y="8"/>
                      <a:pt x="3" y="5"/>
                      <a:pt x="3" y="4"/>
                    </a:cubicBezTo>
                    <a:cubicBezTo>
                      <a:pt x="4" y="3"/>
                      <a:pt x="4" y="2"/>
                      <a:pt x="5" y="0"/>
                    </a:cubicBezTo>
                    <a:lnTo>
                      <a:pt x="3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8" name="Freeform 38"/>
              <p:cNvSpPr>
                <a:spLocks noEditPoints="1"/>
              </p:cNvSpPr>
              <p:nvPr/>
            </p:nvSpPr>
            <p:spPr bwMode="auto">
              <a:xfrm>
                <a:off x="830" y="2441"/>
                <a:ext cx="83" cy="102"/>
              </a:xfrm>
              <a:custGeom>
                <a:avLst/>
                <a:gdLst/>
                <a:ahLst/>
                <a:cxnLst>
                  <a:cxn ang="0">
                    <a:pos x="0" y="77"/>
                  </a:cxn>
                  <a:cxn ang="0">
                    <a:pos x="0" y="77"/>
                  </a:cxn>
                  <a:cxn ang="0">
                    <a:pos x="0" y="0"/>
                  </a:cxn>
                  <a:cxn ang="0">
                    <a:pos x="34" y="0"/>
                  </a:cxn>
                  <a:cxn ang="0">
                    <a:pos x="50" y="2"/>
                  </a:cxn>
                  <a:cxn ang="0">
                    <a:pos x="58" y="10"/>
                  </a:cxn>
                  <a:cxn ang="0">
                    <a:pos x="61" y="21"/>
                  </a:cxn>
                  <a:cxn ang="0">
                    <a:pos x="56" y="35"/>
                  </a:cxn>
                  <a:cxn ang="0">
                    <a:pos x="40" y="42"/>
                  </a:cxn>
                  <a:cxn ang="0">
                    <a:pos x="46" y="46"/>
                  </a:cxn>
                  <a:cxn ang="0">
                    <a:pos x="54" y="56"/>
                  </a:cxn>
                  <a:cxn ang="0">
                    <a:pos x="68" y="77"/>
                  </a:cxn>
                  <a:cxn ang="0">
                    <a:pos x="55" y="77"/>
                  </a:cxn>
                  <a:cxn ang="0">
                    <a:pos x="45" y="61"/>
                  </a:cxn>
                  <a:cxn ang="0">
                    <a:pos x="37" y="50"/>
                  </a:cxn>
                  <a:cxn ang="0">
                    <a:pos x="32" y="45"/>
                  </a:cxn>
                  <a:cxn ang="0">
                    <a:pos x="28" y="43"/>
                  </a:cxn>
                  <a:cxn ang="0">
                    <a:pos x="22" y="43"/>
                  </a:cxn>
                  <a:cxn ang="0">
                    <a:pos x="10" y="43"/>
                  </a:cxn>
                  <a:cxn ang="0">
                    <a:pos x="10" y="77"/>
                  </a:cxn>
                  <a:cxn ang="0">
                    <a:pos x="0" y="77"/>
                  </a:cxn>
                  <a:cxn ang="0">
                    <a:pos x="10" y="34"/>
                  </a:cxn>
                  <a:cxn ang="0">
                    <a:pos x="10" y="34"/>
                  </a:cxn>
                  <a:cxn ang="0">
                    <a:pos x="32" y="34"/>
                  </a:cxn>
                  <a:cxn ang="0">
                    <a:pos x="43" y="33"/>
                  </a:cxn>
                  <a:cxn ang="0">
                    <a:pos x="49" y="28"/>
                  </a:cxn>
                  <a:cxn ang="0">
                    <a:pos x="51" y="21"/>
                  </a:cxn>
                  <a:cxn ang="0">
                    <a:pos x="47" y="12"/>
                  </a:cxn>
                  <a:cxn ang="0">
                    <a:pos x="35" y="9"/>
                  </a:cxn>
                  <a:cxn ang="0">
                    <a:pos x="10" y="9"/>
                  </a:cxn>
                  <a:cxn ang="0">
                    <a:pos x="10" y="34"/>
                  </a:cxn>
                </a:cxnLst>
                <a:rect l="0" t="0" r="r" b="b"/>
                <a:pathLst>
                  <a:path w="68" h="77">
                    <a:moveTo>
                      <a:pt x="0" y="77"/>
                    </a:moveTo>
                    <a:lnTo>
                      <a:pt x="0" y="77"/>
                    </a:lnTo>
                    <a:lnTo>
                      <a:pt x="0" y="0"/>
                    </a:lnTo>
                    <a:lnTo>
                      <a:pt x="34" y="0"/>
                    </a:lnTo>
                    <a:cubicBezTo>
                      <a:pt x="41" y="0"/>
                      <a:pt x="46" y="1"/>
                      <a:pt x="50" y="2"/>
                    </a:cubicBezTo>
                    <a:cubicBezTo>
                      <a:pt x="53" y="4"/>
                      <a:pt x="56" y="6"/>
                      <a:pt x="58" y="10"/>
                    </a:cubicBezTo>
                    <a:cubicBezTo>
                      <a:pt x="60" y="13"/>
                      <a:pt x="61" y="17"/>
                      <a:pt x="61" y="21"/>
                    </a:cubicBezTo>
                    <a:cubicBezTo>
                      <a:pt x="61" y="27"/>
                      <a:pt x="60" y="31"/>
                      <a:pt x="56" y="35"/>
                    </a:cubicBezTo>
                    <a:cubicBezTo>
                      <a:pt x="53" y="39"/>
                      <a:pt x="47" y="41"/>
                      <a:pt x="40" y="42"/>
                    </a:cubicBezTo>
                    <a:cubicBezTo>
                      <a:pt x="42" y="43"/>
                      <a:pt x="44" y="45"/>
                      <a:pt x="46" y="46"/>
                    </a:cubicBezTo>
                    <a:cubicBezTo>
                      <a:pt x="49" y="49"/>
                      <a:pt x="52" y="52"/>
                      <a:pt x="54" y="56"/>
                    </a:cubicBezTo>
                    <a:lnTo>
                      <a:pt x="68" y="77"/>
                    </a:lnTo>
                    <a:lnTo>
                      <a:pt x="55" y="77"/>
                    </a:lnTo>
                    <a:lnTo>
                      <a:pt x="45" y="61"/>
                    </a:lnTo>
                    <a:cubicBezTo>
                      <a:pt x="42" y="56"/>
                      <a:pt x="39" y="53"/>
                      <a:pt x="37" y="50"/>
                    </a:cubicBezTo>
                    <a:cubicBezTo>
                      <a:pt x="36" y="48"/>
                      <a:pt x="34" y="46"/>
                      <a:pt x="32" y="45"/>
                    </a:cubicBezTo>
                    <a:cubicBezTo>
                      <a:pt x="31" y="44"/>
                      <a:pt x="29" y="44"/>
                      <a:pt x="28" y="43"/>
                    </a:cubicBezTo>
                    <a:cubicBezTo>
                      <a:pt x="27" y="43"/>
                      <a:pt x="25" y="43"/>
                      <a:pt x="22" y="43"/>
                    </a:cubicBezTo>
                    <a:lnTo>
                      <a:pt x="10" y="43"/>
                    </a:lnTo>
                    <a:lnTo>
                      <a:pt x="10" y="77"/>
                    </a:lnTo>
                    <a:lnTo>
                      <a:pt x="0" y="77"/>
                    </a:lnTo>
                    <a:close/>
                    <a:moveTo>
                      <a:pt x="10" y="34"/>
                    </a:moveTo>
                    <a:lnTo>
                      <a:pt x="10" y="34"/>
                    </a:lnTo>
                    <a:lnTo>
                      <a:pt x="32" y="34"/>
                    </a:lnTo>
                    <a:cubicBezTo>
                      <a:pt x="37" y="34"/>
                      <a:pt x="40" y="34"/>
                      <a:pt x="43" y="33"/>
                    </a:cubicBezTo>
                    <a:cubicBezTo>
                      <a:pt x="46" y="32"/>
                      <a:pt x="48" y="30"/>
                      <a:pt x="49" y="28"/>
                    </a:cubicBezTo>
                    <a:cubicBezTo>
                      <a:pt x="50" y="26"/>
                      <a:pt x="51" y="24"/>
                      <a:pt x="51" y="21"/>
                    </a:cubicBezTo>
                    <a:cubicBezTo>
                      <a:pt x="51" y="18"/>
                      <a:pt x="50" y="15"/>
                      <a:pt x="47" y="12"/>
                    </a:cubicBezTo>
                    <a:cubicBezTo>
                      <a:pt x="44" y="10"/>
                      <a:pt x="40" y="9"/>
                      <a:pt x="35" y="9"/>
                    </a:cubicBezTo>
                    <a:lnTo>
                      <a:pt x="10" y="9"/>
                    </a:lnTo>
                    <a:lnTo>
                      <a:pt x="10" y="3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59" name="Freeform 39"/>
              <p:cNvSpPr>
                <a:spLocks noEditPoints="1"/>
              </p:cNvSpPr>
              <p:nvPr/>
            </p:nvSpPr>
            <p:spPr bwMode="auto">
              <a:xfrm>
                <a:off x="918" y="2468"/>
                <a:ext cx="62" cy="76"/>
              </a:xfrm>
              <a:custGeom>
                <a:avLst/>
                <a:gdLst/>
                <a:ahLst/>
                <a:cxnLst>
                  <a:cxn ang="0">
                    <a:pos x="41" y="39"/>
                  </a:cxn>
                  <a:cxn ang="0">
                    <a:pos x="41" y="39"/>
                  </a:cxn>
                  <a:cxn ang="0">
                    <a:pos x="51" y="40"/>
                  </a:cxn>
                  <a:cxn ang="0">
                    <a:pos x="43" y="53"/>
                  </a:cxn>
                  <a:cxn ang="0">
                    <a:pos x="27" y="58"/>
                  </a:cxn>
                  <a:cxn ang="0">
                    <a:pos x="7" y="51"/>
                  </a:cxn>
                  <a:cxn ang="0">
                    <a:pos x="0" y="30"/>
                  </a:cxn>
                  <a:cxn ang="0">
                    <a:pos x="8" y="8"/>
                  </a:cxn>
                  <a:cxn ang="0">
                    <a:pos x="26" y="0"/>
                  </a:cxn>
                  <a:cxn ang="0">
                    <a:pos x="44" y="8"/>
                  </a:cxn>
                  <a:cxn ang="0">
                    <a:pos x="51" y="29"/>
                  </a:cxn>
                  <a:cxn ang="0">
                    <a:pos x="51" y="32"/>
                  </a:cxn>
                  <a:cxn ang="0">
                    <a:pos x="10" y="32"/>
                  </a:cxn>
                  <a:cxn ang="0">
                    <a:pos x="15" y="46"/>
                  </a:cxn>
                  <a:cxn ang="0">
                    <a:pos x="27" y="50"/>
                  </a:cxn>
                  <a:cxn ang="0">
                    <a:pos x="36" y="48"/>
                  </a:cxn>
                  <a:cxn ang="0">
                    <a:pos x="41" y="39"/>
                  </a:cxn>
                  <a:cxn ang="0">
                    <a:pos x="41" y="39"/>
                  </a:cxn>
                  <a:cxn ang="0">
                    <a:pos x="11" y="24"/>
                  </a:cxn>
                  <a:cxn ang="0">
                    <a:pos x="11" y="24"/>
                  </a:cxn>
                  <a:cxn ang="0">
                    <a:pos x="42" y="24"/>
                  </a:cxn>
                  <a:cxn ang="0">
                    <a:pos x="38" y="13"/>
                  </a:cxn>
                  <a:cxn ang="0">
                    <a:pos x="26" y="8"/>
                  </a:cxn>
                  <a:cxn ang="0">
                    <a:pos x="15" y="12"/>
                  </a:cxn>
                  <a:cxn ang="0">
                    <a:pos x="11" y="24"/>
                  </a:cxn>
                  <a:cxn ang="0">
                    <a:pos x="11" y="24"/>
                  </a:cxn>
                </a:cxnLst>
                <a:rect l="0" t="0" r="r" b="b"/>
                <a:pathLst>
                  <a:path w="51" h="58">
                    <a:moveTo>
                      <a:pt x="41" y="39"/>
                    </a:moveTo>
                    <a:lnTo>
                      <a:pt x="41" y="39"/>
                    </a:lnTo>
                    <a:lnTo>
                      <a:pt x="51" y="40"/>
                    </a:lnTo>
                    <a:cubicBezTo>
                      <a:pt x="50" y="46"/>
                      <a:pt x="47" y="50"/>
                      <a:pt x="43" y="53"/>
                    </a:cubicBezTo>
                    <a:cubicBezTo>
                      <a:pt x="39" y="57"/>
                      <a:pt x="33" y="58"/>
                      <a:pt x="27" y="58"/>
                    </a:cubicBezTo>
                    <a:cubicBezTo>
                      <a:pt x="19" y="58"/>
                      <a:pt x="12" y="56"/>
                      <a:pt x="7" y="51"/>
                    </a:cubicBezTo>
                    <a:cubicBezTo>
                      <a:pt x="3" y="46"/>
                      <a:pt x="0" y="39"/>
                      <a:pt x="0" y="30"/>
                    </a:cubicBezTo>
                    <a:cubicBezTo>
                      <a:pt x="0" y="20"/>
                      <a:pt x="3" y="13"/>
                      <a:pt x="8" y="8"/>
                    </a:cubicBezTo>
                    <a:cubicBezTo>
                      <a:pt x="12" y="3"/>
                      <a:pt x="19" y="0"/>
                      <a:pt x="26" y="0"/>
                    </a:cubicBezTo>
                    <a:cubicBezTo>
                      <a:pt x="34" y="0"/>
                      <a:pt x="40" y="3"/>
                      <a:pt x="44" y="8"/>
                    </a:cubicBezTo>
                    <a:cubicBezTo>
                      <a:pt x="49" y="13"/>
                      <a:pt x="51" y="20"/>
                      <a:pt x="51" y="29"/>
                    </a:cubicBezTo>
                    <a:cubicBezTo>
                      <a:pt x="51" y="30"/>
                      <a:pt x="51" y="30"/>
                      <a:pt x="51" y="32"/>
                    </a:cubicBezTo>
                    <a:lnTo>
                      <a:pt x="10" y="32"/>
                    </a:lnTo>
                    <a:cubicBezTo>
                      <a:pt x="10" y="38"/>
                      <a:pt x="12" y="42"/>
                      <a:pt x="15" y="46"/>
                    </a:cubicBezTo>
                    <a:cubicBezTo>
                      <a:pt x="18" y="49"/>
                      <a:pt x="22" y="50"/>
                      <a:pt x="27" y="50"/>
                    </a:cubicBezTo>
                    <a:cubicBezTo>
                      <a:pt x="30" y="50"/>
                      <a:pt x="33" y="49"/>
                      <a:pt x="36" y="48"/>
                    </a:cubicBezTo>
                    <a:cubicBezTo>
                      <a:pt x="38" y="46"/>
                      <a:pt x="40" y="43"/>
                      <a:pt x="41" y="39"/>
                    </a:cubicBezTo>
                    <a:lnTo>
                      <a:pt x="41" y="39"/>
                    </a:lnTo>
                    <a:close/>
                    <a:moveTo>
                      <a:pt x="11" y="24"/>
                    </a:moveTo>
                    <a:lnTo>
                      <a:pt x="11" y="24"/>
                    </a:lnTo>
                    <a:lnTo>
                      <a:pt x="42" y="24"/>
                    </a:lnTo>
                    <a:cubicBezTo>
                      <a:pt x="41" y="19"/>
                      <a:pt x="40" y="16"/>
                      <a:pt x="38" y="13"/>
                    </a:cubicBezTo>
                    <a:cubicBezTo>
                      <a:pt x="35" y="10"/>
                      <a:pt x="31" y="8"/>
                      <a:pt x="26" y="8"/>
                    </a:cubicBezTo>
                    <a:cubicBezTo>
                      <a:pt x="22" y="8"/>
                      <a:pt x="18" y="9"/>
                      <a:pt x="15" y="12"/>
                    </a:cubicBezTo>
                    <a:cubicBezTo>
                      <a:pt x="13" y="15"/>
                      <a:pt x="11" y="19"/>
                      <a:pt x="11" y="24"/>
                    </a:cubicBezTo>
                    <a:lnTo>
                      <a:pt x="11"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0" name="Freeform 40"/>
              <p:cNvSpPr>
                <a:spLocks/>
              </p:cNvSpPr>
              <p:nvPr/>
            </p:nvSpPr>
            <p:spPr bwMode="auto">
              <a:xfrm>
                <a:off x="987" y="2444"/>
                <a:ext cx="34" cy="100"/>
              </a:xfrm>
              <a:custGeom>
                <a:avLst/>
                <a:gdLst/>
                <a:ahLst/>
                <a:cxnLst>
                  <a:cxn ang="0">
                    <a:pos x="26" y="66"/>
                  </a:cxn>
                  <a:cxn ang="0">
                    <a:pos x="26" y="66"/>
                  </a:cxn>
                  <a:cxn ang="0">
                    <a:pos x="28" y="75"/>
                  </a:cxn>
                  <a:cxn ang="0">
                    <a:pos x="20" y="76"/>
                  </a:cxn>
                  <a:cxn ang="0">
                    <a:pos x="12" y="74"/>
                  </a:cxn>
                  <a:cxn ang="0">
                    <a:pos x="9" y="70"/>
                  </a:cxn>
                  <a:cxn ang="0">
                    <a:pos x="7" y="59"/>
                  </a:cxn>
                  <a:cxn ang="0">
                    <a:pos x="7" y="27"/>
                  </a:cxn>
                  <a:cxn ang="0">
                    <a:pos x="0" y="27"/>
                  </a:cxn>
                  <a:cxn ang="0">
                    <a:pos x="0" y="19"/>
                  </a:cxn>
                  <a:cxn ang="0">
                    <a:pos x="7" y="19"/>
                  </a:cxn>
                  <a:cxn ang="0">
                    <a:pos x="7" y="6"/>
                  </a:cxn>
                  <a:cxn ang="0">
                    <a:pos x="17" y="0"/>
                  </a:cxn>
                  <a:cxn ang="0">
                    <a:pos x="17" y="19"/>
                  </a:cxn>
                  <a:cxn ang="0">
                    <a:pos x="26" y="19"/>
                  </a:cxn>
                  <a:cxn ang="0">
                    <a:pos x="26" y="27"/>
                  </a:cxn>
                  <a:cxn ang="0">
                    <a:pos x="17" y="27"/>
                  </a:cxn>
                  <a:cxn ang="0">
                    <a:pos x="17" y="59"/>
                  </a:cxn>
                  <a:cxn ang="0">
                    <a:pos x="17" y="64"/>
                  </a:cxn>
                  <a:cxn ang="0">
                    <a:pos x="19" y="66"/>
                  </a:cxn>
                  <a:cxn ang="0">
                    <a:pos x="22" y="67"/>
                  </a:cxn>
                  <a:cxn ang="0">
                    <a:pos x="26" y="66"/>
                  </a:cxn>
                  <a:cxn ang="0">
                    <a:pos x="26" y="66"/>
                  </a:cxn>
                </a:cxnLst>
                <a:rect l="0" t="0" r="r" b="b"/>
                <a:pathLst>
                  <a:path w="28" h="76">
                    <a:moveTo>
                      <a:pt x="26" y="66"/>
                    </a:moveTo>
                    <a:lnTo>
                      <a:pt x="26" y="66"/>
                    </a:lnTo>
                    <a:lnTo>
                      <a:pt x="28" y="75"/>
                    </a:lnTo>
                    <a:cubicBezTo>
                      <a:pt x="25" y="75"/>
                      <a:pt x="23" y="76"/>
                      <a:pt x="20" y="76"/>
                    </a:cubicBezTo>
                    <a:cubicBezTo>
                      <a:pt x="17" y="76"/>
                      <a:pt x="14" y="75"/>
                      <a:pt x="12" y="74"/>
                    </a:cubicBezTo>
                    <a:cubicBezTo>
                      <a:pt x="11" y="73"/>
                      <a:pt x="9" y="71"/>
                      <a:pt x="9" y="70"/>
                    </a:cubicBezTo>
                    <a:cubicBezTo>
                      <a:pt x="8" y="68"/>
                      <a:pt x="7" y="64"/>
                      <a:pt x="7" y="59"/>
                    </a:cubicBezTo>
                    <a:lnTo>
                      <a:pt x="7" y="27"/>
                    </a:lnTo>
                    <a:lnTo>
                      <a:pt x="0" y="27"/>
                    </a:lnTo>
                    <a:lnTo>
                      <a:pt x="0" y="19"/>
                    </a:lnTo>
                    <a:lnTo>
                      <a:pt x="7" y="19"/>
                    </a:lnTo>
                    <a:lnTo>
                      <a:pt x="7" y="6"/>
                    </a:lnTo>
                    <a:lnTo>
                      <a:pt x="17" y="0"/>
                    </a:lnTo>
                    <a:lnTo>
                      <a:pt x="17" y="19"/>
                    </a:lnTo>
                    <a:lnTo>
                      <a:pt x="26" y="19"/>
                    </a:lnTo>
                    <a:lnTo>
                      <a:pt x="26" y="27"/>
                    </a:lnTo>
                    <a:lnTo>
                      <a:pt x="17" y="27"/>
                    </a:lnTo>
                    <a:lnTo>
                      <a:pt x="17" y="59"/>
                    </a:lnTo>
                    <a:cubicBezTo>
                      <a:pt x="17" y="62"/>
                      <a:pt x="17" y="64"/>
                      <a:pt x="17" y="64"/>
                    </a:cubicBezTo>
                    <a:cubicBezTo>
                      <a:pt x="18" y="65"/>
                      <a:pt x="18" y="66"/>
                      <a:pt x="19" y="66"/>
                    </a:cubicBezTo>
                    <a:cubicBezTo>
                      <a:pt x="20" y="67"/>
                      <a:pt x="21" y="67"/>
                      <a:pt x="22" y="67"/>
                    </a:cubicBezTo>
                    <a:cubicBezTo>
                      <a:pt x="23" y="67"/>
                      <a:pt x="24" y="67"/>
                      <a:pt x="26" y="66"/>
                    </a:cubicBezTo>
                    <a:lnTo>
                      <a:pt x="26"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1" name="Freeform 41"/>
              <p:cNvSpPr>
                <a:spLocks/>
              </p:cNvSpPr>
              <p:nvPr/>
            </p:nvSpPr>
            <p:spPr bwMode="auto">
              <a:xfrm>
                <a:off x="1031" y="2469"/>
                <a:ext cx="54" cy="75"/>
              </a:xfrm>
              <a:custGeom>
                <a:avLst/>
                <a:gdLst/>
                <a:ahLst/>
                <a:cxnLst>
                  <a:cxn ang="0">
                    <a:pos x="36" y="56"/>
                  </a:cxn>
                  <a:cxn ang="0">
                    <a:pos x="36" y="56"/>
                  </a:cxn>
                  <a:cxn ang="0">
                    <a:pos x="36" y="48"/>
                  </a:cxn>
                  <a:cxn ang="0">
                    <a:pos x="19" y="57"/>
                  </a:cxn>
                  <a:cxn ang="0">
                    <a:pos x="10" y="55"/>
                  </a:cxn>
                  <a:cxn ang="0">
                    <a:pos x="3" y="51"/>
                  </a:cxn>
                  <a:cxn ang="0">
                    <a:pos x="0" y="44"/>
                  </a:cxn>
                  <a:cxn ang="0">
                    <a:pos x="0" y="35"/>
                  </a:cxn>
                  <a:cxn ang="0">
                    <a:pos x="0" y="0"/>
                  </a:cxn>
                  <a:cxn ang="0">
                    <a:pos x="9" y="0"/>
                  </a:cxn>
                  <a:cxn ang="0">
                    <a:pos x="9" y="31"/>
                  </a:cxn>
                  <a:cxn ang="0">
                    <a:pos x="10" y="41"/>
                  </a:cxn>
                  <a:cxn ang="0">
                    <a:pos x="14" y="47"/>
                  </a:cxn>
                  <a:cxn ang="0">
                    <a:pos x="21" y="49"/>
                  </a:cxn>
                  <a:cxn ang="0">
                    <a:pos x="29" y="47"/>
                  </a:cxn>
                  <a:cxn ang="0">
                    <a:pos x="34" y="41"/>
                  </a:cxn>
                  <a:cxn ang="0">
                    <a:pos x="35" y="30"/>
                  </a:cxn>
                  <a:cxn ang="0">
                    <a:pos x="35" y="0"/>
                  </a:cxn>
                  <a:cxn ang="0">
                    <a:pos x="45" y="0"/>
                  </a:cxn>
                  <a:cxn ang="0">
                    <a:pos x="45" y="56"/>
                  </a:cxn>
                  <a:cxn ang="0">
                    <a:pos x="36" y="56"/>
                  </a:cxn>
                </a:cxnLst>
                <a:rect l="0" t="0" r="r" b="b"/>
                <a:pathLst>
                  <a:path w="45" h="57">
                    <a:moveTo>
                      <a:pt x="36" y="56"/>
                    </a:moveTo>
                    <a:lnTo>
                      <a:pt x="36" y="56"/>
                    </a:lnTo>
                    <a:lnTo>
                      <a:pt x="36" y="48"/>
                    </a:lnTo>
                    <a:cubicBezTo>
                      <a:pt x="32" y="54"/>
                      <a:pt x="26" y="57"/>
                      <a:pt x="19" y="57"/>
                    </a:cubicBezTo>
                    <a:cubicBezTo>
                      <a:pt x="15" y="57"/>
                      <a:pt x="12" y="56"/>
                      <a:pt x="10" y="55"/>
                    </a:cubicBezTo>
                    <a:cubicBezTo>
                      <a:pt x="7" y="54"/>
                      <a:pt x="5" y="52"/>
                      <a:pt x="3" y="51"/>
                    </a:cubicBezTo>
                    <a:cubicBezTo>
                      <a:pt x="2" y="49"/>
                      <a:pt x="1" y="46"/>
                      <a:pt x="0" y="44"/>
                    </a:cubicBezTo>
                    <a:cubicBezTo>
                      <a:pt x="0" y="42"/>
                      <a:pt x="0" y="39"/>
                      <a:pt x="0" y="35"/>
                    </a:cubicBezTo>
                    <a:lnTo>
                      <a:pt x="0" y="0"/>
                    </a:lnTo>
                    <a:lnTo>
                      <a:pt x="9" y="0"/>
                    </a:lnTo>
                    <a:lnTo>
                      <a:pt x="9" y="31"/>
                    </a:lnTo>
                    <a:cubicBezTo>
                      <a:pt x="9" y="36"/>
                      <a:pt x="9" y="39"/>
                      <a:pt x="10" y="41"/>
                    </a:cubicBezTo>
                    <a:cubicBezTo>
                      <a:pt x="10" y="44"/>
                      <a:pt x="12" y="46"/>
                      <a:pt x="14" y="47"/>
                    </a:cubicBezTo>
                    <a:cubicBezTo>
                      <a:pt x="15" y="48"/>
                      <a:pt x="18" y="49"/>
                      <a:pt x="21" y="49"/>
                    </a:cubicBezTo>
                    <a:cubicBezTo>
                      <a:pt x="23" y="49"/>
                      <a:pt x="26" y="48"/>
                      <a:pt x="29" y="47"/>
                    </a:cubicBezTo>
                    <a:cubicBezTo>
                      <a:pt x="31" y="45"/>
                      <a:pt x="33" y="43"/>
                      <a:pt x="34" y="41"/>
                    </a:cubicBezTo>
                    <a:cubicBezTo>
                      <a:pt x="35" y="38"/>
                      <a:pt x="35" y="35"/>
                      <a:pt x="35" y="30"/>
                    </a:cubicBezTo>
                    <a:lnTo>
                      <a:pt x="35" y="0"/>
                    </a:lnTo>
                    <a:lnTo>
                      <a:pt x="45" y="0"/>
                    </a:lnTo>
                    <a:lnTo>
                      <a:pt x="45" y="56"/>
                    </a:lnTo>
                    <a:lnTo>
                      <a:pt x="36"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2" name="Freeform 42"/>
              <p:cNvSpPr>
                <a:spLocks/>
              </p:cNvSpPr>
              <p:nvPr/>
            </p:nvSpPr>
            <p:spPr bwMode="auto">
              <a:xfrm>
                <a:off x="1103" y="2468"/>
                <a:ext cx="36" cy="75"/>
              </a:xfrm>
              <a:custGeom>
                <a:avLst/>
                <a:gdLst/>
                <a:ahLst/>
                <a:cxnLst>
                  <a:cxn ang="0">
                    <a:pos x="0" y="57"/>
                  </a:cxn>
                  <a:cxn ang="0">
                    <a:pos x="0" y="57"/>
                  </a:cxn>
                  <a:cxn ang="0">
                    <a:pos x="0" y="1"/>
                  </a:cxn>
                  <a:cxn ang="0">
                    <a:pos x="9" y="1"/>
                  </a:cxn>
                  <a:cxn ang="0">
                    <a:pos x="9" y="10"/>
                  </a:cxn>
                  <a:cxn ang="0">
                    <a:pos x="15" y="2"/>
                  </a:cxn>
                  <a:cxn ang="0">
                    <a:pos x="21" y="0"/>
                  </a:cxn>
                  <a:cxn ang="0">
                    <a:pos x="30" y="3"/>
                  </a:cxn>
                  <a:cxn ang="0">
                    <a:pos x="27" y="12"/>
                  </a:cxn>
                  <a:cxn ang="0">
                    <a:pos x="20" y="10"/>
                  </a:cxn>
                  <a:cxn ang="0">
                    <a:pos x="15" y="12"/>
                  </a:cxn>
                  <a:cxn ang="0">
                    <a:pos x="11" y="17"/>
                  </a:cxn>
                  <a:cxn ang="0">
                    <a:pos x="9" y="28"/>
                  </a:cxn>
                  <a:cxn ang="0">
                    <a:pos x="9" y="57"/>
                  </a:cxn>
                  <a:cxn ang="0">
                    <a:pos x="0" y="57"/>
                  </a:cxn>
                </a:cxnLst>
                <a:rect l="0" t="0" r="r" b="b"/>
                <a:pathLst>
                  <a:path w="30" h="57">
                    <a:moveTo>
                      <a:pt x="0" y="57"/>
                    </a:moveTo>
                    <a:lnTo>
                      <a:pt x="0" y="57"/>
                    </a:lnTo>
                    <a:lnTo>
                      <a:pt x="0" y="1"/>
                    </a:lnTo>
                    <a:lnTo>
                      <a:pt x="9" y="1"/>
                    </a:lnTo>
                    <a:lnTo>
                      <a:pt x="9" y="10"/>
                    </a:lnTo>
                    <a:cubicBezTo>
                      <a:pt x="11" y="6"/>
                      <a:pt x="13" y="3"/>
                      <a:pt x="15" y="2"/>
                    </a:cubicBezTo>
                    <a:cubicBezTo>
                      <a:pt x="16" y="1"/>
                      <a:pt x="18" y="0"/>
                      <a:pt x="21" y="0"/>
                    </a:cubicBezTo>
                    <a:cubicBezTo>
                      <a:pt x="24" y="0"/>
                      <a:pt x="27" y="1"/>
                      <a:pt x="30" y="3"/>
                    </a:cubicBezTo>
                    <a:lnTo>
                      <a:pt x="27" y="12"/>
                    </a:lnTo>
                    <a:cubicBezTo>
                      <a:pt x="25" y="11"/>
                      <a:pt x="22" y="10"/>
                      <a:pt x="20" y="10"/>
                    </a:cubicBezTo>
                    <a:cubicBezTo>
                      <a:pt x="18" y="10"/>
                      <a:pt x="16" y="10"/>
                      <a:pt x="15" y="12"/>
                    </a:cubicBezTo>
                    <a:cubicBezTo>
                      <a:pt x="13" y="13"/>
                      <a:pt x="12" y="15"/>
                      <a:pt x="11" y="17"/>
                    </a:cubicBezTo>
                    <a:cubicBezTo>
                      <a:pt x="10" y="20"/>
                      <a:pt x="9" y="24"/>
                      <a:pt x="9" y="28"/>
                    </a:cubicBezTo>
                    <a:lnTo>
                      <a:pt x="9"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3" name="Freeform 43"/>
              <p:cNvSpPr>
                <a:spLocks/>
              </p:cNvSpPr>
              <p:nvPr/>
            </p:nvSpPr>
            <p:spPr bwMode="auto">
              <a:xfrm>
                <a:off x="1145" y="2468"/>
                <a:ext cx="55" cy="75"/>
              </a:xfrm>
              <a:custGeom>
                <a:avLst/>
                <a:gdLst/>
                <a:ahLst/>
                <a:cxnLst>
                  <a:cxn ang="0">
                    <a:pos x="0" y="57"/>
                  </a:cxn>
                  <a:cxn ang="0">
                    <a:pos x="0" y="57"/>
                  </a:cxn>
                  <a:cxn ang="0">
                    <a:pos x="0" y="1"/>
                  </a:cxn>
                  <a:cxn ang="0">
                    <a:pos x="9" y="1"/>
                  </a:cxn>
                  <a:cxn ang="0">
                    <a:pos x="9" y="9"/>
                  </a:cxn>
                  <a:cxn ang="0">
                    <a:pos x="26" y="0"/>
                  </a:cxn>
                  <a:cxn ang="0">
                    <a:pos x="36" y="2"/>
                  </a:cxn>
                  <a:cxn ang="0">
                    <a:pos x="42" y="7"/>
                  </a:cxn>
                  <a:cxn ang="0">
                    <a:pos x="45" y="14"/>
                  </a:cxn>
                  <a:cxn ang="0">
                    <a:pos x="45" y="23"/>
                  </a:cxn>
                  <a:cxn ang="0">
                    <a:pos x="45" y="57"/>
                  </a:cxn>
                  <a:cxn ang="0">
                    <a:pos x="36" y="57"/>
                  </a:cxn>
                  <a:cxn ang="0">
                    <a:pos x="36" y="23"/>
                  </a:cxn>
                  <a:cxn ang="0">
                    <a:pos x="35" y="15"/>
                  </a:cxn>
                  <a:cxn ang="0">
                    <a:pos x="31" y="10"/>
                  </a:cxn>
                  <a:cxn ang="0">
                    <a:pos x="24"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6" y="0"/>
                    </a:cubicBezTo>
                    <a:cubicBezTo>
                      <a:pt x="30" y="0"/>
                      <a:pt x="33" y="1"/>
                      <a:pt x="36" y="2"/>
                    </a:cubicBezTo>
                    <a:cubicBezTo>
                      <a:pt x="39" y="3"/>
                      <a:pt x="41" y="5"/>
                      <a:pt x="42" y="7"/>
                    </a:cubicBezTo>
                    <a:cubicBezTo>
                      <a:pt x="43" y="9"/>
                      <a:pt x="44" y="11"/>
                      <a:pt x="45" y="14"/>
                    </a:cubicBezTo>
                    <a:cubicBezTo>
                      <a:pt x="45" y="15"/>
                      <a:pt x="45" y="18"/>
                      <a:pt x="45" y="23"/>
                    </a:cubicBezTo>
                    <a:lnTo>
                      <a:pt x="45" y="57"/>
                    </a:lnTo>
                    <a:lnTo>
                      <a:pt x="36" y="57"/>
                    </a:lnTo>
                    <a:lnTo>
                      <a:pt x="36" y="23"/>
                    </a:lnTo>
                    <a:cubicBezTo>
                      <a:pt x="36" y="19"/>
                      <a:pt x="36" y="16"/>
                      <a:pt x="35" y="15"/>
                    </a:cubicBezTo>
                    <a:cubicBezTo>
                      <a:pt x="34" y="13"/>
                      <a:pt x="33" y="11"/>
                      <a:pt x="31" y="10"/>
                    </a:cubicBezTo>
                    <a:cubicBezTo>
                      <a:pt x="29" y="9"/>
                      <a:pt x="27" y="8"/>
                      <a:pt x="24" y="8"/>
                    </a:cubicBezTo>
                    <a:cubicBezTo>
                      <a:pt x="20"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4" name="Freeform 44"/>
              <p:cNvSpPr>
                <a:spLocks noEditPoints="1"/>
              </p:cNvSpPr>
              <p:nvPr/>
            </p:nvSpPr>
            <p:spPr bwMode="auto">
              <a:xfrm>
                <a:off x="1249" y="2468"/>
                <a:ext cx="63" cy="76"/>
              </a:xfrm>
              <a:custGeom>
                <a:avLst/>
                <a:gdLst/>
                <a:ahLst/>
                <a:cxnLst>
                  <a:cxn ang="0">
                    <a:pos x="0" y="29"/>
                  </a:cxn>
                  <a:cxn ang="0">
                    <a:pos x="0" y="29"/>
                  </a:cxn>
                  <a:cxn ang="0">
                    <a:pos x="8" y="6"/>
                  </a:cxn>
                  <a:cxn ang="0">
                    <a:pos x="26" y="0"/>
                  </a:cxn>
                  <a:cxn ang="0">
                    <a:pos x="44" y="8"/>
                  </a:cxn>
                  <a:cxn ang="0">
                    <a:pos x="52" y="28"/>
                  </a:cxn>
                  <a:cxn ang="0">
                    <a:pos x="48" y="45"/>
                  </a:cxn>
                  <a:cxn ang="0">
                    <a:pos x="39" y="55"/>
                  </a:cxn>
                  <a:cxn ang="0">
                    <a:pos x="26" y="58"/>
                  </a:cxn>
                  <a:cxn ang="0">
                    <a:pos x="7" y="51"/>
                  </a:cxn>
                  <a:cxn ang="0">
                    <a:pos x="0" y="29"/>
                  </a:cxn>
                  <a:cxn ang="0">
                    <a:pos x="0" y="29"/>
                  </a:cxn>
                  <a:cxn ang="0">
                    <a:pos x="9" y="29"/>
                  </a:cxn>
                  <a:cxn ang="0">
                    <a:pos x="9" y="29"/>
                  </a:cxn>
                  <a:cxn ang="0">
                    <a:pos x="14" y="45"/>
                  </a:cxn>
                  <a:cxn ang="0">
                    <a:pos x="26" y="50"/>
                  </a:cxn>
                  <a:cxn ang="0">
                    <a:pos x="37" y="45"/>
                  </a:cxn>
                  <a:cxn ang="0">
                    <a:pos x="42" y="29"/>
                  </a:cxn>
                  <a:cxn ang="0">
                    <a:pos x="37" y="13"/>
                  </a:cxn>
                  <a:cxn ang="0">
                    <a:pos x="26" y="8"/>
                  </a:cxn>
                  <a:cxn ang="0">
                    <a:pos x="14" y="13"/>
                  </a:cxn>
                  <a:cxn ang="0">
                    <a:pos x="9" y="29"/>
                  </a:cxn>
                  <a:cxn ang="0">
                    <a:pos x="9" y="29"/>
                  </a:cxn>
                </a:cxnLst>
                <a:rect l="0" t="0" r="r" b="b"/>
                <a:pathLst>
                  <a:path w="52" h="58">
                    <a:moveTo>
                      <a:pt x="0" y="29"/>
                    </a:moveTo>
                    <a:lnTo>
                      <a:pt x="0" y="29"/>
                    </a:lnTo>
                    <a:cubicBezTo>
                      <a:pt x="0" y="19"/>
                      <a:pt x="3" y="11"/>
                      <a:pt x="8" y="6"/>
                    </a:cubicBezTo>
                    <a:cubicBezTo>
                      <a:pt x="13" y="2"/>
                      <a:pt x="19" y="0"/>
                      <a:pt x="26" y="0"/>
                    </a:cubicBezTo>
                    <a:cubicBezTo>
                      <a:pt x="33" y="0"/>
                      <a:pt x="40" y="3"/>
                      <a:pt x="44" y="8"/>
                    </a:cubicBezTo>
                    <a:cubicBezTo>
                      <a:pt x="49" y="13"/>
                      <a:pt x="52" y="20"/>
                      <a:pt x="52" y="28"/>
                    </a:cubicBezTo>
                    <a:cubicBezTo>
                      <a:pt x="52" y="35"/>
                      <a:pt x="51" y="41"/>
                      <a:pt x="48" y="45"/>
                    </a:cubicBezTo>
                    <a:cubicBezTo>
                      <a:pt x="46" y="49"/>
                      <a:pt x="43" y="52"/>
                      <a:pt x="39" y="55"/>
                    </a:cubicBezTo>
                    <a:cubicBezTo>
                      <a:pt x="35" y="57"/>
                      <a:pt x="31" y="58"/>
                      <a:pt x="26" y="58"/>
                    </a:cubicBezTo>
                    <a:cubicBezTo>
                      <a:pt x="18" y="58"/>
                      <a:pt x="12" y="56"/>
                      <a:pt x="7" y="51"/>
                    </a:cubicBezTo>
                    <a:cubicBezTo>
                      <a:pt x="2" y="46"/>
                      <a:pt x="0" y="38"/>
                      <a:pt x="0" y="29"/>
                    </a:cubicBezTo>
                    <a:lnTo>
                      <a:pt x="0" y="29"/>
                    </a:lnTo>
                    <a:close/>
                    <a:moveTo>
                      <a:pt x="9" y="29"/>
                    </a:moveTo>
                    <a:lnTo>
                      <a:pt x="9" y="29"/>
                    </a:lnTo>
                    <a:cubicBezTo>
                      <a:pt x="9" y="36"/>
                      <a:pt x="11" y="42"/>
                      <a:pt x="14" y="45"/>
                    </a:cubicBezTo>
                    <a:cubicBezTo>
                      <a:pt x="17" y="49"/>
                      <a:pt x="21" y="50"/>
                      <a:pt x="26" y="50"/>
                    </a:cubicBezTo>
                    <a:cubicBezTo>
                      <a:pt x="30" y="50"/>
                      <a:pt x="34" y="49"/>
                      <a:pt x="37" y="45"/>
                    </a:cubicBezTo>
                    <a:cubicBezTo>
                      <a:pt x="40" y="42"/>
                      <a:pt x="42" y="36"/>
                      <a:pt x="42" y="29"/>
                    </a:cubicBezTo>
                    <a:cubicBezTo>
                      <a:pt x="42" y="22"/>
                      <a:pt x="40" y="17"/>
                      <a:pt x="37" y="13"/>
                    </a:cubicBezTo>
                    <a:cubicBezTo>
                      <a:pt x="34" y="10"/>
                      <a:pt x="30" y="8"/>
                      <a:pt x="26" y="8"/>
                    </a:cubicBezTo>
                    <a:cubicBezTo>
                      <a:pt x="21" y="8"/>
                      <a:pt x="17" y="10"/>
                      <a:pt x="14" y="13"/>
                    </a:cubicBezTo>
                    <a:cubicBezTo>
                      <a:pt x="11" y="17"/>
                      <a:pt x="9" y="22"/>
                      <a:pt x="9" y="29"/>
                    </a:cubicBezTo>
                    <a:lnTo>
                      <a:pt x="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5" name="Freeform 45"/>
              <p:cNvSpPr>
                <a:spLocks/>
              </p:cNvSpPr>
              <p:nvPr/>
            </p:nvSpPr>
            <p:spPr bwMode="auto">
              <a:xfrm>
                <a:off x="1324" y="2468"/>
                <a:ext cx="55" cy="75"/>
              </a:xfrm>
              <a:custGeom>
                <a:avLst/>
                <a:gdLst/>
                <a:ahLst/>
                <a:cxnLst>
                  <a:cxn ang="0">
                    <a:pos x="0" y="57"/>
                  </a:cxn>
                  <a:cxn ang="0">
                    <a:pos x="0" y="57"/>
                  </a:cxn>
                  <a:cxn ang="0">
                    <a:pos x="0" y="1"/>
                  </a:cxn>
                  <a:cxn ang="0">
                    <a:pos x="9" y="1"/>
                  </a:cxn>
                  <a:cxn ang="0">
                    <a:pos x="9" y="9"/>
                  </a:cxn>
                  <a:cxn ang="0">
                    <a:pos x="27" y="0"/>
                  </a:cxn>
                  <a:cxn ang="0">
                    <a:pos x="36" y="2"/>
                  </a:cxn>
                  <a:cxn ang="0">
                    <a:pos x="42" y="7"/>
                  </a:cxn>
                  <a:cxn ang="0">
                    <a:pos x="45" y="14"/>
                  </a:cxn>
                  <a:cxn ang="0">
                    <a:pos x="45" y="23"/>
                  </a:cxn>
                  <a:cxn ang="0">
                    <a:pos x="45" y="57"/>
                  </a:cxn>
                  <a:cxn ang="0">
                    <a:pos x="36" y="57"/>
                  </a:cxn>
                  <a:cxn ang="0">
                    <a:pos x="36" y="23"/>
                  </a:cxn>
                  <a:cxn ang="0">
                    <a:pos x="35" y="15"/>
                  </a:cxn>
                  <a:cxn ang="0">
                    <a:pos x="31" y="10"/>
                  </a:cxn>
                  <a:cxn ang="0">
                    <a:pos x="25"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7" y="0"/>
                    </a:cubicBezTo>
                    <a:cubicBezTo>
                      <a:pt x="30" y="0"/>
                      <a:pt x="33" y="1"/>
                      <a:pt x="36" y="2"/>
                    </a:cubicBezTo>
                    <a:cubicBezTo>
                      <a:pt x="39" y="3"/>
                      <a:pt x="41" y="5"/>
                      <a:pt x="42" y="7"/>
                    </a:cubicBezTo>
                    <a:cubicBezTo>
                      <a:pt x="43" y="9"/>
                      <a:pt x="44" y="11"/>
                      <a:pt x="45" y="14"/>
                    </a:cubicBezTo>
                    <a:cubicBezTo>
                      <a:pt x="45" y="15"/>
                      <a:pt x="45" y="18"/>
                      <a:pt x="45" y="23"/>
                    </a:cubicBezTo>
                    <a:lnTo>
                      <a:pt x="45" y="57"/>
                    </a:lnTo>
                    <a:lnTo>
                      <a:pt x="36" y="57"/>
                    </a:lnTo>
                    <a:lnTo>
                      <a:pt x="36" y="23"/>
                    </a:lnTo>
                    <a:cubicBezTo>
                      <a:pt x="36" y="19"/>
                      <a:pt x="36" y="16"/>
                      <a:pt x="35" y="15"/>
                    </a:cubicBezTo>
                    <a:cubicBezTo>
                      <a:pt x="34" y="13"/>
                      <a:pt x="33" y="11"/>
                      <a:pt x="31" y="10"/>
                    </a:cubicBezTo>
                    <a:cubicBezTo>
                      <a:pt x="29" y="9"/>
                      <a:pt x="27" y="8"/>
                      <a:pt x="25" y="8"/>
                    </a:cubicBezTo>
                    <a:cubicBezTo>
                      <a:pt x="21"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6" name="Freeform 46"/>
              <p:cNvSpPr>
                <a:spLocks/>
              </p:cNvSpPr>
              <p:nvPr/>
            </p:nvSpPr>
            <p:spPr bwMode="auto">
              <a:xfrm>
                <a:off x="832" y="2611"/>
                <a:ext cx="12" cy="101"/>
              </a:xfrm>
              <a:custGeom>
                <a:avLst/>
                <a:gdLst/>
                <a:ahLst/>
                <a:cxnLst>
                  <a:cxn ang="0">
                    <a:pos x="0" y="77"/>
                  </a:cxn>
                  <a:cxn ang="0">
                    <a:pos x="0" y="77"/>
                  </a:cxn>
                  <a:cxn ang="0">
                    <a:pos x="0" y="0"/>
                  </a:cxn>
                  <a:cxn ang="0">
                    <a:pos x="10" y="0"/>
                  </a:cxn>
                  <a:cxn ang="0">
                    <a:pos x="10" y="77"/>
                  </a:cxn>
                  <a:cxn ang="0">
                    <a:pos x="0" y="77"/>
                  </a:cxn>
                </a:cxnLst>
                <a:rect l="0" t="0" r="r" b="b"/>
                <a:pathLst>
                  <a:path w="10" h="77">
                    <a:moveTo>
                      <a:pt x="0" y="77"/>
                    </a:moveTo>
                    <a:lnTo>
                      <a:pt x="0" y="77"/>
                    </a:lnTo>
                    <a:lnTo>
                      <a:pt x="0" y="0"/>
                    </a:lnTo>
                    <a:lnTo>
                      <a:pt x="10" y="0"/>
                    </a:lnTo>
                    <a:lnTo>
                      <a:pt x="10"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7" name="Freeform 47"/>
              <p:cNvSpPr>
                <a:spLocks/>
              </p:cNvSpPr>
              <p:nvPr/>
            </p:nvSpPr>
            <p:spPr bwMode="auto">
              <a:xfrm>
                <a:off x="865" y="2637"/>
                <a:ext cx="55" cy="75"/>
              </a:xfrm>
              <a:custGeom>
                <a:avLst/>
                <a:gdLst/>
                <a:ahLst/>
                <a:cxnLst>
                  <a:cxn ang="0">
                    <a:pos x="0" y="57"/>
                  </a:cxn>
                  <a:cxn ang="0">
                    <a:pos x="0" y="57"/>
                  </a:cxn>
                  <a:cxn ang="0">
                    <a:pos x="0" y="1"/>
                  </a:cxn>
                  <a:cxn ang="0">
                    <a:pos x="9" y="1"/>
                  </a:cxn>
                  <a:cxn ang="0">
                    <a:pos x="9" y="9"/>
                  </a:cxn>
                  <a:cxn ang="0">
                    <a:pos x="26" y="0"/>
                  </a:cxn>
                  <a:cxn ang="0">
                    <a:pos x="35" y="2"/>
                  </a:cxn>
                  <a:cxn ang="0">
                    <a:pos x="42" y="7"/>
                  </a:cxn>
                  <a:cxn ang="0">
                    <a:pos x="45" y="14"/>
                  </a:cxn>
                  <a:cxn ang="0">
                    <a:pos x="45" y="23"/>
                  </a:cxn>
                  <a:cxn ang="0">
                    <a:pos x="45" y="57"/>
                  </a:cxn>
                  <a:cxn ang="0">
                    <a:pos x="36" y="57"/>
                  </a:cxn>
                  <a:cxn ang="0">
                    <a:pos x="36" y="23"/>
                  </a:cxn>
                  <a:cxn ang="0">
                    <a:pos x="35" y="15"/>
                  </a:cxn>
                  <a:cxn ang="0">
                    <a:pos x="31" y="10"/>
                  </a:cxn>
                  <a:cxn ang="0">
                    <a:pos x="24" y="8"/>
                  </a:cxn>
                  <a:cxn ang="0">
                    <a:pos x="14" y="12"/>
                  </a:cxn>
                  <a:cxn ang="0">
                    <a:pos x="10" y="27"/>
                  </a:cxn>
                  <a:cxn ang="0">
                    <a:pos x="10" y="57"/>
                  </a:cxn>
                  <a:cxn ang="0">
                    <a:pos x="0" y="57"/>
                  </a:cxn>
                </a:cxnLst>
                <a:rect l="0" t="0" r="r" b="b"/>
                <a:pathLst>
                  <a:path w="45" h="57">
                    <a:moveTo>
                      <a:pt x="0" y="57"/>
                    </a:moveTo>
                    <a:lnTo>
                      <a:pt x="0" y="57"/>
                    </a:lnTo>
                    <a:lnTo>
                      <a:pt x="0" y="1"/>
                    </a:lnTo>
                    <a:lnTo>
                      <a:pt x="9" y="1"/>
                    </a:lnTo>
                    <a:lnTo>
                      <a:pt x="9" y="9"/>
                    </a:lnTo>
                    <a:cubicBezTo>
                      <a:pt x="13" y="3"/>
                      <a:pt x="19" y="0"/>
                      <a:pt x="26" y="0"/>
                    </a:cubicBezTo>
                    <a:cubicBezTo>
                      <a:pt x="30" y="0"/>
                      <a:pt x="33" y="1"/>
                      <a:pt x="35" y="2"/>
                    </a:cubicBezTo>
                    <a:cubicBezTo>
                      <a:pt x="38" y="3"/>
                      <a:pt x="40" y="5"/>
                      <a:pt x="42" y="7"/>
                    </a:cubicBezTo>
                    <a:cubicBezTo>
                      <a:pt x="43" y="9"/>
                      <a:pt x="44" y="11"/>
                      <a:pt x="45" y="14"/>
                    </a:cubicBezTo>
                    <a:cubicBezTo>
                      <a:pt x="45" y="15"/>
                      <a:pt x="45" y="18"/>
                      <a:pt x="45" y="23"/>
                    </a:cubicBezTo>
                    <a:lnTo>
                      <a:pt x="45" y="57"/>
                    </a:lnTo>
                    <a:lnTo>
                      <a:pt x="36" y="57"/>
                    </a:lnTo>
                    <a:lnTo>
                      <a:pt x="36" y="23"/>
                    </a:lnTo>
                    <a:cubicBezTo>
                      <a:pt x="36" y="19"/>
                      <a:pt x="35" y="16"/>
                      <a:pt x="35" y="15"/>
                    </a:cubicBezTo>
                    <a:cubicBezTo>
                      <a:pt x="34" y="13"/>
                      <a:pt x="33" y="11"/>
                      <a:pt x="31" y="10"/>
                    </a:cubicBezTo>
                    <a:cubicBezTo>
                      <a:pt x="29" y="9"/>
                      <a:pt x="27" y="8"/>
                      <a:pt x="24" y="8"/>
                    </a:cubicBezTo>
                    <a:cubicBezTo>
                      <a:pt x="20" y="8"/>
                      <a:pt x="17" y="10"/>
                      <a:pt x="14" y="12"/>
                    </a:cubicBezTo>
                    <a:cubicBezTo>
                      <a:pt x="11" y="15"/>
                      <a:pt x="10" y="19"/>
                      <a:pt x="10" y="27"/>
                    </a:cubicBezTo>
                    <a:lnTo>
                      <a:pt x="10" y="57"/>
                    </a:lnTo>
                    <a:lnTo>
                      <a:pt x="0"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8" name="Freeform 48"/>
              <p:cNvSpPr>
                <a:spLocks/>
              </p:cNvSpPr>
              <p:nvPr/>
            </p:nvSpPr>
            <p:spPr bwMode="auto">
              <a:xfrm>
                <a:off x="931" y="2638"/>
                <a:ext cx="61" cy="74"/>
              </a:xfrm>
              <a:custGeom>
                <a:avLst/>
                <a:gdLst/>
                <a:ahLst/>
                <a:cxnLst>
                  <a:cxn ang="0">
                    <a:pos x="21" y="56"/>
                  </a:cxn>
                  <a:cxn ang="0">
                    <a:pos x="21" y="56"/>
                  </a:cxn>
                  <a:cxn ang="0">
                    <a:pos x="0" y="0"/>
                  </a:cxn>
                  <a:cxn ang="0">
                    <a:pos x="10" y="0"/>
                  </a:cxn>
                  <a:cxn ang="0">
                    <a:pos x="21" y="34"/>
                  </a:cxn>
                  <a:cxn ang="0">
                    <a:pos x="25" y="45"/>
                  </a:cxn>
                  <a:cxn ang="0">
                    <a:pos x="28" y="34"/>
                  </a:cxn>
                  <a:cxn ang="0">
                    <a:pos x="41" y="0"/>
                  </a:cxn>
                  <a:cxn ang="0">
                    <a:pos x="50" y="0"/>
                  </a:cxn>
                  <a:cxn ang="0">
                    <a:pos x="29" y="56"/>
                  </a:cxn>
                  <a:cxn ang="0">
                    <a:pos x="21" y="56"/>
                  </a:cxn>
                </a:cxnLst>
                <a:rect l="0" t="0" r="r" b="b"/>
                <a:pathLst>
                  <a:path w="50" h="56">
                    <a:moveTo>
                      <a:pt x="21" y="56"/>
                    </a:moveTo>
                    <a:lnTo>
                      <a:pt x="21" y="56"/>
                    </a:lnTo>
                    <a:lnTo>
                      <a:pt x="0" y="0"/>
                    </a:lnTo>
                    <a:lnTo>
                      <a:pt x="10" y="0"/>
                    </a:lnTo>
                    <a:lnTo>
                      <a:pt x="21" y="34"/>
                    </a:lnTo>
                    <a:cubicBezTo>
                      <a:pt x="23" y="37"/>
                      <a:pt x="24" y="41"/>
                      <a:pt x="25" y="45"/>
                    </a:cubicBezTo>
                    <a:cubicBezTo>
                      <a:pt x="26" y="42"/>
                      <a:pt x="27" y="38"/>
                      <a:pt x="28" y="34"/>
                    </a:cubicBezTo>
                    <a:lnTo>
                      <a:pt x="41" y="0"/>
                    </a:lnTo>
                    <a:lnTo>
                      <a:pt x="50" y="0"/>
                    </a:lnTo>
                    <a:lnTo>
                      <a:pt x="29" y="56"/>
                    </a:lnTo>
                    <a:lnTo>
                      <a:pt x="21"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69" name="Freeform 49"/>
              <p:cNvSpPr>
                <a:spLocks noEditPoints="1"/>
              </p:cNvSpPr>
              <p:nvPr/>
            </p:nvSpPr>
            <p:spPr bwMode="auto">
              <a:xfrm>
                <a:off x="998" y="2637"/>
                <a:ext cx="62" cy="77"/>
              </a:xfrm>
              <a:custGeom>
                <a:avLst/>
                <a:gdLst/>
                <a:ahLst/>
                <a:cxnLst>
                  <a:cxn ang="0">
                    <a:pos x="41" y="39"/>
                  </a:cxn>
                  <a:cxn ang="0">
                    <a:pos x="41" y="39"/>
                  </a:cxn>
                  <a:cxn ang="0">
                    <a:pos x="51" y="40"/>
                  </a:cxn>
                  <a:cxn ang="0">
                    <a:pos x="42" y="53"/>
                  </a:cxn>
                  <a:cxn ang="0">
                    <a:pos x="26" y="58"/>
                  </a:cxn>
                  <a:cxn ang="0">
                    <a:pos x="7" y="51"/>
                  </a:cxn>
                  <a:cxn ang="0">
                    <a:pos x="0" y="30"/>
                  </a:cxn>
                  <a:cxn ang="0">
                    <a:pos x="7" y="8"/>
                  </a:cxn>
                  <a:cxn ang="0">
                    <a:pos x="26" y="0"/>
                  </a:cxn>
                  <a:cxn ang="0">
                    <a:pos x="44" y="8"/>
                  </a:cxn>
                  <a:cxn ang="0">
                    <a:pos x="51" y="29"/>
                  </a:cxn>
                  <a:cxn ang="0">
                    <a:pos x="51" y="32"/>
                  </a:cxn>
                  <a:cxn ang="0">
                    <a:pos x="10" y="32"/>
                  </a:cxn>
                  <a:cxn ang="0">
                    <a:pos x="15" y="46"/>
                  </a:cxn>
                  <a:cxn ang="0">
                    <a:pos x="26" y="50"/>
                  </a:cxn>
                  <a:cxn ang="0">
                    <a:pos x="35" y="48"/>
                  </a:cxn>
                  <a:cxn ang="0">
                    <a:pos x="41" y="39"/>
                  </a:cxn>
                  <a:cxn ang="0">
                    <a:pos x="41" y="39"/>
                  </a:cxn>
                  <a:cxn ang="0">
                    <a:pos x="10" y="24"/>
                  </a:cxn>
                  <a:cxn ang="0">
                    <a:pos x="10" y="24"/>
                  </a:cxn>
                  <a:cxn ang="0">
                    <a:pos x="41" y="24"/>
                  </a:cxn>
                  <a:cxn ang="0">
                    <a:pos x="38" y="13"/>
                  </a:cxn>
                  <a:cxn ang="0">
                    <a:pos x="26" y="8"/>
                  </a:cxn>
                  <a:cxn ang="0">
                    <a:pos x="15" y="12"/>
                  </a:cxn>
                  <a:cxn ang="0">
                    <a:pos x="10" y="24"/>
                  </a:cxn>
                  <a:cxn ang="0">
                    <a:pos x="10" y="24"/>
                  </a:cxn>
                </a:cxnLst>
                <a:rect l="0" t="0" r="r" b="b"/>
                <a:pathLst>
                  <a:path w="51" h="58">
                    <a:moveTo>
                      <a:pt x="41" y="39"/>
                    </a:moveTo>
                    <a:lnTo>
                      <a:pt x="41" y="39"/>
                    </a:lnTo>
                    <a:lnTo>
                      <a:pt x="51" y="40"/>
                    </a:lnTo>
                    <a:cubicBezTo>
                      <a:pt x="49" y="46"/>
                      <a:pt x="46" y="50"/>
                      <a:pt x="42" y="53"/>
                    </a:cubicBezTo>
                    <a:cubicBezTo>
                      <a:pt x="38" y="57"/>
                      <a:pt x="33" y="58"/>
                      <a:pt x="26" y="58"/>
                    </a:cubicBezTo>
                    <a:cubicBezTo>
                      <a:pt x="18" y="58"/>
                      <a:pt x="12" y="56"/>
                      <a:pt x="7" y="51"/>
                    </a:cubicBezTo>
                    <a:cubicBezTo>
                      <a:pt x="2" y="46"/>
                      <a:pt x="0" y="39"/>
                      <a:pt x="0" y="30"/>
                    </a:cubicBezTo>
                    <a:cubicBezTo>
                      <a:pt x="0" y="20"/>
                      <a:pt x="2" y="13"/>
                      <a:pt x="7" y="8"/>
                    </a:cubicBezTo>
                    <a:cubicBezTo>
                      <a:pt x="12" y="3"/>
                      <a:pt x="18" y="0"/>
                      <a:pt x="26" y="0"/>
                    </a:cubicBezTo>
                    <a:cubicBezTo>
                      <a:pt x="33" y="0"/>
                      <a:pt x="39" y="3"/>
                      <a:pt x="44" y="8"/>
                    </a:cubicBezTo>
                    <a:cubicBezTo>
                      <a:pt x="49" y="13"/>
                      <a:pt x="51" y="20"/>
                      <a:pt x="51" y="29"/>
                    </a:cubicBezTo>
                    <a:cubicBezTo>
                      <a:pt x="51" y="30"/>
                      <a:pt x="51" y="30"/>
                      <a:pt x="51" y="32"/>
                    </a:cubicBezTo>
                    <a:lnTo>
                      <a:pt x="10" y="32"/>
                    </a:lnTo>
                    <a:cubicBezTo>
                      <a:pt x="10" y="38"/>
                      <a:pt x="12" y="42"/>
                      <a:pt x="15" y="46"/>
                    </a:cubicBezTo>
                    <a:cubicBezTo>
                      <a:pt x="18" y="49"/>
                      <a:pt x="22" y="50"/>
                      <a:pt x="26" y="50"/>
                    </a:cubicBezTo>
                    <a:cubicBezTo>
                      <a:pt x="30" y="50"/>
                      <a:pt x="33" y="49"/>
                      <a:pt x="35" y="48"/>
                    </a:cubicBezTo>
                    <a:cubicBezTo>
                      <a:pt x="38" y="46"/>
                      <a:pt x="40" y="43"/>
                      <a:pt x="41" y="39"/>
                    </a:cubicBezTo>
                    <a:lnTo>
                      <a:pt x="41" y="39"/>
                    </a:lnTo>
                    <a:close/>
                    <a:moveTo>
                      <a:pt x="10" y="24"/>
                    </a:moveTo>
                    <a:lnTo>
                      <a:pt x="10" y="24"/>
                    </a:lnTo>
                    <a:lnTo>
                      <a:pt x="41" y="24"/>
                    </a:lnTo>
                    <a:cubicBezTo>
                      <a:pt x="41" y="19"/>
                      <a:pt x="40" y="16"/>
                      <a:pt x="38" y="13"/>
                    </a:cubicBezTo>
                    <a:cubicBezTo>
                      <a:pt x="35" y="10"/>
                      <a:pt x="31" y="8"/>
                      <a:pt x="26" y="8"/>
                    </a:cubicBezTo>
                    <a:cubicBezTo>
                      <a:pt x="22" y="8"/>
                      <a:pt x="18" y="9"/>
                      <a:pt x="15" y="12"/>
                    </a:cubicBezTo>
                    <a:cubicBezTo>
                      <a:pt x="12" y="15"/>
                      <a:pt x="10" y="19"/>
                      <a:pt x="10" y="24"/>
                    </a:cubicBezTo>
                    <a:lnTo>
                      <a:pt x="10"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0" name="Freeform 50"/>
              <p:cNvSpPr>
                <a:spLocks/>
              </p:cNvSpPr>
              <p:nvPr/>
            </p:nvSpPr>
            <p:spPr bwMode="auto">
              <a:xfrm>
                <a:off x="1068" y="2637"/>
                <a:ext cx="58" cy="77"/>
              </a:xfrm>
              <a:custGeom>
                <a:avLst/>
                <a:gdLst/>
                <a:ahLst/>
                <a:cxnLst>
                  <a:cxn ang="0">
                    <a:pos x="0" y="40"/>
                  </a:cxn>
                  <a:cxn ang="0">
                    <a:pos x="0" y="40"/>
                  </a:cxn>
                  <a:cxn ang="0">
                    <a:pos x="10" y="39"/>
                  </a:cxn>
                  <a:cxn ang="0">
                    <a:pos x="14" y="47"/>
                  </a:cxn>
                  <a:cxn ang="0">
                    <a:pos x="24" y="50"/>
                  </a:cxn>
                  <a:cxn ang="0">
                    <a:pos x="34" y="48"/>
                  </a:cxn>
                  <a:cxn ang="0">
                    <a:pos x="37" y="42"/>
                  </a:cxn>
                  <a:cxn ang="0">
                    <a:pos x="34" y="37"/>
                  </a:cxn>
                  <a:cxn ang="0">
                    <a:pos x="24" y="33"/>
                  </a:cxn>
                  <a:cxn ang="0">
                    <a:pos x="10" y="29"/>
                  </a:cxn>
                  <a:cxn ang="0">
                    <a:pos x="4" y="24"/>
                  </a:cxn>
                  <a:cxn ang="0">
                    <a:pos x="2" y="16"/>
                  </a:cxn>
                  <a:cxn ang="0">
                    <a:pos x="4" y="9"/>
                  </a:cxn>
                  <a:cxn ang="0">
                    <a:pos x="8" y="4"/>
                  </a:cxn>
                  <a:cxn ang="0">
                    <a:pos x="14" y="1"/>
                  </a:cxn>
                  <a:cxn ang="0">
                    <a:pos x="22" y="0"/>
                  </a:cxn>
                  <a:cxn ang="0">
                    <a:pos x="34" y="2"/>
                  </a:cxn>
                  <a:cxn ang="0">
                    <a:pos x="41" y="7"/>
                  </a:cxn>
                  <a:cxn ang="0">
                    <a:pos x="44" y="16"/>
                  </a:cxn>
                  <a:cxn ang="0">
                    <a:pos x="35" y="17"/>
                  </a:cxn>
                  <a:cxn ang="0">
                    <a:pos x="32" y="10"/>
                  </a:cxn>
                  <a:cxn ang="0">
                    <a:pos x="23" y="8"/>
                  </a:cxn>
                  <a:cxn ang="0">
                    <a:pos x="14" y="10"/>
                  </a:cxn>
                  <a:cxn ang="0">
                    <a:pos x="11" y="15"/>
                  </a:cxn>
                  <a:cxn ang="0">
                    <a:pos x="12" y="18"/>
                  </a:cxn>
                  <a:cxn ang="0">
                    <a:pos x="16" y="21"/>
                  </a:cxn>
                  <a:cxn ang="0">
                    <a:pos x="24" y="23"/>
                  </a:cxn>
                  <a:cxn ang="0">
                    <a:pos x="38" y="28"/>
                  </a:cxn>
                  <a:cxn ang="0">
                    <a:pos x="44" y="33"/>
                  </a:cxn>
                  <a:cxn ang="0">
                    <a:pos x="47" y="41"/>
                  </a:cxn>
                  <a:cxn ang="0">
                    <a:pos x="44" y="49"/>
                  </a:cxn>
                  <a:cxn ang="0">
                    <a:pos x="36" y="56"/>
                  </a:cxn>
                  <a:cxn ang="0">
                    <a:pos x="24" y="58"/>
                  </a:cxn>
                  <a:cxn ang="0">
                    <a:pos x="8" y="54"/>
                  </a:cxn>
                  <a:cxn ang="0">
                    <a:pos x="0" y="40"/>
                  </a:cxn>
                  <a:cxn ang="0">
                    <a:pos x="0" y="40"/>
                  </a:cxn>
                </a:cxnLst>
                <a:rect l="0" t="0" r="r" b="b"/>
                <a:pathLst>
                  <a:path w="47" h="58">
                    <a:moveTo>
                      <a:pt x="0" y="40"/>
                    </a:moveTo>
                    <a:lnTo>
                      <a:pt x="0" y="40"/>
                    </a:lnTo>
                    <a:lnTo>
                      <a:pt x="10" y="39"/>
                    </a:lnTo>
                    <a:cubicBezTo>
                      <a:pt x="10" y="43"/>
                      <a:pt x="12" y="45"/>
                      <a:pt x="14" y="47"/>
                    </a:cubicBezTo>
                    <a:cubicBezTo>
                      <a:pt x="16" y="49"/>
                      <a:pt x="20" y="50"/>
                      <a:pt x="24" y="50"/>
                    </a:cubicBezTo>
                    <a:cubicBezTo>
                      <a:pt x="28" y="50"/>
                      <a:pt x="32" y="50"/>
                      <a:pt x="34" y="48"/>
                    </a:cubicBezTo>
                    <a:cubicBezTo>
                      <a:pt x="36" y="46"/>
                      <a:pt x="37" y="44"/>
                      <a:pt x="37" y="42"/>
                    </a:cubicBezTo>
                    <a:cubicBezTo>
                      <a:pt x="37" y="39"/>
                      <a:pt x="36" y="38"/>
                      <a:pt x="34" y="37"/>
                    </a:cubicBezTo>
                    <a:cubicBezTo>
                      <a:pt x="33" y="36"/>
                      <a:pt x="30" y="35"/>
                      <a:pt x="24" y="33"/>
                    </a:cubicBezTo>
                    <a:cubicBezTo>
                      <a:pt x="18" y="32"/>
                      <a:pt x="13" y="30"/>
                      <a:pt x="10" y="29"/>
                    </a:cubicBezTo>
                    <a:cubicBezTo>
                      <a:pt x="7" y="28"/>
                      <a:pt x="5" y="26"/>
                      <a:pt x="4" y="24"/>
                    </a:cubicBezTo>
                    <a:cubicBezTo>
                      <a:pt x="3" y="21"/>
                      <a:pt x="2" y="19"/>
                      <a:pt x="2" y="16"/>
                    </a:cubicBezTo>
                    <a:cubicBezTo>
                      <a:pt x="2" y="14"/>
                      <a:pt x="3" y="11"/>
                      <a:pt x="4" y="9"/>
                    </a:cubicBezTo>
                    <a:cubicBezTo>
                      <a:pt x="5" y="7"/>
                      <a:pt x="6" y="5"/>
                      <a:pt x="8" y="4"/>
                    </a:cubicBezTo>
                    <a:cubicBezTo>
                      <a:pt x="10" y="3"/>
                      <a:pt x="12" y="2"/>
                      <a:pt x="14" y="1"/>
                    </a:cubicBezTo>
                    <a:cubicBezTo>
                      <a:pt x="17" y="1"/>
                      <a:pt x="20" y="0"/>
                      <a:pt x="22" y="0"/>
                    </a:cubicBezTo>
                    <a:cubicBezTo>
                      <a:pt x="27" y="0"/>
                      <a:pt x="31" y="1"/>
                      <a:pt x="34" y="2"/>
                    </a:cubicBezTo>
                    <a:cubicBezTo>
                      <a:pt x="37" y="3"/>
                      <a:pt x="40" y="5"/>
                      <a:pt x="41" y="7"/>
                    </a:cubicBezTo>
                    <a:cubicBezTo>
                      <a:pt x="43" y="9"/>
                      <a:pt x="44" y="12"/>
                      <a:pt x="44" y="16"/>
                    </a:cubicBezTo>
                    <a:lnTo>
                      <a:pt x="35" y="17"/>
                    </a:lnTo>
                    <a:cubicBezTo>
                      <a:pt x="35" y="14"/>
                      <a:pt x="34" y="12"/>
                      <a:pt x="32" y="10"/>
                    </a:cubicBezTo>
                    <a:cubicBezTo>
                      <a:pt x="30" y="9"/>
                      <a:pt x="27" y="8"/>
                      <a:pt x="23" y="8"/>
                    </a:cubicBezTo>
                    <a:cubicBezTo>
                      <a:pt x="19" y="8"/>
                      <a:pt x="16" y="9"/>
                      <a:pt x="14" y="10"/>
                    </a:cubicBezTo>
                    <a:cubicBezTo>
                      <a:pt x="12" y="11"/>
                      <a:pt x="11" y="13"/>
                      <a:pt x="11" y="15"/>
                    </a:cubicBezTo>
                    <a:cubicBezTo>
                      <a:pt x="11" y="16"/>
                      <a:pt x="11" y="17"/>
                      <a:pt x="12" y="18"/>
                    </a:cubicBezTo>
                    <a:cubicBezTo>
                      <a:pt x="13" y="19"/>
                      <a:pt x="14" y="20"/>
                      <a:pt x="16" y="21"/>
                    </a:cubicBezTo>
                    <a:cubicBezTo>
                      <a:pt x="17" y="21"/>
                      <a:pt x="20" y="22"/>
                      <a:pt x="24" y="23"/>
                    </a:cubicBezTo>
                    <a:cubicBezTo>
                      <a:pt x="31" y="25"/>
                      <a:pt x="35" y="26"/>
                      <a:pt x="38" y="28"/>
                    </a:cubicBezTo>
                    <a:cubicBezTo>
                      <a:pt x="41" y="29"/>
                      <a:pt x="43" y="30"/>
                      <a:pt x="44" y="33"/>
                    </a:cubicBezTo>
                    <a:cubicBezTo>
                      <a:pt x="46" y="35"/>
                      <a:pt x="47" y="37"/>
                      <a:pt x="47" y="41"/>
                    </a:cubicBezTo>
                    <a:cubicBezTo>
                      <a:pt x="47" y="44"/>
                      <a:pt x="46" y="47"/>
                      <a:pt x="44" y="49"/>
                    </a:cubicBezTo>
                    <a:cubicBezTo>
                      <a:pt x="42" y="52"/>
                      <a:pt x="39" y="54"/>
                      <a:pt x="36" y="56"/>
                    </a:cubicBezTo>
                    <a:cubicBezTo>
                      <a:pt x="32" y="57"/>
                      <a:pt x="29" y="58"/>
                      <a:pt x="24" y="58"/>
                    </a:cubicBezTo>
                    <a:cubicBezTo>
                      <a:pt x="17" y="58"/>
                      <a:pt x="11" y="57"/>
                      <a:pt x="8" y="54"/>
                    </a:cubicBezTo>
                    <a:cubicBezTo>
                      <a:pt x="4" y="51"/>
                      <a:pt x="1" y="46"/>
                      <a:pt x="0" y="40"/>
                    </a:cubicBezTo>
                    <a:lnTo>
                      <a:pt x="0"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1" name="Freeform 51"/>
              <p:cNvSpPr>
                <a:spLocks/>
              </p:cNvSpPr>
              <p:nvPr/>
            </p:nvSpPr>
            <p:spPr bwMode="auto">
              <a:xfrm>
                <a:off x="1133" y="2613"/>
                <a:ext cx="33" cy="101"/>
              </a:xfrm>
              <a:custGeom>
                <a:avLst/>
                <a:gdLst/>
                <a:ahLst/>
                <a:cxnLst>
                  <a:cxn ang="0">
                    <a:pos x="26" y="66"/>
                  </a:cxn>
                  <a:cxn ang="0">
                    <a:pos x="26" y="66"/>
                  </a:cxn>
                  <a:cxn ang="0">
                    <a:pos x="27" y="75"/>
                  </a:cxn>
                  <a:cxn ang="0">
                    <a:pos x="20" y="76"/>
                  </a:cxn>
                  <a:cxn ang="0">
                    <a:pos x="12" y="74"/>
                  </a:cxn>
                  <a:cxn ang="0">
                    <a:pos x="8" y="70"/>
                  </a:cxn>
                  <a:cxn ang="0">
                    <a:pos x="7" y="59"/>
                  </a:cxn>
                  <a:cxn ang="0">
                    <a:pos x="7" y="27"/>
                  </a:cxn>
                  <a:cxn ang="0">
                    <a:pos x="0" y="27"/>
                  </a:cxn>
                  <a:cxn ang="0">
                    <a:pos x="0" y="19"/>
                  </a:cxn>
                  <a:cxn ang="0">
                    <a:pos x="7" y="19"/>
                  </a:cxn>
                  <a:cxn ang="0">
                    <a:pos x="7" y="6"/>
                  </a:cxn>
                  <a:cxn ang="0">
                    <a:pos x="17" y="0"/>
                  </a:cxn>
                  <a:cxn ang="0">
                    <a:pos x="17" y="19"/>
                  </a:cxn>
                  <a:cxn ang="0">
                    <a:pos x="26" y="19"/>
                  </a:cxn>
                  <a:cxn ang="0">
                    <a:pos x="26" y="27"/>
                  </a:cxn>
                  <a:cxn ang="0">
                    <a:pos x="17" y="27"/>
                  </a:cxn>
                  <a:cxn ang="0">
                    <a:pos x="17" y="59"/>
                  </a:cxn>
                  <a:cxn ang="0">
                    <a:pos x="17" y="64"/>
                  </a:cxn>
                  <a:cxn ang="0">
                    <a:pos x="19" y="66"/>
                  </a:cxn>
                  <a:cxn ang="0">
                    <a:pos x="22" y="67"/>
                  </a:cxn>
                  <a:cxn ang="0">
                    <a:pos x="26" y="66"/>
                  </a:cxn>
                  <a:cxn ang="0">
                    <a:pos x="26" y="66"/>
                  </a:cxn>
                </a:cxnLst>
                <a:rect l="0" t="0" r="r" b="b"/>
                <a:pathLst>
                  <a:path w="27" h="76">
                    <a:moveTo>
                      <a:pt x="26" y="66"/>
                    </a:moveTo>
                    <a:lnTo>
                      <a:pt x="26" y="66"/>
                    </a:lnTo>
                    <a:lnTo>
                      <a:pt x="27" y="75"/>
                    </a:lnTo>
                    <a:cubicBezTo>
                      <a:pt x="25" y="75"/>
                      <a:pt x="22" y="76"/>
                      <a:pt x="20" y="76"/>
                    </a:cubicBezTo>
                    <a:cubicBezTo>
                      <a:pt x="17" y="76"/>
                      <a:pt x="14" y="75"/>
                      <a:pt x="12" y="74"/>
                    </a:cubicBezTo>
                    <a:cubicBezTo>
                      <a:pt x="11" y="73"/>
                      <a:pt x="9" y="71"/>
                      <a:pt x="8" y="70"/>
                    </a:cubicBezTo>
                    <a:cubicBezTo>
                      <a:pt x="8" y="68"/>
                      <a:pt x="7" y="64"/>
                      <a:pt x="7" y="59"/>
                    </a:cubicBezTo>
                    <a:lnTo>
                      <a:pt x="7" y="27"/>
                    </a:lnTo>
                    <a:lnTo>
                      <a:pt x="0" y="27"/>
                    </a:lnTo>
                    <a:lnTo>
                      <a:pt x="0" y="19"/>
                    </a:lnTo>
                    <a:lnTo>
                      <a:pt x="7" y="19"/>
                    </a:lnTo>
                    <a:lnTo>
                      <a:pt x="7" y="6"/>
                    </a:lnTo>
                    <a:lnTo>
                      <a:pt x="17" y="0"/>
                    </a:lnTo>
                    <a:lnTo>
                      <a:pt x="17" y="19"/>
                    </a:lnTo>
                    <a:lnTo>
                      <a:pt x="26" y="19"/>
                    </a:lnTo>
                    <a:lnTo>
                      <a:pt x="26" y="27"/>
                    </a:lnTo>
                    <a:lnTo>
                      <a:pt x="17" y="27"/>
                    </a:lnTo>
                    <a:lnTo>
                      <a:pt x="17" y="59"/>
                    </a:lnTo>
                    <a:cubicBezTo>
                      <a:pt x="17" y="62"/>
                      <a:pt x="17" y="64"/>
                      <a:pt x="17" y="64"/>
                    </a:cubicBezTo>
                    <a:cubicBezTo>
                      <a:pt x="17" y="65"/>
                      <a:pt x="18" y="66"/>
                      <a:pt x="19" y="66"/>
                    </a:cubicBezTo>
                    <a:cubicBezTo>
                      <a:pt x="19" y="67"/>
                      <a:pt x="21" y="67"/>
                      <a:pt x="22" y="67"/>
                    </a:cubicBezTo>
                    <a:cubicBezTo>
                      <a:pt x="23" y="67"/>
                      <a:pt x="24" y="67"/>
                      <a:pt x="26" y="66"/>
                    </a:cubicBezTo>
                    <a:lnTo>
                      <a:pt x="26"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2" name="Freeform 52"/>
              <p:cNvSpPr>
                <a:spLocks noEditPoints="1"/>
              </p:cNvSpPr>
              <p:nvPr/>
            </p:nvSpPr>
            <p:spPr bwMode="auto">
              <a:xfrm>
                <a:off x="1173" y="2637"/>
                <a:ext cx="62" cy="77"/>
              </a:xfrm>
              <a:custGeom>
                <a:avLst/>
                <a:gdLst/>
                <a:ahLst/>
                <a:cxnLst>
                  <a:cxn ang="0">
                    <a:pos x="41" y="39"/>
                  </a:cxn>
                  <a:cxn ang="0">
                    <a:pos x="41" y="39"/>
                  </a:cxn>
                  <a:cxn ang="0">
                    <a:pos x="51" y="40"/>
                  </a:cxn>
                  <a:cxn ang="0">
                    <a:pos x="42" y="53"/>
                  </a:cxn>
                  <a:cxn ang="0">
                    <a:pos x="26" y="58"/>
                  </a:cxn>
                  <a:cxn ang="0">
                    <a:pos x="7" y="51"/>
                  </a:cxn>
                  <a:cxn ang="0">
                    <a:pos x="0" y="30"/>
                  </a:cxn>
                  <a:cxn ang="0">
                    <a:pos x="7" y="8"/>
                  </a:cxn>
                  <a:cxn ang="0">
                    <a:pos x="26" y="0"/>
                  </a:cxn>
                  <a:cxn ang="0">
                    <a:pos x="44" y="8"/>
                  </a:cxn>
                  <a:cxn ang="0">
                    <a:pos x="51" y="29"/>
                  </a:cxn>
                  <a:cxn ang="0">
                    <a:pos x="51" y="32"/>
                  </a:cxn>
                  <a:cxn ang="0">
                    <a:pos x="9" y="32"/>
                  </a:cxn>
                  <a:cxn ang="0">
                    <a:pos x="15" y="46"/>
                  </a:cxn>
                  <a:cxn ang="0">
                    <a:pos x="26" y="50"/>
                  </a:cxn>
                  <a:cxn ang="0">
                    <a:pos x="35" y="48"/>
                  </a:cxn>
                  <a:cxn ang="0">
                    <a:pos x="41" y="39"/>
                  </a:cxn>
                  <a:cxn ang="0">
                    <a:pos x="41" y="39"/>
                  </a:cxn>
                  <a:cxn ang="0">
                    <a:pos x="10" y="24"/>
                  </a:cxn>
                  <a:cxn ang="0">
                    <a:pos x="10" y="24"/>
                  </a:cxn>
                  <a:cxn ang="0">
                    <a:pos x="41" y="24"/>
                  </a:cxn>
                  <a:cxn ang="0">
                    <a:pos x="37" y="13"/>
                  </a:cxn>
                  <a:cxn ang="0">
                    <a:pos x="26" y="8"/>
                  </a:cxn>
                  <a:cxn ang="0">
                    <a:pos x="15" y="12"/>
                  </a:cxn>
                  <a:cxn ang="0">
                    <a:pos x="10" y="24"/>
                  </a:cxn>
                  <a:cxn ang="0">
                    <a:pos x="10" y="24"/>
                  </a:cxn>
                </a:cxnLst>
                <a:rect l="0" t="0" r="r" b="b"/>
                <a:pathLst>
                  <a:path w="51" h="58">
                    <a:moveTo>
                      <a:pt x="41" y="39"/>
                    </a:moveTo>
                    <a:lnTo>
                      <a:pt x="41" y="39"/>
                    </a:lnTo>
                    <a:lnTo>
                      <a:pt x="51" y="40"/>
                    </a:lnTo>
                    <a:cubicBezTo>
                      <a:pt x="49" y="46"/>
                      <a:pt x="46" y="50"/>
                      <a:pt x="42" y="53"/>
                    </a:cubicBezTo>
                    <a:cubicBezTo>
                      <a:pt x="38" y="57"/>
                      <a:pt x="33" y="58"/>
                      <a:pt x="26" y="58"/>
                    </a:cubicBezTo>
                    <a:cubicBezTo>
                      <a:pt x="18" y="58"/>
                      <a:pt x="12" y="56"/>
                      <a:pt x="7" y="51"/>
                    </a:cubicBezTo>
                    <a:cubicBezTo>
                      <a:pt x="2" y="46"/>
                      <a:pt x="0" y="39"/>
                      <a:pt x="0" y="30"/>
                    </a:cubicBezTo>
                    <a:cubicBezTo>
                      <a:pt x="0" y="20"/>
                      <a:pt x="2" y="13"/>
                      <a:pt x="7" y="8"/>
                    </a:cubicBezTo>
                    <a:cubicBezTo>
                      <a:pt x="12" y="3"/>
                      <a:pt x="18" y="0"/>
                      <a:pt x="26" y="0"/>
                    </a:cubicBezTo>
                    <a:cubicBezTo>
                      <a:pt x="33" y="0"/>
                      <a:pt x="39" y="3"/>
                      <a:pt x="44" y="8"/>
                    </a:cubicBezTo>
                    <a:cubicBezTo>
                      <a:pt x="49" y="13"/>
                      <a:pt x="51" y="20"/>
                      <a:pt x="51" y="29"/>
                    </a:cubicBezTo>
                    <a:cubicBezTo>
                      <a:pt x="51" y="30"/>
                      <a:pt x="51" y="30"/>
                      <a:pt x="51" y="32"/>
                    </a:cubicBezTo>
                    <a:lnTo>
                      <a:pt x="9" y="32"/>
                    </a:lnTo>
                    <a:cubicBezTo>
                      <a:pt x="10" y="38"/>
                      <a:pt x="12" y="42"/>
                      <a:pt x="15" y="46"/>
                    </a:cubicBezTo>
                    <a:cubicBezTo>
                      <a:pt x="18" y="49"/>
                      <a:pt x="22" y="50"/>
                      <a:pt x="26" y="50"/>
                    </a:cubicBezTo>
                    <a:cubicBezTo>
                      <a:pt x="30" y="50"/>
                      <a:pt x="33" y="49"/>
                      <a:pt x="35" y="48"/>
                    </a:cubicBezTo>
                    <a:cubicBezTo>
                      <a:pt x="38" y="46"/>
                      <a:pt x="39" y="43"/>
                      <a:pt x="41" y="39"/>
                    </a:cubicBezTo>
                    <a:lnTo>
                      <a:pt x="41" y="39"/>
                    </a:lnTo>
                    <a:close/>
                    <a:moveTo>
                      <a:pt x="10" y="24"/>
                    </a:moveTo>
                    <a:lnTo>
                      <a:pt x="10" y="24"/>
                    </a:lnTo>
                    <a:lnTo>
                      <a:pt x="41" y="24"/>
                    </a:lnTo>
                    <a:cubicBezTo>
                      <a:pt x="41" y="19"/>
                      <a:pt x="39" y="16"/>
                      <a:pt x="37" y="13"/>
                    </a:cubicBezTo>
                    <a:cubicBezTo>
                      <a:pt x="34" y="10"/>
                      <a:pt x="31" y="8"/>
                      <a:pt x="26" y="8"/>
                    </a:cubicBezTo>
                    <a:cubicBezTo>
                      <a:pt x="21" y="8"/>
                      <a:pt x="18" y="9"/>
                      <a:pt x="15" y="12"/>
                    </a:cubicBezTo>
                    <a:cubicBezTo>
                      <a:pt x="12" y="15"/>
                      <a:pt x="10" y="19"/>
                      <a:pt x="10" y="24"/>
                    </a:cubicBezTo>
                    <a:lnTo>
                      <a:pt x="10"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3" name="Freeform 53"/>
              <p:cNvSpPr>
                <a:spLocks noEditPoints="1"/>
              </p:cNvSpPr>
              <p:nvPr/>
            </p:nvSpPr>
            <p:spPr bwMode="auto">
              <a:xfrm>
                <a:off x="1245" y="2611"/>
                <a:ext cx="58" cy="103"/>
              </a:xfrm>
              <a:custGeom>
                <a:avLst/>
                <a:gdLst/>
                <a:ahLst/>
                <a:cxnLst>
                  <a:cxn ang="0">
                    <a:pos x="39" y="77"/>
                  </a:cxn>
                  <a:cxn ang="0">
                    <a:pos x="39" y="77"/>
                  </a:cxn>
                  <a:cxn ang="0">
                    <a:pos x="39" y="70"/>
                  </a:cxn>
                  <a:cxn ang="0">
                    <a:pos x="24" y="78"/>
                  </a:cxn>
                  <a:cxn ang="0">
                    <a:pos x="11" y="74"/>
                  </a:cxn>
                  <a:cxn ang="0">
                    <a:pos x="3" y="64"/>
                  </a:cxn>
                  <a:cxn ang="0">
                    <a:pos x="0" y="49"/>
                  </a:cxn>
                  <a:cxn ang="0">
                    <a:pos x="2" y="34"/>
                  </a:cxn>
                  <a:cxn ang="0">
                    <a:pos x="11" y="24"/>
                  </a:cxn>
                  <a:cxn ang="0">
                    <a:pos x="23" y="20"/>
                  </a:cxn>
                  <a:cxn ang="0">
                    <a:pos x="32" y="22"/>
                  </a:cxn>
                  <a:cxn ang="0">
                    <a:pos x="38" y="28"/>
                  </a:cxn>
                  <a:cxn ang="0">
                    <a:pos x="38" y="0"/>
                  </a:cxn>
                  <a:cxn ang="0">
                    <a:pos x="48" y="0"/>
                  </a:cxn>
                  <a:cxn ang="0">
                    <a:pos x="48" y="77"/>
                  </a:cxn>
                  <a:cxn ang="0">
                    <a:pos x="39" y="77"/>
                  </a:cxn>
                  <a:cxn ang="0">
                    <a:pos x="9" y="49"/>
                  </a:cxn>
                  <a:cxn ang="0">
                    <a:pos x="9" y="49"/>
                  </a:cxn>
                  <a:cxn ang="0">
                    <a:pos x="14" y="65"/>
                  </a:cxn>
                  <a:cxn ang="0">
                    <a:pos x="24" y="70"/>
                  </a:cxn>
                  <a:cxn ang="0">
                    <a:pos x="35" y="65"/>
                  </a:cxn>
                  <a:cxn ang="0">
                    <a:pos x="39" y="50"/>
                  </a:cxn>
                  <a:cxn ang="0">
                    <a:pos x="35" y="33"/>
                  </a:cxn>
                  <a:cxn ang="0">
                    <a:pos x="24" y="28"/>
                  </a:cxn>
                  <a:cxn ang="0">
                    <a:pos x="14" y="33"/>
                  </a:cxn>
                  <a:cxn ang="0">
                    <a:pos x="9" y="49"/>
                  </a:cxn>
                  <a:cxn ang="0">
                    <a:pos x="9" y="49"/>
                  </a:cxn>
                </a:cxnLst>
                <a:rect l="0" t="0" r="r" b="b"/>
                <a:pathLst>
                  <a:path w="48" h="78">
                    <a:moveTo>
                      <a:pt x="39" y="77"/>
                    </a:moveTo>
                    <a:lnTo>
                      <a:pt x="39" y="77"/>
                    </a:lnTo>
                    <a:lnTo>
                      <a:pt x="39" y="70"/>
                    </a:lnTo>
                    <a:cubicBezTo>
                      <a:pt x="36" y="75"/>
                      <a:pt x="30" y="78"/>
                      <a:pt x="24" y="78"/>
                    </a:cubicBezTo>
                    <a:cubicBezTo>
                      <a:pt x="19" y="78"/>
                      <a:pt x="15" y="77"/>
                      <a:pt x="11" y="74"/>
                    </a:cubicBezTo>
                    <a:cubicBezTo>
                      <a:pt x="8" y="72"/>
                      <a:pt x="5" y="69"/>
                      <a:pt x="3" y="64"/>
                    </a:cubicBezTo>
                    <a:cubicBezTo>
                      <a:pt x="1" y="60"/>
                      <a:pt x="0" y="55"/>
                      <a:pt x="0" y="49"/>
                    </a:cubicBezTo>
                    <a:cubicBezTo>
                      <a:pt x="0" y="44"/>
                      <a:pt x="1" y="39"/>
                      <a:pt x="2" y="34"/>
                    </a:cubicBezTo>
                    <a:cubicBezTo>
                      <a:pt x="4" y="30"/>
                      <a:pt x="7" y="26"/>
                      <a:pt x="11" y="24"/>
                    </a:cubicBezTo>
                    <a:cubicBezTo>
                      <a:pt x="14" y="21"/>
                      <a:pt x="19" y="20"/>
                      <a:pt x="23" y="20"/>
                    </a:cubicBezTo>
                    <a:cubicBezTo>
                      <a:pt x="26" y="20"/>
                      <a:pt x="29" y="21"/>
                      <a:pt x="32" y="22"/>
                    </a:cubicBezTo>
                    <a:cubicBezTo>
                      <a:pt x="35" y="24"/>
                      <a:pt x="37" y="26"/>
                      <a:pt x="38" y="28"/>
                    </a:cubicBezTo>
                    <a:lnTo>
                      <a:pt x="38" y="0"/>
                    </a:lnTo>
                    <a:lnTo>
                      <a:pt x="48" y="0"/>
                    </a:lnTo>
                    <a:lnTo>
                      <a:pt x="48" y="77"/>
                    </a:lnTo>
                    <a:lnTo>
                      <a:pt x="39" y="77"/>
                    </a:lnTo>
                    <a:close/>
                    <a:moveTo>
                      <a:pt x="9" y="49"/>
                    </a:moveTo>
                    <a:lnTo>
                      <a:pt x="9" y="49"/>
                    </a:lnTo>
                    <a:cubicBezTo>
                      <a:pt x="9" y="56"/>
                      <a:pt x="11" y="62"/>
                      <a:pt x="14" y="65"/>
                    </a:cubicBezTo>
                    <a:cubicBezTo>
                      <a:pt x="17" y="69"/>
                      <a:pt x="20" y="70"/>
                      <a:pt x="24" y="70"/>
                    </a:cubicBezTo>
                    <a:cubicBezTo>
                      <a:pt x="29" y="70"/>
                      <a:pt x="32" y="69"/>
                      <a:pt x="35" y="65"/>
                    </a:cubicBezTo>
                    <a:cubicBezTo>
                      <a:pt x="38" y="62"/>
                      <a:pt x="39" y="57"/>
                      <a:pt x="39" y="50"/>
                    </a:cubicBezTo>
                    <a:cubicBezTo>
                      <a:pt x="39" y="42"/>
                      <a:pt x="38" y="37"/>
                      <a:pt x="35" y="33"/>
                    </a:cubicBezTo>
                    <a:cubicBezTo>
                      <a:pt x="32" y="30"/>
                      <a:pt x="28" y="28"/>
                      <a:pt x="24" y="28"/>
                    </a:cubicBezTo>
                    <a:cubicBezTo>
                      <a:pt x="20" y="28"/>
                      <a:pt x="16" y="30"/>
                      <a:pt x="14" y="33"/>
                    </a:cubicBezTo>
                    <a:cubicBezTo>
                      <a:pt x="11" y="36"/>
                      <a:pt x="9" y="42"/>
                      <a:pt x="9" y="49"/>
                    </a:cubicBezTo>
                    <a:lnTo>
                      <a:pt x="9"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4" name="Freeform 54"/>
              <p:cNvSpPr>
                <a:spLocks/>
              </p:cNvSpPr>
              <p:nvPr/>
            </p:nvSpPr>
            <p:spPr bwMode="auto">
              <a:xfrm>
                <a:off x="826" y="2778"/>
                <a:ext cx="83" cy="105"/>
              </a:xfrm>
              <a:custGeom>
                <a:avLst/>
                <a:gdLst/>
                <a:ahLst/>
                <a:cxnLst>
                  <a:cxn ang="0">
                    <a:pos x="58" y="51"/>
                  </a:cxn>
                  <a:cxn ang="0">
                    <a:pos x="58" y="51"/>
                  </a:cxn>
                  <a:cxn ang="0">
                    <a:pos x="68" y="54"/>
                  </a:cxn>
                  <a:cxn ang="0">
                    <a:pos x="56" y="73"/>
                  </a:cxn>
                  <a:cxn ang="0">
                    <a:pos x="36" y="79"/>
                  </a:cxn>
                  <a:cxn ang="0">
                    <a:pos x="16" y="74"/>
                  </a:cxn>
                  <a:cxn ang="0">
                    <a:pos x="4" y="60"/>
                  </a:cxn>
                  <a:cxn ang="0">
                    <a:pos x="0" y="39"/>
                  </a:cxn>
                  <a:cxn ang="0">
                    <a:pos x="5" y="18"/>
                  </a:cxn>
                  <a:cxn ang="0">
                    <a:pos x="18" y="5"/>
                  </a:cxn>
                  <a:cxn ang="0">
                    <a:pos x="36" y="0"/>
                  </a:cxn>
                  <a:cxn ang="0">
                    <a:pos x="56" y="6"/>
                  </a:cxn>
                  <a:cxn ang="0">
                    <a:pos x="66" y="22"/>
                  </a:cxn>
                  <a:cxn ang="0">
                    <a:pos x="56" y="25"/>
                  </a:cxn>
                  <a:cxn ang="0">
                    <a:pos x="49" y="12"/>
                  </a:cxn>
                  <a:cxn ang="0">
                    <a:pos x="36" y="9"/>
                  </a:cxn>
                  <a:cxn ang="0">
                    <a:pos x="21" y="13"/>
                  </a:cxn>
                  <a:cxn ang="0">
                    <a:pos x="13" y="24"/>
                  </a:cxn>
                  <a:cxn ang="0">
                    <a:pos x="10" y="39"/>
                  </a:cxn>
                  <a:cxn ang="0">
                    <a:pos x="13" y="56"/>
                  </a:cxn>
                  <a:cxn ang="0">
                    <a:pos x="22" y="67"/>
                  </a:cxn>
                  <a:cxn ang="0">
                    <a:pos x="35" y="71"/>
                  </a:cxn>
                  <a:cxn ang="0">
                    <a:pos x="50" y="66"/>
                  </a:cxn>
                  <a:cxn ang="0">
                    <a:pos x="58" y="51"/>
                  </a:cxn>
                  <a:cxn ang="0">
                    <a:pos x="58" y="51"/>
                  </a:cxn>
                </a:cxnLst>
                <a:rect l="0" t="0" r="r" b="b"/>
                <a:pathLst>
                  <a:path w="68" h="79">
                    <a:moveTo>
                      <a:pt x="58" y="51"/>
                    </a:moveTo>
                    <a:lnTo>
                      <a:pt x="58" y="51"/>
                    </a:lnTo>
                    <a:lnTo>
                      <a:pt x="68" y="54"/>
                    </a:lnTo>
                    <a:cubicBezTo>
                      <a:pt x="66" y="62"/>
                      <a:pt x="62" y="68"/>
                      <a:pt x="56" y="73"/>
                    </a:cubicBezTo>
                    <a:cubicBezTo>
                      <a:pt x="51" y="77"/>
                      <a:pt x="44" y="79"/>
                      <a:pt x="36" y="79"/>
                    </a:cubicBezTo>
                    <a:cubicBezTo>
                      <a:pt x="28" y="79"/>
                      <a:pt x="21" y="78"/>
                      <a:pt x="16" y="74"/>
                    </a:cubicBezTo>
                    <a:cubicBezTo>
                      <a:pt x="11" y="71"/>
                      <a:pt x="7" y="66"/>
                      <a:pt x="4" y="60"/>
                    </a:cubicBezTo>
                    <a:cubicBezTo>
                      <a:pt x="1" y="53"/>
                      <a:pt x="0" y="46"/>
                      <a:pt x="0" y="39"/>
                    </a:cubicBezTo>
                    <a:cubicBezTo>
                      <a:pt x="0" y="31"/>
                      <a:pt x="2" y="24"/>
                      <a:pt x="5" y="18"/>
                    </a:cubicBezTo>
                    <a:cubicBezTo>
                      <a:pt x="8" y="12"/>
                      <a:pt x="12" y="8"/>
                      <a:pt x="18" y="5"/>
                    </a:cubicBezTo>
                    <a:cubicBezTo>
                      <a:pt x="23" y="2"/>
                      <a:pt x="29" y="0"/>
                      <a:pt x="36" y="0"/>
                    </a:cubicBezTo>
                    <a:cubicBezTo>
                      <a:pt x="44" y="0"/>
                      <a:pt x="50" y="2"/>
                      <a:pt x="56" y="6"/>
                    </a:cubicBezTo>
                    <a:cubicBezTo>
                      <a:pt x="61" y="10"/>
                      <a:pt x="64" y="15"/>
                      <a:pt x="66" y="22"/>
                    </a:cubicBezTo>
                    <a:lnTo>
                      <a:pt x="56" y="25"/>
                    </a:lnTo>
                    <a:cubicBezTo>
                      <a:pt x="55" y="19"/>
                      <a:pt x="52" y="15"/>
                      <a:pt x="49" y="12"/>
                    </a:cubicBezTo>
                    <a:cubicBezTo>
                      <a:pt x="45" y="10"/>
                      <a:pt x="41" y="9"/>
                      <a:pt x="36" y="9"/>
                    </a:cubicBezTo>
                    <a:cubicBezTo>
                      <a:pt x="30" y="9"/>
                      <a:pt x="25" y="10"/>
                      <a:pt x="21" y="13"/>
                    </a:cubicBezTo>
                    <a:cubicBezTo>
                      <a:pt x="17" y="16"/>
                      <a:pt x="14" y="19"/>
                      <a:pt x="13" y="24"/>
                    </a:cubicBezTo>
                    <a:cubicBezTo>
                      <a:pt x="11" y="29"/>
                      <a:pt x="10" y="34"/>
                      <a:pt x="10" y="39"/>
                    </a:cubicBezTo>
                    <a:cubicBezTo>
                      <a:pt x="10" y="45"/>
                      <a:pt x="11" y="51"/>
                      <a:pt x="13" y="56"/>
                    </a:cubicBezTo>
                    <a:cubicBezTo>
                      <a:pt x="15" y="61"/>
                      <a:pt x="18" y="64"/>
                      <a:pt x="22" y="67"/>
                    </a:cubicBezTo>
                    <a:cubicBezTo>
                      <a:pt x="26" y="69"/>
                      <a:pt x="31" y="71"/>
                      <a:pt x="35" y="71"/>
                    </a:cubicBezTo>
                    <a:cubicBezTo>
                      <a:pt x="41" y="71"/>
                      <a:pt x="46" y="69"/>
                      <a:pt x="50" y="66"/>
                    </a:cubicBezTo>
                    <a:cubicBezTo>
                      <a:pt x="54" y="62"/>
                      <a:pt x="56" y="57"/>
                      <a:pt x="58" y="51"/>
                    </a:cubicBezTo>
                    <a:lnTo>
                      <a:pt x="58" y="5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5" name="Freeform 55"/>
              <p:cNvSpPr>
                <a:spLocks noEditPoints="1"/>
              </p:cNvSpPr>
              <p:nvPr/>
            </p:nvSpPr>
            <p:spPr bwMode="auto">
              <a:xfrm>
                <a:off x="918" y="2806"/>
                <a:ext cx="62" cy="77"/>
              </a:xfrm>
              <a:custGeom>
                <a:avLst/>
                <a:gdLst/>
                <a:ahLst/>
                <a:cxnLst>
                  <a:cxn ang="0">
                    <a:pos x="40" y="50"/>
                  </a:cxn>
                  <a:cxn ang="0">
                    <a:pos x="40" y="50"/>
                  </a:cxn>
                  <a:cxn ang="0">
                    <a:pos x="30" y="56"/>
                  </a:cxn>
                  <a:cxn ang="0">
                    <a:pos x="19" y="58"/>
                  </a:cxn>
                  <a:cxn ang="0">
                    <a:pos x="5" y="54"/>
                  </a:cxn>
                  <a:cxn ang="0">
                    <a:pos x="0" y="42"/>
                  </a:cxn>
                  <a:cxn ang="0">
                    <a:pos x="2" y="35"/>
                  </a:cxn>
                  <a:cxn ang="0">
                    <a:pos x="7" y="29"/>
                  </a:cxn>
                  <a:cxn ang="0">
                    <a:pos x="14" y="26"/>
                  </a:cxn>
                  <a:cxn ang="0">
                    <a:pos x="22" y="25"/>
                  </a:cxn>
                  <a:cxn ang="0">
                    <a:pos x="39" y="22"/>
                  </a:cxn>
                  <a:cxn ang="0">
                    <a:pos x="39" y="19"/>
                  </a:cxn>
                  <a:cxn ang="0">
                    <a:pos x="36" y="11"/>
                  </a:cxn>
                  <a:cxn ang="0">
                    <a:pos x="26" y="8"/>
                  </a:cxn>
                  <a:cxn ang="0">
                    <a:pos x="16" y="10"/>
                  </a:cxn>
                  <a:cxn ang="0">
                    <a:pos x="11" y="18"/>
                  </a:cxn>
                  <a:cxn ang="0">
                    <a:pos x="2" y="17"/>
                  </a:cxn>
                  <a:cxn ang="0">
                    <a:pos x="6" y="8"/>
                  </a:cxn>
                  <a:cxn ang="0">
                    <a:pos x="14" y="2"/>
                  </a:cxn>
                  <a:cxn ang="0">
                    <a:pos x="27" y="0"/>
                  </a:cxn>
                  <a:cxn ang="0">
                    <a:pos x="38" y="2"/>
                  </a:cxn>
                  <a:cxn ang="0">
                    <a:pos x="45" y="6"/>
                  </a:cxn>
                  <a:cxn ang="0">
                    <a:pos x="48" y="12"/>
                  </a:cxn>
                  <a:cxn ang="0">
                    <a:pos x="48" y="21"/>
                  </a:cxn>
                  <a:cxn ang="0">
                    <a:pos x="48" y="34"/>
                  </a:cxn>
                  <a:cxn ang="0">
                    <a:pos x="49" y="50"/>
                  </a:cxn>
                  <a:cxn ang="0">
                    <a:pos x="51" y="57"/>
                  </a:cxn>
                  <a:cxn ang="0">
                    <a:pos x="42" y="57"/>
                  </a:cxn>
                  <a:cxn ang="0">
                    <a:pos x="40" y="50"/>
                  </a:cxn>
                  <a:cxn ang="0">
                    <a:pos x="40" y="50"/>
                  </a:cxn>
                  <a:cxn ang="0">
                    <a:pos x="39" y="29"/>
                  </a:cxn>
                  <a:cxn ang="0">
                    <a:pos x="39" y="29"/>
                  </a:cxn>
                  <a:cxn ang="0">
                    <a:pos x="24" y="33"/>
                  </a:cxn>
                  <a:cxn ang="0">
                    <a:pos x="15" y="34"/>
                  </a:cxn>
                  <a:cxn ang="0">
                    <a:pos x="12" y="38"/>
                  </a:cxn>
                  <a:cxn ang="0">
                    <a:pos x="10" y="42"/>
                  </a:cxn>
                  <a:cxn ang="0">
                    <a:pos x="13" y="48"/>
                  </a:cxn>
                  <a:cxn ang="0">
                    <a:pos x="22" y="51"/>
                  </a:cxn>
                  <a:cxn ang="0">
                    <a:pos x="31" y="48"/>
                  </a:cxn>
                  <a:cxn ang="0">
                    <a:pos x="37" y="42"/>
                  </a:cxn>
                  <a:cxn ang="0">
                    <a:pos x="39" y="32"/>
                  </a:cxn>
                  <a:cxn ang="0">
                    <a:pos x="39" y="29"/>
                  </a:cxn>
                </a:cxnLst>
                <a:rect l="0" t="0" r="r" b="b"/>
                <a:pathLst>
                  <a:path w="51" h="58">
                    <a:moveTo>
                      <a:pt x="40" y="50"/>
                    </a:moveTo>
                    <a:lnTo>
                      <a:pt x="40" y="50"/>
                    </a:lnTo>
                    <a:cubicBezTo>
                      <a:pt x="36" y="53"/>
                      <a:pt x="33" y="55"/>
                      <a:pt x="30" y="56"/>
                    </a:cubicBezTo>
                    <a:cubicBezTo>
                      <a:pt x="26" y="58"/>
                      <a:pt x="23" y="58"/>
                      <a:pt x="19" y="58"/>
                    </a:cubicBezTo>
                    <a:cubicBezTo>
                      <a:pt x="13" y="58"/>
                      <a:pt x="8" y="57"/>
                      <a:pt x="5" y="54"/>
                    </a:cubicBezTo>
                    <a:cubicBezTo>
                      <a:pt x="2" y="51"/>
                      <a:pt x="0" y="47"/>
                      <a:pt x="0" y="42"/>
                    </a:cubicBezTo>
                    <a:cubicBezTo>
                      <a:pt x="0" y="40"/>
                      <a:pt x="1" y="37"/>
                      <a:pt x="2" y="35"/>
                    </a:cubicBezTo>
                    <a:cubicBezTo>
                      <a:pt x="3" y="33"/>
                      <a:pt x="5" y="31"/>
                      <a:pt x="7" y="29"/>
                    </a:cubicBezTo>
                    <a:cubicBezTo>
                      <a:pt x="9" y="28"/>
                      <a:pt x="11" y="27"/>
                      <a:pt x="14" y="26"/>
                    </a:cubicBezTo>
                    <a:cubicBezTo>
                      <a:pt x="16" y="26"/>
                      <a:pt x="18" y="25"/>
                      <a:pt x="22" y="25"/>
                    </a:cubicBezTo>
                    <a:cubicBezTo>
                      <a:pt x="30" y="24"/>
                      <a:pt x="35" y="23"/>
                      <a:pt x="39" y="22"/>
                    </a:cubicBezTo>
                    <a:cubicBezTo>
                      <a:pt x="39" y="20"/>
                      <a:pt x="39" y="20"/>
                      <a:pt x="39" y="19"/>
                    </a:cubicBezTo>
                    <a:cubicBezTo>
                      <a:pt x="39" y="15"/>
                      <a:pt x="38" y="13"/>
                      <a:pt x="36" y="11"/>
                    </a:cubicBezTo>
                    <a:cubicBezTo>
                      <a:pt x="34" y="9"/>
                      <a:pt x="30" y="8"/>
                      <a:pt x="26" y="8"/>
                    </a:cubicBezTo>
                    <a:cubicBezTo>
                      <a:pt x="21" y="8"/>
                      <a:pt x="18" y="9"/>
                      <a:pt x="16" y="10"/>
                    </a:cubicBezTo>
                    <a:cubicBezTo>
                      <a:pt x="14" y="12"/>
                      <a:pt x="12" y="15"/>
                      <a:pt x="11" y="18"/>
                    </a:cubicBezTo>
                    <a:lnTo>
                      <a:pt x="2" y="17"/>
                    </a:lnTo>
                    <a:cubicBezTo>
                      <a:pt x="3" y="13"/>
                      <a:pt x="4" y="10"/>
                      <a:pt x="6" y="8"/>
                    </a:cubicBezTo>
                    <a:cubicBezTo>
                      <a:pt x="8" y="5"/>
                      <a:pt x="11" y="3"/>
                      <a:pt x="14" y="2"/>
                    </a:cubicBezTo>
                    <a:cubicBezTo>
                      <a:pt x="18" y="1"/>
                      <a:pt x="22" y="0"/>
                      <a:pt x="27" y="0"/>
                    </a:cubicBezTo>
                    <a:cubicBezTo>
                      <a:pt x="32" y="0"/>
                      <a:pt x="36" y="1"/>
                      <a:pt x="38" y="2"/>
                    </a:cubicBezTo>
                    <a:cubicBezTo>
                      <a:pt x="41" y="3"/>
                      <a:pt x="44" y="4"/>
                      <a:pt x="45" y="6"/>
                    </a:cubicBezTo>
                    <a:cubicBezTo>
                      <a:pt x="46" y="8"/>
                      <a:pt x="47" y="10"/>
                      <a:pt x="48" y="12"/>
                    </a:cubicBezTo>
                    <a:cubicBezTo>
                      <a:pt x="48" y="14"/>
                      <a:pt x="48" y="17"/>
                      <a:pt x="48" y="21"/>
                    </a:cubicBezTo>
                    <a:lnTo>
                      <a:pt x="48" y="34"/>
                    </a:lnTo>
                    <a:cubicBezTo>
                      <a:pt x="48" y="42"/>
                      <a:pt x="49" y="48"/>
                      <a:pt x="49" y="50"/>
                    </a:cubicBezTo>
                    <a:cubicBezTo>
                      <a:pt x="49" y="53"/>
                      <a:pt x="50" y="55"/>
                      <a:pt x="51" y="57"/>
                    </a:cubicBezTo>
                    <a:lnTo>
                      <a:pt x="42" y="57"/>
                    </a:lnTo>
                    <a:cubicBezTo>
                      <a:pt x="41" y="55"/>
                      <a:pt x="40" y="53"/>
                      <a:pt x="40" y="50"/>
                    </a:cubicBezTo>
                    <a:lnTo>
                      <a:pt x="40" y="50"/>
                    </a:lnTo>
                    <a:close/>
                    <a:moveTo>
                      <a:pt x="39" y="29"/>
                    </a:moveTo>
                    <a:lnTo>
                      <a:pt x="39" y="29"/>
                    </a:lnTo>
                    <a:cubicBezTo>
                      <a:pt x="35" y="30"/>
                      <a:pt x="30" y="32"/>
                      <a:pt x="24" y="33"/>
                    </a:cubicBezTo>
                    <a:cubicBezTo>
                      <a:pt x="20" y="33"/>
                      <a:pt x="17" y="34"/>
                      <a:pt x="15" y="34"/>
                    </a:cubicBezTo>
                    <a:cubicBezTo>
                      <a:pt x="14" y="35"/>
                      <a:pt x="13" y="36"/>
                      <a:pt x="12" y="38"/>
                    </a:cubicBezTo>
                    <a:cubicBezTo>
                      <a:pt x="11" y="39"/>
                      <a:pt x="10" y="40"/>
                      <a:pt x="10" y="42"/>
                    </a:cubicBezTo>
                    <a:cubicBezTo>
                      <a:pt x="10" y="44"/>
                      <a:pt x="11" y="47"/>
                      <a:pt x="13" y="48"/>
                    </a:cubicBezTo>
                    <a:cubicBezTo>
                      <a:pt x="15" y="50"/>
                      <a:pt x="18" y="51"/>
                      <a:pt x="22" y="51"/>
                    </a:cubicBezTo>
                    <a:cubicBezTo>
                      <a:pt x="25" y="51"/>
                      <a:pt x="28" y="50"/>
                      <a:pt x="31" y="48"/>
                    </a:cubicBezTo>
                    <a:cubicBezTo>
                      <a:pt x="34" y="47"/>
                      <a:pt x="36" y="45"/>
                      <a:pt x="37" y="42"/>
                    </a:cubicBezTo>
                    <a:cubicBezTo>
                      <a:pt x="38" y="40"/>
                      <a:pt x="39" y="37"/>
                      <a:pt x="39" y="32"/>
                    </a:cubicBezTo>
                    <a:lnTo>
                      <a:pt x="3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6" name="Freeform 56"/>
              <p:cNvSpPr>
                <a:spLocks noEditPoints="1"/>
              </p:cNvSpPr>
              <p:nvPr/>
            </p:nvSpPr>
            <p:spPr bwMode="auto">
              <a:xfrm>
                <a:off x="994" y="2806"/>
                <a:ext cx="59" cy="103"/>
              </a:xfrm>
              <a:custGeom>
                <a:avLst/>
                <a:gdLst/>
                <a:ahLst/>
                <a:cxnLst>
                  <a:cxn ang="0">
                    <a:pos x="0" y="78"/>
                  </a:cxn>
                  <a:cxn ang="0">
                    <a:pos x="0" y="78"/>
                  </a:cxn>
                  <a:cxn ang="0">
                    <a:pos x="0" y="1"/>
                  </a:cxn>
                  <a:cxn ang="0">
                    <a:pos x="8" y="1"/>
                  </a:cxn>
                  <a:cxn ang="0">
                    <a:pos x="8" y="9"/>
                  </a:cxn>
                  <a:cxn ang="0">
                    <a:pos x="15" y="2"/>
                  </a:cxn>
                  <a:cxn ang="0">
                    <a:pos x="24" y="0"/>
                  </a:cxn>
                  <a:cxn ang="0">
                    <a:pos x="37" y="4"/>
                  </a:cxn>
                  <a:cxn ang="0">
                    <a:pos x="45" y="14"/>
                  </a:cxn>
                  <a:cxn ang="0">
                    <a:pos x="48" y="29"/>
                  </a:cxn>
                  <a:cxn ang="0">
                    <a:pos x="45" y="44"/>
                  </a:cxn>
                  <a:cxn ang="0">
                    <a:pos x="36" y="54"/>
                  </a:cxn>
                  <a:cxn ang="0">
                    <a:pos x="24" y="58"/>
                  </a:cxn>
                  <a:cxn ang="0">
                    <a:pos x="15" y="56"/>
                  </a:cxn>
                  <a:cxn ang="0">
                    <a:pos x="9" y="51"/>
                  </a:cxn>
                  <a:cxn ang="0">
                    <a:pos x="9" y="78"/>
                  </a:cxn>
                  <a:cxn ang="0">
                    <a:pos x="0" y="78"/>
                  </a:cxn>
                  <a:cxn ang="0">
                    <a:pos x="8" y="29"/>
                  </a:cxn>
                  <a:cxn ang="0">
                    <a:pos x="8" y="29"/>
                  </a:cxn>
                  <a:cxn ang="0">
                    <a:pos x="13" y="45"/>
                  </a:cxn>
                  <a:cxn ang="0">
                    <a:pos x="23" y="50"/>
                  </a:cxn>
                  <a:cxn ang="0">
                    <a:pos x="34" y="45"/>
                  </a:cxn>
                  <a:cxn ang="0">
                    <a:pos x="38" y="29"/>
                  </a:cxn>
                  <a:cxn ang="0">
                    <a:pos x="34" y="13"/>
                  </a:cxn>
                  <a:cxn ang="0">
                    <a:pos x="23" y="7"/>
                  </a:cxn>
                  <a:cxn ang="0">
                    <a:pos x="13" y="13"/>
                  </a:cxn>
                  <a:cxn ang="0">
                    <a:pos x="8" y="29"/>
                  </a:cxn>
                  <a:cxn ang="0">
                    <a:pos x="8" y="29"/>
                  </a:cxn>
                </a:cxnLst>
                <a:rect l="0" t="0" r="r" b="b"/>
                <a:pathLst>
                  <a:path w="48" h="78">
                    <a:moveTo>
                      <a:pt x="0" y="78"/>
                    </a:moveTo>
                    <a:lnTo>
                      <a:pt x="0" y="78"/>
                    </a:lnTo>
                    <a:lnTo>
                      <a:pt x="0" y="1"/>
                    </a:lnTo>
                    <a:lnTo>
                      <a:pt x="8" y="1"/>
                    </a:lnTo>
                    <a:lnTo>
                      <a:pt x="8" y="9"/>
                    </a:lnTo>
                    <a:cubicBezTo>
                      <a:pt x="10" y="6"/>
                      <a:pt x="13" y="4"/>
                      <a:pt x="15" y="2"/>
                    </a:cubicBezTo>
                    <a:cubicBezTo>
                      <a:pt x="18" y="1"/>
                      <a:pt x="21" y="0"/>
                      <a:pt x="24" y="0"/>
                    </a:cubicBezTo>
                    <a:cubicBezTo>
                      <a:pt x="29" y="0"/>
                      <a:pt x="33" y="1"/>
                      <a:pt x="37" y="4"/>
                    </a:cubicBezTo>
                    <a:cubicBezTo>
                      <a:pt x="40" y="6"/>
                      <a:pt x="43" y="10"/>
                      <a:pt x="45" y="14"/>
                    </a:cubicBezTo>
                    <a:cubicBezTo>
                      <a:pt x="47" y="19"/>
                      <a:pt x="48" y="23"/>
                      <a:pt x="48" y="29"/>
                    </a:cubicBezTo>
                    <a:cubicBezTo>
                      <a:pt x="48" y="34"/>
                      <a:pt x="47" y="40"/>
                      <a:pt x="45" y="44"/>
                    </a:cubicBezTo>
                    <a:cubicBezTo>
                      <a:pt x="43" y="49"/>
                      <a:pt x="40" y="52"/>
                      <a:pt x="36" y="54"/>
                    </a:cubicBezTo>
                    <a:cubicBezTo>
                      <a:pt x="32" y="57"/>
                      <a:pt x="28" y="58"/>
                      <a:pt x="24" y="58"/>
                    </a:cubicBezTo>
                    <a:cubicBezTo>
                      <a:pt x="20" y="58"/>
                      <a:pt x="18" y="57"/>
                      <a:pt x="15" y="56"/>
                    </a:cubicBezTo>
                    <a:cubicBezTo>
                      <a:pt x="13" y="55"/>
                      <a:pt x="11" y="53"/>
                      <a:pt x="9" y="51"/>
                    </a:cubicBezTo>
                    <a:lnTo>
                      <a:pt x="9" y="78"/>
                    </a:lnTo>
                    <a:lnTo>
                      <a:pt x="0" y="78"/>
                    </a:lnTo>
                    <a:close/>
                    <a:moveTo>
                      <a:pt x="8" y="29"/>
                    </a:moveTo>
                    <a:lnTo>
                      <a:pt x="8" y="29"/>
                    </a:lnTo>
                    <a:cubicBezTo>
                      <a:pt x="8" y="37"/>
                      <a:pt x="10" y="42"/>
                      <a:pt x="13" y="45"/>
                    </a:cubicBezTo>
                    <a:cubicBezTo>
                      <a:pt x="15" y="49"/>
                      <a:pt x="19" y="50"/>
                      <a:pt x="23" y="50"/>
                    </a:cubicBezTo>
                    <a:cubicBezTo>
                      <a:pt x="27" y="50"/>
                      <a:pt x="31" y="49"/>
                      <a:pt x="34" y="45"/>
                    </a:cubicBezTo>
                    <a:cubicBezTo>
                      <a:pt x="37" y="42"/>
                      <a:pt x="38" y="36"/>
                      <a:pt x="38" y="29"/>
                    </a:cubicBezTo>
                    <a:cubicBezTo>
                      <a:pt x="38" y="22"/>
                      <a:pt x="37" y="16"/>
                      <a:pt x="34" y="13"/>
                    </a:cubicBezTo>
                    <a:cubicBezTo>
                      <a:pt x="31" y="9"/>
                      <a:pt x="27" y="7"/>
                      <a:pt x="23" y="7"/>
                    </a:cubicBezTo>
                    <a:cubicBezTo>
                      <a:pt x="19" y="7"/>
                      <a:pt x="16" y="9"/>
                      <a:pt x="13" y="13"/>
                    </a:cubicBezTo>
                    <a:cubicBezTo>
                      <a:pt x="10" y="17"/>
                      <a:pt x="8" y="22"/>
                      <a:pt x="8" y="29"/>
                    </a:cubicBezTo>
                    <a:lnTo>
                      <a:pt x="8"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7" name="Freeform 57"/>
              <p:cNvSpPr>
                <a:spLocks noEditPoints="1"/>
              </p:cNvSpPr>
              <p:nvPr/>
            </p:nvSpPr>
            <p:spPr bwMode="auto">
              <a:xfrm>
                <a:off x="1066" y="2780"/>
                <a:ext cx="11" cy="101"/>
              </a:xfrm>
              <a:custGeom>
                <a:avLst/>
                <a:gdLst/>
                <a:ahLst/>
                <a:cxnLst>
                  <a:cxn ang="0">
                    <a:pos x="0" y="11"/>
                  </a:cxn>
                  <a:cxn ang="0">
                    <a:pos x="0" y="11"/>
                  </a:cxn>
                  <a:cxn ang="0">
                    <a:pos x="0" y="0"/>
                  </a:cxn>
                  <a:cxn ang="0">
                    <a:pos x="9" y="0"/>
                  </a:cxn>
                  <a:cxn ang="0">
                    <a:pos x="9" y="11"/>
                  </a:cxn>
                  <a:cxn ang="0">
                    <a:pos x="0" y="11"/>
                  </a:cxn>
                  <a:cxn ang="0">
                    <a:pos x="0" y="77"/>
                  </a:cxn>
                  <a:cxn ang="0">
                    <a:pos x="0" y="77"/>
                  </a:cxn>
                  <a:cxn ang="0">
                    <a:pos x="0" y="21"/>
                  </a:cxn>
                  <a:cxn ang="0">
                    <a:pos x="9" y="21"/>
                  </a:cxn>
                  <a:cxn ang="0">
                    <a:pos x="9" y="77"/>
                  </a:cxn>
                  <a:cxn ang="0">
                    <a:pos x="0" y="77"/>
                  </a:cxn>
                </a:cxnLst>
                <a:rect l="0" t="0" r="r" b="b"/>
                <a:pathLst>
                  <a:path w="9" h="77">
                    <a:moveTo>
                      <a:pt x="0" y="11"/>
                    </a:moveTo>
                    <a:lnTo>
                      <a:pt x="0" y="11"/>
                    </a:lnTo>
                    <a:lnTo>
                      <a:pt x="0" y="0"/>
                    </a:lnTo>
                    <a:lnTo>
                      <a:pt x="9" y="0"/>
                    </a:lnTo>
                    <a:lnTo>
                      <a:pt x="9" y="11"/>
                    </a:lnTo>
                    <a:lnTo>
                      <a:pt x="0" y="11"/>
                    </a:lnTo>
                    <a:close/>
                    <a:moveTo>
                      <a:pt x="0" y="77"/>
                    </a:moveTo>
                    <a:lnTo>
                      <a:pt x="0" y="77"/>
                    </a:lnTo>
                    <a:lnTo>
                      <a:pt x="0" y="21"/>
                    </a:lnTo>
                    <a:lnTo>
                      <a:pt x="9" y="21"/>
                    </a:lnTo>
                    <a:lnTo>
                      <a:pt x="9"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8" name="Freeform 58"/>
              <p:cNvSpPr>
                <a:spLocks/>
              </p:cNvSpPr>
              <p:nvPr/>
            </p:nvSpPr>
            <p:spPr bwMode="auto">
              <a:xfrm>
                <a:off x="1089" y="2782"/>
                <a:ext cx="33" cy="101"/>
              </a:xfrm>
              <a:custGeom>
                <a:avLst/>
                <a:gdLst/>
                <a:ahLst/>
                <a:cxnLst>
                  <a:cxn ang="0">
                    <a:pos x="25" y="66"/>
                  </a:cxn>
                  <a:cxn ang="0">
                    <a:pos x="25" y="66"/>
                  </a:cxn>
                  <a:cxn ang="0">
                    <a:pos x="27" y="75"/>
                  </a:cxn>
                  <a:cxn ang="0">
                    <a:pos x="20" y="76"/>
                  </a:cxn>
                  <a:cxn ang="0">
                    <a:pos x="12" y="74"/>
                  </a:cxn>
                  <a:cxn ang="0">
                    <a:pos x="8" y="70"/>
                  </a:cxn>
                  <a:cxn ang="0">
                    <a:pos x="6" y="59"/>
                  </a:cxn>
                  <a:cxn ang="0">
                    <a:pos x="6" y="27"/>
                  </a:cxn>
                  <a:cxn ang="0">
                    <a:pos x="0" y="27"/>
                  </a:cxn>
                  <a:cxn ang="0">
                    <a:pos x="0" y="19"/>
                  </a:cxn>
                  <a:cxn ang="0">
                    <a:pos x="6" y="19"/>
                  </a:cxn>
                  <a:cxn ang="0">
                    <a:pos x="6" y="6"/>
                  </a:cxn>
                  <a:cxn ang="0">
                    <a:pos x="16" y="0"/>
                  </a:cxn>
                  <a:cxn ang="0">
                    <a:pos x="16" y="19"/>
                  </a:cxn>
                  <a:cxn ang="0">
                    <a:pos x="25" y="19"/>
                  </a:cxn>
                  <a:cxn ang="0">
                    <a:pos x="25" y="27"/>
                  </a:cxn>
                  <a:cxn ang="0">
                    <a:pos x="16" y="27"/>
                  </a:cxn>
                  <a:cxn ang="0">
                    <a:pos x="16" y="59"/>
                  </a:cxn>
                  <a:cxn ang="0">
                    <a:pos x="16" y="64"/>
                  </a:cxn>
                  <a:cxn ang="0">
                    <a:pos x="18" y="66"/>
                  </a:cxn>
                  <a:cxn ang="0">
                    <a:pos x="21" y="67"/>
                  </a:cxn>
                  <a:cxn ang="0">
                    <a:pos x="25" y="66"/>
                  </a:cxn>
                  <a:cxn ang="0">
                    <a:pos x="25" y="66"/>
                  </a:cxn>
                </a:cxnLst>
                <a:rect l="0" t="0" r="r" b="b"/>
                <a:pathLst>
                  <a:path w="27" h="76">
                    <a:moveTo>
                      <a:pt x="25" y="66"/>
                    </a:moveTo>
                    <a:lnTo>
                      <a:pt x="25" y="66"/>
                    </a:lnTo>
                    <a:lnTo>
                      <a:pt x="27" y="75"/>
                    </a:lnTo>
                    <a:cubicBezTo>
                      <a:pt x="24" y="75"/>
                      <a:pt x="22" y="76"/>
                      <a:pt x="20" y="76"/>
                    </a:cubicBezTo>
                    <a:cubicBezTo>
                      <a:pt x="16" y="76"/>
                      <a:pt x="13" y="75"/>
                      <a:pt x="12" y="74"/>
                    </a:cubicBezTo>
                    <a:cubicBezTo>
                      <a:pt x="10" y="73"/>
                      <a:pt x="8" y="71"/>
                      <a:pt x="8" y="70"/>
                    </a:cubicBezTo>
                    <a:cubicBezTo>
                      <a:pt x="7" y="68"/>
                      <a:pt x="6" y="64"/>
                      <a:pt x="6" y="59"/>
                    </a:cubicBezTo>
                    <a:lnTo>
                      <a:pt x="6" y="27"/>
                    </a:lnTo>
                    <a:lnTo>
                      <a:pt x="0" y="27"/>
                    </a:lnTo>
                    <a:lnTo>
                      <a:pt x="0" y="19"/>
                    </a:lnTo>
                    <a:lnTo>
                      <a:pt x="6" y="19"/>
                    </a:lnTo>
                    <a:lnTo>
                      <a:pt x="6" y="6"/>
                    </a:lnTo>
                    <a:lnTo>
                      <a:pt x="16" y="0"/>
                    </a:lnTo>
                    <a:lnTo>
                      <a:pt x="16" y="19"/>
                    </a:lnTo>
                    <a:lnTo>
                      <a:pt x="25" y="19"/>
                    </a:lnTo>
                    <a:lnTo>
                      <a:pt x="25" y="27"/>
                    </a:lnTo>
                    <a:lnTo>
                      <a:pt x="16" y="27"/>
                    </a:lnTo>
                    <a:lnTo>
                      <a:pt x="16" y="59"/>
                    </a:lnTo>
                    <a:cubicBezTo>
                      <a:pt x="16" y="62"/>
                      <a:pt x="16" y="64"/>
                      <a:pt x="16" y="64"/>
                    </a:cubicBezTo>
                    <a:cubicBezTo>
                      <a:pt x="17" y="65"/>
                      <a:pt x="17" y="66"/>
                      <a:pt x="18" y="66"/>
                    </a:cubicBezTo>
                    <a:cubicBezTo>
                      <a:pt x="19" y="67"/>
                      <a:pt x="20" y="67"/>
                      <a:pt x="21" y="67"/>
                    </a:cubicBezTo>
                    <a:cubicBezTo>
                      <a:pt x="22" y="67"/>
                      <a:pt x="24" y="67"/>
                      <a:pt x="25" y="66"/>
                    </a:cubicBezTo>
                    <a:lnTo>
                      <a:pt x="25"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79" name="Freeform 59"/>
              <p:cNvSpPr>
                <a:spLocks noEditPoints="1"/>
              </p:cNvSpPr>
              <p:nvPr/>
            </p:nvSpPr>
            <p:spPr bwMode="auto">
              <a:xfrm>
                <a:off x="1128" y="2806"/>
                <a:ext cx="62" cy="77"/>
              </a:xfrm>
              <a:custGeom>
                <a:avLst/>
                <a:gdLst/>
                <a:ahLst/>
                <a:cxnLst>
                  <a:cxn ang="0">
                    <a:pos x="39" y="50"/>
                  </a:cxn>
                  <a:cxn ang="0">
                    <a:pos x="39" y="50"/>
                  </a:cxn>
                  <a:cxn ang="0">
                    <a:pos x="29" y="56"/>
                  </a:cxn>
                  <a:cxn ang="0">
                    <a:pos x="19" y="58"/>
                  </a:cxn>
                  <a:cxn ang="0">
                    <a:pos x="5" y="54"/>
                  </a:cxn>
                  <a:cxn ang="0">
                    <a:pos x="0" y="42"/>
                  </a:cxn>
                  <a:cxn ang="0">
                    <a:pos x="2" y="35"/>
                  </a:cxn>
                  <a:cxn ang="0">
                    <a:pos x="7" y="29"/>
                  </a:cxn>
                  <a:cxn ang="0">
                    <a:pos x="13" y="26"/>
                  </a:cxn>
                  <a:cxn ang="0">
                    <a:pos x="22" y="25"/>
                  </a:cxn>
                  <a:cxn ang="0">
                    <a:pos x="39" y="22"/>
                  </a:cxn>
                  <a:cxn ang="0">
                    <a:pos x="39" y="19"/>
                  </a:cxn>
                  <a:cxn ang="0">
                    <a:pos x="36" y="11"/>
                  </a:cxn>
                  <a:cxn ang="0">
                    <a:pos x="25" y="8"/>
                  </a:cxn>
                  <a:cxn ang="0">
                    <a:pos x="15" y="10"/>
                  </a:cxn>
                  <a:cxn ang="0">
                    <a:pos x="11" y="18"/>
                  </a:cxn>
                  <a:cxn ang="0">
                    <a:pos x="2" y="17"/>
                  </a:cxn>
                  <a:cxn ang="0">
                    <a:pos x="6" y="8"/>
                  </a:cxn>
                  <a:cxn ang="0">
                    <a:pos x="14" y="2"/>
                  </a:cxn>
                  <a:cxn ang="0">
                    <a:pos x="27" y="0"/>
                  </a:cxn>
                  <a:cxn ang="0">
                    <a:pos x="38" y="2"/>
                  </a:cxn>
                  <a:cxn ang="0">
                    <a:pos x="45" y="6"/>
                  </a:cxn>
                  <a:cxn ang="0">
                    <a:pos x="48" y="12"/>
                  </a:cxn>
                  <a:cxn ang="0">
                    <a:pos x="48" y="21"/>
                  </a:cxn>
                  <a:cxn ang="0">
                    <a:pos x="48" y="34"/>
                  </a:cxn>
                  <a:cxn ang="0">
                    <a:pos x="49" y="50"/>
                  </a:cxn>
                  <a:cxn ang="0">
                    <a:pos x="51" y="57"/>
                  </a:cxn>
                  <a:cxn ang="0">
                    <a:pos x="41" y="57"/>
                  </a:cxn>
                  <a:cxn ang="0">
                    <a:pos x="39" y="50"/>
                  </a:cxn>
                  <a:cxn ang="0">
                    <a:pos x="39" y="50"/>
                  </a:cxn>
                  <a:cxn ang="0">
                    <a:pos x="39" y="29"/>
                  </a:cxn>
                  <a:cxn ang="0">
                    <a:pos x="39" y="29"/>
                  </a:cxn>
                  <a:cxn ang="0">
                    <a:pos x="23" y="33"/>
                  </a:cxn>
                  <a:cxn ang="0">
                    <a:pos x="15" y="34"/>
                  </a:cxn>
                  <a:cxn ang="0">
                    <a:pos x="11" y="38"/>
                  </a:cxn>
                  <a:cxn ang="0">
                    <a:pos x="10" y="42"/>
                  </a:cxn>
                  <a:cxn ang="0">
                    <a:pos x="13" y="48"/>
                  </a:cxn>
                  <a:cxn ang="0">
                    <a:pos x="21" y="51"/>
                  </a:cxn>
                  <a:cxn ang="0">
                    <a:pos x="31" y="48"/>
                  </a:cxn>
                  <a:cxn ang="0">
                    <a:pos x="37" y="42"/>
                  </a:cxn>
                  <a:cxn ang="0">
                    <a:pos x="39" y="32"/>
                  </a:cxn>
                  <a:cxn ang="0">
                    <a:pos x="39" y="29"/>
                  </a:cxn>
                </a:cxnLst>
                <a:rect l="0" t="0" r="r" b="b"/>
                <a:pathLst>
                  <a:path w="51" h="58">
                    <a:moveTo>
                      <a:pt x="39" y="50"/>
                    </a:moveTo>
                    <a:lnTo>
                      <a:pt x="39" y="50"/>
                    </a:lnTo>
                    <a:cubicBezTo>
                      <a:pt x="36" y="53"/>
                      <a:pt x="32" y="55"/>
                      <a:pt x="29" y="56"/>
                    </a:cubicBezTo>
                    <a:cubicBezTo>
                      <a:pt x="26" y="58"/>
                      <a:pt x="23" y="58"/>
                      <a:pt x="19" y="58"/>
                    </a:cubicBezTo>
                    <a:cubicBezTo>
                      <a:pt x="13" y="58"/>
                      <a:pt x="8" y="57"/>
                      <a:pt x="5" y="54"/>
                    </a:cubicBezTo>
                    <a:cubicBezTo>
                      <a:pt x="2" y="51"/>
                      <a:pt x="0" y="47"/>
                      <a:pt x="0" y="42"/>
                    </a:cubicBezTo>
                    <a:cubicBezTo>
                      <a:pt x="0" y="40"/>
                      <a:pt x="1" y="37"/>
                      <a:pt x="2" y="35"/>
                    </a:cubicBezTo>
                    <a:cubicBezTo>
                      <a:pt x="3" y="33"/>
                      <a:pt x="5" y="31"/>
                      <a:pt x="7" y="29"/>
                    </a:cubicBezTo>
                    <a:cubicBezTo>
                      <a:pt x="9" y="28"/>
                      <a:pt x="11" y="27"/>
                      <a:pt x="13" y="26"/>
                    </a:cubicBezTo>
                    <a:cubicBezTo>
                      <a:pt x="15" y="26"/>
                      <a:pt x="18" y="25"/>
                      <a:pt x="22" y="25"/>
                    </a:cubicBezTo>
                    <a:cubicBezTo>
                      <a:pt x="29" y="24"/>
                      <a:pt x="35" y="23"/>
                      <a:pt x="39" y="22"/>
                    </a:cubicBezTo>
                    <a:cubicBezTo>
                      <a:pt x="39" y="20"/>
                      <a:pt x="39" y="20"/>
                      <a:pt x="39" y="19"/>
                    </a:cubicBezTo>
                    <a:cubicBezTo>
                      <a:pt x="39" y="15"/>
                      <a:pt x="38" y="13"/>
                      <a:pt x="36" y="11"/>
                    </a:cubicBezTo>
                    <a:cubicBezTo>
                      <a:pt x="34" y="9"/>
                      <a:pt x="30" y="8"/>
                      <a:pt x="25" y="8"/>
                    </a:cubicBezTo>
                    <a:cubicBezTo>
                      <a:pt x="21" y="8"/>
                      <a:pt x="18" y="9"/>
                      <a:pt x="15" y="10"/>
                    </a:cubicBezTo>
                    <a:cubicBezTo>
                      <a:pt x="13" y="12"/>
                      <a:pt x="12" y="15"/>
                      <a:pt x="11" y="18"/>
                    </a:cubicBezTo>
                    <a:lnTo>
                      <a:pt x="2" y="17"/>
                    </a:lnTo>
                    <a:cubicBezTo>
                      <a:pt x="2" y="13"/>
                      <a:pt x="4" y="10"/>
                      <a:pt x="6" y="8"/>
                    </a:cubicBezTo>
                    <a:cubicBezTo>
                      <a:pt x="8" y="5"/>
                      <a:pt x="10" y="3"/>
                      <a:pt x="14" y="2"/>
                    </a:cubicBezTo>
                    <a:cubicBezTo>
                      <a:pt x="18" y="1"/>
                      <a:pt x="22" y="0"/>
                      <a:pt x="27" y="0"/>
                    </a:cubicBezTo>
                    <a:cubicBezTo>
                      <a:pt x="31" y="0"/>
                      <a:pt x="35" y="1"/>
                      <a:pt x="38" y="2"/>
                    </a:cubicBezTo>
                    <a:cubicBezTo>
                      <a:pt x="41" y="3"/>
                      <a:pt x="43" y="4"/>
                      <a:pt x="45" y="6"/>
                    </a:cubicBezTo>
                    <a:cubicBezTo>
                      <a:pt x="46" y="8"/>
                      <a:pt x="47" y="10"/>
                      <a:pt x="48" y="12"/>
                    </a:cubicBezTo>
                    <a:cubicBezTo>
                      <a:pt x="48" y="14"/>
                      <a:pt x="48" y="17"/>
                      <a:pt x="48" y="21"/>
                    </a:cubicBezTo>
                    <a:lnTo>
                      <a:pt x="48" y="34"/>
                    </a:lnTo>
                    <a:cubicBezTo>
                      <a:pt x="48" y="42"/>
                      <a:pt x="48" y="48"/>
                      <a:pt x="49" y="50"/>
                    </a:cubicBezTo>
                    <a:cubicBezTo>
                      <a:pt x="49" y="53"/>
                      <a:pt x="50" y="55"/>
                      <a:pt x="51" y="57"/>
                    </a:cubicBezTo>
                    <a:lnTo>
                      <a:pt x="41" y="57"/>
                    </a:lnTo>
                    <a:cubicBezTo>
                      <a:pt x="40" y="55"/>
                      <a:pt x="40" y="53"/>
                      <a:pt x="39" y="50"/>
                    </a:cubicBezTo>
                    <a:lnTo>
                      <a:pt x="39" y="50"/>
                    </a:lnTo>
                    <a:close/>
                    <a:moveTo>
                      <a:pt x="39" y="29"/>
                    </a:moveTo>
                    <a:lnTo>
                      <a:pt x="39" y="29"/>
                    </a:lnTo>
                    <a:cubicBezTo>
                      <a:pt x="35" y="30"/>
                      <a:pt x="30" y="32"/>
                      <a:pt x="23" y="33"/>
                    </a:cubicBezTo>
                    <a:cubicBezTo>
                      <a:pt x="19" y="33"/>
                      <a:pt x="17" y="34"/>
                      <a:pt x="15" y="34"/>
                    </a:cubicBezTo>
                    <a:cubicBezTo>
                      <a:pt x="13" y="35"/>
                      <a:pt x="12" y="36"/>
                      <a:pt x="11" y="38"/>
                    </a:cubicBezTo>
                    <a:cubicBezTo>
                      <a:pt x="10" y="39"/>
                      <a:pt x="10" y="40"/>
                      <a:pt x="10" y="42"/>
                    </a:cubicBezTo>
                    <a:cubicBezTo>
                      <a:pt x="10" y="44"/>
                      <a:pt x="11" y="47"/>
                      <a:pt x="13" y="48"/>
                    </a:cubicBezTo>
                    <a:cubicBezTo>
                      <a:pt x="15" y="50"/>
                      <a:pt x="17" y="51"/>
                      <a:pt x="21" y="51"/>
                    </a:cubicBezTo>
                    <a:cubicBezTo>
                      <a:pt x="25" y="51"/>
                      <a:pt x="28" y="50"/>
                      <a:pt x="31" y="48"/>
                    </a:cubicBezTo>
                    <a:cubicBezTo>
                      <a:pt x="34" y="47"/>
                      <a:pt x="36" y="45"/>
                      <a:pt x="37" y="42"/>
                    </a:cubicBezTo>
                    <a:cubicBezTo>
                      <a:pt x="38" y="40"/>
                      <a:pt x="39" y="37"/>
                      <a:pt x="39" y="32"/>
                    </a:cubicBezTo>
                    <a:lnTo>
                      <a:pt x="39"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0" name="Freeform 60"/>
              <p:cNvSpPr>
                <a:spLocks/>
              </p:cNvSpPr>
              <p:nvPr/>
            </p:nvSpPr>
            <p:spPr bwMode="auto">
              <a:xfrm>
                <a:off x="1204" y="2780"/>
                <a:ext cx="11" cy="101"/>
              </a:xfrm>
              <a:custGeom>
                <a:avLst/>
                <a:gdLst/>
                <a:ahLst/>
                <a:cxnLst>
                  <a:cxn ang="0">
                    <a:pos x="0" y="77"/>
                  </a:cxn>
                  <a:cxn ang="0">
                    <a:pos x="0" y="77"/>
                  </a:cxn>
                  <a:cxn ang="0">
                    <a:pos x="0" y="0"/>
                  </a:cxn>
                  <a:cxn ang="0">
                    <a:pos x="9" y="0"/>
                  </a:cxn>
                  <a:cxn ang="0">
                    <a:pos x="9" y="77"/>
                  </a:cxn>
                  <a:cxn ang="0">
                    <a:pos x="0" y="77"/>
                  </a:cxn>
                </a:cxnLst>
                <a:rect l="0" t="0" r="r" b="b"/>
                <a:pathLst>
                  <a:path w="9" h="77">
                    <a:moveTo>
                      <a:pt x="0" y="77"/>
                    </a:moveTo>
                    <a:lnTo>
                      <a:pt x="0" y="77"/>
                    </a:lnTo>
                    <a:lnTo>
                      <a:pt x="0" y="0"/>
                    </a:lnTo>
                    <a:lnTo>
                      <a:pt x="9" y="0"/>
                    </a:lnTo>
                    <a:lnTo>
                      <a:pt x="9"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1" name="Freeform 61"/>
              <p:cNvSpPr>
                <a:spLocks/>
              </p:cNvSpPr>
              <p:nvPr/>
            </p:nvSpPr>
            <p:spPr bwMode="auto">
              <a:xfrm>
                <a:off x="1766" y="1761"/>
                <a:ext cx="60" cy="86"/>
              </a:xfrm>
              <a:custGeom>
                <a:avLst/>
                <a:gdLst/>
                <a:ahLst/>
                <a:cxnLst>
                  <a:cxn ang="0">
                    <a:pos x="0" y="65"/>
                  </a:cxn>
                  <a:cxn ang="0">
                    <a:pos x="0" y="65"/>
                  </a:cxn>
                  <a:cxn ang="0">
                    <a:pos x="0" y="0"/>
                  </a:cxn>
                  <a:cxn ang="0">
                    <a:pos x="47" y="0"/>
                  </a:cxn>
                  <a:cxn ang="0">
                    <a:pos x="47" y="7"/>
                  </a:cxn>
                  <a:cxn ang="0">
                    <a:pos x="8" y="7"/>
                  </a:cxn>
                  <a:cxn ang="0">
                    <a:pos x="8" y="28"/>
                  </a:cxn>
                  <a:cxn ang="0">
                    <a:pos x="45" y="28"/>
                  </a:cxn>
                  <a:cxn ang="0">
                    <a:pos x="45" y="35"/>
                  </a:cxn>
                  <a:cxn ang="0">
                    <a:pos x="8" y="35"/>
                  </a:cxn>
                  <a:cxn ang="0">
                    <a:pos x="8" y="58"/>
                  </a:cxn>
                  <a:cxn ang="0">
                    <a:pos x="49" y="58"/>
                  </a:cxn>
                  <a:cxn ang="0">
                    <a:pos x="49" y="65"/>
                  </a:cxn>
                  <a:cxn ang="0">
                    <a:pos x="0" y="65"/>
                  </a:cxn>
                </a:cxnLst>
                <a:rect l="0" t="0" r="r" b="b"/>
                <a:pathLst>
                  <a:path w="49" h="65">
                    <a:moveTo>
                      <a:pt x="0" y="65"/>
                    </a:moveTo>
                    <a:lnTo>
                      <a:pt x="0" y="65"/>
                    </a:lnTo>
                    <a:lnTo>
                      <a:pt x="0" y="0"/>
                    </a:lnTo>
                    <a:lnTo>
                      <a:pt x="47" y="0"/>
                    </a:lnTo>
                    <a:lnTo>
                      <a:pt x="47" y="7"/>
                    </a:lnTo>
                    <a:lnTo>
                      <a:pt x="8" y="7"/>
                    </a:lnTo>
                    <a:lnTo>
                      <a:pt x="8" y="28"/>
                    </a:lnTo>
                    <a:lnTo>
                      <a:pt x="45" y="28"/>
                    </a:lnTo>
                    <a:lnTo>
                      <a:pt x="45" y="35"/>
                    </a:lnTo>
                    <a:lnTo>
                      <a:pt x="8" y="35"/>
                    </a:lnTo>
                    <a:lnTo>
                      <a:pt x="8" y="58"/>
                    </a:lnTo>
                    <a:lnTo>
                      <a:pt x="49" y="58"/>
                    </a:lnTo>
                    <a:lnTo>
                      <a:pt x="49" y="65"/>
                    </a:lnTo>
                    <a:lnTo>
                      <a:pt x="0"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2" name="Freeform 62"/>
              <p:cNvSpPr>
                <a:spLocks noEditPoints="1"/>
              </p:cNvSpPr>
              <p:nvPr/>
            </p:nvSpPr>
            <p:spPr bwMode="auto">
              <a:xfrm>
                <a:off x="1841" y="1761"/>
                <a:ext cx="60" cy="86"/>
              </a:xfrm>
              <a:custGeom>
                <a:avLst/>
                <a:gdLst/>
                <a:ahLst/>
                <a:cxnLst>
                  <a:cxn ang="0">
                    <a:pos x="0" y="65"/>
                  </a:cxn>
                  <a:cxn ang="0">
                    <a:pos x="0" y="65"/>
                  </a:cxn>
                  <a:cxn ang="0">
                    <a:pos x="0" y="0"/>
                  </a:cxn>
                  <a:cxn ang="0">
                    <a:pos x="24" y="0"/>
                  </a:cxn>
                  <a:cxn ang="0">
                    <a:pos x="36" y="2"/>
                  </a:cxn>
                  <a:cxn ang="0">
                    <a:pos x="44" y="8"/>
                  </a:cxn>
                  <a:cxn ang="0">
                    <a:pos x="46" y="16"/>
                  </a:cxn>
                  <a:cxn ang="0">
                    <a:pos x="44" y="24"/>
                  </a:cxn>
                  <a:cxn ang="0">
                    <a:pos x="37" y="30"/>
                  </a:cxn>
                  <a:cxn ang="0">
                    <a:pos x="46" y="36"/>
                  </a:cxn>
                  <a:cxn ang="0">
                    <a:pos x="49" y="46"/>
                  </a:cxn>
                  <a:cxn ang="0">
                    <a:pos x="47" y="55"/>
                  </a:cxn>
                  <a:cxn ang="0">
                    <a:pos x="43" y="61"/>
                  </a:cxn>
                  <a:cxn ang="0">
                    <a:pos x="35" y="64"/>
                  </a:cxn>
                  <a:cxn ang="0">
                    <a:pos x="25" y="65"/>
                  </a:cxn>
                  <a:cxn ang="0">
                    <a:pos x="0" y="65"/>
                  </a:cxn>
                  <a:cxn ang="0">
                    <a:pos x="8" y="27"/>
                  </a:cxn>
                  <a:cxn ang="0">
                    <a:pos x="8" y="27"/>
                  </a:cxn>
                  <a:cxn ang="0">
                    <a:pos x="23" y="27"/>
                  </a:cxn>
                  <a:cxn ang="0">
                    <a:pos x="31" y="27"/>
                  </a:cxn>
                  <a:cxn ang="0">
                    <a:pos x="36" y="23"/>
                  </a:cxn>
                  <a:cxn ang="0">
                    <a:pos x="38" y="17"/>
                  </a:cxn>
                  <a:cxn ang="0">
                    <a:pos x="36" y="12"/>
                  </a:cxn>
                  <a:cxn ang="0">
                    <a:pos x="31" y="8"/>
                  </a:cxn>
                  <a:cxn ang="0">
                    <a:pos x="21" y="7"/>
                  </a:cxn>
                  <a:cxn ang="0">
                    <a:pos x="8" y="7"/>
                  </a:cxn>
                  <a:cxn ang="0">
                    <a:pos x="8" y="27"/>
                  </a:cxn>
                  <a:cxn ang="0">
                    <a:pos x="8" y="58"/>
                  </a:cxn>
                  <a:cxn ang="0">
                    <a:pos x="8" y="58"/>
                  </a:cxn>
                  <a:cxn ang="0">
                    <a:pos x="25" y="58"/>
                  </a:cxn>
                  <a:cxn ang="0">
                    <a:pos x="31" y="57"/>
                  </a:cxn>
                  <a:cxn ang="0">
                    <a:pos x="36" y="56"/>
                  </a:cxn>
                  <a:cxn ang="0">
                    <a:pos x="39" y="52"/>
                  </a:cxn>
                  <a:cxn ang="0">
                    <a:pos x="40" y="46"/>
                  </a:cxn>
                  <a:cxn ang="0">
                    <a:pos x="38" y="40"/>
                  </a:cxn>
                  <a:cxn ang="0">
                    <a:pos x="33" y="36"/>
                  </a:cxn>
                  <a:cxn ang="0">
                    <a:pos x="24" y="35"/>
                  </a:cxn>
                  <a:cxn ang="0">
                    <a:pos x="8" y="35"/>
                  </a:cxn>
                  <a:cxn ang="0">
                    <a:pos x="8" y="58"/>
                  </a:cxn>
                </a:cxnLst>
                <a:rect l="0" t="0" r="r" b="b"/>
                <a:pathLst>
                  <a:path w="49" h="65">
                    <a:moveTo>
                      <a:pt x="0" y="65"/>
                    </a:moveTo>
                    <a:lnTo>
                      <a:pt x="0" y="65"/>
                    </a:lnTo>
                    <a:lnTo>
                      <a:pt x="0" y="0"/>
                    </a:lnTo>
                    <a:lnTo>
                      <a:pt x="24" y="0"/>
                    </a:lnTo>
                    <a:cubicBezTo>
                      <a:pt x="29" y="0"/>
                      <a:pt x="33" y="0"/>
                      <a:pt x="36" y="2"/>
                    </a:cubicBezTo>
                    <a:cubicBezTo>
                      <a:pt x="39" y="3"/>
                      <a:pt x="42" y="5"/>
                      <a:pt x="44" y="8"/>
                    </a:cubicBezTo>
                    <a:cubicBezTo>
                      <a:pt x="45" y="11"/>
                      <a:pt x="46" y="13"/>
                      <a:pt x="46" y="16"/>
                    </a:cubicBezTo>
                    <a:cubicBezTo>
                      <a:pt x="46" y="19"/>
                      <a:pt x="45" y="22"/>
                      <a:pt x="44" y="24"/>
                    </a:cubicBezTo>
                    <a:cubicBezTo>
                      <a:pt x="42" y="27"/>
                      <a:pt x="40" y="29"/>
                      <a:pt x="37" y="30"/>
                    </a:cubicBezTo>
                    <a:cubicBezTo>
                      <a:pt x="41" y="32"/>
                      <a:pt x="44" y="34"/>
                      <a:pt x="46" y="36"/>
                    </a:cubicBezTo>
                    <a:cubicBezTo>
                      <a:pt x="48" y="39"/>
                      <a:pt x="49" y="43"/>
                      <a:pt x="49" y="46"/>
                    </a:cubicBezTo>
                    <a:cubicBezTo>
                      <a:pt x="49" y="49"/>
                      <a:pt x="49" y="52"/>
                      <a:pt x="47" y="55"/>
                    </a:cubicBezTo>
                    <a:cubicBezTo>
                      <a:pt x="46" y="58"/>
                      <a:pt x="44" y="60"/>
                      <a:pt x="43" y="61"/>
                    </a:cubicBezTo>
                    <a:cubicBezTo>
                      <a:pt x="41" y="63"/>
                      <a:pt x="38" y="64"/>
                      <a:pt x="35" y="64"/>
                    </a:cubicBezTo>
                    <a:cubicBezTo>
                      <a:pt x="32" y="65"/>
                      <a:pt x="29" y="65"/>
                      <a:pt x="25" y="65"/>
                    </a:cubicBezTo>
                    <a:lnTo>
                      <a:pt x="0" y="65"/>
                    </a:lnTo>
                    <a:close/>
                    <a:moveTo>
                      <a:pt x="8" y="27"/>
                    </a:moveTo>
                    <a:lnTo>
                      <a:pt x="8" y="27"/>
                    </a:lnTo>
                    <a:lnTo>
                      <a:pt x="23" y="27"/>
                    </a:lnTo>
                    <a:cubicBezTo>
                      <a:pt x="26" y="27"/>
                      <a:pt x="29" y="27"/>
                      <a:pt x="31" y="27"/>
                    </a:cubicBezTo>
                    <a:cubicBezTo>
                      <a:pt x="33" y="26"/>
                      <a:pt x="35" y="25"/>
                      <a:pt x="36" y="23"/>
                    </a:cubicBezTo>
                    <a:cubicBezTo>
                      <a:pt x="37" y="22"/>
                      <a:pt x="38" y="20"/>
                      <a:pt x="38" y="17"/>
                    </a:cubicBezTo>
                    <a:cubicBezTo>
                      <a:pt x="38" y="15"/>
                      <a:pt x="37" y="13"/>
                      <a:pt x="36" y="12"/>
                    </a:cubicBezTo>
                    <a:cubicBezTo>
                      <a:pt x="35" y="10"/>
                      <a:pt x="33" y="9"/>
                      <a:pt x="31" y="8"/>
                    </a:cubicBezTo>
                    <a:cubicBezTo>
                      <a:pt x="30" y="8"/>
                      <a:pt x="26" y="7"/>
                      <a:pt x="21" y="7"/>
                    </a:cubicBezTo>
                    <a:lnTo>
                      <a:pt x="8" y="7"/>
                    </a:lnTo>
                    <a:lnTo>
                      <a:pt x="8" y="27"/>
                    </a:lnTo>
                    <a:close/>
                    <a:moveTo>
                      <a:pt x="8" y="58"/>
                    </a:moveTo>
                    <a:lnTo>
                      <a:pt x="8" y="58"/>
                    </a:lnTo>
                    <a:lnTo>
                      <a:pt x="25" y="58"/>
                    </a:lnTo>
                    <a:cubicBezTo>
                      <a:pt x="27" y="58"/>
                      <a:pt x="29" y="58"/>
                      <a:pt x="31" y="57"/>
                    </a:cubicBezTo>
                    <a:cubicBezTo>
                      <a:pt x="33" y="57"/>
                      <a:pt x="34" y="56"/>
                      <a:pt x="36" y="56"/>
                    </a:cubicBezTo>
                    <a:cubicBezTo>
                      <a:pt x="37" y="55"/>
                      <a:pt x="38" y="54"/>
                      <a:pt x="39" y="52"/>
                    </a:cubicBezTo>
                    <a:cubicBezTo>
                      <a:pt x="40" y="50"/>
                      <a:pt x="40" y="48"/>
                      <a:pt x="40" y="46"/>
                    </a:cubicBezTo>
                    <a:cubicBezTo>
                      <a:pt x="40" y="44"/>
                      <a:pt x="40" y="42"/>
                      <a:pt x="38" y="40"/>
                    </a:cubicBezTo>
                    <a:cubicBezTo>
                      <a:pt x="37" y="38"/>
                      <a:pt x="35" y="37"/>
                      <a:pt x="33" y="36"/>
                    </a:cubicBezTo>
                    <a:cubicBezTo>
                      <a:pt x="31" y="35"/>
                      <a:pt x="28" y="35"/>
                      <a:pt x="24" y="35"/>
                    </a:cubicBezTo>
                    <a:lnTo>
                      <a:pt x="8" y="35"/>
                    </a:lnTo>
                    <a:lnTo>
                      <a:pt x="8"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3" name="Freeform 63"/>
              <p:cNvSpPr>
                <a:spLocks/>
              </p:cNvSpPr>
              <p:nvPr/>
            </p:nvSpPr>
            <p:spPr bwMode="auto">
              <a:xfrm>
                <a:off x="1919" y="1761"/>
                <a:ext cx="11" cy="86"/>
              </a:xfrm>
              <a:custGeom>
                <a:avLst/>
                <a:gdLst/>
                <a:ahLst/>
                <a:cxnLst>
                  <a:cxn ang="0">
                    <a:pos x="0" y="65"/>
                  </a:cxn>
                  <a:cxn ang="0">
                    <a:pos x="0" y="65"/>
                  </a:cxn>
                  <a:cxn ang="0">
                    <a:pos x="0" y="0"/>
                  </a:cxn>
                  <a:cxn ang="0">
                    <a:pos x="9" y="0"/>
                  </a:cxn>
                  <a:cxn ang="0">
                    <a:pos x="9" y="65"/>
                  </a:cxn>
                  <a:cxn ang="0">
                    <a:pos x="0" y="65"/>
                  </a:cxn>
                </a:cxnLst>
                <a:rect l="0" t="0" r="r" b="b"/>
                <a:pathLst>
                  <a:path w="9" h="65">
                    <a:moveTo>
                      <a:pt x="0" y="65"/>
                    </a:moveTo>
                    <a:lnTo>
                      <a:pt x="0" y="65"/>
                    </a:lnTo>
                    <a:lnTo>
                      <a:pt x="0" y="0"/>
                    </a:lnTo>
                    <a:lnTo>
                      <a:pt x="9" y="0"/>
                    </a:lnTo>
                    <a:lnTo>
                      <a:pt x="9" y="65"/>
                    </a:lnTo>
                    <a:lnTo>
                      <a:pt x="0"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4" name="Freeform 64"/>
              <p:cNvSpPr>
                <a:spLocks/>
              </p:cNvSpPr>
              <p:nvPr/>
            </p:nvSpPr>
            <p:spPr bwMode="auto">
              <a:xfrm>
                <a:off x="1940" y="1761"/>
                <a:ext cx="64" cy="86"/>
              </a:xfrm>
              <a:custGeom>
                <a:avLst/>
                <a:gdLst/>
                <a:ahLst/>
                <a:cxnLst>
                  <a:cxn ang="0">
                    <a:pos x="22" y="65"/>
                  </a:cxn>
                  <a:cxn ang="0">
                    <a:pos x="22" y="65"/>
                  </a:cxn>
                  <a:cxn ang="0">
                    <a:pos x="22" y="7"/>
                  </a:cxn>
                  <a:cxn ang="0">
                    <a:pos x="0" y="7"/>
                  </a:cxn>
                  <a:cxn ang="0">
                    <a:pos x="0" y="0"/>
                  </a:cxn>
                  <a:cxn ang="0">
                    <a:pos x="53" y="0"/>
                  </a:cxn>
                  <a:cxn ang="0">
                    <a:pos x="53" y="7"/>
                  </a:cxn>
                  <a:cxn ang="0">
                    <a:pos x="31" y="7"/>
                  </a:cxn>
                  <a:cxn ang="0">
                    <a:pos x="31" y="65"/>
                  </a:cxn>
                  <a:cxn ang="0">
                    <a:pos x="22" y="65"/>
                  </a:cxn>
                </a:cxnLst>
                <a:rect l="0" t="0" r="r" b="b"/>
                <a:pathLst>
                  <a:path w="53" h="65">
                    <a:moveTo>
                      <a:pt x="22" y="65"/>
                    </a:moveTo>
                    <a:lnTo>
                      <a:pt x="22" y="65"/>
                    </a:lnTo>
                    <a:lnTo>
                      <a:pt x="22" y="7"/>
                    </a:lnTo>
                    <a:lnTo>
                      <a:pt x="0" y="7"/>
                    </a:lnTo>
                    <a:lnTo>
                      <a:pt x="0" y="0"/>
                    </a:lnTo>
                    <a:lnTo>
                      <a:pt x="53" y="0"/>
                    </a:lnTo>
                    <a:lnTo>
                      <a:pt x="53" y="7"/>
                    </a:lnTo>
                    <a:lnTo>
                      <a:pt x="31" y="7"/>
                    </a:lnTo>
                    <a:lnTo>
                      <a:pt x="31" y="65"/>
                    </a:lnTo>
                    <a:lnTo>
                      <a:pt x="2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5" name="Freeform 65"/>
              <p:cNvSpPr>
                <a:spLocks/>
              </p:cNvSpPr>
              <p:nvPr/>
            </p:nvSpPr>
            <p:spPr bwMode="auto">
              <a:xfrm>
                <a:off x="1760" y="3478"/>
                <a:ext cx="72" cy="89"/>
              </a:xfrm>
              <a:custGeom>
                <a:avLst/>
                <a:gdLst/>
                <a:ahLst/>
                <a:cxnLst>
                  <a:cxn ang="0">
                    <a:pos x="50" y="44"/>
                  </a:cxn>
                  <a:cxn ang="0">
                    <a:pos x="50" y="44"/>
                  </a:cxn>
                  <a:cxn ang="0">
                    <a:pos x="59" y="46"/>
                  </a:cxn>
                  <a:cxn ang="0">
                    <a:pos x="49" y="63"/>
                  </a:cxn>
                  <a:cxn ang="0">
                    <a:pos x="31" y="68"/>
                  </a:cxn>
                  <a:cxn ang="0">
                    <a:pos x="14" y="64"/>
                  </a:cxn>
                  <a:cxn ang="0">
                    <a:pos x="4" y="52"/>
                  </a:cxn>
                  <a:cxn ang="0">
                    <a:pos x="0" y="34"/>
                  </a:cxn>
                  <a:cxn ang="0">
                    <a:pos x="4" y="16"/>
                  </a:cxn>
                  <a:cxn ang="0">
                    <a:pos x="15" y="4"/>
                  </a:cxn>
                  <a:cxn ang="0">
                    <a:pos x="31" y="0"/>
                  </a:cxn>
                  <a:cxn ang="0">
                    <a:pos x="48" y="5"/>
                  </a:cxn>
                  <a:cxn ang="0">
                    <a:pos x="57" y="19"/>
                  </a:cxn>
                  <a:cxn ang="0">
                    <a:pos x="49" y="21"/>
                  </a:cxn>
                  <a:cxn ang="0">
                    <a:pos x="42" y="11"/>
                  </a:cxn>
                  <a:cxn ang="0">
                    <a:pos x="31" y="8"/>
                  </a:cxn>
                  <a:cxn ang="0">
                    <a:pos x="19" y="11"/>
                  </a:cxn>
                  <a:cxn ang="0">
                    <a:pos x="11" y="21"/>
                  </a:cxn>
                  <a:cxn ang="0">
                    <a:pos x="9" y="34"/>
                  </a:cxn>
                  <a:cxn ang="0">
                    <a:pos x="12" y="48"/>
                  </a:cxn>
                  <a:cxn ang="0">
                    <a:pos x="19" y="58"/>
                  </a:cxn>
                  <a:cxn ang="0">
                    <a:pos x="31" y="61"/>
                  </a:cxn>
                  <a:cxn ang="0">
                    <a:pos x="43" y="57"/>
                  </a:cxn>
                  <a:cxn ang="0">
                    <a:pos x="50" y="44"/>
                  </a:cxn>
                  <a:cxn ang="0">
                    <a:pos x="50" y="44"/>
                  </a:cxn>
                </a:cxnLst>
                <a:rect l="0" t="0" r="r" b="b"/>
                <a:pathLst>
                  <a:path w="59" h="68">
                    <a:moveTo>
                      <a:pt x="50" y="44"/>
                    </a:moveTo>
                    <a:lnTo>
                      <a:pt x="50" y="44"/>
                    </a:lnTo>
                    <a:lnTo>
                      <a:pt x="59" y="46"/>
                    </a:lnTo>
                    <a:cubicBezTo>
                      <a:pt x="57" y="54"/>
                      <a:pt x="53" y="59"/>
                      <a:pt x="49" y="63"/>
                    </a:cubicBezTo>
                    <a:cubicBezTo>
                      <a:pt x="44" y="67"/>
                      <a:pt x="38" y="68"/>
                      <a:pt x="31" y="68"/>
                    </a:cubicBezTo>
                    <a:cubicBezTo>
                      <a:pt x="24" y="68"/>
                      <a:pt x="18" y="67"/>
                      <a:pt x="14" y="64"/>
                    </a:cubicBezTo>
                    <a:cubicBezTo>
                      <a:pt x="9" y="61"/>
                      <a:pt x="6" y="57"/>
                      <a:pt x="4" y="52"/>
                    </a:cubicBezTo>
                    <a:cubicBezTo>
                      <a:pt x="1" y="46"/>
                      <a:pt x="0" y="40"/>
                      <a:pt x="0" y="34"/>
                    </a:cubicBezTo>
                    <a:cubicBezTo>
                      <a:pt x="0" y="27"/>
                      <a:pt x="2" y="21"/>
                      <a:pt x="4" y="16"/>
                    </a:cubicBezTo>
                    <a:cubicBezTo>
                      <a:pt x="7" y="11"/>
                      <a:pt x="11" y="7"/>
                      <a:pt x="15" y="4"/>
                    </a:cubicBezTo>
                    <a:cubicBezTo>
                      <a:pt x="20" y="2"/>
                      <a:pt x="26" y="0"/>
                      <a:pt x="31" y="0"/>
                    </a:cubicBezTo>
                    <a:cubicBezTo>
                      <a:pt x="38" y="0"/>
                      <a:pt x="43" y="2"/>
                      <a:pt x="48" y="5"/>
                    </a:cubicBezTo>
                    <a:cubicBezTo>
                      <a:pt x="52" y="9"/>
                      <a:pt x="56" y="13"/>
                      <a:pt x="57" y="19"/>
                    </a:cubicBezTo>
                    <a:lnTo>
                      <a:pt x="49" y="21"/>
                    </a:lnTo>
                    <a:cubicBezTo>
                      <a:pt x="47" y="17"/>
                      <a:pt x="45" y="13"/>
                      <a:pt x="42" y="11"/>
                    </a:cubicBezTo>
                    <a:cubicBezTo>
                      <a:pt x="39" y="9"/>
                      <a:pt x="36" y="8"/>
                      <a:pt x="31" y="8"/>
                    </a:cubicBezTo>
                    <a:cubicBezTo>
                      <a:pt x="26" y="8"/>
                      <a:pt x="22" y="9"/>
                      <a:pt x="19" y="11"/>
                    </a:cubicBezTo>
                    <a:cubicBezTo>
                      <a:pt x="15" y="14"/>
                      <a:pt x="13" y="17"/>
                      <a:pt x="11" y="21"/>
                    </a:cubicBezTo>
                    <a:cubicBezTo>
                      <a:pt x="10" y="25"/>
                      <a:pt x="9" y="29"/>
                      <a:pt x="9" y="34"/>
                    </a:cubicBezTo>
                    <a:cubicBezTo>
                      <a:pt x="9" y="39"/>
                      <a:pt x="10" y="44"/>
                      <a:pt x="12" y="48"/>
                    </a:cubicBezTo>
                    <a:cubicBezTo>
                      <a:pt x="13" y="53"/>
                      <a:pt x="16" y="56"/>
                      <a:pt x="19" y="58"/>
                    </a:cubicBezTo>
                    <a:cubicBezTo>
                      <a:pt x="23" y="60"/>
                      <a:pt x="27" y="61"/>
                      <a:pt x="31" y="61"/>
                    </a:cubicBezTo>
                    <a:cubicBezTo>
                      <a:pt x="35" y="61"/>
                      <a:pt x="40" y="60"/>
                      <a:pt x="43" y="57"/>
                    </a:cubicBezTo>
                    <a:cubicBezTo>
                      <a:pt x="46" y="54"/>
                      <a:pt x="49"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6" name="Freeform 66"/>
              <p:cNvSpPr>
                <a:spLocks noEditPoints="1"/>
              </p:cNvSpPr>
              <p:nvPr/>
            </p:nvSpPr>
            <p:spPr bwMode="auto">
              <a:xfrm>
                <a:off x="1840" y="3501"/>
                <a:ext cx="54" cy="66"/>
              </a:xfrm>
              <a:custGeom>
                <a:avLst/>
                <a:gdLst/>
                <a:ahLst/>
                <a:cxnLst>
                  <a:cxn ang="0">
                    <a:pos x="34" y="43"/>
                  </a:cxn>
                  <a:cxn ang="0">
                    <a:pos x="34" y="43"/>
                  </a:cxn>
                  <a:cxn ang="0">
                    <a:pos x="25" y="49"/>
                  </a:cxn>
                  <a:cxn ang="0">
                    <a:pos x="17"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4" y="9"/>
                  </a:cxn>
                  <a:cxn ang="0">
                    <a:pos x="10" y="16"/>
                  </a:cxn>
                  <a:cxn ang="0">
                    <a:pos x="2" y="15"/>
                  </a:cxn>
                  <a:cxn ang="0">
                    <a:pos x="5" y="7"/>
                  </a:cxn>
                  <a:cxn ang="0">
                    <a:pos x="12" y="2"/>
                  </a:cxn>
                  <a:cxn ang="0">
                    <a:pos x="23" y="0"/>
                  </a:cxn>
                  <a:cxn ang="0">
                    <a:pos x="33" y="2"/>
                  </a:cxn>
                  <a:cxn ang="0">
                    <a:pos x="39" y="6"/>
                  </a:cxn>
                  <a:cxn ang="0">
                    <a:pos x="41" y="11"/>
                  </a:cxn>
                  <a:cxn ang="0">
                    <a:pos x="42" y="19"/>
                  </a:cxn>
                  <a:cxn ang="0">
                    <a:pos x="42"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7" y="50"/>
                    </a:cubicBezTo>
                    <a:cubicBezTo>
                      <a:pt x="11" y="50"/>
                      <a:pt x="7" y="49"/>
                      <a:pt x="4" y="47"/>
                    </a:cubicBezTo>
                    <a:cubicBezTo>
                      <a:pt x="2"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6" y="21"/>
                      <a:pt x="30" y="20"/>
                      <a:pt x="33" y="19"/>
                    </a:cubicBezTo>
                    <a:cubicBezTo>
                      <a:pt x="33" y="18"/>
                      <a:pt x="33" y="17"/>
                      <a:pt x="33" y="17"/>
                    </a:cubicBezTo>
                    <a:cubicBezTo>
                      <a:pt x="33" y="14"/>
                      <a:pt x="33" y="11"/>
                      <a:pt x="31" y="10"/>
                    </a:cubicBezTo>
                    <a:cubicBezTo>
                      <a:pt x="29" y="8"/>
                      <a:pt x="26" y="7"/>
                      <a:pt x="22" y="7"/>
                    </a:cubicBezTo>
                    <a:cubicBezTo>
                      <a:pt x="18" y="7"/>
                      <a:pt x="15" y="8"/>
                      <a:pt x="14" y="9"/>
                    </a:cubicBezTo>
                    <a:cubicBezTo>
                      <a:pt x="12" y="11"/>
                      <a:pt x="10" y="13"/>
                      <a:pt x="10" y="16"/>
                    </a:cubicBezTo>
                    <a:lnTo>
                      <a:pt x="2" y="15"/>
                    </a:lnTo>
                    <a:cubicBezTo>
                      <a:pt x="2" y="12"/>
                      <a:pt x="4" y="9"/>
                      <a:pt x="5" y="7"/>
                    </a:cubicBezTo>
                    <a:cubicBezTo>
                      <a:pt x="7" y="5"/>
                      <a:pt x="9" y="3"/>
                      <a:pt x="12" y="2"/>
                    </a:cubicBezTo>
                    <a:cubicBezTo>
                      <a:pt x="15" y="1"/>
                      <a:pt x="19" y="0"/>
                      <a:pt x="23" y="0"/>
                    </a:cubicBezTo>
                    <a:cubicBezTo>
                      <a:pt x="27" y="0"/>
                      <a:pt x="31" y="1"/>
                      <a:pt x="33" y="2"/>
                    </a:cubicBezTo>
                    <a:cubicBezTo>
                      <a:pt x="36" y="3"/>
                      <a:pt x="37" y="4"/>
                      <a:pt x="39" y="6"/>
                    </a:cubicBezTo>
                    <a:cubicBezTo>
                      <a:pt x="40" y="7"/>
                      <a:pt x="41" y="9"/>
                      <a:pt x="41" y="11"/>
                    </a:cubicBezTo>
                    <a:cubicBezTo>
                      <a:pt x="41" y="12"/>
                      <a:pt x="42" y="15"/>
                      <a:pt x="42" y="19"/>
                    </a:cubicBezTo>
                    <a:lnTo>
                      <a:pt x="42" y="29"/>
                    </a:lnTo>
                    <a:cubicBezTo>
                      <a:pt x="42"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5"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2"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7" name="Freeform 67"/>
              <p:cNvSpPr>
                <a:spLocks noEditPoints="1"/>
              </p:cNvSpPr>
              <p:nvPr/>
            </p:nvSpPr>
            <p:spPr bwMode="auto">
              <a:xfrm>
                <a:off x="1906" y="3501"/>
                <a:ext cx="51" cy="90"/>
              </a:xfrm>
              <a:custGeom>
                <a:avLst/>
                <a:gdLst/>
                <a:ahLst/>
                <a:cxnLst>
                  <a:cxn ang="0">
                    <a:pos x="0" y="68"/>
                  </a:cxn>
                  <a:cxn ang="0">
                    <a:pos x="0" y="68"/>
                  </a:cxn>
                  <a:cxn ang="0">
                    <a:pos x="0" y="2"/>
                  </a:cxn>
                  <a:cxn ang="0">
                    <a:pos x="8" y="2"/>
                  </a:cxn>
                  <a:cxn ang="0">
                    <a:pos x="8" y="8"/>
                  </a:cxn>
                  <a:cxn ang="0">
                    <a:pos x="13" y="2"/>
                  </a:cxn>
                  <a:cxn ang="0">
                    <a:pos x="21"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29" y="39"/>
                  </a:cxn>
                  <a:cxn ang="0">
                    <a:pos x="33" y="25"/>
                  </a:cxn>
                  <a:cxn ang="0">
                    <a:pos x="30" y="11"/>
                  </a:cxn>
                  <a:cxn ang="0">
                    <a:pos x="21" y="7"/>
                  </a:cxn>
                  <a:cxn ang="0">
                    <a:pos x="11" y="12"/>
                  </a:cxn>
                  <a:cxn ang="0">
                    <a:pos x="8" y="26"/>
                  </a:cxn>
                  <a:cxn ang="0">
                    <a:pos x="8" y="26"/>
                  </a:cxn>
                </a:cxnLst>
                <a:rect l="0" t="0" r="r" b="b"/>
                <a:pathLst>
                  <a:path w="42" h="68">
                    <a:moveTo>
                      <a:pt x="0" y="68"/>
                    </a:moveTo>
                    <a:lnTo>
                      <a:pt x="0" y="68"/>
                    </a:lnTo>
                    <a:lnTo>
                      <a:pt x="0" y="2"/>
                    </a:lnTo>
                    <a:lnTo>
                      <a:pt x="8" y="2"/>
                    </a:lnTo>
                    <a:lnTo>
                      <a:pt x="8" y="8"/>
                    </a:lnTo>
                    <a:cubicBezTo>
                      <a:pt x="9" y="5"/>
                      <a:pt x="11" y="4"/>
                      <a:pt x="13" y="2"/>
                    </a:cubicBezTo>
                    <a:cubicBezTo>
                      <a:pt x="16" y="1"/>
                      <a:pt x="18" y="0"/>
                      <a:pt x="21" y="0"/>
                    </a:cubicBezTo>
                    <a:cubicBezTo>
                      <a:pt x="25"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4" y="50"/>
                      <a:pt x="21" y="50"/>
                    </a:cubicBezTo>
                    <a:cubicBezTo>
                      <a:pt x="18" y="50"/>
                      <a:pt x="16" y="50"/>
                      <a:pt x="14" y="49"/>
                    </a:cubicBezTo>
                    <a:cubicBezTo>
                      <a:pt x="11"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29" y="39"/>
                    </a:cubicBezTo>
                    <a:cubicBezTo>
                      <a:pt x="32" y="36"/>
                      <a:pt x="33" y="31"/>
                      <a:pt x="33" y="25"/>
                    </a:cubicBezTo>
                    <a:cubicBezTo>
                      <a:pt x="33" y="19"/>
                      <a:pt x="32" y="14"/>
                      <a:pt x="30" y="11"/>
                    </a:cubicBezTo>
                    <a:cubicBezTo>
                      <a:pt x="27" y="8"/>
                      <a:pt x="24" y="7"/>
                      <a:pt x="21" y="7"/>
                    </a:cubicBezTo>
                    <a:cubicBezTo>
                      <a:pt x="17" y="7"/>
                      <a:pt x="14" y="8"/>
                      <a:pt x="11"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8" name="Freeform 68"/>
              <p:cNvSpPr>
                <a:spLocks noEditPoints="1"/>
              </p:cNvSpPr>
              <p:nvPr/>
            </p:nvSpPr>
            <p:spPr bwMode="auto">
              <a:xfrm>
                <a:off x="1968" y="3479"/>
                <a:ext cx="11" cy="87"/>
              </a:xfrm>
              <a:custGeom>
                <a:avLst/>
                <a:gdLst/>
                <a:ahLst/>
                <a:cxnLst>
                  <a:cxn ang="0">
                    <a:pos x="0" y="10"/>
                  </a:cxn>
                  <a:cxn ang="0">
                    <a:pos x="0" y="10"/>
                  </a:cxn>
                  <a:cxn ang="0">
                    <a:pos x="0" y="0"/>
                  </a:cxn>
                  <a:cxn ang="0">
                    <a:pos x="9" y="0"/>
                  </a:cxn>
                  <a:cxn ang="0">
                    <a:pos x="9" y="10"/>
                  </a:cxn>
                  <a:cxn ang="0">
                    <a:pos x="0" y="10"/>
                  </a:cxn>
                  <a:cxn ang="0">
                    <a:pos x="0" y="66"/>
                  </a:cxn>
                  <a:cxn ang="0">
                    <a:pos x="0" y="66"/>
                  </a:cxn>
                  <a:cxn ang="0">
                    <a:pos x="0" y="19"/>
                  </a:cxn>
                  <a:cxn ang="0">
                    <a:pos x="9" y="19"/>
                  </a:cxn>
                  <a:cxn ang="0">
                    <a:pos x="9" y="66"/>
                  </a:cxn>
                  <a:cxn ang="0">
                    <a:pos x="0" y="66"/>
                  </a:cxn>
                </a:cxnLst>
                <a:rect l="0" t="0" r="r" b="b"/>
                <a:pathLst>
                  <a:path w="9" h="66">
                    <a:moveTo>
                      <a:pt x="0" y="10"/>
                    </a:moveTo>
                    <a:lnTo>
                      <a:pt x="0" y="10"/>
                    </a:lnTo>
                    <a:lnTo>
                      <a:pt x="0" y="0"/>
                    </a:lnTo>
                    <a:lnTo>
                      <a:pt x="9" y="0"/>
                    </a:lnTo>
                    <a:lnTo>
                      <a:pt x="9" y="10"/>
                    </a:lnTo>
                    <a:lnTo>
                      <a:pt x="0" y="10"/>
                    </a:lnTo>
                    <a:close/>
                    <a:moveTo>
                      <a:pt x="0" y="66"/>
                    </a:moveTo>
                    <a:lnTo>
                      <a:pt x="0" y="66"/>
                    </a:lnTo>
                    <a:lnTo>
                      <a:pt x="0" y="19"/>
                    </a:lnTo>
                    <a:lnTo>
                      <a:pt x="9" y="19"/>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89" name="Freeform 69"/>
              <p:cNvSpPr>
                <a:spLocks/>
              </p:cNvSpPr>
              <p:nvPr/>
            </p:nvSpPr>
            <p:spPr bwMode="auto">
              <a:xfrm>
                <a:off x="1989" y="3481"/>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8" y="63"/>
                      <a:pt x="7"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4" y="56"/>
                      <a:pt x="15" y="56"/>
                      <a:pt x="16"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0" name="Freeform 70"/>
              <p:cNvSpPr>
                <a:spLocks noEditPoints="1"/>
              </p:cNvSpPr>
              <p:nvPr/>
            </p:nvSpPr>
            <p:spPr bwMode="auto">
              <a:xfrm>
                <a:off x="2022" y="3501"/>
                <a:ext cx="53"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9"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6" y="50"/>
                    </a:cubicBezTo>
                    <a:cubicBezTo>
                      <a:pt x="11" y="50"/>
                      <a:pt x="7" y="49"/>
                      <a:pt x="4" y="47"/>
                    </a:cubicBezTo>
                    <a:cubicBezTo>
                      <a:pt x="1"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5" y="21"/>
                      <a:pt x="30" y="20"/>
                      <a:pt x="33" y="19"/>
                    </a:cubicBezTo>
                    <a:cubicBezTo>
                      <a:pt x="33" y="18"/>
                      <a:pt x="33" y="17"/>
                      <a:pt x="33" y="17"/>
                    </a:cubicBezTo>
                    <a:cubicBezTo>
                      <a:pt x="33" y="14"/>
                      <a:pt x="33" y="11"/>
                      <a:pt x="31" y="10"/>
                    </a:cubicBezTo>
                    <a:cubicBezTo>
                      <a:pt x="29" y="8"/>
                      <a:pt x="26" y="7"/>
                      <a:pt x="22" y="7"/>
                    </a:cubicBezTo>
                    <a:cubicBezTo>
                      <a:pt x="18" y="7"/>
                      <a:pt x="15" y="8"/>
                      <a:pt x="13" y="9"/>
                    </a:cubicBezTo>
                    <a:cubicBezTo>
                      <a:pt x="12" y="11"/>
                      <a:pt x="10" y="13"/>
                      <a:pt x="9" y="16"/>
                    </a:cubicBezTo>
                    <a:lnTo>
                      <a:pt x="1" y="15"/>
                    </a:lnTo>
                    <a:cubicBezTo>
                      <a:pt x="2" y="12"/>
                      <a:pt x="3" y="9"/>
                      <a:pt x="5" y="7"/>
                    </a:cubicBezTo>
                    <a:cubicBezTo>
                      <a:pt x="7" y="5"/>
                      <a:pt x="9" y="3"/>
                      <a:pt x="12" y="2"/>
                    </a:cubicBezTo>
                    <a:cubicBezTo>
                      <a:pt x="15" y="1"/>
                      <a:pt x="19" y="0"/>
                      <a:pt x="23" y="0"/>
                    </a:cubicBezTo>
                    <a:cubicBezTo>
                      <a:pt x="27" y="0"/>
                      <a:pt x="30" y="1"/>
                      <a:pt x="33" y="2"/>
                    </a:cubicBezTo>
                    <a:cubicBezTo>
                      <a:pt x="35" y="3"/>
                      <a:pt x="37" y="4"/>
                      <a:pt x="39"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1" name="Freeform 71"/>
              <p:cNvSpPr>
                <a:spLocks/>
              </p:cNvSpPr>
              <p:nvPr/>
            </p:nvSpPr>
            <p:spPr bwMode="auto">
              <a:xfrm>
                <a:off x="2087" y="3479"/>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2" name="Freeform 72"/>
              <p:cNvSpPr>
                <a:spLocks noEditPoints="1"/>
              </p:cNvSpPr>
              <p:nvPr/>
            </p:nvSpPr>
            <p:spPr bwMode="auto">
              <a:xfrm>
                <a:off x="2379" y="1272"/>
                <a:ext cx="71" cy="87"/>
              </a:xfrm>
              <a:custGeom>
                <a:avLst/>
                <a:gdLst/>
                <a:ahLst/>
                <a:cxnLst>
                  <a:cxn ang="0">
                    <a:pos x="0" y="66"/>
                  </a:cxn>
                  <a:cxn ang="0">
                    <a:pos x="0" y="66"/>
                  </a:cxn>
                  <a:cxn ang="0">
                    <a:pos x="0" y="0"/>
                  </a:cxn>
                  <a:cxn ang="0">
                    <a:pos x="29" y="0"/>
                  </a:cxn>
                  <a:cxn ang="0">
                    <a:pos x="42" y="2"/>
                  </a:cxn>
                  <a:cxn ang="0">
                    <a:pos x="49" y="8"/>
                  </a:cxn>
                  <a:cxn ang="0">
                    <a:pos x="52" y="18"/>
                  </a:cxn>
                  <a:cxn ang="0">
                    <a:pos x="48" y="30"/>
                  </a:cxn>
                  <a:cxn ang="0">
                    <a:pos x="34" y="36"/>
                  </a:cxn>
                  <a:cxn ang="0">
                    <a:pos x="39" y="39"/>
                  </a:cxn>
                  <a:cxn ang="0">
                    <a:pos x="46" y="48"/>
                  </a:cxn>
                  <a:cxn ang="0">
                    <a:pos x="58" y="66"/>
                  </a:cxn>
                  <a:cxn ang="0">
                    <a:pos x="47" y="66"/>
                  </a:cxn>
                  <a:cxn ang="0">
                    <a:pos x="38" y="52"/>
                  </a:cxn>
                  <a:cxn ang="0">
                    <a:pos x="32" y="43"/>
                  </a:cxn>
                  <a:cxn ang="0">
                    <a:pos x="27" y="39"/>
                  </a:cxn>
                  <a:cxn ang="0">
                    <a:pos x="23" y="37"/>
                  </a:cxn>
                  <a:cxn ang="0">
                    <a:pos x="18" y="37"/>
                  </a:cxn>
                  <a:cxn ang="0">
                    <a:pos x="8" y="37"/>
                  </a:cxn>
                  <a:cxn ang="0">
                    <a:pos x="8" y="66"/>
                  </a:cxn>
                  <a:cxn ang="0">
                    <a:pos x="0" y="66"/>
                  </a:cxn>
                  <a:cxn ang="0">
                    <a:pos x="8" y="29"/>
                  </a:cxn>
                  <a:cxn ang="0">
                    <a:pos x="8" y="29"/>
                  </a:cxn>
                  <a:cxn ang="0">
                    <a:pos x="27" y="29"/>
                  </a:cxn>
                  <a:cxn ang="0">
                    <a:pos x="36" y="28"/>
                  </a:cxn>
                  <a:cxn ang="0">
                    <a:pos x="41" y="24"/>
                  </a:cxn>
                  <a:cxn ang="0">
                    <a:pos x="43" y="18"/>
                  </a:cxn>
                  <a:cxn ang="0">
                    <a:pos x="40" y="10"/>
                  </a:cxn>
                  <a:cxn ang="0">
                    <a:pos x="29" y="7"/>
                  </a:cxn>
                  <a:cxn ang="0">
                    <a:pos x="8" y="7"/>
                  </a:cxn>
                  <a:cxn ang="0">
                    <a:pos x="8" y="29"/>
                  </a:cxn>
                </a:cxnLst>
                <a:rect l="0" t="0" r="r" b="b"/>
                <a:pathLst>
                  <a:path w="58" h="66">
                    <a:moveTo>
                      <a:pt x="0" y="66"/>
                    </a:moveTo>
                    <a:lnTo>
                      <a:pt x="0" y="66"/>
                    </a:lnTo>
                    <a:lnTo>
                      <a:pt x="0" y="0"/>
                    </a:lnTo>
                    <a:lnTo>
                      <a:pt x="29" y="0"/>
                    </a:lnTo>
                    <a:cubicBezTo>
                      <a:pt x="35" y="0"/>
                      <a:pt x="39" y="1"/>
                      <a:pt x="42" y="2"/>
                    </a:cubicBezTo>
                    <a:cubicBezTo>
                      <a:pt x="45" y="3"/>
                      <a:pt x="48" y="5"/>
                      <a:pt x="49" y="8"/>
                    </a:cubicBezTo>
                    <a:cubicBezTo>
                      <a:pt x="51" y="11"/>
                      <a:pt x="52" y="14"/>
                      <a:pt x="52" y="18"/>
                    </a:cubicBezTo>
                    <a:cubicBezTo>
                      <a:pt x="52" y="23"/>
                      <a:pt x="51" y="27"/>
                      <a:pt x="48" y="30"/>
                    </a:cubicBezTo>
                    <a:cubicBezTo>
                      <a:pt x="45" y="33"/>
                      <a:pt x="40" y="35"/>
                      <a:pt x="34" y="36"/>
                    </a:cubicBezTo>
                    <a:cubicBezTo>
                      <a:pt x="36" y="37"/>
                      <a:pt x="38" y="38"/>
                      <a:pt x="39" y="39"/>
                    </a:cubicBezTo>
                    <a:cubicBezTo>
                      <a:pt x="41" y="42"/>
                      <a:pt x="44" y="44"/>
                      <a:pt x="46" y="48"/>
                    </a:cubicBezTo>
                    <a:lnTo>
                      <a:pt x="58" y="66"/>
                    </a:lnTo>
                    <a:lnTo>
                      <a:pt x="47" y="66"/>
                    </a:lnTo>
                    <a:lnTo>
                      <a:pt x="38" y="52"/>
                    </a:lnTo>
                    <a:cubicBezTo>
                      <a:pt x="35" y="48"/>
                      <a:pt x="33" y="45"/>
                      <a:pt x="32" y="43"/>
                    </a:cubicBezTo>
                    <a:cubicBezTo>
                      <a:pt x="30" y="41"/>
                      <a:pt x="28" y="40"/>
                      <a:pt x="27" y="39"/>
                    </a:cubicBezTo>
                    <a:cubicBezTo>
                      <a:pt x="26" y="38"/>
                      <a:pt x="25" y="37"/>
                      <a:pt x="23" y="37"/>
                    </a:cubicBezTo>
                    <a:cubicBezTo>
                      <a:pt x="22" y="37"/>
                      <a:pt x="21" y="37"/>
                      <a:pt x="18" y="37"/>
                    </a:cubicBezTo>
                    <a:lnTo>
                      <a:pt x="8" y="37"/>
                    </a:lnTo>
                    <a:lnTo>
                      <a:pt x="8" y="66"/>
                    </a:lnTo>
                    <a:lnTo>
                      <a:pt x="0" y="66"/>
                    </a:lnTo>
                    <a:close/>
                    <a:moveTo>
                      <a:pt x="8" y="29"/>
                    </a:moveTo>
                    <a:lnTo>
                      <a:pt x="8" y="29"/>
                    </a:lnTo>
                    <a:lnTo>
                      <a:pt x="27" y="29"/>
                    </a:lnTo>
                    <a:cubicBezTo>
                      <a:pt x="31" y="29"/>
                      <a:pt x="34" y="29"/>
                      <a:pt x="36" y="28"/>
                    </a:cubicBezTo>
                    <a:cubicBezTo>
                      <a:pt x="39" y="27"/>
                      <a:pt x="40" y="26"/>
                      <a:pt x="41" y="24"/>
                    </a:cubicBezTo>
                    <a:cubicBezTo>
                      <a:pt x="43" y="22"/>
                      <a:pt x="43" y="20"/>
                      <a:pt x="43" y="18"/>
                    </a:cubicBezTo>
                    <a:cubicBezTo>
                      <a:pt x="43" y="15"/>
                      <a:pt x="42" y="12"/>
                      <a:pt x="40" y="10"/>
                    </a:cubicBezTo>
                    <a:cubicBezTo>
                      <a:pt x="38" y="8"/>
                      <a:pt x="34" y="7"/>
                      <a:pt x="29" y="7"/>
                    </a:cubicBezTo>
                    <a:lnTo>
                      <a:pt x="8" y="7"/>
                    </a:lnTo>
                    <a:lnTo>
                      <a:pt x="8" y="2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3" name="Freeform 73"/>
              <p:cNvSpPr>
                <a:spLocks noEditPoints="1"/>
              </p:cNvSpPr>
              <p:nvPr/>
            </p:nvSpPr>
            <p:spPr bwMode="auto">
              <a:xfrm>
                <a:off x="2456" y="1294"/>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4" name="Freeform 74"/>
              <p:cNvSpPr>
                <a:spLocks/>
              </p:cNvSpPr>
              <p:nvPr/>
            </p:nvSpPr>
            <p:spPr bwMode="auto">
              <a:xfrm>
                <a:off x="2516" y="1296"/>
                <a:ext cx="53" cy="63"/>
              </a:xfrm>
              <a:custGeom>
                <a:avLst/>
                <a:gdLst/>
                <a:ahLst/>
                <a:cxnLst>
                  <a:cxn ang="0">
                    <a:pos x="18" y="48"/>
                  </a:cxn>
                  <a:cxn ang="0">
                    <a:pos x="18" y="48"/>
                  </a:cxn>
                  <a:cxn ang="0">
                    <a:pos x="0" y="0"/>
                  </a:cxn>
                  <a:cxn ang="0">
                    <a:pos x="8" y="0"/>
                  </a:cxn>
                  <a:cxn ang="0">
                    <a:pos x="19" y="29"/>
                  </a:cxn>
                  <a:cxn ang="0">
                    <a:pos x="22" y="38"/>
                  </a:cxn>
                  <a:cxn ang="0">
                    <a:pos x="25" y="29"/>
                  </a:cxn>
                  <a:cxn ang="0">
                    <a:pos x="35" y="0"/>
                  </a:cxn>
                  <a:cxn ang="0">
                    <a:pos x="44" y="0"/>
                  </a:cxn>
                  <a:cxn ang="0">
                    <a:pos x="26" y="48"/>
                  </a:cxn>
                  <a:cxn ang="0">
                    <a:pos x="18" y="48"/>
                  </a:cxn>
                </a:cxnLst>
                <a:rect l="0" t="0" r="r" b="b"/>
                <a:pathLst>
                  <a:path w="44" h="48">
                    <a:moveTo>
                      <a:pt x="18" y="48"/>
                    </a:moveTo>
                    <a:lnTo>
                      <a:pt x="18" y="48"/>
                    </a:lnTo>
                    <a:lnTo>
                      <a:pt x="0" y="0"/>
                    </a:lnTo>
                    <a:lnTo>
                      <a:pt x="8" y="0"/>
                    </a:lnTo>
                    <a:lnTo>
                      <a:pt x="19" y="29"/>
                    </a:lnTo>
                    <a:cubicBezTo>
                      <a:pt x="20" y="32"/>
                      <a:pt x="21" y="35"/>
                      <a:pt x="22" y="38"/>
                    </a:cubicBezTo>
                    <a:cubicBezTo>
                      <a:pt x="22" y="36"/>
                      <a:pt x="23" y="33"/>
                      <a:pt x="25" y="29"/>
                    </a:cubicBezTo>
                    <a:lnTo>
                      <a:pt x="35" y="0"/>
                    </a:lnTo>
                    <a:lnTo>
                      <a:pt x="44" y="0"/>
                    </a:lnTo>
                    <a:lnTo>
                      <a:pt x="26" y="48"/>
                    </a:lnTo>
                    <a:lnTo>
                      <a:pt x="18"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5" name="Freeform 75"/>
              <p:cNvSpPr>
                <a:spLocks noEditPoints="1"/>
              </p:cNvSpPr>
              <p:nvPr/>
            </p:nvSpPr>
            <p:spPr bwMode="auto">
              <a:xfrm>
                <a:off x="2574" y="1294"/>
                <a:ext cx="54" cy="66"/>
              </a:xfrm>
              <a:custGeom>
                <a:avLst/>
                <a:gdLst/>
                <a:ahLst/>
                <a:cxnLst>
                  <a:cxn ang="0">
                    <a:pos x="36" y="34"/>
                  </a:cxn>
                  <a:cxn ang="0">
                    <a:pos x="36" y="34"/>
                  </a:cxn>
                  <a:cxn ang="0">
                    <a:pos x="44" y="35"/>
                  </a:cxn>
                  <a:cxn ang="0">
                    <a:pos x="37" y="46"/>
                  </a:cxn>
                  <a:cxn ang="0">
                    <a:pos x="23" y="50"/>
                  </a:cxn>
                  <a:cxn ang="0">
                    <a:pos x="7" y="44"/>
                  </a:cxn>
                  <a:cxn ang="0">
                    <a:pos x="0" y="25"/>
                  </a:cxn>
                  <a:cxn ang="0">
                    <a:pos x="7" y="7"/>
                  </a:cxn>
                  <a:cxn ang="0">
                    <a:pos x="23" y="0"/>
                  </a:cxn>
                  <a:cxn ang="0">
                    <a:pos x="38" y="7"/>
                  </a:cxn>
                  <a:cxn ang="0">
                    <a:pos x="44" y="25"/>
                  </a:cxn>
                  <a:cxn ang="0">
                    <a:pos x="44" y="27"/>
                  </a:cxn>
                  <a:cxn ang="0">
                    <a:pos x="9" y="27"/>
                  </a:cxn>
                  <a:cxn ang="0">
                    <a:pos x="13" y="39"/>
                  </a:cxn>
                  <a:cxn ang="0">
                    <a:pos x="23" y="43"/>
                  </a:cxn>
                  <a:cxn ang="0">
                    <a:pos x="31" y="41"/>
                  </a:cxn>
                  <a:cxn ang="0">
                    <a:pos x="36" y="34"/>
                  </a:cxn>
                  <a:cxn ang="0">
                    <a:pos x="36" y="34"/>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4"/>
                    </a:moveTo>
                    <a:lnTo>
                      <a:pt x="36" y="34"/>
                    </a:lnTo>
                    <a:lnTo>
                      <a:pt x="44" y="35"/>
                    </a:lnTo>
                    <a:cubicBezTo>
                      <a:pt x="43" y="39"/>
                      <a:pt x="40" y="43"/>
                      <a:pt x="37" y="46"/>
                    </a:cubicBezTo>
                    <a:cubicBezTo>
                      <a:pt x="33" y="49"/>
                      <a:pt x="29" y="50"/>
                      <a:pt x="23" y="50"/>
                    </a:cubicBezTo>
                    <a:cubicBezTo>
                      <a:pt x="16" y="50"/>
                      <a:pt x="11" y="48"/>
                      <a:pt x="7" y="44"/>
                    </a:cubicBezTo>
                    <a:cubicBezTo>
                      <a:pt x="2" y="39"/>
                      <a:pt x="0" y="33"/>
                      <a:pt x="0" y="25"/>
                    </a:cubicBezTo>
                    <a:cubicBezTo>
                      <a:pt x="0" y="17"/>
                      <a:pt x="3" y="11"/>
                      <a:pt x="7" y="7"/>
                    </a:cubicBezTo>
                    <a:cubicBezTo>
                      <a:pt x="11" y="2"/>
                      <a:pt x="16" y="0"/>
                      <a:pt x="23" y="0"/>
                    </a:cubicBezTo>
                    <a:cubicBezTo>
                      <a:pt x="29" y="0"/>
                      <a:pt x="34" y="2"/>
                      <a:pt x="38" y="7"/>
                    </a:cubicBezTo>
                    <a:cubicBezTo>
                      <a:pt x="42" y="11"/>
                      <a:pt x="44" y="17"/>
                      <a:pt x="44" y="25"/>
                    </a:cubicBezTo>
                    <a:cubicBezTo>
                      <a:pt x="44" y="25"/>
                      <a:pt x="44" y="26"/>
                      <a:pt x="44" y="27"/>
                    </a:cubicBezTo>
                    <a:lnTo>
                      <a:pt x="9" y="27"/>
                    </a:lnTo>
                    <a:cubicBezTo>
                      <a:pt x="9" y="32"/>
                      <a:pt x="11" y="36"/>
                      <a:pt x="13" y="39"/>
                    </a:cubicBezTo>
                    <a:cubicBezTo>
                      <a:pt x="16" y="42"/>
                      <a:pt x="19" y="43"/>
                      <a:pt x="23" y="43"/>
                    </a:cubicBezTo>
                    <a:cubicBezTo>
                      <a:pt x="26" y="43"/>
                      <a:pt x="29" y="43"/>
                      <a:pt x="31" y="41"/>
                    </a:cubicBezTo>
                    <a:cubicBezTo>
                      <a:pt x="33" y="39"/>
                      <a:pt x="35" y="37"/>
                      <a:pt x="36" y="34"/>
                    </a:cubicBezTo>
                    <a:lnTo>
                      <a:pt x="36" y="34"/>
                    </a:lnTo>
                    <a:close/>
                    <a:moveTo>
                      <a:pt x="9" y="20"/>
                    </a:moveTo>
                    <a:lnTo>
                      <a:pt x="9" y="20"/>
                    </a:lnTo>
                    <a:lnTo>
                      <a:pt x="36" y="20"/>
                    </a:lnTo>
                    <a:cubicBezTo>
                      <a:pt x="36" y="16"/>
                      <a:pt x="35" y="13"/>
                      <a:pt x="33" y="11"/>
                    </a:cubicBezTo>
                    <a:cubicBezTo>
                      <a:pt x="30" y="8"/>
                      <a:pt x="27" y="7"/>
                      <a:pt x="23" y="7"/>
                    </a:cubicBezTo>
                    <a:cubicBezTo>
                      <a:pt x="19" y="7"/>
                      <a:pt x="16" y="8"/>
                      <a:pt x="13" y="10"/>
                    </a:cubicBezTo>
                    <a:cubicBezTo>
                      <a:pt x="11" y="13"/>
                      <a:pt x="10"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6" name="Freeform 76"/>
              <p:cNvSpPr>
                <a:spLocks/>
              </p:cNvSpPr>
              <p:nvPr/>
            </p:nvSpPr>
            <p:spPr bwMode="auto">
              <a:xfrm>
                <a:off x="2640" y="1294"/>
                <a:ext cx="47" cy="65"/>
              </a:xfrm>
              <a:custGeom>
                <a:avLst/>
                <a:gdLst/>
                <a:ahLst/>
                <a:cxnLst>
                  <a:cxn ang="0">
                    <a:pos x="0" y="49"/>
                  </a:cxn>
                  <a:cxn ang="0">
                    <a:pos x="0" y="49"/>
                  </a:cxn>
                  <a:cxn ang="0">
                    <a:pos x="0" y="1"/>
                  </a:cxn>
                  <a:cxn ang="0">
                    <a:pos x="8" y="1"/>
                  </a:cxn>
                  <a:cxn ang="0">
                    <a:pos x="8" y="8"/>
                  </a:cxn>
                  <a:cxn ang="0">
                    <a:pos x="23" y="0"/>
                  </a:cxn>
                  <a:cxn ang="0">
                    <a:pos x="31" y="2"/>
                  </a:cxn>
                  <a:cxn ang="0">
                    <a:pos x="36" y="6"/>
                  </a:cxn>
                  <a:cxn ang="0">
                    <a:pos x="39" y="12"/>
                  </a:cxn>
                  <a:cxn ang="0">
                    <a:pos x="39" y="20"/>
                  </a:cxn>
                  <a:cxn ang="0">
                    <a:pos x="39" y="49"/>
                  </a:cxn>
                  <a:cxn ang="0">
                    <a:pos x="31" y="49"/>
                  </a:cxn>
                  <a:cxn ang="0">
                    <a:pos x="31" y="20"/>
                  </a:cxn>
                  <a:cxn ang="0">
                    <a:pos x="30" y="12"/>
                  </a:cxn>
                  <a:cxn ang="0">
                    <a:pos x="27" y="9"/>
                  </a:cxn>
                  <a:cxn ang="0">
                    <a:pos x="21" y="7"/>
                  </a:cxn>
                  <a:cxn ang="0">
                    <a:pos x="12" y="10"/>
                  </a:cxn>
                  <a:cxn ang="0">
                    <a:pos x="8" y="23"/>
                  </a:cxn>
                  <a:cxn ang="0">
                    <a:pos x="8" y="49"/>
                  </a:cxn>
                  <a:cxn ang="0">
                    <a:pos x="0" y="49"/>
                  </a:cxn>
                </a:cxnLst>
                <a:rect l="0" t="0" r="r" b="b"/>
                <a:pathLst>
                  <a:path w="39" h="49">
                    <a:moveTo>
                      <a:pt x="0" y="49"/>
                    </a:moveTo>
                    <a:lnTo>
                      <a:pt x="0" y="49"/>
                    </a:lnTo>
                    <a:lnTo>
                      <a:pt x="0" y="1"/>
                    </a:lnTo>
                    <a:lnTo>
                      <a:pt x="8" y="1"/>
                    </a:lnTo>
                    <a:lnTo>
                      <a:pt x="8" y="8"/>
                    </a:lnTo>
                    <a:cubicBezTo>
                      <a:pt x="11" y="3"/>
                      <a:pt x="16" y="0"/>
                      <a:pt x="23" y="0"/>
                    </a:cubicBezTo>
                    <a:cubicBezTo>
                      <a:pt x="26" y="0"/>
                      <a:pt x="28" y="1"/>
                      <a:pt x="31" y="2"/>
                    </a:cubicBezTo>
                    <a:cubicBezTo>
                      <a:pt x="33" y="3"/>
                      <a:pt x="35" y="4"/>
                      <a:pt x="36" y="6"/>
                    </a:cubicBezTo>
                    <a:cubicBezTo>
                      <a:pt x="37" y="7"/>
                      <a:pt x="38" y="9"/>
                      <a:pt x="39" y="12"/>
                    </a:cubicBezTo>
                    <a:cubicBezTo>
                      <a:pt x="39" y="13"/>
                      <a:pt x="39" y="16"/>
                      <a:pt x="39" y="20"/>
                    </a:cubicBezTo>
                    <a:lnTo>
                      <a:pt x="39" y="49"/>
                    </a:lnTo>
                    <a:lnTo>
                      <a:pt x="31" y="49"/>
                    </a:lnTo>
                    <a:lnTo>
                      <a:pt x="31" y="20"/>
                    </a:lnTo>
                    <a:cubicBezTo>
                      <a:pt x="31" y="17"/>
                      <a:pt x="31" y="14"/>
                      <a:pt x="30" y="12"/>
                    </a:cubicBezTo>
                    <a:cubicBezTo>
                      <a:pt x="29" y="11"/>
                      <a:pt x="28" y="10"/>
                      <a:pt x="27" y="9"/>
                    </a:cubicBezTo>
                    <a:cubicBezTo>
                      <a:pt x="25" y="8"/>
                      <a:pt x="23" y="7"/>
                      <a:pt x="21" y="7"/>
                    </a:cubicBezTo>
                    <a:cubicBezTo>
                      <a:pt x="18" y="7"/>
                      <a:pt x="15" y="8"/>
                      <a:pt x="12" y="10"/>
                    </a:cubicBezTo>
                    <a:cubicBezTo>
                      <a:pt x="10"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7" name="Freeform 77"/>
              <p:cNvSpPr>
                <a:spLocks/>
              </p:cNvSpPr>
              <p:nvPr/>
            </p:nvSpPr>
            <p:spPr bwMode="auto">
              <a:xfrm>
                <a:off x="2702" y="1296"/>
                <a:ext cx="47" cy="64"/>
              </a:xfrm>
              <a:custGeom>
                <a:avLst/>
                <a:gdLst/>
                <a:ahLst/>
                <a:cxnLst>
                  <a:cxn ang="0">
                    <a:pos x="32" y="48"/>
                  </a:cxn>
                  <a:cxn ang="0">
                    <a:pos x="32" y="48"/>
                  </a:cxn>
                  <a:cxn ang="0">
                    <a:pos x="32" y="41"/>
                  </a:cxn>
                  <a:cxn ang="0">
                    <a:pos x="17" y="49"/>
                  </a:cxn>
                  <a:cxn ang="0">
                    <a:pos x="9" y="47"/>
                  </a:cxn>
                  <a:cxn ang="0">
                    <a:pos x="3" y="43"/>
                  </a:cxn>
                  <a:cxn ang="0">
                    <a:pos x="1" y="37"/>
                  </a:cxn>
                  <a:cxn ang="0">
                    <a:pos x="0" y="30"/>
                  </a:cxn>
                  <a:cxn ang="0">
                    <a:pos x="0" y="0"/>
                  </a:cxn>
                  <a:cxn ang="0">
                    <a:pos x="8" y="0"/>
                  </a:cxn>
                  <a:cxn ang="0">
                    <a:pos x="8" y="27"/>
                  </a:cxn>
                  <a:cxn ang="0">
                    <a:pos x="9" y="35"/>
                  </a:cxn>
                  <a:cxn ang="0">
                    <a:pos x="12" y="40"/>
                  </a:cxn>
                  <a:cxn ang="0">
                    <a:pos x="18" y="42"/>
                  </a:cxn>
                  <a:cxn ang="0">
                    <a:pos x="25" y="40"/>
                  </a:cxn>
                  <a:cxn ang="0">
                    <a:pos x="30" y="35"/>
                  </a:cxn>
                  <a:cxn ang="0">
                    <a:pos x="31" y="26"/>
                  </a:cxn>
                  <a:cxn ang="0">
                    <a:pos x="31" y="0"/>
                  </a:cxn>
                  <a:cxn ang="0">
                    <a:pos x="39" y="0"/>
                  </a:cxn>
                  <a:cxn ang="0">
                    <a:pos x="39" y="48"/>
                  </a:cxn>
                  <a:cxn ang="0">
                    <a:pos x="32" y="48"/>
                  </a:cxn>
                </a:cxnLst>
                <a:rect l="0" t="0" r="r" b="b"/>
                <a:pathLst>
                  <a:path w="39" h="49">
                    <a:moveTo>
                      <a:pt x="32" y="48"/>
                    </a:moveTo>
                    <a:lnTo>
                      <a:pt x="32" y="48"/>
                    </a:lnTo>
                    <a:lnTo>
                      <a:pt x="32" y="41"/>
                    </a:lnTo>
                    <a:cubicBezTo>
                      <a:pt x="28" y="46"/>
                      <a:pt x="23" y="49"/>
                      <a:pt x="17" y="49"/>
                    </a:cubicBezTo>
                    <a:cubicBezTo>
                      <a:pt x="14" y="49"/>
                      <a:pt x="11" y="48"/>
                      <a:pt x="9" y="47"/>
                    </a:cubicBezTo>
                    <a:cubicBezTo>
                      <a:pt x="6" y="46"/>
                      <a:pt x="5" y="45"/>
                      <a:pt x="3" y="43"/>
                    </a:cubicBezTo>
                    <a:cubicBezTo>
                      <a:pt x="2" y="42"/>
                      <a:pt x="1" y="40"/>
                      <a:pt x="1" y="37"/>
                    </a:cubicBezTo>
                    <a:cubicBezTo>
                      <a:pt x="1" y="36"/>
                      <a:pt x="0" y="33"/>
                      <a:pt x="0" y="30"/>
                    </a:cubicBezTo>
                    <a:lnTo>
                      <a:pt x="0" y="0"/>
                    </a:lnTo>
                    <a:lnTo>
                      <a:pt x="8" y="0"/>
                    </a:lnTo>
                    <a:lnTo>
                      <a:pt x="8" y="27"/>
                    </a:lnTo>
                    <a:cubicBezTo>
                      <a:pt x="8" y="31"/>
                      <a:pt x="9" y="34"/>
                      <a:pt x="9" y="35"/>
                    </a:cubicBezTo>
                    <a:cubicBezTo>
                      <a:pt x="9" y="37"/>
                      <a:pt x="11" y="39"/>
                      <a:pt x="12" y="40"/>
                    </a:cubicBezTo>
                    <a:cubicBezTo>
                      <a:pt x="14" y="41"/>
                      <a:pt x="16" y="42"/>
                      <a:pt x="18" y="42"/>
                    </a:cubicBezTo>
                    <a:cubicBezTo>
                      <a:pt x="21" y="42"/>
                      <a:pt x="23" y="41"/>
                      <a:pt x="25" y="40"/>
                    </a:cubicBezTo>
                    <a:cubicBezTo>
                      <a:pt x="27" y="39"/>
                      <a:pt x="29" y="37"/>
                      <a:pt x="30" y="35"/>
                    </a:cubicBezTo>
                    <a:cubicBezTo>
                      <a:pt x="31" y="33"/>
                      <a:pt x="31" y="30"/>
                      <a:pt x="31" y="26"/>
                    </a:cubicBezTo>
                    <a:lnTo>
                      <a:pt x="31" y="0"/>
                    </a:lnTo>
                    <a:lnTo>
                      <a:pt x="39" y="0"/>
                    </a:lnTo>
                    <a:lnTo>
                      <a:pt x="39" y="48"/>
                    </a:lnTo>
                    <a:lnTo>
                      <a:pt x="32"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8" name="Freeform 78"/>
              <p:cNvSpPr>
                <a:spLocks noEditPoints="1"/>
              </p:cNvSpPr>
              <p:nvPr/>
            </p:nvSpPr>
            <p:spPr bwMode="auto">
              <a:xfrm>
                <a:off x="2762" y="1294"/>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6" y="42"/>
                      <a:pt x="19" y="43"/>
                      <a:pt x="23" y="43"/>
                    </a:cubicBezTo>
                    <a:cubicBezTo>
                      <a:pt x="26" y="43"/>
                      <a:pt x="28" y="43"/>
                      <a:pt x="30" y="41"/>
                    </a:cubicBezTo>
                    <a:cubicBezTo>
                      <a:pt x="33" y="39"/>
                      <a:pt x="34" y="37"/>
                      <a:pt x="35" y="34"/>
                    </a:cubicBezTo>
                    <a:lnTo>
                      <a:pt x="35" y="34"/>
                    </a:lnTo>
                    <a:close/>
                    <a:moveTo>
                      <a:pt x="9" y="20"/>
                    </a:moveTo>
                    <a:lnTo>
                      <a:pt x="9" y="20"/>
                    </a:lnTo>
                    <a:lnTo>
                      <a:pt x="35" y="20"/>
                    </a:lnTo>
                    <a:cubicBezTo>
                      <a:pt x="35" y="16"/>
                      <a:pt x="34" y="13"/>
                      <a:pt x="32" y="11"/>
                    </a:cubicBezTo>
                    <a:cubicBezTo>
                      <a:pt x="30" y="8"/>
                      <a:pt x="27"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199" name="Freeform 79"/>
              <p:cNvSpPr>
                <a:spLocks/>
              </p:cNvSpPr>
              <p:nvPr/>
            </p:nvSpPr>
            <p:spPr bwMode="auto">
              <a:xfrm>
                <a:off x="2467" y="2194"/>
                <a:ext cx="71" cy="90"/>
              </a:xfrm>
              <a:custGeom>
                <a:avLst/>
                <a:gdLst/>
                <a:ahLst/>
                <a:cxnLst>
                  <a:cxn ang="0">
                    <a:pos x="50" y="44"/>
                  </a:cxn>
                  <a:cxn ang="0">
                    <a:pos x="50" y="44"/>
                  </a:cxn>
                  <a:cxn ang="0">
                    <a:pos x="58" y="46"/>
                  </a:cxn>
                  <a:cxn ang="0">
                    <a:pos x="48" y="63"/>
                  </a:cxn>
                  <a:cxn ang="0">
                    <a:pos x="31" y="68"/>
                  </a:cxn>
                  <a:cxn ang="0">
                    <a:pos x="14" y="64"/>
                  </a:cxn>
                  <a:cxn ang="0">
                    <a:pos x="4" y="51"/>
                  </a:cxn>
                  <a:cxn ang="0">
                    <a:pos x="0" y="34"/>
                  </a:cxn>
                  <a:cxn ang="0">
                    <a:pos x="4" y="16"/>
                  </a:cxn>
                  <a:cxn ang="0">
                    <a:pos x="15" y="4"/>
                  </a:cxn>
                  <a:cxn ang="0">
                    <a:pos x="31" y="0"/>
                  </a:cxn>
                  <a:cxn ang="0">
                    <a:pos x="48" y="5"/>
                  </a:cxn>
                  <a:cxn ang="0">
                    <a:pos x="57" y="19"/>
                  </a:cxn>
                  <a:cxn ang="0">
                    <a:pos x="49" y="21"/>
                  </a:cxn>
                  <a:cxn ang="0">
                    <a:pos x="42" y="11"/>
                  </a:cxn>
                  <a:cxn ang="0">
                    <a:pos x="31" y="8"/>
                  </a:cxn>
                  <a:cxn ang="0">
                    <a:pos x="18" y="11"/>
                  </a:cxn>
                  <a:cxn ang="0">
                    <a:pos x="11" y="21"/>
                  </a:cxn>
                  <a:cxn ang="0">
                    <a:pos x="9" y="34"/>
                  </a:cxn>
                  <a:cxn ang="0">
                    <a:pos x="12" y="48"/>
                  </a:cxn>
                  <a:cxn ang="0">
                    <a:pos x="19" y="58"/>
                  </a:cxn>
                  <a:cxn ang="0">
                    <a:pos x="30" y="61"/>
                  </a:cxn>
                  <a:cxn ang="0">
                    <a:pos x="43" y="57"/>
                  </a:cxn>
                  <a:cxn ang="0">
                    <a:pos x="50" y="44"/>
                  </a:cxn>
                  <a:cxn ang="0">
                    <a:pos x="50" y="44"/>
                  </a:cxn>
                </a:cxnLst>
                <a:rect l="0" t="0" r="r" b="b"/>
                <a:pathLst>
                  <a:path w="58" h="68">
                    <a:moveTo>
                      <a:pt x="50" y="44"/>
                    </a:moveTo>
                    <a:lnTo>
                      <a:pt x="50" y="44"/>
                    </a:lnTo>
                    <a:lnTo>
                      <a:pt x="58" y="46"/>
                    </a:lnTo>
                    <a:cubicBezTo>
                      <a:pt x="56" y="53"/>
                      <a:pt x="53" y="59"/>
                      <a:pt x="48" y="63"/>
                    </a:cubicBezTo>
                    <a:cubicBezTo>
                      <a:pt x="44" y="66"/>
                      <a:pt x="38" y="68"/>
                      <a:pt x="31" y="68"/>
                    </a:cubicBezTo>
                    <a:cubicBezTo>
                      <a:pt x="24" y="68"/>
                      <a:pt x="18" y="67"/>
                      <a:pt x="14" y="64"/>
                    </a:cubicBezTo>
                    <a:cubicBezTo>
                      <a:pt x="9" y="61"/>
                      <a:pt x="6" y="57"/>
                      <a:pt x="4" y="51"/>
                    </a:cubicBezTo>
                    <a:cubicBezTo>
                      <a:pt x="1" y="46"/>
                      <a:pt x="0" y="40"/>
                      <a:pt x="0" y="34"/>
                    </a:cubicBezTo>
                    <a:cubicBezTo>
                      <a:pt x="0" y="27"/>
                      <a:pt x="1" y="21"/>
                      <a:pt x="4" y="16"/>
                    </a:cubicBezTo>
                    <a:cubicBezTo>
                      <a:pt x="7" y="11"/>
                      <a:pt x="10" y="7"/>
                      <a:pt x="15" y="4"/>
                    </a:cubicBezTo>
                    <a:cubicBezTo>
                      <a:pt x="20" y="1"/>
                      <a:pt x="25" y="0"/>
                      <a:pt x="31" y="0"/>
                    </a:cubicBezTo>
                    <a:cubicBezTo>
                      <a:pt x="38" y="0"/>
                      <a:pt x="43" y="2"/>
                      <a:pt x="48" y="5"/>
                    </a:cubicBezTo>
                    <a:cubicBezTo>
                      <a:pt x="52" y="8"/>
                      <a:pt x="55" y="13"/>
                      <a:pt x="57" y="19"/>
                    </a:cubicBezTo>
                    <a:lnTo>
                      <a:pt x="49" y="21"/>
                    </a:lnTo>
                    <a:cubicBezTo>
                      <a:pt x="47" y="17"/>
                      <a:pt x="45" y="13"/>
                      <a:pt x="42" y="11"/>
                    </a:cubicBezTo>
                    <a:cubicBezTo>
                      <a:pt x="39" y="9"/>
                      <a:pt x="35" y="8"/>
                      <a:pt x="31" y="8"/>
                    </a:cubicBezTo>
                    <a:cubicBezTo>
                      <a:pt x="26" y="8"/>
                      <a:pt x="22" y="9"/>
                      <a:pt x="18" y="11"/>
                    </a:cubicBezTo>
                    <a:cubicBezTo>
                      <a:pt x="15" y="14"/>
                      <a:pt x="13" y="17"/>
                      <a:pt x="11" y="21"/>
                    </a:cubicBezTo>
                    <a:cubicBezTo>
                      <a:pt x="10" y="25"/>
                      <a:pt x="9" y="29"/>
                      <a:pt x="9" y="34"/>
                    </a:cubicBezTo>
                    <a:cubicBezTo>
                      <a:pt x="9" y="39"/>
                      <a:pt x="10" y="44"/>
                      <a:pt x="12" y="48"/>
                    </a:cubicBezTo>
                    <a:cubicBezTo>
                      <a:pt x="13" y="52"/>
                      <a:pt x="16" y="56"/>
                      <a:pt x="19" y="58"/>
                    </a:cubicBezTo>
                    <a:cubicBezTo>
                      <a:pt x="23" y="60"/>
                      <a:pt x="26" y="61"/>
                      <a:pt x="30" y="61"/>
                    </a:cubicBezTo>
                    <a:cubicBezTo>
                      <a:pt x="35" y="61"/>
                      <a:pt x="39" y="59"/>
                      <a:pt x="43" y="57"/>
                    </a:cubicBezTo>
                    <a:cubicBezTo>
                      <a:pt x="46" y="54"/>
                      <a:pt x="48"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0" name="Freeform 80"/>
              <p:cNvSpPr>
                <a:spLocks noEditPoints="1"/>
              </p:cNvSpPr>
              <p:nvPr/>
            </p:nvSpPr>
            <p:spPr bwMode="auto">
              <a:xfrm>
                <a:off x="2547" y="2218"/>
                <a:ext cx="54" cy="66"/>
              </a:xfrm>
              <a:custGeom>
                <a:avLst/>
                <a:gdLst/>
                <a:ahLst/>
                <a:cxnLst>
                  <a:cxn ang="0">
                    <a:pos x="0" y="25"/>
                  </a:cxn>
                  <a:cxn ang="0">
                    <a:pos x="0" y="25"/>
                  </a:cxn>
                  <a:cxn ang="0">
                    <a:pos x="7" y="6"/>
                  </a:cxn>
                  <a:cxn ang="0">
                    <a:pos x="22" y="0"/>
                  </a:cxn>
                  <a:cxn ang="0">
                    <a:pos x="38" y="7"/>
                  </a:cxn>
                  <a:cxn ang="0">
                    <a:pos x="44" y="25"/>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6"/>
                      <a:pt x="2" y="10"/>
                      <a:pt x="7" y="6"/>
                    </a:cubicBezTo>
                    <a:cubicBezTo>
                      <a:pt x="11" y="2"/>
                      <a:pt x="16" y="0"/>
                      <a:pt x="22" y="0"/>
                    </a:cubicBezTo>
                    <a:cubicBezTo>
                      <a:pt x="29" y="0"/>
                      <a:pt x="34" y="2"/>
                      <a:pt x="38" y="7"/>
                    </a:cubicBezTo>
                    <a:cubicBezTo>
                      <a:pt x="42" y="11"/>
                      <a:pt x="44" y="17"/>
                      <a:pt x="44" y="25"/>
                    </a:cubicBezTo>
                    <a:cubicBezTo>
                      <a:pt x="44" y="31"/>
                      <a:pt x="44" y="36"/>
                      <a:pt x="42" y="39"/>
                    </a:cubicBezTo>
                    <a:cubicBezTo>
                      <a:pt x="40" y="43"/>
                      <a:pt x="37" y="45"/>
                      <a:pt x="34" y="47"/>
                    </a:cubicBezTo>
                    <a:cubicBezTo>
                      <a:pt x="30" y="49"/>
                      <a:pt x="26" y="50"/>
                      <a:pt x="22" y="50"/>
                    </a:cubicBezTo>
                    <a:cubicBezTo>
                      <a:pt x="15" y="50"/>
                      <a:pt x="10" y="48"/>
                      <a:pt x="6" y="44"/>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6"/>
                      <a:pt x="36" y="31"/>
                      <a:pt x="36" y="25"/>
                    </a:cubicBezTo>
                    <a:cubicBezTo>
                      <a:pt x="36" y="19"/>
                      <a:pt x="35" y="15"/>
                      <a:pt x="32" y="12"/>
                    </a:cubicBezTo>
                    <a:cubicBezTo>
                      <a:pt x="29" y="9"/>
                      <a:pt x="26" y="7"/>
                      <a:pt x="22" y="7"/>
                    </a:cubicBezTo>
                    <a:cubicBezTo>
                      <a:pt x="18" y="7"/>
                      <a:pt x="15" y="8"/>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1" name="Freeform 81"/>
              <p:cNvSpPr>
                <a:spLocks/>
              </p:cNvSpPr>
              <p:nvPr/>
            </p:nvSpPr>
            <p:spPr bwMode="auto">
              <a:xfrm>
                <a:off x="2609" y="2218"/>
                <a:ext cx="48" cy="66"/>
              </a:xfrm>
              <a:custGeom>
                <a:avLst/>
                <a:gdLst/>
                <a:ahLst/>
                <a:cxnLst>
                  <a:cxn ang="0">
                    <a:pos x="0" y="35"/>
                  </a:cxn>
                  <a:cxn ang="0">
                    <a:pos x="0" y="35"/>
                  </a:cxn>
                  <a:cxn ang="0">
                    <a:pos x="8" y="34"/>
                  </a:cxn>
                  <a:cxn ang="0">
                    <a:pos x="11" y="41"/>
                  </a:cxn>
                  <a:cxn ang="0">
                    <a:pos x="20" y="43"/>
                  </a:cxn>
                  <a:cxn ang="0">
                    <a:pos x="28" y="41"/>
                  </a:cxn>
                  <a:cxn ang="0">
                    <a:pos x="31" y="36"/>
                  </a:cxn>
                  <a:cxn ang="0">
                    <a:pos x="29" y="32"/>
                  </a:cxn>
                  <a:cxn ang="0">
                    <a:pos x="20" y="29"/>
                  </a:cxn>
                  <a:cxn ang="0">
                    <a:pos x="8" y="25"/>
                  </a:cxn>
                  <a:cxn ang="0">
                    <a:pos x="3" y="20"/>
                  </a:cxn>
                  <a:cxn ang="0">
                    <a:pos x="1" y="14"/>
                  </a:cxn>
                  <a:cxn ang="0">
                    <a:pos x="3" y="8"/>
                  </a:cxn>
                  <a:cxn ang="0">
                    <a:pos x="7" y="4"/>
                  </a:cxn>
                  <a:cxn ang="0">
                    <a:pos x="12" y="1"/>
                  </a:cxn>
                  <a:cxn ang="0">
                    <a:pos x="19" y="0"/>
                  </a:cxn>
                  <a:cxn ang="0">
                    <a:pos x="28" y="2"/>
                  </a:cxn>
                  <a:cxn ang="0">
                    <a:pos x="35" y="6"/>
                  </a:cxn>
                  <a:cxn ang="0">
                    <a:pos x="38" y="14"/>
                  </a:cxn>
                  <a:cxn ang="0">
                    <a:pos x="30" y="15"/>
                  </a:cxn>
                  <a:cxn ang="0">
                    <a:pos x="27" y="9"/>
                  </a:cxn>
                  <a:cxn ang="0">
                    <a:pos x="19" y="7"/>
                  </a:cxn>
                  <a:cxn ang="0">
                    <a:pos x="11" y="9"/>
                  </a:cxn>
                  <a:cxn ang="0">
                    <a:pos x="9" y="13"/>
                  </a:cxn>
                  <a:cxn ang="0">
                    <a:pos x="10" y="16"/>
                  </a:cxn>
                  <a:cxn ang="0">
                    <a:pos x="13" y="18"/>
                  </a:cxn>
                  <a:cxn ang="0">
                    <a:pos x="20" y="20"/>
                  </a:cxn>
                  <a:cxn ang="0">
                    <a:pos x="32" y="24"/>
                  </a:cxn>
                  <a:cxn ang="0">
                    <a:pos x="37" y="28"/>
                  </a:cxn>
                  <a:cxn ang="0">
                    <a:pos x="39" y="35"/>
                  </a:cxn>
                  <a:cxn ang="0">
                    <a:pos x="37" y="43"/>
                  </a:cxn>
                  <a:cxn ang="0">
                    <a:pos x="30" y="48"/>
                  </a:cxn>
                  <a:cxn ang="0">
                    <a:pos x="20" y="50"/>
                  </a:cxn>
                  <a:cxn ang="0">
                    <a:pos x="6" y="46"/>
                  </a:cxn>
                  <a:cxn ang="0">
                    <a:pos x="0" y="35"/>
                  </a:cxn>
                  <a:cxn ang="0">
                    <a:pos x="0" y="35"/>
                  </a:cxn>
                </a:cxnLst>
                <a:rect l="0" t="0" r="r" b="b"/>
                <a:pathLst>
                  <a:path w="39" h="50">
                    <a:moveTo>
                      <a:pt x="0" y="35"/>
                    </a:moveTo>
                    <a:lnTo>
                      <a:pt x="0" y="35"/>
                    </a:lnTo>
                    <a:lnTo>
                      <a:pt x="8" y="34"/>
                    </a:lnTo>
                    <a:cubicBezTo>
                      <a:pt x="8" y="37"/>
                      <a:pt x="9" y="39"/>
                      <a:pt x="11" y="41"/>
                    </a:cubicBezTo>
                    <a:cubicBezTo>
                      <a:pt x="14" y="43"/>
                      <a:pt x="16" y="43"/>
                      <a:pt x="20" y="43"/>
                    </a:cubicBezTo>
                    <a:cubicBezTo>
                      <a:pt x="24" y="43"/>
                      <a:pt x="27" y="43"/>
                      <a:pt x="28" y="41"/>
                    </a:cubicBezTo>
                    <a:cubicBezTo>
                      <a:pt x="30" y="40"/>
                      <a:pt x="31" y="38"/>
                      <a:pt x="31" y="36"/>
                    </a:cubicBezTo>
                    <a:cubicBezTo>
                      <a:pt x="31" y="34"/>
                      <a:pt x="30" y="33"/>
                      <a:pt x="29" y="32"/>
                    </a:cubicBezTo>
                    <a:cubicBezTo>
                      <a:pt x="28" y="31"/>
                      <a:pt x="25" y="30"/>
                      <a:pt x="20" y="29"/>
                    </a:cubicBezTo>
                    <a:cubicBezTo>
                      <a:pt x="14" y="27"/>
                      <a:pt x="10" y="26"/>
                      <a:pt x="8" y="25"/>
                    </a:cubicBezTo>
                    <a:cubicBezTo>
                      <a:pt x="6" y="24"/>
                      <a:pt x="4" y="22"/>
                      <a:pt x="3" y="20"/>
                    </a:cubicBezTo>
                    <a:cubicBezTo>
                      <a:pt x="2" y="19"/>
                      <a:pt x="1" y="16"/>
                      <a:pt x="1" y="14"/>
                    </a:cubicBezTo>
                    <a:cubicBezTo>
                      <a:pt x="1" y="12"/>
                      <a:pt x="2" y="10"/>
                      <a:pt x="3" y="8"/>
                    </a:cubicBezTo>
                    <a:cubicBezTo>
                      <a:pt x="3" y="6"/>
                      <a:pt x="5" y="5"/>
                      <a:pt x="7" y="4"/>
                    </a:cubicBezTo>
                    <a:cubicBezTo>
                      <a:pt x="8" y="3"/>
                      <a:pt x="9" y="2"/>
                      <a:pt x="12" y="1"/>
                    </a:cubicBezTo>
                    <a:cubicBezTo>
                      <a:pt x="14" y="1"/>
                      <a:pt x="16" y="0"/>
                      <a:pt x="19" y="0"/>
                    </a:cubicBezTo>
                    <a:cubicBezTo>
                      <a:pt x="22" y="0"/>
                      <a:pt x="26" y="1"/>
                      <a:pt x="28" y="2"/>
                    </a:cubicBezTo>
                    <a:cubicBezTo>
                      <a:pt x="31" y="3"/>
                      <a:pt x="33" y="4"/>
                      <a:pt x="35" y="6"/>
                    </a:cubicBezTo>
                    <a:cubicBezTo>
                      <a:pt x="36" y="8"/>
                      <a:pt x="37" y="11"/>
                      <a:pt x="38" y="14"/>
                    </a:cubicBezTo>
                    <a:lnTo>
                      <a:pt x="30" y="15"/>
                    </a:lnTo>
                    <a:cubicBezTo>
                      <a:pt x="29" y="12"/>
                      <a:pt x="28" y="10"/>
                      <a:pt x="27" y="9"/>
                    </a:cubicBezTo>
                    <a:cubicBezTo>
                      <a:pt x="25" y="8"/>
                      <a:pt x="22" y="7"/>
                      <a:pt x="19" y="7"/>
                    </a:cubicBezTo>
                    <a:cubicBezTo>
                      <a:pt x="16" y="7"/>
                      <a:pt x="13" y="8"/>
                      <a:pt x="11" y="9"/>
                    </a:cubicBezTo>
                    <a:cubicBezTo>
                      <a:pt x="10" y="10"/>
                      <a:pt x="9" y="11"/>
                      <a:pt x="9" y="13"/>
                    </a:cubicBezTo>
                    <a:cubicBezTo>
                      <a:pt x="9" y="14"/>
                      <a:pt x="9" y="15"/>
                      <a:pt x="10" y="16"/>
                    </a:cubicBezTo>
                    <a:cubicBezTo>
                      <a:pt x="11" y="17"/>
                      <a:pt x="12" y="18"/>
                      <a:pt x="13" y="18"/>
                    </a:cubicBezTo>
                    <a:cubicBezTo>
                      <a:pt x="14" y="18"/>
                      <a:pt x="16" y="19"/>
                      <a:pt x="20" y="20"/>
                    </a:cubicBezTo>
                    <a:cubicBezTo>
                      <a:pt x="26" y="22"/>
                      <a:pt x="30" y="23"/>
                      <a:pt x="32" y="24"/>
                    </a:cubicBezTo>
                    <a:cubicBezTo>
                      <a:pt x="34" y="25"/>
                      <a:pt x="36" y="26"/>
                      <a:pt x="37" y="28"/>
                    </a:cubicBezTo>
                    <a:cubicBezTo>
                      <a:pt x="39" y="30"/>
                      <a:pt x="39" y="32"/>
                      <a:pt x="39" y="35"/>
                    </a:cubicBezTo>
                    <a:cubicBezTo>
                      <a:pt x="39" y="38"/>
                      <a:pt x="39" y="40"/>
                      <a:pt x="37" y="43"/>
                    </a:cubicBezTo>
                    <a:cubicBezTo>
                      <a:pt x="35"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2" name="Freeform 82"/>
              <p:cNvSpPr>
                <a:spLocks/>
              </p:cNvSpPr>
              <p:nvPr/>
            </p:nvSpPr>
            <p:spPr bwMode="auto">
              <a:xfrm>
                <a:off x="2664" y="2198"/>
                <a:ext cx="28" cy="86"/>
              </a:xfrm>
              <a:custGeom>
                <a:avLst/>
                <a:gdLst/>
                <a:ahLst/>
                <a:cxnLst>
                  <a:cxn ang="0">
                    <a:pos x="22" y="57"/>
                  </a:cxn>
                  <a:cxn ang="0">
                    <a:pos x="22" y="57"/>
                  </a:cxn>
                  <a:cxn ang="0">
                    <a:pos x="23" y="64"/>
                  </a:cxn>
                  <a:cxn ang="0">
                    <a:pos x="17" y="65"/>
                  </a:cxn>
                  <a:cxn ang="0">
                    <a:pos x="10" y="63"/>
                  </a:cxn>
                  <a:cxn ang="0">
                    <a:pos x="7" y="60"/>
                  </a:cxn>
                  <a:cxn ang="0">
                    <a:pos x="6" y="50"/>
                  </a:cxn>
                  <a:cxn ang="0">
                    <a:pos x="6" y="23"/>
                  </a:cxn>
                  <a:cxn ang="0">
                    <a:pos x="0" y="23"/>
                  </a:cxn>
                  <a:cxn ang="0">
                    <a:pos x="0" y="16"/>
                  </a:cxn>
                  <a:cxn ang="0">
                    <a:pos x="6" y="16"/>
                  </a:cxn>
                  <a:cxn ang="0">
                    <a:pos x="6" y="5"/>
                  </a:cxn>
                  <a:cxn ang="0">
                    <a:pos x="14" y="0"/>
                  </a:cxn>
                  <a:cxn ang="0">
                    <a:pos x="14" y="16"/>
                  </a:cxn>
                  <a:cxn ang="0">
                    <a:pos x="22" y="16"/>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4"/>
                      <a:pt x="19" y="65"/>
                      <a:pt x="17" y="65"/>
                    </a:cubicBezTo>
                    <a:cubicBezTo>
                      <a:pt x="14" y="65"/>
                      <a:pt x="12" y="64"/>
                      <a:pt x="10" y="63"/>
                    </a:cubicBezTo>
                    <a:cubicBezTo>
                      <a:pt x="9" y="62"/>
                      <a:pt x="7" y="61"/>
                      <a:pt x="7" y="60"/>
                    </a:cubicBezTo>
                    <a:cubicBezTo>
                      <a:pt x="6" y="58"/>
                      <a:pt x="6" y="55"/>
                      <a:pt x="6" y="50"/>
                    </a:cubicBezTo>
                    <a:lnTo>
                      <a:pt x="6" y="23"/>
                    </a:lnTo>
                    <a:lnTo>
                      <a:pt x="0" y="23"/>
                    </a:lnTo>
                    <a:lnTo>
                      <a:pt x="0" y="16"/>
                    </a:lnTo>
                    <a:lnTo>
                      <a:pt x="6" y="16"/>
                    </a:lnTo>
                    <a:lnTo>
                      <a:pt x="6" y="5"/>
                    </a:lnTo>
                    <a:lnTo>
                      <a:pt x="14" y="0"/>
                    </a:lnTo>
                    <a:lnTo>
                      <a:pt x="14" y="16"/>
                    </a:lnTo>
                    <a:lnTo>
                      <a:pt x="22" y="16"/>
                    </a:lnTo>
                    <a:lnTo>
                      <a:pt x="22" y="23"/>
                    </a:lnTo>
                    <a:lnTo>
                      <a:pt x="14" y="23"/>
                    </a:lnTo>
                    <a:lnTo>
                      <a:pt x="14" y="51"/>
                    </a:lnTo>
                    <a:cubicBezTo>
                      <a:pt x="14" y="53"/>
                      <a:pt x="14" y="54"/>
                      <a:pt x="14" y="55"/>
                    </a:cubicBezTo>
                    <a:cubicBezTo>
                      <a:pt x="15" y="56"/>
                      <a:pt x="15" y="56"/>
                      <a:pt x="16" y="57"/>
                    </a:cubicBezTo>
                    <a:cubicBezTo>
                      <a:pt x="16" y="57"/>
                      <a:pt x="17" y="57"/>
                      <a:pt x="18" y="57"/>
                    </a:cubicBezTo>
                    <a:cubicBezTo>
                      <a:pt x="19"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3" name="Freeform 83"/>
              <p:cNvSpPr>
                <a:spLocks/>
              </p:cNvSpPr>
              <p:nvPr/>
            </p:nvSpPr>
            <p:spPr bwMode="auto">
              <a:xfrm>
                <a:off x="2379" y="3520"/>
                <a:ext cx="54" cy="87"/>
              </a:xfrm>
              <a:custGeom>
                <a:avLst/>
                <a:gdLst/>
                <a:ahLst/>
                <a:cxnLst>
                  <a:cxn ang="0">
                    <a:pos x="0" y="66"/>
                  </a:cxn>
                  <a:cxn ang="0">
                    <a:pos x="0" y="66"/>
                  </a:cxn>
                  <a:cxn ang="0">
                    <a:pos x="0" y="0"/>
                  </a:cxn>
                  <a:cxn ang="0">
                    <a:pos x="44" y="0"/>
                  </a:cxn>
                  <a:cxn ang="0">
                    <a:pos x="44" y="8"/>
                  </a:cxn>
                  <a:cxn ang="0">
                    <a:pos x="9" y="8"/>
                  </a:cxn>
                  <a:cxn ang="0">
                    <a:pos x="9" y="28"/>
                  </a:cxn>
                  <a:cxn ang="0">
                    <a:pos x="39" y="28"/>
                  </a:cxn>
                  <a:cxn ang="0">
                    <a:pos x="39" y="36"/>
                  </a:cxn>
                  <a:cxn ang="0">
                    <a:pos x="9" y="36"/>
                  </a:cxn>
                  <a:cxn ang="0">
                    <a:pos x="9" y="66"/>
                  </a:cxn>
                  <a:cxn ang="0">
                    <a:pos x="0" y="66"/>
                  </a:cxn>
                </a:cxnLst>
                <a:rect l="0" t="0" r="r" b="b"/>
                <a:pathLst>
                  <a:path w="44" h="66">
                    <a:moveTo>
                      <a:pt x="0" y="66"/>
                    </a:moveTo>
                    <a:lnTo>
                      <a:pt x="0" y="66"/>
                    </a:lnTo>
                    <a:lnTo>
                      <a:pt x="0" y="0"/>
                    </a:lnTo>
                    <a:lnTo>
                      <a:pt x="44" y="0"/>
                    </a:lnTo>
                    <a:lnTo>
                      <a:pt x="44" y="8"/>
                    </a:lnTo>
                    <a:lnTo>
                      <a:pt x="9" y="8"/>
                    </a:lnTo>
                    <a:lnTo>
                      <a:pt x="9" y="28"/>
                    </a:lnTo>
                    <a:lnTo>
                      <a:pt x="39" y="28"/>
                    </a:lnTo>
                    <a:lnTo>
                      <a:pt x="39" y="36"/>
                    </a:lnTo>
                    <a:lnTo>
                      <a:pt x="9" y="36"/>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4" name="Freeform 84"/>
              <p:cNvSpPr>
                <a:spLocks noEditPoints="1"/>
              </p:cNvSpPr>
              <p:nvPr/>
            </p:nvSpPr>
            <p:spPr bwMode="auto">
              <a:xfrm>
                <a:off x="2445" y="3520"/>
                <a:ext cx="11" cy="87"/>
              </a:xfrm>
              <a:custGeom>
                <a:avLst/>
                <a:gdLst/>
                <a:ahLst/>
                <a:cxnLst>
                  <a:cxn ang="0">
                    <a:pos x="0" y="9"/>
                  </a:cxn>
                  <a:cxn ang="0">
                    <a:pos x="0" y="9"/>
                  </a:cxn>
                  <a:cxn ang="0">
                    <a:pos x="0" y="0"/>
                  </a:cxn>
                  <a:cxn ang="0">
                    <a:pos x="9" y="0"/>
                  </a:cxn>
                  <a:cxn ang="0">
                    <a:pos x="9" y="9"/>
                  </a:cxn>
                  <a:cxn ang="0">
                    <a:pos x="0" y="9"/>
                  </a:cxn>
                  <a:cxn ang="0">
                    <a:pos x="0" y="66"/>
                  </a:cxn>
                  <a:cxn ang="0">
                    <a:pos x="0" y="66"/>
                  </a:cxn>
                  <a:cxn ang="0">
                    <a:pos x="0" y="18"/>
                  </a:cxn>
                  <a:cxn ang="0">
                    <a:pos x="9" y="18"/>
                  </a:cxn>
                  <a:cxn ang="0">
                    <a:pos x="9" y="66"/>
                  </a:cxn>
                  <a:cxn ang="0">
                    <a:pos x="0" y="66"/>
                  </a:cxn>
                </a:cxnLst>
                <a:rect l="0" t="0" r="r" b="b"/>
                <a:pathLst>
                  <a:path w="9" h="66">
                    <a:moveTo>
                      <a:pt x="0" y="9"/>
                    </a:moveTo>
                    <a:lnTo>
                      <a:pt x="0" y="9"/>
                    </a:lnTo>
                    <a:lnTo>
                      <a:pt x="0" y="0"/>
                    </a:lnTo>
                    <a:lnTo>
                      <a:pt x="9" y="0"/>
                    </a:lnTo>
                    <a:lnTo>
                      <a:pt x="9" y="9"/>
                    </a:lnTo>
                    <a:lnTo>
                      <a:pt x="0" y="9"/>
                    </a:lnTo>
                    <a:close/>
                    <a:moveTo>
                      <a:pt x="0" y="66"/>
                    </a:moveTo>
                    <a:lnTo>
                      <a:pt x="0" y="66"/>
                    </a:lnTo>
                    <a:lnTo>
                      <a:pt x="0" y="18"/>
                    </a:lnTo>
                    <a:lnTo>
                      <a:pt x="9" y="18"/>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5" name="Freeform 85"/>
              <p:cNvSpPr>
                <a:spLocks/>
              </p:cNvSpPr>
              <p:nvPr/>
            </p:nvSpPr>
            <p:spPr bwMode="auto">
              <a:xfrm>
                <a:off x="2465" y="3544"/>
                <a:ext cx="53" cy="63"/>
              </a:xfrm>
              <a:custGeom>
                <a:avLst/>
                <a:gdLst/>
                <a:ahLst/>
                <a:cxnLst>
                  <a:cxn ang="0">
                    <a:pos x="0" y="48"/>
                  </a:cxn>
                  <a:cxn ang="0">
                    <a:pos x="0" y="48"/>
                  </a:cxn>
                  <a:cxn ang="0">
                    <a:pos x="17" y="23"/>
                  </a:cxn>
                  <a:cxn ang="0">
                    <a:pos x="1" y="0"/>
                  </a:cxn>
                  <a:cxn ang="0">
                    <a:pos x="11" y="0"/>
                  </a:cxn>
                  <a:cxn ang="0">
                    <a:pos x="19" y="11"/>
                  </a:cxn>
                  <a:cxn ang="0">
                    <a:pos x="22" y="16"/>
                  </a:cxn>
                  <a:cxn ang="0">
                    <a:pos x="26" y="11"/>
                  </a:cxn>
                  <a:cxn ang="0">
                    <a:pos x="34" y="0"/>
                  </a:cxn>
                  <a:cxn ang="0">
                    <a:pos x="43" y="0"/>
                  </a:cxn>
                  <a:cxn ang="0">
                    <a:pos x="27" y="22"/>
                  </a:cxn>
                  <a:cxn ang="0">
                    <a:pos x="44" y="48"/>
                  </a:cxn>
                  <a:cxn ang="0">
                    <a:pos x="35" y="48"/>
                  </a:cxn>
                  <a:cxn ang="0">
                    <a:pos x="25" y="33"/>
                  </a:cxn>
                  <a:cxn ang="0">
                    <a:pos x="22" y="29"/>
                  </a:cxn>
                  <a:cxn ang="0">
                    <a:pos x="10" y="48"/>
                  </a:cxn>
                  <a:cxn ang="0">
                    <a:pos x="0" y="48"/>
                  </a:cxn>
                </a:cxnLst>
                <a:rect l="0" t="0" r="r" b="b"/>
                <a:pathLst>
                  <a:path w="44" h="48">
                    <a:moveTo>
                      <a:pt x="0" y="48"/>
                    </a:moveTo>
                    <a:lnTo>
                      <a:pt x="0" y="48"/>
                    </a:lnTo>
                    <a:lnTo>
                      <a:pt x="17" y="23"/>
                    </a:lnTo>
                    <a:lnTo>
                      <a:pt x="1" y="0"/>
                    </a:lnTo>
                    <a:lnTo>
                      <a:pt x="11" y="0"/>
                    </a:lnTo>
                    <a:lnTo>
                      <a:pt x="19" y="11"/>
                    </a:lnTo>
                    <a:cubicBezTo>
                      <a:pt x="20" y="13"/>
                      <a:pt x="21" y="15"/>
                      <a:pt x="22" y="16"/>
                    </a:cubicBezTo>
                    <a:cubicBezTo>
                      <a:pt x="23" y="15"/>
                      <a:pt x="24" y="13"/>
                      <a:pt x="26" y="11"/>
                    </a:cubicBezTo>
                    <a:lnTo>
                      <a:pt x="34" y="0"/>
                    </a:lnTo>
                    <a:lnTo>
                      <a:pt x="43" y="0"/>
                    </a:lnTo>
                    <a:lnTo>
                      <a:pt x="27" y="22"/>
                    </a:lnTo>
                    <a:lnTo>
                      <a:pt x="44" y="48"/>
                    </a:lnTo>
                    <a:lnTo>
                      <a:pt x="35" y="48"/>
                    </a:lnTo>
                    <a:lnTo>
                      <a:pt x="25" y="33"/>
                    </a:lnTo>
                    <a:lnTo>
                      <a:pt x="22" y="29"/>
                    </a:lnTo>
                    <a:lnTo>
                      <a:pt x="10" y="48"/>
                    </a:lnTo>
                    <a:lnTo>
                      <a:pt x="0"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6" name="Freeform 86"/>
              <p:cNvSpPr>
                <a:spLocks noEditPoints="1"/>
              </p:cNvSpPr>
              <p:nvPr/>
            </p:nvSpPr>
            <p:spPr bwMode="auto">
              <a:xfrm>
                <a:off x="2522" y="3542"/>
                <a:ext cx="53" cy="66"/>
              </a:xfrm>
              <a:custGeom>
                <a:avLst/>
                <a:gdLst/>
                <a:ahLst/>
                <a:cxnLst>
                  <a:cxn ang="0">
                    <a:pos x="36" y="33"/>
                  </a:cxn>
                  <a:cxn ang="0">
                    <a:pos x="36" y="33"/>
                  </a:cxn>
                  <a:cxn ang="0">
                    <a:pos x="44" y="34"/>
                  </a:cxn>
                  <a:cxn ang="0">
                    <a:pos x="37" y="46"/>
                  </a:cxn>
                  <a:cxn ang="0">
                    <a:pos x="23" y="50"/>
                  </a:cxn>
                  <a:cxn ang="0">
                    <a:pos x="6" y="43"/>
                  </a:cxn>
                  <a:cxn ang="0">
                    <a:pos x="0" y="25"/>
                  </a:cxn>
                  <a:cxn ang="0">
                    <a:pos x="6" y="7"/>
                  </a:cxn>
                  <a:cxn ang="0">
                    <a:pos x="23" y="0"/>
                  </a:cxn>
                  <a:cxn ang="0">
                    <a:pos x="38" y="6"/>
                  </a:cxn>
                  <a:cxn ang="0">
                    <a:pos x="44" y="25"/>
                  </a:cxn>
                  <a:cxn ang="0">
                    <a:pos x="44" y="27"/>
                  </a:cxn>
                  <a:cxn ang="0">
                    <a:pos x="9" y="27"/>
                  </a:cxn>
                  <a:cxn ang="0">
                    <a:pos x="13" y="39"/>
                  </a:cxn>
                  <a:cxn ang="0">
                    <a:pos x="23" y="43"/>
                  </a:cxn>
                  <a:cxn ang="0">
                    <a:pos x="31" y="41"/>
                  </a:cxn>
                  <a:cxn ang="0">
                    <a:pos x="36" y="33"/>
                  </a:cxn>
                  <a:cxn ang="0">
                    <a:pos x="36" y="33"/>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3"/>
                    </a:moveTo>
                    <a:lnTo>
                      <a:pt x="36" y="33"/>
                    </a:lnTo>
                    <a:lnTo>
                      <a:pt x="44" y="34"/>
                    </a:lnTo>
                    <a:cubicBezTo>
                      <a:pt x="43" y="39"/>
                      <a:pt x="40" y="43"/>
                      <a:pt x="37" y="46"/>
                    </a:cubicBezTo>
                    <a:cubicBezTo>
                      <a:pt x="33" y="48"/>
                      <a:pt x="29" y="50"/>
                      <a:pt x="23" y="50"/>
                    </a:cubicBezTo>
                    <a:cubicBezTo>
                      <a:pt x="16" y="50"/>
                      <a:pt x="10" y="48"/>
                      <a:pt x="6" y="43"/>
                    </a:cubicBezTo>
                    <a:cubicBezTo>
                      <a:pt x="2" y="39"/>
                      <a:pt x="0" y="33"/>
                      <a:pt x="0" y="25"/>
                    </a:cubicBezTo>
                    <a:cubicBezTo>
                      <a:pt x="0" y="17"/>
                      <a:pt x="2" y="11"/>
                      <a:pt x="6" y="7"/>
                    </a:cubicBezTo>
                    <a:cubicBezTo>
                      <a:pt x="11" y="2"/>
                      <a:pt x="16" y="0"/>
                      <a:pt x="23" y="0"/>
                    </a:cubicBezTo>
                    <a:cubicBezTo>
                      <a:pt x="29" y="0"/>
                      <a:pt x="34" y="2"/>
                      <a:pt x="38" y="6"/>
                    </a:cubicBezTo>
                    <a:cubicBezTo>
                      <a:pt x="42" y="11"/>
                      <a:pt x="44" y="17"/>
                      <a:pt x="44" y="25"/>
                    </a:cubicBezTo>
                    <a:cubicBezTo>
                      <a:pt x="44" y="25"/>
                      <a:pt x="44" y="26"/>
                      <a:pt x="44" y="27"/>
                    </a:cubicBezTo>
                    <a:lnTo>
                      <a:pt x="9" y="27"/>
                    </a:lnTo>
                    <a:cubicBezTo>
                      <a:pt x="9" y="32"/>
                      <a:pt x="10" y="36"/>
                      <a:pt x="13" y="39"/>
                    </a:cubicBezTo>
                    <a:cubicBezTo>
                      <a:pt x="16" y="42"/>
                      <a:pt x="19" y="43"/>
                      <a:pt x="23" y="43"/>
                    </a:cubicBezTo>
                    <a:cubicBezTo>
                      <a:pt x="26" y="43"/>
                      <a:pt x="29" y="42"/>
                      <a:pt x="31" y="41"/>
                    </a:cubicBezTo>
                    <a:cubicBezTo>
                      <a:pt x="33" y="39"/>
                      <a:pt x="34" y="37"/>
                      <a:pt x="36" y="33"/>
                    </a:cubicBezTo>
                    <a:lnTo>
                      <a:pt x="36" y="33"/>
                    </a:lnTo>
                    <a:close/>
                    <a:moveTo>
                      <a:pt x="9" y="20"/>
                    </a:moveTo>
                    <a:lnTo>
                      <a:pt x="9" y="20"/>
                    </a:lnTo>
                    <a:lnTo>
                      <a:pt x="36" y="20"/>
                    </a:lnTo>
                    <a:cubicBezTo>
                      <a:pt x="35" y="16"/>
                      <a:pt x="34" y="13"/>
                      <a:pt x="33" y="11"/>
                    </a:cubicBezTo>
                    <a:cubicBezTo>
                      <a:pt x="30" y="8"/>
                      <a:pt x="27" y="7"/>
                      <a:pt x="23"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7" name="Freeform 87"/>
              <p:cNvSpPr>
                <a:spLocks noEditPoints="1"/>
              </p:cNvSpPr>
              <p:nvPr/>
            </p:nvSpPr>
            <p:spPr bwMode="auto">
              <a:xfrm>
                <a:off x="2584" y="3520"/>
                <a:ext cx="51" cy="88"/>
              </a:xfrm>
              <a:custGeom>
                <a:avLst/>
                <a:gdLst/>
                <a:ahLst/>
                <a:cxnLst>
                  <a:cxn ang="0">
                    <a:pos x="34" y="66"/>
                  </a:cxn>
                  <a:cxn ang="0">
                    <a:pos x="34" y="66"/>
                  </a:cxn>
                  <a:cxn ang="0">
                    <a:pos x="34" y="60"/>
                  </a:cxn>
                  <a:cxn ang="0">
                    <a:pos x="21" y="67"/>
                  </a:cxn>
                  <a:cxn ang="0">
                    <a:pos x="10" y="64"/>
                  </a:cxn>
                  <a:cxn ang="0">
                    <a:pos x="3" y="55"/>
                  </a:cxn>
                  <a:cxn ang="0">
                    <a:pos x="0" y="42"/>
                  </a:cxn>
                  <a:cxn ang="0">
                    <a:pos x="3" y="29"/>
                  </a:cxn>
                  <a:cxn ang="0">
                    <a:pos x="10" y="20"/>
                  </a:cxn>
                  <a:cxn ang="0">
                    <a:pos x="20" y="17"/>
                  </a:cxn>
                  <a:cxn ang="0">
                    <a:pos x="28" y="19"/>
                  </a:cxn>
                  <a:cxn ang="0">
                    <a:pos x="34" y="23"/>
                  </a:cxn>
                  <a:cxn ang="0">
                    <a:pos x="34" y="0"/>
                  </a:cxn>
                  <a:cxn ang="0">
                    <a:pos x="42" y="0"/>
                  </a:cxn>
                  <a:cxn ang="0">
                    <a:pos x="42" y="66"/>
                  </a:cxn>
                  <a:cxn ang="0">
                    <a:pos x="34" y="66"/>
                  </a:cxn>
                  <a:cxn ang="0">
                    <a:pos x="9" y="42"/>
                  </a:cxn>
                  <a:cxn ang="0">
                    <a:pos x="9" y="42"/>
                  </a:cxn>
                  <a:cxn ang="0">
                    <a:pos x="12" y="56"/>
                  </a:cxn>
                  <a:cxn ang="0">
                    <a:pos x="22" y="60"/>
                  </a:cxn>
                  <a:cxn ang="0">
                    <a:pos x="31" y="56"/>
                  </a:cxn>
                  <a:cxn ang="0">
                    <a:pos x="34" y="43"/>
                  </a:cxn>
                  <a:cxn ang="0">
                    <a:pos x="30" y="28"/>
                  </a:cxn>
                  <a:cxn ang="0">
                    <a:pos x="21" y="24"/>
                  </a:cxn>
                  <a:cxn ang="0">
                    <a:pos x="12" y="28"/>
                  </a:cxn>
                  <a:cxn ang="0">
                    <a:pos x="9" y="42"/>
                  </a:cxn>
                  <a:cxn ang="0">
                    <a:pos x="9" y="42"/>
                  </a:cxn>
                </a:cxnLst>
                <a:rect l="0" t="0" r="r" b="b"/>
                <a:pathLst>
                  <a:path w="42" h="67">
                    <a:moveTo>
                      <a:pt x="34" y="66"/>
                    </a:moveTo>
                    <a:lnTo>
                      <a:pt x="34" y="66"/>
                    </a:lnTo>
                    <a:lnTo>
                      <a:pt x="34" y="60"/>
                    </a:lnTo>
                    <a:cubicBezTo>
                      <a:pt x="31" y="64"/>
                      <a:pt x="27" y="67"/>
                      <a:pt x="21" y="67"/>
                    </a:cubicBezTo>
                    <a:cubicBezTo>
                      <a:pt x="17" y="67"/>
                      <a:pt x="13" y="66"/>
                      <a:pt x="10" y="64"/>
                    </a:cubicBezTo>
                    <a:cubicBezTo>
                      <a:pt x="7" y="62"/>
                      <a:pt x="5" y="59"/>
                      <a:pt x="3" y="55"/>
                    </a:cubicBezTo>
                    <a:cubicBezTo>
                      <a:pt x="1" y="51"/>
                      <a:pt x="0" y="47"/>
                      <a:pt x="0" y="42"/>
                    </a:cubicBezTo>
                    <a:cubicBezTo>
                      <a:pt x="0" y="37"/>
                      <a:pt x="1" y="33"/>
                      <a:pt x="3" y="29"/>
                    </a:cubicBezTo>
                    <a:cubicBezTo>
                      <a:pt x="4" y="25"/>
                      <a:pt x="7" y="22"/>
                      <a:pt x="10" y="20"/>
                    </a:cubicBezTo>
                    <a:cubicBezTo>
                      <a:pt x="13" y="18"/>
                      <a:pt x="16" y="17"/>
                      <a:pt x="20" y="17"/>
                    </a:cubicBezTo>
                    <a:cubicBezTo>
                      <a:pt x="23" y="17"/>
                      <a:pt x="26" y="17"/>
                      <a:pt x="28" y="19"/>
                    </a:cubicBezTo>
                    <a:cubicBezTo>
                      <a:pt x="30" y="20"/>
                      <a:pt x="32" y="21"/>
                      <a:pt x="34" y="23"/>
                    </a:cubicBezTo>
                    <a:lnTo>
                      <a:pt x="34" y="0"/>
                    </a:lnTo>
                    <a:lnTo>
                      <a:pt x="42" y="0"/>
                    </a:lnTo>
                    <a:lnTo>
                      <a:pt x="42" y="66"/>
                    </a:lnTo>
                    <a:lnTo>
                      <a:pt x="34" y="66"/>
                    </a:lnTo>
                    <a:close/>
                    <a:moveTo>
                      <a:pt x="9" y="42"/>
                    </a:moveTo>
                    <a:lnTo>
                      <a:pt x="9" y="42"/>
                    </a:lnTo>
                    <a:cubicBezTo>
                      <a:pt x="9" y="48"/>
                      <a:pt x="10" y="53"/>
                      <a:pt x="12" y="56"/>
                    </a:cubicBezTo>
                    <a:cubicBezTo>
                      <a:pt x="15" y="59"/>
                      <a:pt x="18" y="60"/>
                      <a:pt x="22" y="60"/>
                    </a:cubicBezTo>
                    <a:cubicBezTo>
                      <a:pt x="25" y="60"/>
                      <a:pt x="28" y="59"/>
                      <a:pt x="31" y="56"/>
                    </a:cubicBezTo>
                    <a:cubicBezTo>
                      <a:pt x="33" y="53"/>
                      <a:pt x="34" y="48"/>
                      <a:pt x="34" y="43"/>
                    </a:cubicBezTo>
                    <a:cubicBezTo>
                      <a:pt x="34" y="36"/>
                      <a:pt x="33" y="31"/>
                      <a:pt x="30" y="28"/>
                    </a:cubicBezTo>
                    <a:cubicBezTo>
                      <a:pt x="28" y="25"/>
                      <a:pt x="25" y="24"/>
                      <a:pt x="21" y="24"/>
                    </a:cubicBezTo>
                    <a:cubicBezTo>
                      <a:pt x="18" y="24"/>
                      <a:pt x="15" y="25"/>
                      <a:pt x="12" y="28"/>
                    </a:cubicBezTo>
                    <a:cubicBezTo>
                      <a:pt x="10" y="31"/>
                      <a:pt x="9" y="36"/>
                      <a:pt x="9" y="42"/>
                    </a:cubicBezTo>
                    <a:lnTo>
                      <a:pt x="9"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8" name="Freeform 88"/>
              <p:cNvSpPr>
                <a:spLocks/>
              </p:cNvSpPr>
              <p:nvPr/>
            </p:nvSpPr>
            <p:spPr bwMode="auto">
              <a:xfrm>
                <a:off x="2374" y="3690"/>
                <a:ext cx="50" cy="66"/>
              </a:xfrm>
              <a:custGeom>
                <a:avLst/>
                <a:gdLst/>
                <a:ahLst/>
                <a:cxnLst>
                  <a:cxn ang="0">
                    <a:pos x="34" y="31"/>
                  </a:cxn>
                  <a:cxn ang="0">
                    <a:pos x="34" y="31"/>
                  </a:cxn>
                  <a:cxn ang="0">
                    <a:pos x="41" y="32"/>
                  </a:cxn>
                  <a:cxn ang="0">
                    <a:pos x="35" y="45"/>
                  </a:cxn>
                  <a:cxn ang="0">
                    <a:pos x="22" y="50"/>
                  </a:cxn>
                  <a:cxn ang="0">
                    <a:pos x="6" y="43"/>
                  </a:cxn>
                  <a:cxn ang="0">
                    <a:pos x="0" y="25"/>
                  </a:cxn>
                  <a:cxn ang="0">
                    <a:pos x="2" y="11"/>
                  </a:cxn>
                  <a:cxn ang="0">
                    <a:pos x="10" y="3"/>
                  </a:cxn>
                  <a:cxn ang="0">
                    <a:pos x="22" y="0"/>
                  </a:cxn>
                  <a:cxn ang="0">
                    <a:pos x="34" y="4"/>
                  </a:cxn>
                  <a:cxn ang="0">
                    <a:pos x="41" y="15"/>
                  </a:cxn>
                  <a:cxn ang="0">
                    <a:pos x="33" y="16"/>
                  </a:cxn>
                  <a:cxn ang="0">
                    <a:pos x="29" y="9"/>
                  </a:cxn>
                  <a:cxn ang="0">
                    <a:pos x="22" y="7"/>
                  </a:cxn>
                  <a:cxn ang="0">
                    <a:pos x="12" y="11"/>
                  </a:cxn>
                  <a:cxn ang="0">
                    <a:pos x="8" y="25"/>
                  </a:cxn>
                  <a:cxn ang="0">
                    <a:pos x="12" y="39"/>
                  </a:cxn>
                  <a:cxn ang="0">
                    <a:pos x="22" y="43"/>
                  </a:cxn>
                  <a:cxn ang="0">
                    <a:pos x="29" y="40"/>
                  </a:cxn>
                  <a:cxn ang="0">
                    <a:pos x="34" y="31"/>
                  </a:cxn>
                  <a:cxn ang="0">
                    <a:pos x="34" y="31"/>
                  </a:cxn>
                </a:cxnLst>
                <a:rect l="0" t="0" r="r" b="b"/>
                <a:pathLst>
                  <a:path w="41" h="50">
                    <a:moveTo>
                      <a:pt x="34" y="31"/>
                    </a:moveTo>
                    <a:lnTo>
                      <a:pt x="34" y="31"/>
                    </a:lnTo>
                    <a:lnTo>
                      <a:pt x="41" y="32"/>
                    </a:lnTo>
                    <a:cubicBezTo>
                      <a:pt x="41" y="38"/>
                      <a:pt x="38" y="42"/>
                      <a:pt x="35" y="45"/>
                    </a:cubicBezTo>
                    <a:cubicBezTo>
                      <a:pt x="31" y="48"/>
                      <a:pt x="27" y="50"/>
                      <a:pt x="22" y="50"/>
                    </a:cubicBezTo>
                    <a:cubicBezTo>
                      <a:pt x="15" y="50"/>
                      <a:pt x="10" y="48"/>
                      <a:pt x="6" y="43"/>
                    </a:cubicBezTo>
                    <a:cubicBezTo>
                      <a:pt x="2" y="39"/>
                      <a:pt x="0" y="33"/>
                      <a:pt x="0" y="25"/>
                    </a:cubicBezTo>
                    <a:cubicBezTo>
                      <a:pt x="0" y="20"/>
                      <a:pt x="1" y="15"/>
                      <a:pt x="2" y="11"/>
                    </a:cubicBezTo>
                    <a:cubicBezTo>
                      <a:pt x="4" y="8"/>
                      <a:pt x="7" y="5"/>
                      <a:pt x="10" y="3"/>
                    </a:cubicBezTo>
                    <a:cubicBezTo>
                      <a:pt x="14" y="1"/>
                      <a:pt x="18" y="0"/>
                      <a:pt x="22" y="0"/>
                    </a:cubicBezTo>
                    <a:cubicBezTo>
                      <a:pt x="27" y="0"/>
                      <a:pt x="31" y="1"/>
                      <a:pt x="34" y="4"/>
                    </a:cubicBezTo>
                    <a:cubicBezTo>
                      <a:pt x="38" y="6"/>
                      <a:pt x="40" y="10"/>
                      <a:pt x="41" y="15"/>
                    </a:cubicBezTo>
                    <a:lnTo>
                      <a:pt x="33" y="16"/>
                    </a:lnTo>
                    <a:cubicBezTo>
                      <a:pt x="32" y="13"/>
                      <a:pt x="31" y="11"/>
                      <a:pt x="29" y="9"/>
                    </a:cubicBezTo>
                    <a:cubicBezTo>
                      <a:pt x="27" y="7"/>
                      <a:pt x="25" y="7"/>
                      <a:pt x="22" y="7"/>
                    </a:cubicBezTo>
                    <a:cubicBezTo>
                      <a:pt x="18" y="7"/>
                      <a:pt x="15" y="8"/>
                      <a:pt x="12" y="11"/>
                    </a:cubicBezTo>
                    <a:cubicBezTo>
                      <a:pt x="9" y="14"/>
                      <a:pt x="8" y="18"/>
                      <a:pt x="8" y="25"/>
                    </a:cubicBezTo>
                    <a:cubicBezTo>
                      <a:pt x="8" y="31"/>
                      <a:pt x="9" y="36"/>
                      <a:pt x="12" y="39"/>
                    </a:cubicBezTo>
                    <a:cubicBezTo>
                      <a:pt x="14" y="42"/>
                      <a:pt x="18" y="43"/>
                      <a:pt x="22" y="43"/>
                    </a:cubicBezTo>
                    <a:cubicBezTo>
                      <a:pt x="25" y="43"/>
                      <a:pt x="27" y="42"/>
                      <a:pt x="29"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09" name="Freeform 89"/>
              <p:cNvSpPr>
                <a:spLocks noEditPoints="1"/>
              </p:cNvSpPr>
              <p:nvPr/>
            </p:nvSpPr>
            <p:spPr bwMode="auto">
              <a:xfrm>
                <a:off x="2430" y="3690"/>
                <a:ext cx="54"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6" y="49"/>
                  </a:cxn>
                  <a:cxn ang="0">
                    <a:pos x="34" y="43"/>
                  </a:cxn>
                  <a:cxn ang="0">
                    <a:pos x="34" y="43"/>
                  </a:cxn>
                  <a:cxn ang="0">
                    <a:pos x="33" y="25"/>
                  </a:cxn>
                  <a:cxn ang="0">
                    <a:pos x="33" y="25"/>
                  </a:cxn>
                  <a:cxn ang="0">
                    <a:pos x="20" y="28"/>
                  </a:cxn>
                  <a:cxn ang="0">
                    <a:pos x="13" y="29"/>
                  </a:cxn>
                  <a:cxn ang="0">
                    <a:pos x="10" y="32"/>
                  </a:cxn>
                  <a:cxn ang="0">
                    <a:pos x="9" y="36"/>
                  </a:cxn>
                  <a:cxn ang="0">
                    <a:pos x="11" y="41"/>
                  </a:cxn>
                  <a:cxn ang="0">
                    <a:pos x="18" y="43"/>
                  </a:cxn>
                  <a:cxn ang="0">
                    <a:pos x="27"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20" y="50"/>
                      <a:pt x="16" y="50"/>
                    </a:cubicBezTo>
                    <a:cubicBezTo>
                      <a:pt x="11" y="50"/>
                      <a:pt x="7" y="48"/>
                      <a:pt x="4" y="46"/>
                    </a:cubicBezTo>
                    <a:cubicBezTo>
                      <a:pt x="1" y="43"/>
                      <a:pt x="0" y="40"/>
                      <a:pt x="0" y="36"/>
                    </a:cubicBezTo>
                    <a:cubicBezTo>
                      <a:pt x="0" y="34"/>
                      <a:pt x="1" y="32"/>
                      <a:pt x="2" y="30"/>
                    </a:cubicBezTo>
                    <a:cubicBezTo>
                      <a:pt x="3" y="28"/>
                      <a:pt x="4" y="26"/>
                      <a:pt x="6" y="25"/>
                    </a:cubicBezTo>
                    <a:cubicBezTo>
                      <a:pt x="8" y="24"/>
                      <a:pt x="9" y="23"/>
                      <a:pt x="12" y="22"/>
                    </a:cubicBezTo>
                    <a:cubicBezTo>
                      <a:pt x="13" y="22"/>
                      <a:pt x="16" y="22"/>
                      <a:pt x="19" y="21"/>
                    </a:cubicBezTo>
                    <a:cubicBezTo>
                      <a:pt x="25" y="20"/>
                      <a:pt x="30" y="19"/>
                      <a:pt x="33" y="18"/>
                    </a:cubicBezTo>
                    <a:cubicBezTo>
                      <a:pt x="33" y="17"/>
                      <a:pt x="33" y="17"/>
                      <a:pt x="33" y="16"/>
                    </a:cubicBezTo>
                    <a:cubicBezTo>
                      <a:pt x="33" y="13"/>
                      <a:pt x="33" y="11"/>
                      <a:pt x="31" y="9"/>
                    </a:cubicBezTo>
                    <a:cubicBezTo>
                      <a:pt x="29" y="7"/>
                      <a:pt x="26" y="7"/>
                      <a:pt x="22" y="7"/>
                    </a:cubicBezTo>
                    <a:cubicBezTo>
                      <a:pt x="18" y="7"/>
                      <a:pt x="15" y="7"/>
                      <a:pt x="13" y="9"/>
                    </a:cubicBezTo>
                    <a:cubicBezTo>
                      <a:pt x="12" y="10"/>
                      <a:pt x="10" y="12"/>
                      <a:pt x="9" y="16"/>
                    </a:cubicBezTo>
                    <a:lnTo>
                      <a:pt x="1" y="15"/>
                    </a:lnTo>
                    <a:cubicBezTo>
                      <a:pt x="2" y="11"/>
                      <a:pt x="3" y="8"/>
                      <a:pt x="5" y="6"/>
                    </a:cubicBezTo>
                    <a:cubicBezTo>
                      <a:pt x="7" y="4"/>
                      <a:pt x="9" y="3"/>
                      <a:pt x="12" y="2"/>
                    </a:cubicBezTo>
                    <a:cubicBezTo>
                      <a:pt x="15" y="0"/>
                      <a:pt x="19" y="0"/>
                      <a:pt x="23" y="0"/>
                    </a:cubicBezTo>
                    <a:cubicBezTo>
                      <a:pt x="27" y="0"/>
                      <a:pt x="30" y="0"/>
                      <a:pt x="33" y="1"/>
                    </a:cubicBezTo>
                    <a:cubicBezTo>
                      <a:pt x="35" y="2"/>
                      <a:pt x="37" y="3"/>
                      <a:pt x="38" y="5"/>
                    </a:cubicBezTo>
                    <a:cubicBezTo>
                      <a:pt x="40" y="6"/>
                      <a:pt x="41" y="8"/>
                      <a:pt x="41" y="10"/>
                    </a:cubicBezTo>
                    <a:cubicBezTo>
                      <a:pt x="41" y="12"/>
                      <a:pt x="41" y="14"/>
                      <a:pt x="41" y="18"/>
                    </a:cubicBezTo>
                    <a:lnTo>
                      <a:pt x="41" y="29"/>
                    </a:lnTo>
                    <a:cubicBezTo>
                      <a:pt x="41" y="36"/>
                      <a:pt x="42" y="41"/>
                      <a:pt x="42" y="43"/>
                    </a:cubicBezTo>
                    <a:cubicBezTo>
                      <a:pt x="42" y="45"/>
                      <a:pt x="43" y="47"/>
                      <a:pt x="44" y="49"/>
                    </a:cubicBezTo>
                    <a:lnTo>
                      <a:pt x="36" y="49"/>
                    </a:lnTo>
                    <a:cubicBezTo>
                      <a:pt x="35" y="47"/>
                      <a:pt x="34" y="45"/>
                      <a:pt x="34" y="43"/>
                    </a:cubicBezTo>
                    <a:lnTo>
                      <a:pt x="34" y="43"/>
                    </a:lnTo>
                    <a:close/>
                    <a:moveTo>
                      <a:pt x="33" y="25"/>
                    </a:moveTo>
                    <a:lnTo>
                      <a:pt x="33" y="25"/>
                    </a:lnTo>
                    <a:cubicBezTo>
                      <a:pt x="30" y="26"/>
                      <a:pt x="26" y="27"/>
                      <a:pt x="20" y="28"/>
                    </a:cubicBezTo>
                    <a:cubicBezTo>
                      <a:pt x="17" y="28"/>
                      <a:pt x="14" y="29"/>
                      <a:pt x="13" y="29"/>
                    </a:cubicBezTo>
                    <a:cubicBezTo>
                      <a:pt x="12" y="30"/>
                      <a:pt x="11" y="31"/>
                      <a:pt x="10" y="32"/>
                    </a:cubicBezTo>
                    <a:cubicBezTo>
                      <a:pt x="9" y="33"/>
                      <a:pt x="9" y="34"/>
                      <a:pt x="9" y="36"/>
                    </a:cubicBezTo>
                    <a:cubicBezTo>
                      <a:pt x="9" y="38"/>
                      <a:pt x="9" y="40"/>
                      <a:pt x="11" y="41"/>
                    </a:cubicBezTo>
                    <a:cubicBezTo>
                      <a:pt x="13" y="43"/>
                      <a:pt x="15" y="43"/>
                      <a:pt x="18" y="43"/>
                    </a:cubicBezTo>
                    <a:cubicBezTo>
                      <a:pt x="21" y="43"/>
                      <a:pt x="24" y="43"/>
                      <a:pt x="27"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0" name="Freeform 90"/>
              <p:cNvSpPr>
                <a:spLocks noEditPoints="1"/>
              </p:cNvSpPr>
              <p:nvPr/>
            </p:nvSpPr>
            <p:spPr bwMode="auto">
              <a:xfrm>
                <a:off x="2496" y="3690"/>
                <a:ext cx="50"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4"/>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4"/>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0"/>
                      <a:pt x="18" y="0"/>
                      <a:pt x="21" y="0"/>
                    </a:cubicBezTo>
                    <a:cubicBezTo>
                      <a:pt x="25" y="0"/>
                      <a:pt x="29" y="1"/>
                      <a:pt x="32" y="3"/>
                    </a:cubicBezTo>
                    <a:cubicBezTo>
                      <a:pt x="35" y="5"/>
                      <a:pt x="37" y="8"/>
                      <a:pt x="39" y="12"/>
                    </a:cubicBezTo>
                    <a:cubicBezTo>
                      <a:pt x="41" y="16"/>
                      <a:pt x="41" y="20"/>
                      <a:pt x="41" y="24"/>
                    </a:cubicBezTo>
                    <a:cubicBezTo>
                      <a:pt x="41" y="29"/>
                      <a:pt x="41" y="34"/>
                      <a:pt x="39" y="38"/>
                    </a:cubicBezTo>
                    <a:cubicBezTo>
                      <a:pt x="37" y="42"/>
                      <a:pt x="34" y="45"/>
                      <a:pt x="31" y="47"/>
                    </a:cubicBezTo>
                    <a:cubicBezTo>
                      <a:pt x="28" y="49"/>
                      <a:pt x="24" y="50"/>
                      <a:pt x="21" y="50"/>
                    </a:cubicBezTo>
                    <a:cubicBezTo>
                      <a:pt x="18" y="50"/>
                      <a:pt x="15" y="49"/>
                      <a:pt x="13" y="48"/>
                    </a:cubicBezTo>
                    <a:cubicBezTo>
                      <a:pt x="11" y="47"/>
                      <a:pt x="9" y="45"/>
                      <a:pt x="8" y="44"/>
                    </a:cubicBezTo>
                    <a:lnTo>
                      <a:pt x="8" y="67"/>
                    </a:lnTo>
                    <a:lnTo>
                      <a:pt x="0" y="67"/>
                    </a:lnTo>
                    <a:close/>
                    <a:moveTo>
                      <a:pt x="7" y="25"/>
                    </a:moveTo>
                    <a:lnTo>
                      <a:pt x="7" y="25"/>
                    </a:lnTo>
                    <a:cubicBezTo>
                      <a:pt x="7" y="31"/>
                      <a:pt x="9" y="36"/>
                      <a:pt x="11" y="39"/>
                    </a:cubicBezTo>
                    <a:cubicBezTo>
                      <a:pt x="13" y="42"/>
                      <a:pt x="17" y="43"/>
                      <a:pt x="20" y="43"/>
                    </a:cubicBezTo>
                    <a:cubicBezTo>
                      <a:pt x="24" y="43"/>
                      <a:pt x="27" y="42"/>
                      <a:pt x="29" y="39"/>
                    </a:cubicBezTo>
                    <a:cubicBezTo>
                      <a:pt x="32" y="36"/>
                      <a:pt x="33" y="31"/>
                      <a:pt x="33" y="24"/>
                    </a:cubicBezTo>
                    <a:cubicBezTo>
                      <a:pt x="33" y="18"/>
                      <a:pt x="32" y="14"/>
                      <a:pt x="29" y="11"/>
                    </a:cubicBezTo>
                    <a:cubicBezTo>
                      <a:pt x="27" y="8"/>
                      <a:pt x="24" y="6"/>
                      <a:pt x="20"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1" name="Freeform 91"/>
              <p:cNvSpPr>
                <a:spLocks noEditPoints="1"/>
              </p:cNvSpPr>
              <p:nvPr/>
            </p:nvSpPr>
            <p:spPr bwMode="auto">
              <a:xfrm>
                <a:off x="2558" y="3668"/>
                <a:ext cx="10"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2" name="Freeform 92"/>
              <p:cNvSpPr>
                <a:spLocks/>
              </p:cNvSpPr>
              <p:nvPr/>
            </p:nvSpPr>
            <p:spPr bwMode="auto">
              <a:xfrm>
                <a:off x="2579" y="3669"/>
                <a:ext cx="28" cy="86"/>
              </a:xfrm>
              <a:custGeom>
                <a:avLst/>
                <a:gdLst/>
                <a:ahLst/>
                <a:cxnLst>
                  <a:cxn ang="0">
                    <a:pos x="22" y="57"/>
                  </a:cxn>
                  <a:cxn ang="0">
                    <a:pos x="22" y="57"/>
                  </a:cxn>
                  <a:cxn ang="0">
                    <a:pos x="23" y="65"/>
                  </a:cxn>
                  <a:cxn ang="0">
                    <a:pos x="17" y="65"/>
                  </a:cxn>
                  <a:cxn ang="0">
                    <a:pos x="10" y="64"/>
                  </a:cxn>
                  <a:cxn ang="0">
                    <a:pos x="6" y="60"/>
                  </a:cxn>
                  <a:cxn ang="0">
                    <a:pos x="5" y="51"/>
                  </a:cxn>
                  <a:cxn ang="0">
                    <a:pos x="5" y="23"/>
                  </a:cxn>
                  <a:cxn ang="0">
                    <a:pos x="0" y="23"/>
                  </a:cxn>
                  <a:cxn ang="0">
                    <a:pos x="0" y="17"/>
                  </a:cxn>
                  <a:cxn ang="0">
                    <a:pos x="5" y="17"/>
                  </a:cxn>
                  <a:cxn ang="0">
                    <a:pos x="5" y="5"/>
                  </a:cxn>
                  <a:cxn ang="0">
                    <a:pos x="13" y="0"/>
                  </a:cxn>
                  <a:cxn ang="0">
                    <a:pos x="13" y="17"/>
                  </a:cxn>
                  <a:cxn ang="0">
                    <a:pos x="22" y="17"/>
                  </a:cxn>
                  <a:cxn ang="0">
                    <a:pos x="22" y="23"/>
                  </a:cxn>
                  <a:cxn ang="0">
                    <a:pos x="13" y="23"/>
                  </a:cxn>
                  <a:cxn ang="0">
                    <a:pos x="13" y="51"/>
                  </a:cxn>
                  <a:cxn ang="0">
                    <a:pos x="14" y="56"/>
                  </a:cxn>
                  <a:cxn ang="0">
                    <a:pos x="15" y="57"/>
                  </a:cxn>
                  <a:cxn ang="0">
                    <a:pos x="18" y="58"/>
                  </a:cxn>
                  <a:cxn ang="0">
                    <a:pos x="22" y="57"/>
                  </a:cxn>
                  <a:cxn ang="0">
                    <a:pos x="22" y="57"/>
                  </a:cxn>
                </a:cxnLst>
                <a:rect l="0" t="0" r="r" b="b"/>
                <a:pathLst>
                  <a:path w="23" h="65">
                    <a:moveTo>
                      <a:pt x="22" y="57"/>
                    </a:moveTo>
                    <a:lnTo>
                      <a:pt x="22" y="57"/>
                    </a:lnTo>
                    <a:lnTo>
                      <a:pt x="23" y="65"/>
                    </a:lnTo>
                    <a:cubicBezTo>
                      <a:pt x="20" y="65"/>
                      <a:pt x="18" y="65"/>
                      <a:pt x="17" y="65"/>
                    </a:cubicBezTo>
                    <a:cubicBezTo>
                      <a:pt x="14" y="65"/>
                      <a:pt x="11" y="65"/>
                      <a:pt x="10" y="64"/>
                    </a:cubicBezTo>
                    <a:cubicBezTo>
                      <a:pt x="8" y="63"/>
                      <a:pt x="7" y="62"/>
                      <a:pt x="6" y="60"/>
                    </a:cubicBezTo>
                    <a:cubicBezTo>
                      <a:pt x="6" y="59"/>
                      <a:pt x="5" y="56"/>
                      <a:pt x="5" y="51"/>
                    </a:cubicBezTo>
                    <a:lnTo>
                      <a:pt x="5" y="23"/>
                    </a:lnTo>
                    <a:lnTo>
                      <a:pt x="0" y="23"/>
                    </a:lnTo>
                    <a:lnTo>
                      <a:pt x="0" y="17"/>
                    </a:lnTo>
                    <a:lnTo>
                      <a:pt x="5" y="17"/>
                    </a:lnTo>
                    <a:lnTo>
                      <a:pt x="5" y="5"/>
                    </a:lnTo>
                    <a:lnTo>
                      <a:pt x="13" y="0"/>
                    </a:lnTo>
                    <a:lnTo>
                      <a:pt x="13" y="17"/>
                    </a:lnTo>
                    <a:lnTo>
                      <a:pt x="22" y="17"/>
                    </a:lnTo>
                    <a:lnTo>
                      <a:pt x="22" y="23"/>
                    </a:lnTo>
                    <a:lnTo>
                      <a:pt x="13" y="23"/>
                    </a:lnTo>
                    <a:lnTo>
                      <a:pt x="13" y="51"/>
                    </a:lnTo>
                    <a:cubicBezTo>
                      <a:pt x="13" y="53"/>
                      <a:pt x="14" y="55"/>
                      <a:pt x="14" y="56"/>
                    </a:cubicBezTo>
                    <a:cubicBezTo>
                      <a:pt x="14" y="56"/>
                      <a:pt x="15" y="57"/>
                      <a:pt x="15" y="57"/>
                    </a:cubicBezTo>
                    <a:cubicBezTo>
                      <a:pt x="16" y="58"/>
                      <a:pt x="17" y="58"/>
                      <a:pt x="18" y="58"/>
                    </a:cubicBezTo>
                    <a:cubicBezTo>
                      <a:pt x="19" y="58"/>
                      <a:pt x="20" y="58"/>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3" name="Freeform 93"/>
              <p:cNvSpPr>
                <a:spLocks noEditPoints="1"/>
              </p:cNvSpPr>
              <p:nvPr/>
            </p:nvSpPr>
            <p:spPr bwMode="auto">
              <a:xfrm>
                <a:off x="2612" y="3690"/>
                <a:ext cx="53"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8" y="36"/>
                  </a:cxn>
                  <a:cxn ang="0">
                    <a:pos x="11" y="41"/>
                  </a:cxn>
                  <a:cxn ang="0">
                    <a:pos x="18" y="43"/>
                  </a:cxn>
                  <a:cxn ang="0">
                    <a:pos x="26"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0" y="32"/>
                      <a:pt x="1" y="30"/>
                    </a:cubicBezTo>
                    <a:cubicBezTo>
                      <a:pt x="2" y="28"/>
                      <a:pt x="4" y="26"/>
                      <a:pt x="6" y="25"/>
                    </a:cubicBezTo>
                    <a:cubicBezTo>
                      <a:pt x="7" y="24"/>
                      <a:pt x="9" y="23"/>
                      <a:pt x="11" y="22"/>
                    </a:cubicBezTo>
                    <a:cubicBezTo>
                      <a:pt x="13" y="22"/>
                      <a:pt x="15"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6" y="4"/>
                      <a:pt x="9" y="3"/>
                      <a:pt x="12" y="2"/>
                    </a:cubicBezTo>
                    <a:cubicBezTo>
                      <a:pt x="15" y="0"/>
                      <a:pt x="19" y="0"/>
                      <a:pt x="23" y="0"/>
                    </a:cubicBezTo>
                    <a:cubicBezTo>
                      <a:pt x="27" y="0"/>
                      <a:pt x="30" y="0"/>
                      <a:pt x="33" y="1"/>
                    </a:cubicBezTo>
                    <a:cubicBezTo>
                      <a:pt x="35" y="2"/>
                      <a:pt x="37" y="3"/>
                      <a:pt x="38" y="5"/>
                    </a:cubicBezTo>
                    <a:cubicBezTo>
                      <a:pt x="39" y="6"/>
                      <a:pt x="40" y="8"/>
                      <a:pt x="41" y="10"/>
                    </a:cubicBezTo>
                    <a:cubicBezTo>
                      <a:pt x="41" y="12"/>
                      <a:pt x="41" y="14"/>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29"/>
                    </a:cubicBezTo>
                    <a:cubicBezTo>
                      <a:pt x="11" y="30"/>
                      <a:pt x="10" y="31"/>
                      <a:pt x="10" y="32"/>
                    </a:cubicBezTo>
                    <a:cubicBezTo>
                      <a:pt x="9" y="33"/>
                      <a:pt x="8" y="34"/>
                      <a:pt x="8" y="36"/>
                    </a:cubicBezTo>
                    <a:cubicBezTo>
                      <a:pt x="8" y="38"/>
                      <a:pt x="9" y="40"/>
                      <a:pt x="11" y="41"/>
                    </a:cubicBezTo>
                    <a:cubicBezTo>
                      <a:pt x="13" y="43"/>
                      <a:pt x="15" y="43"/>
                      <a:pt x="18" y="43"/>
                    </a:cubicBezTo>
                    <a:cubicBezTo>
                      <a:pt x="21" y="43"/>
                      <a:pt x="24" y="43"/>
                      <a:pt x="26"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4" name="Freeform 94"/>
              <p:cNvSpPr>
                <a:spLocks/>
              </p:cNvSpPr>
              <p:nvPr/>
            </p:nvSpPr>
            <p:spPr bwMode="auto">
              <a:xfrm>
                <a:off x="2678" y="3668"/>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5" name="Freeform 95"/>
              <p:cNvSpPr>
                <a:spLocks/>
              </p:cNvSpPr>
              <p:nvPr/>
            </p:nvSpPr>
            <p:spPr bwMode="auto">
              <a:xfrm>
                <a:off x="1492" y="2642"/>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6" name="Freeform 96"/>
              <p:cNvSpPr>
                <a:spLocks/>
              </p:cNvSpPr>
              <p:nvPr/>
            </p:nvSpPr>
            <p:spPr bwMode="auto">
              <a:xfrm>
                <a:off x="1593" y="1783"/>
                <a:ext cx="6" cy="1722"/>
              </a:xfrm>
              <a:custGeom>
                <a:avLst/>
                <a:gdLst/>
                <a:ahLst/>
                <a:cxnLst>
                  <a:cxn ang="0">
                    <a:pos x="0" y="1303"/>
                  </a:cxn>
                  <a:cxn ang="0">
                    <a:pos x="0" y="1303"/>
                  </a:cxn>
                  <a:cxn ang="0">
                    <a:pos x="5" y="1303"/>
                  </a:cxn>
                  <a:cxn ang="0">
                    <a:pos x="5" y="0"/>
                  </a:cxn>
                  <a:cxn ang="0">
                    <a:pos x="0" y="0"/>
                  </a:cxn>
                  <a:cxn ang="0">
                    <a:pos x="0" y="1303"/>
                  </a:cxn>
                </a:cxnLst>
                <a:rect l="0" t="0" r="r" b="b"/>
                <a:pathLst>
                  <a:path w="5" h="1303">
                    <a:moveTo>
                      <a:pt x="0" y="1303"/>
                    </a:moveTo>
                    <a:lnTo>
                      <a:pt x="0" y="1303"/>
                    </a:lnTo>
                    <a:lnTo>
                      <a:pt x="5" y="1303"/>
                    </a:lnTo>
                    <a:lnTo>
                      <a:pt x="5" y="0"/>
                    </a:lnTo>
                    <a:lnTo>
                      <a:pt x="0" y="0"/>
                    </a:lnTo>
                    <a:lnTo>
                      <a:pt x="0" y="13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7" name="Freeform 97"/>
              <p:cNvSpPr>
                <a:spLocks/>
              </p:cNvSpPr>
              <p:nvPr/>
            </p:nvSpPr>
            <p:spPr bwMode="auto">
              <a:xfrm>
                <a:off x="1595" y="3501"/>
                <a:ext cx="105" cy="8"/>
              </a:xfrm>
              <a:custGeom>
                <a:avLst/>
                <a:gdLst/>
                <a:ahLst/>
                <a:cxnLst>
                  <a:cxn ang="0">
                    <a:pos x="0" y="6"/>
                  </a:cxn>
                  <a:cxn ang="0">
                    <a:pos x="0" y="6"/>
                  </a:cxn>
                  <a:cxn ang="0">
                    <a:pos x="86" y="6"/>
                  </a:cxn>
                  <a:cxn ang="0">
                    <a:pos x="86" y="0"/>
                  </a:cxn>
                  <a:cxn ang="0">
                    <a:pos x="0" y="0"/>
                  </a:cxn>
                  <a:cxn ang="0">
                    <a:pos x="0" y="6"/>
                  </a:cxn>
                </a:cxnLst>
                <a:rect l="0" t="0" r="r" b="b"/>
                <a:pathLst>
                  <a:path w="86" h="6">
                    <a:moveTo>
                      <a:pt x="0" y="6"/>
                    </a:moveTo>
                    <a:lnTo>
                      <a:pt x="0" y="6"/>
                    </a:lnTo>
                    <a:lnTo>
                      <a:pt x="86" y="6"/>
                    </a:lnTo>
                    <a:lnTo>
                      <a:pt x="86"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8" name="Freeform 98"/>
              <p:cNvSpPr>
                <a:spLocks/>
              </p:cNvSpPr>
              <p:nvPr/>
            </p:nvSpPr>
            <p:spPr bwMode="auto">
              <a:xfrm>
                <a:off x="1595" y="1782"/>
                <a:ext cx="105"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19" name="Freeform 99"/>
              <p:cNvSpPr>
                <a:spLocks/>
              </p:cNvSpPr>
              <p:nvPr/>
            </p:nvSpPr>
            <p:spPr bwMode="auto">
              <a:xfrm>
                <a:off x="2121" y="3541"/>
                <a:ext cx="103"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0" name="Freeform 100"/>
              <p:cNvSpPr>
                <a:spLocks/>
              </p:cNvSpPr>
              <p:nvPr/>
            </p:nvSpPr>
            <p:spPr bwMode="auto">
              <a:xfrm>
                <a:off x="2220" y="3545"/>
                <a:ext cx="6" cy="499"/>
              </a:xfrm>
              <a:custGeom>
                <a:avLst/>
                <a:gdLst/>
                <a:ahLst/>
                <a:cxnLst>
                  <a:cxn ang="0">
                    <a:pos x="0" y="378"/>
                  </a:cxn>
                  <a:cxn ang="0">
                    <a:pos x="0" y="378"/>
                  </a:cxn>
                  <a:cxn ang="0">
                    <a:pos x="5" y="378"/>
                  </a:cxn>
                  <a:cxn ang="0">
                    <a:pos x="5" y="0"/>
                  </a:cxn>
                  <a:cxn ang="0">
                    <a:pos x="0" y="0"/>
                  </a:cxn>
                  <a:cxn ang="0">
                    <a:pos x="0" y="378"/>
                  </a:cxn>
                </a:cxnLst>
                <a:rect l="0" t="0" r="r" b="b"/>
                <a:pathLst>
                  <a:path w="5" h="378">
                    <a:moveTo>
                      <a:pt x="0" y="378"/>
                    </a:moveTo>
                    <a:lnTo>
                      <a:pt x="0" y="378"/>
                    </a:lnTo>
                    <a:lnTo>
                      <a:pt x="5" y="378"/>
                    </a:lnTo>
                    <a:lnTo>
                      <a:pt x="5" y="0"/>
                    </a:lnTo>
                    <a:lnTo>
                      <a:pt x="0" y="0"/>
                    </a:lnTo>
                    <a:lnTo>
                      <a:pt x="0" y="3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1" name="Freeform 101"/>
              <p:cNvSpPr>
                <a:spLocks/>
              </p:cNvSpPr>
              <p:nvPr/>
            </p:nvSpPr>
            <p:spPr bwMode="auto">
              <a:xfrm>
                <a:off x="2220" y="4044"/>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2" name="Freeform 102"/>
              <p:cNvSpPr>
                <a:spLocks/>
              </p:cNvSpPr>
              <p:nvPr/>
            </p:nvSpPr>
            <p:spPr bwMode="auto">
              <a:xfrm>
                <a:off x="2224" y="3544"/>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3" name="Freeform 103"/>
              <p:cNvSpPr>
                <a:spLocks/>
              </p:cNvSpPr>
              <p:nvPr/>
            </p:nvSpPr>
            <p:spPr bwMode="auto">
              <a:xfrm>
                <a:off x="2121" y="1765"/>
                <a:ext cx="103" cy="6"/>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4" name="Freeform 104"/>
              <p:cNvSpPr>
                <a:spLocks/>
              </p:cNvSpPr>
              <p:nvPr/>
            </p:nvSpPr>
            <p:spPr bwMode="auto">
              <a:xfrm>
                <a:off x="2220" y="1281"/>
                <a:ext cx="6" cy="974"/>
              </a:xfrm>
              <a:custGeom>
                <a:avLst/>
                <a:gdLst/>
                <a:ahLst/>
                <a:cxnLst>
                  <a:cxn ang="0">
                    <a:pos x="0" y="737"/>
                  </a:cxn>
                  <a:cxn ang="0">
                    <a:pos x="0" y="737"/>
                  </a:cxn>
                  <a:cxn ang="0">
                    <a:pos x="5" y="737"/>
                  </a:cxn>
                  <a:cxn ang="0">
                    <a:pos x="5" y="0"/>
                  </a:cxn>
                  <a:cxn ang="0">
                    <a:pos x="0" y="0"/>
                  </a:cxn>
                  <a:cxn ang="0">
                    <a:pos x="0" y="737"/>
                  </a:cxn>
                </a:cxnLst>
                <a:rect l="0" t="0" r="r" b="b"/>
                <a:pathLst>
                  <a:path w="5" h="737">
                    <a:moveTo>
                      <a:pt x="0" y="737"/>
                    </a:moveTo>
                    <a:lnTo>
                      <a:pt x="0" y="737"/>
                    </a:lnTo>
                    <a:lnTo>
                      <a:pt x="5" y="737"/>
                    </a:lnTo>
                    <a:lnTo>
                      <a:pt x="5" y="0"/>
                    </a:lnTo>
                    <a:lnTo>
                      <a:pt x="0" y="0"/>
                    </a:lnTo>
                    <a:lnTo>
                      <a:pt x="0" y="73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5" name="Freeform 105"/>
              <p:cNvSpPr>
                <a:spLocks/>
              </p:cNvSpPr>
              <p:nvPr/>
            </p:nvSpPr>
            <p:spPr bwMode="auto">
              <a:xfrm>
                <a:off x="2224" y="2254"/>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6" name="Freeform 106"/>
              <p:cNvSpPr>
                <a:spLocks/>
              </p:cNvSpPr>
              <p:nvPr/>
            </p:nvSpPr>
            <p:spPr bwMode="auto">
              <a:xfrm>
                <a:off x="2224" y="1278"/>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7" name="Freeform 107"/>
              <p:cNvSpPr>
                <a:spLocks/>
              </p:cNvSpPr>
              <p:nvPr/>
            </p:nvSpPr>
            <p:spPr bwMode="auto">
              <a:xfrm>
                <a:off x="2842" y="1323"/>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8" name="Freeform 108"/>
              <p:cNvSpPr>
                <a:spLocks/>
              </p:cNvSpPr>
              <p:nvPr/>
            </p:nvSpPr>
            <p:spPr bwMode="auto">
              <a:xfrm>
                <a:off x="2943" y="1033"/>
                <a:ext cx="6" cy="588"/>
              </a:xfrm>
              <a:custGeom>
                <a:avLst/>
                <a:gdLst/>
                <a:ahLst/>
                <a:cxnLst>
                  <a:cxn ang="0">
                    <a:pos x="0" y="445"/>
                  </a:cxn>
                  <a:cxn ang="0">
                    <a:pos x="0" y="445"/>
                  </a:cxn>
                  <a:cxn ang="0">
                    <a:pos x="5" y="445"/>
                  </a:cxn>
                  <a:cxn ang="0">
                    <a:pos x="5" y="0"/>
                  </a:cxn>
                  <a:cxn ang="0">
                    <a:pos x="0" y="0"/>
                  </a:cxn>
                  <a:cxn ang="0">
                    <a:pos x="0" y="445"/>
                  </a:cxn>
                </a:cxnLst>
                <a:rect l="0" t="0" r="r" b="b"/>
                <a:pathLst>
                  <a:path w="5" h="445">
                    <a:moveTo>
                      <a:pt x="0" y="445"/>
                    </a:moveTo>
                    <a:lnTo>
                      <a:pt x="0" y="445"/>
                    </a:lnTo>
                    <a:lnTo>
                      <a:pt x="5" y="445"/>
                    </a:lnTo>
                    <a:lnTo>
                      <a:pt x="5" y="0"/>
                    </a:lnTo>
                    <a:lnTo>
                      <a:pt x="0" y="0"/>
                    </a:lnTo>
                    <a:lnTo>
                      <a:pt x="0" y="4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29" name="Freeform 109"/>
              <p:cNvSpPr>
                <a:spLocks/>
              </p:cNvSpPr>
              <p:nvPr/>
            </p:nvSpPr>
            <p:spPr bwMode="auto">
              <a:xfrm>
                <a:off x="2944" y="1617"/>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0" name="Freeform 110"/>
              <p:cNvSpPr>
                <a:spLocks/>
              </p:cNvSpPr>
              <p:nvPr/>
            </p:nvSpPr>
            <p:spPr bwMode="auto">
              <a:xfrm>
                <a:off x="2944" y="1029"/>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1" name="Freeform 111"/>
              <p:cNvSpPr>
                <a:spLocks noEditPoints="1"/>
              </p:cNvSpPr>
              <p:nvPr/>
            </p:nvSpPr>
            <p:spPr bwMode="auto">
              <a:xfrm>
                <a:off x="3115" y="1022"/>
                <a:ext cx="70" cy="87"/>
              </a:xfrm>
              <a:custGeom>
                <a:avLst/>
                <a:gdLst/>
                <a:ahLst/>
                <a:cxnLst>
                  <a:cxn ang="0">
                    <a:pos x="0" y="66"/>
                  </a:cxn>
                  <a:cxn ang="0">
                    <a:pos x="0" y="66"/>
                  </a:cxn>
                  <a:cxn ang="0">
                    <a:pos x="0" y="0"/>
                  </a:cxn>
                  <a:cxn ang="0">
                    <a:pos x="30" y="0"/>
                  </a:cxn>
                  <a:cxn ang="0">
                    <a:pos x="43" y="2"/>
                  </a:cxn>
                  <a:cxn ang="0">
                    <a:pos x="50" y="8"/>
                  </a:cxn>
                  <a:cxn ang="0">
                    <a:pos x="53" y="18"/>
                  </a:cxn>
                  <a:cxn ang="0">
                    <a:pos x="48" y="30"/>
                  </a:cxn>
                  <a:cxn ang="0">
                    <a:pos x="34" y="36"/>
                  </a:cxn>
                  <a:cxn ang="0">
                    <a:pos x="40" y="39"/>
                  </a:cxn>
                  <a:cxn ang="0">
                    <a:pos x="47" y="48"/>
                  </a:cxn>
                  <a:cxn ang="0">
                    <a:pos x="58" y="66"/>
                  </a:cxn>
                  <a:cxn ang="0">
                    <a:pos x="47" y="66"/>
                  </a:cxn>
                  <a:cxn ang="0">
                    <a:pos x="39" y="52"/>
                  </a:cxn>
                  <a:cxn ang="0">
                    <a:pos x="32" y="43"/>
                  </a:cxn>
                  <a:cxn ang="0">
                    <a:pos x="28" y="39"/>
                  </a:cxn>
                  <a:cxn ang="0">
                    <a:pos x="24" y="37"/>
                  </a:cxn>
                  <a:cxn ang="0">
                    <a:pos x="19" y="37"/>
                  </a:cxn>
                  <a:cxn ang="0">
                    <a:pos x="9" y="37"/>
                  </a:cxn>
                  <a:cxn ang="0">
                    <a:pos x="9" y="66"/>
                  </a:cxn>
                  <a:cxn ang="0">
                    <a:pos x="0" y="66"/>
                  </a:cxn>
                  <a:cxn ang="0">
                    <a:pos x="9" y="29"/>
                  </a:cxn>
                  <a:cxn ang="0">
                    <a:pos x="9" y="29"/>
                  </a:cxn>
                  <a:cxn ang="0">
                    <a:pos x="28" y="29"/>
                  </a:cxn>
                  <a:cxn ang="0">
                    <a:pos x="37" y="28"/>
                  </a:cxn>
                  <a:cxn ang="0">
                    <a:pos x="42" y="24"/>
                  </a:cxn>
                  <a:cxn ang="0">
                    <a:pos x="44" y="18"/>
                  </a:cxn>
                  <a:cxn ang="0">
                    <a:pos x="41" y="11"/>
                  </a:cxn>
                  <a:cxn ang="0">
                    <a:pos x="30" y="7"/>
                  </a:cxn>
                  <a:cxn ang="0">
                    <a:pos x="9" y="7"/>
                  </a:cxn>
                  <a:cxn ang="0">
                    <a:pos x="9" y="29"/>
                  </a:cxn>
                </a:cxnLst>
                <a:rect l="0" t="0" r="r" b="b"/>
                <a:pathLst>
                  <a:path w="58" h="66">
                    <a:moveTo>
                      <a:pt x="0" y="66"/>
                    </a:moveTo>
                    <a:lnTo>
                      <a:pt x="0" y="66"/>
                    </a:lnTo>
                    <a:lnTo>
                      <a:pt x="0" y="0"/>
                    </a:lnTo>
                    <a:lnTo>
                      <a:pt x="30" y="0"/>
                    </a:lnTo>
                    <a:cubicBezTo>
                      <a:pt x="35" y="0"/>
                      <a:pt x="40" y="1"/>
                      <a:pt x="43" y="2"/>
                    </a:cubicBezTo>
                    <a:cubicBezTo>
                      <a:pt x="46" y="3"/>
                      <a:pt x="48" y="5"/>
                      <a:pt x="50" y="8"/>
                    </a:cubicBezTo>
                    <a:cubicBezTo>
                      <a:pt x="52" y="11"/>
                      <a:pt x="53" y="15"/>
                      <a:pt x="53" y="18"/>
                    </a:cubicBezTo>
                    <a:cubicBezTo>
                      <a:pt x="53" y="23"/>
                      <a:pt x="51" y="27"/>
                      <a:pt x="48" y="30"/>
                    </a:cubicBezTo>
                    <a:cubicBezTo>
                      <a:pt x="45" y="33"/>
                      <a:pt x="41" y="35"/>
                      <a:pt x="34" y="36"/>
                    </a:cubicBezTo>
                    <a:cubicBezTo>
                      <a:pt x="37" y="37"/>
                      <a:pt x="38" y="38"/>
                      <a:pt x="40" y="39"/>
                    </a:cubicBezTo>
                    <a:cubicBezTo>
                      <a:pt x="42" y="42"/>
                      <a:pt x="45" y="45"/>
                      <a:pt x="47" y="48"/>
                    </a:cubicBezTo>
                    <a:lnTo>
                      <a:pt x="58" y="66"/>
                    </a:lnTo>
                    <a:lnTo>
                      <a:pt x="47" y="66"/>
                    </a:lnTo>
                    <a:lnTo>
                      <a:pt x="39" y="52"/>
                    </a:lnTo>
                    <a:cubicBezTo>
                      <a:pt x="36" y="48"/>
                      <a:pt x="34" y="45"/>
                      <a:pt x="32" y="43"/>
                    </a:cubicBezTo>
                    <a:cubicBezTo>
                      <a:pt x="31" y="41"/>
                      <a:pt x="29" y="40"/>
                      <a:pt x="28" y="39"/>
                    </a:cubicBezTo>
                    <a:cubicBezTo>
                      <a:pt x="27" y="38"/>
                      <a:pt x="25" y="37"/>
                      <a:pt x="24" y="37"/>
                    </a:cubicBezTo>
                    <a:cubicBezTo>
                      <a:pt x="23" y="37"/>
                      <a:pt x="21" y="37"/>
                      <a:pt x="19" y="37"/>
                    </a:cubicBezTo>
                    <a:lnTo>
                      <a:pt x="9" y="37"/>
                    </a:lnTo>
                    <a:lnTo>
                      <a:pt x="9" y="66"/>
                    </a:lnTo>
                    <a:lnTo>
                      <a:pt x="0" y="66"/>
                    </a:lnTo>
                    <a:close/>
                    <a:moveTo>
                      <a:pt x="9" y="29"/>
                    </a:moveTo>
                    <a:lnTo>
                      <a:pt x="9" y="29"/>
                    </a:lnTo>
                    <a:lnTo>
                      <a:pt x="28" y="29"/>
                    </a:lnTo>
                    <a:cubicBezTo>
                      <a:pt x="32" y="29"/>
                      <a:pt x="35" y="29"/>
                      <a:pt x="37" y="28"/>
                    </a:cubicBezTo>
                    <a:cubicBezTo>
                      <a:pt x="39" y="27"/>
                      <a:pt x="41" y="26"/>
                      <a:pt x="42" y="24"/>
                    </a:cubicBezTo>
                    <a:cubicBezTo>
                      <a:pt x="43" y="22"/>
                      <a:pt x="44" y="20"/>
                      <a:pt x="44" y="18"/>
                    </a:cubicBezTo>
                    <a:cubicBezTo>
                      <a:pt x="44" y="15"/>
                      <a:pt x="43" y="13"/>
                      <a:pt x="41" y="11"/>
                    </a:cubicBezTo>
                    <a:cubicBezTo>
                      <a:pt x="38" y="9"/>
                      <a:pt x="35" y="7"/>
                      <a:pt x="30" y="7"/>
                    </a:cubicBezTo>
                    <a:lnTo>
                      <a:pt x="9" y="7"/>
                    </a:lnTo>
                    <a:lnTo>
                      <a:pt x="9" y="2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2" name="Freeform 112"/>
              <p:cNvSpPr>
                <a:spLocks noEditPoints="1"/>
              </p:cNvSpPr>
              <p:nvPr/>
            </p:nvSpPr>
            <p:spPr bwMode="auto">
              <a:xfrm>
                <a:off x="3196" y="1022"/>
                <a:ext cx="62" cy="87"/>
              </a:xfrm>
              <a:custGeom>
                <a:avLst/>
                <a:gdLst/>
                <a:ahLst/>
                <a:cxnLst>
                  <a:cxn ang="0">
                    <a:pos x="0" y="66"/>
                  </a:cxn>
                  <a:cxn ang="0">
                    <a:pos x="0" y="66"/>
                  </a:cxn>
                  <a:cxn ang="0">
                    <a:pos x="0" y="0"/>
                  </a:cxn>
                  <a:cxn ang="0">
                    <a:pos x="25" y="0"/>
                  </a:cxn>
                  <a:cxn ang="0">
                    <a:pos x="35" y="1"/>
                  </a:cxn>
                  <a:cxn ang="0">
                    <a:pos x="43" y="4"/>
                  </a:cxn>
                  <a:cxn ang="0">
                    <a:pos x="49" y="10"/>
                  </a:cxn>
                  <a:cxn ang="0">
                    <a:pos x="51" y="19"/>
                  </a:cxn>
                  <a:cxn ang="0">
                    <a:pos x="45" y="33"/>
                  </a:cxn>
                  <a:cxn ang="0">
                    <a:pos x="26" y="39"/>
                  </a:cxn>
                  <a:cxn ang="0">
                    <a:pos x="9" y="39"/>
                  </a:cxn>
                  <a:cxn ang="0">
                    <a:pos x="9" y="66"/>
                  </a:cxn>
                  <a:cxn ang="0">
                    <a:pos x="0" y="66"/>
                  </a:cxn>
                  <a:cxn ang="0">
                    <a:pos x="9" y="32"/>
                  </a:cxn>
                  <a:cxn ang="0">
                    <a:pos x="9" y="32"/>
                  </a:cxn>
                  <a:cxn ang="0">
                    <a:pos x="26" y="32"/>
                  </a:cxn>
                  <a:cxn ang="0">
                    <a:pos x="38" y="28"/>
                  </a:cxn>
                  <a:cxn ang="0">
                    <a:pos x="42" y="20"/>
                  </a:cxn>
                  <a:cxn ang="0">
                    <a:pos x="40" y="12"/>
                  </a:cxn>
                  <a:cxn ang="0">
                    <a:pos x="34" y="9"/>
                  </a:cxn>
                  <a:cxn ang="0">
                    <a:pos x="26" y="8"/>
                  </a:cxn>
                  <a:cxn ang="0">
                    <a:pos x="9" y="8"/>
                  </a:cxn>
                  <a:cxn ang="0">
                    <a:pos x="9" y="32"/>
                  </a:cxn>
                </a:cxnLst>
                <a:rect l="0" t="0" r="r" b="b"/>
                <a:pathLst>
                  <a:path w="51" h="66">
                    <a:moveTo>
                      <a:pt x="0" y="66"/>
                    </a:moveTo>
                    <a:lnTo>
                      <a:pt x="0" y="66"/>
                    </a:lnTo>
                    <a:lnTo>
                      <a:pt x="0" y="0"/>
                    </a:lnTo>
                    <a:lnTo>
                      <a:pt x="25" y="0"/>
                    </a:lnTo>
                    <a:cubicBezTo>
                      <a:pt x="30" y="0"/>
                      <a:pt x="33" y="0"/>
                      <a:pt x="35" y="1"/>
                    </a:cubicBezTo>
                    <a:cubicBezTo>
                      <a:pt x="38" y="1"/>
                      <a:pt x="41" y="2"/>
                      <a:pt x="43" y="4"/>
                    </a:cubicBezTo>
                    <a:cubicBezTo>
                      <a:pt x="46" y="5"/>
                      <a:pt x="47" y="8"/>
                      <a:pt x="49" y="10"/>
                    </a:cubicBezTo>
                    <a:cubicBezTo>
                      <a:pt x="50" y="13"/>
                      <a:pt x="51" y="16"/>
                      <a:pt x="51" y="19"/>
                    </a:cubicBezTo>
                    <a:cubicBezTo>
                      <a:pt x="51" y="25"/>
                      <a:pt x="49" y="30"/>
                      <a:pt x="45" y="33"/>
                    </a:cubicBezTo>
                    <a:cubicBezTo>
                      <a:pt x="42" y="37"/>
                      <a:pt x="35" y="39"/>
                      <a:pt x="26" y="39"/>
                    </a:cubicBezTo>
                    <a:lnTo>
                      <a:pt x="9" y="39"/>
                    </a:lnTo>
                    <a:lnTo>
                      <a:pt x="9" y="66"/>
                    </a:lnTo>
                    <a:lnTo>
                      <a:pt x="0" y="66"/>
                    </a:lnTo>
                    <a:close/>
                    <a:moveTo>
                      <a:pt x="9" y="32"/>
                    </a:moveTo>
                    <a:lnTo>
                      <a:pt x="9" y="32"/>
                    </a:lnTo>
                    <a:lnTo>
                      <a:pt x="26" y="32"/>
                    </a:lnTo>
                    <a:cubicBezTo>
                      <a:pt x="32" y="32"/>
                      <a:pt x="36" y="30"/>
                      <a:pt x="38" y="28"/>
                    </a:cubicBezTo>
                    <a:cubicBezTo>
                      <a:pt x="40" y="26"/>
                      <a:pt x="42" y="23"/>
                      <a:pt x="42" y="20"/>
                    </a:cubicBezTo>
                    <a:cubicBezTo>
                      <a:pt x="42" y="17"/>
                      <a:pt x="41" y="14"/>
                      <a:pt x="40" y="12"/>
                    </a:cubicBezTo>
                    <a:cubicBezTo>
                      <a:pt x="38" y="10"/>
                      <a:pt x="36" y="9"/>
                      <a:pt x="34" y="9"/>
                    </a:cubicBezTo>
                    <a:cubicBezTo>
                      <a:pt x="33" y="8"/>
                      <a:pt x="30" y="8"/>
                      <a:pt x="26" y="8"/>
                    </a:cubicBezTo>
                    <a:lnTo>
                      <a:pt x="9" y="8"/>
                    </a:lnTo>
                    <a:lnTo>
                      <a:pt x="9" y="3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3" name="Freeform 113"/>
              <p:cNvSpPr>
                <a:spLocks/>
              </p:cNvSpPr>
              <p:nvPr/>
            </p:nvSpPr>
            <p:spPr bwMode="auto">
              <a:xfrm>
                <a:off x="3272" y="1022"/>
                <a:ext cx="76" cy="87"/>
              </a:xfrm>
              <a:custGeom>
                <a:avLst/>
                <a:gdLst/>
                <a:ahLst/>
                <a:cxnLst>
                  <a:cxn ang="0">
                    <a:pos x="0" y="66"/>
                  </a:cxn>
                  <a:cxn ang="0">
                    <a:pos x="0" y="66"/>
                  </a:cxn>
                  <a:cxn ang="0">
                    <a:pos x="0" y="0"/>
                  </a:cxn>
                  <a:cxn ang="0">
                    <a:pos x="14" y="0"/>
                  </a:cxn>
                  <a:cxn ang="0">
                    <a:pos x="29" y="47"/>
                  </a:cxn>
                  <a:cxn ang="0">
                    <a:pos x="32" y="57"/>
                  </a:cxn>
                  <a:cxn ang="0">
                    <a:pos x="36" y="46"/>
                  </a:cxn>
                  <a:cxn ang="0">
                    <a:pos x="52"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4" y="0"/>
                    </a:lnTo>
                    <a:lnTo>
                      <a:pt x="29" y="47"/>
                    </a:lnTo>
                    <a:cubicBezTo>
                      <a:pt x="31" y="51"/>
                      <a:pt x="32" y="54"/>
                      <a:pt x="32" y="57"/>
                    </a:cubicBezTo>
                    <a:cubicBezTo>
                      <a:pt x="33" y="54"/>
                      <a:pt x="34" y="51"/>
                      <a:pt x="36" y="46"/>
                    </a:cubicBezTo>
                    <a:lnTo>
                      <a:pt x="52"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4" name="Freeform 114"/>
              <p:cNvSpPr>
                <a:spLocks/>
              </p:cNvSpPr>
              <p:nvPr/>
            </p:nvSpPr>
            <p:spPr bwMode="auto">
              <a:xfrm>
                <a:off x="3106" y="1534"/>
                <a:ext cx="74" cy="87"/>
              </a:xfrm>
              <a:custGeom>
                <a:avLst/>
                <a:gdLst/>
                <a:ahLst/>
                <a:cxnLst>
                  <a:cxn ang="0">
                    <a:pos x="26" y="66"/>
                  </a:cxn>
                  <a:cxn ang="0">
                    <a:pos x="26" y="66"/>
                  </a:cxn>
                  <a:cxn ang="0">
                    <a:pos x="26" y="38"/>
                  </a:cxn>
                  <a:cxn ang="0">
                    <a:pos x="0" y="0"/>
                  </a:cxn>
                  <a:cxn ang="0">
                    <a:pos x="11" y="0"/>
                  </a:cxn>
                  <a:cxn ang="0">
                    <a:pos x="24" y="20"/>
                  </a:cxn>
                  <a:cxn ang="0">
                    <a:pos x="31" y="31"/>
                  </a:cxn>
                  <a:cxn ang="0">
                    <a:pos x="38" y="20"/>
                  </a:cxn>
                  <a:cxn ang="0">
                    <a:pos x="51" y="0"/>
                  </a:cxn>
                  <a:cxn ang="0">
                    <a:pos x="61" y="0"/>
                  </a:cxn>
                  <a:cxn ang="0">
                    <a:pos x="34" y="38"/>
                  </a:cxn>
                  <a:cxn ang="0">
                    <a:pos x="34" y="66"/>
                  </a:cxn>
                  <a:cxn ang="0">
                    <a:pos x="26" y="66"/>
                  </a:cxn>
                </a:cxnLst>
                <a:rect l="0" t="0" r="r" b="b"/>
                <a:pathLst>
                  <a:path w="61" h="66">
                    <a:moveTo>
                      <a:pt x="26" y="66"/>
                    </a:moveTo>
                    <a:lnTo>
                      <a:pt x="26" y="66"/>
                    </a:lnTo>
                    <a:lnTo>
                      <a:pt x="26" y="38"/>
                    </a:lnTo>
                    <a:lnTo>
                      <a:pt x="0" y="0"/>
                    </a:lnTo>
                    <a:lnTo>
                      <a:pt x="11" y="0"/>
                    </a:lnTo>
                    <a:lnTo>
                      <a:pt x="24" y="20"/>
                    </a:lnTo>
                    <a:cubicBezTo>
                      <a:pt x="26" y="24"/>
                      <a:pt x="29" y="28"/>
                      <a:pt x="31" y="31"/>
                    </a:cubicBezTo>
                    <a:cubicBezTo>
                      <a:pt x="33" y="28"/>
                      <a:pt x="35" y="24"/>
                      <a:pt x="38" y="20"/>
                    </a:cubicBezTo>
                    <a:lnTo>
                      <a:pt x="51" y="0"/>
                    </a:lnTo>
                    <a:lnTo>
                      <a:pt x="61" y="0"/>
                    </a:lnTo>
                    <a:lnTo>
                      <a:pt x="34" y="38"/>
                    </a:lnTo>
                    <a:lnTo>
                      <a:pt x="34" y="66"/>
                    </a:lnTo>
                    <a:lnTo>
                      <a:pt x="26"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5" name="Freeform 115"/>
              <p:cNvSpPr>
                <a:spLocks noEditPoints="1"/>
              </p:cNvSpPr>
              <p:nvPr/>
            </p:nvSpPr>
            <p:spPr bwMode="auto">
              <a:xfrm>
                <a:off x="3184" y="1534"/>
                <a:ext cx="10" cy="87"/>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6" name="Freeform 116"/>
              <p:cNvSpPr>
                <a:spLocks noEditPoints="1"/>
              </p:cNvSpPr>
              <p:nvPr/>
            </p:nvSpPr>
            <p:spPr bwMode="auto">
              <a:xfrm>
                <a:off x="3206" y="1556"/>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7" name="Freeform 117"/>
              <p:cNvSpPr>
                <a:spLocks/>
              </p:cNvSpPr>
              <p:nvPr/>
            </p:nvSpPr>
            <p:spPr bwMode="auto">
              <a:xfrm>
                <a:off x="3272" y="1534"/>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8" name="Freeform 118"/>
              <p:cNvSpPr>
                <a:spLocks noEditPoints="1"/>
              </p:cNvSpPr>
              <p:nvPr/>
            </p:nvSpPr>
            <p:spPr bwMode="auto">
              <a:xfrm>
                <a:off x="3293" y="1534"/>
                <a:ext cx="50" cy="88"/>
              </a:xfrm>
              <a:custGeom>
                <a:avLst/>
                <a:gdLst/>
                <a:ahLst/>
                <a:cxnLst>
                  <a:cxn ang="0">
                    <a:pos x="33" y="66"/>
                  </a:cxn>
                  <a:cxn ang="0">
                    <a:pos x="33" y="66"/>
                  </a:cxn>
                  <a:cxn ang="0">
                    <a:pos x="33" y="60"/>
                  </a:cxn>
                  <a:cxn ang="0">
                    <a:pos x="20" y="67"/>
                  </a:cxn>
                  <a:cxn ang="0">
                    <a:pos x="10" y="64"/>
                  </a:cxn>
                  <a:cxn ang="0">
                    <a:pos x="2" y="55"/>
                  </a:cxn>
                  <a:cxn ang="0">
                    <a:pos x="0" y="42"/>
                  </a:cxn>
                  <a:cxn ang="0">
                    <a:pos x="2" y="30"/>
                  </a:cxn>
                  <a:cxn ang="0">
                    <a:pos x="9" y="21"/>
                  </a:cxn>
                  <a:cxn ang="0">
                    <a:pos x="20" y="17"/>
                  </a:cxn>
                  <a:cxn ang="0">
                    <a:pos x="27" y="19"/>
                  </a:cxn>
                  <a:cxn ang="0">
                    <a:pos x="33" y="24"/>
                  </a:cxn>
                  <a:cxn ang="0">
                    <a:pos x="33" y="0"/>
                  </a:cxn>
                  <a:cxn ang="0">
                    <a:pos x="41" y="0"/>
                  </a:cxn>
                  <a:cxn ang="0">
                    <a:pos x="41" y="66"/>
                  </a:cxn>
                  <a:cxn ang="0">
                    <a:pos x="33" y="66"/>
                  </a:cxn>
                  <a:cxn ang="0">
                    <a:pos x="8" y="42"/>
                  </a:cxn>
                  <a:cxn ang="0">
                    <a:pos x="8" y="42"/>
                  </a:cxn>
                  <a:cxn ang="0">
                    <a:pos x="12" y="56"/>
                  </a:cxn>
                  <a:cxn ang="0">
                    <a:pos x="21" y="61"/>
                  </a:cxn>
                  <a:cxn ang="0">
                    <a:pos x="30" y="56"/>
                  </a:cxn>
                  <a:cxn ang="0">
                    <a:pos x="34" y="43"/>
                  </a:cxn>
                  <a:cxn ang="0">
                    <a:pos x="30" y="29"/>
                  </a:cxn>
                  <a:cxn ang="0">
                    <a:pos x="21" y="24"/>
                  </a:cxn>
                  <a:cxn ang="0">
                    <a:pos x="11" y="29"/>
                  </a:cxn>
                  <a:cxn ang="0">
                    <a:pos x="8" y="42"/>
                  </a:cxn>
                  <a:cxn ang="0">
                    <a:pos x="8" y="42"/>
                  </a:cxn>
                </a:cxnLst>
                <a:rect l="0" t="0" r="r" b="b"/>
                <a:pathLst>
                  <a:path w="41" h="67">
                    <a:moveTo>
                      <a:pt x="33" y="66"/>
                    </a:moveTo>
                    <a:lnTo>
                      <a:pt x="33" y="66"/>
                    </a:lnTo>
                    <a:lnTo>
                      <a:pt x="33" y="60"/>
                    </a:lnTo>
                    <a:cubicBezTo>
                      <a:pt x="30" y="65"/>
                      <a:pt x="26" y="67"/>
                      <a:pt x="20" y="67"/>
                    </a:cubicBezTo>
                    <a:cubicBezTo>
                      <a:pt x="16" y="67"/>
                      <a:pt x="13" y="66"/>
                      <a:pt x="10" y="64"/>
                    </a:cubicBezTo>
                    <a:cubicBezTo>
                      <a:pt x="6" y="62"/>
                      <a:pt x="4" y="59"/>
                      <a:pt x="2" y="55"/>
                    </a:cubicBezTo>
                    <a:cubicBezTo>
                      <a:pt x="0" y="52"/>
                      <a:pt x="0" y="47"/>
                      <a:pt x="0" y="42"/>
                    </a:cubicBezTo>
                    <a:cubicBezTo>
                      <a:pt x="0" y="38"/>
                      <a:pt x="0" y="33"/>
                      <a:pt x="2" y="30"/>
                    </a:cubicBezTo>
                    <a:cubicBezTo>
                      <a:pt x="4" y="26"/>
                      <a:pt x="6" y="23"/>
                      <a:pt x="9" y="21"/>
                    </a:cubicBezTo>
                    <a:cubicBezTo>
                      <a:pt x="12" y="19"/>
                      <a:pt x="16" y="17"/>
                      <a:pt x="20" y="17"/>
                    </a:cubicBezTo>
                    <a:cubicBezTo>
                      <a:pt x="23" y="17"/>
                      <a:pt x="25" y="18"/>
                      <a:pt x="27" y="19"/>
                    </a:cubicBezTo>
                    <a:cubicBezTo>
                      <a:pt x="30" y="21"/>
                      <a:pt x="31" y="22"/>
                      <a:pt x="33" y="24"/>
                    </a:cubicBezTo>
                    <a:lnTo>
                      <a:pt x="33" y="0"/>
                    </a:lnTo>
                    <a:lnTo>
                      <a:pt x="41" y="0"/>
                    </a:lnTo>
                    <a:lnTo>
                      <a:pt x="41" y="66"/>
                    </a:lnTo>
                    <a:lnTo>
                      <a:pt x="33" y="66"/>
                    </a:lnTo>
                    <a:close/>
                    <a:moveTo>
                      <a:pt x="8" y="42"/>
                    </a:moveTo>
                    <a:lnTo>
                      <a:pt x="8" y="42"/>
                    </a:lnTo>
                    <a:cubicBezTo>
                      <a:pt x="8" y="49"/>
                      <a:pt x="9" y="53"/>
                      <a:pt x="12" y="56"/>
                    </a:cubicBezTo>
                    <a:cubicBezTo>
                      <a:pt x="14" y="59"/>
                      <a:pt x="17" y="61"/>
                      <a:pt x="21" y="61"/>
                    </a:cubicBezTo>
                    <a:cubicBezTo>
                      <a:pt x="24" y="61"/>
                      <a:pt x="27" y="59"/>
                      <a:pt x="30" y="56"/>
                    </a:cubicBezTo>
                    <a:cubicBezTo>
                      <a:pt x="32" y="53"/>
                      <a:pt x="34" y="49"/>
                      <a:pt x="34" y="43"/>
                    </a:cubicBezTo>
                    <a:cubicBezTo>
                      <a:pt x="34" y="37"/>
                      <a:pt x="32" y="32"/>
                      <a:pt x="30" y="29"/>
                    </a:cubicBezTo>
                    <a:cubicBezTo>
                      <a:pt x="27" y="26"/>
                      <a:pt x="24" y="24"/>
                      <a:pt x="21" y="24"/>
                    </a:cubicBezTo>
                    <a:cubicBezTo>
                      <a:pt x="17" y="24"/>
                      <a:pt x="14" y="26"/>
                      <a:pt x="11" y="29"/>
                    </a:cubicBezTo>
                    <a:cubicBezTo>
                      <a:pt x="9" y="32"/>
                      <a:pt x="8" y="36"/>
                      <a:pt x="8" y="42"/>
                    </a:cubicBezTo>
                    <a:lnTo>
                      <a:pt x="8" y="4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39" name="Freeform 119"/>
              <p:cNvSpPr>
                <a:spLocks/>
              </p:cNvSpPr>
              <p:nvPr/>
            </p:nvSpPr>
            <p:spPr bwMode="auto">
              <a:xfrm>
                <a:off x="3391" y="1532"/>
                <a:ext cx="27" cy="115"/>
              </a:xfrm>
              <a:custGeom>
                <a:avLst/>
                <a:gdLst/>
                <a:ahLst/>
                <a:cxnLst>
                  <a:cxn ang="0">
                    <a:pos x="16" y="87"/>
                  </a:cxn>
                  <a:cxn ang="0">
                    <a:pos x="16" y="87"/>
                  </a:cxn>
                  <a:cxn ang="0">
                    <a:pos x="5" y="67"/>
                  </a:cxn>
                  <a:cxn ang="0">
                    <a:pos x="0" y="43"/>
                  </a:cxn>
                  <a:cxn ang="0">
                    <a:pos x="4" y="23"/>
                  </a:cxn>
                  <a:cxn ang="0">
                    <a:pos x="16" y="0"/>
                  </a:cxn>
                  <a:cxn ang="0">
                    <a:pos x="22" y="0"/>
                  </a:cxn>
                  <a:cxn ang="0">
                    <a:pos x="15" y="14"/>
                  </a:cxn>
                  <a:cxn ang="0">
                    <a:pos x="11" y="27"/>
                  </a:cxn>
                  <a:cxn ang="0">
                    <a:pos x="9" y="43"/>
                  </a:cxn>
                  <a:cxn ang="0">
                    <a:pos x="22" y="87"/>
                  </a:cxn>
                  <a:cxn ang="0">
                    <a:pos x="16" y="87"/>
                  </a:cxn>
                </a:cxnLst>
                <a:rect l="0" t="0" r="r" b="b"/>
                <a:pathLst>
                  <a:path w="22" h="87">
                    <a:moveTo>
                      <a:pt x="16" y="87"/>
                    </a:moveTo>
                    <a:lnTo>
                      <a:pt x="16" y="87"/>
                    </a:lnTo>
                    <a:cubicBezTo>
                      <a:pt x="12" y="81"/>
                      <a:pt x="8" y="74"/>
                      <a:pt x="5" y="67"/>
                    </a:cubicBezTo>
                    <a:cubicBezTo>
                      <a:pt x="2" y="59"/>
                      <a:pt x="0" y="52"/>
                      <a:pt x="0" y="43"/>
                    </a:cubicBezTo>
                    <a:cubicBezTo>
                      <a:pt x="0" y="36"/>
                      <a:pt x="2" y="29"/>
                      <a:pt x="4" y="23"/>
                    </a:cubicBezTo>
                    <a:cubicBezTo>
                      <a:pt x="7" y="15"/>
                      <a:pt x="11" y="8"/>
                      <a:pt x="16" y="0"/>
                    </a:cubicBezTo>
                    <a:lnTo>
                      <a:pt x="22" y="0"/>
                    </a:lnTo>
                    <a:cubicBezTo>
                      <a:pt x="18" y="7"/>
                      <a:pt x="16" y="11"/>
                      <a:pt x="15" y="14"/>
                    </a:cubicBezTo>
                    <a:cubicBezTo>
                      <a:pt x="13" y="18"/>
                      <a:pt x="12" y="22"/>
                      <a:pt x="11" y="27"/>
                    </a:cubicBezTo>
                    <a:cubicBezTo>
                      <a:pt x="9" y="32"/>
                      <a:pt x="9" y="38"/>
                      <a:pt x="9" y="43"/>
                    </a:cubicBezTo>
                    <a:cubicBezTo>
                      <a:pt x="9" y="58"/>
                      <a:pt x="13" y="72"/>
                      <a:pt x="22" y="87"/>
                    </a:cubicBezTo>
                    <a:lnTo>
                      <a:pt x="16" y="8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0" name="Freeform 120"/>
              <p:cNvSpPr>
                <a:spLocks noEditPoints="1"/>
              </p:cNvSpPr>
              <p:nvPr/>
            </p:nvSpPr>
            <p:spPr bwMode="auto">
              <a:xfrm>
                <a:off x="3426" y="1526"/>
                <a:ext cx="53" cy="108"/>
              </a:xfrm>
              <a:custGeom>
                <a:avLst/>
                <a:gdLst/>
                <a:ahLst/>
                <a:cxnLst>
                  <a:cxn ang="0">
                    <a:pos x="19" y="82"/>
                  </a:cxn>
                  <a:cxn ang="0">
                    <a:pos x="19" y="82"/>
                  </a:cxn>
                  <a:cxn ang="0">
                    <a:pos x="19" y="74"/>
                  </a:cxn>
                  <a:cxn ang="0">
                    <a:pos x="9" y="71"/>
                  </a:cxn>
                  <a:cxn ang="0">
                    <a:pos x="3" y="65"/>
                  </a:cxn>
                  <a:cxn ang="0">
                    <a:pos x="0" y="54"/>
                  </a:cxn>
                  <a:cxn ang="0">
                    <a:pos x="8" y="52"/>
                  </a:cxn>
                  <a:cxn ang="0">
                    <a:pos x="11" y="62"/>
                  </a:cxn>
                  <a:cxn ang="0">
                    <a:pos x="19" y="67"/>
                  </a:cxn>
                  <a:cxn ang="0">
                    <a:pos x="19" y="41"/>
                  </a:cxn>
                  <a:cxn ang="0">
                    <a:pos x="9" y="37"/>
                  </a:cxn>
                  <a:cxn ang="0">
                    <a:pos x="3" y="31"/>
                  </a:cxn>
                  <a:cxn ang="0">
                    <a:pos x="1" y="23"/>
                  </a:cxn>
                  <a:cxn ang="0">
                    <a:pos x="7" y="9"/>
                  </a:cxn>
                  <a:cxn ang="0">
                    <a:pos x="19" y="4"/>
                  </a:cxn>
                  <a:cxn ang="0">
                    <a:pos x="19" y="0"/>
                  </a:cxn>
                  <a:cxn ang="0">
                    <a:pos x="24" y="0"/>
                  </a:cxn>
                  <a:cxn ang="0">
                    <a:pos x="24" y="4"/>
                  </a:cxn>
                  <a:cxn ang="0">
                    <a:pos x="35" y="8"/>
                  </a:cxn>
                  <a:cxn ang="0">
                    <a:pos x="41" y="20"/>
                  </a:cxn>
                  <a:cxn ang="0">
                    <a:pos x="33" y="22"/>
                  </a:cxn>
                  <a:cxn ang="0">
                    <a:pos x="30" y="14"/>
                  </a:cxn>
                  <a:cxn ang="0">
                    <a:pos x="24" y="11"/>
                  </a:cxn>
                  <a:cxn ang="0">
                    <a:pos x="24" y="34"/>
                  </a:cxn>
                  <a:cxn ang="0">
                    <a:pos x="32" y="37"/>
                  </a:cxn>
                  <a:cxn ang="0">
                    <a:pos x="38" y="41"/>
                  </a:cxn>
                  <a:cxn ang="0">
                    <a:pos x="42" y="46"/>
                  </a:cxn>
                  <a:cxn ang="0">
                    <a:pos x="43" y="54"/>
                  </a:cxn>
                  <a:cxn ang="0">
                    <a:pos x="38" y="68"/>
                  </a:cxn>
                  <a:cxn ang="0">
                    <a:pos x="24" y="74"/>
                  </a:cxn>
                  <a:cxn ang="0">
                    <a:pos x="24" y="82"/>
                  </a:cxn>
                  <a:cxn ang="0">
                    <a:pos x="19" y="82"/>
                  </a:cxn>
                  <a:cxn ang="0">
                    <a:pos x="19" y="11"/>
                  </a:cxn>
                  <a:cxn ang="0">
                    <a:pos x="19" y="11"/>
                  </a:cxn>
                  <a:cxn ang="0">
                    <a:pos x="12" y="15"/>
                  </a:cxn>
                  <a:cxn ang="0">
                    <a:pos x="9" y="22"/>
                  </a:cxn>
                  <a:cxn ang="0">
                    <a:pos x="11" y="29"/>
                  </a:cxn>
                  <a:cxn ang="0">
                    <a:pos x="19" y="33"/>
                  </a:cxn>
                  <a:cxn ang="0">
                    <a:pos x="19" y="11"/>
                  </a:cxn>
                  <a:cxn ang="0">
                    <a:pos x="24" y="67"/>
                  </a:cxn>
                  <a:cxn ang="0">
                    <a:pos x="24" y="67"/>
                  </a:cxn>
                  <a:cxn ang="0">
                    <a:pos x="32" y="63"/>
                  </a:cxn>
                  <a:cxn ang="0">
                    <a:pos x="35" y="54"/>
                  </a:cxn>
                  <a:cxn ang="0">
                    <a:pos x="33" y="47"/>
                  </a:cxn>
                  <a:cxn ang="0">
                    <a:pos x="24" y="42"/>
                  </a:cxn>
                  <a:cxn ang="0">
                    <a:pos x="24" y="67"/>
                  </a:cxn>
                </a:cxnLst>
                <a:rect l="0" t="0" r="r" b="b"/>
                <a:pathLst>
                  <a:path w="43" h="82">
                    <a:moveTo>
                      <a:pt x="19" y="82"/>
                    </a:moveTo>
                    <a:lnTo>
                      <a:pt x="19" y="82"/>
                    </a:lnTo>
                    <a:lnTo>
                      <a:pt x="19" y="74"/>
                    </a:lnTo>
                    <a:cubicBezTo>
                      <a:pt x="15" y="73"/>
                      <a:pt x="12" y="72"/>
                      <a:pt x="9" y="71"/>
                    </a:cubicBezTo>
                    <a:cubicBezTo>
                      <a:pt x="7" y="70"/>
                      <a:pt x="5" y="68"/>
                      <a:pt x="3" y="65"/>
                    </a:cubicBezTo>
                    <a:cubicBezTo>
                      <a:pt x="1" y="62"/>
                      <a:pt x="0" y="58"/>
                      <a:pt x="0" y="54"/>
                    </a:cubicBezTo>
                    <a:lnTo>
                      <a:pt x="8" y="52"/>
                    </a:lnTo>
                    <a:cubicBezTo>
                      <a:pt x="8" y="57"/>
                      <a:pt x="9" y="60"/>
                      <a:pt x="11" y="62"/>
                    </a:cubicBezTo>
                    <a:cubicBezTo>
                      <a:pt x="13" y="65"/>
                      <a:pt x="16" y="67"/>
                      <a:pt x="19" y="67"/>
                    </a:cubicBezTo>
                    <a:lnTo>
                      <a:pt x="19" y="41"/>
                    </a:lnTo>
                    <a:cubicBezTo>
                      <a:pt x="16" y="40"/>
                      <a:pt x="12" y="39"/>
                      <a:pt x="9" y="37"/>
                    </a:cubicBezTo>
                    <a:cubicBezTo>
                      <a:pt x="6" y="36"/>
                      <a:pt x="4" y="34"/>
                      <a:pt x="3" y="31"/>
                    </a:cubicBezTo>
                    <a:cubicBezTo>
                      <a:pt x="2" y="29"/>
                      <a:pt x="1" y="26"/>
                      <a:pt x="1" y="23"/>
                    </a:cubicBezTo>
                    <a:cubicBezTo>
                      <a:pt x="1" y="17"/>
                      <a:pt x="3" y="12"/>
                      <a:pt x="7" y="9"/>
                    </a:cubicBezTo>
                    <a:cubicBezTo>
                      <a:pt x="10" y="6"/>
                      <a:pt x="14" y="5"/>
                      <a:pt x="19" y="4"/>
                    </a:cubicBezTo>
                    <a:lnTo>
                      <a:pt x="19" y="0"/>
                    </a:lnTo>
                    <a:lnTo>
                      <a:pt x="24" y="0"/>
                    </a:lnTo>
                    <a:lnTo>
                      <a:pt x="24" y="4"/>
                    </a:lnTo>
                    <a:cubicBezTo>
                      <a:pt x="29" y="5"/>
                      <a:pt x="32" y="6"/>
                      <a:pt x="35" y="8"/>
                    </a:cubicBezTo>
                    <a:cubicBezTo>
                      <a:pt x="39" y="11"/>
                      <a:pt x="41" y="15"/>
                      <a:pt x="41" y="20"/>
                    </a:cubicBezTo>
                    <a:lnTo>
                      <a:pt x="33" y="22"/>
                    </a:lnTo>
                    <a:cubicBezTo>
                      <a:pt x="33" y="19"/>
                      <a:pt x="32" y="16"/>
                      <a:pt x="30" y="14"/>
                    </a:cubicBezTo>
                    <a:cubicBezTo>
                      <a:pt x="29" y="13"/>
                      <a:pt x="27" y="12"/>
                      <a:pt x="24" y="11"/>
                    </a:cubicBezTo>
                    <a:lnTo>
                      <a:pt x="24" y="34"/>
                    </a:lnTo>
                    <a:cubicBezTo>
                      <a:pt x="28" y="35"/>
                      <a:pt x="31" y="36"/>
                      <a:pt x="32" y="37"/>
                    </a:cubicBezTo>
                    <a:cubicBezTo>
                      <a:pt x="34" y="38"/>
                      <a:pt x="37" y="39"/>
                      <a:pt x="38" y="41"/>
                    </a:cubicBezTo>
                    <a:cubicBezTo>
                      <a:pt x="40" y="42"/>
                      <a:pt x="41" y="44"/>
                      <a:pt x="42" y="46"/>
                    </a:cubicBezTo>
                    <a:cubicBezTo>
                      <a:pt x="43" y="49"/>
                      <a:pt x="43" y="51"/>
                      <a:pt x="43" y="54"/>
                    </a:cubicBezTo>
                    <a:cubicBezTo>
                      <a:pt x="43" y="59"/>
                      <a:pt x="41" y="64"/>
                      <a:pt x="38" y="68"/>
                    </a:cubicBezTo>
                    <a:cubicBezTo>
                      <a:pt x="34" y="71"/>
                      <a:pt x="30" y="73"/>
                      <a:pt x="24" y="74"/>
                    </a:cubicBezTo>
                    <a:lnTo>
                      <a:pt x="24" y="82"/>
                    </a:lnTo>
                    <a:lnTo>
                      <a:pt x="19" y="82"/>
                    </a:lnTo>
                    <a:close/>
                    <a:moveTo>
                      <a:pt x="19" y="11"/>
                    </a:moveTo>
                    <a:lnTo>
                      <a:pt x="19" y="11"/>
                    </a:lnTo>
                    <a:cubicBezTo>
                      <a:pt x="16" y="11"/>
                      <a:pt x="14" y="13"/>
                      <a:pt x="12" y="15"/>
                    </a:cubicBezTo>
                    <a:cubicBezTo>
                      <a:pt x="10" y="17"/>
                      <a:pt x="9" y="19"/>
                      <a:pt x="9" y="22"/>
                    </a:cubicBezTo>
                    <a:cubicBezTo>
                      <a:pt x="9" y="25"/>
                      <a:pt x="10" y="27"/>
                      <a:pt x="11" y="29"/>
                    </a:cubicBezTo>
                    <a:cubicBezTo>
                      <a:pt x="13" y="31"/>
                      <a:pt x="15" y="32"/>
                      <a:pt x="19" y="33"/>
                    </a:cubicBezTo>
                    <a:lnTo>
                      <a:pt x="19" y="11"/>
                    </a:lnTo>
                    <a:close/>
                    <a:moveTo>
                      <a:pt x="24" y="67"/>
                    </a:moveTo>
                    <a:lnTo>
                      <a:pt x="24" y="67"/>
                    </a:lnTo>
                    <a:cubicBezTo>
                      <a:pt x="27" y="66"/>
                      <a:pt x="30" y="65"/>
                      <a:pt x="32" y="63"/>
                    </a:cubicBezTo>
                    <a:cubicBezTo>
                      <a:pt x="34" y="60"/>
                      <a:pt x="35" y="58"/>
                      <a:pt x="35" y="54"/>
                    </a:cubicBezTo>
                    <a:cubicBezTo>
                      <a:pt x="35" y="51"/>
                      <a:pt x="34" y="49"/>
                      <a:pt x="33" y="47"/>
                    </a:cubicBezTo>
                    <a:cubicBezTo>
                      <a:pt x="31" y="45"/>
                      <a:pt x="28" y="44"/>
                      <a:pt x="24" y="42"/>
                    </a:cubicBezTo>
                    <a:lnTo>
                      <a:pt x="24" y="6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1" name="Freeform 121"/>
              <p:cNvSpPr>
                <a:spLocks/>
              </p:cNvSpPr>
              <p:nvPr/>
            </p:nvSpPr>
            <p:spPr bwMode="auto">
              <a:xfrm>
                <a:off x="3483" y="1532"/>
                <a:ext cx="32" cy="90"/>
              </a:xfrm>
              <a:custGeom>
                <a:avLst/>
                <a:gdLst/>
                <a:ahLst/>
                <a:cxnLst>
                  <a:cxn ang="0">
                    <a:pos x="0" y="68"/>
                  </a:cxn>
                  <a:cxn ang="0">
                    <a:pos x="0" y="68"/>
                  </a:cxn>
                  <a:cxn ang="0">
                    <a:pos x="20" y="0"/>
                  </a:cxn>
                  <a:cxn ang="0">
                    <a:pos x="26" y="0"/>
                  </a:cxn>
                  <a:cxn ang="0">
                    <a:pos x="7" y="68"/>
                  </a:cxn>
                  <a:cxn ang="0">
                    <a:pos x="0" y="68"/>
                  </a:cxn>
                </a:cxnLst>
                <a:rect l="0" t="0" r="r" b="b"/>
                <a:pathLst>
                  <a:path w="26" h="68">
                    <a:moveTo>
                      <a:pt x="0" y="68"/>
                    </a:moveTo>
                    <a:lnTo>
                      <a:pt x="0" y="68"/>
                    </a:lnTo>
                    <a:lnTo>
                      <a:pt x="20" y="0"/>
                    </a:lnTo>
                    <a:lnTo>
                      <a:pt x="26" y="0"/>
                    </a:lnTo>
                    <a:lnTo>
                      <a:pt x="7" y="68"/>
                    </a:lnTo>
                    <a:lnTo>
                      <a:pt x="0" y="68"/>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2" name="Freeform 122"/>
              <p:cNvSpPr>
                <a:spLocks noEditPoints="1"/>
              </p:cNvSpPr>
              <p:nvPr/>
            </p:nvSpPr>
            <p:spPr bwMode="auto">
              <a:xfrm>
                <a:off x="3524" y="1534"/>
                <a:ext cx="70" cy="87"/>
              </a:xfrm>
              <a:custGeom>
                <a:avLst/>
                <a:gdLst/>
                <a:ahLst/>
                <a:cxnLst>
                  <a:cxn ang="0">
                    <a:pos x="0" y="66"/>
                  </a:cxn>
                  <a:cxn ang="0">
                    <a:pos x="0" y="66"/>
                  </a:cxn>
                  <a:cxn ang="0">
                    <a:pos x="0" y="0"/>
                  </a:cxn>
                  <a:cxn ang="0">
                    <a:pos x="29" y="0"/>
                  </a:cxn>
                  <a:cxn ang="0">
                    <a:pos x="43" y="2"/>
                  </a:cxn>
                  <a:cxn ang="0">
                    <a:pos x="50" y="8"/>
                  </a:cxn>
                  <a:cxn ang="0">
                    <a:pos x="53" y="18"/>
                  </a:cxn>
                  <a:cxn ang="0">
                    <a:pos x="48" y="30"/>
                  </a:cxn>
                  <a:cxn ang="0">
                    <a:pos x="34" y="36"/>
                  </a:cxn>
                  <a:cxn ang="0">
                    <a:pos x="40" y="40"/>
                  </a:cxn>
                  <a:cxn ang="0">
                    <a:pos x="47" y="48"/>
                  </a:cxn>
                  <a:cxn ang="0">
                    <a:pos x="58" y="66"/>
                  </a:cxn>
                  <a:cxn ang="0">
                    <a:pos x="47" y="66"/>
                  </a:cxn>
                  <a:cxn ang="0">
                    <a:pos x="39" y="53"/>
                  </a:cxn>
                  <a:cxn ang="0">
                    <a:pos x="32" y="44"/>
                  </a:cxn>
                  <a:cxn ang="0">
                    <a:pos x="28" y="39"/>
                  </a:cxn>
                  <a:cxn ang="0">
                    <a:pos x="24" y="37"/>
                  </a:cxn>
                  <a:cxn ang="0">
                    <a:pos x="19" y="37"/>
                  </a:cxn>
                  <a:cxn ang="0">
                    <a:pos x="9" y="37"/>
                  </a:cxn>
                  <a:cxn ang="0">
                    <a:pos x="9" y="66"/>
                  </a:cxn>
                  <a:cxn ang="0">
                    <a:pos x="0" y="66"/>
                  </a:cxn>
                  <a:cxn ang="0">
                    <a:pos x="9" y="29"/>
                  </a:cxn>
                  <a:cxn ang="0">
                    <a:pos x="9" y="29"/>
                  </a:cxn>
                  <a:cxn ang="0">
                    <a:pos x="28" y="29"/>
                  </a:cxn>
                  <a:cxn ang="0">
                    <a:pos x="37" y="28"/>
                  </a:cxn>
                  <a:cxn ang="0">
                    <a:pos x="42" y="24"/>
                  </a:cxn>
                  <a:cxn ang="0">
                    <a:pos x="44" y="18"/>
                  </a:cxn>
                  <a:cxn ang="0">
                    <a:pos x="41" y="11"/>
                  </a:cxn>
                  <a:cxn ang="0">
                    <a:pos x="30" y="8"/>
                  </a:cxn>
                  <a:cxn ang="0">
                    <a:pos x="9" y="8"/>
                  </a:cxn>
                  <a:cxn ang="0">
                    <a:pos x="9" y="29"/>
                  </a:cxn>
                </a:cxnLst>
                <a:rect l="0" t="0" r="r" b="b"/>
                <a:pathLst>
                  <a:path w="58" h="66">
                    <a:moveTo>
                      <a:pt x="0" y="66"/>
                    </a:moveTo>
                    <a:lnTo>
                      <a:pt x="0" y="66"/>
                    </a:lnTo>
                    <a:lnTo>
                      <a:pt x="0" y="0"/>
                    </a:lnTo>
                    <a:lnTo>
                      <a:pt x="29" y="0"/>
                    </a:lnTo>
                    <a:cubicBezTo>
                      <a:pt x="35" y="0"/>
                      <a:pt x="40" y="1"/>
                      <a:pt x="43" y="2"/>
                    </a:cubicBezTo>
                    <a:cubicBezTo>
                      <a:pt x="46" y="3"/>
                      <a:pt x="48" y="5"/>
                      <a:pt x="50" y="8"/>
                    </a:cubicBezTo>
                    <a:cubicBezTo>
                      <a:pt x="52" y="11"/>
                      <a:pt x="53" y="15"/>
                      <a:pt x="53" y="18"/>
                    </a:cubicBezTo>
                    <a:cubicBezTo>
                      <a:pt x="53" y="23"/>
                      <a:pt x="51" y="27"/>
                      <a:pt x="48" y="30"/>
                    </a:cubicBezTo>
                    <a:cubicBezTo>
                      <a:pt x="45" y="33"/>
                      <a:pt x="41" y="35"/>
                      <a:pt x="34" y="36"/>
                    </a:cubicBezTo>
                    <a:cubicBezTo>
                      <a:pt x="37" y="37"/>
                      <a:pt x="38" y="39"/>
                      <a:pt x="40" y="40"/>
                    </a:cubicBezTo>
                    <a:cubicBezTo>
                      <a:pt x="42" y="42"/>
                      <a:pt x="45" y="45"/>
                      <a:pt x="47" y="48"/>
                    </a:cubicBezTo>
                    <a:lnTo>
                      <a:pt x="58" y="66"/>
                    </a:lnTo>
                    <a:lnTo>
                      <a:pt x="47" y="66"/>
                    </a:lnTo>
                    <a:lnTo>
                      <a:pt x="39" y="53"/>
                    </a:lnTo>
                    <a:cubicBezTo>
                      <a:pt x="36" y="49"/>
                      <a:pt x="34" y="46"/>
                      <a:pt x="32" y="44"/>
                    </a:cubicBezTo>
                    <a:cubicBezTo>
                      <a:pt x="31" y="41"/>
                      <a:pt x="29" y="40"/>
                      <a:pt x="28" y="39"/>
                    </a:cubicBezTo>
                    <a:cubicBezTo>
                      <a:pt x="27" y="38"/>
                      <a:pt x="25" y="38"/>
                      <a:pt x="24" y="37"/>
                    </a:cubicBezTo>
                    <a:cubicBezTo>
                      <a:pt x="23" y="37"/>
                      <a:pt x="21" y="37"/>
                      <a:pt x="19" y="37"/>
                    </a:cubicBezTo>
                    <a:lnTo>
                      <a:pt x="9" y="37"/>
                    </a:lnTo>
                    <a:lnTo>
                      <a:pt x="9" y="66"/>
                    </a:lnTo>
                    <a:lnTo>
                      <a:pt x="0" y="66"/>
                    </a:lnTo>
                    <a:close/>
                    <a:moveTo>
                      <a:pt x="9" y="29"/>
                    </a:moveTo>
                    <a:lnTo>
                      <a:pt x="9" y="29"/>
                    </a:lnTo>
                    <a:lnTo>
                      <a:pt x="28" y="29"/>
                    </a:lnTo>
                    <a:cubicBezTo>
                      <a:pt x="32" y="29"/>
                      <a:pt x="35" y="29"/>
                      <a:pt x="37" y="28"/>
                    </a:cubicBezTo>
                    <a:cubicBezTo>
                      <a:pt x="39" y="27"/>
                      <a:pt x="41" y="26"/>
                      <a:pt x="42" y="24"/>
                    </a:cubicBezTo>
                    <a:cubicBezTo>
                      <a:pt x="43" y="22"/>
                      <a:pt x="44" y="21"/>
                      <a:pt x="44" y="18"/>
                    </a:cubicBezTo>
                    <a:cubicBezTo>
                      <a:pt x="44" y="15"/>
                      <a:pt x="43" y="13"/>
                      <a:pt x="41" y="11"/>
                    </a:cubicBezTo>
                    <a:cubicBezTo>
                      <a:pt x="38" y="9"/>
                      <a:pt x="35" y="8"/>
                      <a:pt x="30" y="8"/>
                    </a:cubicBezTo>
                    <a:lnTo>
                      <a:pt x="9" y="8"/>
                    </a:lnTo>
                    <a:lnTo>
                      <a:pt x="9" y="2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3" name="Freeform 123"/>
              <p:cNvSpPr>
                <a:spLocks noEditPoints="1"/>
              </p:cNvSpPr>
              <p:nvPr/>
            </p:nvSpPr>
            <p:spPr bwMode="auto">
              <a:xfrm>
                <a:off x="3605" y="1534"/>
                <a:ext cx="62" cy="87"/>
              </a:xfrm>
              <a:custGeom>
                <a:avLst/>
                <a:gdLst/>
                <a:ahLst/>
                <a:cxnLst>
                  <a:cxn ang="0">
                    <a:pos x="0" y="66"/>
                  </a:cxn>
                  <a:cxn ang="0">
                    <a:pos x="0" y="66"/>
                  </a:cxn>
                  <a:cxn ang="0">
                    <a:pos x="0" y="0"/>
                  </a:cxn>
                  <a:cxn ang="0">
                    <a:pos x="25" y="0"/>
                  </a:cxn>
                  <a:cxn ang="0">
                    <a:pos x="35" y="1"/>
                  </a:cxn>
                  <a:cxn ang="0">
                    <a:pos x="43" y="4"/>
                  </a:cxn>
                  <a:cxn ang="0">
                    <a:pos x="49" y="10"/>
                  </a:cxn>
                  <a:cxn ang="0">
                    <a:pos x="51" y="19"/>
                  </a:cxn>
                  <a:cxn ang="0">
                    <a:pos x="45" y="34"/>
                  </a:cxn>
                  <a:cxn ang="0">
                    <a:pos x="26" y="39"/>
                  </a:cxn>
                  <a:cxn ang="0">
                    <a:pos x="9" y="39"/>
                  </a:cxn>
                  <a:cxn ang="0">
                    <a:pos x="9" y="66"/>
                  </a:cxn>
                  <a:cxn ang="0">
                    <a:pos x="0" y="66"/>
                  </a:cxn>
                  <a:cxn ang="0">
                    <a:pos x="9" y="32"/>
                  </a:cxn>
                  <a:cxn ang="0">
                    <a:pos x="9" y="32"/>
                  </a:cxn>
                  <a:cxn ang="0">
                    <a:pos x="26" y="32"/>
                  </a:cxn>
                  <a:cxn ang="0">
                    <a:pos x="38" y="29"/>
                  </a:cxn>
                  <a:cxn ang="0">
                    <a:pos x="42" y="20"/>
                  </a:cxn>
                  <a:cxn ang="0">
                    <a:pos x="39" y="13"/>
                  </a:cxn>
                  <a:cxn ang="0">
                    <a:pos x="34" y="9"/>
                  </a:cxn>
                  <a:cxn ang="0">
                    <a:pos x="26" y="8"/>
                  </a:cxn>
                  <a:cxn ang="0">
                    <a:pos x="9" y="8"/>
                  </a:cxn>
                  <a:cxn ang="0">
                    <a:pos x="9" y="32"/>
                  </a:cxn>
                </a:cxnLst>
                <a:rect l="0" t="0" r="r" b="b"/>
                <a:pathLst>
                  <a:path w="51" h="66">
                    <a:moveTo>
                      <a:pt x="0" y="66"/>
                    </a:moveTo>
                    <a:lnTo>
                      <a:pt x="0" y="66"/>
                    </a:lnTo>
                    <a:lnTo>
                      <a:pt x="0" y="0"/>
                    </a:lnTo>
                    <a:lnTo>
                      <a:pt x="25" y="0"/>
                    </a:lnTo>
                    <a:cubicBezTo>
                      <a:pt x="29" y="0"/>
                      <a:pt x="33" y="1"/>
                      <a:pt x="35" y="1"/>
                    </a:cubicBezTo>
                    <a:cubicBezTo>
                      <a:pt x="38" y="2"/>
                      <a:pt x="41" y="3"/>
                      <a:pt x="43" y="4"/>
                    </a:cubicBezTo>
                    <a:cubicBezTo>
                      <a:pt x="45" y="6"/>
                      <a:pt x="47" y="8"/>
                      <a:pt x="49" y="10"/>
                    </a:cubicBezTo>
                    <a:cubicBezTo>
                      <a:pt x="50" y="13"/>
                      <a:pt x="51" y="16"/>
                      <a:pt x="51" y="19"/>
                    </a:cubicBezTo>
                    <a:cubicBezTo>
                      <a:pt x="51" y="25"/>
                      <a:pt x="49" y="30"/>
                      <a:pt x="45" y="34"/>
                    </a:cubicBezTo>
                    <a:cubicBezTo>
                      <a:pt x="42" y="38"/>
                      <a:pt x="35" y="39"/>
                      <a:pt x="26" y="39"/>
                    </a:cubicBezTo>
                    <a:lnTo>
                      <a:pt x="9" y="39"/>
                    </a:lnTo>
                    <a:lnTo>
                      <a:pt x="9" y="66"/>
                    </a:lnTo>
                    <a:lnTo>
                      <a:pt x="0" y="66"/>
                    </a:lnTo>
                    <a:close/>
                    <a:moveTo>
                      <a:pt x="9" y="32"/>
                    </a:moveTo>
                    <a:lnTo>
                      <a:pt x="9" y="32"/>
                    </a:lnTo>
                    <a:lnTo>
                      <a:pt x="26" y="32"/>
                    </a:lnTo>
                    <a:cubicBezTo>
                      <a:pt x="32" y="32"/>
                      <a:pt x="36" y="31"/>
                      <a:pt x="38" y="29"/>
                    </a:cubicBezTo>
                    <a:cubicBezTo>
                      <a:pt x="40" y="26"/>
                      <a:pt x="42" y="24"/>
                      <a:pt x="42" y="20"/>
                    </a:cubicBezTo>
                    <a:cubicBezTo>
                      <a:pt x="42" y="17"/>
                      <a:pt x="41" y="15"/>
                      <a:pt x="39" y="13"/>
                    </a:cubicBezTo>
                    <a:cubicBezTo>
                      <a:pt x="38" y="11"/>
                      <a:pt x="36" y="9"/>
                      <a:pt x="34" y="9"/>
                    </a:cubicBezTo>
                    <a:cubicBezTo>
                      <a:pt x="32" y="8"/>
                      <a:pt x="30" y="8"/>
                      <a:pt x="26" y="8"/>
                    </a:cubicBezTo>
                    <a:lnTo>
                      <a:pt x="9" y="8"/>
                    </a:lnTo>
                    <a:lnTo>
                      <a:pt x="9" y="32"/>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4" name="Freeform 124"/>
              <p:cNvSpPr>
                <a:spLocks/>
              </p:cNvSpPr>
              <p:nvPr/>
            </p:nvSpPr>
            <p:spPr bwMode="auto">
              <a:xfrm>
                <a:off x="3681" y="1534"/>
                <a:ext cx="76" cy="87"/>
              </a:xfrm>
              <a:custGeom>
                <a:avLst/>
                <a:gdLst/>
                <a:ahLst/>
                <a:cxnLst>
                  <a:cxn ang="0">
                    <a:pos x="0" y="66"/>
                  </a:cxn>
                  <a:cxn ang="0">
                    <a:pos x="0" y="66"/>
                  </a:cxn>
                  <a:cxn ang="0">
                    <a:pos x="0" y="0"/>
                  </a:cxn>
                  <a:cxn ang="0">
                    <a:pos x="14" y="0"/>
                  </a:cxn>
                  <a:cxn ang="0">
                    <a:pos x="29" y="47"/>
                  </a:cxn>
                  <a:cxn ang="0">
                    <a:pos x="32" y="57"/>
                  </a:cxn>
                  <a:cxn ang="0">
                    <a:pos x="36" y="46"/>
                  </a:cxn>
                  <a:cxn ang="0">
                    <a:pos x="52"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4" y="0"/>
                    </a:lnTo>
                    <a:lnTo>
                      <a:pt x="29" y="47"/>
                    </a:lnTo>
                    <a:cubicBezTo>
                      <a:pt x="31" y="51"/>
                      <a:pt x="32" y="55"/>
                      <a:pt x="32" y="57"/>
                    </a:cubicBezTo>
                    <a:cubicBezTo>
                      <a:pt x="33" y="54"/>
                      <a:pt x="34" y="51"/>
                      <a:pt x="36" y="46"/>
                    </a:cubicBezTo>
                    <a:lnTo>
                      <a:pt x="52"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5" name="Freeform 125"/>
              <p:cNvSpPr>
                <a:spLocks/>
              </p:cNvSpPr>
              <p:nvPr/>
            </p:nvSpPr>
            <p:spPr bwMode="auto">
              <a:xfrm>
                <a:off x="3771" y="1532"/>
                <a:ext cx="26" cy="115"/>
              </a:xfrm>
              <a:custGeom>
                <a:avLst/>
                <a:gdLst/>
                <a:ahLst/>
                <a:cxnLst>
                  <a:cxn ang="0">
                    <a:pos x="6" y="87"/>
                  </a:cxn>
                  <a:cxn ang="0">
                    <a:pos x="6" y="87"/>
                  </a:cxn>
                  <a:cxn ang="0">
                    <a:pos x="0" y="87"/>
                  </a:cxn>
                  <a:cxn ang="0">
                    <a:pos x="14" y="43"/>
                  </a:cxn>
                  <a:cxn ang="0">
                    <a:pos x="12" y="27"/>
                  </a:cxn>
                  <a:cxn ang="0">
                    <a:pos x="8" y="14"/>
                  </a:cxn>
                  <a:cxn ang="0">
                    <a:pos x="0" y="0"/>
                  </a:cxn>
                  <a:cxn ang="0">
                    <a:pos x="6" y="0"/>
                  </a:cxn>
                  <a:cxn ang="0">
                    <a:pos x="19" y="23"/>
                  </a:cxn>
                  <a:cxn ang="0">
                    <a:pos x="22" y="43"/>
                  </a:cxn>
                  <a:cxn ang="0">
                    <a:pos x="17" y="67"/>
                  </a:cxn>
                  <a:cxn ang="0">
                    <a:pos x="6" y="87"/>
                  </a:cxn>
                  <a:cxn ang="0">
                    <a:pos x="6" y="87"/>
                  </a:cxn>
                </a:cxnLst>
                <a:rect l="0" t="0" r="r" b="b"/>
                <a:pathLst>
                  <a:path w="22" h="87">
                    <a:moveTo>
                      <a:pt x="6" y="87"/>
                    </a:moveTo>
                    <a:lnTo>
                      <a:pt x="6" y="87"/>
                    </a:lnTo>
                    <a:lnTo>
                      <a:pt x="0" y="87"/>
                    </a:lnTo>
                    <a:cubicBezTo>
                      <a:pt x="9" y="72"/>
                      <a:pt x="14" y="58"/>
                      <a:pt x="14" y="43"/>
                    </a:cubicBezTo>
                    <a:cubicBezTo>
                      <a:pt x="14" y="38"/>
                      <a:pt x="13" y="32"/>
                      <a:pt x="12" y="27"/>
                    </a:cubicBezTo>
                    <a:cubicBezTo>
                      <a:pt x="11" y="22"/>
                      <a:pt x="9" y="18"/>
                      <a:pt x="8" y="14"/>
                    </a:cubicBezTo>
                    <a:cubicBezTo>
                      <a:pt x="6" y="11"/>
                      <a:pt x="4" y="7"/>
                      <a:pt x="0" y="0"/>
                    </a:cubicBezTo>
                    <a:lnTo>
                      <a:pt x="6" y="0"/>
                    </a:lnTo>
                    <a:cubicBezTo>
                      <a:pt x="12" y="8"/>
                      <a:pt x="16" y="15"/>
                      <a:pt x="19" y="23"/>
                    </a:cubicBezTo>
                    <a:cubicBezTo>
                      <a:pt x="21" y="29"/>
                      <a:pt x="22" y="36"/>
                      <a:pt x="22" y="43"/>
                    </a:cubicBezTo>
                    <a:cubicBezTo>
                      <a:pt x="22" y="52"/>
                      <a:pt x="21" y="59"/>
                      <a:pt x="17" y="67"/>
                    </a:cubicBezTo>
                    <a:cubicBezTo>
                      <a:pt x="14" y="74"/>
                      <a:pt x="11" y="81"/>
                      <a:pt x="6" y="87"/>
                    </a:cubicBezTo>
                    <a:lnTo>
                      <a:pt x="6" y="87"/>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6" name="Freeform 126"/>
              <p:cNvSpPr>
                <a:spLocks/>
              </p:cNvSpPr>
              <p:nvPr/>
            </p:nvSpPr>
            <p:spPr bwMode="auto">
              <a:xfrm>
                <a:off x="3465" y="1070"/>
                <a:ext cx="105"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7" name="Freeform 127"/>
              <p:cNvSpPr>
                <a:spLocks/>
              </p:cNvSpPr>
              <p:nvPr/>
            </p:nvSpPr>
            <p:spPr bwMode="auto">
              <a:xfrm>
                <a:off x="3566" y="891"/>
                <a:ext cx="6" cy="362"/>
              </a:xfrm>
              <a:custGeom>
                <a:avLst/>
                <a:gdLst/>
                <a:ahLst/>
                <a:cxnLst>
                  <a:cxn ang="0">
                    <a:pos x="0" y="274"/>
                  </a:cxn>
                  <a:cxn ang="0">
                    <a:pos x="0" y="274"/>
                  </a:cxn>
                  <a:cxn ang="0">
                    <a:pos x="5" y="274"/>
                  </a:cxn>
                  <a:cxn ang="0">
                    <a:pos x="5" y="0"/>
                  </a:cxn>
                  <a:cxn ang="0">
                    <a:pos x="0" y="0"/>
                  </a:cxn>
                  <a:cxn ang="0">
                    <a:pos x="0" y="274"/>
                  </a:cxn>
                </a:cxnLst>
                <a:rect l="0" t="0" r="r" b="b"/>
                <a:pathLst>
                  <a:path w="5" h="274">
                    <a:moveTo>
                      <a:pt x="0" y="274"/>
                    </a:moveTo>
                    <a:lnTo>
                      <a:pt x="0" y="274"/>
                    </a:lnTo>
                    <a:lnTo>
                      <a:pt x="5" y="274"/>
                    </a:lnTo>
                    <a:lnTo>
                      <a:pt x="5" y="0"/>
                    </a:lnTo>
                    <a:lnTo>
                      <a:pt x="0" y="0"/>
                    </a:lnTo>
                    <a:lnTo>
                      <a:pt x="0" y="27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8" name="Freeform 128"/>
              <p:cNvSpPr>
                <a:spLocks/>
              </p:cNvSpPr>
              <p:nvPr/>
            </p:nvSpPr>
            <p:spPr bwMode="auto">
              <a:xfrm>
                <a:off x="3570" y="1251"/>
                <a:ext cx="103" cy="6"/>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49" name="Freeform 129"/>
              <p:cNvSpPr>
                <a:spLocks/>
              </p:cNvSpPr>
              <p:nvPr/>
            </p:nvSpPr>
            <p:spPr bwMode="auto">
              <a:xfrm>
                <a:off x="3570" y="887"/>
                <a:ext cx="103" cy="8"/>
              </a:xfrm>
              <a:custGeom>
                <a:avLst/>
                <a:gdLst/>
                <a:ahLst/>
                <a:cxnLst>
                  <a:cxn ang="0">
                    <a:pos x="0" y="6"/>
                  </a:cxn>
                  <a:cxn ang="0">
                    <a:pos x="0" y="6"/>
                  </a:cxn>
                  <a:cxn ang="0">
                    <a:pos x="85" y="6"/>
                  </a:cxn>
                  <a:cxn ang="0">
                    <a:pos x="85" y="0"/>
                  </a:cxn>
                  <a:cxn ang="0">
                    <a:pos x="0" y="0"/>
                  </a:cxn>
                  <a:cxn ang="0">
                    <a:pos x="0" y="6"/>
                  </a:cxn>
                </a:cxnLst>
                <a:rect l="0" t="0" r="r" b="b"/>
                <a:pathLst>
                  <a:path w="85" h="6">
                    <a:moveTo>
                      <a:pt x="0" y="6"/>
                    </a:moveTo>
                    <a:lnTo>
                      <a:pt x="0" y="6"/>
                    </a:lnTo>
                    <a:lnTo>
                      <a:pt x="85" y="6"/>
                    </a:lnTo>
                    <a:lnTo>
                      <a:pt x="85"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0" name="Freeform 130"/>
              <p:cNvSpPr>
                <a:spLocks noEditPoints="1"/>
              </p:cNvSpPr>
              <p:nvPr/>
            </p:nvSpPr>
            <p:spPr bwMode="auto">
              <a:xfrm>
                <a:off x="3761" y="849"/>
                <a:ext cx="74"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0"/>
                      <a:pt x="29" y="7"/>
                    </a:cubicBezTo>
                    <a:cubicBezTo>
                      <a:pt x="29" y="11"/>
                      <a:pt x="27" y="15"/>
                      <a:pt x="26" y="20"/>
                    </a:cubicBezTo>
                    <a:lnTo>
                      <a:pt x="19" y="39"/>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1" name="Freeform 131"/>
              <p:cNvSpPr>
                <a:spLocks/>
              </p:cNvSpPr>
              <p:nvPr/>
            </p:nvSpPr>
            <p:spPr bwMode="auto">
              <a:xfrm>
                <a:off x="3841" y="848"/>
                <a:ext cx="65"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6"/>
                  </a:cxn>
                  <a:cxn ang="0">
                    <a:pos x="12" y="32"/>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0"/>
                  </a:cxn>
                  <a:cxn ang="0">
                    <a:pos x="11" y="17"/>
                  </a:cxn>
                  <a:cxn ang="0">
                    <a:pos x="14" y="23"/>
                  </a:cxn>
                  <a:cxn ang="0">
                    <a:pos x="27" y="28"/>
                  </a:cxn>
                  <a:cxn ang="0">
                    <a:pos x="41" y="32"/>
                  </a:cxn>
                  <a:cxn ang="0">
                    <a:pos x="50" y="39"/>
                  </a:cxn>
                  <a:cxn ang="0">
                    <a:pos x="53" y="48"/>
                  </a:cxn>
                  <a:cxn ang="0">
                    <a:pos x="50" y="58"/>
                  </a:cxn>
                  <a:cxn ang="0">
                    <a:pos x="41" y="65"/>
                  </a:cxn>
                  <a:cxn ang="0">
                    <a:pos x="28" y="68"/>
                  </a:cxn>
                  <a:cxn ang="0">
                    <a:pos x="13" y="65"/>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6"/>
                      <a:pt x="42" y="55"/>
                    </a:cubicBezTo>
                    <a:cubicBezTo>
                      <a:pt x="44" y="53"/>
                      <a:pt x="44" y="51"/>
                      <a:pt x="44" y="49"/>
                    </a:cubicBezTo>
                    <a:cubicBezTo>
                      <a:pt x="44" y="47"/>
                      <a:pt x="44" y="45"/>
                      <a:pt x="42" y="44"/>
                    </a:cubicBezTo>
                    <a:cubicBezTo>
                      <a:pt x="41" y="42"/>
                      <a:pt x="39" y="41"/>
                      <a:pt x="37" y="40"/>
                    </a:cubicBezTo>
                    <a:cubicBezTo>
                      <a:pt x="35" y="39"/>
                      <a:pt x="31" y="38"/>
                      <a:pt x="25" y="36"/>
                    </a:cubicBezTo>
                    <a:cubicBezTo>
                      <a:pt x="19" y="35"/>
                      <a:pt x="15" y="34"/>
                      <a:pt x="12" y="32"/>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5"/>
                    </a:cubicBezTo>
                    <a:cubicBezTo>
                      <a:pt x="37" y="67"/>
                      <a:pt x="33" y="68"/>
                      <a:pt x="28" y="68"/>
                    </a:cubicBezTo>
                    <a:cubicBezTo>
                      <a:pt x="22" y="68"/>
                      <a:pt x="17" y="67"/>
                      <a:pt x="13" y="65"/>
                    </a:cubicBezTo>
                    <a:cubicBezTo>
                      <a:pt x="9" y="64"/>
                      <a:pt x="6" y="61"/>
                      <a:pt x="4" y="58"/>
                    </a:cubicBezTo>
                    <a:cubicBezTo>
                      <a:pt x="2" y="54"/>
                      <a:pt x="0" y="50"/>
                      <a:pt x="0" y="46"/>
                    </a:cubicBezTo>
                    <a:lnTo>
                      <a:pt x="0" y="4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2" name="Freeform 132"/>
              <p:cNvSpPr>
                <a:spLocks/>
              </p:cNvSpPr>
              <p:nvPr/>
            </p:nvSpPr>
            <p:spPr bwMode="auto">
              <a:xfrm>
                <a:off x="3920" y="849"/>
                <a:ext cx="77" cy="87"/>
              </a:xfrm>
              <a:custGeom>
                <a:avLst/>
                <a:gdLst/>
                <a:ahLst/>
                <a:cxnLst>
                  <a:cxn ang="0">
                    <a:pos x="0" y="66"/>
                  </a:cxn>
                  <a:cxn ang="0">
                    <a:pos x="0" y="66"/>
                  </a:cxn>
                  <a:cxn ang="0">
                    <a:pos x="0" y="0"/>
                  </a:cxn>
                  <a:cxn ang="0">
                    <a:pos x="13" y="0"/>
                  </a:cxn>
                  <a:cxn ang="0">
                    <a:pos x="29" y="47"/>
                  </a:cxn>
                  <a:cxn ang="0">
                    <a:pos x="32" y="56"/>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6"/>
                    </a:cubicBezTo>
                    <a:cubicBezTo>
                      <a:pt x="33" y="54"/>
                      <a:pt x="34" y="50"/>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3" name="Freeform 133"/>
              <p:cNvSpPr>
                <a:spLocks/>
              </p:cNvSpPr>
              <p:nvPr/>
            </p:nvSpPr>
            <p:spPr bwMode="auto">
              <a:xfrm>
                <a:off x="3737" y="1245"/>
                <a:ext cx="56" cy="89"/>
              </a:xfrm>
              <a:custGeom>
                <a:avLst/>
                <a:gdLst/>
                <a:ahLst/>
                <a:cxnLst>
                  <a:cxn ang="0">
                    <a:pos x="0" y="0"/>
                  </a:cxn>
                  <a:cxn ang="0">
                    <a:pos x="0" y="0"/>
                  </a:cxn>
                  <a:cxn ang="0">
                    <a:pos x="13" y="0"/>
                  </a:cxn>
                  <a:cxn ang="0">
                    <a:pos x="13" y="55"/>
                  </a:cxn>
                  <a:cxn ang="0">
                    <a:pos x="46" y="55"/>
                  </a:cxn>
                  <a:cxn ang="0">
                    <a:pos x="46" y="67"/>
                  </a:cxn>
                  <a:cxn ang="0">
                    <a:pos x="0" y="67"/>
                  </a:cxn>
                  <a:cxn ang="0">
                    <a:pos x="0" y="0"/>
                  </a:cxn>
                </a:cxnLst>
                <a:rect l="0" t="0" r="r" b="b"/>
                <a:pathLst>
                  <a:path w="46" h="67">
                    <a:moveTo>
                      <a:pt x="0" y="0"/>
                    </a:moveTo>
                    <a:lnTo>
                      <a:pt x="0" y="0"/>
                    </a:lnTo>
                    <a:lnTo>
                      <a:pt x="13" y="0"/>
                    </a:lnTo>
                    <a:lnTo>
                      <a:pt x="13" y="55"/>
                    </a:lnTo>
                    <a:lnTo>
                      <a:pt x="46" y="55"/>
                    </a:lnTo>
                    <a:lnTo>
                      <a:pt x="46" y="67"/>
                    </a:lnTo>
                    <a:lnTo>
                      <a:pt x="0" y="67"/>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4" name="Freeform 134"/>
              <p:cNvSpPr>
                <a:spLocks noEditPoints="1"/>
              </p:cNvSpPr>
              <p:nvPr/>
            </p:nvSpPr>
            <p:spPr bwMode="auto">
              <a:xfrm>
                <a:off x="3799" y="1267"/>
                <a:ext cx="62" cy="68"/>
              </a:xfrm>
              <a:custGeom>
                <a:avLst/>
                <a:gdLst/>
                <a:ahLst/>
                <a:cxnLst>
                  <a:cxn ang="0">
                    <a:pos x="25" y="42"/>
                  </a:cxn>
                  <a:cxn ang="0">
                    <a:pos x="25" y="42"/>
                  </a:cxn>
                  <a:cxn ang="0">
                    <a:pos x="34" y="38"/>
                  </a:cxn>
                  <a:cxn ang="0">
                    <a:pos x="37" y="26"/>
                  </a:cxn>
                  <a:cxn ang="0">
                    <a:pos x="34" y="15"/>
                  </a:cxn>
                  <a:cxn ang="0">
                    <a:pos x="25" y="11"/>
                  </a:cxn>
                  <a:cxn ang="0">
                    <a:pos x="17" y="15"/>
                  </a:cxn>
                  <a:cxn ang="0">
                    <a:pos x="14" y="26"/>
                  </a:cxn>
                  <a:cxn ang="0">
                    <a:pos x="17" y="38"/>
                  </a:cxn>
                  <a:cxn ang="0">
                    <a:pos x="25" y="42"/>
                  </a:cxn>
                  <a:cxn ang="0">
                    <a:pos x="25" y="42"/>
                  </a:cxn>
                  <a:cxn ang="0">
                    <a:pos x="51" y="26"/>
                  </a:cxn>
                  <a:cxn ang="0">
                    <a:pos x="51" y="26"/>
                  </a:cxn>
                  <a:cxn ang="0">
                    <a:pos x="44" y="45"/>
                  </a:cxn>
                  <a:cxn ang="0">
                    <a:pos x="25" y="52"/>
                  </a:cxn>
                  <a:cxn ang="0">
                    <a:pos x="7" y="45"/>
                  </a:cxn>
                  <a:cxn ang="0">
                    <a:pos x="0" y="26"/>
                  </a:cxn>
                  <a:cxn ang="0">
                    <a:pos x="7" y="8"/>
                  </a:cxn>
                  <a:cxn ang="0">
                    <a:pos x="25" y="0"/>
                  </a:cxn>
                  <a:cxn ang="0">
                    <a:pos x="44" y="8"/>
                  </a:cxn>
                  <a:cxn ang="0">
                    <a:pos x="51" y="26"/>
                  </a:cxn>
                  <a:cxn ang="0">
                    <a:pos x="51" y="26"/>
                  </a:cxn>
                  <a:cxn ang="0">
                    <a:pos x="25" y="0"/>
                  </a:cxn>
                  <a:cxn ang="0">
                    <a:pos x="25" y="0"/>
                  </a:cxn>
                  <a:cxn ang="0">
                    <a:pos x="25" y="0"/>
                  </a:cxn>
                </a:cxnLst>
                <a:rect l="0" t="0" r="r" b="b"/>
                <a:pathLst>
                  <a:path w="51" h="52">
                    <a:moveTo>
                      <a:pt x="25" y="42"/>
                    </a:moveTo>
                    <a:lnTo>
                      <a:pt x="25" y="42"/>
                    </a:lnTo>
                    <a:cubicBezTo>
                      <a:pt x="29" y="42"/>
                      <a:pt x="32" y="40"/>
                      <a:pt x="34" y="38"/>
                    </a:cubicBezTo>
                    <a:cubicBezTo>
                      <a:pt x="36" y="35"/>
                      <a:pt x="37" y="31"/>
                      <a:pt x="37" y="26"/>
                    </a:cubicBezTo>
                    <a:cubicBezTo>
                      <a:pt x="37" y="21"/>
                      <a:pt x="36" y="18"/>
                      <a:pt x="34" y="15"/>
                    </a:cubicBezTo>
                    <a:cubicBezTo>
                      <a:pt x="32" y="12"/>
                      <a:pt x="29" y="11"/>
                      <a:pt x="25" y="11"/>
                    </a:cubicBezTo>
                    <a:cubicBezTo>
                      <a:pt x="22" y="11"/>
                      <a:pt x="19" y="12"/>
                      <a:pt x="17" y="15"/>
                    </a:cubicBezTo>
                    <a:cubicBezTo>
                      <a:pt x="15" y="18"/>
                      <a:pt x="14" y="21"/>
                      <a:pt x="14" y="26"/>
                    </a:cubicBezTo>
                    <a:cubicBezTo>
                      <a:pt x="14" y="31"/>
                      <a:pt x="15" y="35"/>
                      <a:pt x="17" y="38"/>
                    </a:cubicBezTo>
                    <a:cubicBezTo>
                      <a:pt x="19" y="40"/>
                      <a:pt x="22" y="42"/>
                      <a:pt x="25" y="42"/>
                    </a:cubicBezTo>
                    <a:lnTo>
                      <a:pt x="25" y="42"/>
                    </a:lnTo>
                    <a:close/>
                    <a:moveTo>
                      <a:pt x="51" y="26"/>
                    </a:moveTo>
                    <a:lnTo>
                      <a:pt x="51" y="26"/>
                    </a:lnTo>
                    <a:cubicBezTo>
                      <a:pt x="51" y="33"/>
                      <a:pt x="48" y="40"/>
                      <a:pt x="44" y="45"/>
                    </a:cubicBezTo>
                    <a:cubicBezTo>
                      <a:pt x="40" y="50"/>
                      <a:pt x="34" y="52"/>
                      <a:pt x="25" y="52"/>
                    </a:cubicBezTo>
                    <a:cubicBezTo>
                      <a:pt x="17" y="52"/>
                      <a:pt x="11" y="50"/>
                      <a:pt x="7" y="45"/>
                    </a:cubicBezTo>
                    <a:cubicBezTo>
                      <a:pt x="3" y="40"/>
                      <a:pt x="0" y="33"/>
                      <a:pt x="0" y="26"/>
                    </a:cubicBezTo>
                    <a:cubicBezTo>
                      <a:pt x="0" y="19"/>
                      <a:pt x="3" y="13"/>
                      <a:pt x="7" y="8"/>
                    </a:cubicBezTo>
                    <a:cubicBezTo>
                      <a:pt x="11" y="3"/>
                      <a:pt x="17" y="0"/>
                      <a:pt x="25" y="0"/>
                    </a:cubicBezTo>
                    <a:cubicBezTo>
                      <a:pt x="34" y="0"/>
                      <a:pt x="40" y="3"/>
                      <a:pt x="44" y="8"/>
                    </a:cubicBezTo>
                    <a:cubicBezTo>
                      <a:pt x="48" y="13"/>
                      <a:pt x="51" y="19"/>
                      <a:pt x="51" y="26"/>
                    </a:cubicBezTo>
                    <a:lnTo>
                      <a:pt x="51" y="26"/>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5" name="Freeform 135"/>
              <p:cNvSpPr>
                <a:spLocks noEditPoints="1"/>
              </p:cNvSpPr>
              <p:nvPr/>
            </p:nvSpPr>
            <p:spPr bwMode="auto">
              <a:xfrm>
                <a:off x="3867" y="1267"/>
                <a:ext cx="56" cy="68"/>
              </a:xfrm>
              <a:custGeom>
                <a:avLst/>
                <a:gdLst/>
                <a:ahLst/>
                <a:cxnLst>
                  <a:cxn ang="0">
                    <a:pos x="30" y="27"/>
                  </a:cxn>
                  <a:cxn ang="0">
                    <a:pos x="30" y="27"/>
                  </a:cxn>
                  <a:cxn ang="0">
                    <a:pos x="28" y="28"/>
                  </a:cxn>
                  <a:cxn ang="0">
                    <a:pos x="25" y="29"/>
                  </a:cxn>
                  <a:cxn ang="0">
                    <a:pos x="22" y="30"/>
                  </a:cxn>
                  <a:cxn ang="0">
                    <a:pos x="16" y="31"/>
                  </a:cxn>
                  <a:cxn ang="0">
                    <a:pos x="13" y="37"/>
                  </a:cxn>
                  <a:cxn ang="0">
                    <a:pos x="15" y="41"/>
                  </a:cxn>
                  <a:cxn ang="0">
                    <a:pos x="19" y="43"/>
                  </a:cxn>
                  <a:cxn ang="0">
                    <a:pos x="27" y="40"/>
                  </a:cxn>
                  <a:cxn ang="0">
                    <a:pos x="30" y="32"/>
                  </a:cxn>
                  <a:cxn ang="0">
                    <a:pos x="30" y="27"/>
                  </a:cxn>
                  <a:cxn ang="0">
                    <a:pos x="23" y="21"/>
                  </a:cxn>
                  <a:cxn ang="0">
                    <a:pos x="23" y="21"/>
                  </a:cxn>
                  <a:cxn ang="0">
                    <a:pos x="28" y="20"/>
                  </a:cxn>
                  <a:cxn ang="0">
                    <a:pos x="31" y="16"/>
                  </a:cxn>
                  <a:cxn ang="0">
                    <a:pos x="28" y="12"/>
                  </a:cxn>
                  <a:cxn ang="0">
                    <a:pos x="22" y="11"/>
                  </a:cxn>
                  <a:cxn ang="0">
                    <a:pos x="16" y="13"/>
                  </a:cxn>
                  <a:cxn ang="0">
                    <a:pos x="14" y="18"/>
                  </a:cxn>
                  <a:cxn ang="0">
                    <a:pos x="2" y="18"/>
                  </a:cxn>
                  <a:cxn ang="0">
                    <a:pos x="5" y="7"/>
                  </a:cxn>
                  <a:cxn ang="0">
                    <a:pos x="23" y="1"/>
                  </a:cxn>
                  <a:cxn ang="0">
                    <a:pos x="37" y="4"/>
                  </a:cxn>
                  <a:cxn ang="0">
                    <a:pos x="43" y="16"/>
                  </a:cxn>
                  <a:cxn ang="0">
                    <a:pos x="43" y="38"/>
                  </a:cxn>
                  <a:cxn ang="0">
                    <a:pos x="43" y="44"/>
                  </a:cxn>
                  <a:cxn ang="0">
                    <a:pos x="44" y="47"/>
                  </a:cxn>
                  <a:cxn ang="0">
                    <a:pos x="46" y="49"/>
                  </a:cxn>
                  <a:cxn ang="0">
                    <a:pos x="46" y="51"/>
                  </a:cxn>
                  <a:cxn ang="0">
                    <a:pos x="32" y="51"/>
                  </a:cxn>
                  <a:cxn ang="0">
                    <a:pos x="31" y="48"/>
                  </a:cxn>
                  <a:cxn ang="0">
                    <a:pos x="31" y="45"/>
                  </a:cxn>
                  <a:cxn ang="0">
                    <a:pos x="25" y="50"/>
                  </a:cxn>
                  <a:cxn ang="0">
                    <a:pos x="15" y="52"/>
                  </a:cxn>
                  <a:cxn ang="0">
                    <a:pos x="4" y="48"/>
                  </a:cxn>
                  <a:cxn ang="0">
                    <a:pos x="0" y="38"/>
                  </a:cxn>
                  <a:cxn ang="0">
                    <a:pos x="7" y="25"/>
                  </a:cxn>
                  <a:cxn ang="0">
                    <a:pos x="18" y="21"/>
                  </a:cxn>
                  <a:cxn ang="0">
                    <a:pos x="23" y="21"/>
                  </a:cxn>
                  <a:cxn ang="0">
                    <a:pos x="23" y="0"/>
                  </a:cxn>
                  <a:cxn ang="0">
                    <a:pos x="23" y="0"/>
                  </a:cxn>
                  <a:cxn ang="0">
                    <a:pos x="23" y="0"/>
                  </a:cxn>
                </a:cxnLst>
                <a:rect l="0" t="0" r="r" b="b"/>
                <a:pathLst>
                  <a:path w="46" h="52">
                    <a:moveTo>
                      <a:pt x="30" y="27"/>
                    </a:moveTo>
                    <a:lnTo>
                      <a:pt x="30" y="27"/>
                    </a:lnTo>
                    <a:cubicBezTo>
                      <a:pt x="30" y="27"/>
                      <a:pt x="29" y="28"/>
                      <a:pt x="28" y="28"/>
                    </a:cubicBezTo>
                    <a:cubicBezTo>
                      <a:pt x="27" y="28"/>
                      <a:pt x="26" y="29"/>
                      <a:pt x="25" y="29"/>
                    </a:cubicBezTo>
                    <a:lnTo>
                      <a:pt x="22" y="30"/>
                    </a:lnTo>
                    <a:cubicBezTo>
                      <a:pt x="19" y="30"/>
                      <a:pt x="17" y="31"/>
                      <a:pt x="16" y="31"/>
                    </a:cubicBezTo>
                    <a:cubicBezTo>
                      <a:pt x="14" y="32"/>
                      <a:pt x="13" y="34"/>
                      <a:pt x="13" y="37"/>
                    </a:cubicBezTo>
                    <a:cubicBezTo>
                      <a:pt x="13" y="39"/>
                      <a:pt x="14" y="40"/>
                      <a:pt x="15" y="41"/>
                    </a:cubicBezTo>
                    <a:cubicBezTo>
                      <a:pt x="16" y="42"/>
                      <a:pt x="17" y="43"/>
                      <a:pt x="19" y="43"/>
                    </a:cubicBezTo>
                    <a:cubicBezTo>
                      <a:pt x="22" y="43"/>
                      <a:pt x="25" y="42"/>
                      <a:pt x="27" y="40"/>
                    </a:cubicBezTo>
                    <a:cubicBezTo>
                      <a:pt x="29" y="39"/>
                      <a:pt x="30" y="36"/>
                      <a:pt x="30" y="32"/>
                    </a:cubicBezTo>
                    <a:lnTo>
                      <a:pt x="30" y="27"/>
                    </a:lnTo>
                    <a:close/>
                    <a:moveTo>
                      <a:pt x="23" y="21"/>
                    </a:moveTo>
                    <a:lnTo>
                      <a:pt x="23" y="21"/>
                    </a:lnTo>
                    <a:cubicBezTo>
                      <a:pt x="25" y="21"/>
                      <a:pt x="27" y="20"/>
                      <a:pt x="28" y="20"/>
                    </a:cubicBezTo>
                    <a:cubicBezTo>
                      <a:pt x="30" y="19"/>
                      <a:pt x="31" y="18"/>
                      <a:pt x="31" y="16"/>
                    </a:cubicBezTo>
                    <a:cubicBezTo>
                      <a:pt x="31" y="14"/>
                      <a:pt x="30" y="13"/>
                      <a:pt x="28" y="12"/>
                    </a:cubicBezTo>
                    <a:cubicBezTo>
                      <a:pt x="27" y="11"/>
                      <a:pt x="25" y="11"/>
                      <a:pt x="22" y="11"/>
                    </a:cubicBezTo>
                    <a:cubicBezTo>
                      <a:pt x="19" y="11"/>
                      <a:pt x="17" y="12"/>
                      <a:pt x="16" y="13"/>
                    </a:cubicBezTo>
                    <a:cubicBezTo>
                      <a:pt x="15" y="14"/>
                      <a:pt x="14" y="16"/>
                      <a:pt x="14" y="18"/>
                    </a:cubicBezTo>
                    <a:lnTo>
                      <a:pt x="2" y="18"/>
                    </a:lnTo>
                    <a:cubicBezTo>
                      <a:pt x="2" y="13"/>
                      <a:pt x="3" y="10"/>
                      <a:pt x="5" y="7"/>
                    </a:cubicBezTo>
                    <a:cubicBezTo>
                      <a:pt x="9" y="3"/>
                      <a:pt x="14" y="1"/>
                      <a:pt x="23" y="1"/>
                    </a:cubicBezTo>
                    <a:cubicBezTo>
                      <a:pt x="28" y="1"/>
                      <a:pt x="33" y="2"/>
                      <a:pt x="37" y="4"/>
                    </a:cubicBezTo>
                    <a:cubicBezTo>
                      <a:pt x="41" y="6"/>
                      <a:pt x="43" y="10"/>
                      <a:pt x="43" y="16"/>
                    </a:cubicBezTo>
                    <a:lnTo>
                      <a:pt x="43" y="38"/>
                    </a:lnTo>
                    <a:cubicBezTo>
                      <a:pt x="43" y="40"/>
                      <a:pt x="43" y="42"/>
                      <a:pt x="43" y="44"/>
                    </a:cubicBezTo>
                    <a:cubicBezTo>
                      <a:pt x="43" y="46"/>
                      <a:pt x="44" y="47"/>
                      <a:pt x="44" y="47"/>
                    </a:cubicBezTo>
                    <a:cubicBezTo>
                      <a:pt x="45" y="48"/>
                      <a:pt x="45" y="48"/>
                      <a:pt x="46" y="49"/>
                    </a:cubicBezTo>
                    <a:lnTo>
                      <a:pt x="46" y="51"/>
                    </a:lnTo>
                    <a:lnTo>
                      <a:pt x="32" y="51"/>
                    </a:lnTo>
                    <a:cubicBezTo>
                      <a:pt x="32" y="50"/>
                      <a:pt x="31" y="49"/>
                      <a:pt x="31" y="48"/>
                    </a:cubicBezTo>
                    <a:cubicBezTo>
                      <a:pt x="31" y="47"/>
                      <a:pt x="31" y="46"/>
                      <a:pt x="31" y="45"/>
                    </a:cubicBezTo>
                    <a:cubicBezTo>
                      <a:pt x="29" y="47"/>
                      <a:pt x="27" y="48"/>
                      <a:pt x="25" y="50"/>
                    </a:cubicBezTo>
                    <a:cubicBezTo>
                      <a:pt x="22" y="51"/>
                      <a:pt x="19" y="52"/>
                      <a:pt x="15" y="52"/>
                    </a:cubicBezTo>
                    <a:cubicBezTo>
                      <a:pt x="11" y="52"/>
                      <a:pt x="7" y="51"/>
                      <a:pt x="4" y="48"/>
                    </a:cubicBezTo>
                    <a:cubicBezTo>
                      <a:pt x="2" y="46"/>
                      <a:pt x="0" y="42"/>
                      <a:pt x="0" y="38"/>
                    </a:cubicBezTo>
                    <a:cubicBezTo>
                      <a:pt x="0" y="32"/>
                      <a:pt x="2" y="27"/>
                      <a:pt x="7" y="25"/>
                    </a:cubicBezTo>
                    <a:cubicBezTo>
                      <a:pt x="10" y="23"/>
                      <a:pt x="13" y="22"/>
                      <a:pt x="18" y="21"/>
                    </a:cubicBezTo>
                    <a:lnTo>
                      <a:pt x="23" y="21"/>
                    </a:lnTo>
                    <a:close/>
                    <a:moveTo>
                      <a:pt x="23" y="0"/>
                    </a:moveTo>
                    <a:lnTo>
                      <a:pt x="23" y="0"/>
                    </a:lnTo>
                    <a:lnTo>
                      <a:pt x="2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6" name="Freeform 136"/>
              <p:cNvSpPr>
                <a:spLocks noEditPoints="1"/>
              </p:cNvSpPr>
              <p:nvPr/>
            </p:nvSpPr>
            <p:spPr bwMode="auto">
              <a:xfrm>
                <a:off x="3929" y="1247"/>
                <a:ext cx="58" cy="88"/>
              </a:xfrm>
              <a:custGeom>
                <a:avLst/>
                <a:gdLst/>
                <a:ahLst/>
                <a:cxnLst>
                  <a:cxn ang="0">
                    <a:pos x="22" y="16"/>
                  </a:cxn>
                  <a:cxn ang="0">
                    <a:pos x="22" y="16"/>
                  </a:cxn>
                  <a:cxn ang="0">
                    <a:pos x="30" y="17"/>
                  </a:cxn>
                  <a:cxn ang="0">
                    <a:pos x="35" y="23"/>
                  </a:cxn>
                  <a:cxn ang="0">
                    <a:pos x="35" y="0"/>
                  </a:cxn>
                  <a:cxn ang="0">
                    <a:pos x="48" y="0"/>
                  </a:cxn>
                  <a:cxn ang="0">
                    <a:pos x="48" y="66"/>
                  </a:cxn>
                  <a:cxn ang="0">
                    <a:pos x="36" y="66"/>
                  </a:cxn>
                  <a:cxn ang="0">
                    <a:pos x="36" y="59"/>
                  </a:cxn>
                  <a:cxn ang="0">
                    <a:pos x="30" y="65"/>
                  </a:cxn>
                  <a:cxn ang="0">
                    <a:pos x="21" y="67"/>
                  </a:cxn>
                  <a:cxn ang="0">
                    <a:pos x="6" y="60"/>
                  </a:cxn>
                  <a:cxn ang="0">
                    <a:pos x="0" y="42"/>
                  </a:cxn>
                  <a:cxn ang="0">
                    <a:pos x="6" y="23"/>
                  </a:cxn>
                  <a:cxn ang="0">
                    <a:pos x="22" y="16"/>
                  </a:cxn>
                  <a:cxn ang="0">
                    <a:pos x="22" y="16"/>
                  </a:cxn>
                  <a:cxn ang="0">
                    <a:pos x="24" y="56"/>
                  </a:cxn>
                  <a:cxn ang="0">
                    <a:pos x="24" y="56"/>
                  </a:cxn>
                  <a:cxn ang="0">
                    <a:pos x="33" y="52"/>
                  </a:cxn>
                  <a:cxn ang="0">
                    <a:pos x="36" y="42"/>
                  </a:cxn>
                  <a:cxn ang="0">
                    <a:pos x="31" y="29"/>
                  </a:cxn>
                  <a:cxn ang="0">
                    <a:pos x="25" y="27"/>
                  </a:cxn>
                  <a:cxn ang="0">
                    <a:pos x="16" y="31"/>
                  </a:cxn>
                  <a:cxn ang="0">
                    <a:pos x="14" y="41"/>
                  </a:cxn>
                  <a:cxn ang="0">
                    <a:pos x="16" y="52"/>
                  </a:cxn>
                  <a:cxn ang="0">
                    <a:pos x="24" y="56"/>
                  </a:cxn>
                  <a:cxn ang="0">
                    <a:pos x="24" y="56"/>
                  </a:cxn>
                </a:cxnLst>
                <a:rect l="0" t="0" r="r" b="b"/>
                <a:pathLst>
                  <a:path w="48" h="67">
                    <a:moveTo>
                      <a:pt x="22" y="16"/>
                    </a:moveTo>
                    <a:lnTo>
                      <a:pt x="22" y="16"/>
                    </a:lnTo>
                    <a:cubicBezTo>
                      <a:pt x="25" y="16"/>
                      <a:pt x="27" y="16"/>
                      <a:pt x="30" y="17"/>
                    </a:cubicBezTo>
                    <a:cubicBezTo>
                      <a:pt x="32" y="19"/>
                      <a:pt x="34" y="21"/>
                      <a:pt x="35" y="23"/>
                    </a:cubicBezTo>
                    <a:lnTo>
                      <a:pt x="35" y="0"/>
                    </a:lnTo>
                    <a:lnTo>
                      <a:pt x="48" y="0"/>
                    </a:lnTo>
                    <a:lnTo>
                      <a:pt x="48" y="66"/>
                    </a:lnTo>
                    <a:lnTo>
                      <a:pt x="36" y="66"/>
                    </a:lnTo>
                    <a:lnTo>
                      <a:pt x="36" y="59"/>
                    </a:lnTo>
                    <a:cubicBezTo>
                      <a:pt x="34" y="62"/>
                      <a:pt x="32" y="64"/>
                      <a:pt x="30" y="65"/>
                    </a:cubicBezTo>
                    <a:cubicBezTo>
                      <a:pt x="27" y="67"/>
                      <a:pt x="24" y="67"/>
                      <a:pt x="21" y="67"/>
                    </a:cubicBezTo>
                    <a:cubicBezTo>
                      <a:pt x="15" y="67"/>
                      <a:pt x="10" y="65"/>
                      <a:pt x="6" y="60"/>
                    </a:cubicBezTo>
                    <a:cubicBezTo>
                      <a:pt x="2" y="56"/>
                      <a:pt x="0" y="50"/>
                      <a:pt x="0" y="42"/>
                    </a:cubicBezTo>
                    <a:cubicBezTo>
                      <a:pt x="0" y="34"/>
                      <a:pt x="2" y="28"/>
                      <a:pt x="6" y="23"/>
                    </a:cubicBezTo>
                    <a:cubicBezTo>
                      <a:pt x="10" y="18"/>
                      <a:pt x="15" y="16"/>
                      <a:pt x="22" y="16"/>
                    </a:cubicBezTo>
                    <a:lnTo>
                      <a:pt x="22" y="16"/>
                    </a:lnTo>
                    <a:close/>
                    <a:moveTo>
                      <a:pt x="24" y="56"/>
                    </a:moveTo>
                    <a:lnTo>
                      <a:pt x="24" y="56"/>
                    </a:lnTo>
                    <a:cubicBezTo>
                      <a:pt x="28" y="56"/>
                      <a:pt x="31" y="55"/>
                      <a:pt x="33" y="52"/>
                    </a:cubicBezTo>
                    <a:cubicBezTo>
                      <a:pt x="35" y="50"/>
                      <a:pt x="36" y="46"/>
                      <a:pt x="36" y="42"/>
                    </a:cubicBezTo>
                    <a:cubicBezTo>
                      <a:pt x="36" y="36"/>
                      <a:pt x="34" y="32"/>
                      <a:pt x="31" y="29"/>
                    </a:cubicBezTo>
                    <a:cubicBezTo>
                      <a:pt x="29" y="27"/>
                      <a:pt x="27" y="27"/>
                      <a:pt x="25" y="27"/>
                    </a:cubicBezTo>
                    <a:cubicBezTo>
                      <a:pt x="21" y="27"/>
                      <a:pt x="18" y="28"/>
                      <a:pt x="16" y="31"/>
                    </a:cubicBezTo>
                    <a:cubicBezTo>
                      <a:pt x="15" y="34"/>
                      <a:pt x="14" y="37"/>
                      <a:pt x="14" y="41"/>
                    </a:cubicBezTo>
                    <a:cubicBezTo>
                      <a:pt x="14" y="46"/>
                      <a:pt x="15" y="50"/>
                      <a:pt x="16" y="52"/>
                    </a:cubicBezTo>
                    <a:cubicBezTo>
                      <a:pt x="18" y="55"/>
                      <a:pt x="21" y="56"/>
                      <a:pt x="24" y="56"/>
                    </a:cubicBezTo>
                    <a:lnTo>
                      <a:pt x="24" y="5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7" name="Freeform 137"/>
              <p:cNvSpPr>
                <a:spLocks/>
              </p:cNvSpPr>
              <p:nvPr/>
            </p:nvSpPr>
            <p:spPr bwMode="auto">
              <a:xfrm>
                <a:off x="4036" y="1247"/>
                <a:ext cx="57" cy="87"/>
              </a:xfrm>
              <a:custGeom>
                <a:avLst/>
                <a:gdLst/>
                <a:ahLst/>
                <a:cxnLst>
                  <a:cxn ang="0">
                    <a:pos x="0" y="0"/>
                  </a:cxn>
                  <a:cxn ang="0">
                    <a:pos x="0" y="0"/>
                  </a:cxn>
                  <a:cxn ang="0">
                    <a:pos x="47" y="0"/>
                  </a:cxn>
                  <a:cxn ang="0">
                    <a:pos x="47" y="11"/>
                  </a:cxn>
                  <a:cxn ang="0">
                    <a:pos x="14" y="11"/>
                  </a:cxn>
                  <a:cxn ang="0">
                    <a:pos x="14" y="26"/>
                  </a:cxn>
                  <a:cxn ang="0">
                    <a:pos x="43" y="26"/>
                  </a:cxn>
                  <a:cxn ang="0">
                    <a:pos x="43" y="38"/>
                  </a:cxn>
                  <a:cxn ang="0">
                    <a:pos x="14" y="38"/>
                  </a:cxn>
                  <a:cxn ang="0">
                    <a:pos x="14" y="66"/>
                  </a:cxn>
                  <a:cxn ang="0">
                    <a:pos x="0" y="66"/>
                  </a:cxn>
                  <a:cxn ang="0">
                    <a:pos x="0" y="0"/>
                  </a:cxn>
                </a:cxnLst>
                <a:rect l="0" t="0" r="r" b="b"/>
                <a:pathLst>
                  <a:path w="47" h="66">
                    <a:moveTo>
                      <a:pt x="0" y="0"/>
                    </a:moveTo>
                    <a:lnTo>
                      <a:pt x="0" y="0"/>
                    </a:lnTo>
                    <a:lnTo>
                      <a:pt x="47" y="0"/>
                    </a:lnTo>
                    <a:lnTo>
                      <a:pt x="47" y="11"/>
                    </a:lnTo>
                    <a:lnTo>
                      <a:pt x="14" y="11"/>
                    </a:lnTo>
                    <a:lnTo>
                      <a:pt x="14" y="26"/>
                    </a:lnTo>
                    <a:lnTo>
                      <a:pt x="43" y="26"/>
                    </a:lnTo>
                    <a:lnTo>
                      <a:pt x="43" y="38"/>
                    </a:lnTo>
                    <a:lnTo>
                      <a:pt x="14" y="38"/>
                    </a:lnTo>
                    <a:lnTo>
                      <a:pt x="14" y="66"/>
                    </a:lnTo>
                    <a:lnTo>
                      <a:pt x="0" y="66"/>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8" name="Freeform 138"/>
              <p:cNvSpPr>
                <a:spLocks noEditPoints="1"/>
              </p:cNvSpPr>
              <p:nvPr/>
            </p:nvSpPr>
            <p:spPr bwMode="auto">
              <a:xfrm>
                <a:off x="4099" y="1267"/>
                <a:ext cx="55" cy="68"/>
              </a:xfrm>
              <a:custGeom>
                <a:avLst/>
                <a:gdLst/>
                <a:ahLst/>
                <a:cxnLst>
                  <a:cxn ang="0">
                    <a:pos x="30" y="27"/>
                  </a:cxn>
                  <a:cxn ang="0">
                    <a:pos x="30" y="27"/>
                  </a:cxn>
                  <a:cxn ang="0">
                    <a:pos x="27" y="28"/>
                  </a:cxn>
                  <a:cxn ang="0">
                    <a:pos x="24" y="29"/>
                  </a:cxn>
                  <a:cxn ang="0">
                    <a:pos x="21" y="30"/>
                  </a:cxn>
                  <a:cxn ang="0">
                    <a:pos x="15" y="31"/>
                  </a:cxn>
                  <a:cxn ang="0">
                    <a:pos x="12" y="37"/>
                  </a:cxn>
                  <a:cxn ang="0">
                    <a:pos x="14" y="41"/>
                  </a:cxn>
                  <a:cxn ang="0">
                    <a:pos x="19" y="43"/>
                  </a:cxn>
                  <a:cxn ang="0">
                    <a:pos x="26" y="40"/>
                  </a:cxn>
                  <a:cxn ang="0">
                    <a:pos x="30" y="32"/>
                  </a:cxn>
                  <a:cxn ang="0">
                    <a:pos x="30" y="27"/>
                  </a:cxn>
                  <a:cxn ang="0">
                    <a:pos x="22" y="21"/>
                  </a:cxn>
                  <a:cxn ang="0">
                    <a:pos x="22" y="21"/>
                  </a:cxn>
                  <a:cxn ang="0">
                    <a:pos x="27" y="20"/>
                  </a:cxn>
                  <a:cxn ang="0">
                    <a:pos x="30" y="16"/>
                  </a:cxn>
                  <a:cxn ang="0">
                    <a:pos x="28" y="12"/>
                  </a:cxn>
                  <a:cxn ang="0">
                    <a:pos x="22" y="11"/>
                  </a:cxn>
                  <a:cxn ang="0">
                    <a:pos x="15" y="13"/>
                  </a:cxn>
                  <a:cxn ang="0">
                    <a:pos x="13" y="18"/>
                  </a:cxn>
                  <a:cxn ang="0">
                    <a:pos x="1" y="18"/>
                  </a:cxn>
                  <a:cxn ang="0">
                    <a:pos x="5" y="7"/>
                  </a:cxn>
                  <a:cxn ang="0">
                    <a:pos x="22" y="1"/>
                  </a:cxn>
                  <a:cxn ang="0">
                    <a:pos x="36" y="4"/>
                  </a:cxn>
                  <a:cxn ang="0">
                    <a:pos x="43" y="16"/>
                  </a:cxn>
                  <a:cxn ang="0">
                    <a:pos x="43" y="38"/>
                  </a:cxn>
                  <a:cxn ang="0">
                    <a:pos x="43" y="44"/>
                  </a:cxn>
                  <a:cxn ang="0">
                    <a:pos x="43" y="47"/>
                  </a:cxn>
                  <a:cxn ang="0">
                    <a:pos x="45" y="49"/>
                  </a:cxn>
                  <a:cxn ang="0">
                    <a:pos x="45" y="51"/>
                  </a:cxn>
                  <a:cxn ang="0">
                    <a:pos x="31" y="51"/>
                  </a:cxn>
                  <a:cxn ang="0">
                    <a:pos x="31" y="48"/>
                  </a:cxn>
                  <a:cxn ang="0">
                    <a:pos x="30" y="45"/>
                  </a:cxn>
                  <a:cxn ang="0">
                    <a:pos x="24" y="50"/>
                  </a:cxn>
                  <a:cxn ang="0">
                    <a:pos x="15" y="52"/>
                  </a:cxn>
                  <a:cxn ang="0">
                    <a:pos x="4" y="48"/>
                  </a:cxn>
                  <a:cxn ang="0">
                    <a:pos x="0" y="38"/>
                  </a:cxn>
                  <a:cxn ang="0">
                    <a:pos x="6" y="25"/>
                  </a:cxn>
                  <a:cxn ang="0">
                    <a:pos x="18" y="21"/>
                  </a:cxn>
                  <a:cxn ang="0">
                    <a:pos x="22" y="21"/>
                  </a:cxn>
                  <a:cxn ang="0">
                    <a:pos x="23" y="0"/>
                  </a:cxn>
                  <a:cxn ang="0">
                    <a:pos x="23" y="0"/>
                  </a:cxn>
                  <a:cxn ang="0">
                    <a:pos x="23" y="0"/>
                  </a:cxn>
                </a:cxnLst>
                <a:rect l="0" t="0" r="r" b="b"/>
                <a:pathLst>
                  <a:path w="45" h="52">
                    <a:moveTo>
                      <a:pt x="30" y="27"/>
                    </a:moveTo>
                    <a:lnTo>
                      <a:pt x="30" y="27"/>
                    </a:lnTo>
                    <a:cubicBezTo>
                      <a:pt x="29" y="27"/>
                      <a:pt x="28" y="28"/>
                      <a:pt x="27" y="28"/>
                    </a:cubicBezTo>
                    <a:cubicBezTo>
                      <a:pt x="27" y="28"/>
                      <a:pt x="25" y="29"/>
                      <a:pt x="24" y="29"/>
                    </a:cubicBezTo>
                    <a:lnTo>
                      <a:pt x="21" y="30"/>
                    </a:lnTo>
                    <a:cubicBezTo>
                      <a:pt x="18" y="30"/>
                      <a:pt x="16" y="31"/>
                      <a:pt x="15" y="31"/>
                    </a:cubicBezTo>
                    <a:cubicBezTo>
                      <a:pt x="13" y="32"/>
                      <a:pt x="12" y="34"/>
                      <a:pt x="12" y="37"/>
                    </a:cubicBezTo>
                    <a:cubicBezTo>
                      <a:pt x="12" y="39"/>
                      <a:pt x="13" y="40"/>
                      <a:pt x="14" y="41"/>
                    </a:cubicBezTo>
                    <a:cubicBezTo>
                      <a:pt x="15" y="42"/>
                      <a:pt x="17" y="43"/>
                      <a:pt x="19" y="43"/>
                    </a:cubicBezTo>
                    <a:cubicBezTo>
                      <a:pt x="21" y="43"/>
                      <a:pt x="24" y="42"/>
                      <a:pt x="26" y="40"/>
                    </a:cubicBezTo>
                    <a:cubicBezTo>
                      <a:pt x="29" y="39"/>
                      <a:pt x="30" y="36"/>
                      <a:pt x="30" y="32"/>
                    </a:cubicBezTo>
                    <a:lnTo>
                      <a:pt x="30" y="27"/>
                    </a:lnTo>
                    <a:close/>
                    <a:moveTo>
                      <a:pt x="22" y="21"/>
                    </a:moveTo>
                    <a:lnTo>
                      <a:pt x="22" y="21"/>
                    </a:lnTo>
                    <a:cubicBezTo>
                      <a:pt x="24" y="21"/>
                      <a:pt x="26" y="20"/>
                      <a:pt x="27" y="20"/>
                    </a:cubicBezTo>
                    <a:cubicBezTo>
                      <a:pt x="29" y="19"/>
                      <a:pt x="30" y="18"/>
                      <a:pt x="30" y="16"/>
                    </a:cubicBezTo>
                    <a:cubicBezTo>
                      <a:pt x="30" y="14"/>
                      <a:pt x="29" y="13"/>
                      <a:pt x="28" y="12"/>
                    </a:cubicBezTo>
                    <a:cubicBezTo>
                      <a:pt x="26" y="11"/>
                      <a:pt x="24" y="11"/>
                      <a:pt x="22" y="11"/>
                    </a:cubicBezTo>
                    <a:cubicBezTo>
                      <a:pt x="19" y="11"/>
                      <a:pt x="16" y="12"/>
                      <a:pt x="15" y="13"/>
                    </a:cubicBezTo>
                    <a:cubicBezTo>
                      <a:pt x="14" y="14"/>
                      <a:pt x="14" y="16"/>
                      <a:pt x="13" y="18"/>
                    </a:cubicBezTo>
                    <a:lnTo>
                      <a:pt x="1" y="18"/>
                    </a:lnTo>
                    <a:cubicBezTo>
                      <a:pt x="1" y="13"/>
                      <a:pt x="3" y="10"/>
                      <a:pt x="5" y="7"/>
                    </a:cubicBezTo>
                    <a:cubicBezTo>
                      <a:pt x="8" y="3"/>
                      <a:pt x="14" y="1"/>
                      <a:pt x="22" y="1"/>
                    </a:cubicBezTo>
                    <a:cubicBezTo>
                      <a:pt x="27" y="1"/>
                      <a:pt x="32" y="2"/>
                      <a:pt x="36" y="4"/>
                    </a:cubicBezTo>
                    <a:cubicBezTo>
                      <a:pt x="41" y="6"/>
                      <a:pt x="43" y="10"/>
                      <a:pt x="43" y="16"/>
                    </a:cubicBezTo>
                    <a:lnTo>
                      <a:pt x="43" y="38"/>
                    </a:lnTo>
                    <a:cubicBezTo>
                      <a:pt x="43" y="40"/>
                      <a:pt x="43" y="42"/>
                      <a:pt x="43" y="44"/>
                    </a:cubicBezTo>
                    <a:cubicBezTo>
                      <a:pt x="43" y="46"/>
                      <a:pt x="43" y="47"/>
                      <a:pt x="43" y="47"/>
                    </a:cubicBezTo>
                    <a:cubicBezTo>
                      <a:pt x="44" y="48"/>
                      <a:pt x="45" y="48"/>
                      <a:pt x="45" y="49"/>
                    </a:cubicBezTo>
                    <a:lnTo>
                      <a:pt x="45" y="51"/>
                    </a:lnTo>
                    <a:lnTo>
                      <a:pt x="31" y="51"/>
                    </a:lnTo>
                    <a:cubicBezTo>
                      <a:pt x="31" y="50"/>
                      <a:pt x="31" y="49"/>
                      <a:pt x="31" y="48"/>
                    </a:cubicBezTo>
                    <a:cubicBezTo>
                      <a:pt x="30" y="47"/>
                      <a:pt x="30" y="46"/>
                      <a:pt x="30" y="45"/>
                    </a:cubicBezTo>
                    <a:cubicBezTo>
                      <a:pt x="28" y="47"/>
                      <a:pt x="26" y="48"/>
                      <a:pt x="24" y="50"/>
                    </a:cubicBezTo>
                    <a:cubicBezTo>
                      <a:pt x="21" y="51"/>
                      <a:pt x="18" y="52"/>
                      <a:pt x="15" y="52"/>
                    </a:cubicBezTo>
                    <a:cubicBezTo>
                      <a:pt x="10" y="52"/>
                      <a:pt x="7" y="51"/>
                      <a:pt x="4" y="48"/>
                    </a:cubicBezTo>
                    <a:cubicBezTo>
                      <a:pt x="1" y="46"/>
                      <a:pt x="0" y="42"/>
                      <a:pt x="0" y="38"/>
                    </a:cubicBezTo>
                    <a:cubicBezTo>
                      <a:pt x="0" y="32"/>
                      <a:pt x="2" y="27"/>
                      <a:pt x="6" y="25"/>
                    </a:cubicBezTo>
                    <a:cubicBezTo>
                      <a:pt x="9" y="23"/>
                      <a:pt x="13" y="22"/>
                      <a:pt x="18" y="21"/>
                    </a:cubicBezTo>
                    <a:lnTo>
                      <a:pt x="22" y="21"/>
                    </a:lnTo>
                    <a:close/>
                    <a:moveTo>
                      <a:pt x="23" y="0"/>
                    </a:moveTo>
                    <a:lnTo>
                      <a:pt x="23" y="0"/>
                    </a:lnTo>
                    <a:lnTo>
                      <a:pt x="2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59" name="Freeform 139"/>
              <p:cNvSpPr>
                <a:spLocks noEditPoints="1"/>
              </p:cNvSpPr>
              <p:nvPr/>
            </p:nvSpPr>
            <p:spPr bwMode="auto">
              <a:xfrm>
                <a:off x="4161" y="1267"/>
                <a:ext cx="55" cy="68"/>
              </a:xfrm>
              <a:custGeom>
                <a:avLst/>
                <a:gdLst/>
                <a:ahLst/>
                <a:cxnLst>
                  <a:cxn ang="0">
                    <a:pos x="32" y="19"/>
                  </a:cxn>
                  <a:cxn ang="0">
                    <a:pos x="32" y="19"/>
                  </a:cxn>
                  <a:cxn ang="0">
                    <a:pos x="30" y="14"/>
                  </a:cxn>
                  <a:cxn ang="0">
                    <a:pos x="24" y="11"/>
                  </a:cxn>
                  <a:cxn ang="0">
                    <a:pos x="15" y="18"/>
                  </a:cxn>
                  <a:cxn ang="0">
                    <a:pos x="14" y="27"/>
                  </a:cxn>
                  <a:cxn ang="0">
                    <a:pos x="15" y="36"/>
                  </a:cxn>
                  <a:cxn ang="0">
                    <a:pos x="23" y="42"/>
                  </a:cxn>
                  <a:cxn ang="0">
                    <a:pos x="30" y="39"/>
                  </a:cxn>
                  <a:cxn ang="0">
                    <a:pos x="32" y="33"/>
                  </a:cxn>
                  <a:cxn ang="0">
                    <a:pos x="45" y="33"/>
                  </a:cxn>
                  <a:cxn ang="0">
                    <a:pos x="41" y="44"/>
                  </a:cxn>
                  <a:cxn ang="0">
                    <a:pos x="23" y="52"/>
                  </a:cxn>
                  <a:cxn ang="0">
                    <a:pos x="6" y="45"/>
                  </a:cxn>
                  <a:cxn ang="0">
                    <a:pos x="0" y="27"/>
                  </a:cxn>
                  <a:cxn ang="0">
                    <a:pos x="6" y="8"/>
                  </a:cxn>
                  <a:cxn ang="0">
                    <a:pos x="23" y="1"/>
                  </a:cxn>
                  <a:cxn ang="0">
                    <a:pos x="38" y="5"/>
                  </a:cxn>
                  <a:cxn ang="0">
                    <a:pos x="45" y="19"/>
                  </a:cxn>
                  <a:cxn ang="0">
                    <a:pos x="32" y="19"/>
                  </a:cxn>
                  <a:cxn ang="0">
                    <a:pos x="24" y="0"/>
                  </a:cxn>
                  <a:cxn ang="0">
                    <a:pos x="24" y="0"/>
                  </a:cxn>
                  <a:cxn ang="0">
                    <a:pos x="24" y="0"/>
                  </a:cxn>
                </a:cxnLst>
                <a:rect l="0" t="0" r="r" b="b"/>
                <a:pathLst>
                  <a:path w="45" h="52">
                    <a:moveTo>
                      <a:pt x="32" y="19"/>
                    </a:moveTo>
                    <a:lnTo>
                      <a:pt x="32" y="19"/>
                    </a:lnTo>
                    <a:cubicBezTo>
                      <a:pt x="32" y="17"/>
                      <a:pt x="31" y="16"/>
                      <a:pt x="30" y="14"/>
                    </a:cubicBezTo>
                    <a:cubicBezTo>
                      <a:pt x="29" y="12"/>
                      <a:pt x="27" y="11"/>
                      <a:pt x="24" y="11"/>
                    </a:cubicBezTo>
                    <a:cubicBezTo>
                      <a:pt x="19" y="11"/>
                      <a:pt x="16" y="13"/>
                      <a:pt x="15" y="18"/>
                    </a:cubicBezTo>
                    <a:cubicBezTo>
                      <a:pt x="14" y="20"/>
                      <a:pt x="14" y="23"/>
                      <a:pt x="14" y="27"/>
                    </a:cubicBezTo>
                    <a:cubicBezTo>
                      <a:pt x="14" y="30"/>
                      <a:pt x="14" y="33"/>
                      <a:pt x="15" y="36"/>
                    </a:cubicBezTo>
                    <a:cubicBezTo>
                      <a:pt x="16" y="40"/>
                      <a:pt x="19" y="42"/>
                      <a:pt x="23" y="42"/>
                    </a:cubicBezTo>
                    <a:cubicBezTo>
                      <a:pt x="26" y="42"/>
                      <a:pt x="29" y="41"/>
                      <a:pt x="30" y="39"/>
                    </a:cubicBezTo>
                    <a:cubicBezTo>
                      <a:pt x="31" y="38"/>
                      <a:pt x="32" y="36"/>
                      <a:pt x="32" y="33"/>
                    </a:cubicBezTo>
                    <a:lnTo>
                      <a:pt x="45" y="33"/>
                    </a:lnTo>
                    <a:cubicBezTo>
                      <a:pt x="45" y="37"/>
                      <a:pt x="44" y="41"/>
                      <a:pt x="41" y="44"/>
                    </a:cubicBezTo>
                    <a:cubicBezTo>
                      <a:pt x="37" y="50"/>
                      <a:pt x="31" y="52"/>
                      <a:pt x="23" y="52"/>
                    </a:cubicBezTo>
                    <a:cubicBezTo>
                      <a:pt x="15" y="52"/>
                      <a:pt x="9" y="50"/>
                      <a:pt x="6" y="45"/>
                    </a:cubicBezTo>
                    <a:cubicBezTo>
                      <a:pt x="2" y="41"/>
                      <a:pt x="0" y="35"/>
                      <a:pt x="0" y="27"/>
                    </a:cubicBezTo>
                    <a:cubicBezTo>
                      <a:pt x="0" y="19"/>
                      <a:pt x="2" y="12"/>
                      <a:pt x="6" y="8"/>
                    </a:cubicBezTo>
                    <a:cubicBezTo>
                      <a:pt x="10" y="3"/>
                      <a:pt x="16" y="1"/>
                      <a:pt x="23" y="1"/>
                    </a:cubicBezTo>
                    <a:cubicBezTo>
                      <a:pt x="29" y="1"/>
                      <a:pt x="35" y="2"/>
                      <a:pt x="38" y="5"/>
                    </a:cubicBezTo>
                    <a:cubicBezTo>
                      <a:pt x="42" y="7"/>
                      <a:pt x="45" y="12"/>
                      <a:pt x="45" y="19"/>
                    </a:cubicBezTo>
                    <a:lnTo>
                      <a:pt x="32" y="1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0" name="Freeform 140"/>
              <p:cNvSpPr>
                <a:spLocks/>
              </p:cNvSpPr>
              <p:nvPr/>
            </p:nvSpPr>
            <p:spPr bwMode="auto">
              <a:xfrm>
                <a:off x="4221" y="1251"/>
                <a:ext cx="34" cy="84"/>
              </a:xfrm>
              <a:custGeom>
                <a:avLst/>
                <a:gdLst/>
                <a:ahLst/>
                <a:cxnLst>
                  <a:cxn ang="0">
                    <a:pos x="0" y="23"/>
                  </a:cxn>
                  <a:cxn ang="0">
                    <a:pos x="0" y="23"/>
                  </a:cxn>
                  <a:cxn ang="0">
                    <a:pos x="0" y="14"/>
                  </a:cxn>
                  <a:cxn ang="0">
                    <a:pos x="7" y="14"/>
                  </a:cxn>
                  <a:cxn ang="0">
                    <a:pos x="7" y="0"/>
                  </a:cxn>
                  <a:cxn ang="0">
                    <a:pos x="20" y="0"/>
                  </a:cxn>
                  <a:cxn ang="0">
                    <a:pos x="20" y="14"/>
                  </a:cxn>
                  <a:cxn ang="0">
                    <a:pos x="28" y="14"/>
                  </a:cxn>
                  <a:cxn ang="0">
                    <a:pos x="28" y="23"/>
                  </a:cxn>
                  <a:cxn ang="0">
                    <a:pos x="20" y="23"/>
                  </a:cxn>
                  <a:cxn ang="0">
                    <a:pos x="20" y="49"/>
                  </a:cxn>
                  <a:cxn ang="0">
                    <a:pos x="20" y="53"/>
                  </a:cxn>
                  <a:cxn ang="0">
                    <a:pos x="25" y="54"/>
                  </a:cxn>
                  <a:cxn ang="0">
                    <a:pos x="26" y="54"/>
                  </a:cxn>
                  <a:cxn ang="0">
                    <a:pos x="28" y="54"/>
                  </a:cxn>
                  <a:cxn ang="0">
                    <a:pos x="28" y="63"/>
                  </a:cxn>
                  <a:cxn ang="0">
                    <a:pos x="22" y="63"/>
                  </a:cxn>
                  <a:cxn ang="0">
                    <a:pos x="9" y="60"/>
                  </a:cxn>
                  <a:cxn ang="0">
                    <a:pos x="7" y="53"/>
                  </a:cxn>
                  <a:cxn ang="0">
                    <a:pos x="7" y="23"/>
                  </a:cxn>
                  <a:cxn ang="0">
                    <a:pos x="0" y="23"/>
                  </a:cxn>
                </a:cxnLst>
                <a:rect l="0" t="0" r="r" b="b"/>
                <a:pathLst>
                  <a:path w="28" h="64">
                    <a:moveTo>
                      <a:pt x="0" y="23"/>
                    </a:moveTo>
                    <a:lnTo>
                      <a:pt x="0" y="23"/>
                    </a:lnTo>
                    <a:lnTo>
                      <a:pt x="0" y="14"/>
                    </a:lnTo>
                    <a:lnTo>
                      <a:pt x="7" y="14"/>
                    </a:lnTo>
                    <a:lnTo>
                      <a:pt x="7" y="0"/>
                    </a:lnTo>
                    <a:lnTo>
                      <a:pt x="20" y="0"/>
                    </a:lnTo>
                    <a:lnTo>
                      <a:pt x="20" y="14"/>
                    </a:lnTo>
                    <a:lnTo>
                      <a:pt x="28" y="14"/>
                    </a:lnTo>
                    <a:lnTo>
                      <a:pt x="28" y="23"/>
                    </a:lnTo>
                    <a:lnTo>
                      <a:pt x="20" y="23"/>
                    </a:lnTo>
                    <a:lnTo>
                      <a:pt x="20" y="49"/>
                    </a:lnTo>
                    <a:cubicBezTo>
                      <a:pt x="20" y="51"/>
                      <a:pt x="20" y="52"/>
                      <a:pt x="20" y="53"/>
                    </a:cubicBezTo>
                    <a:cubicBezTo>
                      <a:pt x="21" y="53"/>
                      <a:pt x="22" y="54"/>
                      <a:pt x="25" y="54"/>
                    </a:cubicBezTo>
                    <a:cubicBezTo>
                      <a:pt x="25" y="54"/>
                      <a:pt x="26" y="54"/>
                      <a:pt x="26" y="54"/>
                    </a:cubicBezTo>
                    <a:cubicBezTo>
                      <a:pt x="27" y="54"/>
                      <a:pt x="27" y="54"/>
                      <a:pt x="28" y="54"/>
                    </a:cubicBezTo>
                    <a:lnTo>
                      <a:pt x="28" y="63"/>
                    </a:lnTo>
                    <a:lnTo>
                      <a:pt x="22" y="63"/>
                    </a:lnTo>
                    <a:cubicBezTo>
                      <a:pt x="15" y="64"/>
                      <a:pt x="11" y="63"/>
                      <a:pt x="9" y="60"/>
                    </a:cubicBezTo>
                    <a:cubicBezTo>
                      <a:pt x="8" y="59"/>
                      <a:pt x="7" y="56"/>
                      <a:pt x="7" y="53"/>
                    </a:cubicBezTo>
                    <a:lnTo>
                      <a:pt x="7" y="23"/>
                    </a:lnTo>
                    <a:lnTo>
                      <a:pt x="0" y="2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1" name="Freeform 141"/>
              <p:cNvSpPr>
                <a:spLocks noEditPoints="1"/>
              </p:cNvSpPr>
              <p:nvPr/>
            </p:nvSpPr>
            <p:spPr bwMode="auto">
              <a:xfrm>
                <a:off x="4261" y="1267"/>
                <a:ext cx="61" cy="68"/>
              </a:xfrm>
              <a:custGeom>
                <a:avLst/>
                <a:gdLst/>
                <a:ahLst/>
                <a:cxnLst>
                  <a:cxn ang="0">
                    <a:pos x="25" y="42"/>
                  </a:cxn>
                  <a:cxn ang="0">
                    <a:pos x="25" y="42"/>
                  </a:cxn>
                  <a:cxn ang="0">
                    <a:pos x="33" y="38"/>
                  </a:cxn>
                  <a:cxn ang="0">
                    <a:pos x="36" y="26"/>
                  </a:cxn>
                  <a:cxn ang="0">
                    <a:pos x="33" y="15"/>
                  </a:cxn>
                  <a:cxn ang="0">
                    <a:pos x="25" y="11"/>
                  </a:cxn>
                  <a:cxn ang="0">
                    <a:pos x="16" y="15"/>
                  </a:cxn>
                  <a:cxn ang="0">
                    <a:pos x="13" y="26"/>
                  </a:cxn>
                  <a:cxn ang="0">
                    <a:pos x="16" y="38"/>
                  </a:cxn>
                  <a:cxn ang="0">
                    <a:pos x="25" y="42"/>
                  </a:cxn>
                  <a:cxn ang="0">
                    <a:pos x="25" y="42"/>
                  </a:cxn>
                  <a:cxn ang="0">
                    <a:pos x="50" y="26"/>
                  </a:cxn>
                  <a:cxn ang="0">
                    <a:pos x="50" y="26"/>
                  </a:cxn>
                  <a:cxn ang="0">
                    <a:pos x="43" y="45"/>
                  </a:cxn>
                  <a:cxn ang="0">
                    <a:pos x="25" y="52"/>
                  </a:cxn>
                  <a:cxn ang="0">
                    <a:pos x="6" y="45"/>
                  </a:cxn>
                  <a:cxn ang="0">
                    <a:pos x="0" y="26"/>
                  </a:cxn>
                  <a:cxn ang="0">
                    <a:pos x="6" y="8"/>
                  </a:cxn>
                  <a:cxn ang="0">
                    <a:pos x="25" y="0"/>
                  </a:cxn>
                  <a:cxn ang="0">
                    <a:pos x="43" y="8"/>
                  </a:cxn>
                  <a:cxn ang="0">
                    <a:pos x="50" y="26"/>
                  </a:cxn>
                  <a:cxn ang="0">
                    <a:pos x="50" y="26"/>
                  </a:cxn>
                  <a:cxn ang="0">
                    <a:pos x="25" y="0"/>
                  </a:cxn>
                  <a:cxn ang="0">
                    <a:pos x="25" y="0"/>
                  </a:cxn>
                  <a:cxn ang="0">
                    <a:pos x="25" y="0"/>
                  </a:cxn>
                </a:cxnLst>
                <a:rect l="0" t="0" r="r" b="b"/>
                <a:pathLst>
                  <a:path w="50" h="52">
                    <a:moveTo>
                      <a:pt x="25" y="42"/>
                    </a:moveTo>
                    <a:lnTo>
                      <a:pt x="25" y="42"/>
                    </a:lnTo>
                    <a:cubicBezTo>
                      <a:pt x="28" y="42"/>
                      <a:pt x="31" y="40"/>
                      <a:pt x="33" y="38"/>
                    </a:cubicBezTo>
                    <a:cubicBezTo>
                      <a:pt x="35" y="35"/>
                      <a:pt x="36" y="31"/>
                      <a:pt x="36" y="26"/>
                    </a:cubicBezTo>
                    <a:cubicBezTo>
                      <a:pt x="36" y="21"/>
                      <a:pt x="35" y="18"/>
                      <a:pt x="33" y="15"/>
                    </a:cubicBezTo>
                    <a:cubicBezTo>
                      <a:pt x="31" y="12"/>
                      <a:pt x="28" y="11"/>
                      <a:pt x="25" y="11"/>
                    </a:cubicBezTo>
                    <a:cubicBezTo>
                      <a:pt x="21" y="11"/>
                      <a:pt x="18" y="12"/>
                      <a:pt x="16" y="15"/>
                    </a:cubicBezTo>
                    <a:cubicBezTo>
                      <a:pt x="14" y="18"/>
                      <a:pt x="13" y="21"/>
                      <a:pt x="13" y="26"/>
                    </a:cubicBezTo>
                    <a:cubicBezTo>
                      <a:pt x="13" y="31"/>
                      <a:pt x="14" y="35"/>
                      <a:pt x="16" y="38"/>
                    </a:cubicBezTo>
                    <a:cubicBezTo>
                      <a:pt x="18" y="40"/>
                      <a:pt x="21" y="42"/>
                      <a:pt x="25" y="42"/>
                    </a:cubicBezTo>
                    <a:lnTo>
                      <a:pt x="25" y="42"/>
                    </a:lnTo>
                    <a:close/>
                    <a:moveTo>
                      <a:pt x="50" y="26"/>
                    </a:moveTo>
                    <a:lnTo>
                      <a:pt x="50" y="26"/>
                    </a:lnTo>
                    <a:cubicBezTo>
                      <a:pt x="50" y="33"/>
                      <a:pt x="48" y="40"/>
                      <a:pt x="43" y="45"/>
                    </a:cubicBezTo>
                    <a:cubicBezTo>
                      <a:pt x="39" y="50"/>
                      <a:pt x="33" y="52"/>
                      <a:pt x="25" y="52"/>
                    </a:cubicBezTo>
                    <a:cubicBezTo>
                      <a:pt x="16" y="52"/>
                      <a:pt x="10" y="50"/>
                      <a:pt x="6" y="45"/>
                    </a:cubicBezTo>
                    <a:cubicBezTo>
                      <a:pt x="2" y="40"/>
                      <a:pt x="0" y="33"/>
                      <a:pt x="0" y="26"/>
                    </a:cubicBezTo>
                    <a:cubicBezTo>
                      <a:pt x="0" y="19"/>
                      <a:pt x="2" y="13"/>
                      <a:pt x="6" y="8"/>
                    </a:cubicBezTo>
                    <a:cubicBezTo>
                      <a:pt x="10" y="3"/>
                      <a:pt x="16" y="0"/>
                      <a:pt x="25" y="0"/>
                    </a:cubicBezTo>
                    <a:cubicBezTo>
                      <a:pt x="33" y="0"/>
                      <a:pt x="39" y="3"/>
                      <a:pt x="43" y="8"/>
                    </a:cubicBezTo>
                    <a:cubicBezTo>
                      <a:pt x="48" y="13"/>
                      <a:pt x="50" y="19"/>
                      <a:pt x="50" y="26"/>
                    </a:cubicBezTo>
                    <a:lnTo>
                      <a:pt x="50" y="26"/>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2" name="Freeform 142"/>
              <p:cNvSpPr>
                <a:spLocks/>
              </p:cNvSpPr>
              <p:nvPr/>
            </p:nvSpPr>
            <p:spPr bwMode="auto">
              <a:xfrm>
                <a:off x="4332" y="1268"/>
                <a:ext cx="35" cy="66"/>
              </a:xfrm>
              <a:custGeom>
                <a:avLst/>
                <a:gdLst/>
                <a:ahLst/>
                <a:cxnLst>
                  <a:cxn ang="0">
                    <a:pos x="27" y="0"/>
                  </a:cxn>
                  <a:cxn ang="0">
                    <a:pos x="27" y="0"/>
                  </a:cxn>
                  <a:cxn ang="0">
                    <a:pos x="28" y="0"/>
                  </a:cxn>
                  <a:cxn ang="0">
                    <a:pos x="29" y="0"/>
                  </a:cxn>
                  <a:cxn ang="0">
                    <a:pos x="29" y="13"/>
                  </a:cxn>
                  <a:cxn ang="0">
                    <a:pos x="27" y="13"/>
                  </a:cxn>
                  <a:cxn ang="0">
                    <a:pos x="25" y="13"/>
                  </a:cxn>
                  <a:cxn ang="0">
                    <a:pos x="15" y="18"/>
                  </a:cxn>
                  <a:cxn ang="0">
                    <a:pos x="13" y="26"/>
                  </a:cxn>
                  <a:cxn ang="0">
                    <a:pos x="13" y="50"/>
                  </a:cxn>
                  <a:cxn ang="0">
                    <a:pos x="0" y="50"/>
                  </a:cxn>
                  <a:cxn ang="0">
                    <a:pos x="0" y="1"/>
                  </a:cxn>
                  <a:cxn ang="0">
                    <a:pos x="13" y="1"/>
                  </a:cxn>
                  <a:cxn ang="0">
                    <a:pos x="13" y="9"/>
                  </a:cxn>
                  <a:cxn ang="0">
                    <a:pos x="18" y="3"/>
                  </a:cxn>
                  <a:cxn ang="0">
                    <a:pos x="27" y="0"/>
                  </a:cxn>
                  <a:cxn ang="0">
                    <a:pos x="27" y="0"/>
                  </a:cxn>
                </a:cxnLst>
                <a:rect l="0" t="0" r="r" b="b"/>
                <a:pathLst>
                  <a:path w="29" h="50">
                    <a:moveTo>
                      <a:pt x="27" y="0"/>
                    </a:moveTo>
                    <a:lnTo>
                      <a:pt x="27" y="0"/>
                    </a:lnTo>
                    <a:cubicBezTo>
                      <a:pt x="27" y="0"/>
                      <a:pt x="28" y="0"/>
                      <a:pt x="28" y="0"/>
                    </a:cubicBezTo>
                    <a:cubicBezTo>
                      <a:pt x="28" y="0"/>
                      <a:pt x="28" y="0"/>
                      <a:pt x="29" y="0"/>
                    </a:cubicBezTo>
                    <a:lnTo>
                      <a:pt x="29" y="13"/>
                    </a:lnTo>
                    <a:cubicBezTo>
                      <a:pt x="28" y="13"/>
                      <a:pt x="27" y="13"/>
                      <a:pt x="27" y="13"/>
                    </a:cubicBezTo>
                    <a:cubicBezTo>
                      <a:pt x="26" y="13"/>
                      <a:pt x="26" y="13"/>
                      <a:pt x="25" y="13"/>
                    </a:cubicBezTo>
                    <a:cubicBezTo>
                      <a:pt x="20" y="13"/>
                      <a:pt x="17" y="14"/>
                      <a:pt x="15" y="18"/>
                    </a:cubicBezTo>
                    <a:cubicBezTo>
                      <a:pt x="14" y="19"/>
                      <a:pt x="13" y="22"/>
                      <a:pt x="13" y="26"/>
                    </a:cubicBezTo>
                    <a:lnTo>
                      <a:pt x="13" y="50"/>
                    </a:lnTo>
                    <a:lnTo>
                      <a:pt x="0" y="50"/>
                    </a:lnTo>
                    <a:lnTo>
                      <a:pt x="0" y="1"/>
                    </a:lnTo>
                    <a:lnTo>
                      <a:pt x="13" y="1"/>
                    </a:lnTo>
                    <a:lnTo>
                      <a:pt x="13" y="9"/>
                    </a:lnTo>
                    <a:cubicBezTo>
                      <a:pt x="15" y="6"/>
                      <a:pt x="16" y="4"/>
                      <a:pt x="18" y="3"/>
                    </a:cubicBezTo>
                    <a:cubicBezTo>
                      <a:pt x="20" y="1"/>
                      <a:pt x="23" y="0"/>
                      <a:pt x="27" y="0"/>
                    </a:cubicBez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3" name="Freeform 143"/>
              <p:cNvSpPr>
                <a:spLocks/>
              </p:cNvSpPr>
              <p:nvPr/>
            </p:nvSpPr>
            <p:spPr bwMode="auto">
              <a:xfrm>
                <a:off x="2849" y="2226"/>
                <a:ext cx="104"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4" name="Freeform 144"/>
              <p:cNvSpPr>
                <a:spLocks/>
              </p:cNvSpPr>
              <p:nvPr/>
            </p:nvSpPr>
            <p:spPr bwMode="auto">
              <a:xfrm>
                <a:off x="2950" y="1937"/>
                <a:ext cx="6" cy="586"/>
              </a:xfrm>
              <a:custGeom>
                <a:avLst/>
                <a:gdLst/>
                <a:ahLst/>
                <a:cxnLst>
                  <a:cxn ang="0">
                    <a:pos x="0" y="444"/>
                  </a:cxn>
                  <a:cxn ang="0">
                    <a:pos x="0" y="444"/>
                  </a:cxn>
                  <a:cxn ang="0">
                    <a:pos x="5" y="444"/>
                  </a:cxn>
                  <a:cxn ang="0">
                    <a:pos x="5" y="0"/>
                  </a:cxn>
                  <a:cxn ang="0">
                    <a:pos x="0" y="0"/>
                  </a:cxn>
                  <a:cxn ang="0">
                    <a:pos x="0" y="444"/>
                  </a:cxn>
                </a:cxnLst>
                <a:rect l="0" t="0" r="r" b="b"/>
                <a:pathLst>
                  <a:path w="5" h="444">
                    <a:moveTo>
                      <a:pt x="0" y="444"/>
                    </a:moveTo>
                    <a:lnTo>
                      <a:pt x="0" y="444"/>
                    </a:lnTo>
                    <a:lnTo>
                      <a:pt x="5" y="444"/>
                    </a:lnTo>
                    <a:lnTo>
                      <a:pt x="5" y="0"/>
                    </a:lnTo>
                    <a:lnTo>
                      <a:pt x="0" y="0"/>
                    </a:lnTo>
                    <a:lnTo>
                      <a:pt x="0" y="4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5" name="Freeform 145"/>
              <p:cNvSpPr>
                <a:spLocks/>
              </p:cNvSpPr>
              <p:nvPr/>
            </p:nvSpPr>
            <p:spPr bwMode="auto">
              <a:xfrm>
                <a:off x="2953" y="2519"/>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6" name="Freeform 146"/>
              <p:cNvSpPr>
                <a:spLocks/>
              </p:cNvSpPr>
              <p:nvPr/>
            </p:nvSpPr>
            <p:spPr bwMode="auto">
              <a:xfrm>
                <a:off x="2953" y="1931"/>
                <a:ext cx="102" cy="7"/>
              </a:xfrm>
              <a:custGeom>
                <a:avLst/>
                <a:gdLst/>
                <a:ahLst/>
                <a:cxnLst>
                  <a:cxn ang="0">
                    <a:pos x="0" y="5"/>
                  </a:cxn>
                  <a:cxn ang="0">
                    <a:pos x="0" y="5"/>
                  </a:cxn>
                  <a:cxn ang="0">
                    <a:pos x="84" y="5"/>
                  </a:cxn>
                  <a:cxn ang="0">
                    <a:pos x="84" y="0"/>
                  </a:cxn>
                  <a:cxn ang="0">
                    <a:pos x="0" y="0"/>
                  </a:cxn>
                  <a:cxn ang="0">
                    <a:pos x="0" y="5"/>
                  </a:cxn>
                </a:cxnLst>
                <a:rect l="0" t="0" r="r" b="b"/>
                <a:pathLst>
                  <a:path w="84" h="5">
                    <a:moveTo>
                      <a:pt x="0" y="5"/>
                    </a:moveTo>
                    <a:lnTo>
                      <a:pt x="0" y="5"/>
                    </a:lnTo>
                    <a:lnTo>
                      <a:pt x="84" y="5"/>
                    </a:lnTo>
                    <a:lnTo>
                      <a:pt x="84"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7" name="Freeform 147"/>
              <p:cNvSpPr>
                <a:spLocks/>
              </p:cNvSpPr>
              <p:nvPr/>
            </p:nvSpPr>
            <p:spPr bwMode="auto">
              <a:xfrm>
                <a:off x="3122" y="1896"/>
                <a:ext cx="50" cy="87"/>
              </a:xfrm>
              <a:custGeom>
                <a:avLst/>
                <a:gdLst/>
                <a:ahLst/>
                <a:cxnLst>
                  <a:cxn ang="0">
                    <a:pos x="0" y="66"/>
                  </a:cxn>
                  <a:cxn ang="0">
                    <a:pos x="0" y="66"/>
                  </a:cxn>
                  <a:cxn ang="0">
                    <a:pos x="0" y="0"/>
                  </a:cxn>
                  <a:cxn ang="0">
                    <a:pos x="9" y="0"/>
                  </a:cxn>
                  <a:cxn ang="0">
                    <a:pos x="9" y="58"/>
                  </a:cxn>
                  <a:cxn ang="0">
                    <a:pos x="41" y="58"/>
                  </a:cxn>
                  <a:cxn ang="0">
                    <a:pos x="41" y="66"/>
                  </a:cxn>
                  <a:cxn ang="0">
                    <a:pos x="0" y="66"/>
                  </a:cxn>
                </a:cxnLst>
                <a:rect l="0" t="0" r="r" b="b"/>
                <a:pathLst>
                  <a:path w="41" h="66">
                    <a:moveTo>
                      <a:pt x="0" y="66"/>
                    </a:moveTo>
                    <a:lnTo>
                      <a:pt x="0" y="66"/>
                    </a:lnTo>
                    <a:lnTo>
                      <a:pt x="0" y="0"/>
                    </a:lnTo>
                    <a:lnTo>
                      <a:pt x="9" y="0"/>
                    </a:lnTo>
                    <a:lnTo>
                      <a:pt x="9" y="58"/>
                    </a:lnTo>
                    <a:lnTo>
                      <a:pt x="41" y="58"/>
                    </a:lnTo>
                    <a:lnTo>
                      <a:pt x="41"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8" name="Freeform 148"/>
              <p:cNvSpPr>
                <a:spLocks noEditPoints="1"/>
              </p:cNvSpPr>
              <p:nvPr/>
            </p:nvSpPr>
            <p:spPr bwMode="auto">
              <a:xfrm>
                <a:off x="3180" y="1918"/>
                <a:ext cx="54"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3"/>
                  </a:cxn>
                  <a:cxn ang="0">
                    <a:pos x="19" y="21"/>
                  </a:cxn>
                  <a:cxn ang="0">
                    <a:pos x="33" y="19"/>
                  </a:cxn>
                  <a:cxn ang="0">
                    <a:pos x="33" y="16"/>
                  </a:cxn>
                  <a:cxn ang="0">
                    <a:pos x="31" y="10"/>
                  </a:cxn>
                  <a:cxn ang="0">
                    <a:pos x="22" y="7"/>
                  </a:cxn>
                  <a:cxn ang="0">
                    <a:pos x="13" y="9"/>
                  </a:cxn>
                  <a:cxn ang="0">
                    <a:pos x="9" y="16"/>
                  </a:cxn>
                  <a:cxn ang="0">
                    <a:pos x="1" y="15"/>
                  </a:cxn>
                  <a:cxn ang="0">
                    <a:pos x="5" y="7"/>
                  </a:cxn>
                  <a:cxn ang="0">
                    <a:pos x="12" y="2"/>
                  </a:cxn>
                  <a:cxn ang="0">
                    <a:pos x="23" y="0"/>
                  </a:cxn>
                  <a:cxn ang="0">
                    <a:pos x="33" y="2"/>
                  </a:cxn>
                  <a:cxn ang="0">
                    <a:pos x="38" y="5"/>
                  </a:cxn>
                  <a:cxn ang="0">
                    <a:pos x="41" y="11"/>
                  </a:cxn>
                  <a:cxn ang="0">
                    <a:pos x="41" y="18"/>
                  </a:cxn>
                  <a:cxn ang="0">
                    <a:pos x="41" y="29"/>
                  </a:cxn>
                  <a:cxn ang="0">
                    <a:pos x="42" y="43"/>
                  </a:cxn>
                  <a:cxn ang="0">
                    <a:pos x="44" y="49"/>
                  </a:cxn>
                  <a:cxn ang="0">
                    <a:pos x="36" y="49"/>
                  </a:cxn>
                  <a:cxn ang="0">
                    <a:pos x="34" y="43"/>
                  </a:cxn>
                  <a:cxn ang="0">
                    <a:pos x="34" y="43"/>
                  </a:cxn>
                  <a:cxn ang="0">
                    <a:pos x="33" y="25"/>
                  </a:cxn>
                  <a:cxn ang="0">
                    <a:pos x="33" y="25"/>
                  </a:cxn>
                  <a:cxn ang="0">
                    <a:pos x="20" y="28"/>
                  </a:cxn>
                  <a:cxn ang="0">
                    <a:pos x="13" y="30"/>
                  </a:cxn>
                  <a:cxn ang="0">
                    <a:pos x="10" y="32"/>
                  </a:cxn>
                  <a:cxn ang="0">
                    <a:pos x="9" y="36"/>
                  </a:cxn>
                  <a:cxn ang="0">
                    <a:pos x="11" y="41"/>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20" y="50"/>
                      <a:pt x="16" y="50"/>
                    </a:cubicBezTo>
                    <a:cubicBezTo>
                      <a:pt x="11" y="50"/>
                      <a:pt x="7" y="49"/>
                      <a:pt x="4" y="46"/>
                    </a:cubicBezTo>
                    <a:cubicBezTo>
                      <a:pt x="1" y="44"/>
                      <a:pt x="0" y="40"/>
                      <a:pt x="0" y="36"/>
                    </a:cubicBezTo>
                    <a:cubicBezTo>
                      <a:pt x="0" y="34"/>
                      <a:pt x="1" y="32"/>
                      <a:pt x="2" y="30"/>
                    </a:cubicBezTo>
                    <a:cubicBezTo>
                      <a:pt x="3" y="28"/>
                      <a:pt x="4" y="26"/>
                      <a:pt x="6" y="25"/>
                    </a:cubicBezTo>
                    <a:cubicBezTo>
                      <a:pt x="8" y="24"/>
                      <a:pt x="9" y="23"/>
                      <a:pt x="12" y="23"/>
                    </a:cubicBezTo>
                    <a:cubicBezTo>
                      <a:pt x="13" y="22"/>
                      <a:pt x="16" y="22"/>
                      <a:pt x="19" y="21"/>
                    </a:cubicBezTo>
                    <a:cubicBezTo>
                      <a:pt x="25" y="21"/>
                      <a:pt x="30" y="20"/>
                      <a:pt x="33" y="19"/>
                    </a:cubicBezTo>
                    <a:cubicBezTo>
                      <a:pt x="33" y="17"/>
                      <a:pt x="33" y="17"/>
                      <a:pt x="33" y="16"/>
                    </a:cubicBezTo>
                    <a:cubicBezTo>
                      <a:pt x="33" y="13"/>
                      <a:pt x="33" y="11"/>
                      <a:pt x="31" y="10"/>
                    </a:cubicBezTo>
                    <a:cubicBezTo>
                      <a:pt x="29" y="8"/>
                      <a:pt x="26" y="7"/>
                      <a:pt x="22" y="7"/>
                    </a:cubicBezTo>
                    <a:cubicBezTo>
                      <a:pt x="18" y="7"/>
                      <a:pt x="15" y="7"/>
                      <a:pt x="13" y="9"/>
                    </a:cubicBezTo>
                    <a:cubicBezTo>
                      <a:pt x="12" y="10"/>
                      <a:pt x="10" y="12"/>
                      <a:pt x="9" y="16"/>
                    </a:cubicBezTo>
                    <a:lnTo>
                      <a:pt x="1" y="15"/>
                    </a:lnTo>
                    <a:cubicBezTo>
                      <a:pt x="2" y="11"/>
                      <a:pt x="3" y="9"/>
                      <a:pt x="5" y="7"/>
                    </a:cubicBezTo>
                    <a:cubicBezTo>
                      <a:pt x="7" y="4"/>
                      <a:pt x="9" y="3"/>
                      <a:pt x="12" y="2"/>
                    </a:cubicBezTo>
                    <a:cubicBezTo>
                      <a:pt x="15" y="1"/>
                      <a:pt x="19" y="0"/>
                      <a:pt x="23" y="0"/>
                    </a:cubicBezTo>
                    <a:cubicBezTo>
                      <a:pt x="27" y="0"/>
                      <a:pt x="30" y="1"/>
                      <a:pt x="33" y="2"/>
                    </a:cubicBezTo>
                    <a:cubicBezTo>
                      <a:pt x="35" y="2"/>
                      <a:pt x="37" y="4"/>
                      <a:pt x="38" y="5"/>
                    </a:cubicBezTo>
                    <a:cubicBezTo>
                      <a:pt x="40" y="7"/>
                      <a:pt x="41" y="8"/>
                      <a:pt x="41" y="11"/>
                    </a:cubicBezTo>
                    <a:cubicBezTo>
                      <a:pt x="41" y="12"/>
                      <a:pt x="41" y="15"/>
                      <a:pt x="41" y="18"/>
                    </a:cubicBezTo>
                    <a:lnTo>
                      <a:pt x="41" y="29"/>
                    </a:lnTo>
                    <a:cubicBezTo>
                      <a:pt x="41" y="36"/>
                      <a:pt x="42" y="41"/>
                      <a:pt x="42" y="43"/>
                    </a:cubicBezTo>
                    <a:cubicBezTo>
                      <a:pt x="42" y="45"/>
                      <a:pt x="43" y="47"/>
                      <a:pt x="44" y="49"/>
                    </a:cubicBezTo>
                    <a:lnTo>
                      <a:pt x="36" y="49"/>
                    </a:lnTo>
                    <a:cubicBezTo>
                      <a:pt x="35" y="47"/>
                      <a:pt x="34" y="45"/>
                      <a:pt x="34" y="43"/>
                    </a:cubicBezTo>
                    <a:lnTo>
                      <a:pt x="34" y="43"/>
                    </a:lnTo>
                    <a:close/>
                    <a:moveTo>
                      <a:pt x="33" y="25"/>
                    </a:moveTo>
                    <a:lnTo>
                      <a:pt x="33" y="25"/>
                    </a:lnTo>
                    <a:cubicBezTo>
                      <a:pt x="30" y="26"/>
                      <a:pt x="26" y="27"/>
                      <a:pt x="20" y="28"/>
                    </a:cubicBezTo>
                    <a:cubicBezTo>
                      <a:pt x="17" y="28"/>
                      <a:pt x="14" y="29"/>
                      <a:pt x="13" y="30"/>
                    </a:cubicBezTo>
                    <a:cubicBezTo>
                      <a:pt x="12" y="30"/>
                      <a:pt x="11" y="31"/>
                      <a:pt x="10" y="32"/>
                    </a:cubicBezTo>
                    <a:cubicBezTo>
                      <a:pt x="9" y="33"/>
                      <a:pt x="9" y="35"/>
                      <a:pt x="9" y="36"/>
                    </a:cubicBezTo>
                    <a:cubicBezTo>
                      <a:pt x="9" y="38"/>
                      <a:pt x="9" y="40"/>
                      <a:pt x="11" y="41"/>
                    </a:cubicBezTo>
                    <a:cubicBezTo>
                      <a:pt x="13" y="43"/>
                      <a:pt x="15" y="44"/>
                      <a:pt x="18" y="44"/>
                    </a:cubicBezTo>
                    <a:cubicBezTo>
                      <a:pt x="21" y="44"/>
                      <a:pt x="24" y="43"/>
                      <a:pt x="27" y="42"/>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69" name="Freeform 149"/>
              <p:cNvSpPr>
                <a:spLocks noEditPoints="1"/>
              </p:cNvSpPr>
              <p:nvPr/>
            </p:nvSpPr>
            <p:spPr bwMode="auto">
              <a:xfrm>
                <a:off x="3246" y="1896"/>
                <a:ext cx="50" cy="88"/>
              </a:xfrm>
              <a:custGeom>
                <a:avLst/>
                <a:gdLst/>
                <a:ahLst/>
                <a:cxnLst>
                  <a:cxn ang="0">
                    <a:pos x="7" y="66"/>
                  </a:cxn>
                  <a:cxn ang="0">
                    <a:pos x="7" y="66"/>
                  </a:cxn>
                  <a:cxn ang="0">
                    <a:pos x="0" y="66"/>
                  </a:cxn>
                  <a:cxn ang="0">
                    <a:pos x="0" y="0"/>
                  </a:cxn>
                  <a:cxn ang="0">
                    <a:pos x="8" y="0"/>
                  </a:cxn>
                  <a:cxn ang="0">
                    <a:pos x="8" y="24"/>
                  </a:cxn>
                  <a:cxn ang="0">
                    <a:pos x="21" y="17"/>
                  </a:cxn>
                  <a:cxn ang="0">
                    <a:pos x="29" y="19"/>
                  </a:cxn>
                  <a:cxn ang="0">
                    <a:pos x="36" y="24"/>
                  </a:cxn>
                  <a:cxn ang="0">
                    <a:pos x="40" y="32"/>
                  </a:cxn>
                  <a:cxn ang="0">
                    <a:pos x="41" y="41"/>
                  </a:cxn>
                  <a:cxn ang="0">
                    <a:pos x="35" y="60"/>
                  </a:cxn>
                  <a:cxn ang="0">
                    <a:pos x="21" y="67"/>
                  </a:cxn>
                  <a:cxn ang="0">
                    <a:pos x="7" y="60"/>
                  </a:cxn>
                  <a:cxn ang="0">
                    <a:pos x="7" y="66"/>
                  </a:cxn>
                  <a:cxn ang="0">
                    <a:pos x="7" y="42"/>
                  </a:cxn>
                  <a:cxn ang="0">
                    <a:pos x="7" y="42"/>
                  </a:cxn>
                  <a:cxn ang="0">
                    <a:pos x="10" y="54"/>
                  </a:cxn>
                  <a:cxn ang="0">
                    <a:pos x="20" y="60"/>
                  </a:cxn>
                  <a:cxn ang="0">
                    <a:pos x="29" y="56"/>
                  </a:cxn>
                  <a:cxn ang="0">
                    <a:pos x="33" y="42"/>
                  </a:cxn>
                  <a:cxn ang="0">
                    <a:pos x="29" y="28"/>
                  </a:cxn>
                  <a:cxn ang="0">
                    <a:pos x="20" y="24"/>
                  </a:cxn>
                  <a:cxn ang="0">
                    <a:pos x="11" y="28"/>
                  </a:cxn>
                  <a:cxn ang="0">
                    <a:pos x="7" y="42"/>
                  </a:cxn>
                  <a:cxn ang="0">
                    <a:pos x="7" y="42"/>
                  </a:cxn>
                </a:cxnLst>
                <a:rect l="0" t="0" r="r" b="b"/>
                <a:pathLst>
                  <a:path w="41" h="67">
                    <a:moveTo>
                      <a:pt x="7" y="66"/>
                    </a:moveTo>
                    <a:lnTo>
                      <a:pt x="7" y="66"/>
                    </a:lnTo>
                    <a:lnTo>
                      <a:pt x="0" y="66"/>
                    </a:lnTo>
                    <a:lnTo>
                      <a:pt x="0" y="0"/>
                    </a:lnTo>
                    <a:lnTo>
                      <a:pt x="8" y="0"/>
                    </a:lnTo>
                    <a:lnTo>
                      <a:pt x="8" y="24"/>
                    </a:lnTo>
                    <a:cubicBezTo>
                      <a:pt x="11" y="19"/>
                      <a:pt x="16" y="17"/>
                      <a:pt x="21" y="17"/>
                    </a:cubicBezTo>
                    <a:cubicBezTo>
                      <a:pt x="24" y="17"/>
                      <a:pt x="27" y="18"/>
                      <a:pt x="29" y="19"/>
                    </a:cubicBezTo>
                    <a:cubicBezTo>
                      <a:pt x="32" y="20"/>
                      <a:pt x="34" y="22"/>
                      <a:pt x="36" y="24"/>
                    </a:cubicBezTo>
                    <a:cubicBezTo>
                      <a:pt x="38" y="26"/>
                      <a:pt x="39" y="29"/>
                      <a:pt x="40" y="32"/>
                    </a:cubicBezTo>
                    <a:cubicBezTo>
                      <a:pt x="41" y="35"/>
                      <a:pt x="41" y="38"/>
                      <a:pt x="41" y="41"/>
                    </a:cubicBezTo>
                    <a:cubicBezTo>
                      <a:pt x="41" y="49"/>
                      <a:pt x="39" y="56"/>
                      <a:pt x="35" y="60"/>
                    </a:cubicBezTo>
                    <a:cubicBezTo>
                      <a:pt x="31" y="65"/>
                      <a:pt x="26" y="67"/>
                      <a:pt x="21" y="67"/>
                    </a:cubicBezTo>
                    <a:cubicBezTo>
                      <a:pt x="15" y="67"/>
                      <a:pt x="11" y="65"/>
                      <a:pt x="7" y="60"/>
                    </a:cubicBezTo>
                    <a:lnTo>
                      <a:pt x="7" y="66"/>
                    </a:lnTo>
                    <a:close/>
                    <a:moveTo>
                      <a:pt x="7" y="42"/>
                    </a:moveTo>
                    <a:lnTo>
                      <a:pt x="7" y="42"/>
                    </a:lnTo>
                    <a:cubicBezTo>
                      <a:pt x="7" y="47"/>
                      <a:pt x="8" y="52"/>
                      <a:pt x="10" y="54"/>
                    </a:cubicBezTo>
                    <a:cubicBezTo>
                      <a:pt x="12" y="58"/>
                      <a:pt x="16" y="60"/>
                      <a:pt x="20" y="60"/>
                    </a:cubicBezTo>
                    <a:cubicBezTo>
                      <a:pt x="24" y="60"/>
                      <a:pt x="27" y="59"/>
                      <a:pt x="29" y="56"/>
                    </a:cubicBezTo>
                    <a:cubicBezTo>
                      <a:pt x="32" y="53"/>
                      <a:pt x="33" y="48"/>
                      <a:pt x="33" y="42"/>
                    </a:cubicBezTo>
                    <a:cubicBezTo>
                      <a:pt x="33" y="36"/>
                      <a:pt x="32" y="31"/>
                      <a:pt x="29" y="28"/>
                    </a:cubicBezTo>
                    <a:cubicBezTo>
                      <a:pt x="27" y="25"/>
                      <a:pt x="24" y="24"/>
                      <a:pt x="20" y="24"/>
                    </a:cubicBezTo>
                    <a:cubicBezTo>
                      <a:pt x="17" y="24"/>
                      <a:pt x="14" y="25"/>
                      <a:pt x="11" y="28"/>
                    </a:cubicBezTo>
                    <a:cubicBezTo>
                      <a:pt x="9" y="31"/>
                      <a:pt x="7" y="36"/>
                      <a:pt x="7" y="42"/>
                    </a:cubicBezTo>
                    <a:lnTo>
                      <a:pt x="7"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0" name="Freeform 150"/>
              <p:cNvSpPr>
                <a:spLocks noEditPoints="1"/>
              </p:cNvSpPr>
              <p:nvPr/>
            </p:nvSpPr>
            <p:spPr bwMode="auto">
              <a:xfrm>
                <a:off x="3304" y="1918"/>
                <a:ext cx="55"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1" name="Freeform 151"/>
              <p:cNvSpPr>
                <a:spLocks/>
              </p:cNvSpPr>
              <p:nvPr/>
            </p:nvSpPr>
            <p:spPr bwMode="auto">
              <a:xfrm>
                <a:off x="3370" y="1918"/>
                <a:ext cx="32" cy="65"/>
              </a:xfrm>
              <a:custGeom>
                <a:avLst/>
                <a:gdLst/>
                <a:ahLst/>
                <a:cxnLst>
                  <a:cxn ang="0">
                    <a:pos x="0" y="49"/>
                  </a:cxn>
                  <a:cxn ang="0">
                    <a:pos x="0" y="49"/>
                  </a:cxn>
                  <a:cxn ang="0">
                    <a:pos x="0" y="1"/>
                  </a:cxn>
                  <a:cxn ang="0">
                    <a:pos x="8" y="1"/>
                  </a:cxn>
                  <a:cxn ang="0">
                    <a:pos x="8" y="8"/>
                  </a:cxn>
                  <a:cxn ang="0">
                    <a:pos x="13" y="2"/>
                  </a:cxn>
                  <a:cxn ang="0">
                    <a:pos x="18" y="0"/>
                  </a:cxn>
                  <a:cxn ang="0">
                    <a:pos x="26" y="3"/>
                  </a:cxn>
                  <a:cxn ang="0">
                    <a:pos x="23" y="10"/>
                  </a:cxn>
                  <a:cxn ang="0">
                    <a:pos x="17" y="8"/>
                  </a:cxn>
                  <a:cxn ang="0">
                    <a:pos x="13" y="10"/>
                  </a:cxn>
                  <a:cxn ang="0">
                    <a:pos x="10" y="14"/>
                  </a:cxn>
                  <a:cxn ang="0">
                    <a:pos x="8" y="24"/>
                  </a:cxn>
                  <a:cxn ang="0">
                    <a:pos x="8" y="49"/>
                  </a:cxn>
                  <a:cxn ang="0">
                    <a:pos x="0" y="49"/>
                  </a:cxn>
                </a:cxnLst>
                <a:rect l="0" t="0" r="r" b="b"/>
                <a:pathLst>
                  <a:path w="26" h="49">
                    <a:moveTo>
                      <a:pt x="0" y="49"/>
                    </a:moveTo>
                    <a:lnTo>
                      <a:pt x="0" y="49"/>
                    </a:lnTo>
                    <a:lnTo>
                      <a:pt x="0" y="1"/>
                    </a:lnTo>
                    <a:lnTo>
                      <a:pt x="8" y="1"/>
                    </a:lnTo>
                    <a:lnTo>
                      <a:pt x="8" y="8"/>
                    </a:lnTo>
                    <a:cubicBezTo>
                      <a:pt x="9" y="5"/>
                      <a:pt x="11" y="3"/>
                      <a:pt x="13" y="2"/>
                    </a:cubicBezTo>
                    <a:cubicBezTo>
                      <a:pt x="14" y="1"/>
                      <a:pt x="16" y="0"/>
                      <a:pt x="18" y="0"/>
                    </a:cubicBezTo>
                    <a:cubicBezTo>
                      <a:pt x="21" y="0"/>
                      <a:pt x="23" y="1"/>
                      <a:pt x="26" y="3"/>
                    </a:cubicBezTo>
                    <a:lnTo>
                      <a:pt x="23" y="10"/>
                    </a:lnTo>
                    <a:cubicBezTo>
                      <a:pt x="21" y="9"/>
                      <a:pt x="19" y="8"/>
                      <a:pt x="17" y="8"/>
                    </a:cubicBezTo>
                    <a:cubicBezTo>
                      <a:pt x="16" y="8"/>
                      <a:pt x="14" y="9"/>
                      <a:pt x="13" y="10"/>
                    </a:cubicBezTo>
                    <a:cubicBezTo>
                      <a:pt x="11" y="11"/>
                      <a:pt x="10" y="13"/>
                      <a:pt x="10"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2" name="Freeform 152"/>
              <p:cNvSpPr>
                <a:spLocks/>
              </p:cNvSpPr>
              <p:nvPr/>
            </p:nvSpPr>
            <p:spPr bwMode="auto">
              <a:xfrm>
                <a:off x="3118" y="2066"/>
                <a:ext cx="51"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0" y="3"/>
                  </a:cxn>
                  <a:cxn ang="0">
                    <a:pos x="22" y="0"/>
                  </a:cxn>
                  <a:cxn ang="0">
                    <a:pos x="35" y="4"/>
                  </a:cxn>
                  <a:cxn ang="0">
                    <a:pos x="41" y="15"/>
                  </a:cxn>
                  <a:cxn ang="0">
                    <a:pos x="33" y="16"/>
                  </a:cxn>
                  <a:cxn ang="0">
                    <a:pos x="29" y="9"/>
                  </a:cxn>
                  <a:cxn ang="0">
                    <a:pos x="22" y="7"/>
                  </a:cxn>
                  <a:cxn ang="0">
                    <a:pos x="12" y="11"/>
                  </a:cxn>
                  <a:cxn ang="0">
                    <a:pos x="8"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1" y="48"/>
                      <a:pt x="27" y="50"/>
                      <a:pt x="22" y="50"/>
                    </a:cubicBezTo>
                    <a:cubicBezTo>
                      <a:pt x="15" y="50"/>
                      <a:pt x="10" y="48"/>
                      <a:pt x="6" y="44"/>
                    </a:cubicBezTo>
                    <a:cubicBezTo>
                      <a:pt x="2" y="39"/>
                      <a:pt x="0" y="33"/>
                      <a:pt x="0" y="25"/>
                    </a:cubicBezTo>
                    <a:cubicBezTo>
                      <a:pt x="0" y="20"/>
                      <a:pt x="1" y="16"/>
                      <a:pt x="3" y="12"/>
                    </a:cubicBezTo>
                    <a:cubicBezTo>
                      <a:pt x="4" y="8"/>
                      <a:pt x="7" y="5"/>
                      <a:pt x="10"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8" y="19"/>
                      <a:pt x="8" y="25"/>
                    </a:cubicBezTo>
                    <a:cubicBezTo>
                      <a:pt x="8"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3" name="Freeform 153"/>
              <p:cNvSpPr>
                <a:spLocks noEditPoints="1"/>
              </p:cNvSpPr>
              <p:nvPr/>
            </p:nvSpPr>
            <p:spPr bwMode="auto">
              <a:xfrm>
                <a:off x="3174" y="2066"/>
                <a:ext cx="55" cy="66"/>
              </a:xfrm>
              <a:custGeom>
                <a:avLst/>
                <a:gdLst/>
                <a:ahLst/>
                <a:cxnLst>
                  <a:cxn ang="0">
                    <a:pos x="0" y="25"/>
                  </a:cxn>
                  <a:cxn ang="0">
                    <a:pos x="0" y="25"/>
                  </a:cxn>
                  <a:cxn ang="0">
                    <a:pos x="7" y="5"/>
                  </a:cxn>
                  <a:cxn ang="0">
                    <a:pos x="22" y="0"/>
                  </a:cxn>
                  <a:cxn ang="0">
                    <a:pos x="38"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2" y="10"/>
                      <a:pt x="7" y="5"/>
                    </a:cubicBezTo>
                    <a:cubicBezTo>
                      <a:pt x="11" y="2"/>
                      <a:pt x="16" y="0"/>
                      <a:pt x="22" y="0"/>
                    </a:cubicBezTo>
                    <a:cubicBezTo>
                      <a:pt x="29" y="0"/>
                      <a:pt x="34" y="2"/>
                      <a:pt x="38" y="7"/>
                    </a:cubicBezTo>
                    <a:cubicBezTo>
                      <a:pt x="43" y="11"/>
                      <a:pt x="45" y="17"/>
                      <a:pt x="45" y="24"/>
                    </a:cubicBezTo>
                    <a:cubicBezTo>
                      <a:pt x="45" y="30"/>
                      <a:pt x="44" y="35"/>
                      <a:pt x="42" y="39"/>
                    </a:cubicBezTo>
                    <a:cubicBezTo>
                      <a:pt x="40" y="42"/>
                      <a:pt x="37" y="45"/>
                      <a:pt x="34" y="47"/>
                    </a:cubicBezTo>
                    <a:cubicBezTo>
                      <a:pt x="30" y="49"/>
                      <a:pt x="26"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4" name="Freeform 154"/>
              <p:cNvSpPr>
                <a:spLocks/>
              </p:cNvSpPr>
              <p:nvPr/>
            </p:nvSpPr>
            <p:spPr bwMode="auto">
              <a:xfrm>
                <a:off x="3236" y="2066"/>
                <a:ext cx="49"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40" y="35"/>
                  </a:cxn>
                  <a:cxn ang="0">
                    <a:pos x="37" y="42"/>
                  </a:cxn>
                  <a:cxn ang="0">
                    <a:pos x="30" y="48"/>
                  </a:cxn>
                  <a:cxn ang="0">
                    <a:pos x="20" y="50"/>
                  </a:cxn>
                  <a:cxn ang="0">
                    <a:pos x="6" y="46"/>
                  </a:cxn>
                  <a:cxn ang="0">
                    <a:pos x="0" y="35"/>
                  </a:cxn>
                  <a:cxn ang="0">
                    <a:pos x="0" y="35"/>
                  </a:cxn>
                </a:cxnLst>
                <a:rect l="0" t="0" r="r" b="b"/>
                <a:pathLst>
                  <a:path w="40" h="50">
                    <a:moveTo>
                      <a:pt x="0" y="35"/>
                    </a:moveTo>
                    <a:lnTo>
                      <a:pt x="0" y="35"/>
                    </a:lnTo>
                    <a:lnTo>
                      <a:pt x="8" y="33"/>
                    </a:lnTo>
                    <a:cubicBezTo>
                      <a:pt x="8" y="37"/>
                      <a:pt x="10" y="39"/>
                      <a:pt x="12" y="41"/>
                    </a:cubicBezTo>
                    <a:cubicBezTo>
                      <a:pt x="14" y="42"/>
                      <a:pt x="17" y="43"/>
                      <a:pt x="20" y="43"/>
                    </a:cubicBezTo>
                    <a:cubicBezTo>
                      <a:pt x="24" y="43"/>
                      <a:pt x="27" y="43"/>
                      <a:pt x="29" y="41"/>
                    </a:cubicBezTo>
                    <a:cubicBezTo>
                      <a:pt x="30" y="40"/>
                      <a:pt x="31" y="38"/>
                      <a:pt x="31" y="36"/>
                    </a:cubicBezTo>
                    <a:cubicBezTo>
                      <a:pt x="31" y="34"/>
                      <a:pt x="30"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6" y="0"/>
                      <a:pt x="19" y="0"/>
                    </a:cubicBezTo>
                    <a:cubicBezTo>
                      <a:pt x="23" y="0"/>
                      <a:pt x="26" y="1"/>
                      <a:pt x="29" y="2"/>
                    </a:cubicBezTo>
                    <a:cubicBezTo>
                      <a:pt x="32" y="3"/>
                      <a:pt x="34" y="4"/>
                      <a:pt x="35" y="6"/>
                    </a:cubicBezTo>
                    <a:cubicBezTo>
                      <a:pt x="36" y="8"/>
                      <a:pt x="37" y="10"/>
                      <a:pt x="38" y="13"/>
                    </a:cubicBezTo>
                    <a:lnTo>
                      <a:pt x="30" y="15"/>
                    </a:lnTo>
                    <a:cubicBezTo>
                      <a:pt x="29" y="12"/>
                      <a:pt x="28" y="10"/>
                      <a:pt x="27" y="9"/>
                    </a:cubicBezTo>
                    <a:cubicBezTo>
                      <a:pt x="25" y="7"/>
                      <a:pt x="23" y="7"/>
                      <a:pt x="19" y="7"/>
                    </a:cubicBezTo>
                    <a:cubicBezTo>
                      <a:pt x="16" y="7"/>
                      <a:pt x="13" y="7"/>
                      <a:pt x="11" y="9"/>
                    </a:cubicBezTo>
                    <a:cubicBezTo>
                      <a:pt x="10" y="10"/>
                      <a:pt x="9" y="11"/>
                      <a:pt x="9" y="13"/>
                    </a:cubicBezTo>
                    <a:cubicBezTo>
                      <a:pt x="9" y="14"/>
                      <a:pt x="9" y="15"/>
                      <a:pt x="10" y="16"/>
                    </a:cubicBezTo>
                    <a:cubicBezTo>
                      <a:pt x="11" y="17"/>
                      <a:pt x="12" y="17"/>
                      <a:pt x="13" y="18"/>
                    </a:cubicBezTo>
                    <a:cubicBezTo>
                      <a:pt x="14" y="18"/>
                      <a:pt x="16" y="19"/>
                      <a:pt x="20" y="20"/>
                    </a:cubicBezTo>
                    <a:cubicBezTo>
                      <a:pt x="26" y="21"/>
                      <a:pt x="30" y="23"/>
                      <a:pt x="32" y="24"/>
                    </a:cubicBezTo>
                    <a:cubicBezTo>
                      <a:pt x="35" y="25"/>
                      <a:pt x="36" y="26"/>
                      <a:pt x="38" y="28"/>
                    </a:cubicBezTo>
                    <a:cubicBezTo>
                      <a:pt x="39" y="30"/>
                      <a:pt x="40" y="32"/>
                      <a:pt x="40" y="35"/>
                    </a:cubicBezTo>
                    <a:cubicBezTo>
                      <a:pt x="40" y="38"/>
                      <a:pt x="39" y="40"/>
                      <a:pt x="37" y="42"/>
                    </a:cubicBezTo>
                    <a:cubicBezTo>
                      <a:pt x="36"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5" name="Freeform 155"/>
              <p:cNvSpPr>
                <a:spLocks/>
              </p:cNvSpPr>
              <p:nvPr/>
            </p:nvSpPr>
            <p:spPr bwMode="auto">
              <a:xfrm>
                <a:off x="3291" y="2045"/>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9" y="63"/>
                      <a:pt x="8"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7"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6" name="Freeform 156"/>
              <p:cNvSpPr>
                <a:spLocks/>
              </p:cNvSpPr>
              <p:nvPr/>
            </p:nvSpPr>
            <p:spPr bwMode="auto">
              <a:xfrm>
                <a:off x="4037" y="887"/>
                <a:ext cx="104"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7" name="Freeform 157"/>
              <p:cNvSpPr>
                <a:spLocks/>
              </p:cNvSpPr>
              <p:nvPr/>
            </p:nvSpPr>
            <p:spPr bwMode="auto">
              <a:xfrm>
                <a:off x="4138" y="710"/>
                <a:ext cx="6" cy="361"/>
              </a:xfrm>
              <a:custGeom>
                <a:avLst/>
                <a:gdLst/>
                <a:ahLst/>
                <a:cxnLst>
                  <a:cxn ang="0">
                    <a:pos x="0" y="273"/>
                  </a:cxn>
                  <a:cxn ang="0">
                    <a:pos x="0" y="273"/>
                  </a:cxn>
                  <a:cxn ang="0">
                    <a:pos x="5" y="273"/>
                  </a:cxn>
                  <a:cxn ang="0">
                    <a:pos x="5" y="0"/>
                  </a:cxn>
                  <a:cxn ang="0">
                    <a:pos x="0" y="0"/>
                  </a:cxn>
                  <a:cxn ang="0">
                    <a:pos x="0" y="273"/>
                  </a:cxn>
                </a:cxnLst>
                <a:rect l="0" t="0" r="r" b="b"/>
                <a:pathLst>
                  <a:path w="5" h="273">
                    <a:moveTo>
                      <a:pt x="0" y="273"/>
                    </a:moveTo>
                    <a:lnTo>
                      <a:pt x="0" y="273"/>
                    </a:lnTo>
                    <a:lnTo>
                      <a:pt x="5" y="273"/>
                    </a:lnTo>
                    <a:lnTo>
                      <a:pt x="5" y="0"/>
                    </a:lnTo>
                    <a:lnTo>
                      <a:pt x="0" y="0"/>
                    </a:lnTo>
                    <a:lnTo>
                      <a:pt x="0" y="27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8" name="Freeform 158"/>
              <p:cNvSpPr>
                <a:spLocks/>
              </p:cNvSpPr>
              <p:nvPr/>
            </p:nvSpPr>
            <p:spPr bwMode="auto">
              <a:xfrm>
                <a:off x="4141" y="1070"/>
                <a:ext cx="104" cy="5"/>
              </a:xfrm>
              <a:custGeom>
                <a:avLst/>
                <a:gdLst/>
                <a:ahLst/>
                <a:cxnLst>
                  <a:cxn ang="0">
                    <a:pos x="0" y="4"/>
                  </a:cxn>
                  <a:cxn ang="0">
                    <a:pos x="0" y="4"/>
                  </a:cxn>
                  <a:cxn ang="0">
                    <a:pos x="86" y="4"/>
                  </a:cxn>
                  <a:cxn ang="0">
                    <a:pos x="86" y="0"/>
                  </a:cxn>
                  <a:cxn ang="0">
                    <a:pos x="0" y="0"/>
                  </a:cxn>
                  <a:cxn ang="0">
                    <a:pos x="0" y="4"/>
                  </a:cxn>
                </a:cxnLst>
                <a:rect l="0" t="0" r="r" b="b"/>
                <a:pathLst>
                  <a:path w="86" h="4">
                    <a:moveTo>
                      <a:pt x="0" y="4"/>
                    </a:moveTo>
                    <a:lnTo>
                      <a:pt x="0" y="4"/>
                    </a:lnTo>
                    <a:lnTo>
                      <a:pt x="86" y="4"/>
                    </a:lnTo>
                    <a:lnTo>
                      <a:pt x="8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79" name="Freeform 159"/>
              <p:cNvSpPr>
                <a:spLocks/>
              </p:cNvSpPr>
              <p:nvPr/>
            </p:nvSpPr>
            <p:spPr bwMode="auto">
              <a:xfrm>
                <a:off x="4141" y="708"/>
                <a:ext cx="104" cy="6"/>
              </a:xfrm>
              <a:custGeom>
                <a:avLst/>
                <a:gdLst/>
                <a:ahLst/>
                <a:cxnLst>
                  <a:cxn ang="0">
                    <a:pos x="0" y="5"/>
                  </a:cxn>
                  <a:cxn ang="0">
                    <a:pos x="0" y="5"/>
                  </a:cxn>
                  <a:cxn ang="0">
                    <a:pos x="86" y="5"/>
                  </a:cxn>
                  <a:cxn ang="0">
                    <a:pos x="86" y="0"/>
                  </a:cxn>
                  <a:cxn ang="0">
                    <a:pos x="0" y="0"/>
                  </a:cxn>
                  <a:cxn ang="0">
                    <a:pos x="0" y="5"/>
                  </a:cxn>
                </a:cxnLst>
                <a:rect l="0" t="0" r="r" b="b"/>
                <a:pathLst>
                  <a:path w="86" h="5">
                    <a:moveTo>
                      <a:pt x="0" y="5"/>
                    </a:moveTo>
                    <a:lnTo>
                      <a:pt x="0" y="5"/>
                    </a:lnTo>
                    <a:lnTo>
                      <a:pt x="86" y="5"/>
                    </a:lnTo>
                    <a:lnTo>
                      <a:pt x="86"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0" name="Freeform 160"/>
              <p:cNvSpPr>
                <a:spLocks/>
              </p:cNvSpPr>
              <p:nvPr/>
            </p:nvSpPr>
            <p:spPr bwMode="auto">
              <a:xfrm>
                <a:off x="4287" y="656"/>
                <a:ext cx="63" cy="87"/>
              </a:xfrm>
              <a:custGeom>
                <a:avLst/>
                <a:gdLst/>
                <a:ahLst/>
                <a:cxnLst>
                  <a:cxn ang="0">
                    <a:pos x="0" y="66"/>
                  </a:cxn>
                  <a:cxn ang="0">
                    <a:pos x="0" y="66"/>
                  </a:cxn>
                  <a:cxn ang="0">
                    <a:pos x="0" y="0"/>
                  </a:cxn>
                  <a:cxn ang="0">
                    <a:pos x="9" y="0"/>
                  </a:cxn>
                  <a:cxn ang="0">
                    <a:pos x="44" y="52"/>
                  </a:cxn>
                  <a:cxn ang="0">
                    <a:pos x="44" y="0"/>
                  </a:cxn>
                  <a:cxn ang="0">
                    <a:pos x="52" y="0"/>
                  </a:cxn>
                  <a:cxn ang="0">
                    <a:pos x="52" y="66"/>
                  </a:cxn>
                  <a:cxn ang="0">
                    <a:pos x="43" y="66"/>
                  </a:cxn>
                  <a:cxn ang="0">
                    <a:pos x="9" y="15"/>
                  </a:cxn>
                  <a:cxn ang="0">
                    <a:pos x="9" y="66"/>
                  </a:cxn>
                  <a:cxn ang="0">
                    <a:pos x="0" y="66"/>
                  </a:cxn>
                </a:cxnLst>
                <a:rect l="0" t="0" r="r" b="b"/>
                <a:pathLst>
                  <a:path w="52" h="66">
                    <a:moveTo>
                      <a:pt x="0" y="66"/>
                    </a:moveTo>
                    <a:lnTo>
                      <a:pt x="0" y="66"/>
                    </a:lnTo>
                    <a:lnTo>
                      <a:pt x="0" y="0"/>
                    </a:lnTo>
                    <a:lnTo>
                      <a:pt x="9" y="0"/>
                    </a:lnTo>
                    <a:lnTo>
                      <a:pt x="44" y="52"/>
                    </a:lnTo>
                    <a:lnTo>
                      <a:pt x="44" y="0"/>
                    </a:lnTo>
                    <a:lnTo>
                      <a:pt x="52" y="0"/>
                    </a:lnTo>
                    <a:lnTo>
                      <a:pt x="52" y="66"/>
                    </a:lnTo>
                    <a:lnTo>
                      <a:pt x="43" y="66"/>
                    </a:lnTo>
                    <a:lnTo>
                      <a:pt x="9" y="15"/>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1" name="Freeform 161"/>
              <p:cNvSpPr>
                <a:spLocks/>
              </p:cNvSpPr>
              <p:nvPr/>
            </p:nvSpPr>
            <p:spPr bwMode="auto">
              <a:xfrm>
                <a:off x="4367" y="681"/>
                <a:ext cx="48" cy="64"/>
              </a:xfrm>
              <a:custGeom>
                <a:avLst/>
                <a:gdLst/>
                <a:ahLst/>
                <a:cxnLst>
                  <a:cxn ang="0">
                    <a:pos x="32" y="47"/>
                  </a:cxn>
                  <a:cxn ang="0">
                    <a:pos x="32" y="47"/>
                  </a:cxn>
                  <a:cxn ang="0">
                    <a:pos x="32" y="40"/>
                  </a:cxn>
                  <a:cxn ang="0">
                    <a:pos x="17" y="48"/>
                  </a:cxn>
                  <a:cxn ang="0">
                    <a:pos x="9" y="47"/>
                  </a:cxn>
                  <a:cxn ang="0">
                    <a:pos x="3" y="43"/>
                  </a:cxn>
                  <a:cxn ang="0">
                    <a:pos x="1" y="37"/>
                  </a:cxn>
                  <a:cxn ang="0">
                    <a:pos x="0" y="29"/>
                  </a:cxn>
                  <a:cxn ang="0">
                    <a:pos x="0" y="0"/>
                  </a:cxn>
                  <a:cxn ang="0">
                    <a:pos x="8" y="0"/>
                  </a:cxn>
                  <a:cxn ang="0">
                    <a:pos x="8" y="26"/>
                  </a:cxn>
                  <a:cxn ang="0">
                    <a:pos x="9" y="35"/>
                  </a:cxn>
                  <a:cxn ang="0">
                    <a:pos x="12" y="40"/>
                  </a:cxn>
                  <a:cxn ang="0">
                    <a:pos x="18" y="41"/>
                  </a:cxn>
                  <a:cxn ang="0">
                    <a:pos x="25" y="40"/>
                  </a:cxn>
                  <a:cxn ang="0">
                    <a:pos x="30" y="34"/>
                  </a:cxn>
                  <a:cxn ang="0">
                    <a:pos x="31" y="25"/>
                  </a:cxn>
                  <a:cxn ang="0">
                    <a:pos x="31" y="0"/>
                  </a:cxn>
                  <a:cxn ang="0">
                    <a:pos x="39" y="0"/>
                  </a:cxn>
                  <a:cxn ang="0">
                    <a:pos x="39" y="47"/>
                  </a:cxn>
                  <a:cxn ang="0">
                    <a:pos x="32" y="47"/>
                  </a:cxn>
                </a:cxnLst>
                <a:rect l="0" t="0" r="r" b="b"/>
                <a:pathLst>
                  <a:path w="39" h="48">
                    <a:moveTo>
                      <a:pt x="32" y="47"/>
                    </a:moveTo>
                    <a:lnTo>
                      <a:pt x="32" y="47"/>
                    </a:lnTo>
                    <a:lnTo>
                      <a:pt x="32" y="40"/>
                    </a:lnTo>
                    <a:cubicBezTo>
                      <a:pt x="28" y="46"/>
                      <a:pt x="23" y="48"/>
                      <a:pt x="17" y="48"/>
                    </a:cubicBezTo>
                    <a:cubicBezTo>
                      <a:pt x="14" y="48"/>
                      <a:pt x="11" y="48"/>
                      <a:pt x="9" y="47"/>
                    </a:cubicBezTo>
                    <a:cubicBezTo>
                      <a:pt x="6" y="46"/>
                      <a:pt x="5" y="44"/>
                      <a:pt x="3" y="43"/>
                    </a:cubicBezTo>
                    <a:cubicBezTo>
                      <a:pt x="2" y="41"/>
                      <a:pt x="1" y="39"/>
                      <a:pt x="1" y="37"/>
                    </a:cubicBezTo>
                    <a:cubicBezTo>
                      <a:pt x="1" y="35"/>
                      <a:pt x="0" y="33"/>
                      <a:pt x="0" y="29"/>
                    </a:cubicBezTo>
                    <a:lnTo>
                      <a:pt x="0" y="0"/>
                    </a:lnTo>
                    <a:lnTo>
                      <a:pt x="8" y="0"/>
                    </a:lnTo>
                    <a:lnTo>
                      <a:pt x="8" y="26"/>
                    </a:lnTo>
                    <a:cubicBezTo>
                      <a:pt x="8" y="30"/>
                      <a:pt x="9" y="33"/>
                      <a:pt x="9" y="35"/>
                    </a:cubicBezTo>
                    <a:cubicBezTo>
                      <a:pt x="9" y="37"/>
                      <a:pt x="11" y="38"/>
                      <a:pt x="12" y="40"/>
                    </a:cubicBezTo>
                    <a:cubicBezTo>
                      <a:pt x="14" y="41"/>
                      <a:pt x="16" y="41"/>
                      <a:pt x="18" y="41"/>
                    </a:cubicBezTo>
                    <a:cubicBezTo>
                      <a:pt x="21" y="41"/>
                      <a:pt x="23" y="41"/>
                      <a:pt x="25" y="40"/>
                    </a:cubicBezTo>
                    <a:cubicBezTo>
                      <a:pt x="27" y="38"/>
                      <a:pt x="29" y="37"/>
                      <a:pt x="30" y="34"/>
                    </a:cubicBezTo>
                    <a:cubicBezTo>
                      <a:pt x="31" y="32"/>
                      <a:pt x="31" y="29"/>
                      <a:pt x="31" y="25"/>
                    </a:cubicBezTo>
                    <a:lnTo>
                      <a:pt x="31" y="0"/>
                    </a:lnTo>
                    <a:lnTo>
                      <a:pt x="39" y="0"/>
                    </a:lnTo>
                    <a:lnTo>
                      <a:pt x="39" y="47"/>
                    </a:lnTo>
                    <a:lnTo>
                      <a:pt x="32"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2" name="Freeform 162"/>
              <p:cNvSpPr>
                <a:spLocks/>
              </p:cNvSpPr>
              <p:nvPr/>
            </p:nvSpPr>
            <p:spPr bwMode="auto">
              <a:xfrm>
                <a:off x="4430" y="678"/>
                <a:ext cx="78" cy="65"/>
              </a:xfrm>
              <a:custGeom>
                <a:avLst/>
                <a:gdLst/>
                <a:ahLst/>
                <a:cxnLst>
                  <a:cxn ang="0">
                    <a:pos x="0" y="49"/>
                  </a:cxn>
                  <a:cxn ang="0">
                    <a:pos x="0" y="49"/>
                  </a:cxn>
                  <a:cxn ang="0">
                    <a:pos x="0" y="2"/>
                  </a:cxn>
                  <a:cxn ang="0">
                    <a:pos x="7" y="2"/>
                  </a:cxn>
                  <a:cxn ang="0">
                    <a:pos x="7" y="8"/>
                  </a:cxn>
                  <a:cxn ang="0">
                    <a:pos x="13" y="3"/>
                  </a:cxn>
                  <a:cxn ang="0">
                    <a:pos x="21" y="0"/>
                  </a:cxn>
                  <a:cxn ang="0">
                    <a:pos x="30" y="3"/>
                  </a:cxn>
                  <a:cxn ang="0">
                    <a:pos x="35" y="9"/>
                  </a:cxn>
                  <a:cxn ang="0">
                    <a:pos x="50" y="0"/>
                  </a:cxn>
                  <a:cxn ang="0">
                    <a:pos x="61" y="4"/>
                  </a:cxn>
                  <a:cxn ang="0">
                    <a:pos x="64" y="17"/>
                  </a:cxn>
                  <a:cxn ang="0">
                    <a:pos x="64" y="49"/>
                  </a:cxn>
                  <a:cxn ang="0">
                    <a:pos x="56" y="49"/>
                  </a:cxn>
                  <a:cxn ang="0">
                    <a:pos x="56" y="19"/>
                  </a:cxn>
                  <a:cxn ang="0">
                    <a:pos x="56" y="12"/>
                  </a:cxn>
                  <a:cxn ang="0">
                    <a:pos x="53" y="9"/>
                  </a:cxn>
                  <a:cxn ang="0">
                    <a:pos x="48" y="7"/>
                  </a:cxn>
                  <a:cxn ang="0">
                    <a:pos x="40" y="11"/>
                  </a:cxn>
                  <a:cxn ang="0">
                    <a:pos x="36" y="22"/>
                  </a:cxn>
                  <a:cxn ang="0">
                    <a:pos x="36" y="49"/>
                  </a:cxn>
                  <a:cxn ang="0">
                    <a:pos x="28" y="49"/>
                  </a:cxn>
                  <a:cxn ang="0">
                    <a:pos x="28" y="18"/>
                  </a:cxn>
                  <a:cxn ang="0">
                    <a:pos x="26" y="10"/>
                  </a:cxn>
                  <a:cxn ang="0">
                    <a:pos x="20" y="7"/>
                  </a:cxn>
                  <a:cxn ang="0">
                    <a:pos x="13" y="9"/>
                  </a:cxn>
                  <a:cxn ang="0">
                    <a:pos x="9" y="15"/>
                  </a:cxn>
                  <a:cxn ang="0">
                    <a:pos x="8" y="25"/>
                  </a:cxn>
                  <a:cxn ang="0">
                    <a:pos x="8" y="49"/>
                  </a:cxn>
                  <a:cxn ang="0">
                    <a:pos x="0" y="49"/>
                  </a:cxn>
                </a:cxnLst>
                <a:rect l="0" t="0" r="r" b="b"/>
                <a:pathLst>
                  <a:path w="64" h="49">
                    <a:moveTo>
                      <a:pt x="0" y="49"/>
                    </a:moveTo>
                    <a:lnTo>
                      <a:pt x="0" y="49"/>
                    </a:lnTo>
                    <a:lnTo>
                      <a:pt x="0" y="2"/>
                    </a:lnTo>
                    <a:lnTo>
                      <a:pt x="7" y="2"/>
                    </a:lnTo>
                    <a:lnTo>
                      <a:pt x="7" y="8"/>
                    </a:lnTo>
                    <a:cubicBezTo>
                      <a:pt x="9" y="6"/>
                      <a:pt x="11" y="4"/>
                      <a:pt x="13" y="3"/>
                    </a:cubicBezTo>
                    <a:cubicBezTo>
                      <a:pt x="15" y="1"/>
                      <a:pt x="18" y="0"/>
                      <a:pt x="21" y="0"/>
                    </a:cubicBezTo>
                    <a:cubicBezTo>
                      <a:pt x="25" y="0"/>
                      <a:pt x="28" y="1"/>
                      <a:pt x="30" y="3"/>
                    </a:cubicBezTo>
                    <a:cubicBezTo>
                      <a:pt x="32" y="4"/>
                      <a:pt x="34" y="6"/>
                      <a:pt x="35" y="9"/>
                    </a:cubicBezTo>
                    <a:cubicBezTo>
                      <a:pt x="39" y="3"/>
                      <a:pt x="44" y="0"/>
                      <a:pt x="50" y="0"/>
                    </a:cubicBezTo>
                    <a:cubicBezTo>
                      <a:pt x="54" y="0"/>
                      <a:pt x="58" y="2"/>
                      <a:pt x="61" y="4"/>
                    </a:cubicBezTo>
                    <a:cubicBezTo>
                      <a:pt x="63" y="7"/>
                      <a:pt x="64" y="11"/>
                      <a:pt x="64" y="17"/>
                    </a:cubicBezTo>
                    <a:lnTo>
                      <a:pt x="64" y="49"/>
                    </a:lnTo>
                    <a:lnTo>
                      <a:pt x="56" y="49"/>
                    </a:lnTo>
                    <a:lnTo>
                      <a:pt x="56" y="19"/>
                    </a:lnTo>
                    <a:cubicBezTo>
                      <a:pt x="56" y="16"/>
                      <a:pt x="56" y="14"/>
                      <a:pt x="56" y="12"/>
                    </a:cubicBezTo>
                    <a:cubicBezTo>
                      <a:pt x="55" y="11"/>
                      <a:pt x="54" y="10"/>
                      <a:pt x="53" y="9"/>
                    </a:cubicBezTo>
                    <a:cubicBezTo>
                      <a:pt x="51" y="8"/>
                      <a:pt x="50" y="7"/>
                      <a:pt x="48" y="7"/>
                    </a:cubicBezTo>
                    <a:cubicBezTo>
                      <a:pt x="45" y="7"/>
                      <a:pt x="42" y="9"/>
                      <a:pt x="40" y="11"/>
                    </a:cubicBezTo>
                    <a:cubicBezTo>
                      <a:pt x="37" y="13"/>
                      <a:pt x="36" y="17"/>
                      <a:pt x="36" y="22"/>
                    </a:cubicBezTo>
                    <a:lnTo>
                      <a:pt x="36" y="49"/>
                    </a:lnTo>
                    <a:lnTo>
                      <a:pt x="28" y="49"/>
                    </a:lnTo>
                    <a:lnTo>
                      <a:pt x="28" y="18"/>
                    </a:lnTo>
                    <a:cubicBezTo>
                      <a:pt x="28" y="15"/>
                      <a:pt x="27" y="12"/>
                      <a:pt x="26" y="10"/>
                    </a:cubicBezTo>
                    <a:cubicBezTo>
                      <a:pt x="25" y="8"/>
                      <a:pt x="23" y="7"/>
                      <a:pt x="20" y="7"/>
                    </a:cubicBezTo>
                    <a:cubicBezTo>
                      <a:pt x="17" y="7"/>
                      <a:pt x="15" y="8"/>
                      <a:pt x="13" y="9"/>
                    </a:cubicBezTo>
                    <a:cubicBezTo>
                      <a:pt x="11" y="10"/>
                      <a:pt x="10" y="12"/>
                      <a:pt x="9" y="15"/>
                    </a:cubicBezTo>
                    <a:cubicBezTo>
                      <a:pt x="8" y="17"/>
                      <a:pt x="8" y="20"/>
                      <a:pt x="8" y="25"/>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3" name="Freeform 163"/>
              <p:cNvSpPr>
                <a:spLocks noEditPoints="1"/>
              </p:cNvSpPr>
              <p:nvPr/>
            </p:nvSpPr>
            <p:spPr bwMode="auto">
              <a:xfrm>
                <a:off x="4525" y="656"/>
                <a:ext cx="51" cy="89"/>
              </a:xfrm>
              <a:custGeom>
                <a:avLst/>
                <a:gdLst/>
                <a:ahLst/>
                <a:cxnLst>
                  <a:cxn ang="0">
                    <a:pos x="8" y="66"/>
                  </a:cxn>
                  <a:cxn ang="0">
                    <a:pos x="8" y="66"/>
                  </a:cxn>
                  <a:cxn ang="0">
                    <a:pos x="0" y="66"/>
                  </a:cxn>
                  <a:cxn ang="0">
                    <a:pos x="0" y="0"/>
                  </a:cxn>
                  <a:cxn ang="0">
                    <a:pos x="8" y="0"/>
                  </a:cxn>
                  <a:cxn ang="0">
                    <a:pos x="8" y="24"/>
                  </a:cxn>
                  <a:cxn ang="0">
                    <a:pos x="21" y="17"/>
                  </a:cxn>
                  <a:cxn ang="0">
                    <a:pos x="30" y="19"/>
                  </a:cxn>
                  <a:cxn ang="0">
                    <a:pos x="36" y="24"/>
                  </a:cxn>
                  <a:cxn ang="0">
                    <a:pos x="40" y="32"/>
                  </a:cxn>
                  <a:cxn ang="0">
                    <a:pos x="42" y="42"/>
                  </a:cxn>
                  <a:cxn ang="0">
                    <a:pos x="35" y="61"/>
                  </a:cxn>
                  <a:cxn ang="0">
                    <a:pos x="21" y="67"/>
                  </a:cxn>
                  <a:cxn ang="0">
                    <a:pos x="8" y="60"/>
                  </a:cxn>
                  <a:cxn ang="0">
                    <a:pos x="8" y="66"/>
                  </a:cxn>
                  <a:cxn ang="0">
                    <a:pos x="8" y="42"/>
                  </a:cxn>
                  <a:cxn ang="0">
                    <a:pos x="8" y="42"/>
                  </a:cxn>
                  <a:cxn ang="0">
                    <a:pos x="10" y="54"/>
                  </a:cxn>
                  <a:cxn ang="0">
                    <a:pos x="20" y="61"/>
                  </a:cxn>
                  <a:cxn ang="0">
                    <a:pos x="29" y="56"/>
                  </a:cxn>
                  <a:cxn ang="0">
                    <a:pos x="33" y="42"/>
                  </a:cxn>
                  <a:cxn ang="0">
                    <a:pos x="30" y="29"/>
                  </a:cxn>
                  <a:cxn ang="0">
                    <a:pos x="21" y="24"/>
                  </a:cxn>
                  <a:cxn ang="0">
                    <a:pos x="11" y="29"/>
                  </a:cxn>
                  <a:cxn ang="0">
                    <a:pos x="8" y="42"/>
                  </a:cxn>
                  <a:cxn ang="0">
                    <a:pos x="8" y="42"/>
                  </a:cxn>
                </a:cxnLst>
                <a:rect l="0" t="0" r="r" b="b"/>
                <a:pathLst>
                  <a:path w="42" h="67">
                    <a:moveTo>
                      <a:pt x="8" y="66"/>
                    </a:moveTo>
                    <a:lnTo>
                      <a:pt x="8" y="66"/>
                    </a:lnTo>
                    <a:lnTo>
                      <a:pt x="0" y="66"/>
                    </a:lnTo>
                    <a:lnTo>
                      <a:pt x="0" y="0"/>
                    </a:lnTo>
                    <a:lnTo>
                      <a:pt x="8" y="0"/>
                    </a:lnTo>
                    <a:lnTo>
                      <a:pt x="8" y="24"/>
                    </a:lnTo>
                    <a:cubicBezTo>
                      <a:pt x="12" y="20"/>
                      <a:pt x="16" y="17"/>
                      <a:pt x="21" y="17"/>
                    </a:cubicBezTo>
                    <a:cubicBezTo>
                      <a:pt x="24" y="17"/>
                      <a:pt x="27" y="18"/>
                      <a:pt x="30" y="19"/>
                    </a:cubicBezTo>
                    <a:cubicBezTo>
                      <a:pt x="32" y="20"/>
                      <a:pt x="34" y="22"/>
                      <a:pt x="36" y="24"/>
                    </a:cubicBezTo>
                    <a:cubicBezTo>
                      <a:pt x="38" y="26"/>
                      <a:pt x="39" y="29"/>
                      <a:pt x="40" y="32"/>
                    </a:cubicBezTo>
                    <a:cubicBezTo>
                      <a:pt x="41" y="35"/>
                      <a:pt x="42" y="38"/>
                      <a:pt x="42" y="42"/>
                    </a:cubicBezTo>
                    <a:cubicBezTo>
                      <a:pt x="42" y="50"/>
                      <a:pt x="39" y="56"/>
                      <a:pt x="35" y="61"/>
                    </a:cubicBezTo>
                    <a:cubicBezTo>
                      <a:pt x="31" y="65"/>
                      <a:pt x="27" y="67"/>
                      <a:pt x="21" y="67"/>
                    </a:cubicBezTo>
                    <a:cubicBezTo>
                      <a:pt x="15" y="67"/>
                      <a:pt x="11" y="65"/>
                      <a:pt x="8" y="60"/>
                    </a:cubicBezTo>
                    <a:lnTo>
                      <a:pt x="8" y="66"/>
                    </a:lnTo>
                    <a:close/>
                    <a:moveTo>
                      <a:pt x="8" y="42"/>
                    </a:moveTo>
                    <a:lnTo>
                      <a:pt x="8" y="42"/>
                    </a:lnTo>
                    <a:cubicBezTo>
                      <a:pt x="8" y="48"/>
                      <a:pt x="8" y="52"/>
                      <a:pt x="10" y="54"/>
                    </a:cubicBezTo>
                    <a:cubicBezTo>
                      <a:pt x="12" y="59"/>
                      <a:pt x="16" y="61"/>
                      <a:pt x="20" y="61"/>
                    </a:cubicBezTo>
                    <a:cubicBezTo>
                      <a:pt x="24" y="61"/>
                      <a:pt x="27" y="59"/>
                      <a:pt x="29" y="56"/>
                    </a:cubicBezTo>
                    <a:cubicBezTo>
                      <a:pt x="32" y="53"/>
                      <a:pt x="33" y="48"/>
                      <a:pt x="33" y="42"/>
                    </a:cubicBezTo>
                    <a:cubicBezTo>
                      <a:pt x="33" y="36"/>
                      <a:pt x="32" y="32"/>
                      <a:pt x="30" y="29"/>
                    </a:cubicBezTo>
                    <a:cubicBezTo>
                      <a:pt x="27" y="26"/>
                      <a:pt x="24" y="24"/>
                      <a:pt x="21" y="24"/>
                    </a:cubicBezTo>
                    <a:cubicBezTo>
                      <a:pt x="17" y="24"/>
                      <a:pt x="14" y="26"/>
                      <a:pt x="11" y="29"/>
                    </a:cubicBezTo>
                    <a:cubicBezTo>
                      <a:pt x="9" y="32"/>
                      <a:pt x="8" y="36"/>
                      <a:pt x="8" y="42"/>
                    </a:cubicBezTo>
                    <a:lnTo>
                      <a:pt x="8"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4" name="Freeform 164"/>
              <p:cNvSpPr>
                <a:spLocks noEditPoints="1"/>
              </p:cNvSpPr>
              <p:nvPr/>
            </p:nvSpPr>
            <p:spPr bwMode="auto">
              <a:xfrm>
                <a:off x="4585" y="678"/>
                <a:ext cx="53" cy="67"/>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5"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5" name="Freeform 165"/>
              <p:cNvSpPr>
                <a:spLocks/>
              </p:cNvSpPr>
              <p:nvPr/>
            </p:nvSpPr>
            <p:spPr bwMode="auto">
              <a:xfrm>
                <a:off x="4651" y="678"/>
                <a:ext cx="30" cy="65"/>
              </a:xfrm>
              <a:custGeom>
                <a:avLst/>
                <a:gdLst/>
                <a:ahLst/>
                <a:cxnLst>
                  <a:cxn ang="0">
                    <a:pos x="0" y="49"/>
                  </a:cxn>
                  <a:cxn ang="0">
                    <a:pos x="0" y="49"/>
                  </a:cxn>
                  <a:cxn ang="0">
                    <a:pos x="0" y="2"/>
                  </a:cxn>
                  <a:cxn ang="0">
                    <a:pos x="7" y="2"/>
                  </a:cxn>
                  <a:cxn ang="0">
                    <a:pos x="7" y="9"/>
                  </a:cxn>
                  <a:cxn ang="0">
                    <a:pos x="12" y="2"/>
                  </a:cxn>
                  <a:cxn ang="0">
                    <a:pos x="17" y="0"/>
                  </a:cxn>
                  <a:cxn ang="0">
                    <a:pos x="25" y="3"/>
                  </a:cxn>
                  <a:cxn ang="0">
                    <a:pos x="23" y="11"/>
                  </a:cxn>
                  <a:cxn ang="0">
                    <a:pos x="17" y="9"/>
                  </a:cxn>
                  <a:cxn ang="0">
                    <a:pos x="12" y="10"/>
                  </a:cxn>
                  <a:cxn ang="0">
                    <a:pos x="9" y="15"/>
                  </a:cxn>
                  <a:cxn ang="0">
                    <a:pos x="8" y="24"/>
                  </a:cxn>
                  <a:cxn ang="0">
                    <a:pos x="8" y="49"/>
                  </a:cxn>
                  <a:cxn ang="0">
                    <a:pos x="0" y="49"/>
                  </a:cxn>
                </a:cxnLst>
                <a:rect l="0" t="0" r="r" b="b"/>
                <a:pathLst>
                  <a:path w="25" h="49">
                    <a:moveTo>
                      <a:pt x="0" y="49"/>
                    </a:moveTo>
                    <a:lnTo>
                      <a:pt x="0" y="49"/>
                    </a:lnTo>
                    <a:lnTo>
                      <a:pt x="0" y="2"/>
                    </a:lnTo>
                    <a:lnTo>
                      <a:pt x="7" y="2"/>
                    </a:lnTo>
                    <a:lnTo>
                      <a:pt x="7" y="9"/>
                    </a:lnTo>
                    <a:cubicBezTo>
                      <a:pt x="9" y="5"/>
                      <a:pt x="10" y="3"/>
                      <a:pt x="12" y="2"/>
                    </a:cubicBezTo>
                    <a:cubicBezTo>
                      <a:pt x="14" y="1"/>
                      <a:pt x="15" y="0"/>
                      <a:pt x="17" y="0"/>
                    </a:cubicBezTo>
                    <a:cubicBezTo>
                      <a:pt x="20" y="0"/>
                      <a:pt x="23" y="1"/>
                      <a:pt x="25" y="3"/>
                    </a:cubicBezTo>
                    <a:lnTo>
                      <a:pt x="23" y="11"/>
                    </a:lnTo>
                    <a:cubicBezTo>
                      <a:pt x="21" y="9"/>
                      <a:pt x="19" y="9"/>
                      <a:pt x="17" y="9"/>
                    </a:cubicBezTo>
                    <a:cubicBezTo>
                      <a:pt x="15" y="9"/>
                      <a:pt x="13"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6" name="Freeform 166"/>
              <p:cNvSpPr>
                <a:spLocks noEditPoints="1"/>
              </p:cNvSpPr>
              <p:nvPr/>
            </p:nvSpPr>
            <p:spPr bwMode="auto">
              <a:xfrm>
                <a:off x="4715" y="678"/>
                <a:ext cx="54" cy="67"/>
              </a:xfrm>
              <a:custGeom>
                <a:avLst/>
                <a:gdLst/>
                <a:ahLst/>
                <a:cxnLst>
                  <a:cxn ang="0">
                    <a:pos x="0" y="25"/>
                  </a:cxn>
                  <a:cxn ang="0">
                    <a:pos x="0" y="25"/>
                  </a:cxn>
                  <a:cxn ang="0">
                    <a:pos x="7" y="6"/>
                  </a:cxn>
                  <a:cxn ang="0">
                    <a:pos x="22" y="0"/>
                  </a:cxn>
                  <a:cxn ang="0">
                    <a:pos x="38" y="7"/>
                  </a:cxn>
                  <a:cxn ang="0">
                    <a:pos x="44" y="25"/>
                  </a:cxn>
                  <a:cxn ang="0">
                    <a:pos x="42" y="39"/>
                  </a:cxn>
                  <a:cxn ang="0">
                    <a:pos x="33" y="47"/>
                  </a:cxn>
                  <a:cxn ang="0">
                    <a:pos x="22" y="50"/>
                  </a:cxn>
                  <a:cxn ang="0">
                    <a:pos x="6" y="44"/>
                  </a:cxn>
                  <a:cxn ang="0">
                    <a:pos x="0" y="25"/>
                  </a:cxn>
                  <a:cxn ang="0">
                    <a:pos x="0" y="25"/>
                  </a:cxn>
                  <a:cxn ang="0">
                    <a:pos x="8" y="25"/>
                  </a:cxn>
                  <a:cxn ang="0">
                    <a:pos x="8" y="25"/>
                  </a:cxn>
                  <a:cxn ang="0">
                    <a:pos x="12" y="39"/>
                  </a:cxn>
                  <a:cxn ang="0">
                    <a:pos x="22" y="44"/>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7"/>
                      <a:pt x="2" y="10"/>
                      <a:pt x="7" y="6"/>
                    </a:cubicBezTo>
                    <a:cubicBezTo>
                      <a:pt x="11" y="2"/>
                      <a:pt x="16" y="0"/>
                      <a:pt x="22" y="0"/>
                    </a:cubicBezTo>
                    <a:cubicBezTo>
                      <a:pt x="29" y="0"/>
                      <a:pt x="34" y="3"/>
                      <a:pt x="38" y="7"/>
                    </a:cubicBezTo>
                    <a:cubicBezTo>
                      <a:pt x="42" y="11"/>
                      <a:pt x="44" y="17"/>
                      <a:pt x="44" y="25"/>
                    </a:cubicBezTo>
                    <a:cubicBezTo>
                      <a:pt x="44" y="31"/>
                      <a:pt x="43" y="36"/>
                      <a:pt x="42" y="39"/>
                    </a:cubicBezTo>
                    <a:cubicBezTo>
                      <a:pt x="40" y="43"/>
                      <a:pt x="37" y="45"/>
                      <a:pt x="33" y="47"/>
                    </a:cubicBezTo>
                    <a:cubicBezTo>
                      <a:pt x="30" y="49"/>
                      <a:pt x="26" y="50"/>
                      <a:pt x="22" y="50"/>
                    </a:cubicBezTo>
                    <a:cubicBezTo>
                      <a:pt x="15" y="50"/>
                      <a:pt x="10" y="48"/>
                      <a:pt x="6" y="44"/>
                    </a:cubicBezTo>
                    <a:cubicBezTo>
                      <a:pt x="2" y="40"/>
                      <a:pt x="0" y="33"/>
                      <a:pt x="0" y="25"/>
                    </a:cubicBezTo>
                    <a:lnTo>
                      <a:pt x="0" y="25"/>
                    </a:lnTo>
                    <a:close/>
                    <a:moveTo>
                      <a:pt x="8" y="25"/>
                    </a:moveTo>
                    <a:lnTo>
                      <a:pt x="8" y="25"/>
                    </a:lnTo>
                    <a:cubicBezTo>
                      <a:pt x="8" y="32"/>
                      <a:pt x="9" y="36"/>
                      <a:pt x="12" y="39"/>
                    </a:cubicBezTo>
                    <a:cubicBezTo>
                      <a:pt x="15" y="42"/>
                      <a:pt x="18" y="44"/>
                      <a:pt x="22" y="44"/>
                    </a:cubicBezTo>
                    <a:cubicBezTo>
                      <a:pt x="26" y="44"/>
                      <a:pt x="29" y="42"/>
                      <a:pt x="32" y="39"/>
                    </a:cubicBezTo>
                    <a:cubicBezTo>
                      <a:pt x="35" y="36"/>
                      <a:pt x="36" y="31"/>
                      <a:pt x="36" y="25"/>
                    </a:cubicBezTo>
                    <a:cubicBezTo>
                      <a:pt x="36" y="19"/>
                      <a:pt x="35" y="15"/>
                      <a:pt x="32" y="12"/>
                    </a:cubicBezTo>
                    <a:cubicBezTo>
                      <a:pt x="29" y="9"/>
                      <a:pt x="26" y="7"/>
                      <a:pt x="22" y="7"/>
                    </a:cubicBezTo>
                    <a:cubicBezTo>
                      <a:pt x="18" y="7"/>
                      <a:pt x="15" y="9"/>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7" name="Freeform 167"/>
              <p:cNvSpPr>
                <a:spLocks/>
              </p:cNvSpPr>
              <p:nvPr/>
            </p:nvSpPr>
            <p:spPr bwMode="auto">
              <a:xfrm>
                <a:off x="4775" y="655"/>
                <a:ext cx="34" cy="88"/>
              </a:xfrm>
              <a:custGeom>
                <a:avLst/>
                <a:gdLst/>
                <a:ahLst/>
                <a:cxnLst>
                  <a:cxn ang="0">
                    <a:pos x="7" y="67"/>
                  </a:cxn>
                  <a:cxn ang="0">
                    <a:pos x="7" y="67"/>
                  </a:cxn>
                  <a:cxn ang="0">
                    <a:pos x="7" y="26"/>
                  </a:cxn>
                  <a:cxn ang="0">
                    <a:pos x="0" y="26"/>
                  </a:cxn>
                  <a:cxn ang="0">
                    <a:pos x="0" y="20"/>
                  </a:cxn>
                  <a:cxn ang="0">
                    <a:pos x="7" y="20"/>
                  </a:cxn>
                  <a:cxn ang="0">
                    <a:pos x="7" y="14"/>
                  </a:cxn>
                  <a:cxn ang="0">
                    <a:pos x="8" y="7"/>
                  </a:cxn>
                  <a:cxn ang="0">
                    <a:pos x="12" y="2"/>
                  </a:cxn>
                  <a:cxn ang="0">
                    <a:pos x="20" y="0"/>
                  </a:cxn>
                  <a:cxn ang="0">
                    <a:pos x="28" y="1"/>
                  </a:cxn>
                  <a:cxn ang="0">
                    <a:pos x="26" y="8"/>
                  </a:cxn>
                  <a:cxn ang="0">
                    <a:pos x="22" y="8"/>
                  </a:cxn>
                  <a:cxn ang="0">
                    <a:pos x="16" y="9"/>
                  </a:cxn>
                  <a:cxn ang="0">
                    <a:pos x="15" y="15"/>
                  </a:cxn>
                  <a:cxn ang="0">
                    <a:pos x="15" y="20"/>
                  </a:cxn>
                  <a:cxn ang="0">
                    <a:pos x="24" y="20"/>
                  </a:cxn>
                  <a:cxn ang="0">
                    <a:pos x="24" y="26"/>
                  </a:cxn>
                  <a:cxn ang="0">
                    <a:pos x="15" y="26"/>
                  </a:cxn>
                  <a:cxn ang="0">
                    <a:pos x="15" y="67"/>
                  </a:cxn>
                  <a:cxn ang="0">
                    <a:pos x="7" y="67"/>
                  </a:cxn>
                </a:cxnLst>
                <a:rect l="0" t="0" r="r" b="b"/>
                <a:pathLst>
                  <a:path w="28" h="67">
                    <a:moveTo>
                      <a:pt x="7" y="67"/>
                    </a:moveTo>
                    <a:lnTo>
                      <a:pt x="7" y="67"/>
                    </a:lnTo>
                    <a:lnTo>
                      <a:pt x="7" y="26"/>
                    </a:lnTo>
                    <a:lnTo>
                      <a:pt x="0" y="26"/>
                    </a:lnTo>
                    <a:lnTo>
                      <a:pt x="0" y="20"/>
                    </a:lnTo>
                    <a:lnTo>
                      <a:pt x="7" y="20"/>
                    </a:lnTo>
                    <a:lnTo>
                      <a:pt x="7" y="14"/>
                    </a:lnTo>
                    <a:cubicBezTo>
                      <a:pt x="7" y="11"/>
                      <a:pt x="7" y="9"/>
                      <a:pt x="8" y="7"/>
                    </a:cubicBezTo>
                    <a:cubicBezTo>
                      <a:pt x="8" y="5"/>
                      <a:pt x="10" y="4"/>
                      <a:pt x="12" y="2"/>
                    </a:cubicBezTo>
                    <a:cubicBezTo>
                      <a:pt x="14" y="1"/>
                      <a:pt x="16" y="0"/>
                      <a:pt x="20" y="0"/>
                    </a:cubicBezTo>
                    <a:cubicBezTo>
                      <a:pt x="22" y="0"/>
                      <a:pt x="25" y="1"/>
                      <a:pt x="28" y="1"/>
                    </a:cubicBezTo>
                    <a:lnTo>
                      <a:pt x="26" y="8"/>
                    </a:lnTo>
                    <a:cubicBezTo>
                      <a:pt x="25" y="8"/>
                      <a:pt x="23" y="8"/>
                      <a:pt x="22" y="8"/>
                    </a:cubicBezTo>
                    <a:cubicBezTo>
                      <a:pt x="19" y="8"/>
                      <a:pt x="17" y="8"/>
                      <a:pt x="16" y="9"/>
                    </a:cubicBezTo>
                    <a:cubicBezTo>
                      <a:pt x="15" y="10"/>
                      <a:pt x="15" y="12"/>
                      <a:pt x="15" y="15"/>
                    </a:cubicBezTo>
                    <a:lnTo>
                      <a:pt x="15" y="20"/>
                    </a:lnTo>
                    <a:lnTo>
                      <a:pt x="24" y="20"/>
                    </a:lnTo>
                    <a:lnTo>
                      <a:pt x="24" y="26"/>
                    </a:lnTo>
                    <a:lnTo>
                      <a:pt x="15" y="26"/>
                    </a:lnTo>
                    <a:lnTo>
                      <a:pt x="15" y="67"/>
                    </a:lnTo>
                    <a:lnTo>
                      <a:pt x="7"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8" name="Freeform 168"/>
              <p:cNvSpPr>
                <a:spLocks noEditPoints="1"/>
              </p:cNvSpPr>
              <p:nvPr/>
            </p:nvSpPr>
            <p:spPr bwMode="auto">
              <a:xfrm>
                <a:off x="4845" y="678"/>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8"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8" y="2"/>
                      <a:pt x="32" y="4"/>
                    </a:cubicBezTo>
                    <a:cubicBezTo>
                      <a:pt x="35" y="6"/>
                      <a:pt x="37" y="9"/>
                      <a:pt x="39" y="13"/>
                    </a:cubicBezTo>
                    <a:cubicBezTo>
                      <a:pt x="40" y="16"/>
                      <a:pt x="41" y="21"/>
                      <a:pt x="41" y="25"/>
                    </a:cubicBezTo>
                    <a:cubicBezTo>
                      <a:pt x="41" y="30"/>
                      <a:pt x="40" y="34"/>
                      <a:pt x="38" y="38"/>
                    </a:cubicBezTo>
                    <a:cubicBezTo>
                      <a:pt x="37" y="42"/>
                      <a:pt x="34" y="45"/>
                      <a:pt x="31" y="47"/>
                    </a:cubicBezTo>
                    <a:cubicBezTo>
                      <a:pt x="27"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3" y="44"/>
                      <a:pt x="26"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89" name="Freeform 169"/>
              <p:cNvSpPr>
                <a:spLocks/>
              </p:cNvSpPr>
              <p:nvPr/>
            </p:nvSpPr>
            <p:spPr bwMode="auto">
              <a:xfrm>
                <a:off x="4907" y="656"/>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0" name="Freeform 170"/>
              <p:cNvSpPr>
                <a:spLocks noEditPoints="1"/>
              </p:cNvSpPr>
              <p:nvPr/>
            </p:nvSpPr>
            <p:spPr bwMode="auto">
              <a:xfrm>
                <a:off x="4929" y="678"/>
                <a:ext cx="54" cy="67"/>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2" y="30"/>
                    </a:cubicBezTo>
                    <a:cubicBezTo>
                      <a:pt x="3" y="28"/>
                      <a:pt x="4" y="27"/>
                      <a:pt x="6" y="26"/>
                    </a:cubicBezTo>
                    <a:cubicBezTo>
                      <a:pt x="7" y="24"/>
                      <a:pt x="9" y="24"/>
                      <a:pt x="12"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40"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1" y="31"/>
                      <a:pt x="10" y="31"/>
                      <a:pt x="10" y="33"/>
                    </a:cubicBezTo>
                    <a:cubicBezTo>
                      <a:pt x="9" y="34"/>
                      <a:pt x="9" y="35"/>
                      <a:pt x="9" y="36"/>
                    </a:cubicBezTo>
                    <a:cubicBezTo>
                      <a:pt x="9"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1" name="Freeform 171"/>
              <p:cNvSpPr>
                <a:spLocks/>
              </p:cNvSpPr>
              <p:nvPr/>
            </p:nvSpPr>
            <p:spPr bwMode="auto">
              <a:xfrm>
                <a:off x="4995" y="678"/>
                <a:ext cx="48" cy="65"/>
              </a:xfrm>
              <a:custGeom>
                <a:avLst/>
                <a:gdLst/>
                <a:ahLst/>
                <a:cxnLst>
                  <a:cxn ang="0">
                    <a:pos x="0" y="49"/>
                  </a:cxn>
                  <a:cxn ang="0">
                    <a:pos x="0" y="49"/>
                  </a:cxn>
                  <a:cxn ang="0">
                    <a:pos x="0" y="2"/>
                  </a:cxn>
                  <a:cxn ang="0">
                    <a:pos x="7" y="2"/>
                  </a:cxn>
                  <a:cxn ang="0">
                    <a:pos x="7" y="8"/>
                  </a:cxn>
                  <a:cxn ang="0">
                    <a:pos x="22"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2" y="0"/>
                    </a:cubicBezTo>
                    <a:cubicBezTo>
                      <a:pt x="25" y="0"/>
                      <a:pt x="28" y="1"/>
                      <a:pt x="30" y="2"/>
                    </a:cubicBezTo>
                    <a:cubicBezTo>
                      <a:pt x="33" y="3"/>
                      <a:pt x="34" y="4"/>
                      <a:pt x="36" y="6"/>
                    </a:cubicBezTo>
                    <a:cubicBezTo>
                      <a:pt x="37" y="8"/>
                      <a:pt x="38" y="10"/>
                      <a:pt x="38" y="12"/>
                    </a:cubicBezTo>
                    <a:cubicBezTo>
                      <a:pt x="38"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2" name="Freeform 172"/>
              <p:cNvSpPr>
                <a:spLocks noEditPoints="1"/>
              </p:cNvSpPr>
              <p:nvPr/>
            </p:nvSpPr>
            <p:spPr bwMode="auto">
              <a:xfrm>
                <a:off x="5054" y="678"/>
                <a:ext cx="53" cy="67"/>
              </a:xfrm>
              <a:custGeom>
                <a:avLst/>
                <a:gdLst/>
                <a:ahLst/>
                <a:cxnLst>
                  <a:cxn ang="0">
                    <a:pos x="36" y="34"/>
                  </a:cxn>
                  <a:cxn ang="0">
                    <a:pos x="36" y="34"/>
                  </a:cxn>
                  <a:cxn ang="0">
                    <a:pos x="44" y="35"/>
                  </a:cxn>
                  <a:cxn ang="0">
                    <a:pos x="37" y="46"/>
                  </a:cxn>
                  <a:cxn ang="0">
                    <a:pos x="23" y="50"/>
                  </a:cxn>
                  <a:cxn ang="0">
                    <a:pos x="7" y="44"/>
                  </a:cxn>
                  <a:cxn ang="0">
                    <a:pos x="0" y="26"/>
                  </a:cxn>
                  <a:cxn ang="0">
                    <a:pos x="7" y="7"/>
                  </a:cxn>
                  <a:cxn ang="0">
                    <a:pos x="23" y="0"/>
                  </a:cxn>
                  <a:cxn ang="0">
                    <a:pos x="38" y="7"/>
                  </a:cxn>
                  <a:cxn ang="0">
                    <a:pos x="44" y="25"/>
                  </a:cxn>
                  <a:cxn ang="0">
                    <a:pos x="44" y="27"/>
                  </a:cxn>
                  <a:cxn ang="0">
                    <a:pos x="9" y="27"/>
                  </a:cxn>
                  <a:cxn ang="0">
                    <a:pos x="13" y="40"/>
                  </a:cxn>
                  <a:cxn ang="0">
                    <a:pos x="23" y="44"/>
                  </a:cxn>
                  <a:cxn ang="0">
                    <a:pos x="31" y="41"/>
                  </a:cxn>
                  <a:cxn ang="0">
                    <a:pos x="36" y="34"/>
                  </a:cxn>
                  <a:cxn ang="0">
                    <a:pos x="36" y="34"/>
                  </a:cxn>
                  <a:cxn ang="0">
                    <a:pos x="9" y="21"/>
                  </a:cxn>
                  <a:cxn ang="0">
                    <a:pos x="9" y="21"/>
                  </a:cxn>
                  <a:cxn ang="0">
                    <a:pos x="36" y="21"/>
                  </a:cxn>
                  <a:cxn ang="0">
                    <a:pos x="33" y="12"/>
                  </a:cxn>
                  <a:cxn ang="0">
                    <a:pos x="23" y="7"/>
                  </a:cxn>
                  <a:cxn ang="0">
                    <a:pos x="13" y="11"/>
                  </a:cxn>
                  <a:cxn ang="0">
                    <a:pos x="9" y="21"/>
                  </a:cxn>
                  <a:cxn ang="0">
                    <a:pos x="9" y="21"/>
                  </a:cxn>
                </a:cxnLst>
                <a:rect l="0" t="0" r="r" b="b"/>
                <a:pathLst>
                  <a:path w="44" h="50">
                    <a:moveTo>
                      <a:pt x="36" y="34"/>
                    </a:moveTo>
                    <a:lnTo>
                      <a:pt x="36" y="34"/>
                    </a:lnTo>
                    <a:lnTo>
                      <a:pt x="44" y="35"/>
                    </a:lnTo>
                    <a:cubicBezTo>
                      <a:pt x="43" y="40"/>
                      <a:pt x="40" y="44"/>
                      <a:pt x="37" y="46"/>
                    </a:cubicBezTo>
                    <a:cubicBezTo>
                      <a:pt x="33" y="49"/>
                      <a:pt x="29" y="50"/>
                      <a:pt x="23" y="50"/>
                    </a:cubicBezTo>
                    <a:cubicBezTo>
                      <a:pt x="16" y="50"/>
                      <a:pt x="11" y="48"/>
                      <a:pt x="7" y="44"/>
                    </a:cubicBezTo>
                    <a:cubicBezTo>
                      <a:pt x="2" y="40"/>
                      <a:pt x="0" y="34"/>
                      <a:pt x="0" y="26"/>
                    </a:cubicBezTo>
                    <a:cubicBezTo>
                      <a:pt x="0" y="18"/>
                      <a:pt x="2" y="12"/>
                      <a:pt x="7" y="7"/>
                    </a:cubicBezTo>
                    <a:cubicBezTo>
                      <a:pt x="11" y="3"/>
                      <a:pt x="16" y="0"/>
                      <a:pt x="23" y="0"/>
                    </a:cubicBezTo>
                    <a:cubicBezTo>
                      <a:pt x="29" y="0"/>
                      <a:pt x="34" y="3"/>
                      <a:pt x="38" y="7"/>
                    </a:cubicBezTo>
                    <a:cubicBezTo>
                      <a:pt x="42" y="11"/>
                      <a:pt x="44" y="17"/>
                      <a:pt x="44" y="25"/>
                    </a:cubicBezTo>
                    <a:cubicBezTo>
                      <a:pt x="44" y="26"/>
                      <a:pt x="44" y="27"/>
                      <a:pt x="44" y="27"/>
                    </a:cubicBezTo>
                    <a:lnTo>
                      <a:pt x="9" y="27"/>
                    </a:lnTo>
                    <a:cubicBezTo>
                      <a:pt x="9" y="33"/>
                      <a:pt x="11" y="37"/>
                      <a:pt x="13" y="40"/>
                    </a:cubicBezTo>
                    <a:cubicBezTo>
                      <a:pt x="16" y="42"/>
                      <a:pt x="19" y="44"/>
                      <a:pt x="23" y="44"/>
                    </a:cubicBezTo>
                    <a:cubicBezTo>
                      <a:pt x="26" y="44"/>
                      <a:pt x="29" y="43"/>
                      <a:pt x="31" y="41"/>
                    </a:cubicBezTo>
                    <a:cubicBezTo>
                      <a:pt x="33" y="40"/>
                      <a:pt x="35" y="37"/>
                      <a:pt x="36" y="34"/>
                    </a:cubicBezTo>
                    <a:lnTo>
                      <a:pt x="36" y="34"/>
                    </a:lnTo>
                    <a:close/>
                    <a:moveTo>
                      <a:pt x="9" y="21"/>
                    </a:moveTo>
                    <a:lnTo>
                      <a:pt x="9" y="21"/>
                    </a:lnTo>
                    <a:lnTo>
                      <a:pt x="36" y="21"/>
                    </a:lnTo>
                    <a:cubicBezTo>
                      <a:pt x="35" y="17"/>
                      <a:pt x="34" y="14"/>
                      <a:pt x="33" y="12"/>
                    </a:cubicBezTo>
                    <a:cubicBezTo>
                      <a:pt x="30" y="9"/>
                      <a:pt x="27" y="7"/>
                      <a:pt x="23"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3" name="Freeform 173"/>
              <p:cNvSpPr>
                <a:spLocks/>
              </p:cNvSpPr>
              <p:nvPr/>
            </p:nvSpPr>
            <p:spPr bwMode="auto">
              <a:xfrm>
                <a:off x="5116" y="678"/>
                <a:ext cx="48" cy="67"/>
              </a:xfrm>
              <a:custGeom>
                <a:avLst/>
                <a:gdLst/>
                <a:ahLst/>
                <a:cxnLst>
                  <a:cxn ang="0">
                    <a:pos x="0" y="35"/>
                  </a:cxn>
                  <a:cxn ang="0">
                    <a:pos x="0" y="35"/>
                  </a:cxn>
                  <a:cxn ang="0">
                    <a:pos x="8" y="34"/>
                  </a:cxn>
                  <a:cxn ang="0">
                    <a:pos x="12" y="41"/>
                  </a:cxn>
                  <a:cxn ang="0">
                    <a:pos x="20" y="44"/>
                  </a:cxn>
                  <a:cxn ang="0">
                    <a:pos x="29" y="41"/>
                  </a:cxn>
                  <a:cxn ang="0">
                    <a:pos x="31" y="36"/>
                  </a:cxn>
                  <a:cxn ang="0">
                    <a:pos x="29" y="32"/>
                  </a:cxn>
                  <a:cxn ang="0">
                    <a:pos x="21" y="29"/>
                  </a:cxn>
                  <a:cxn ang="0">
                    <a:pos x="8" y="25"/>
                  </a:cxn>
                  <a:cxn ang="0">
                    <a:pos x="3" y="21"/>
                  </a:cxn>
                  <a:cxn ang="0">
                    <a:pos x="1"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9" y="13"/>
                  </a:cxn>
                  <a:cxn ang="0">
                    <a:pos x="10" y="16"/>
                  </a:cxn>
                  <a:cxn ang="0">
                    <a:pos x="13" y="18"/>
                  </a:cxn>
                  <a:cxn ang="0">
                    <a:pos x="20" y="20"/>
                  </a:cxn>
                  <a:cxn ang="0">
                    <a:pos x="32" y="24"/>
                  </a:cxn>
                  <a:cxn ang="0">
                    <a:pos x="38" y="28"/>
                  </a:cxn>
                  <a:cxn ang="0">
                    <a:pos x="40" y="35"/>
                  </a:cxn>
                  <a:cxn ang="0">
                    <a:pos x="37" y="43"/>
                  </a:cxn>
                  <a:cxn ang="0">
                    <a:pos x="31" y="48"/>
                  </a:cxn>
                  <a:cxn ang="0">
                    <a:pos x="20" y="50"/>
                  </a:cxn>
                  <a:cxn ang="0">
                    <a:pos x="6"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0" y="44"/>
                    </a:cubicBezTo>
                    <a:cubicBezTo>
                      <a:pt x="24" y="44"/>
                      <a:pt x="27" y="43"/>
                      <a:pt x="29" y="41"/>
                    </a:cubicBezTo>
                    <a:cubicBezTo>
                      <a:pt x="30" y="40"/>
                      <a:pt x="31" y="38"/>
                      <a:pt x="31" y="36"/>
                    </a:cubicBezTo>
                    <a:cubicBezTo>
                      <a:pt x="31" y="34"/>
                      <a:pt x="31" y="33"/>
                      <a:pt x="29" y="32"/>
                    </a:cubicBezTo>
                    <a:cubicBezTo>
                      <a:pt x="28" y="31"/>
                      <a:pt x="25" y="30"/>
                      <a:pt x="21" y="29"/>
                    </a:cubicBezTo>
                    <a:cubicBezTo>
                      <a:pt x="15" y="28"/>
                      <a:pt x="11" y="26"/>
                      <a:pt x="8" y="25"/>
                    </a:cubicBezTo>
                    <a:cubicBezTo>
                      <a:pt x="6" y="24"/>
                      <a:pt x="4" y="23"/>
                      <a:pt x="3" y="21"/>
                    </a:cubicBezTo>
                    <a:cubicBezTo>
                      <a:pt x="2" y="19"/>
                      <a:pt x="1" y="17"/>
                      <a:pt x="1" y="14"/>
                    </a:cubicBezTo>
                    <a:cubicBezTo>
                      <a:pt x="1" y="12"/>
                      <a:pt x="2" y="10"/>
                      <a:pt x="3" y="8"/>
                    </a:cubicBezTo>
                    <a:cubicBezTo>
                      <a:pt x="4" y="7"/>
                      <a:pt x="5" y="5"/>
                      <a:pt x="7" y="4"/>
                    </a:cubicBezTo>
                    <a:cubicBezTo>
                      <a:pt x="8" y="3"/>
                      <a:pt x="10" y="2"/>
                      <a:pt x="12" y="1"/>
                    </a:cubicBezTo>
                    <a:cubicBezTo>
                      <a:pt x="14" y="1"/>
                      <a:pt x="17" y="0"/>
                      <a:pt x="19" y="0"/>
                    </a:cubicBezTo>
                    <a:cubicBezTo>
                      <a:pt x="23" y="0"/>
                      <a:pt x="26" y="1"/>
                      <a:pt x="29" y="2"/>
                    </a:cubicBezTo>
                    <a:cubicBezTo>
                      <a:pt x="32" y="3"/>
                      <a:pt x="34" y="5"/>
                      <a:pt x="35" y="6"/>
                    </a:cubicBezTo>
                    <a:cubicBezTo>
                      <a:pt x="36" y="8"/>
                      <a:pt x="37" y="11"/>
                      <a:pt x="38" y="14"/>
                    </a:cubicBezTo>
                    <a:lnTo>
                      <a:pt x="30" y="15"/>
                    </a:lnTo>
                    <a:cubicBezTo>
                      <a:pt x="30" y="13"/>
                      <a:pt x="29" y="11"/>
                      <a:pt x="27" y="9"/>
                    </a:cubicBezTo>
                    <a:cubicBezTo>
                      <a:pt x="25" y="8"/>
                      <a:pt x="23" y="7"/>
                      <a:pt x="20" y="7"/>
                    </a:cubicBezTo>
                    <a:cubicBezTo>
                      <a:pt x="16" y="7"/>
                      <a:pt x="13" y="8"/>
                      <a:pt x="12" y="9"/>
                    </a:cubicBezTo>
                    <a:cubicBezTo>
                      <a:pt x="10" y="10"/>
                      <a:pt x="9" y="12"/>
                      <a:pt x="9" y="13"/>
                    </a:cubicBezTo>
                    <a:cubicBezTo>
                      <a:pt x="9" y="14"/>
                      <a:pt x="10" y="15"/>
                      <a:pt x="10" y="16"/>
                    </a:cubicBezTo>
                    <a:cubicBezTo>
                      <a:pt x="11" y="17"/>
                      <a:pt x="12" y="18"/>
                      <a:pt x="13" y="18"/>
                    </a:cubicBezTo>
                    <a:cubicBezTo>
                      <a:pt x="14" y="19"/>
                      <a:pt x="17" y="19"/>
                      <a:pt x="20" y="20"/>
                    </a:cubicBezTo>
                    <a:cubicBezTo>
                      <a:pt x="26" y="22"/>
                      <a:pt x="30" y="23"/>
                      <a:pt x="32" y="24"/>
                    </a:cubicBezTo>
                    <a:cubicBezTo>
                      <a:pt x="35" y="25"/>
                      <a:pt x="36" y="26"/>
                      <a:pt x="38" y="28"/>
                    </a:cubicBezTo>
                    <a:cubicBezTo>
                      <a:pt x="39" y="30"/>
                      <a:pt x="40" y="33"/>
                      <a:pt x="40" y="35"/>
                    </a:cubicBezTo>
                    <a:cubicBezTo>
                      <a:pt x="40" y="38"/>
                      <a:pt x="39" y="41"/>
                      <a:pt x="37" y="43"/>
                    </a:cubicBezTo>
                    <a:cubicBezTo>
                      <a:pt x="36" y="45"/>
                      <a:pt x="34" y="47"/>
                      <a:pt x="31" y="48"/>
                    </a:cubicBezTo>
                    <a:cubicBezTo>
                      <a:pt x="28" y="50"/>
                      <a:pt x="24" y="50"/>
                      <a:pt x="20" y="50"/>
                    </a:cubicBezTo>
                    <a:cubicBezTo>
                      <a:pt x="14" y="50"/>
                      <a:pt x="10"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4" name="Freeform 174"/>
              <p:cNvSpPr>
                <a:spLocks noEditPoints="1"/>
              </p:cNvSpPr>
              <p:nvPr/>
            </p:nvSpPr>
            <p:spPr bwMode="auto">
              <a:xfrm>
                <a:off x="4278" y="1022"/>
                <a:ext cx="76" cy="87"/>
              </a:xfrm>
              <a:custGeom>
                <a:avLst/>
                <a:gdLst/>
                <a:ahLst/>
                <a:cxnLst>
                  <a:cxn ang="0">
                    <a:pos x="0" y="66"/>
                  </a:cxn>
                  <a:cxn ang="0">
                    <a:pos x="0" y="66"/>
                  </a:cxn>
                  <a:cxn ang="0">
                    <a:pos x="25" y="0"/>
                  </a:cxn>
                  <a:cxn ang="0">
                    <a:pos x="35" y="0"/>
                  </a:cxn>
                  <a:cxn ang="0">
                    <a:pos x="62" y="66"/>
                  </a:cxn>
                  <a:cxn ang="0">
                    <a:pos x="52" y="66"/>
                  </a:cxn>
                  <a:cxn ang="0">
                    <a:pos x="44" y="46"/>
                  </a:cxn>
                  <a:cxn ang="0">
                    <a:pos x="17" y="46"/>
                  </a:cxn>
                  <a:cxn ang="0">
                    <a:pos x="9" y="66"/>
                  </a:cxn>
                  <a:cxn ang="0">
                    <a:pos x="0" y="66"/>
                  </a:cxn>
                  <a:cxn ang="0">
                    <a:pos x="19" y="39"/>
                  </a:cxn>
                  <a:cxn ang="0">
                    <a:pos x="19" y="39"/>
                  </a:cxn>
                  <a:cxn ang="0">
                    <a:pos x="41" y="39"/>
                  </a:cxn>
                  <a:cxn ang="0">
                    <a:pos x="35" y="21"/>
                  </a:cxn>
                  <a:cxn ang="0">
                    <a:pos x="30" y="7"/>
                  </a:cxn>
                  <a:cxn ang="0">
                    <a:pos x="26" y="20"/>
                  </a:cxn>
                  <a:cxn ang="0">
                    <a:pos x="19" y="39"/>
                  </a:cxn>
                </a:cxnLst>
                <a:rect l="0" t="0" r="r" b="b"/>
                <a:pathLst>
                  <a:path w="62" h="66">
                    <a:moveTo>
                      <a:pt x="0" y="66"/>
                    </a:moveTo>
                    <a:lnTo>
                      <a:pt x="0" y="66"/>
                    </a:lnTo>
                    <a:lnTo>
                      <a:pt x="25" y="0"/>
                    </a:lnTo>
                    <a:lnTo>
                      <a:pt x="35" y="0"/>
                    </a:lnTo>
                    <a:lnTo>
                      <a:pt x="62" y="66"/>
                    </a:lnTo>
                    <a:lnTo>
                      <a:pt x="52" y="66"/>
                    </a:lnTo>
                    <a:lnTo>
                      <a:pt x="44" y="46"/>
                    </a:lnTo>
                    <a:lnTo>
                      <a:pt x="17" y="46"/>
                    </a:lnTo>
                    <a:lnTo>
                      <a:pt x="9" y="66"/>
                    </a:lnTo>
                    <a:lnTo>
                      <a:pt x="0" y="66"/>
                    </a:lnTo>
                    <a:close/>
                    <a:moveTo>
                      <a:pt x="19" y="39"/>
                    </a:moveTo>
                    <a:lnTo>
                      <a:pt x="19" y="39"/>
                    </a:lnTo>
                    <a:lnTo>
                      <a:pt x="41" y="39"/>
                    </a:lnTo>
                    <a:lnTo>
                      <a:pt x="35" y="21"/>
                    </a:lnTo>
                    <a:cubicBezTo>
                      <a:pt x="33" y="15"/>
                      <a:pt x="31" y="11"/>
                      <a:pt x="30" y="7"/>
                    </a:cubicBezTo>
                    <a:cubicBezTo>
                      <a:pt x="29" y="11"/>
                      <a:pt x="28" y="16"/>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5" name="Freeform 175"/>
              <p:cNvSpPr>
                <a:spLocks/>
              </p:cNvSpPr>
              <p:nvPr/>
            </p:nvSpPr>
            <p:spPr bwMode="auto">
              <a:xfrm>
                <a:off x="4360" y="1021"/>
                <a:ext cx="63" cy="90"/>
              </a:xfrm>
              <a:custGeom>
                <a:avLst/>
                <a:gdLst/>
                <a:ahLst/>
                <a:cxnLst>
                  <a:cxn ang="0">
                    <a:pos x="0" y="46"/>
                  </a:cxn>
                  <a:cxn ang="0">
                    <a:pos x="0" y="46"/>
                  </a:cxn>
                  <a:cxn ang="0">
                    <a:pos x="8" y="45"/>
                  </a:cxn>
                  <a:cxn ang="0">
                    <a:pos x="11" y="53"/>
                  </a:cxn>
                  <a:cxn ang="0">
                    <a:pos x="17" y="58"/>
                  </a:cxn>
                  <a:cxn ang="0">
                    <a:pos x="28" y="60"/>
                  </a:cxn>
                  <a:cxn ang="0">
                    <a:pos x="36" y="59"/>
                  </a:cxn>
                  <a:cxn ang="0">
                    <a:pos x="42" y="55"/>
                  </a:cxn>
                  <a:cxn ang="0">
                    <a:pos x="44" y="49"/>
                  </a:cxn>
                  <a:cxn ang="0">
                    <a:pos x="42" y="44"/>
                  </a:cxn>
                  <a:cxn ang="0">
                    <a:pos x="36" y="40"/>
                  </a:cxn>
                  <a:cxn ang="0">
                    <a:pos x="24" y="37"/>
                  </a:cxn>
                  <a:cxn ang="0">
                    <a:pos x="12" y="33"/>
                  </a:cxn>
                  <a:cxn ang="0">
                    <a:pos x="5" y="26"/>
                  </a:cxn>
                  <a:cxn ang="0">
                    <a:pos x="2" y="18"/>
                  </a:cxn>
                  <a:cxn ang="0">
                    <a:pos x="5" y="9"/>
                  </a:cxn>
                  <a:cxn ang="0">
                    <a:pos x="13" y="2"/>
                  </a:cxn>
                  <a:cxn ang="0">
                    <a:pos x="26" y="0"/>
                  </a:cxn>
                  <a:cxn ang="0">
                    <a:pos x="38" y="2"/>
                  </a:cxn>
                  <a:cxn ang="0">
                    <a:pos x="47" y="9"/>
                  </a:cxn>
                  <a:cxn ang="0">
                    <a:pos x="50" y="20"/>
                  </a:cxn>
                  <a:cxn ang="0">
                    <a:pos x="42" y="20"/>
                  </a:cxn>
                  <a:cxn ang="0">
                    <a:pos x="37" y="11"/>
                  </a:cxn>
                  <a:cxn ang="0">
                    <a:pos x="26" y="8"/>
                  </a:cxn>
                  <a:cxn ang="0">
                    <a:pos x="14" y="11"/>
                  </a:cxn>
                  <a:cxn ang="0">
                    <a:pos x="11" y="18"/>
                  </a:cxn>
                  <a:cxn ang="0">
                    <a:pos x="13" y="23"/>
                  </a:cxn>
                  <a:cxn ang="0">
                    <a:pos x="26" y="28"/>
                  </a:cxn>
                  <a:cxn ang="0">
                    <a:pos x="41" y="32"/>
                  </a:cxn>
                  <a:cxn ang="0">
                    <a:pos x="50" y="39"/>
                  </a:cxn>
                  <a:cxn ang="0">
                    <a:pos x="52" y="48"/>
                  </a:cxn>
                  <a:cxn ang="0">
                    <a:pos x="49" y="58"/>
                  </a:cxn>
                  <a:cxn ang="0">
                    <a:pos x="41" y="66"/>
                  </a:cxn>
                  <a:cxn ang="0">
                    <a:pos x="28" y="68"/>
                  </a:cxn>
                  <a:cxn ang="0">
                    <a:pos x="13" y="66"/>
                  </a:cxn>
                  <a:cxn ang="0">
                    <a:pos x="3" y="58"/>
                  </a:cxn>
                  <a:cxn ang="0">
                    <a:pos x="0" y="46"/>
                  </a:cxn>
                  <a:cxn ang="0">
                    <a:pos x="0" y="46"/>
                  </a:cxn>
                </a:cxnLst>
                <a:rect l="0" t="0" r="r" b="b"/>
                <a:pathLst>
                  <a:path w="52" h="68">
                    <a:moveTo>
                      <a:pt x="0" y="46"/>
                    </a:moveTo>
                    <a:lnTo>
                      <a:pt x="0" y="46"/>
                    </a:lnTo>
                    <a:lnTo>
                      <a:pt x="8" y="45"/>
                    </a:lnTo>
                    <a:cubicBezTo>
                      <a:pt x="8" y="48"/>
                      <a:pt x="9" y="51"/>
                      <a:pt x="11" y="53"/>
                    </a:cubicBezTo>
                    <a:cubicBezTo>
                      <a:pt x="12" y="55"/>
                      <a:pt x="14" y="57"/>
                      <a:pt x="17" y="58"/>
                    </a:cubicBezTo>
                    <a:cubicBezTo>
                      <a:pt x="20" y="60"/>
                      <a:pt x="24" y="60"/>
                      <a:pt x="28" y="60"/>
                    </a:cubicBezTo>
                    <a:cubicBezTo>
                      <a:pt x="31" y="60"/>
                      <a:pt x="34" y="60"/>
                      <a:pt x="36" y="59"/>
                    </a:cubicBezTo>
                    <a:cubicBezTo>
                      <a:pt x="39" y="58"/>
                      <a:pt x="41" y="57"/>
                      <a:pt x="42" y="55"/>
                    </a:cubicBezTo>
                    <a:cubicBezTo>
                      <a:pt x="43" y="53"/>
                      <a:pt x="44" y="51"/>
                      <a:pt x="44" y="49"/>
                    </a:cubicBezTo>
                    <a:cubicBezTo>
                      <a:pt x="44" y="47"/>
                      <a:pt x="43" y="45"/>
                      <a:pt x="42" y="44"/>
                    </a:cubicBezTo>
                    <a:cubicBezTo>
                      <a:pt x="41" y="42"/>
                      <a:pt x="39" y="41"/>
                      <a:pt x="36" y="40"/>
                    </a:cubicBezTo>
                    <a:cubicBezTo>
                      <a:pt x="34" y="39"/>
                      <a:pt x="30" y="38"/>
                      <a:pt x="24" y="37"/>
                    </a:cubicBezTo>
                    <a:cubicBezTo>
                      <a:pt x="18" y="35"/>
                      <a:pt x="14" y="34"/>
                      <a:pt x="12" y="33"/>
                    </a:cubicBezTo>
                    <a:cubicBezTo>
                      <a:pt x="9" y="31"/>
                      <a:pt x="6" y="29"/>
                      <a:pt x="5" y="26"/>
                    </a:cubicBezTo>
                    <a:cubicBezTo>
                      <a:pt x="3" y="24"/>
                      <a:pt x="2" y="21"/>
                      <a:pt x="2" y="18"/>
                    </a:cubicBezTo>
                    <a:cubicBezTo>
                      <a:pt x="2" y="15"/>
                      <a:pt x="3" y="12"/>
                      <a:pt x="5" y="9"/>
                    </a:cubicBezTo>
                    <a:cubicBezTo>
                      <a:pt x="7" y="6"/>
                      <a:pt x="10" y="4"/>
                      <a:pt x="13" y="2"/>
                    </a:cubicBezTo>
                    <a:cubicBezTo>
                      <a:pt x="17" y="1"/>
                      <a:pt x="21" y="0"/>
                      <a:pt x="26" y="0"/>
                    </a:cubicBezTo>
                    <a:cubicBezTo>
                      <a:pt x="30" y="0"/>
                      <a:pt x="35" y="1"/>
                      <a:pt x="38" y="2"/>
                    </a:cubicBezTo>
                    <a:cubicBezTo>
                      <a:pt x="42" y="4"/>
                      <a:pt x="45" y="6"/>
                      <a:pt x="47" y="9"/>
                    </a:cubicBezTo>
                    <a:cubicBezTo>
                      <a:pt x="49" y="12"/>
                      <a:pt x="50" y="16"/>
                      <a:pt x="50" y="20"/>
                    </a:cubicBezTo>
                    <a:lnTo>
                      <a:pt x="42" y="20"/>
                    </a:lnTo>
                    <a:cubicBezTo>
                      <a:pt x="41" y="16"/>
                      <a:pt x="40" y="13"/>
                      <a:pt x="37" y="11"/>
                    </a:cubicBezTo>
                    <a:cubicBezTo>
                      <a:pt x="35" y="9"/>
                      <a:pt x="31" y="8"/>
                      <a:pt x="26" y="8"/>
                    </a:cubicBezTo>
                    <a:cubicBezTo>
                      <a:pt x="21" y="8"/>
                      <a:pt x="17" y="9"/>
                      <a:pt x="14" y="11"/>
                    </a:cubicBezTo>
                    <a:cubicBezTo>
                      <a:pt x="12" y="13"/>
                      <a:pt x="11" y="15"/>
                      <a:pt x="11" y="18"/>
                    </a:cubicBezTo>
                    <a:cubicBezTo>
                      <a:pt x="11" y="20"/>
                      <a:pt x="12" y="22"/>
                      <a:pt x="13" y="23"/>
                    </a:cubicBezTo>
                    <a:cubicBezTo>
                      <a:pt x="15" y="25"/>
                      <a:pt x="19" y="27"/>
                      <a:pt x="26" y="28"/>
                    </a:cubicBezTo>
                    <a:cubicBezTo>
                      <a:pt x="34" y="30"/>
                      <a:pt x="38" y="31"/>
                      <a:pt x="41" y="32"/>
                    </a:cubicBezTo>
                    <a:cubicBezTo>
                      <a:pt x="45" y="34"/>
                      <a:pt x="48" y="36"/>
                      <a:pt x="50" y="39"/>
                    </a:cubicBezTo>
                    <a:cubicBezTo>
                      <a:pt x="51" y="42"/>
                      <a:pt x="52" y="45"/>
                      <a:pt x="52" y="48"/>
                    </a:cubicBezTo>
                    <a:cubicBezTo>
                      <a:pt x="52" y="52"/>
                      <a:pt x="51" y="55"/>
                      <a:pt x="49" y="58"/>
                    </a:cubicBezTo>
                    <a:cubicBezTo>
                      <a:pt x="47" y="61"/>
                      <a:pt x="44" y="64"/>
                      <a:pt x="41" y="66"/>
                    </a:cubicBezTo>
                    <a:cubicBezTo>
                      <a:pt x="37" y="67"/>
                      <a:pt x="33" y="68"/>
                      <a:pt x="28" y="68"/>
                    </a:cubicBezTo>
                    <a:cubicBezTo>
                      <a:pt x="22" y="68"/>
                      <a:pt x="17" y="67"/>
                      <a:pt x="13" y="66"/>
                    </a:cubicBezTo>
                    <a:cubicBezTo>
                      <a:pt x="9" y="64"/>
                      <a:pt x="6" y="61"/>
                      <a:pt x="3"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6" name="Freeform 176"/>
              <p:cNvSpPr>
                <a:spLocks/>
              </p:cNvSpPr>
              <p:nvPr/>
            </p:nvSpPr>
            <p:spPr bwMode="auto">
              <a:xfrm>
                <a:off x="4439" y="1022"/>
                <a:ext cx="77" cy="87"/>
              </a:xfrm>
              <a:custGeom>
                <a:avLst/>
                <a:gdLst/>
                <a:ahLst/>
                <a:cxnLst>
                  <a:cxn ang="0">
                    <a:pos x="0" y="66"/>
                  </a:cxn>
                  <a:cxn ang="0">
                    <a:pos x="0" y="66"/>
                  </a:cxn>
                  <a:cxn ang="0">
                    <a:pos x="0" y="0"/>
                  </a:cxn>
                  <a:cxn ang="0">
                    <a:pos x="13" y="0"/>
                  </a:cxn>
                  <a:cxn ang="0">
                    <a:pos x="29" y="47"/>
                  </a:cxn>
                  <a:cxn ang="0">
                    <a:pos x="32" y="57"/>
                  </a:cxn>
                  <a:cxn ang="0">
                    <a:pos x="35" y="46"/>
                  </a:cxn>
                  <a:cxn ang="0">
                    <a:pos x="51" y="0"/>
                  </a:cxn>
                  <a:cxn ang="0">
                    <a:pos x="63" y="0"/>
                  </a:cxn>
                  <a:cxn ang="0">
                    <a:pos x="63" y="66"/>
                  </a:cxn>
                  <a:cxn ang="0">
                    <a:pos x="54" y="66"/>
                  </a:cxn>
                  <a:cxn ang="0">
                    <a:pos x="54" y="11"/>
                  </a:cxn>
                  <a:cxn ang="0">
                    <a:pos x="35" y="66"/>
                  </a:cxn>
                  <a:cxn ang="0">
                    <a:pos x="27" y="66"/>
                  </a:cxn>
                  <a:cxn ang="0">
                    <a:pos x="8" y="10"/>
                  </a:cxn>
                  <a:cxn ang="0">
                    <a:pos x="8" y="66"/>
                  </a:cxn>
                  <a:cxn ang="0">
                    <a:pos x="0" y="66"/>
                  </a:cxn>
                </a:cxnLst>
                <a:rect l="0" t="0" r="r" b="b"/>
                <a:pathLst>
                  <a:path w="63" h="66">
                    <a:moveTo>
                      <a:pt x="0" y="66"/>
                    </a:moveTo>
                    <a:lnTo>
                      <a:pt x="0" y="66"/>
                    </a:lnTo>
                    <a:lnTo>
                      <a:pt x="0" y="0"/>
                    </a:lnTo>
                    <a:lnTo>
                      <a:pt x="13" y="0"/>
                    </a:lnTo>
                    <a:lnTo>
                      <a:pt x="29" y="47"/>
                    </a:lnTo>
                    <a:cubicBezTo>
                      <a:pt x="30" y="51"/>
                      <a:pt x="31" y="54"/>
                      <a:pt x="32" y="57"/>
                    </a:cubicBezTo>
                    <a:cubicBezTo>
                      <a:pt x="33" y="54"/>
                      <a:pt x="34" y="51"/>
                      <a:pt x="35" y="46"/>
                    </a:cubicBezTo>
                    <a:lnTo>
                      <a:pt x="51" y="0"/>
                    </a:lnTo>
                    <a:lnTo>
                      <a:pt x="63" y="0"/>
                    </a:lnTo>
                    <a:lnTo>
                      <a:pt x="63" y="66"/>
                    </a:lnTo>
                    <a:lnTo>
                      <a:pt x="54" y="66"/>
                    </a:lnTo>
                    <a:lnTo>
                      <a:pt x="54" y="11"/>
                    </a:lnTo>
                    <a:lnTo>
                      <a:pt x="35" y="66"/>
                    </a:lnTo>
                    <a:lnTo>
                      <a:pt x="27"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7" name="Freeform 177"/>
              <p:cNvSpPr>
                <a:spLocks noEditPoints="1"/>
              </p:cNvSpPr>
              <p:nvPr/>
            </p:nvSpPr>
            <p:spPr bwMode="auto">
              <a:xfrm>
                <a:off x="4563" y="1045"/>
                <a:ext cx="50" cy="88"/>
              </a:xfrm>
              <a:custGeom>
                <a:avLst/>
                <a:gdLst/>
                <a:ahLst/>
                <a:cxnLst>
                  <a:cxn ang="0">
                    <a:pos x="0" y="67"/>
                  </a:cxn>
                  <a:cxn ang="0">
                    <a:pos x="0" y="67"/>
                  </a:cxn>
                  <a:cxn ang="0">
                    <a:pos x="0" y="1"/>
                  </a:cxn>
                  <a:cxn ang="0">
                    <a:pos x="7" y="1"/>
                  </a:cxn>
                  <a:cxn ang="0">
                    <a:pos x="7" y="8"/>
                  </a:cxn>
                  <a:cxn ang="0">
                    <a:pos x="13" y="2"/>
                  </a:cxn>
                  <a:cxn ang="0">
                    <a:pos x="21" y="0"/>
                  </a:cxn>
                  <a:cxn ang="0">
                    <a:pos x="32" y="3"/>
                  </a:cxn>
                  <a:cxn ang="0">
                    <a:pos x="39" y="12"/>
                  </a:cxn>
                  <a:cxn ang="0">
                    <a:pos x="41" y="25"/>
                  </a:cxn>
                  <a:cxn ang="0">
                    <a:pos x="38" y="38"/>
                  </a:cxn>
                  <a:cxn ang="0">
                    <a:pos x="31" y="47"/>
                  </a:cxn>
                  <a:cxn ang="0">
                    <a:pos x="20"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0" y="7"/>
                  </a:cxn>
                  <a:cxn ang="0">
                    <a:pos x="11" y="11"/>
                  </a:cxn>
                  <a:cxn ang="0">
                    <a:pos x="7" y="25"/>
                  </a:cxn>
                  <a:cxn ang="0">
                    <a:pos x="7" y="25"/>
                  </a:cxn>
                </a:cxnLst>
                <a:rect l="0" t="0" r="r" b="b"/>
                <a:pathLst>
                  <a:path w="41" h="67">
                    <a:moveTo>
                      <a:pt x="0" y="67"/>
                    </a:moveTo>
                    <a:lnTo>
                      <a:pt x="0" y="67"/>
                    </a:lnTo>
                    <a:lnTo>
                      <a:pt x="0" y="1"/>
                    </a:lnTo>
                    <a:lnTo>
                      <a:pt x="7" y="1"/>
                    </a:lnTo>
                    <a:lnTo>
                      <a:pt x="7" y="8"/>
                    </a:lnTo>
                    <a:cubicBezTo>
                      <a:pt x="9" y="5"/>
                      <a:pt x="11" y="3"/>
                      <a:pt x="13" y="2"/>
                    </a:cubicBezTo>
                    <a:cubicBezTo>
                      <a:pt x="15" y="1"/>
                      <a:pt x="18" y="0"/>
                      <a:pt x="21" y="0"/>
                    </a:cubicBezTo>
                    <a:cubicBezTo>
                      <a:pt x="25" y="0"/>
                      <a:pt x="28" y="1"/>
                      <a:pt x="32" y="3"/>
                    </a:cubicBezTo>
                    <a:cubicBezTo>
                      <a:pt x="35" y="6"/>
                      <a:pt x="37" y="8"/>
                      <a:pt x="39" y="12"/>
                    </a:cubicBezTo>
                    <a:cubicBezTo>
                      <a:pt x="40" y="16"/>
                      <a:pt x="41" y="20"/>
                      <a:pt x="41" y="25"/>
                    </a:cubicBezTo>
                    <a:cubicBezTo>
                      <a:pt x="41" y="30"/>
                      <a:pt x="40" y="34"/>
                      <a:pt x="38" y="38"/>
                    </a:cubicBezTo>
                    <a:cubicBezTo>
                      <a:pt x="37" y="42"/>
                      <a:pt x="34" y="45"/>
                      <a:pt x="31" y="47"/>
                    </a:cubicBezTo>
                    <a:cubicBezTo>
                      <a:pt x="27" y="49"/>
                      <a:pt x="24" y="50"/>
                      <a:pt x="20" y="50"/>
                    </a:cubicBezTo>
                    <a:cubicBezTo>
                      <a:pt x="17" y="50"/>
                      <a:pt x="15" y="50"/>
                      <a:pt x="13" y="48"/>
                    </a:cubicBezTo>
                    <a:cubicBezTo>
                      <a:pt x="11" y="47"/>
                      <a:pt x="9" y="46"/>
                      <a:pt x="8" y="44"/>
                    </a:cubicBezTo>
                    <a:lnTo>
                      <a:pt x="8" y="67"/>
                    </a:lnTo>
                    <a:lnTo>
                      <a:pt x="0" y="67"/>
                    </a:lnTo>
                    <a:close/>
                    <a:moveTo>
                      <a:pt x="7" y="25"/>
                    </a:moveTo>
                    <a:lnTo>
                      <a:pt x="7" y="25"/>
                    </a:lnTo>
                    <a:cubicBezTo>
                      <a:pt x="7" y="32"/>
                      <a:pt x="8" y="36"/>
                      <a:pt x="11" y="39"/>
                    </a:cubicBezTo>
                    <a:cubicBezTo>
                      <a:pt x="13" y="42"/>
                      <a:pt x="16" y="43"/>
                      <a:pt x="20" y="43"/>
                    </a:cubicBezTo>
                    <a:cubicBezTo>
                      <a:pt x="23" y="43"/>
                      <a:pt x="26" y="42"/>
                      <a:pt x="29" y="39"/>
                    </a:cubicBezTo>
                    <a:cubicBezTo>
                      <a:pt x="31" y="36"/>
                      <a:pt x="33" y="31"/>
                      <a:pt x="33" y="25"/>
                    </a:cubicBezTo>
                    <a:cubicBezTo>
                      <a:pt x="33" y="19"/>
                      <a:pt x="31" y="14"/>
                      <a:pt x="29" y="11"/>
                    </a:cubicBezTo>
                    <a:cubicBezTo>
                      <a:pt x="26" y="8"/>
                      <a:pt x="23" y="7"/>
                      <a:pt x="20" y="7"/>
                    </a:cubicBezTo>
                    <a:cubicBezTo>
                      <a:pt x="17" y="7"/>
                      <a:pt x="13" y="8"/>
                      <a:pt x="11" y="11"/>
                    </a:cubicBezTo>
                    <a:cubicBezTo>
                      <a:pt x="8" y="15"/>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8" name="Freeform 178"/>
              <p:cNvSpPr>
                <a:spLocks noEditPoints="1"/>
              </p:cNvSpPr>
              <p:nvPr/>
            </p:nvSpPr>
            <p:spPr bwMode="auto">
              <a:xfrm>
                <a:off x="4621" y="1045"/>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3"/>
                      <a:pt x="36" y="46"/>
                    </a:cubicBezTo>
                    <a:cubicBezTo>
                      <a:pt x="33" y="49"/>
                      <a:pt x="28" y="50"/>
                      <a:pt x="23" y="50"/>
                    </a:cubicBezTo>
                    <a:cubicBezTo>
                      <a:pt x="16" y="50"/>
                      <a:pt x="10" y="48"/>
                      <a:pt x="6" y="44"/>
                    </a:cubicBezTo>
                    <a:cubicBezTo>
                      <a:pt x="2" y="39"/>
                      <a:pt x="0" y="33"/>
                      <a:pt x="0" y="26"/>
                    </a:cubicBezTo>
                    <a:cubicBezTo>
                      <a:pt x="0" y="18"/>
                      <a:pt x="2" y="11"/>
                      <a:pt x="6" y="7"/>
                    </a:cubicBezTo>
                    <a:cubicBezTo>
                      <a:pt x="10" y="3"/>
                      <a:pt x="16" y="0"/>
                      <a:pt x="22" y="0"/>
                    </a:cubicBezTo>
                    <a:cubicBezTo>
                      <a:pt x="29" y="0"/>
                      <a:pt x="34" y="2"/>
                      <a:pt x="38" y="7"/>
                    </a:cubicBezTo>
                    <a:cubicBezTo>
                      <a:pt x="42" y="11"/>
                      <a:pt x="44" y="17"/>
                      <a:pt x="44" y="25"/>
                    </a:cubicBezTo>
                    <a:cubicBezTo>
                      <a:pt x="44" y="26"/>
                      <a:pt x="44" y="26"/>
                      <a:pt x="44" y="27"/>
                    </a:cubicBezTo>
                    <a:lnTo>
                      <a:pt x="8" y="27"/>
                    </a:lnTo>
                    <a:cubicBezTo>
                      <a:pt x="9" y="33"/>
                      <a:pt x="10" y="37"/>
                      <a:pt x="13" y="39"/>
                    </a:cubicBezTo>
                    <a:cubicBezTo>
                      <a:pt x="15" y="42"/>
                      <a:pt x="19" y="43"/>
                      <a:pt x="23" y="43"/>
                    </a:cubicBezTo>
                    <a:cubicBezTo>
                      <a:pt x="26" y="43"/>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8"/>
                      <a:pt x="26" y="7"/>
                      <a:pt x="22" y="7"/>
                    </a:cubicBezTo>
                    <a:cubicBezTo>
                      <a:pt x="19" y="7"/>
                      <a:pt x="16" y="8"/>
                      <a:pt x="13" y="11"/>
                    </a:cubicBezTo>
                    <a:cubicBezTo>
                      <a:pt x="10" y="13"/>
                      <a:pt x="9" y="16"/>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299" name="Freeform 179"/>
              <p:cNvSpPr>
                <a:spLocks/>
              </p:cNvSpPr>
              <p:nvPr/>
            </p:nvSpPr>
            <p:spPr bwMode="auto">
              <a:xfrm>
                <a:off x="4687" y="1045"/>
                <a:ext cx="32" cy="64"/>
              </a:xfrm>
              <a:custGeom>
                <a:avLst/>
                <a:gdLst/>
                <a:ahLst/>
                <a:cxnLst>
                  <a:cxn ang="0">
                    <a:pos x="0" y="49"/>
                  </a:cxn>
                  <a:cxn ang="0">
                    <a:pos x="0" y="49"/>
                  </a:cxn>
                  <a:cxn ang="0">
                    <a:pos x="0" y="1"/>
                  </a:cxn>
                  <a:cxn ang="0">
                    <a:pos x="7" y="1"/>
                  </a:cxn>
                  <a:cxn ang="0">
                    <a:pos x="7" y="9"/>
                  </a:cxn>
                  <a:cxn ang="0">
                    <a:pos x="12" y="2"/>
                  </a:cxn>
                  <a:cxn ang="0">
                    <a:pos x="17" y="0"/>
                  </a:cxn>
                  <a:cxn ang="0">
                    <a:pos x="26" y="3"/>
                  </a:cxn>
                  <a:cxn ang="0">
                    <a:pos x="23" y="10"/>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1"/>
                    </a:lnTo>
                    <a:lnTo>
                      <a:pt x="7" y="1"/>
                    </a:lnTo>
                    <a:lnTo>
                      <a:pt x="7" y="9"/>
                    </a:lnTo>
                    <a:cubicBezTo>
                      <a:pt x="9" y="5"/>
                      <a:pt x="11" y="3"/>
                      <a:pt x="12" y="2"/>
                    </a:cubicBezTo>
                    <a:cubicBezTo>
                      <a:pt x="14" y="1"/>
                      <a:pt x="15" y="0"/>
                      <a:pt x="17" y="0"/>
                    </a:cubicBezTo>
                    <a:cubicBezTo>
                      <a:pt x="20" y="0"/>
                      <a:pt x="23" y="1"/>
                      <a:pt x="26" y="3"/>
                    </a:cubicBezTo>
                    <a:lnTo>
                      <a:pt x="23" y="10"/>
                    </a:lnTo>
                    <a:cubicBezTo>
                      <a:pt x="21" y="9"/>
                      <a:pt x="19" y="9"/>
                      <a:pt x="17" y="9"/>
                    </a:cubicBezTo>
                    <a:cubicBezTo>
                      <a:pt x="15" y="9"/>
                      <a:pt x="14" y="9"/>
                      <a:pt x="12" y="10"/>
                    </a:cubicBezTo>
                    <a:cubicBezTo>
                      <a:pt x="11" y="11"/>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0" name="Freeform 180"/>
              <p:cNvSpPr>
                <a:spLocks noEditPoints="1"/>
              </p:cNvSpPr>
              <p:nvPr/>
            </p:nvSpPr>
            <p:spPr bwMode="auto">
              <a:xfrm>
                <a:off x="4757" y="1045"/>
                <a:ext cx="51" cy="88"/>
              </a:xfrm>
              <a:custGeom>
                <a:avLst/>
                <a:gdLst/>
                <a:ahLst/>
                <a:cxnLst>
                  <a:cxn ang="0">
                    <a:pos x="0" y="67"/>
                  </a:cxn>
                  <a:cxn ang="0">
                    <a:pos x="0" y="67"/>
                  </a:cxn>
                  <a:cxn ang="0">
                    <a:pos x="0" y="1"/>
                  </a:cxn>
                  <a:cxn ang="0">
                    <a:pos x="8" y="1"/>
                  </a:cxn>
                  <a:cxn ang="0">
                    <a:pos x="8" y="8"/>
                  </a:cxn>
                  <a:cxn ang="0">
                    <a:pos x="14" y="2"/>
                  </a:cxn>
                  <a:cxn ang="0">
                    <a:pos x="22" y="0"/>
                  </a:cxn>
                  <a:cxn ang="0">
                    <a:pos x="32" y="3"/>
                  </a:cxn>
                  <a:cxn ang="0">
                    <a:pos x="39" y="12"/>
                  </a:cxn>
                  <a:cxn ang="0">
                    <a:pos x="42" y="25"/>
                  </a:cxn>
                  <a:cxn ang="0">
                    <a:pos x="39" y="38"/>
                  </a:cxn>
                  <a:cxn ang="0">
                    <a:pos x="32" y="47"/>
                  </a:cxn>
                  <a:cxn ang="0">
                    <a:pos x="21" y="50"/>
                  </a:cxn>
                  <a:cxn ang="0">
                    <a:pos x="14" y="48"/>
                  </a:cxn>
                  <a:cxn ang="0">
                    <a:pos x="9" y="44"/>
                  </a:cxn>
                  <a:cxn ang="0">
                    <a:pos x="9" y="67"/>
                  </a:cxn>
                  <a:cxn ang="0">
                    <a:pos x="0" y="67"/>
                  </a:cxn>
                  <a:cxn ang="0">
                    <a:pos x="8" y="25"/>
                  </a:cxn>
                  <a:cxn ang="0">
                    <a:pos x="8" y="25"/>
                  </a:cxn>
                  <a:cxn ang="0">
                    <a:pos x="11" y="39"/>
                  </a:cxn>
                  <a:cxn ang="0">
                    <a:pos x="20" y="43"/>
                  </a:cxn>
                  <a:cxn ang="0">
                    <a:pos x="30" y="39"/>
                  </a:cxn>
                  <a:cxn ang="0">
                    <a:pos x="34" y="25"/>
                  </a:cxn>
                  <a:cxn ang="0">
                    <a:pos x="30" y="11"/>
                  </a:cxn>
                  <a:cxn ang="0">
                    <a:pos x="21" y="7"/>
                  </a:cxn>
                  <a:cxn ang="0">
                    <a:pos x="12" y="11"/>
                  </a:cxn>
                  <a:cxn ang="0">
                    <a:pos x="8" y="25"/>
                  </a:cxn>
                  <a:cxn ang="0">
                    <a:pos x="8" y="25"/>
                  </a:cxn>
                </a:cxnLst>
                <a:rect l="0" t="0" r="r" b="b"/>
                <a:pathLst>
                  <a:path w="42" h="67">
                    <a:moveTo>
                      <a:pt x="0" y="67"/>
                    </a:moveTo>
                    <a:lnTo>
                      <a:pt x="0" y="67"/>
                    </a:lnTo>
                    <a:lnTo>
                      <a:pt x="0" y="1"/>
                    </a:lnTo>
                    <a:lnTo>
                      <a:pt x="8" y="1"/>
                    </a:lnTo>
                    <a:lnTo>
                      <a:pt x="8" y="8"/>
                    </a:lnTo>
                    <a:cubicBezTo>
                      <a:pt x="10" y="5"/>
                      <a:pt x="11" y="3"/>
                      <a:pt x="14" y="2"/>
                    </a:cubicBezTo>
                    <a:cubicBezTo>
                      <a:pt x="16" y="1"/>
                      <a:pt x="18" y="0"/>
                      <a:pt x="22" y="0"/>
                    </a:cubicBezTo>
                    <a:cubicBezTo>
                      <a:pt x="26" y="0"/>
                      <a:pt x="29" y="1"/>
                      <a:pt x="32" y="3"/>
                    </a:cubicBezTo>
                    <a:cubicBezTo>
                      <a:pt x="36" y="6"/>
                      <a:pt x="38" y="8"/>
                      <a:pt x="39" y="12"/>
                    </a:cubicBezTo>
                    <a:cubicBezTo>
                      <a:pt x="41" y="16"/>
                      <a:pt x="42" y="20"/>
                      <a:pt x="42" y="25"/>
                    </a:cubicBezTo>
                    <a:cubicBezTo>
                      <a:pt x="42" y="30"/>
                      <a:pt x="41" y="34"/>
                      <a:pt x="39" y="38"/>
                    </a:cubicBezTo>
                    <a:cubicBezTo>
                      <a:pt x="37" y="42"/>
                      <a:pt x="35" y="45"/>
                      <a:pt x="32" y="47"/>
                    </a:cubicBezTo>
                    <a:cubicBezTo>
                      <a:pt x="28" y="49"/>
                      <a:pt x="25" y="50"/>
                      <a:pt x="21" y="50"/>
                    </a:cubicBezTo>
                    <a:cubicBezTo>
                      <a:pt x="18" y="50"/>
                      <a:pt x="16" y="50"/>
                      <a:pt x="14" y="48"/>
                    </a:cubicBezTo>
                    <a:cubicBezTo>
                      <a:pt x="12" y="47"/>
                      <a:pt x="10" y="46"/>
                      <a:pt x="9" y="44"/>
                    </a:cubicBezTo>
                    <a:lnTo>
                      <a:pt x="9" y="67"/>
                    </a:lnTo>
                    <a:lnTo>
                      <a:pt x="0" y="67"/>
                    </a:lnTo>
                    <a:close/>
                    <a:moveTo>
                      <a:pt x="8" y="25"/>
                    </a:moveTo>
                    <a:lnTo>
                      <a:pt x="8" y="25"/>
                    </a:lnTo>
                    <a:cubicBezTo>
                      <a:pt x="8" y="32"/>
                      <a:pt x="9" y="36"/>
                      <a:pt x="11" y="39"/>
                    </a:cubicBezTo>
                    <a:cubicBezTo>
                      <a:pt x="14" y="42"/>
                      <a:pt x="17" y="43"/>
                      <a:pt x="20" y="43"/>
                    </a:cubicBezTo>
                    <a:cubicBezTo>
                      <a:pt x="24" y="43"/>
                      <a:pt x="27" y="42"/>
                      <a:pt x="30" y="39"/>
                    </a:cubicBezTo>
                    <a:cubicBezTo>
                      <a:pt x="32" y="36"/>
                      <a:pt x="34" y="31"/>
                      <a:pt x="34" y="25"/>
                    </a:cubicBezTo>
                    <a:cubicBezTo>
                      <a:pt x="34" y="19"/>
                      <a:pt x="32" y="14"/>
                      <a:pt x="30" y="11"/>
                    </a:cubicBezTo>
                    <a:cubicBezTo>
                      <a:pt x="27" y="8"/>
                      <a:pt x="24" y="7"/>
                      <a:pt x="21" y="7"/>
                    </a:cubicBezTo>
                    <a:cubicBezTo>
                      <a:pt x="17" y="7"/>
                      <a:pt x="14" y="8"/>
                      <a:pt x="12" y="11"/>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1" name="Freeform 181"/>
              <p:cNvSpPr>
                <a:spLocks/>
              </p:cNvSpPr>
              <p:nvPr/>
            </p:nvSpPr>
            <p:spPr bwMode="auto">
              <a:xfrm>
                <a:off x="4819" y="1022"/>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2" name="Freeform 182"/>
              <p:cNvSpPr>
                <a:spLocks noEditPoints="1"/>
              </p:cNvSpPr>
              <p:nvPr/>
            </p:nvSpPr>
            <p:spPr bwMode="auto">
              <a:xfrm>
                <a:off x="4842" y="1045"/>
                <a:ext cx="53" cy="66"/>
              </a:xfrm>
              <a:custGeom>
                <a:avLst/>
                <a:gdLst/>
                <a:ahLst/>
                <a:cxnLst>
                  <a:cxn ang="0">
                    <a:pos x="34" y="43"/>
                  </a:cxn>
                  <a:cxn ang="0">
                    <a:pos x="34" y="43"/>
                  </a:cxn>
                  <a:cxn ang="0">
                    <a:pos x="25" y="49"/>
                  </a:cxn>
                  <a:cxn ang="0">
                    <a:pos x="16" y="50"/>
                  </a:cxn>
                  <a:cxn ang="0">
                    <a:pos x="4" y="46"/>
                  </a:cxn>
                  <a:cxn ang="0">
                    <a:pos x="0" y="36"/>
                  </a:cxn>
                  <a:cxn ang="0">
                    <a:pos x="1" y="30"/>
                  </a:cxn>
                  <a:cxn ang="0">
                    <a:pos x="5" y="25"/>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3" y="0"/>
                  </a:cxn>
                  <a:cxn ang="0">
                    <a:pos x="32"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9" y="32"/>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6"/>
                    </a:cubicBezTo>
                    <a:cubicBezTo>
                      <a:pt x="1" y="44"/>
                      <a:pt x="0" y="40"/>
                      <a:pt x="0" y="36"/>
                    </a:cubicBezTo>
                    <a:cubicBezTo>
                      <a:pt x="0" y="34"/>
                      <a:pt x="0" y="32"/>
                      <a:pt x="1" y="30"/>
                    </a:cubicBezTo>
                    <a:cubicBezTo>
                      <a:pt x="2" y="28"/>
                      <a:pt x="4" y="27"/>
                      <a:pt x="5" y="25"/>
                    </a:cubicBezTo>
                    <a:cubicBezTo>
                      <a:pt x="7" y="24"/>
                      <a:pt x="9" y="23"/>
                      <a:pt x="11" y="23"/>
                    </a:cubicBezTo>
                    <a:cubicBezTo>
                      <a:pt x="13" y="22"/>
                      <a:pt x="15" y="22"/>
                      <a:pt x="18" y="22"/>
                    </a:cubicBezTo>
                    <a:cubicBezTo>
                      <a:pt x="25" y="21"/>
                      <a:pt x="30" y="20"/>
                      <a:pt x="33" y="19"/>
                    </a:cubicBezTo>
                    <a:cubicBezTo>
                      <a:pt x="33" y="18"/>
                      <a:pt x="33" y="17"/>
                      <a:pt x="33" y="17"/>
                    </a:cubicBezTo>
                    <a:cubicBezTo>
                      <a:pt x="33" y="13"/>
                      <a:pt x="32" y="11"/>
                      <a:pt x="31" y="10"/>
                    </a:cubicBezTo>
                    <a:cubicBezTo>
                      <a:pt x="29" y="8"/>
                      <a:pt x="25" y="7"/>
                      <a:pt x="21" y="7"/>
                    </a:cubicBezTo>
                    <a:cubicBezTo>
                      <a:pt x="18" y="7"/>
                      <a:pt x="15" y="8"/>
                      <a:pt x="13" y="9"/>
                    </a:cubicBezTo>
                    <a:cubicBezTo>
                      <a:pt x="11" y="10"/>
                      <a:pt x="10" y="13"/>
                      <a:pt x="9" y="16"/>
                    </a:cubicBezTo>
                    <a:lnTo>
                      <a:pt x="1" y="15"/>
                    </a:lnTo>
                    <a:cubicBezTo>
                      <a:pt x="2" y="12"/>
                      <a:pt x="3" y="9"/>
                      <a:pt x="5" y="7"/>
                    </a:cubicBezTo>
                    <a:cubicBezTo>
                      <a:pt x="6" y="5"/>
                      <a:pt x="9" y="3"/>
                      <a:pt x="12" y="2"/>
                    </a:cubicBezTo>
                    <a:cubicBezTo>
                      <a:pt x="15" y="1"/>
                      <a:pt x="18" y="0"/>
                      <a:pt x="23" y="0"/>
                    </a:cubicBezTo>
                    <a:cubicBezTo>
                      <a:pt x="27" y="0"/>
                      <a:pt x="30" y="1"/>
                      <a:pt x="32" y="2"/>
                    </a:cubicBezTo>
                    <a:cubicBezTo>
                      <a:pt x="35" y="3"/>
                      <a:pt x="37" y="4"/>
                      <a:pt x="38" y="5"/>
                    </a:cubicBezTo>
                    <a:cubicBezTo>
                      <a:pt x="39" y="7"/>
                      <a:pt x="40" y="9"/>
                      <a:pt x="41" y="11"/>
                    </a:cubicBezTo>
                    <a:cubicBezTo>
                      <a:pt x="41" y="12"/>
                      <a:pt x="41" y="15"/>
                      <a:pt x="41" y="18"/>
                    </a:cubicBezTo>
                    <a:lnTo>
                      <a:pt x="41" y="29"/>
                    </a:lnTo>
                    <a:cubicBezTo>
                      <a:pt x="41" y="37"/>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9"/>
                      <a:pt x="14" y="29"/>
                      <a:pt x="13" y="30"/>
                    </a:cubicBezTo>
                    <a:cubicBezTo>
                      <a:pt x="11" y="30"/>
                      <a:pt x="10" y="31"/>
                      <a:pt x="9" y="32"/>
                    </a:cubicBezTo>
                    <a:cubicBezTo>
                      <a:pt x="9" y="34"/>
                      <a:pt x="8" y="35"/>
                      <a:pt x="8" y="36"/>
                    </a:cubicBezTo>
                    <a:cubicBezTo>
                      <a:pt x="8" y="38"/>
                      <a:pt x="9" y="40"/>
                      <a:pt x="11" y="42"/>
                    </a:cubicBezTo>
                    <a:cubicBezTo>
                      <a:pt x="12" y="43"/>
                      <a:pt x="15" y="44"/>
                      <a:pt x="18" y="44"/>
                    </a:cubicBezTo>
                    <a:cubicBezTo>
                      <a:pt x="21" y="44"/>
                      <a:pt x="24" y="43"/>
                      <a:pt x="26" y="42"/>
                    </a:cubicBezTo>
                    <a:cubicBezTo>
                      <a:pt x="29" y="40"/>
                      <a:pt x="30" y="39"/>
                      <a:pt x="32" y="36"/>
                    </a:cubicBezTo>
                    <a:cubicBezTo>
                      <a:pt x="32" y="34"/>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3" name="Freeform 183"/>
              <p:cNvSpPr>
                <a:spLocks/>
              </p:cNvSpPr>
              <p:nvPr/>
            </p:nvSpPr>
            <p:spPr bwMode="auto">
              <a:xfrm>
                <a:off x="4907" y="1045"/>
                <a:ext cx="47" cy="64"/>
              </a:xfrm>
              <a:custGeom>
                <a:avLst/>
                <a:gdLst/>
                <a:ahLst/>
                <a:cxnLst>
                  <a:cxn ang="0">
                    <a:pos x="0" y="49"/>
                  </a:cxn>
                  <a:cxn ang="0">
                    <a:pos x="0" y="49"/>
                  </a:cxn>
                  <a:cxn ang="0">
                    <a:pos x="0" y="1"/>
                  </a:cxn>
                  <a:cxn ang="0">
                    <a:pos x="7" y="1"/>
                  </a:cxn>
                  <a:cxn ang="0">
                    <a:pos x="7" y="8"/>
                  </a:cxn>
                  <a:cxn ang="0">
                    <a:pos x="22" y="0"/>
                  </a:cxn>
                  <a:cxn ang="0">
                    <a:pos x="30" y="2"/>
                  </a:cxn>
                  <a:cxn ang="0">
                    <a:pos x="35" y="6"/>
                  </a:cxn>
                  <a:cxn ang="0">
                    <a:pos x="38" y="12"/>
                  </a:cxn>
                  <a:cxn ang="0">
                    <a:pos x="38" y="20"/>
                  </a:cxn>
                  <a:cxn ang="0">
                    <a:pos x="38" y="49"/>
                  </a:cxn>
                  <a:cxn ang="0">
                    <a:pos x="30" y="49"/>
                  </a:cxn>
                  <a:cxn ang="0">
                    <a:pos x="30" y="20"/>
                  </a:cxn>
                  <a:cxn ang="0">
                    <a:pos x="29" y="13"/>
                  </a:cxn>
                  <a:cxn ang="0">
                    <a:pos x="26" y="9"/>
                  </a:cxn>
                  <a:cxn ang="0">
                    <a:pos x="20" y="7"/>
                  </a:cxn>
                  <a:cxn ang="0">
                    <a:pos x="11" y="11"/>
                  </a:cxn>
                  <a:cxn ang="0">
                    <a:pos x="8" y="23"/>
                  </a:cxn>
                  <a:cxn ang="0">
                    <a:pos x="8" y="49"/>
                  </a:cxn>
                  <a:cxn ang="0">
                    <a:pos x="0" y="49"/>
                  </a:cxn>
                </a:cxnLst>
                <a:rect l="0" t="0" r="r" b="b"/>
                <a:pathLst>
                  <a:path w="38" h="49">
                    <a:moveTo>
                      <a:pt x="0" y="49"/>
                    </a:moveTo>
                    <a:lnTo>
                      <a:pt x="0" y="49"/>
                    </a:lnTo>
                    <a:lnTo>
                      <a:pt x="0" y="1"/>
                    </a:lnTo>
                    <a:lnTo>
                      <a:pt x="7" y="1"/>
                    </a:lnTo>
                    <a:lnTo>
                      <a:pt x="7" y="8"/>
                    </a:lnTo>
                    <a:cubicBezTo>
                      <a:pt x="10" y="3"/>
                      <a:pt x="15" y="0"/>
                      <a:pt x="22" y="0"/>
                    </a:cubicBezTo>
                    <a:cubicBezTo>
                      <a:pt x="25" y="0"/>
                      <a:pt x="28" y="1"/>
                      <a:pt x="30" y="2"/>
                    </a:cubicBezTo>
                    <a:cubicBezTo>
                      <a:pt x="32" y="3"/>
                      <a:pt x="34" y="4"/>
                      <a:pt x="35" y="6"/>
                    </a:cubicBezTo>
                    <a:cubicBezTo>
                      <a:pt x="37" y="8"/>
                      <a:pt x="37" y="10"/>
                      <a:pt x="38" y="12"/>
                    </a:cubicBezTo>
                    <a:cubicBezTo>
                      <a:pt x="38" y="13"/>
                      <a:pt x="38" y="16"/>
                      <a:pt x="38" y="20"/>
                    </a:cubicBezTo>
                    <a:lnTo>
                      <a:pt x="38" y="49"/>
                    </a:lnTo>
                    <a:lnTo>
                      <a:pt x="30" y="49"/>
                    </a:lnTo>
                    <a:lnTo>
                      <a:pt x="30" y="20"/>
                    </a:lnTo>
                    <a:cubicBezTo>
                      <a:pt x="30" y="17"/>
                      <a:pt x="30" y="14"/>
                      <a:pt x="29" y="13"/>
                    </a:cubicBezTo>
                    <a:cubicBezTo>
                      <a:pt x="29" y="11"/>
                      <a:pt x="28" y="10"/>
                      <a:pt x="26" y="9"/>
                    </a:cubicBezTo>
                    <a:cubicBezTo>
                      <a:pt x="24" y="8"/>
                      <a:pt x="22" y="7"/>
                      <a:pt x="20" y="7"/>
                    </a:cubicBezTo>
                    <a:cubicBezTo>
                      <a:pt x="17" y="7"/>
                      <a:pt x="14" y="8"/>
                      <a:pt x="11"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4" name="Freeform 184"/>
              <p:cNvSpPr>
                <a:spLocks noEditPoints="1"/>
              </p:cNvSpPr>
              <p:nvPr/>
            </p:nvSpPr>
            <p:spPr bwMode="auto">
              <a:xfrm>
                <a:off x="4966" y="1045"/>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3"/>
                      <a:pt x="36" y="46"/>
                    </a:cubicBezTo>
                    <a:cubicBezTo>
                      <a:pt x="33" y="49"/>
                      <a:pt x="28" y="50"/>
                      <a:pt x="23" y="50"/>
                    </a:cubicBezTo>
                    <a:cubicBezTo>
                      <a:pt x="16" y="50"/>
                      <a:pt x="10" y="48"/>
                      <a:pt x="6" y="44"/>
                    </a:cubicBezTo>
                    <a:cubicBezTo>
                      <a:pt x="2" y="39"/>
                      <a:pt x="0" y="33"/>
                      <a:pt x="0" y="26"/>
                    </a:cubicBezTo>
                    <a:cubicBezTo>
                      <a:pt x="0" y="18"/>
                      <a:pt x="2" y="11"/>
                      <a:pt x="6" y="7"/>
                    </a:cubicBezTo>
                    <a:cubicBezTo>
                      <a:pt x="10" y="3"/>
                      <a:pt x="16" y="0"/>
                      <a:pt x="22" y="0"/>
                    </a:cubicBezTo>
                    <a:cubicBezTo>
                      <a:pt x="29" y="0"/>
                      <a:pt x="34" y="2"/>
                      <a:pt x="38" y="7"/>
                    </a:cubicBezTo>
                    <a:cubicBezTo>
                      <a:pt x="42" y="11"/>
                      <a:pt x="44" y="17"/>
                      <a:pt x="44" y="25"/>
                    </a:cubicBezTo>
                    <a:cubicBezTo>
                      <a:pt x="44" y="26"/>
                      <a:pt x="44" y="26"/>
                      <a:pt x="44" y="27"/>
                    </a:cubicBezTo>
                    <a:lnTo>
                      <a:pt x="8" y="27"/>
                    </a:lnTo>
                    <a:cubicBezTo>
                      <a:pt x="9" y="33"/>
                      <a:pt x="10" y="37"/>
                      <a:pt x="13" y="39"/>
                    </a:cubicBezTo>
                    <a:cubicBezTo>
                      <a:pt x="15" y="42"/>
                      <a:pt x="19" y="43"/>
                      <a:pt x="23" y="43"/>
                    </a:cubicBezTo>
                    <a:cubicBezTo>
                      <a:pt x="26" y="43"/>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8"/>
                      <a:pt x="26" y="7"/>
                      <a:pt x="22" y="7"/>
                    </a:cubicBezTo>
                    <a:cubicBezTo>
                      <a:pt x="19" y="7"/>
                      <a:pt x="16" y="8"/>
                      <a:pt x="13" y="11"/>
                    </a:cubicBezTo>
                    <a:cubicBezTo>
                      <a:pt x="10" y="13"/>
                      <a:pt x="9" y="16"/>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5" name="Freeform 185"/>
              <p:cNvSpPr>
                <a:spLocks/>
              </p:cNvSpPr>
              <p:nvPr/>
            </p:nvSpPr>
            <p:spPr bwMode="auto">
              <a:xfrm>
                <a:off x="3517" y="1826"/>
                <a:ext cx="7" cy="362"/>
              </a:xfrm>
              <a:custGeom>
                <a:avLst/>
                <a:gdLst/>
                <a:ahLst/>
                <a:cxnLst>
                  <a:cxn ang="0">
                    <a:pos x="0" y="274"/>
                  </a:cxn>
                  <a:cxn ang="0">
                    <a:pos x="0" y="274"/>
                  </a:cxn>
                  <a:cxn ang="0">
                    <a:pos x="5" y="274"/>
                  </a:cxn>
                  <a:cxn ang="0">
                    <a:pos x="5" y="0"/>
                  </a:cxn>
                  <a:cxn ang="0">
                    <a:pos x="0" y="0"/>
                  </a:cxn>
                  <a:cxn ang="0">
                    <a:pos x="0" y="274"/>
                  </a:cxn>
                </a:cxnLst>
                <a:rect l="0" t="0" r="r" b="b"/>
                <a:pathLst>
                  <a:path w="5" h="274">
                    <a:moveTo>
                      <a:pt x="0" y="274"/>
                    </a:moveTo>
                    <a:lnTo>
                      <a:pt x="0" y="274"/>
                    </a:lnTo>
                    <a:lnTo>
                      <a:pt x="5" y="274"/>
                    </a:lnTo>
                    <a:lnTo>
                      <a:pt x="5" y="0"/>
                    </a:lnTo>
                    <a:lnTo>
                      <a:pt x="0" y="0"/>
                    </a:lnTo>
                    <a:lnTo>
                      <a:pt x="0" y="27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6" name="Freeform 186"/>
              <p:cNvSpPr>
                <a:spLocks/>
              </p:cNvSpPr>
              <p:nvPr/>
            </p:nvSpPr>
            <p:spPr bwMode="auto">
              <a:xfrm>
                <a:off x="3519" y="2184"/>
                <a:ext cx="106" cy="8"/>
              </a:xfrm>
              <a:custGeom>
                <a:avLst/>
                <a:gdLst/>
                <a:ahLst/>
                <a:cxnLst>
                  <a:cxn ang="0">
                    <a:pos x="0" y="6"/>
                  </a:cxn>
                  <a:cxn ang="0">
                    <a:pos x="0" y="6"/>
                  </a:cxn>
                  <a:cxn ang="0">
                    <a:pos x="87" y="6"/>
                  </a:cxn>
                  <a:cxn ang="0">
                    <a:pos x="87" y="0"/>
                  </a:cxn>
                  <a:cxn ang="0">
                    <a:pos x="0" y="0"/>
                  </a:cxn>
                  <a:cxn ang="0">
                    <a:pos x="0" y="6"/>
                  </a:cxn>
                </a:cxnLst>
                <a:rect l="0" t="0" r="r" b="b"/>
                <a:pathLst>
                  <a:path w="87" h="6">
                    <a:moveTo>
                      <a:pt x="0" y="6"/>
                    </a:moveTo>
                    <a:lnTo>
                      <a:pt x="0" y="6"/>
                    </a:lnTo>
                    <a:lnTo>
                      <a:pt x="87" y="6"/>
                    </a:lnTo>
                    <a:lnTo>
                      <a:pt x="87" y="0"/>
                    </a:lnTo>
                    <a:lnTo>
                      <a:pt x="0" y="0"/>
                    </a:lnTo>
                    <a:lnTo>
                      <a:pt x="0" y="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7" name="Freeform 187"/>
              <p:cNvSpPr>
                <a:spLocks/>
              </p:cNvSpPr>
              <p:nvPr/>
            </p:nvSpPr>
            <p:spPr bwMode="auto">
              <a:xfrm>
                <a:off x="3519" y="1822"/>
                <a:ext cx="106" cy="6"/>
              </a:xfrm>
              <a:custGeom>
                <a:avLst/>
                <a:gdLst/>
                <a:ahLst/>
                <a:cxnLst>
                  <a:cxn ang="0">
                    <a:pos x="0" y="5"/>
                  </a:cxn>
                  <a:cxn ang="0">
                    <a:pos x="0" y="5"/>
                  </a:cxn>
                  <a:cxn ang="0">
                    <a:pos x="87" y="5"/>
                  </a:cxn>
                  <a:cxn ang="0">
                    <a:pos x="87" y="0"/>
                  </a:cxn>
                  <a:cxn ang="0">
                    <a:pos x="0" y="0"/>
                  </a:cxn>
                  <a:cxn ang="0">
                    <a:pos x="0" y="5"/>
                  </a:cxn>
                </a:cxnLst>
                <a:rect l="0" t="0" r="r" b="b"/>
                <a:pathLst>
                  <a:path w="87" h="5">
                    <a:moveTo>
                      <a:pt x="0" y="5"/>
                    </a:moveTo>
                    <a:lnTo>
                      <a:pt x="0" y="5"/>
                    </a:lnTo>
                    <a:lnTo>
                      <a:pt x="87" y="5"/>
                    </a:lnTo>
                    <a:lnTo>
                      <a:pt x="87"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8" name="Freeform 188"/>
              <p:cNvSpPr>
                <a:spLocks/>
              </p:cNvSpPr>
              <p:nvPr/>
            </p:nvSpPr>
            <p:spPr bwMode="auto">
              <a:xfrm>
                <a:off x="3706" y="1790"/>
                <a:ext cx="102" cy="87"/>
              </a:xfrm>
              <a:custGeom>
                <a:avLst/>
                <a:gdLst/>
                <a:ahLst/>
                <a:cxnLst>
                  <a:cxn ang="0">
                    <a:pos x="17" y="66"/>
                  </a:cxn>
                  <a:cxn ang="0">
                    <a:pos x="17" y="66"/>
                  </a:cxn>
                  <a:cxn ang="0">
                    <a:pos x="0" y="0"/>
                  </a:cxn>
                  <a:cxn ang="0">
                    <a:pos x="9" y="0"/>
                  </a:cxn>
                  <a:cxn ang="0">
                    <a:pos x="19" y="43"/>
                  </a:cxn>
                  <a:cxn ang="0">
                    <a:pos x="21" y="57"/>
                  </a:cxn>
                  <a:cxn ang="0">
                    <a:pos x="24" y="44"/>
                  </a:cxn>
                  <a:cxn ang="0">
                    <a:pos x="37" y="0"/>
                  </a:cxn>
                  <a:cxn ang="0">
                    <a:pos x="47" y="0"/>
                  </a:cxn>
                  <a:cxn ang="0">
                    <a:pos x="57" y="33"/>
                  </a:cxn>
                  <a:cxn ang="0">
                    <a:pos x="62" y="57"/>
                  </a:cxn>
                  <a:cxn ang="0">
                    <a:pos x="65" y="42"/>
                  </a:cxn>
                  <a:cxn ang="0">
                    <a:pos x="75" y="0"/>
                  </a:cxn>
                  <a:cxn ang="0">
                    <a:pos x="84" y="0"/>
                  </a:cxn>
                  <a:cxn ang="0">
                    <a:pos x="66" y="66"/>
                  </a:cxn>
                  <a:cxn ang="0">
                    <a:pos x="58" y="66"/>
                  </a:cxn>
                  <a:cxn ang="0">
                    <a:pos x="44" y="16"/>
                  </a:cxn>
                  <a:cxn ang="0">
                    <a:pos x="42" y="8"/>
                  </a:cxn>
                  <a:cxn ang="0">
                    <a:pos x="40" y="16"/>
                  </a:cxn>
                  <a:cxn ang="0">
                    <a:pos x="26" y="66"/>
                  </a:cxn>
                  <a:cxn ang="0">
                    <a:pos x="17" y="66"/>
                  </a:cxn>
                </a:cxnLst>
                <a:rect l="0" t="0" r="r" b="b"/>
                <a:pathLst>
                  <a:path w="84" h="66">
                    <a:moveTo>
                      <a:pt x="17" y="66"/>
                    </a:moveTo>
                    <a:lnTo>
                      <a:pt x="17" y="66"/>
                    </a:lnTo>
                    <a:lnTo>
                      <a:pt x="0" y="0"/>
                    </a:lnTo>
                    <a:lnTo>
                      <a:pt x="9" y="0"/>
                    </a:lnTo>
                    <a:lnTo>
                      <a:pt x="19" y="43"/>
                    </a:lnTo>
                    <a:cubicBezTo>
                      <a:pt x="20" y="48"/>
                      <a:pt x="21" y="52"/>
                      <a:pt x="21" y="57"/>
                    </a:cubicBezTo>
                    <a:cubicBezTo>
                      <a:pt x="23" y="50"/>
                      <a:pt x="24" y="46"/>
                      <a:pt x="24" y="44"/>
                    </a:cubicBezTo>
                    <a:lnTo>
                      <a:pt x="37" y="0"/>
                    </a:lnTo>
                    <a:lnTo>
                      <a:pt x="47" y="0"/>
                    </a:lnTo>
                    <a:lnTo>
                      <a:pt x="57" y="33"/>
                    </a:lnTo>
                    <a:cubicBezTo>
                      <a:pt x="59" y="42"/>
                      <a:pt x="61" y="49"/>
                      <a:pt x="62" y="57"/>
                    </a:cubicBezTo>
                    <a:cubicBezTo>
                      <a:pt x="63" y="53"/>
                      <a:pt x="64" y="48"/>
                      <a:pt x="65" y="42"/>
                    </a:cubicBezTo>
                    <a:lnTo>
                      <a:pt x="75" y="0"/>
                    </a:lnTo>
                    <a:lnTo>
                      <a:pt x="84" y="0"/>
                    </a:lnTo>
                    <a:lnTo>
                      <a:pt x="66" y="66"/>
                    </a:lnTo>
                    <a:lnTo>
                      <a:pt x="58" y="66"/>
                    </a:lnTo>
                    <a:lnTo>
                      <a:pt x="44" y="16"/>
                    </a:lnTo>
                    <a:cubicBezTo>
                      <a:pt x="43" y="12"/>
                      <a:pt x="42" y="9"/>
                      <a:pt x="42" y="8"/>
                    </a:cubicBezTo>
                    <a:cubicBezTo>
                      <a:pt x="41" y="11"/>
                      <a:pt x="41" y="14"/>
                      <a:pt x="40" y="16"/>
                    </a:cubicBezTo>
                    <a:lnTo>
                      <a:pt x="26" y="66"/>
                    </a:lnTo>
                    <a:lnTo>
                      <a:pt x="17"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09" name="Freeform 189"/>
              <p:cNvSpPr>
                <a:spLocks noEditPoints="1"/>
              </p:cNvSpPr>
              <p:nvPr/>
            </p:nvSpPr>
            <p:spPr bwMode="auto">
              <a:xfrm>
                <a:off x="3817" y="1812"/>
                <a:ext cx="53" cy="66"/>
              </a:xfrm>
              <a:custGeom>
                <a:avLst/>
                <a:gdLst/>
                <a:ahLst/>
                <a:cxnLst>
                  <a:cxn ang="0">
                    <a:pos x="34" y="43"/>
                  </a:cxn>
                  <a:cxn ang="0">
                    <a:pos x="34" y="43"/>
                  </a:cxn>
                  <a:cxn ang="0">
                    <a:pos x="26" y="48"/>
                  </a:cxn>
                  <a:cxn ang="0">
                    <a:pos x="17" y="50"/>
                  </a:cxn>
                  <a:cxn ang="0">
                    <a:pos x="5" y="46"/>
                  </a:cxn>
                  <a:cxn ang="0">
                    <a:pos x="0" y="36"/>
                  </a:cxn>
                  <a:cxn ang="0">
                    <a:pos x="2" y="30"/>
                  </a:cxn>
                  <a:cxn ang="0">
                    <a:pos x="6" y="25"/>
                  </a:cxn>
                  <a:cxn ang="0">
                    <a:pos x="12" y="23"/>
                  </a:cxn>
                  <a:cxn ang="0">
                    <a:pos x="19" y="21"/>
                  </a:cxn>
                  <a:cxn ang="0">
                    <a:pos x="34" y="19"/>
                  </a:cxn>
                  <a:cxn ang="0">
                    <a:pos x="34" y="16"/>
                  </a:cxn>
                  <a:cxn ang="0">
                    <a:pos x="31" y="10"/>
                  </a:cxn>
                  <a:cxn ang="0">
                    <a:pos x="22" y="7"/>
                  </a:cxn>
                  <a:cxn ang="0">
                    <a:pos x="14" y="9"/>
                  </a:cxn>
                  <a:cxn ang="0">
                    <a:pos x="10" y="16"/>
                  </a:cxn>
                  <a:cxn ang="0">
                    <a:pos x="2" y="15"/>
                  </a:cxn>
                  <a:cxn ang="0">
                    <a:pos x="5" y="7"/>
                  </a:cxn>
                  <a:cxn ang="0">
                    <a:pos x="12" y="2"/>
                  </a:cxn>
                  <a:cxn ang="0">
                    <a:pos x="23" y="0"/>
                  </a:cxn>
                  <a:cxn ang="0">
                    <a:pos x="33" y="2"/>
                  </a:cxn>
                  <a:cxn ang="0">
                    <a:pos x="39" y="5"/>
                  </a:cxn>
                  <a:cxn ang="0">
                    <a:pos x="41" y="11"/>
                  </a:cxn>
                  <a:cxn ang="0">
                    <a:pos x="42" y="18"/>
                  </a:cxn>
                  <a:cxn ang="0">
                    <a:pos x="42" y="29"/>
                  </a:cxn>
                  <a:cxn ang="0">
                    <a:pos x="42" y="43"/>
                  </a:cxn>
                  <a:cxn ang="0">
                    <a:pos x="44" y="49"/>
                  </a:cxn>
                  <a:cxn ang="0">
                    <a:pos x="36" y="49"/>
                  </a:cxn>
                  <a:cxn ang="0">
                    <a:pos x="34" y="43"/>
                  </a:cxn>
                  <a:cxn ang="0">
                    <a:pos x="34" y="43"/>
                  </a:cxn>
                  <a:cxn ang="0">
                    <a:pos x="34" y="25"/>
                  </a:cxn>
                  <a:cxn ang="0">
                    <a:pos x="34" y="25"/>
                  </a:cxn>
                  <a:cxn ang="0">
                    <a:pos x="20" y="28"/>
                  </a:cxn>
                  <a:cxn ang="0">
                    <a:pos x="13" y="30"/>
                  </a:cxn>
                  <a:cxn ang="0">
                    <a:pos x="10" y="32"/>
                  </a:cxn>
                  <a:cxn ang="0">
                    <a:pos x="9" y="36"/>
                  </a:cxn>
                  <a:cxn ang="0">
                    <a:pos x="11" y="41"/>
                  </a:cxn>
                  <a:cxn ang="0">
                    <a:pos x="19" y="44"/>
                  </a:cxn>
                  <a:cxn ang="0">
                    <a:pos x="27" y="42"/>
                  </a:cxn>
                  <a:cxn ang="0">
                    <a:pos x="32" y="36"/>
                  </a:cxn>
                  <a:cxn ang="0">
                    <a:pos x="34" y="28"/>
                  </a:cxn>
                  <a:cxn ang="0">
                    <a:pos x="34" y="25"/>
                  </a:cxn>
                </a:cxnLst>
                <a:rect l="0" t="0" r="r" b="b"/>
                <a:pathLst>
                  <a:path w="44" h="50">
                    <a:moveTo>
                      <a:pt x="34" y="43"/>
                    </a:moveTo>
                    <a:lnTo>
                      <a:pt x="34" y="43"/>
                    </a:lnTo>
                    <a:cubicBezTo>
                      <a:pt x="31" y="46"/>
                      <a:pt x="28" y="47"/>
                      <a:pt x="26" y="48"/>
                    </a:cubicBezTo>
                    <a:cubicBezTo>
                      <a:pt x="23" y="49"/>
                      <a:pt x="20" y="50"/>
                      <a:pt x="17" y="50"/>
                    </a:cubicBezTo>
                    <a:cubicBezTo>
                      <a:pt x="11" y="50"/>
                      <a:pt x="7" y="49"/>
                      <a:pt x="5" y="46"/>
                    </a:cubicBezTo>
                    <a:cubicBezTo>
                      <a:pt x="2" y="44"/>
                      <a:pt x="0" y="40"/>
                      <a:pt x="0" y="36"/>
                    </a:cubicBezTo>
                    <a:cubicBezTo>
                      <a:pt x="0" y="34"/>
                      <a:pt x="1" y="32"/>
                      <a:pt x="2" y="30"/>
                    </a:cubicBezTo>
                    <a:cubicBezTo>
                      <a:pt x="3" y="28"/>
                      <a:pt x="4" y="26"/>
                      <a:pt x="6" y="25"/>
                    </a:cubicBezTo>
                    <a:cubicBezTo>
                      <a:pt x="8" y="24"/>
                      <a:pt x="10" y="23"/>
                      <a:pt x="12" y="23"/>
                    </a:cubicBezTo>
                    <a:cubicBezTo>
                      <a:pt x="14" y="22"/>
                      <a:pt x="16" y="22"/>
                      <a:pt x="19" y="21"/>
                    </a:cubicBezTo>
                    <a:cubicBezTo>
                      <a:pt x="26" y="21"/>
                      <a:pt x="30" y="20"/>
                      <a:pt x="34" y="19"/>
                    </a:cubicBezTo>
                    <a:cubicBezTo>
                      <a:pt x="34" y="17"/>
                      <a:pt x="34" y="17"/>
                      <a:pt x="34" y="16"/>
                    </a:cubicBezTo>
                    <a:cubicBezTo>
                      <a:pt x="34" y="13"/>
                      <a:pt x="33" y="11"/>
                      <a:pt x="31" y="10"/>
                    </a:cubicBezTo>
                    <a:cubicBezTo>
                      <a:pt x="29" y="8"/>
                      <a:pt x="26" y="7"/>
                      <a:pt x="22" y="7"/>
                    </a:cubicBezTo>
                    <a:cubicBezTo>
                      <a:pt x="18" y="7"/>
                      <a:pt x="15" y="7"/>
                      <a:pt x="14" y="9"/>
                    </a:cubicBezTo>
                    <a:cubicBezTo>
                      <a:pt x="12" y="10"/>
                      <a:pt x="11" y="12"/>
                      <a:pt x="10" y="16"/>
                    </a:cubicBezTo>
                    <a:lnTo>
                      <a:pt x="2" y="15"/>
                    </a:lnTo>
                    <a:cubicBezTo>
                      <a:pt x="2" y="11"/>
                      <a:pt x="4" y="9"/>
                      <a:pt x="5" y="7"/>
                    </a:cubicBezTo>
                    <a:cubicBezTo>
                      <a:pt x="7" y="4"/>
                      <a:pt x="9" y="3"/>
                      <a:pt x="12" y="2"/>
                    </a:cubicBezTo>
                    <a:cubicBezTo>
                      <a:pt x="16" y="1"/>
                      <a:pt x="19" y="0"/>
                      <a:pt x="23" y="0"/>
                    </a:cubicBezTo>
                    <a:cubicBezTo>
                      <a:pt x="27" y="0"/>
                      <a:pt x="31" y="1"/>
                      <a:pt x="33" y="2"/>
                    </a:cubicBezTo>
                    <a:cubicBezTo>
                      <a:pt x="36" y="2"/>
                      <a:pt x="38" y="4"/>
                      <a:pt x="39" y="5"/>
                    </a:cubicBezTo>
                    <a:cubicBezTo>
                      <a:pt x="40" y="7"/>
                      <a:pt x="41" y="8"/>
                      <a:pt x="41" y="11"/>
                    </a:cubicBezTo>
                    <a:cubicBezTo>
                      <a:pt x="42" y="12"/>
                      <a:pt x="42" y="15"/>
                      <a:pt x="42" y="18"/>
                    </a:cubicBezTo>
                    <a:lnTo>
                      <a:pt x="42" y="29"/>
                    </a:lnTo>
                    <a:cubicBezTo>
                      <a:pt x="42" y="36"/>
                      <a:pt x="42" y="41"/>
                      <a:pt x="42" y="43"/>
                    </a:cubicBezTo>
                    <a:cubicBezTo>
                      <a:pt x="43" y="45"/>
                      <a:pt x="43" y="47"/>
                      <a:pt x="44" y="49"/>
                    </a:cubicBezTo>
                    <a:lnTo>
                      <a:pt x="36" y="49"/>
                    </a:lnTo>
                    <a:cubicBezTo>
                      <a:pt x="35" y="47"/>
                      <a:pt x="34" y="45"/>
                      <a:pt x="34" y="43"/>
                    </a:cubicBezTo>
                    <a:lnTo>
                      <a:pt x="34" y="43"/>
                    </a:lnTo>
                    <a:close/>
                    <a:moveTo>
                      <a:pt x="34" y="25"/>
                    </a:moveTo>
                    <a:lnTo>
                      <a:pt x="34" y="25"/>
                    </a:lnTo>
                    <a:cubicBezTo>
                      <a:pt x="31" y="26"/>
                      <a:pt x="26" y="27"/>
                      <a:pt x="20" y="28"/>
                    </a:cubicBezTo>
                    <a:cubicBezTo>
                      <a:pt x="17" y="28"/>
                      <a:pt x="15" y="29"/>
                      <a:pt x="13" y="30"/>
                    </a:cubicBezTo>
                    <a:cubicBezTo>
                      <a:pt x="12" y="30"/>
                      <a:pt x="11" y="31"/>
                      <a:pt x="10" y="32"/>
                    </a:cubicBezTo>
                    <a:cubicBezTo>
                      <a:pt x="9" y="33"/>
                      <a:pt x="9" y="35"/>
                      <a:pt x="9" y="36"/>
                    </a:cubicBezTo>
                    <a:cubicBezTo>
                      <a:pt x="9" y="38"/>
                      <a:pt x="10" y="40"/>
                      <a:pt x="11" y="41"/>
                    </a:cubicBezTo>
                    <a:cubicBezTo>
                      <a:pt x="13" y="43"/>
                      <a:pt x="15" y="44"/>
                      <a:pt x="19" y="44"/>
                    </a:cubicBezTo>
                    <a:cubicBezTo>
                      <a:pt x="22" y="44"/>
                      <a:pt x="24" y="43"/>
                      <a:pt x="27" y="42"/>
                    </a:cubicBezTo>
                    <a:cubicBezTo>
                      <a:pt x="29" y="40"/>
                      <a:pt x="31" y="38"/>
                      <a:pt x="32" y="36"/>
                    </a:cubicBezTo>
                    <a:cubicBezTo>
                      <a:pt x="33" y="34"/>
                      <a:pt x="34" y="31"/>
                      <a:pt x="34" y="28"/>
                    </a:cubicBezTo>
                    <a:lnTo>
                      <a:pt x="34"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0" name="Freeform 190"/>
              <p:cNvSpPr>
                <a:spLocks noEditPoints="1"/>
              </p:cNvSpPr>
              <p:nvPr/>
            </p:nvSpPr>
            <p:spPr bwMode="auto">
              <a:xfrm>
                <a:off x="3879" y="1812"/>
                <a:ext cx="51" cy="90"/>
              </a:xfrm>
              <a:custGeom>
                <a:avLst/>
                <a:gdLst/>
                <a:ahLst/>
                <a:cxnLst>
                  <a:cxn ang="0">
                    <a:pos x="2" y="53"/>
                  </a:cxn>
                  <a:cxn ang="0">
                    <a:pos x="2" y="53"/>
                  </a:cxn>
                  <a:cxn ang="0">
                    <a:pos x="10" y="54"/>
                  </a:cxn>
                  <a:cxn ang="0">
                    <a:pos x="12" y="59"/>
                  </a:cxn>
                  <a:cxn ang="0">
                    <a:pos x="21" y="62"/>
                  </a:cxn>
                  <a:cxn ang="0">
                    <a:pos x="29" y="59"/>
                  </a:cxn>
                  <a:cxn ang="0">
                    <a:pos x="33" y="53"/>
                  </a:cxn>
                  <a:cxn ang="0">
                    <a:pos x="34" y="43"/>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6"/>
                  </a:cxn>
                  <a:cxn ang="0">
                    <a:pos x="21" y="68"/>
                  </a:cxn>
                  <a:cxn ang="0">
                    <a:pos x="7" y="64"/>
                  </a:cxn>
                  <a:cxn ang="0">
                    <a:pos x="2" y="53"/>
                  </a:cxn>
                  <a:cxn ang="0">
                    <a:pos x="2" y="53"/>
                  </a:cxn>
                  <a:cxn ang="0">
                    <a:pos x="8" y="24"/>
                  </a:cxn>
                  <a:cxn ang="0">
                    <a:pos x="8" y="24"/>
                  </a:cxn>
                  <a:cxn ang="0">
                    <a:pos x="12" y="38"/>
                  </a:cxn>
                  <a:cxn ang="0">
                    <a:pos x="22" y="42"/>
                  </a:cxn>
                  <a:cxn ang="0">
                    <a:pos x="31" y="38"/>
                  </a:cxn>
                  <a:cxn ang="0">
                    <a:pos x="35" y="24"/>
                  </a:cxn>
                  <a:cxn ang="0">
                    <a:pos x="31" y="11"/>
                  </a:cxn>
                  <a:cxn ang="0">
                    <a:pos x="21" y="7"/>
                  </a:cxn>
                  <a:cxn ang="0">
                    <a:pos x="12" y="11"/>
                  </a:cxn>
                  <a:cxn ang="0">
                    <a:pos x="8" y="24"/>
                  </a:cxn>
                  <a:cxn ang="0">
                    <a:pos x="8" y="24"/>
                  </a:cxn>
                </a:cxnLst>
                <a:rect l="0" t="0" r="r" b="b"/>
                <a:pathLst>
                  <a:path w="42" h="68">
                    <a:moveTo>
                      <a:pt x="2" y="53"/>
                    </a:moveTo>
                    <a:lnTo>
                      <a:pt x="2" y="53"/>
                    </a:lnTo>
                    <a:lnTo>
                      <a:pt x="10" y="54"/>
                    </a:lnTo>
                    <a:cubicBezTo>
                      <a:pt x="10" y="56"/>
                      <a:pt x="11" y="58"/>
                      <a:pt x="12" y="59"/>
                    </a:cubicBezTo>
                    <a:cubicBezTo>
                      <a:pt x="14" y="61"/>
                      <a:pt x="17" y="62"/>
                      <a:pt x="21" y="62"/>
                    </a:cubicBezTo>
                    <a:cubicBezTo>
                      <a:pt x="24" y="62"/>
                      <a:pt x="27" y="61"/>
                      <a:pt x="29" y="59"/>
                    </a:cubicBezTo>
                    <a:cubicBezTo>
                      <a:pt x="31" y="58"/>
                      <a:pt x="33" y="56"/>
                      <a:pt x="33" y="53"/>
                    </a:cubicBezTo>
                    <a:cubicBezTo>
                      <a:pt x="34" y="51"/>
                      <a:pt x="34" y="48"/>
                      <a:pt x="34" y="43"/>
                    </a:cubicBezTo>
                    <a:cubicBezTo>
                      <a:pt x="30" y="47"/>
                      <a:pt x="26" y="49"/>
                      <a:pt x="21" y="49"/>
                    </a:cubicBezTo>
                    <a:cubicBezTo>
                      <a:pt x="14" y="49"/>
                      <a:pt x="9" y="47"/>
                      <a:pt x="6" y="42"/>
                    </a:cubicBezTo>
                    <a:cubicBezTo>
                      <a:pt x="2" y="37"/>
                      <a:pt x="0" y="31"/>
                      <a:pt x="0" y="25"/>
                    </a:cubicBezTo>
                    <a:cubicBezTo>
                      <a:pt x="0" y="20"/>
                      <a:pt x="1" y="16"/>
                      <a:pt x="3" y="12"/>
                    </a:cubicBezTo>
                    <a:cubicBezTo>
                      <a:pt x="4" y="8"/>
                      <a:pt x="7" y="5"/>
                      <a:pt x="10" y="3"/>
                    </a:cubicBezTo>
                    <a:cubicBezTo>
                      <a:pt x="13" y="1"/>
                      <a:pt x="17" y="0"/>
                      <a:pt x="21" y="0"/>
                    </a:cubicBezTo>
                    <a:cubicBezTo>
                      <a:pt x="26" y="0"/>
                      <a:pt x="31" y="2"/>
                      <a:pt x="35" y="7"/>
                    </a:cubicBezTo>
                    <a:lnTo>
                      <a:pt x="35" y="1"/>
                    </a:lnTo>
                    <a:lnTo>
                      <a:pt x="42" y="1"/>
                    </a:lnTo>
                    <a:lnTo>
                      <a:pt x="42" y="42"/>
                    </a:lnTo>
                    <a:cubicBezTo>
                      <a:pt x="42" y="50"/>
                      <a:pt x="41" y="55"/>
                      <a:pt x="40" y="58"/>
                    </a:cubicBezTo>
                    <a:cubicBezTo>
                      <a:pt x="38" y="61"/>
                      <a:pt x="36" y="64"/>
                      <a:pt x="33" y="66"/>
                    </a:cubicBezTo>
                    <a:cubicBezTo>
                      <a:pt x="29" y="67"/>
                      <a:pt x="25" y="68"/>
                      <a:pt x="21" y="68"/>
                    </a:cubicBezTo>
                    <a:cubicBezTo>
                      <a:pt x="15" y="68"/>
                      <a:pt x="10" y="67"/>
                      <a:pt x="7" y="64"/>
                    </a:cubicBezTo>
                    <a:cubicBezTo>
                      <a:pt x="3" y="62"/>
                      <a:pt x="2" y="58"/>
                      <a:pt x="2" y="53"/>
                    </a:cubicBezTo>
                    <a:lnTo>
                      <a:pt x="2" y="53"/>
                    </a:lnTo>
                    <a:close/>
                    <a:moveTo>
                      <a:pt x="8" y="24"/>
                    </a:moveTo>
                    <a:lnTo>
                      <a:pt x="8" y="24"/>
                    </a:lnTo>
                    <a:cubicBezTo>
                      <a:pt x="8" y="30"/>
                      <a:pt x="10" y="35"/>
                      <a:pt x="12" y="38"/>
                    </a:cubicBezTo>
                    <a:cubicBezTo>
                      <a:pt x="15" y="41"/>
                      <a:pt x="18" y="42"/>
                      <a:pt x="22" y="42"/>
                    </a:cubicBezTo>
                    <a:cubicBezTo>
                      <a:pt x="25" y="42"/>
                      <a:pt x="28" y="41"/>
                      <a:pt x="31" y="38"/>
                    </a:cubicBezTo>
                    <a:cubicBezTo>
                      <a:pt x="33" y="35"/>
                      <a:pt x="35" y="31"/>
                      <a:pt x="35" y="24"/>
                    </a:cubicBezTo>
                    <a:cubicBezTo>
                      <a:pt x="35" y="19"/>
                      <a:pt x="33" y="14"/>
                      <a:pt x="31" y="11"/>
                    </a:cubicBezTo>
                    <a:cubicBezTo>
                      <a:pt x="28" y="8"/>
                      <a:pt x="25" y="7"/>
                      <a:pt x="21" y="7"/>
                    </a:cubicBezTo>
                    <a:cubicBezTo>
                      <a:pt x="18" y="7"/>
                      <a:pt x="15" y="8"/>
                      <a:pt x="12" y="11"/>
                    </a:cubicBezTo>
                    <a:cubicBezTo>
                      <a:pt x="10" y="14"/>
                      <a:pt x="8" y="18"/>
                      <a:pt x="8" y="24"/>
                    </a:cubicBezTo>
                    <a:lnTo>
                      <a:pt x="8"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1" name="Freeform 191"/>
              <p:cNvSpPr>
                <a:spLocks noEditPoints="1"/>
              </p:cNvSpPr>
              <p:nvPr/>
            </p:nvSpPr>
            <p:spPr bwMode="auto">
              <a:xfrm>
                <a:off x="3942" y="1812"/>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8" y="7"/>
                  </a:cxn>
                  <a:cxn ang="0">
                    <a:pos x="44" y="25"/>
                  </a:cxn>
                  <a:cxn ang="0">
                    <a:pos x="44" y="27"/>
                  </a:cxn>
                  <a:cxn ang="0">
                    <a:pos x="8" y="27"/>
                  </a:cxn>
                  <a:cxn ang="0">
                    <a:pos x="13" y="39"/>
                  </a:cxn>
                  <a:cxn ang="0">
                    <a:pos x="22"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3" y="35"/>
                    </a:lnTo>
                    <a:cubicBezTo>
                      <a:pt x="42" y="39"/>
                      <a:pt x="40" y="43"/>
                      <a:pt x="36" y="46"/>
                    </a:cubicBezTo>
                    <a:cubicBezTo>
                      <a:pt x="33"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8" y="43"/>
                      <a:pt x="22" y="43"/>
                    </a:cubicBezTo>
                    <a:cubicBezTo>
                      <a:pt x="25"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2" name="Freeform 192"/>
              <p:cNvSpPr>
                <a:spLocks/>
              </p:cNvSpPr>
              <p:nvPr/>
            </p:nvSpPr>
            <p:spPr bwMode="auto">
              <a:xfrm>
                <a:off x="4003" y="1812"/>
                <a:ext cx="49" cy="66"/>
              </a:xfrm>
              <a:custGeom>
                <a:avLst/>
                <a:gdLst/>
                <a:ahLst/>
                <a:cxnLst>
                  <a:cxn ang="0">
                    <a:pos x="0" y="35"/>
                  </a:cxn>
                  <a:cxn ang="0">
                    <a:pos x="0" y="35"/>
                  </a:cxn>
                  <a:cxn ang="0">
                    <a:pos x="8" y="33"/>
                  </a:cxn>
                  <a:cxn ang="0">
                    <a:pos x="12" y="41"/>
                  </a:cxn>
                  <a:cxn ang="0">
                    <a:pos x="21" y="43"/>
                  </a:cxn>
                  <a:cxn ang="0">
                    <a:pos x="29" y="41"/>
                  </a:cxn>
                  <a:cxn ang="0">
                    <a:pos x="32" y="36"/>
                  </a:cxn>
                  <a:cxn ang="0">
                    <a:pos x="29" y="31"/>
                  </a:cxn>
                  <a:cxn ang="0">
                    <a:pos x="21" y="29"/>
                  </a:cxn>
                  <a:cxn ang="0">
                    <a:pos x="9" y="25"/>
                  </a:cxn>
                  <a:cxn ang="0">
                    <a:pos x="3" y="20"/>
                  </a:cxn>
                  <a:cxn ang="0">
                    <a:pos x="2"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10" y="13"/>
                  </a:cxn>
                  <a:cxn ang="0">
                    <a:pos x="10" y="16"/>
                  </a:cxn>
                  <a:cxn ang="0">
                    <a:pos x="14" y="18"/>
                  </a:cxn>
                  <a:cxn ang="0">
                    <a:pos x="21" y="20"/>
                  </a:cxn>
                  <a:cxn ang="0">
                    <a:pos x="33" y="24"/>
                  </a:cxn>
                  <a:cxn ang="0">
                    <a:pos x="38" y="28"/>
                  </a:cxn>
                  <a:cxn ang="0">
                    <a:pos x="40" y="35"/>
                  </a:cxn>
                  <a:cxn ang="0">
                    <a:pos x="38" y="42"/>
                  </a:cxn>
                  <a:cxn ang="0">
                    <a:pos x="31" y="48"/>
                  </a:cxn>
                  <a:cxn ang="0">
                    <a:pos x="21" y="50"/>
                  </a:cxn>
                  <a:cxn ang="0">
                    <a:pos x="7"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1" y="43"/>
                    </a:cubicBezTo>
                    <a:cubicBezTo>
                      <a:pt x="24" y="43"/>
                      <a:pt x="27" y="43"/>
                      <a:pt x="29" y="41"/>
                    </a:cubicBezTo>
                    <a:cubicBezTo>
                      <a:pt x="31" y="40"/>
                      <a:pt x="32" y="38"/>
                      <a:pt x="32" y="36"/>
                    </a:cubicBezTo>
                    <a:cubicBezTo>
                      <a:pt x="32" y="34"/>
                      <a:pt x="31" y="32"/>
                      <a:pt x="29" y="31"/>
                    </a:cubicBezTo>
                    <a:cubicBezTo>
                      <a:pt x="28" y="31"/>
                      <a:pt x="25" y="30"/>
                      <a:pt x="21" y="29"/>
                    </a:cubicBezTo>
                    <a:cubicBezTo>
                      <a:pt x="15" y="27"/>
                      <a:pt x="11" y="26"/>
                      <a:pt x="9" y="25"/>
                    </a:cubicBezTo>
                    <a:cubicBezTo>
                      <a:pt x="6" y="24"/>
                      <a:pt x="5" y="22"/>
                      <a:pt x="3" y="20"/>
                    </a:cubicBezTo>
                    <a:cubicBezTo>
                      <a:pt x="2" y="18"/>
                      <a:pt x="2" y="16"/>
                      <a:pt x="2" y="14"/>
                    </a:cubicBezTo>
                    <a:cubicBezTo>
                      <a:pt x="2"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7" y="8"/>
                      <a:pt x="38" y="10"/>
                      <a:pt x="38" y="13"/>
                    </a:cubicBezTo>
                    <a:lnTo>
                      <a:pt x="30" y="15"/>
                    </a:lnTo>
                    <a:cubicBezTo>
                      <a:pt x="30" y="12"/>
                      <a:pt x="29" y="10"/>
                      <a:pt x="27" y="9"/>
                    </a:cubicBezTo>
                    <a:cubicBezTo>
                      <a:pt x="25" y="7"/>
                      <a:pt x="23" y="7"/>
                      <a:pt x="20" y="7"/>
                    </a:cubicBezTo>
                    <a:cubicBezTo>
                      <a:pt x="16" y="7"/>
                      <a:pt x="13" y="7"/>
                      <a:pt x="12" y="9"/>
                    </a:cubicBezTo>
                    <a:cubicBezTo>
                      <a:pt x="10" y="10"/>
                      <a:pt x="10" y="11"/>
                      <a:pt x="10" y="13"/>
                    </a:cubicBezTo>
                    <a:cubicBezTo>
                      <a:pt x="10" y="14"/>
                      <a:pt x="10" y="15"/>
                      <a:pt x="10" y="16"/>
                    </a:cubicBezTo>
                    <a:cubicBezTo>
                      <a:pt x="11" y="17"/>
                      <a:pt x="12" y="17"/>
                      <a:pt x="14" y="18"/>
                    </a:cubicBezTo>
                    <a:cubicBezTo>
                      <a:pt x="14" y="18"/>
                      <a:pt x="17" y="19"/>
                      <a:pt x="21" y="20"/>
                    </a:cubicBezTo>
                    <a:cubicBezTo>
                      <a:pt x="26" y="21"/>
                      <a:pt x="30" y="23"/>
                      <a:pt x="33" y="24"/>
                    </a:cubicBezTo>
                    <a:cubicBezTo>
                      <a:pt x="35" y="25"/>
                      <a:pt x="37" y="26"/>
                      <a:pt x="38" y="28"/>
                    </a:cubicBezTo>
                    <a:cubicBezTo>
                      <a:pt x="39" y="30"/>
                      <a:pt x="40" y="32"/>
                      <a:pt x="40" y="35"/>
                    </a:cubicBezTo>
                    <a:cubicBezTo>
                      <a:pt x="40" y="38"/>
                      <a:pt x="39" y="40"/>
                      <a:pt x="38" y="42"/>
                    </a:cubicBezTo>
                    <a:cubicBezTo>
                      <a:pt x="36" y="45"/>
                      <a:pt x="34" y="47"/>
                      <a:pt x="31" y="48"/>
                    </a:cubicBezTo>
                    <a:cubicBezTo>
                      <a:pt x="28" y="49"/>
                      <a:pt x="24" y="50"/>
                      <a:pt x="21" y="50"/>
                    </a:cubicBezTo>
                    <a:cubicBezTo>
                      <a:pt x="15"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3" name="Freeform 193"/>
              <p:cNvSpPr>
                <a:spLocks noEditPoints="1"/>
              </p:cNvSpPr>
              <p:nvPr/>
            </p:nvSpPr>
            <p:spPr bwMode="auto">
              <a:xfrm>
                <a:off x="4090" y="1812"/>
                <a:ext cx="49"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5"/>
                  </a:cxn>
                  <a:cxn ang="0">
                    <a:pos x="39" y="38"/>
                  </a:cxn>
                  <a:cxn ang="0">
                    <a:pos x="31" y="47"/>
                  </a:cxn>
                  <a:cxn ang="0">
                    <a:pos x="20"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1"/>
                      <a:pt x="18" y="0"/>
                      <a:pt x="21" y="0"/>
                    </a:cubicBezTo>
                    <a:cubicBezTo>
                      <a:pt x="25" y="0"/>
                      <a:pt x="29" y="1"/>
                      <a:pt x="32" y="3"/>
                    </a:cubicBezTo>
                    <a:cubicBezTo>
                      <a:pt x="35" y="5"/>
                      <a:pt x="37" y="8"/>
                      <a:pt x="39" y="12"/>
                    </a:cubicBezTo>
                    <a:cubicBezTo>
                      <a:pt x="40" y="16"/>
                      <a:pt x="41" y="20"/>
                      <a:pt x="41" y="25"/>
                    </a:cubicBezTo>
                    <a:cubicBezTo>
                      <a:pt x="41" y="30"/>
                      <a:pt x="40" y="34"/>
                      <a:pt x="39" y="38"/>
                    </a:cubicBezTo>
                    <a:cubicBezTo>
                      <a:pt x="37" y="42"/>
                      <a:pt x="34" y="45"/>
                      <a:pt x="31" y="47"/>
                    </a:cubicBezTo>
                    <a:cubicBezTo>
                      <a:pt x="28" y="49"/>
                      <a:pt x="24" y="50"/>
                      <a:pt x="20" y="50"/>
                    </a:cubicBezTo>
                    <a:cubicBezTo>
                      <a:pt x="18" y="50"/>
                      <a:pt x="15" y="49"/>
                      <a:pt x="13" y="48"/>
                    </a:cubicBezTo>
                    <a:cubicBezTo>
                      <a:pt x="11" y="47"/>
                      <a:pt x="9" y="46"/>
                      <a:pt x="8" y="44"/>
                    </a:cubicBezTo>
                    <a:lnTo>
                      <a:pt x="8" y="67"/>
                    </a:lnTo>
                    <a:lnTo>
                      <a:pt x="0" y="67"/>
                    </a:lnTo>
                    <a:close/>
                    <a:moveTo>
                      <a:pt x="7" y="25"/>
                    </a:moveTo>
                    <a:lnTo>
                      <a:pt x="7" y="25"/>
                    </a:lnTo>
                    <a:cubicBezTo>
                      <a:pt x="7" y="31"/>
                      <a:pt x="8" y="36"/>
                      <a:pt x="11" y="39"/>
                    </a:cubicBezTo>
                    <a:cubicBezTo>
                      <a:pt x="13" y="42"/>
                      <a:pt x="16" y="43"/>
                      <a:pt x="20" y="43"/>
                    </a:cubicBezTo>
                    <a:cubicBezTo>
                      <a:pt x="23" y="43"/>
                      <a:pt x="27" y="42"/>
                      <a:pt x="29" y="39"/>
                    </a:cubicBezTo>
                    <a:cubicBezTo>
                      <a:pt x="32" y="36"/>
                      <a:pt x="33" y="31"/>
                      <a:pt x="33" y="25"/>
                    </a:cubicBezTo>
                    <a:cubicBezTo>
                      <a:pt x="33" y="19"/>
                      <a:pt x="32" y="14"/>
                      <a:pt x="29" y="11"/>
                    </a:cubicBezTo>
                    <a:cubicBezTo>
                      <a:pt x="27" y="8"/>
                      <a:pt x="24" y="6"/>
                      <a:pt x="20" y="6"/>
                    </a:cubicBezTo>
                    <a:cubicBezTo>
                      <a:pt x="17" y="6"/>
                      <a:pt x="14" y="8"/>
                      <a:pt x="11" y="11"/>
                    </a:cubicBezTo>
                    <a:cubicBezTo>
                      <a:pt x="8"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4" name="Freeform 194"/>
              <p:cNvSpPr>
                <a:spLocks noEditPoints="1"/>
              </p:cNvSpPr>
              <p:nvPr/>
            </p:nvSpPr>
            <p:spPr bwMode="auto">
              <a:xfrm>
                <a:off x="4148" y="1812"/>
                <a:ext cx="54" cy="66"/>
              </a:xfrm>
              <a:custGeom>
                <a:avLst/>
                <a:gdLst/>
                <a:ahLst/>
                <a:cxnLst>
                  <a:cxn ang="0">
                    <a:pos x="36" y="34"/>
                  </a:cxn>
                  <a:cxn ang="0">
                    <a:pos x="36" y="34"/>
                  </a:cxn>
                  <a:cxn ang="0">
                    <a:pos x="44" y="35"/>
                  </a:cxn>
                  <a:cxn ang="0">
                    <a:pos x="37" y="46"/>
                  </a:cxn>
                  <a:cxn ang="0">
                    <a:pos x="23" y="50"/>
                  </a:cxn>
                  <a:cxn ang="0">
                    <a:pos x="6" y="44"/>
                  </a:cxn>
                  <a:cxn ang="0">
                    <a:pos x="0" y="25"/>
                  </a:cxn>
                  <a:cxn ang="0">
                    <a:pos x="6" y="7"/>
                  </a:cxn>
                  <a:cxn ang="0">
                    <a:pos x="23" y="0"/>
                  </a:cxn>
                  <a:cxn ang="0">
                    <a:pos x="38" y="7"/>
                  </a:cxn>
                  <a:cxn ang="0">
                    <a:pos x="44" y="25"/>
                  </a:cxn>
                  <a:cxn ang="0">
                    <a:pos x="44" y="27"/>
                  </a:cxn>
                  <a:cxn ang="0">
                    <a:pos x="9" y="27"/>
                  </a:cxn>
                  <a:cxn ang="0">
                    <a:pos x="13" y="39"/>
                  </a:cxn>
                  <a:cxn ang="0">
                    <a:pos x="23" y="43"/>
                  </a:cxn>
                  <a:cxn ang="0">
                    <a:pos x="31" y="41"/>
                  </a:cxn>
                  <a:cxn ang="0">
                    <a:pos x="36" y="34"/>
                  </a:cxn>
                  <a:cxn ang="0">
                    <a:pos x="36" y="34"/>
                  </a:cxn>
                  <a:cxn ang="0">
                    <a:pos x="9" y="20"/>
                  </a:cxn>
                  <a:cxn ang="0">
                    <a:pos x="9" y="20"/>
                  </a:cxn>
                  <a:cxn ang="0">
                    <a:pos x="36" y="20"/>
                  </a:cxn>
                  <a:cxn ang="0">
                    <a:pos x="33" y="11"/>
                  </a:cxn>
                  <a:cxn ang="0">
                    <a:pos x="23" y="7"/>
                  </a:cxn>
                  <a:cxn ang="0">
                    <a:pos x="13" y="10"/>
                  </a:cxn>
                  <a:cxn ang="0">
                    <a:pos x="9" y="20"/>
                  </a:cxn>
                  <a:cxn ang="0">
                    <a:pos x="9" y="20"/>
                  </a:cxn>
                </a:cxnLst>
                <a:rect l="0" t="0" r="r" b="b"/>
                <a:pathLst>
                  <a:path w="44" h="50">
                    <a:moveTo>
                      <a:pt x="36" y="34"/>
                    </a:moveTo>
                    <a:lnTo>
                      <a:pt x="36" y="34"/>
                    </a:lnTo>
                    <a:lnTo>
                      <a:pt x="44" y="35"/>
                    </a:lnTo>
                    <a:cubicBezTo>
                      <a:pt x="43" y="39"/>
                      <a:pt x="40" y="43"/>
                      <a:pt x="37" y="46"/>
                    </a:cubicBezTo>
                    <a:cubicBezTo>
                      <a:pt x="33" y="49"/>
                      <a:pt x="29" y="50"/>
                      <a:pt x="23" y="50"/>
                    </a:cubicBezTo>
                    <a:cubicBezTo>
                      <a:pt x="16" y="50"/>
                      <a:pt x="10" y="48"/>
                      <a:pt x="6" y="44"/>
                    </a:cubicBezTo>
                    <a:cubicBezTo>
                      <a:pt x="2" y="39"/>
                      <a:pt x="0" y="33"/>
                      <a:pt x="0" y="25"/>
                    </a:cubicBezTo>
                    <a:cubicBezTo>
                      <a:pt x="0" y="17"/>
                      <a:pt x="2" y="11"/>
                      <a:pt x="6" y="7"/>
                    </a:cubicBezTo>
                    <a:cubicBezTo>
                      <a:pt x="11" y="2"/>
                      <a:pt x="16" y="0"/>
                      <a:pt x="23" y="0"/>
                    </a:cubicBezTo>
                    <a:cubicBezTo>
                      <a:pt x="29" y="0"/>
                      <a:pt x="34" y="2"/>
                      <a:pt x="38" y="7"/>
                    </a:cubicBezTo>
                    <a:cubicBezTo>
                      <a:pt x="42" y="11"/>
                      <a:pt x="44" y="17"/>
                      <a:pt x="44" y="25"/>
                    </a:cubicBezTo>
                    <a:cubicBezTo>
                      <a:pt x="44" y="25"/>
                      <a:pt x="44" y="26"/>
                      <a:pt x="44" y="27"/>
                    </a:cubicBezTo>
                    <a:lnTo>
                      <a:pt x="9" y="27"/>
                    </a:lnTo>
                    <a:cubicBezTo>
                      <a:pt x="9" y="32"/>
                      <a:pt x="10" y="36"/>
                      <a:pt x="13" y="39"/>
                    </a:cubicBezTo>
                    <a:cubicBezTo>
                      <a:pt x="16" y="42"/>
                      <a:pt x="19" y="43"/>
                      <a:pt x="23" y="43"/>
                    </a:cubicBezTo>
                    <a:cubicBezTo>
                      <a:pt x="26" y="43"/>
                      <a:pt x="29" y="43"/>
                      <a:pt x="31" y="41"/>
                    </a:cubicBezTo>
                    <a:cubicBezTo>
                      <a:pt x="33" y="39"/>
                      <a:pt x="34" y="37"/>
                      <a:pt x="36" y="34"/>
                    </a:cubicBezTo>
                    <a:lnTo>
                      <a:pt x="36" y="34"/>
                    </a:lnTo>
                    <a:close/>
                    <a:moveTo>
                      <a:pt x="9" y="20"/>
                    </a:moveTo>
                    <a:lnTo>
                      <a:pt x="9" y="20"/>
                    </a:lnTo>
                    <a:lnTo>
                      <a:pt x="36" y="20"/>
                    </a:lnTo>
                    <a:cubicBezTo>
                      <a:pt x="35" y="16"/>
                      <a:pt x="34" y="13"/>
                      <a:pt x="33" y="11"/>
                    </a:cubicBezTo>
                    <a:cubicBezTo>
                      <a:pt x="30" y="8"/>
                      <a:pt x="27" y="7"/>
                      <a:pt x="23"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5" name="Freeform 195"/>
              <p:cNvSpPr>
                <a:spLocks/>
              </p:cNvSpPr>
              <p:nvPr/>
            </p:nvSpPr>
            <p:spPr bwMode="auto">
              <a:xfrm>
                <a:off x="4214" y="1812"/>
                <a:ext cx="31" cy="65"/>
              </a:xfrm>
              <a:custGeom>
                <a:avLst/>
                <a:gdLst/>
                <a:ahLst/>
                <a:cxnLst>
                  <a:cxn ang="0">
                    <a:pos x="0" y="49"/>
                  </a:cxn>
                  <a:cxn ang="0">
                    <a:pos x="0" y="49"/>
                  </a:cxn>
                  <a:cxn ang="0">
                    <a:pos x="0" y="1"/>
                  </a:cxn>
                  <a:cxn ang="0">
                    <a:pos x="7" y="1"/>
                  </a:cxn>
                  <a:cxn ang="0">
                    <a:pos x="7" y="8"/>
                  </a:cxn>
                  <a:cxn ang="0">
                    <a:pos x="12" y="2"/>
                  </a:cxn>
                  <a:cxn ang="0">
                    <a:pos x="18"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1"/>
                      <a:pt x="16" y="0"/>
                      <a:pt x="18" y="0"/>
                    </a:cubicBezTo>
                    <a:cubicBezTo>
                      <a:pt x="20" y="0"/>
                      <a:pt x="23" y="1"/>
                      <a:pt x="26" y="3"/>
                    </a:cubicBezTo>
                    <a:lnTo>
                      <a:pt x="23" y="10"/>
                    </a:lnTo>
                    <a:cubicBezTo>
                      <a:pt x="21" y="9"/>
                      <a:pt x="19" y="8"/>
                      <a:pt x="17" y="8"/>
                    </a:cubicBezTo>
                    <a:cubicBezTo>
                      <a:pt x="15" y="8"/>
                      <a:pt x="14" y="9"/>
                      <a:pt x="12" y="10"/>
                    </a:cubicBezTo>
                    <a:cubicBezTo>
                      <a:pt x="11" y="11"/>
                      <a:pt x="10" y="13"/>
                      <a:pt x="9"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6" name="Freeform 196"/>
              <p:cNvSpPr>
                <a:spLocks noEditPoints="1"/>
              </p:cNvSpPr>
              <p:nvPr/>
            </p:nvSpPr>
            <p:spPr bwMode="auto">
              <a:xfrm>
                <a:off x="4281" y="181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6"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7" name="Freeform 197"/>
              <p:cNvSpPr>
                <a:spLocks/>
              </p:cNvSpPr>
              <p:nvPr/>
            </p:nvSpPr>
            <p:spPr bwMode="auto">
              <a:xfrm>
                <a:off x="4346" y="1812"/>
                <a:ext cx="78" cy="65"/>
              </a:xfrm>
              <a:custGeom>
                <a:avLst/>
                <a:gdLst/>
                <a:ahLst/>
                <a:cxnLst>
                  <a:cxn ang="0">
                    <a:pos x="0" y="49"/>
                  </a:cxn>
                  <a:cxn ang="0">
                    <a:pos x="0" y="49"/>
                  </a:cxn>
                  <a:cxn ang="0">
                    <a:pos x="0" y="1"/>
                  </a:cxn>
                  <a:cxn ang="0">
                    <a:pos x="7" y="1"/>
                  </a:cxn>
                  <a:cxn ang="0">
                    <a:pos x="7" y="8"/>
                  </a:cxn>
                  <a:cxn ang="0">
                    <a:pos x="13" y="2"/>
                  </a:cxn>
                  <a:cxn ang="0">
                    <a:pos x="22" y="0"/>
                  </a:cxn>
                  <a:cxn ang="0">
                    <a:pos x="30" y="2"/>
                  </a:cxn>
                  <a:cxn ang="0">
                    <a:pos x="35" y="8"/>
                  </a:cxn>
                  <a:cxn ang="0">
                    <a:pos x="50" y="0"/>
                  </a:cxn>
                  <a:cxn ang="0">
                    <a:pos x="61" y="4"/>
                  </a:cxn>
                  <a:cxn ang="0">
                    <a:pos x="64" y="16"/>
                  </a:cxn>
                  <a:cxn ang="0">
                    <a:pos x="64" y="49"/>
                  </a:cxn>
                  <a:cxn ang="0">
                    <a:pos x="56" y="49"/>
                  </a:cxn>
                  <a:cxn ang="0">
                    <a:pos x="56" y="19"/>
                  </a:cxn>
                  <a:cxn ang="0">
                    <a:pos x="56" y="12"/>
                  </a:cxn>
                  <a:cxn ang="0">
                    <a:pos x="53" y="8"/>
                  </a:cxn>
                  <a:cxn ang="0">
                    <a:pos x="48" y="7"/>
                  </a:cxn>
                  <a:cxn ang="0">
                    <a:pos x="40" y="10"/>
                  </a:cxn>
                  <a:cxn ang="0">
                    <a:pos x="36" y="21"/>
                  </a:cxn>
                  <a:cxn ang="0">
                    <a:pos x="36" y="49"/>
                  </a:cxn>
                  <a:cxn ang="0">
                    <a:pos x="28" y="49"/>
                  </a:cxn>
                  <a:cxn ang="0">
                    <a:pos x="28" y="18"/>
                  </a:cxn>
                  <a:cxn ang="0">
                    <a:pos x="26" y="10"/>
                  </a:cxn>
                  <a:cxn ang="0">
                    <a:pos x="20" y="7"/>
                  </a:cxn>
                  <a:cxn ang="0">
                    <a:pos x="13" y="9"/>
                  </a:cxn>
                  <a:cxn ang="0">
                    <a:pos x="9" y="14"/>
                  </a:cxn>
                  <a:cxn ang="0">
                    <a:pos x="8" y="24"/>
                  </a:cxn>
                  <a:cxn ang="0">
                    <a:pos x="8" y="49"/>
                  </a:cxn>
                  <a:cxn ang="0">
                    <a:pos x="0" y="49"/>
                  </a:cxn>
                </a:cxnLst>
                <a:rect l="0" t="0" r="r" b="b"/>
                <a:pathLst>
                  <a:path w="64" h="49">
                    <a:moveTo>
                      <a:pt x="0" y="49"/>
                    </a:moveTo>
                    <a:lnTo>
                      <a:pt x="0" y="49"/>
                    </a:lnTo>
                    <a:lnTo>
                      <a:pt x="0" y="1"/>
                    </a:lnTo>
                    <a:lnTo>
                      <a:pt x="7" y="1"/>
                    </a:lnTo>
                    <a:lnTo>
                      <a:pt x="7" y="8"/>
                    </a:lnTo>
                    <a:cubicBezTo>
                      <a:pt x="9" y="6"/>
                      <a:pt x="11" y="4"/>
                      <a:pt x="13" y="2"/>
                    </a:cubicBezTo>
                    <a:cubicBezTo>
                      <a:pt x="16" y="1"/>
                      <a:pt x="18" y="0"/>
                      <a:pt x="22" y="0"/>
                    </a:cubicBezTo>
                    <a:cubicBezTo>
                      <a:pt x="25" y="0"/>
                      <a:pt x="28" y="1"/>
                      <a:pt x="30" y="2"/>
                    </a:cubicBezTo>
                    <a:cubicBezTo>
                      <a:pt x="32" y="4"/>
                      <a:pt x="34" y="6"/>
                      <a:pt x="35" y="8"/>
                    </a:cubicBezTo>
                    <a:cubicBezTo>
                      <a:pt x="39" y="3"/>
                      <a:pt x="44" y="0"/>
                      <a:pt x="50" y="0"/>
                    </a:cubicBezTo>
                    <a:cubicBezTo>
                      <a:pt x="54" y="0"/>
                      <a:pt x="58" y="1"/>
                      <a:pt x="61" y="4"/>
                    </a:cubicBezTo>
                    <a:cubicBezTo>
                      <a:pt x="63" y="7"/>
                      <a:pt x="64" y="11"/>
                      <a:pt x="64" y="16"/>
                    </a:cubicBezTo>
                    <a:lnTo>
                      <a:pt x="64" y="49"/>
                    </a:lnTo>
                    <a:lnTo>
                      <a:pt x="56" y="49"/>
                    </a:lnTo>
                    <a:lnTo>
                      <a:pt x="56" y="19"/>
                    </a:lnTo>
                    <a:cubicBezTo>
                      <a:pt x="56" y="16"/>
                      <a:pt x="56" y="13"/>
                      <a:pt x="56" y="12"/>
                    </a:cubicBezTo>
                    <a:cubicBezTo>
                      <a:pt x="55" y="10"/>
                      <a:pt x="54" y="9"/>
                      <a:pt x="53" y="8"/>
                    </a:cubicBezTo>
                    <a:cubicBezTo>
                      <a:pt x="51" y="8"/>
                      <a:pt x="50" y="7"/>
                      <a:pt x="48" y="7"/>
                    </a:cubicBezTo>
                    <a:cubicBezTo>
                      <a:pt x="45" y="7"/>
                      <a:pt x="42" y="8"/>
                      <a:pt x="40" y="10"/>
                    </a:cubicBezTo>
                    <a:cubicBezTo>
                      <a:pt x="37" y="13"/>
                      <a:pt x="36" y="16"/>
                      <a:pt x="36" y="21"/>
                    </a:cubicBezTo>
                    <a:lnTo>
                      <a:pt x="36" y="49"/>
                    </a:lnTo>
                    <a:lnTo>
                      <a:pt x="28" y="49"/>
                    </a:lnTo>
                    <a:lnTo>
                      <a:pt x="28" y="18"/>
                    </a:lnTo>
                    <a:cubicBezTo>
                      <a:pt x="28" y="14"/>
                      <a:pt x="27" y="12"/>
                      <a:pt x="26" y="10"/>
                    </a:cubicBezTo>
                    <a:cubicBezTo>
                      <a:pt x="25" y="8"/>
                      <a:pt x="23" y="7"/>
                      <a:pt x="20" y="7"/>
                    </a:cubicBezTo>
                    <a:cubicBezTo>
                      <a:pt x="17" y="7"/>
                      <a:pt x="15" y="8"/>
                      <a:pt x="13" y="9"/>
                    </a:cubicBezTo>
                    <a:cubicBezTo>
                      <a:pt x="11" y="10"/>
                      <a:pt x="10" y="12"/>
                      <a:pt x="9" y="14"/>
                    </a:cubicBezTo>
                    <a:cubicBezTo>
                      <a:pt x="8" y="16"/>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8" name="Freeform 198"/>
              <p:cNvSpPr>
                <a:spLocks noEditPoints="1"/>
              </p:cNvSpPr>
              <p:nvPr/>
            </p:nvSpPr>
            <p:spPr bwMode="auto">
              <a:xfrm>
                <a:off x="4441" y="1812"/>
                <a:ext cx="51" cy="89"/>
              </a:xfrm>
              <a:custGeom>
                <a:avLst/>
                <a:gdLst/>
                <a:ahLst/>
                <a:cxnLst>
                  <a:cxn ang="0">
                    <a:pos x="0" y="67"/>
                  </a:cxn>
                  <a:cxn ang="0">
                    <a:pos x="0" y="67"/>
                  </a:cxn>
                  <a:cxn ang="0">
                    <a:pos x="0" y="1"/>
                  </a:cxn>
                  <a:cxn ang="0">
                    <a:pos x="8" y="1"/>
                  </a:cxn>
                  <a:cxn ang="0">
                    <a:pos x="8" y="7"/>
                  </a:cxn>
                  <a:cxn ang="0">
                    <a:pos x="13" y="2"/>
                  </a:cxn>
                  <a:cxn ang="0">
                    <a:pos x="21"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29" y="39"/>
                  </a:cxn>
                  <a:cxn ang="0">
                    <a:pos x="33" y="25"/>
                  </a:cxn>
                  <a:cxn ang="0">
                    <a:pos x="30" y="11"/>
                  </a:cxn>
                  <a:cxn ang="0">
                    <a:pos x="21" y="6"/>
                  </a:cxn>
                  <a:cxn ang="0">
                    <a:pos x="11" y="11"/>
                  </a:cxn>
                  <a:cxn ang="0">
                    <a:pos x="8" y="25"/>
                  </a:cxn>
                  <a:cxn ang="0">
                    <a:pos x="8" y="25"/>
                  </a:cxn>
                </a:cxnLst>
                <a:rect l="0" t="0" r="r" b="b"/>
                <a:pathLst>
                  <a:path w="42" h="67">
                    <a:moveTo>
                      <a:pt x="0" y="67"/>
                    </a:moveTo>
                    <a:lnTo>
                      <a:pt x="0" y="67"/>
                    </a:lnTo>
                    <a:lnTo>
                      <a:pt x="0" y="1"/>
                    </a:lnTo>
                    <a:lnTo>
                      <a:pt x="8" y="1"/>
                    </a:lnTo>
                    <a:lnTo>
                      <a:pt x="8" y="7"/>
                    </a:lnTo>
                    <a:cubicBezTo>
                      <a:pt x="9" y="5"/>
                      <a:pt x="11" y="3"/>
                      <a:pt x="13" y="2"/>
                    </a:cubicBezTo>
                    <a:cubicBezTo>
                      <a:pt x="16" y="1"/>
                      <a:pt x="18" y="0"/>
                      <a:pt x="21" y="0"/>
                    </a:cubicBezTo>
                    <a:cubicBezTo>
                      <a:pt x="25"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4" y="50"/>
                      <a:pt x="21" y="50"/>
                    </a:cubicBezTo>
                    <a:cubicBezTo>
                      <a:pt x="18" y="50"/>
                      <a:pt x="16" y="49"/>
                      <a:pt x="14" y="48"/>
                    </a:cubicBezTo>
                    <a:cubicBezTo>
                      <a:pt x="11"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29" y="39"/>
                    </a:cubicBezTo>
                    <a:cubicBezTo>
                      <a:pt x="32" y="36"/>
                      <a:pt x="33" y="31"/>
                      <a:pt x="33" y="25"/>
                    </a:cubicBezTo>
                    <a:cubicBezTo>
                      <a:pt x="33" y="19"/>
                      <a:pt x="32" y="14"/>
                      <a:pt x="30" y="11"/>
                    </a:cubicBezTo>
                    <a:cubicBezTo>
                      <a:pt x="27" y="8"/>
                      <a:pt x="24" y="6"/>
                      <a:pt x="21" y="6"/>
                    </a:cubicBezTo>
                    <a:cubicBezTo>
                      <a:pt x="17" y="6"/>
                      <a:pt x="14" y="8"/>
                      <a:pt x="11"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19" name="Freeform 199"/>
              <p:cNvSpPr>
                <a:spLocks/>
              </p:cNvSpPr>
              <p:nvPr/>
            </p:nvSpPr>
            <p:spPr bwMode="auto">
              <a:xfrm>
                <a:off x="4503" y="1790"/>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0" name="Freeform 200"/>
              <p:cNvSpPr>
                <a:spLocks noEditPoints="1"/>
              </p:cNvSpPr>
              <p:nvPr/>
            </p:nvSpPr>
            <p:spPr bwMode="auto">
              <a:xfrm>
                <a:off x="4525" y="1812"/>
                <a:ext cx="55"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6"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1" name="Freeform 201"/>
              <p:cNvSpPr>
                <a:spLocks/>
              </p:cNvSpPr>
              <p:nvPr/>
            </p:nvSpPr>
            <p:spPr bwMode="auto">
              <a:xfrm>
                <a:off x="4586" y="1814"/>
                <a:ext cx="52" cy="88"/>
              </a:xfrm>
              <a:custGeom>
                <a:avLst/>
                <a:gdLst/>
                <a:ahLst/>
                <a:cxnLst>
                  <a:cxn ang="0">
                    <a:pos x="4" y="66"/>
                  </a:cxn>
                  <a:cxn ang="0">
                    <a:pos x="4" y="66"/>
                  </a:cxn>
                  <a:cxn ang="0">
                    <a:pos x="3" y="59"/>
                  </a:cxn>
                  <a:cxn ang="0">
                    <a:pos x="8" y="59"/>
                  </a:cxn>
                  <a:cxn ang="0">
                    <a:pos x="12" y="58"/>
                  </a:cxn>
                  <a:cxn ang="0">
                    <a:pos x="15" y="56"/>
                  </a:cxn>
                  <a:cxn ang="0">
                    <a:pos x="17" y="50"/>
                  </a:cxn>
                  <a:cxn ang="0">
                    <a:pos x="18" y="48"/>
                  </a:cxn>
                  <a:cxn ang="0">
                    <a:pos x="0" y="0"/>
                  </a:cxn>
                  <a:cxn ang="0">
                    <a:pos x="8" y="0"/>
                  </a:cxn>
                  <a:cxn ang="0">
                    <a:pos x="18" y="28"/>
                  </a:cxn>
                  <a:cxn ang="0">
                    <a:pos x="22" y="39"/>
                  </a:cxn>
                  <a:cxn ang="0">
                    <a:pos x="25" y="28"/>
                  </a:cxn>
                  <a:cxn ang="0">
                    <a:pos x="35" y="0"/>
                  </a:cxn>
                  <a:cxn ang="0">
                    <a:pos x="43" y="0"/>
                  </a:cxn>
                  <a:cxn ang="0">
                    <a:pos x="25" y="49"/>
                  </a:cxn>
                  <a:cxn ang="0">
                    <a:pos x="21" y="60"/>
                  </a:cxn>
                  <a:cxn ang="0">
                    <a:pos x="16" y="65"/>
                  </a:cxn>
                  <a:cxn ang="0">
                    <a:pos x="9" y="67"/>
                  </a:cxn>
                  <a:cxn ang="0">
                    <a:pos x="4" y="66"/>
                  </a:cxn>
                  <a:cxn ang="0">
                    <a:pos x="4" y="66"/>
                  </a:cxn>
                </a:cxnLst>
                <a:rect l="0" t="0" r="r" b="b"/>
                <a:pathLst>
                  <a:path w="43" h="67">
                    <a:moveTo>
                      <a:pt x="4" y="66"/>
                    </a:moveTo>
                    <a:lnTo>
                      <a:pt x="4" y="66"/>
                    </a:lnTo>
                    <a:lnTo>
                      <a:pt x="3" y="59"/>
                    </a:lnTo>
                    <a:cubicBezTo>
                      <a:pt x="5" y="59"/>
                      <a:pt x="6" y="59"/>
                      <a:pt x="8" y="59"/>
                    </a:cubicBezTo>
                    <a:cubicBezTo>
                      <a:pt x="9" y="59"/>
                      <a:pt x="11" y="59"/>
                      <a:pt x="12" y="58"/>
                    </a:cubicBezTo>
                    <a:cubicBezTo>
                      <a:pt x="13" y="58"/>
                      <a:pt x="14" y="57"/>
                      <a:pt x="15" y="56"/>
                    </a:cubicBezTo>
                    <a:cubicBezTo>
                      <a:pt x="15" y="55"/>
                      <a:pt x="16" y="53"/>
                      <a:pt x="17" y="50"/>
                    </a:cubicBezTo>
                    <a:cubicBezTo>
                      <a:pt x="17" y="49"/>
                      <a:pt x="17" y="49"/>
                      <a:pt x="18" y="48"/>
                    </a:cubicBezTo>
                    <a:lnTo>
                      <a:pt x="0" y="0"/>
                    </a:lnTo>
                    <a:lnTo>
                      <a:pt x="8" y="0"/>
                    </a:lnTo>
                    <a:lnTo>
                      <a:pt x="18" y="28"/>
                    </a:lnTo>
                    <a:cubicBezTo>
                      <a:pt x="20" y="31"/>
                      <a:pt x="21" y="35"/>
                      <a:pt x="22" y="39"/>
                    </a:cubicBezTo>
                    <a:cubicBezTo>
                      <a:pt x="23" y="35"/>
                      <a:pt x="24" y="32"/>
                      <a:pt x="25" y="28"/>
                    </a:cubicBezTo>
                    <a:lnTo>
                      <a:pt x="35" y="0"/>
                    </a:lnTo>
                    <a:lnTo>
                      <a:pt x="43" y="0"/>
                    </a:lnTo>
                    <a:lnTo>
                      <a:pt x="25" y="49"/>
                    </a:lnTo>
                    <a:cubicBezTo>
                      <a:pt x="23" y="54"/>
                      <a:pt x="22" y="58"/>
                      <a:pt x="21" y="60"/>
                    </a:cubicBezTo>
                    <a:cubicBezTo>
                      <a:pt x="19" y="62"/>
                      <a:pt x="18" y="64"/>
                      <a:pt x="16" y="65"/>
                    </a:cubicBezTo>
                    <a:cubicBezTo>
                      <a:pt x="14" y="67"/>
                      <a:pt x="12" y="67"/>
                      <a:pt x="9" y="67"/>
                    </a:cubicBezTo>
                    <a:cubicBezTo>
                      <a:pt x="8" y="67"/>
                      <a:pt x="6" y="67"/>
                      <a:pt x="4" y="66"/>
                    </a:cubicBezTo>
                    <a:lnTo>
                      <a:pt x="4"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2" name="Freeform 202"/>
              <p:cNvSpPr>
                <a:spLocks noEditPoints="1"/>
              </p:cNvSpPr>
              <p:nvPr/>
            </p:nvSpPr>
            <p:spPr bwMode="auto">
              <a:xfrm>
                <a:off x="4641" y="181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5"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3" name="Freeform 203"/>
              <p:cNvSpPr>
                <a:spLocks noEditPoints="1"/>
              </p:cNvSpPr>
              <p:nvPr/>
            </p:nvSpPr>
            <p:spPr bwMode="auto">
              <a:xfrm>
                <a:off x="4703" y="1812"/>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4" name="Freeform 204"/>
              <p:cNvSpPr>
                <a:spLocks/>
              </p:cNvSpPr>
              <p:nvPr/>
            </p:nvSpPr>
            <p:spPr bwMode="auto">
              <a:xfrm>
                <a:off x="3713" y="1948"/>
                <a:ext cx="60" cy="88"/>
              </a:xfrm>
              <a:custGeom>
                <a:avLst/>
                <a:gdLst/>
                <a:ahLst/>
                <a:cxnLst>
                  <a:cxn ang="0">
                    <a:pos x="0" y="66"/>
                  </a:cxn>
                  <a:cxn ang="0">
                    <a:pos x="0" y="66"/>
                  </a:cxn>
                  <a:cxn ang="0">
                    <a:pos x="0" y="0"/>
                  </a:cxn>
                  <a:cxn ang="0">
                    <a:pos x="47" y="0"/>
                  </a:cxn>
                  <a:cxn ang="0">
                    <a:pos x="47" y="8"/>
                  </a:cxn>
                  <a:cxn ang="0">
                    <a:pos x="8" y="8"/>
                  </a:cxn>
                  <a:cxn ang="0">
                    <a:pos x="8" y="28"/>
                  </a:cxn>
                  <a:cxn ang="0">
                    <a:pos x="45" y="28"/>
                  </a:cxn>
                  <a:cxn ang="0">
                    <a:pos x="45" y="36"/>
                  </a:cxn>
                  <a:cxn ang="0">
                    <a:pos x="8" y="36"/>
                  </a:cxn>
                  <a:cxn ang="0">
                    <a:pos x="8" y="58"/>
                  </a:cxn>
                  <a:cxn ang="0">
                    <a:pos x="49" y="58"/>
                  </a:cxn>
                  <a:cxn ang="0">
                    <a:pos x="49" y="66"/>
                  </a:cxn>
                  <a:cxn ang="0">
                    <a:pos x="0" y="66"/>
                  </a:cxn>
                </a:cxnLst>
                <a:rect l="0" t="0" r="r" b="b"/>
                <a:pathLst>
                  <a:path w="49" h="66">
                    <a:moveTo>
                      <a:pt x="0" y="66"/>
                    </a:moveTo>
                    <a:lnTo>
                      <a:pt x="0" y="66"/>
                    </a:lnTo>
                    <a:lnTo>
                      <a:pt x="0" y="0"/>
                    </a:lnTo>
                    <a:lnTo>
                      <a:pt x="47" y="0"/>
                    </a:lnTo>
                    <a:lnTo>
                      <a:pt x="47" y="8"/>
                    </a:lnTo>
                    <a:lnTo>
                      <a:pt x="8" y="8"/>
                    </a:lnTo>
                    <a:lnTo>
                      <a:pt x="8" y="28"/>
                    </a:lnTo>
                    <a:lnTo>
                      <a:pt x="45" y="28"/>
                    </a:lnTo>
                    <a:lnTo>
                      <a:pt x="45" y="36"/>
                    </a:lnTo>
                    <a:lnTo>
                      <a:pt x="8" y="36"/>
                    </a:lnTo>
                    <a:lnTo>
                      <a:pt x="8" y="58"/>
                    </a:lnTo>
                    <a:lnTo>
                      <a:pt x="49" y="58"/>
                    </a:lnTo>
                    <a:lnTo>
                      <a:pt x="4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 name="Group 406"/>
            <p:cNvGrpSpPr>
              <a:grpSpLocks/>
            </p:cNvGrpSpPr>
            <p:nvPr/>
          </p:nvGrpSpPr>
          <p:grpSpPr bwMode="auto">
            <a:xfrm>
              <a:off x="-36" y="-55"/>
              <a:ext cx="5843" cy="10650"/>
              <a:chOff x="-36" y="-55"/>
              <a:chExt cx="5843" cy="10650"/>
            </a:xfrm>
          </p:grpSpPr>
          <p:sp>
            <p:nvSpPr>
              <p:cNvPr id="133326" name="Freeform 206"/>
              <p:cNvSpPr>
                <a:spLocks/>
              </p:cNvSpPr>
              <p:nvPr/>
            </p:nvSpPr>
            <p:spPr bwMode="auto">
              <a:xfrm>
                <a:off x="3788" y="1971"/>
                <a:ext cx="79" cy="65"/>
              </a:xfrm>
              <a:custGeom>
                <a:avLst/>
                <a:gdLst/>
                <a:ahLst/>
                <a:cxnLst>
                  <a:cxn ang="0">
                    <a:pos x="0" y="49"/>
                  </a:cxn>
                  <a:cxn ang="0">
                    <a:pos x="0" y="49"/>
                  </a:cxn>
                  <a:cxn ang="0">
                    <a:pos x="0" y="1"/>
                  </a:cxn>
                  <a:cxn ang="0">
                    <a:pos x="7" y="1"/>
                  </a:cxn>
                  <a:cxn ang="0">
                    <a:pos x="7" y="8"/>
                  </a:cxn>
                  <a:cxn ang="0">
                    <a:pos x="13" y="2"/>
                  </a:cxn>
                  <a:cxn ang="0">
                    <a:pos x="22" y="0"/>
                  </a:cxn>
                  <a:cxn ang="0">
                    <a:pos x="30" y="2"/>
                  </a:cxn>
                  <a:cxn ang="0">
                    <a:pos x="35" y="8"/>
                  </a:cxn>
                  <a:cxn ang="0">
                    <a:pos x="50" y="0"/>
                  </a:cxn>
                  <a:cxn ang="0">
                    <a:pos x="61" y="4"/>
                  </a:cxn>
                  <a:cxn ang="0">
                    <a:pos x="65" y="16"/>
                  </a:cxn>
                  <a:cxn ang="0">
                    <a:pos x="65" y="49"/>
                  </a:cxn>
                  <a:cxn ang="0">
                    <a:pos x="57" y="49"/>
                  </a:cxn>
                  <a:cxn ang="0">
                    <a:pos x="57" y="19"/>
                  </a:cxn>
                  <a:cxn ang="0">
                    <a:pos x="56" y="12"/>
                  </a:cxn>
                  <a:cxn ang="0">
                    <a:pos x="53" y="8"/>
                  </a:cxn>
                  <a:cxn ang="0">
                    <a:pos x="48" y="7"/>
                  </a:cxn>
                  <a:cxn ang="0">
                    <a:pos x="40" y="10"/>
                  </a:cxn>
                  <a:cxn ang="0">
                    <a:pos x="36" y="21"/>
                  </a:cxn>
                  <a:cxn ang="0">
                    <a:pos x="36" y="49"/>
                  </a:cxn>
                  <a:cxn ang="0">
                    <a:pos x="28" y="49"/>
                  </a:cxn>
                  <a:cxn ang="0">
                    <a:pos x="28" y="18"/>
                  </a:cxn>
                  <a:cxn ang="0">
                    <a:pos x="26" y="10"/>
                  </a:cxn>
                  <a:cxn ang="0">
                    <a:pos x="20" y="7"/>
                  </a:cxn>
                  <a:cxn ang="0">
                    <a:pos x="13" y="9"/>
                  </a:cxn>
                  <a:cxn ang="0">
                    <a:pos x="9" y="14"/>
                  </a:cxn>
                  <a:cxn ang="0">
                    <a:pos x="8" y="24"/>
                  </a:cxn>
                  <a:cxn ang="0">
                    <a:pos x="8" y="49"/>
                  </a:cxn>
                  <a:cxn ang="0">
                    <a:pos x="0" y="49"/>
                  </a:cxn>
                </a:cxnLst>
                <a:rect l="0" t="0" r="r" b="b"/>
                <a:pathLst>
                  <a:path w="65" h="49">
                    <a:moveTo>
                      <a:pt x="0" y="49"/>
                    </a:moveTo>
                    <a:lnTo>
                      <a:pt x="0" y="49"/>
                    </a:lnTo>
                    <a:lnTo>
                      <a:pt x="0" y="1"/>
                    </a:lnTo>
                    <a:lnTo>
                      <a:pt x="7" y="1"/>
                    </a:lnTo>
                    <a:lnTo>
                      <a:pt x="7" y="8"/>
                    </a:lnTo>
                    <a:cubicBezTo>
                      <a:pt x="9" y="6"/>
                      <a:pt x="11" y="4"/>
                      <a:pt x="13" y="2"/>
                    </a:cubicBezTo>
                    <a:cubicBezTo>
                      <a:pt x="16" y="1"/>
                      <a:pt x="18" y="0"/>
                      <a:pt x="22" y="0"/>
                    </a:cubicBezTo>
                    <a:cubicBezTo>
                      <a:pt x="25" y="0"/>
                      <a:pt x="28" y="1"/>
                      <a:pt x="30" y="2"/>
                    </a:cubicBezTo>
                    <a:cubicBezTo>
                      <a:pt x="33" y="4"/>
                      <a:pt x="34" y="6"/>
                      <a:pt x="35" y="8"/>
                    </a:cubicBezTo>
                    <a:cubicBezTo>
                      <a:pt x="39" y="3"/>
                      <a:pt x="44" y="0"/>
                      <a:pt x="50" y="0"/>
                    </a:cubicBezTo>
                    <a:cubicBezTo>
                      <a:pt x="55" y="0"/>
                      <a:pt x="58" y="1"/>
                      <a:pt x="61" y="4"/>
                    </a:cubicBezTo>
                    <a:cubicBezTo>
                      <a:pt x="63" y="7"/>
                      <a:pt x="65" y="11"/>
                      <a:pt x="65" y="16"/>
                    </a:cubicBezTo>
                    <a:lnTo>
                      <a:pt x="65" y="49"/>
                    </a:lnTo>
                    <a:lnTo>
                      <a:pt x="57" y="49"/>
                    </a:lnTo>
                    <a:lnTo>
                      <a:pt x="57" y="19"/>
                    </a:lnTo>
                    <a:cubicBezTo>
                      <a:pt x="57" y="16"/>
                      <a:pt x="56" y="13"/>
                      <a:pt x="56" y="12"/>
                    </a:cubicBezTo>
                    <a:cubicBezTo>
                      <a:pt x="55" y="10"/>
                      <a:pt x="54" y="9"/>
                      <a:pt x="53" y="8"/>
                    </a:cubicBezTo>
                    <a:cubicBezTo>
                      <a:pt x="51" y="8"/>
                      <a:pt x="50" y="7"/>
                      <a:pt x="48" y="7"/>
                    </a:cubicBezTo>
                    <a:cubicBezTo>
                      <a:pt x="45" y="7"/>
                      <a:pt x="42" y="8"/>
                      <a:pt x="40" y="10"/>
                    </a:cubicBezTo>
                    <a:cubicBezTo>
                      <a:pt x="37" y="13"/>
                      <a:pt x="36" y="16"/>
                      <a:pt x="36" y="21"/>
                    </a:cubicBezTo>
                    <a:lnTo>
                      <a:pt x="36" y="49"/>
                    </a:lnTo>
                    <a:lnTo>
                      <a:pt x="28" y="49"/>
                    </a:lnTo>
                    <a:lnTo>
                      <a:pt x="28" y="18"/>
                    </a:lnTo>
                    <a:cubicBezTo>
                      <a:pt x="28" y="14"/>
                      <a:pt x="28" y="12"/>
                      <a:pt x="26" y="10"/>
                    </a:cubicBezTo>
                    <a:cubicBezTo>
                      <a:pt x="25" y="8"/>
                      <a:pt x="23" y="7"/>
                      <a:pt x="20" y="7"/>
                    </a:cubicBezTo>
                    <a:cubicBezTo>
                      <a:pt x="18" y="7"/>
                      <a:pt x="15" y="8"/>
                      <a:pt x="13" y="9"/>
                    </a:cubicBezTo>
                    <a:cubicBezTo>
                      <a:pt x="12" y="10"/>
                      <a:pt x="10" y="12"/>
                      <a:pt x="9" y="14"/>
                    </a:cubicBezTo>
                    <a:cubicBezTo>
                      <a:pt x="8" y="16"/>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7" name="Freeform 207"/>
              <p:cNvSpPr>
                <a:spLocks noEditPoints="1"/>
              </p:cNvSpPr>
              <p:nvPr/>
            </p:nvSpPr>
            <p:spPr bwMode="auto">
              <a:xfrm>
                <a:off x="3883" y="1971"/>
                <a:ext cx="51" cy="88"/>
              </a:xfrm>
              <a:custGeom>
                <a:avLst/>
                <a:gdLst/>
                <a:ahLst/>
                <a:cxnLst>
                  <a:cxn ang="0">
                    <a:pos x="0" y="67"/>
                  </a:cxn>
                  <a:cxn ang="0">
                    <a:pos x="0" y="67"/>
                  </a:cxn>
                  <a:cxn ang="0">
                    <a:pos x="0" y="1"/>
                  </a:cxn>
                  <a:cxn ang="0">
                    <a:pos x="8" y="1"/>
                  </a:cxn>
                  <a:cxn ang="0">
                    <a:pos x="8" y="7"/>
                  </a:cxn>
                  <a:cxn ang="0">
                    <a:pos x="13" y="2"/>
                  </a:cxn>
                  <a:cxn ang="0">
                    <a:pos x="21"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30" y="39"/>
                  </a:cxn>
                  <a:cxn ang="0">
                    <a:pos x="33" y="25"/>
                  </a:cxn>
                  <a:cxn ang="0">
                    <a:pos x="30" y="11"/>
                  </a:cxn>
                  <a:cxn ang="0">
                    <a:pos x="21" y="6"/>
                  </a:cxn>
                  <a:cxn ang="0">
                    <a:pos x="12" y="11"/>
                  </a:cxn>
                  <a:cxn ang="0">
                    <a:pos x="8" y="25"/>
                  </a:cxn>
                  <a:cxn ang="0">
                    <a:pos x="8" y="25"/>
                  </a:cxn>
                </a:cxnLst>
                <a:rect l="0" t="0" r="r" b="b"/>
                <a:pathLst>
                  <a:path w="42" h="67">
                    <a:moveTo>
                      <a:pt x="0" y="67"/>
                    </a:moveTo>
                    <a:lnTo>
                      <a:pt x="0" y="67"/>
                    </a:lnTo>
                    <a:lnTo>
                      <a:pt x="0" y="1"/>
                    </a:lnTo>
                    <a:lnTo>
                      <a:pt x="8" y="1"/>
                    </a:lnTo>
                    <a:lnTo>
                      <a:pt x="8" y="7"/>
                    </a:lnTo>
                    <a:cubicBezTo>
                      <a:pt x="9" y="5"/>
                      <a:pt x="11" y="3"/>
                      <a:pt x="13" y="2"/>
                    </a:cubicBezTo>
                    <a:cubicBezTo>
                      <a:pt x="16" y="1"/>
                      <a:pt x="18" y="0"/>
                      <a:pt x="21" y="0"/>
                    </a:cubicBezTo>
                    <a:cubicBezTo>
                      <a:pt x="26"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5" y="50"/>
                      <a:pt x="21" y="50"/>
                    </a:cubicBezTo>
                    <a:cubicBezTo>
                      <a:pt x="18" y="50"/>
                      <a:pt x="16" y="49"/>
                      <a:pt x="14" y="48"/>
                    </a:cubicBezTo>
                    <a:cubicBezTo>
                      <a:pt x="11"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30" y="39"/>
                    </a:cubicBezTo>
                    <a:cubicBezTo>
                      <a:pt x="32" y="36"/>
                      <a:pt x="33" y="31"/>
                      <a:pt x="33" y="25"/>
                    </a:cubicBezTo>
                    <a:cubicBezTo>
                      <a:pt x="33" y="19"/>
                      <a:pt x="32" y="14"/>
                      <a:pt x="30" y="11"/>
                    </a:cubicBezTo>
                    <a:cubicBezTo>
                      <a:pt x="27" y="8"/>
                      <a:pt x="24" y="6"/>
                      <a:pt x="21" y="6"/>
                    </a:cubicBezTo>
                    <a:cubicBezTo>
                      <a:pt x="17" y="6"/>
                      <a:pt x="14"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8" name="Freeform 208"/>
              <p:cNvSpPr>
                <a:spLocks/>
              </p:cNvSpPr>
              <p:nvPr/>
            </p:nvSpPr>
            <p:spPr bwMode="auto">
              <a:xfrm>
                <a:off x="3945" y="1948"/>
                <a:ext cx="9"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29" name="Freeform 209"/>
              <p:cNvSpPr>
                <a:spLocks noEditPoints="1"/>
              </p:cNvSpPr>
              <p:nvPr/>
            </p:nvSpPr>
            <p:spPr bwMode="auto">
              <a:xfrm>
                <a:off x="3967" y="1971"/>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9" y="25"/>
                  </a:cxn>
                  <a:cxn ang="0">
                    <a:pos x="9" y="25"/>
                  </a:cxn>
                  <a:cxn ang="0">
                    <a:pos x="13" y="39"/>
                  </a:cxn>
                  <a:cxn ang="0">
                    <a:pos x="23" y="43"/>
                  </a:cxn>
                  <a:cxn ang="0">
                    <a:pos x="33" y="39"/>
                  </a:cxn>
                  <a:cxn ang="0">
                    <a:pos x="37" y="25"/>
                  </a:cxn>
                  <a:cxn ang="0">
                    <a:pos x="33" y="11"/>
                  </a:cxn>
                  <a:cxn ang="0">
                    <a:pos x="23" y="7"/>
                  </a:cxn>
                  <a:cxn ang="0">
                    <a:pos x="13" y="11"/>
                  </a:cxn>
                  <a:cxn ang="0">
                    <a:pos x="9" y="25"/>
                  </a:cxn>
                  <a:cxn ang="0">
                    <a:pos x="9"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9" y="25"/>
                    </a:moveTo>
                    <a:lnTo>
                      <a:pt x="9" y="25"/>
                    </a:lnTo>
                    <a:cubicBezTo>
                      <a:pt x="9" y="31"/>
                      <a:pt x="10" y="36"/>
                      <a:pt x="13" y="39"/>
                    </a:cubicBezTo>
                    <a:cubicBezTo>
                      <a:pt x="15" y="42"/>
                      <a:pt x="19"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9" y="7"/>
                      <a:pt x="15" y="8"/>
                      <a:pt x="13" y="11"/>
                    </a:cubicBezTo>
                    <a:cubicBezTo>
                      <a:pt x="10" y="14"/>
                      <a:pt x="9" y="19"/>
                      <a:pt x="9" y="25"/>
                    </a:cubicBezTo>
                    <a:lnTo>
                      <a:pt x="9"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0" name="Freeform 210"/>
              <p:cNvSpPr>
                <a:spLocks/>
              </p:cNvSpPr>
              <p:nvPr/>
            </p:nvSpPr>
            <p:spPr bwMode="auto">
              <a:xfrm>
                <a:off x="4027" y="1972"/>
                <a:ext cx="54" cy="89"/>
              </a:xfrm>
              <a:custGeom>
                <a:avLst/>
                <a:gdLst/>
                <a:ahLst/>
                <a:cxnLst>
                  <a:cxn ang="0">
                    <a:pos x="4" y="66"/>
                  </a:cxn>
                  <a:cxn ang="0">
                    <a:pos x="4" y="66"/>
                  </a:cxn>
                  <a:cxn ang="0">
                    <a:pos x="3" y="59"/>
                  </a:cxn>
                  <a:cxn ang="0">
                    <a:pos x="8" y="59"/>
                  </a:cxn>
                  <a:cxn ang="0">
                    <a:pos x="12" y="58"/>
                  </a:cxn>
                  <a:cxn ang="0">
                    <a:pos x="15" y="56"/>
                  </a:cxn>
                  <a:cxn ang="0">
                    <a:pos x="17" y="50"/>
                  </a:cxn>
                  <a:cxn ang="0">
                    <a:pos x="18" y="48"/>
                  </a:cxn>
                  <a:cxn ang="0">
                    <a:pos x="0" y="0"/>
                  </a:cxn>
                  <a:cxn ang="0">
                    <a:pos x="9" y="0"/>
                  </a:cxn>
                  <a:cxn ang="0">
                    <a:pos x="18" y="28"/>
                  </a:cxn>
                  <a:cxn ang="0">
                    <a:pos x="22" y="39"/>
                  </a:cxn>
                  <a:cxn ang="0">
                    <a:pos x="25" y="28"/>
                  </a:cxn>
                  <a:cxn ang="0">
                    <a:pos x="35" y="0"/>
                  </a:cxn>
                  <a:cxn ang="0">
                    <a:pos x="44" y="0"/>
                  </a:cxn>
                  <a:cxn ang="0">
                    <a:pos x="25" y="49"/>
                  </a:cxn>
                  <a:cxn ang="0">
                    <a:pos x="21" y="60"/>
                  </a:cxn>
                  <a:cxn ang="0">
                    <a:pos x="16" y="65"/>
                  </a:cxn>
                  <a:cxn ang="0">
                    <a:pos x="9" y="67"/>
                  </a:cxn>
                  <a:cxn ang="0">
                    <a:pos x="4" y="66"/>
                  </a:cxn>
                  <a:cxn ang="0">
                    <a:pos x="4" y="66"/>
                  </a:cxn>
                </a:cxnLst>
                <a:rect l="0" t="0" r="r" b="b"/>
                <a:pathLst>
                  <a:path w="44" h="67">
                    <a:moveTo>
                      <a:pt x="4" y="66"/>
                    </a:moveTo>
                    <a:lnTo>
                      <a:pt x="4" y="66"/>
                    </a:lnTo>
                    <a:lnTo>
                      <a:pt x="3" y="59"/>
                    </a:lnTo>
                    <a:cubicBezTo>
                      <a:pt x="5" y="59"/>
                      <a:pt x="6" y="59"/>
                      <a:pt x="8" y="59"/>
                    </a:cubicBezTo>
                    <a:cubicBezTo>
                      <a:pt x="10" y="59"/>
                      <a:pt x="11" y="59"/>
                      <a:pt x="12" y="58"/>
                    </a:cubicBezTo>
                    <a:cubicBezTo>
                      <a:pt x="13" y="58"/>
                      <a:pt x="14" y="57"/>
                      <a:pt x="15" y="56"/>
                    </a:cubicBezTo>
                    <a:cubicBezTo>
                      <a:pt x="15" y="55"/>
                      <a:pt x="16" y="53"/>
                      <a:pt x="17" y="50"/>
                    </a:cubicBezTo>
                    <a:cubicBezTo>
                      <a:pt x="17" y="49"/>
                      <a:pt x="18" y="49"/>
                      <a:pt x="18" y="48"/>
                    </a:cubicBezTo>
                    <a:lnTo>
                      <a:pt x="0" y="0"/>
                    </a:lnTo>
                    <a:lnTo>
                      <a:pt x="9" y="0"/>
                    </a:lnTo>
                    <a:lnTo>
                      <a:pt x="18" y="28"/>
                    </a:lnTo>
                    <a:cubicBezTo>
                      <a:pt x="20" y="31"/>
                      <a:pt x="21" y="35"/>
                      <a:pt x="22" y="39"/>
                    </a:cubicBezTo>
                    <a:cubicBezTo>
                      <a:pt x="23" y="35"/>
                      <a:pt x="24" y="32"/>
                      <a:pt x="25" y="28"/>
                    </a:cubicBezTo>
                    <a:lnTo>
                      <a:pt x="35" y="0"/>
                    </a:lnTo>
                    <a:lnTo>
                      <a:pt x="44" y="0"/>
                    </a:lnTo>
                    <a:lnTo>
                      <a:pt x="25" y="49"/>
                    </a:lnTo>
                    <a:cubicBezTo>
                      <a:pt x="23" y="54"/>
                      <a:pt x="22" y="58"/>
                      <a:pt x="21" y="60"/>
                    </a:cubicBezTo>
                    <a:cubicBezTo>
                      <a:pt x="19" y="62"/>
                      <a:pt x="18" y="64"/>
                      <a:pt x="16" y="65"/>
                    </a:cubicBezTo>
                    <a:cubicBezTo>
                      <a:pt x="14" y="67"/>
                      <a:pt x="12" y="67"/>
                      <a:pt x="9" y="67"/>
                    </a:cubicBezTo>
                    <a:cubicBezTo>
                      <a:pt x="8" y="67"/>
                      <a:pt x="6" y="67"/>
                      <a:pt x="4" y="66"/>
                    </a:cubicBezTo>
                    <a:lnTo>
                      <a:pt x="4"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1" name="Freeform 211"/>
              <p:cNvSpPr>
                <a:spLocks noEditPoints="1"/>
              </p:cNvSpPr>
              <p:nvPr/>
            </p:nvSpPr>
            <p:spPr bwMode="auto">
              <a:xfrm>
                <a:off x="4082" y="1971"/>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2" name="Freeform 212"/>
              <p:cNvSpPr>
                <a:spLocks noEditPoints="1"/>
              </p:cNvSpPr>
              <p:nvPr/>
            </p:nvSpPr>
            <p:spPr bwMode="auto">
              <a:xfrm>
                <a:off x="4144" y="1971"/>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3" name="Freeform 213"/>
              <p:cNvSpPr>
                <a:spLocks/>
              </p:cNvSpPr>
              <p:nvPr/>
            </p:nvSpPr>
            <p:spPr bwMode="auto">
              <a:xfrm>
                <a:off x="4206" y="1971"/>
                <a:ext cx="48" cy="66"/>
              </a:xfrm>
              <a:custGeom>
                <a:avLst/>
                <a:gdLst/>
                <a:ahLst/>
                <a:cxnLst>
                  <a:cxn ang="0">
                    <a:pos x="0" y="35"/>
                  </a:cxn>
                  <a:cxn ang="0">
                    <a:pos x="0" y="35"/>
                  </a:cxn>
                  <a:cxn ang="0">
                    <a:pos x="8" y="33"/>
                  </a:cxn>
                  <a:cxn ang="0">
                    <a:pos x="11" y="41"/>
                  </a:cxn>
                  <a:cxn ang="0">
                    <a:pos x="20" y="43"/>
                  </a:cxn>
                  <a:cxn ang="0">
                    <a:pos x="28" y="41"/>
                  </a:cxn>
                  <a:cxn ang="0">
                    <a:pos x="31" y="36"/>
                  </a:cxn>
                  <a:cxn ang="0">
                    <a:pos x="29" y="31"/>
                  </a:cxn>
                  <a:cxn ang="0">
                    <a:pos x="20" y="29"/>
                  </a:cxn>
                  <a:cxn ang="0">
                    <a:pos x="8" y="25"/>
                  </a:cxn>
                  <a:cxn ang="0">
                    <a:pos x="3" y="20"/>
                  </a:cxn>
                  <a:cxn ang="0">
                    <a:pos x="1" y="14"/>
                  </a:cxn>
                  <a:cxn ang="0">
                    <a:pos x="2" y="8"/>
                  </a:cxn>
                  <a:cxn ang="0">
                    <a:pos x="6" y="3"/>
                  </a:cxn>
                  <a:cxn ang="0">
                    <a:pos x="12" y="1"/>
                  </a:cxn>
                  <a:cxn ang="0">
                    <a:pos x="19" y="0"/>
                  </a:cxn>
                  <a:cxn ang="0">
                    <a:pos x="28" y="2"/>
                  </a:cxn>
                  <a:cxn ang="0">
                    <a:pos x="35" y="6"/>
                  </a:cxn>
                  <a:cxn ang="0">
                    <a:pos x="37" y="13"/>
                  </a:cxn>
                  <a:cxn ang="0">
                    <a:pos x="30" y="15"/>
                  </a:cxn>
                  <a:cxn ang="0">
                    <a:pos x="26" y="9"/>
                  </a:cxn>
                  <a:cxn ang="0">
                    <a:pos x="19" y="7"/>
                  </a:cxn>
                  <a:cxn ang="0">
                    <a:pos x="11" y="9"/>
                  </a:cxn>
                  <a:cxn ang="0">
                    <a:pos x="9" y="13"/>
                  </a:cxn>
                  <a:cxn ang="0">
                    <a:pos x="10" y="16"/>
                  </a:cxn>
                  <a:cxn ang="0">
                    <a:pos x="13" y="18"/>
                  </a:cxn>
                  <a:cxn ang="0">
                    <a:pos x="20" y="20"/>
                  </a:cxn>
                  <a:cxn ang="0">
                    <a:pos x="32" y="24"/>
                  </a:cxn>
                  <a:cxn ang="0">
                    <a:pos x="37" y="28"/>
                  </a:cxn>
                  <a:cxn ang="0">
                    <a:pos x="39" y="35"/>
                  </a:cxn>
                  <a:cxn ang="0">
                    <a:pos x="37" y="42"/>
                  </a:cxn>
                  <a:cxn ang="0">
                    <a:pos x="30" y="48"/>
                  </a:cxn>
                  <a:cxn ang="0">
                    <a:pos x="20" y="50"/>
                  </a:cxn>
                  <a:cxn ang="0">
                    <a:pos x="6" y="46"/>
                  </a:cxn>
                  <a:cxn ang="0">
                    <a:pos x="0" y="35"/>
                  </a:cxn>
                  <a:cxn ang="0">
                    <a:pos x="0" y="35"/>
                  </a:cxn>
                </a:cxnLst>
                <a:rect l="0" t="0" r="r" b="b"/>
                <a:pathLst>
                  <a:path w="39" h="50">
                    <a:moveTo>
                      <a:pt x="0" y="35"/>
                    </a:moveTo>
                    <a:lnTo>
                      <a:pt x="0" y="35"/>
                    </a:lnTo>
                    <a:lnTo>
                      <a:pt x="8" y="33"/>
                    </a:lnTo>
                    <a:cubicBezTo>
                      <a:pt x="8" y="37"/>
                      <a:pt x="9" y="39"/>
                      <a:pt x="11" y="41"/>
                    </a:cubicBezTo>
                    <a:cubicBezTo>
                      <a:pt x="13" y="42"/>
                      <a:pt x="16" y="43"/>
                      <a:pt x="20" y="43"/>
                    </a:cubicBezTo>
                    <a:cubicBezTo>
                      <a:pt x="24" y="43"/>
                      <a:pt x="26" y="43"/>
                      <a:pt x="28" y="41"/>
                    </a:cubicBezTo>
                    <a:cubicBezTo>
                      <a:pt x="30" y="40"/>
                      <a:pt x="31" y="38"/>
                      <a:pt x="31" y="36"/>
                    </a:cubicBezTo>
                    <a:cubicBezTo>
                      <a:pt x="31" y="34"/>
                      <a:pt x="30" y="32"/>
                      <a:pt x="29" y="31"/>
                    </a:cubicBezTo>
                    <a:cubicBezTo>
                      <a:pt x="27" y="31"/>
                      <a:pt x="25" y="30"/>
                      <a:pt x="20" y="29"/>
                    </a:cubicBezTo>
                    <a:cubicBezTo>
                      <a:pt x="14" y="27"/>
                      <a:pt x="10" y="26"/>
                      <a:pt x="8" y="25"/>
                    </a:cubicBezTo>
                    <a:cubicBezTo>
                      <a:pt x="6" y="24"/>
                      <a:pt x="4" y="22"/>
                      <a:pt x="3" y="20"/>
                    </a:cubicBezTo>
                    <a:cubicBezTo>
                      <a:pt x="2" y="18"/>
                      <a:pt x="1" y="16"/>
                      <a:pt x="1" y="14"/>
                    </a:cubicBezTo>
                    <a:cubicBezTo>
                      <a:pt x="1" y="12"/>
                      <a:pt x="1" y="10"/>
                      <a:pt x="2" y="8"/>
                    </a:cubicBezTo>
                    <a:cubicBezTo>
                      <a:pt x="3" y="6"/>
                      <a:pt x="5" y="5"/>
                      <a:pt x="6" y="3"/>
                    </a:cubicBezTo>
                    <a:cubicBezTo>
                      <a:pt x="8" y="2"/>
                      <a:pt x="9" y="2"/>
                      <a:pt x="12" y="1"/>
                    </a:cubicBezTo>
                    <a:cubicBezTo>
                      <a:pt x="14" y="0"/>
                      <a:pt x="16" y="0"/>
                      <a:pt x="19" y="0"/>
                    </a:cubicBezTo>
                    <a:cubicBezTo>
                      <a:pt x="22" y="0"/>
                      <a:pt x="26" y="1"/>
                      <a:pt x="28" y="2"/>
                    </a:cubicBezTo>
                    <a:cubicBezTo>
                      <a:pt x="31" y="3"/>
                      <a:pt x="33" y="4"/>
                      <a:pt x="35" y="6"/>
                    </a:cubicBezTo>
                    <a:cubicBezTo>
                      <a:pt x="36" y="8"/>
                      <a:pt x="37" y="10"/>
                      <a:pt x="37" y="13"/>
                    </a:cubicBezTo>
                    <a:lnTo>
                      <a:pt x="30" y="15"/>
                    </a:lnTo>
                    <a:cubicBezTo>
                      <a:pt x="29" y="12"/>
                      <a:pt x="28" y="10"/>
                      <a:pt x="26" y="9"/>
                    </a:cubicBezTo>
                    <a:cubicBezTo>
                      <a:pt x="25" y="7"/>
                      <a:pt x="22" y="7"/>
                      <a:pt x="19" y="7"/>
                    </a:cubicBezTo>
                    <a:cubicBezTo>
                      <a:pt x="15" y="7"/>
                      <a:pt x="13" y="7"/>
                      <a:pt x="11" y="9"/>
                    </a:cubicBezTo>
                    <a:cubicBezTo>
                      <a:pt x="10" y="10"/>
                      <a:pt x="9" y="11"/>
                      <a:pt x="9" y="13"/>
                    </a:cubicBezTo>
                    <a:cubicBezTo>
                      <a:pt x="9" y="14"/>
                      <a:pt x="9" y="15"/>
                      <a:pt x="10" y="16"/>
                    </a:cubicBezTo>
                    <a:cubicBezTo>
                      <a:pt x="10" y="17"/>
                      <a:pt x="11" y="17"/>
                      <a:pt x="13" y="18"/>
                    </a:cubicBezTo>
                    <a:cubicBezTo>
                      <a:pt x="14" y="18"/>
                      <a:pt x="16" y="19"/>
                      <a:pt x="20" y="20"/>
                    </a:cubicBezTo>
                    <a:cubicBezTo>
                      <a:pt x="26" y="21"/>
                      <a:pt x="30" y="23"/>
                      <a:pt x="32" y="24"/>
                    </a:cubicBezTo>
                    <a:cubicBezTo>
                      <a:pt x="34" y="25"/>
                      <a:pt x="36" y="26"/>
                      <a:pt x="37" y="28"/>
                    </a:cubicBezTo>
                    <a:cubicBezTo>
                      <a:pt x="39" y="30"/>
                      <a:pt x="39" y="32"/>
                      <a:pt x="39" y="35"/>
                    </a:cubicBezTo>
                    <a:cubicBezTo>
                      <a:pt x="39" y="38"/>
                      <a:pt x="38" y="40"/>
                      <a:pt x="37" y="42"/>
                    </a:cubicBezTo>
                    <a:cubicBezTo>
                      <a:pt x="35"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4" name="Freeform 214"/>
              <p:cNvSpPr>
                <a:spLocks noEditPoints="1"/>
              </p:cNvSpPr>
              <p:nvPr/>
            </p:nvSpPr>
            <p:spPr bwMode="auto">
              <a:xfrm>
                <a:off x="4301" y="1971"/>
                <a:ext cx="50" cy="88"/>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5"/>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1"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6" y="1"/>
                      <a:pt x="18" y="0"/>
                      <a:pt x="21" y="0"/>
                    </a:cubicBezTo>
                    <a:cubicBezTo>
                      <a:pt x="25" y="0"/>
                      <a:pt x="29" y="1"/>
                      <a:pt x="32" y="3"/>
                    </a:cubicBezTo>
                    <a:cubicBezTo>
                      <a:pt x="35" y="5"/>
                      <a:pt x="38" y="8"/>
                      <a:pt x="39" y="12"/>
                    </a:cubicBezTo>
                    <a:cubicBezTo>
                      <a:pt x="41" y="16"/>
                      <a:pt x="41" y="20"/>
                      <a:pt x="41" y="25"/>
                    </a:cubicBezTo>
                    <a:cubicBezTo>
                      <a:pt x="41" y="30"/>
                      <a:pt x="41" y="34"/>
                      <a:pt x="39" y="38"/>
                    </a:cubicBezTo>
                    <a:cubicBezTo>
                      <a:pt x="37" y="42"/>
                      <a:pt x="35" y="45"/>
                      <a:pt x="31" y="47"/>
                    </a:cubicBezTo>
                    <a:cubicBezTo>
                      <a:pt x="28" y="49"/>
                      <a:pt x="24" y="50"/>
                      <a:pt x="21" y="50"/>
                    </a:cubicBezTo>
                    <a:cubicBezTo>
                      <a:pt x="18" y="50"/>
                      <a:pt x="16" y="49"/>
                      <a:pt x="13" y="48"/>
                    </a:cubicBezTo>
                    <a:cubicBezTo>
                      <a:pt x="11" y="47"/>
                      <a:pt x="10" y="46"/>
                      <a:pt x="8" y="44"/>
                    </a:cubicBezTo>
                    <a:lnTo>
                      <a:pt x="8" y="67"/>
                    </a:lnTo>
                    <a:lnTo>
                      <a:pt x="0" y="67"/>
                    </a:lnTo>
                    <a:close/>
                    <a:moveTo>
                      <a:pt x="7" y="25"/>
                    </a:moveTo>
                    <a:lnTo>
                      <a:pt x="7" y="25"/>
                    </a:lnTo>
                    <a:cubicBezTo>
                      <a:pt x="7" y="31"/>
                      <a:pt x="9" y="36"/>
                      <a:pt x="11" y="39"/>
                    </a:cubicBezTo>
                    <a:cubicBezTo>
                      <a:pt x="14" y="42"/>
                      <a:pt x="17" y="43"/>
                      <a:pt x="20" y="43"/>
                    </a:cubicBezTo>
                    <a:cubicBezTo>
                      <a:pt x="24" y="43"/>
                      <a:pt x="27" y="42"/>
                      <a:pt x="29" y="39"/>
                    </a:cubicBezTo>
                    <a:cubicBezTo>
                      <a:pt x="32" y="36"/>
                      <a:pt x="33" y="31"/>
                      <a:pt x="33" y="25"/>
                    </a:cubicBezTo>
                    <a:cubicBezTo>
                      <a:pt x="33" y="19"/>
                      <a:pt x="32" y="14"/>
                      <a:pt x="29" y="11"/>
                    </a:cubicBezTo>
                    <a:cubicBezTo>
                      <a:pt x="27" y="8"/>
                      <a:pt x="24" y="6"/>
                      <a:pt x="21"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5" name="Freeform 215"/>
              <p:cNvSpPr>
                <a:spLocks noEditPoints="1"/>
              </p:cNvSpPr>
              <p:nvPr/>
            </p:nvSpPr>
            <p:spPr bwMode="auto">
              <a:xfrm>
                <a:off x="4361" y="1971"/>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7" y="7"/>
                  </a:cxn>
                  <a:cxn ang="0">
                    <a:pos x="44" y="25"/>
                  </a:cxn>
                  <a:cxn ang="0">
                    <a:pos x="43" y="27"/>
                  </a:cxn>
                  <a:cxn ang="0">
                    <a:pos x="8" y="27"/>
                  </a:cxn>
                  <a:cxn ang="0">
                    <a:pos x="12" y="39"/>
                  </a:cxn>
                  <a:cxn ang="0">
                    <a:pos x="22" y="43"/>
                  </a:cxn>
                  <a:cxn ang="0">
                    <a:pos x="30" y="41"/>
                  </a:cxn>
                  <a:cxn ang="0">
                    <a:pos x="35" y="34"/>
                  </a:cxn>
                  <a:cxn ang="0">
                    <a:pos x="35" y="34"/>
                  </a:cxn>
                  <a:cxn ang="0">
                    <a:pos x="8" y="20"/>
                  </a:cxn>
                  <a:cxn ang="0">
                    <a:pos x="8" y="20"/>
                  </a:cxn>
                  <a:cxn ang="0">
                    <a:pos x="35" y="20"/>
                  </a:cxn>
                  <a:cxn ang="0">
                    <a:pos x="32" y="11"/>
                  </a:cxn>
                  <a:cxn ang="0">
                    <a:pos x="22" y="7"/>
                  </a:cxn>
                  <a:cxn ang="0">
                    <a:pos x="13" y="10"/>
                  </a:cxn>
                  <a:cxn ang="0">
                    <a:pos x="8" y="20"/>
                  </a:cxn>
                  <a:cxn ang="0">
                    <a:pos x="8" y="20"/>
                  </a:cxn>
                </a:cxnLst>
                <a:rect l="0" t="0" r="r" b="b"/>
                <a:pathLst>
                  <a:path w="44" h="50">
                    <a:moveTo>
                      <a:pt x="35" y="34"/>
                    </a:moveTo>
                    <a:lnTo>
                      <a:pt x="35" y="34"/>
                    </a:lnTo>
                    <a:lnTo>
                      <a:pt x="43" y="35"/>
                    </a:lnTo>
                    <a:cubicBezTo>
                      <a:pt x="42" y="39"/>
                      <a:pt x="39" y="43"/>
                      <a:pt x="36" y="46"/>
                    </a:cubicBezTo>
                    <a:cubicBezTo>
                      <a:pt x="32"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3" y="2"/>
                      <a:pt x="37" y="7"/>
                    </a:cubicBezTo>
                    <a:cubicBezTo>
                      <a:pt x="41" y="11"/>
                      <a:pt x="44" y="17"/>
                      <a:pt x="44" y="25"/>
                    </a:cubicBezTo>
                    <a:cubicBezTo>
                      <a:pt x="44" y="25"/>
                      <a:pt x="44" y="26"/>
                      <a:pt x="43" y="27"/>
                    </a:cubicBezTo>
                    <a:lnTo>
                      <a:pt x="8" y="27"/>
                    </a:lnTo>
                    <a:cubicBezTo>
                      <a:pt x="8" y="32"/>
                      <a:pt x="10" y="36"/>
                      <a:pt x="12" y="39"/>
                    </a:cubicBezTo>
                    <a:cubicBezTo>
                      <a:pt x="15" y="42"/>
                      <a:pt x="18" y="43"/>
                      <a:pt x="22" y="43"/>
                    </a:cubicBezTo>
                    <a:cubicBezTo>
                      <a:pt x="25" y="43"/>
                      <a:pt x="28" y="43"/>
                      <a:pt x="30" y="41"/>
                    </a:cubicBezTo>
                    <a:cubicBezTo>
                      <a:pt x="32" y="39"/>
                      <a:pt x="34" y="37"/>
                      <a:pt x="35" y="34"/>
                    </a:cubicBezTo>
                    <a:lnTo>
                      <a:pt x="35" y="34"/>
                    </a:lnTo>
                    <a:close/>
                    <a:moveTo>
                      <a:pt x="8" y="20"/>
                    </a:moveTo>
                    <a:lnTo>
                      <a:pt x="8" y="20"/>
                    </a:lnTo>
                    <a:lnTo>
                      <a:pt x="35" y="20"/>
                    </a:lnTo>
                    <a:cubicBezTo>
                      <a:pt x="35" y="16"/>
                      <a:pt x="34" y="13"/>
                      <a:pt x="32" y="11"/>
                    </a:cubicBezTo>
                    <a:cubicBezTo>
                      <a:pt x="29" y="8"/>
                      <a:pt x="26" y="7"/>
                      <a:pt x="22" y="7"/>
                    </a:cubicBezTo>
                    <a:cubicBezTo>
                      <a:pt x="18" y="7"/>
                      <a:pt x="15" y="8"/>
                      <a:pt x="13" y="10"/>
                    </a:cubicBezTo>
                    <a:cubicBezTo>
                      <a:pt x="10" y="13"/>
                      <a:pt x="9" y="16"/>
                      <a:pt x="8" y="20"/>
                    </a:cubicBezTo>
                    <a:lnTo>
                      <a:pt x="8"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6" name="Freeform 216"/>
              <p:cNvSpPr>
                <a:spLocks/>
              </p:cNvSpPr>
              <p:nvPr/>
            </p:nvSpPr>
            <p:spPr bwMode="auto">
              <a:xfrm>
                <a:off x="4425" y="1971"/>
                <a:ext cx="32" cy="65"/>
              </a:xfrm>
              <a:custGeom>
                <a:avLst/>
                <a:gdLst/>
                <a:ahLst/>
                <a:cxnLst>
                  <a:cxn ang="0">
                    <a:pos x="0" y="49"/>
                  </a:cxn>
                  <a:cxn ang="0">
                    <a:pos x="0" y="49"/>
                  </a:cxn>
                  <a:cxn ang="0">
                    <a:pos x="0" y="1"/>
                  </a:cxn>
                  <a:cxn ang="0">
                    <a:pos x="8" y="1"/>
                  </a:cxn>
                  <a:cxn ang="0">
                    <a:pos x="8" y="8"/>
                  </a:cxn>
                  <a:cxn ang="0">
                    <a:pos x="13" y="2"/>
                  </a:cxn>
                  <a:cxn ang="0">
                    <a:pos x="18" y="0"/>
                  </a:cxn>
                  <a:cxn ang="0">
                    <a:pos x="26" y="3"/>
                  </a:cxn>
                  <a:cxn ang="0">
                    <a:pos x="23" y="10"/>
                  </a:cxn>
                  <a:cxn ang="0">
                    <a:pos x="18" y="8"/>
                  </a:cxn>
                  <a:cxn ang="0">
                    <a:pos x="13" y="10"/>
                  </a:cxn>
                  <a:cxn ang="0">
                    <a:pos x="10" y="14"/>
                  </a:cxn>
                  <a:cxn ang="0">
                    <a:pos x="8" y="24"/>
                  </a:cxn>
                  <a:cxn ang="0">
                    <a:pos x="8" y="49"/>
                  </a:cxn>
                  <a:cxn ang="0">
                    <a:pos x="0" y="49"/>
                  </a:cxn>
                </a:cxnLst>
                <a:rect l="0" t="0" r="r" b="b"/>
                <a:pathLst>
                  <a:path w="26" h="49">
                    <a:moveTo>
                      <a:pt x="0" y="49"/>
                    </a:moveTo>
                    <a:lnTo>
                      <a:pt x="0" y="49"/>
                    </a:lnTo>
                    <a:lnTo>
                      <a:pt x="0" y="1"/>
                    </a:lnTo>
                    <a:lnTo>
                      <a:pt x="8" y="1"/>
                    </a:lnTo>
                    <a:lnTo>
                      <a:pt x="8" y="8"/>
                    </a:lnTo>
                    <a:cubicBezTo>
                      <a:pt x="9" y="5"/>
                      <a:pt x="11" y="3"/>
                      <a:pt x="13" y="2"/>
                    </a:cubicBezTo>
                    <a:cubicBezTo>
                      <a:pt x="14" y="1"/>
                      <a:pt x="16" y="0"/>
                      <a:pt x="18" y="0"/>
                    </a:cubicBezTo>
                    <a:cubicBezTo>
                      <a:pt x="21" y="0"/>
                      <a:pt x="23" y="1"/>
                      <a:pt x="26" y="3"/>
                    </a:cubicBezTo>
                    <a:lnTo>
                      <a:pt x="23" y="10"/>
                    </a:lnTo>
                    <a:cubicBezTo>
                      <a:pt x="21" y="9"/>
                      <a:pt x="19" y="8"/>
                      <a:pt x="18" y="8"/>
                    </a:cubicBezTo>
                    <a:cubicBezTo>
                      <a:pt x="16" y="8"/>
                      <a:pt x="14" y="9"/>
                      <a:pt x="13" y="10"/>
                    </a:cubicBezTo>
                    <a:cubicBezTo>
                      <a:pt x="11" y="11"/>
                      <a:pt x="10" y="13"/>
                      <a:pt x="10" y="14"/>
                    </a:cubicBezTo>
                    <a:cubicBezTo>
                      <a:pt x="9"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7" name="Freeform 217"/>
              <p:cNvSpPr>
                <a:spLocks noEditPoints="1"/>
              </p:cNvSpPr>
              <p:nvPr/>
            </p:nvSpPr>
            <p:spPr bwMode="auto">
              <a:xfrm>
                <a:off x="4483" y="1948"/>
                <a:ext cx="75" cy="88"/>
              </a:xfrm>
              <a:custGeom>
                <a:avLst/>
                <a:gdLst/>
                <a:ahLst/>
                <a:cxnLst>
                  <a:cxn ang="0">
                    <a:pos x="0" y="66"/>
                  </a:cxn>
                  <a:cxn ang="0">
                    <a:pos x="0" y="66"/>
                  </a:cxn>
                  <a:cxn ang="0">
                    <a:pos x="25" y="0"/>
                  </a:cxn>
                  <a:cxn ang="0">
                    <a:pos x="35" y="0"/>
                  </a:cxn>
                  <a:cxn ang="0">
                    <a:pos x="62" y="66"/>
                  </a:cxn>
                  <a:cxn ang="0">
                    <a:pos x="52" y="66"/>
                  </a:cxn>
                  <a:cxn ang="0">
                    <a:pos x="44" y="46"/>
                  </a:cxn>
                  <a:cxn ang="0">
                    <a:pos x="17" y="46"/>
                  </a:cxn>
                  <a:cxn ang="0">
                    <a:pos x="9" y="66"/>
                  </a:cxn>
                  <a:cxn ang="0">
                    <a:pos x="0" y="66"/>
                  </a:cxn>
                  <a:cxn ang="0">
                    <a:pos x="19" y="39"/>
                  </a:cxn>
                  <a:cxn ang="0">
                    <a:pos x="19" y="39"/>
                  </a:cxn>
                  <a:cxn ang="0">
                    <a:pos x="41" y="39"/>
                  </a:cxn>
                  <a:cxn ang="0">
                    <a:pos x="34" y="21"/>
                  </a:cxn>
                  <a:cxn ang="0">
                    <a:pos x="30" y="7"/>
                  </a:cxn>
                  <a:cxn ang="0">
                    <a:pos x="26" y="20"/>
                  </a:cxn>
                  <a:cxn ang="0">
                    <a:pos x="19" y="39"/>
                  </a:cxn>
                </a:cxnLst>
                <a:rect l="0" t="0" r="r" b="b"/>
                <a:pathLst>
                  <a:path w="62" h="66">
                    <a:moveTo>
                      <a:pt x="0" y="66"/>
                    </a:moveTo>
                    <a:lnTo>
                      <a:pt x="0" y="66"/>
                    </a:lnTo>
                    <a:lnTo>
                      <a:pt x="25" y="0"/>
                    </a:lnTo>
                    <a:lnTo>
                      <a:pt x="35" y="0"/>
                    </a:lnTo>
                    <a:lnTo>
                      <a:pt x="62" y="66"/>
                    </a:lnTo>
                    <a:lnTo>
                      <a:pt x="52" y="66"/>
                    </a:lnTo>
                    <a:lnTo>
                      <a:pt x="44" y="46"/>
                    </a:lnTo>
                    <a:lnTo>
                      <a:pt x="17" y="46"/>
                    </a:lnTo>
                    <a:lnTo>
                      <a:pt x="9" y="66"/>
                    </a:lnTo>
                    <a:lnTo>
                      <a:pt x="0" y="66"/>
                    </a:lnTo>
                    <a:close/>
                    <a:moveTo>
                      <a:pt x="19" y="39"/>
                    </a:moveTo>
                    <a:lnTo>
                      <a:pt x="19" y="39"/>
                    </a:lnTo>
                    <a:lnTo>
                      <a:pt x="41" y="39"/>
                    </a:lnTo>
                    <a:lnTo>
                      <a:pt x="34" y="21"/>
                    </a:lnTo>
                    <a:cubicBezTo>
                      <a:pt x="32" y="15"/>
                      <a:pt x="31" y="10"/>
                      <a:pt x="30" y="7"/>
                    </a:cubicBezTo>
                    <a:cubicBezTo>
                      <a:pt x="29" y="11"/>
                      <a:pt x="28" y="15"/>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8" name="Freeform 218"/>
              <p:cNvSpPr>
                <a:spLocks/>
              </p:cNvSpPr>
              <p:nvPr/>
            </p:nvSpPr>
            <p:spPr bwMode="auto">
              <a:xfrm>
                <a:off x="4564" y="1947"/>
                <a:ext cx="64" cy="90"/>
              </a:xfrm>
              <a:custGeom>
                <a:avLst/>
                <a:gdLst/>
                <a:ahLst/>
                <a:cxnLst>
                  <a:cxn ang="0">
                    <a:pos x="0" y="46"/>
                  </a:cxn>
                  <a:cxn ang="0">
                    <a:pos x="0" y="46"/>
                  </a:cxn>
                  <a:cxn ang="0">
                    <a:pos x="8" y="45"/>
                  </a:cxn>
                  <a:cxn ang="0">
                    <a:pos x="11" y="53"/>
                  </a:cxn>
                  <a:cxn ang="0">
                    <a:pos x="17" y="58"/>
                  </a:cxn>
                  <a:cxn ang="0">
                    <a:pos x="27" y="60"/>
                  </a:cxn>
                  <a:cxn ang="0">
                    <a:pos x="36" y="59"/>
                  </a:cxn>
                  <a:cxn ang="0">
                    <a:pos x="42" y="55"/>
                  </a:cxn>
                  <a:cxn ang="0">
                    <a:pos x="44" y="49"/>
                  </a:cxn>
                  <a:cxn ang="0">
                    <a:pos x="42" y="44"/>
                  </a:cxn>
                  <a:cxn ang="0">
                    <a:pos x="36" y="40"/>
                  </a:cxn>
                  <a:cxn ang="0">
                    <a:pos x="24" y="36"/>
                  </a:cxn>
                  <a:cxn ang="0">
                    <a:pos x="12" y="32"/>
                  </a:cxn>
                  <a:cxn ang="0">
                    <a:pos x="5" y="26"/>
                  </a:cxn>
                  <a:cxn ang="0">
                    <a:pos x="2" y="18"/>
                  </a:cxn>
                  <a:cxn ang="0">
                    <a:pos x="5" y="9"/>
                  </a:cxn>
                  <a:cxn ang="0">
                    <a:pos x="13" y="2"/>
                  </a:cxn>
                  <a:cxn ang="0">
                    <a:pos x="25" y="0"/>
                  </a:cxn>
                  <a:cxn ang="0">
                    <a:pos x="38" y="2"/>
                  </a:cxn>
                  <a:cxn ang="0">
                    <a:pos x="47" y="9"/>
                  </a:cxn>
                  <a:cxn ang="0">
                    <a:pos x="50" y="20"/>
                  </a:cxn>
                  <a:cxn ang="0">
                    <a:pos x="42" y="20"/>
                  </a:cxn>
                  <a:cxn ang="0">
                    <a:pos x="37" y="11"/>
                  </a:cxn>
                  <a:cxn ang="0">
                    <a:pos x="26" y="8"/>
                  </a:cxn>
                  <a:cxn ang="0">
                    <a:pos x="14" y="10"/>
                  </a:cxn>
                  <a:cxn ang="0">
                    <a:pos x="11" y="17"/>
                  </a:cxn>
                  <a:cxn ang="0">
                    <a:pos x="13" y="23"/>
                  </a:cxn>
                  <a:cxn ang="0">
                    <a:pos x="26" y="28"/>
                  </a:cxn>
                  <a:cxn ang="0">
                    <a:pos x="41" y="32"/>
                  </a:cxn>
                  <a:cxn ang="0">
                    <a:pos x="49" y="39"/>
                  </a:cxn>
                  <a:cxn ang="0">
                    <a:pos x="52" y="48"/>
                  </a:cxn>
                  <a:cxn ang="0">
                    <a:pos x="49" y="58"/>
                  </a:cxn>
                  <a:cxn ang="0">
                    <a:pos x="40" y="65"/>
                  </a:cxn>
                  <a:cxn ang="0">
                    <a:pos x="28" y="68"/>
                  </a:cxn>
                  <a:cxn ang="0">
                    <a:pos x="13" y="65"/>
                  </a:cxn>
                  <a:cxn ang="0">
                    <a:pos x="3" y="58"/>
                  </a:cxn>
                  <a:cxn ang="0">
                    <a:pos x="0" y="46"/>
                  </a:cxn>
                  <a:cxn ang="0">
                    <a:pos x="0" y="46"/>
                  </a:cxn>
                </a:cxnLst>
                <a:rect l="0" t="0" r="r" b="b"/>
                <a:pathLst>
                  <a:path w="52" h="68">
                    <a:moveTo>
                      <a:pt x="0" y="46"/>
                    </a:moveTo>
                    <a:lnTo>
                      <a:pt x="0" y="46"/>
                    </a:lnTo>
                    <a:lnTo>
                      <a:pt x="8" y="45"/>
                    </a:lnTo>
                    <a:cubicBezTo>
                      <a:pt x="8" y="48"/>
                      <a:pt x="9" y="51"/>
                      <a:pt x="11" y="53"/>
                    </a:cubicBezTo>
                    <a:cubicBezTo>
                      <a:pt x="12" y="55"/>
                      <a:pt x="14" y="57"/>
                      <a:pt x="17" y="58"/>
                    </a:cubicBezTo>
                    <a:cubicBezTo>
                      <a:pt x="20" y="60"/>
                      <a:pt x="24" y="60"/>
                      <a:pt x="27" y="60"/>
                    </a:cubicBezTo>
                    <a:cubicBezTo>
                      <a:pt x="31" y="60"/>
                      <a:pt x="34" y="60"/>
                      <a:pt x="36" y="59"/>
                    </a:cubicBezTo>
                    <a:cubicBezTo>
                      <a:pt x="39" y="58"/>
                      <a:pt x="41" y="56"/>
                      <a:pt x="42" y="55"/>
                    </a:cubicBezTo>
                    <a:cubicBezTo>
                      <a:pt x="43" y="53"/>
                      <a:pt x="44" y="51"/>
                      <a:pt x="44" y="49"/>
                    </a:cubicBezTo>
                    <a:cubicBezTo>
                      <a:pt x="44" y="47"/>
                      <a:pt x="43" y="45"/>
                      <a:pt x="42" y="44"/>
                    </a:cubicBezTo>
                    <a:cubicBezTo>
                      <a:pt x="41" y="42"/>
                      <a:pt x="39" y="41"/>
                      <a:pt x="36" y="40"/>
                    </a:cubicBezTo>
                    <a:cubicBezTo>
                      <a:pt x="34" y="39"/>
                      <a:pt x="30" y="38"/>
                      <a:pt x="24" y="36"/>
                    </a:cubicBezTo>
                    <a:cubicBezTo>
                      <a:pt x="18" y="35"/>
                      <a:pt x="14" y="34"/>
                      <a:pt x="12" y="32"/>
                    </a:cubicBezTo>
                    <a:cubicBezTo>
                      <a:pt x="8" y="31"/>
                      <a:pt x="6" y="29"/>
                      <a:pt x="5" y="26"/>
                    </a:cubicBezTo>
                    <a:cubicBezTo>
                      <a:pt x="3" y="24"/>
                      <a:pt x="2" y="21"/>
                      <a:pt x="2" y="18"/>
                    </a:cubicBezTo>
                    <a:cubicBezTo>
                      <a:pt x="2" y="15"/>
                      <a:pt x="3" y="12"/>
                      <a:pt x="5" y="9"/>
                    </a:cubicBezTo>
                    <a:cubicBezTo>
                      <a:pt x="7" y="6"/>
                      <a:pt x="10" y="4"/>
                      <a:pt x="13" y="2"/>
                    </a:cubicBezTo>
                    <a:cubicBezTo>
                      <a:pt x="17" y="1"/>
                      <a:pt x="21" y="0"/>
                      <a:pt x="25" y="0"/>
                    </a:cubicBezTo>
                    <a:cubicBezTo>
                      <a:pt x="30" y="0"/>
                      <a:pt x="35" y="1"/>
                      <a:pt x="38" y="2"/>
                    </a:cubicBezTo>
                    <a:cubicBezTo>
                      <a:pt x="42" y="4"/>
                      <a:pt x="45" y="6"/>
                      <a:pt x="47" y="9"/>
                    </a:cubicBezTo>
                    <a:cubicBezTo>
                      <a:pt x="49" y="12"/>
                      <a:pt x="50" y="16"/>
                      <a:pt x="50" y="20"/>
                    </a:cubicBezTo>
                    <a:lnTo>
                      <a:pt x="42" y="20"/>
                    </a:lnTo>
                    <a:cubicBezTo>
                      <a:pt x="41" y="16"/>
                      <a:pt x="40" y="13"/>
                      <a:pt x="37" y="11"/>
                    </a:cubicBezTo>
                    <a:cubicBezTo>
                      <a:pt x="35" y="9"/>
                      <a:pt x="31" y="8"/>
                      <a:pt x="26" y="8"/>
                    </a:cubicBezTo>
                    <a:cubicBezTo>
                      <a:pt x="20" y="8"/>
                      <a:pt x="17" y="9"/>
                      <a:pt x="14" y="10"/>
                    </a:cubicBezTo>
                    <a:cubicBezTo>
                      <a:pt x="12" y="12"/>
                      <a:pt x="11" y="15"/>
                      <a:pt x="11" y="17"/>
                    </a:cubicBezTo>
                    <a:cubicBezTo>
                      <a:pt x="11" y="20"/>
                      <a:pt x="11" y="22"/>
                      <a:pt x="13" y="23"/>
                    </a:cubicBezTo>
                    <a:cubicBezTo>
                      <a:pt x="15" y="25"/>
                      <a:pt x="19" y="26"/>
                      <a:pt x="26" y="28"/>
                    </a:cubicBezTo>
                    <a:cubicBezTo>
                      <a:pt x="33" y="30"/>
                      <a:pt x="38" y="31"/>
                      <a:pt x="41" y="32"/>
                    </a:cubicBezTo>
                    <a:cubicBezTo>
                      <a:pt x="45" y="34"/>
                      <a:pt x="48" y="36"/>
                      <a:pt x="49" y="39"/>
                    </a:cubicBezTo>
                    <a:cubicBezTo>
                      <a:pt x="51" y="42"/>
                      <a:pt x="52" y="45"/>
                      <a:pt x="52" y="48"/>
                    </a:cubicBezTo>
                    <a:cubicBezTo>
                      <a:pt x="52" y="52"/>
                      <a:pt x="51" y="55"/>
                      <a:pt x="49" y="58"/>
                    </a:cubicBezTo>
                    <a:cubicBezTo>
                      <a:pt x="47" y="61"/>
                      <a:pt x="44" y="64"/>
                      <a:pt x="40" y="65"/>
                    </a:cubicBezTo>
                    <a:cubicBezTo>
                      <a:pt x="37" y="67"/>
                      <a:pt x="32" y="68"/>
                      <a:pt x="28" y="68"/>
                    </a:cubicBezTo>
                    <a:cubicBezTo>
                      <a:pt x="22" y="68"/>
                      <a:pt x="17" y="67"/>
                      <a:pt x="13" y="65"/>
                    </a:cubicBezTo>
                    <a:cubicBezTo>
                      <a:pt x="9" y="64"/>
                      <a:pt x="6" y="61"/>
                      <a:pt x="3"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39" name="Freeform 219"/>
              <p:cNvSpPr>
                <a:spLocks/>
              </p:cNvSpPr>
              <p:nvPr/>
            </p:nvSpPr>
            <p:spPr bwMode="auto">
              <a:xfrm>
                <a:off x="4643" y="1948"/>
                <a:ext cx="77" cy="88"/>
              </a:xfrm>
              <a:custGeom>
                <a:avLst/>
                <a:gdLst/>
                <a:ahLst/>
                <a:cxnLst>
                  <a:cxn ang="0">
                    <a:pos x="0" y="66"/>
                  </a:cxn>
                  <a:cxn ang="0">
                    <a:pos x="0" y="66"/>
                  </a:cxn>
                  <a:cxn ang="0">
                    <a:pos x="0" y="0"/>
                  </a:cxn>
                  <a:cxn ang="0">
                    <a:pos x="13" y="0"/>
                  </a:cxn>
                  <a:cxn ang="0">
                    <a:pos x="28" y="47"/>
                  </a:cxn>
                  <a:cxn ang="0">
                    <a:pos x="32" y="56"/>
                  </a:cxn>
                  <a:cxn ang="0">
                    <a:pos x="35" y="46"/>
                  </a:cxn>
                  <a:cxn ang="0">
                    <a:pos x="51" y="0"/>
                  </a:cxn>
                  <a:cxn ang="0">
                    <a:pos x="63" y="0"/>
                  </a:cxn>
                  <a:cxn ang="0">
                    <a:pos x="63" y="66"/>
                  </a:cxn>
                  <a:cxn ang="0">
                    <a:pos x="54" y="66"/>
                  </a:cxn>
                  <a:cxn ang="0">
                    <a:pos x="54" y="11"/>
                  </a:cxn>
                  <a:cxn ang="0">
                    <a:pos x="35" y="66"/>
                  </a:cxn>
                  <a:cxn ang="0">
                    <a:pos x="27" y="66"/>
                  </a:cxn>
                  <a:cxn ang="0">
                    <a:pos x="8" y="10"/>
                  </a:cxn>
                  <a:cxn ang="0">
                    <a:pos x="8" y="66"/>
                  </a:cxn>
                  <a:cxn ang="0">
                    <a:pos x="0" y="66"/>
                  </a:cxn>
                </a:cxnLst>
                <a:rect l="0" t="0" r="r" b="b"/>
                <a:pathLst>
                  <a:path w="63" h="66">
                    <a:moveTo>
                      <a:pt x="0" y="66"/>
                    </a:moveTo>
                    <a:lnTo>
                      <a:pt x="0" y="66"/>
                    </a:lnTo>
                    <a:lnTo>
                      <a:pt x="0" y="0"/>
                    </a:lnTo>
                    <a:lnTo>
                      <a:pt x="13" y="0"/>
                    </a:lnTo>
                    <a:lnTo>
                      <a:pt x="28" y="47"/>
                    </a:lnTo>
                    <a:cubicBezTo>
                      <a:pt x="30" y="51"/>
                      <a:pt x="31" y="54"/>
                      <a:pt x="32" y="56"/>
                    </a:cubicBezTo>
                    <a:cubicBezTo>
                      <a:pt x="32" y="54"/>
                      <a:pt x="34" y="50"/>
                      <a:pt x="35" y="46"/>
                    </a:cubicBezTo>
                    <a:lnTo>
                      <a:pt x="51" y="0"/>
                    </a:lnTo>
                    <a:lnTo>
                      <a:pt x="63" y="0"/>
                    </a:lnTo>
                    <a:lnTo>
                      <a:pt x="63" y="66"/>
                    </a:lnTo>
                    <a:lnTo>
                      <a:pt x="54" y="66"/>
                    </a:lnTo>
                    <a:lnTo>
                      <a:pt x="54" y="11"/>
                    </a:lnTo>
                    <a:lnTo>
                      <a:pt x="35" y="66"/>
                    </a:lnTo>
                    <a:lnTo>
                      <a:pt x="27"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0" name="Freeform 220"/>
              <p:cNvSpPr>
                <a:spLocks noEditPoints="1"/>
              </p:cNvSpPr>
              <p:nvPr/>
            </p:nvSpPr>
            <p:spPr bwMode="auto">
              <a:xfrm>
                <a:off x="3704" y="2149"/>
                <a:ext cx="75" cy="88"/>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0"/>
                      <a:pt x="30" y="7"/>
                    </a:cubicBezTo>
                    <a:cubicBezTo>
                      <a:pt x="29" y="11"/>
                      <a:pt x="28" y="15"/>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1" name="Freeform 221"/>
              <p:cNvSpPr>
                <a:spLocks/>
              </p:cNvSpPr>
              <p:nvPr/>
            </p:nvSpPr>
            <p:spPr bwMode="auto">
              <a:xfrm>
                <a:off x="3785" y="2148"/>
                <a:ext cx="64" cy="90"/>
              </a:xfrm>
              <a:custGeom>
                <a:avLst/>
                <a:gdLst/>
                <a:ahLst/>
                <a:cxnLst>
                  <a:cxn ang="0">
                    <a:pos x="0" y="46"/>
                  </a:cxn>
                  <a:cxn ang="0">
                    <a:pos x="0" y="46"/>
                  </a:cxn>
                  <a:cxn ang="0">
                    <a:pos x="8" y="45"/>
                  </a:cxn>
                  <a:cxn ang="0">
                    <a:pos x="11" y="53"/>
                  </a:cxn>
                  <a:cxn ang="0">
                    <a:pos x="18" y="58"/>
                  </a:cxn>
                  <a:cxn ang="0">
                    <a:pos x="28" y="60"/>
                  </a:cxn>
                  <a:cxn ang="0">
                    <a:pos x="36" y="59"/>
                  </a:cxn>
                  <a:cxn ang="0">
                    <a:pos x="42" y="55"/>
                  </a:cxn>
                  <a:cxn ang="0">
                    <a:pos x="44" y="49"/>
                  </a:cxn>
                  <a:cxn ang="0">
                    <a:pos x="42" y="44"/>
                  </a:cxn>
                  <a:cxn ang="0">
                    <a:pos x="36" y="40"/>
                  </a:cxn>
                  <a:cxn ang="0">
                    <a:pos x="25" y="36"/>
                  </a:cxn>
                  <a:cxn ang="0">
                    <a:pos x="12" y="32"/>
                  </a:cxn>
                  <a:cxn ang="0">
                    <a:pos x="5" y="26"/>
                  </a:cxn>
                  <a:cxn ang="0">
                    <a:pos x="2" y="18"/>
                  </a:cxn>
                  <a:cxn ang="0">
                    <a:pos x="5" y="9"/>
                  </a:cxn>
                  <a:cxn ang="0">
                    <a:pos x="14" y="2"/>
                  </a:cxn>
                  <a:cxn ang="0">
                    <a:pos x="26" y="0"/>
                  </a:cxn>
                  <a:cxn ang="0">
                    <a:pos x="39" y="2"/>
                  </a:cxn>
                  <a:cxn ang="0">
                    <a:pos x="47" y="9"/>
                  </a:cxn>
                  <a:cxn ang="0">
                    <a:pos x="50" y="20"/>
                  </a:cxn>
                  <a:cxn ang="0">
                    <a:pos x="42" y="20"/>
                  </a:cxn>
                  <a:cxn ang="0">
                    <a:pos x="37" y="11"/>
                  </a:cxn>
                  <a:cxn ang="0">
                    <a:pos x="26" y="8"/>
                  </a:cxn>
                  <a:cxn ang="0">
                    <a:pos x="14" y="10"/>
                  </a:cxn>
                  <a:cxn ang="0">
                    <a:pos x="11" y="17"/>
                  </a:cxn>
                  <a:cxn ang="0">
                    <a:pos x="13" y="23"/>
                  </a:cxn>
                  <a:cxn ang="0">
                    <a:pos x="27" y="28"/>
                  </a:cxn>
                  <a:cxn ang="0">
                    <a:pos x="41" y="32"/>
                  </a:cxn>
                  <a:cxn ang="0">
                    <a:pos x="50" y="39"/>
                  </a:cxn>
                  <a:cxn ang="0">
                    <a:pos x="52" y="48"/>
                  </a:cxn>
                  <a:cxn ang="0">
                    <a:pos x="49" y="58"/>
                  </a:cxn>
                  <a:cxn ang="0">
                    <a:pos x="41" y="65"/>
                  </a:cxn>
                  <a:cxn ang="0">
                    <a:pos x="28" y="68"/>
                  </a:cxn>
                  <a:cxn ang="0">
                    <a:pos x="13" y="65"/>
                  </a:cxn>
                  <a:cxn ang="0">
                    <a:pos x="4" y="58"/>
                  </a:cxn>
                  <a:cxn ang="0">
                    <a:pos x="0" y="46"/>
                  </a:cxn>
                  <a:cxn ang="0">
                    <a:pos x="0" y="46"/>
                  </a:cxn>
                </a:cxnLst>
                <a:rect l="0" t="0" r="r" b="b"/>
                <a:pathLst>
                  <a:path w="52" h="68">
                    <a:moveTo>
                      <a:pt x="0" y="46"/>
                    </a:moveTo>
                    <a:lnTo>
                      <a:pt x="0" y="46"/>
                    </a:lnTo>
                    <a:lnTo>
                      <a:pt x="8" y="45"/>
                    </a:lnTo>
                    <a:cubicBezTo>
                      <a:pt x="9" y="48"/>
                      <a:pt x="9" y="51"/>
                      <a:pt x="11" y="53"/>
                    </a:cubicBezTo>
                    <a:cubicBezTo>
                      <a:pt x="12" y="55"/>
                      <a:pt x="15" y="57"/>
                      <a:pt x="18" y="58"/>
                    </a:cubicBezTo>
                    <a:cubicBezTo>
                      <a:pt x="21" y="60"/>
                      <a:pt x="24" y="60"/>
                      <a:pt x="28" y="60"/>
                    </a:cubicBezTo>
                    <a:cubicBezTo>
                      <a:pt x="31" y="60"/>
                      <a:pt x="34" y="60"/>
                      <a:pt x="36" y="59"/>
                    </a:cubicBezTo>
                    <a:cubicBezTo>
                      <a:pt x="39" y="58"/>
                      <a:pt x="41" y="56"/>
                      <a:pt x="42" y="55"/>
                    </a:cubicBezTo>
                    <a:cubicBezTo>
                      <a:pt x="43" y="53"/>
                      <a:pt x="44" y="51"/>
                      <a:pt x="44" y="49"/>
                    </a:cubicBezTo>
                    <a:cubicBezTo>
                      <a:pt x="44" y="47"/>
                      <a:pt x="43" y="45"/>
                      <a:pt x="42" y="44"/>
                    </a:cubicBezTo>
                    <a:cubicBezTo>
                      <a:pt x="41" y="42"/>
                      <a:pt x="39" y="41"/>
                      <a:pt x="36" y="40"/>
                    </a:cubicBezTo>
                    <a:cubicBezTo>
                      <a:pt x="34" y="39"/>
                      <a:pt x="31" y="38"/>
                      <a:pt x="25" y="36"/>
                    </a:cubicBezTo>
                    <a:cubicBezTo>
                      <a:pt x="18" y="35"/>
                      <a:pt x="14" y="34"/>
                      <a:pt x="12" y="32"/>
                    </a:cubicBezTo>
                    <a:cubicBezTo>
                      <a:pt x="9" y="31"/>
                      <a:pt x="6" y="29"/>
                      <a:pt x="5" y="26"/>
                    </a:cubicBezTo>
                    <a:cubicBezTo>
                      <a:pt x="3" y="24"/>
                      <a:pt x="2" y="21"/>
                      <a:pt x="2" y="18"/>
                    </a:cubicBezTo>
                    <a:cubicBezTo>
                      <a:pt x="2" y="15"/>
                      <a:pt x="3" y="12"/>
                      <a:pt x="5" y="9"/>
                    </a:cubicBezTo>
                    <a:cubicBezTo>
                      <a:pt x="7" y="6"/>
                      <a:pt x="10" y="4"/>
                      <a:pt x="14" y="2"/>
                    </a:cubicBezTo>
                    <a:cubicBezTo>
                      <a:pt x="17" y="1"/>
                      <a:pt x="21" y="0"/>
                      <a:pt x="26" y="0"/>
                    </a:cubicBezTo>
                    <a:cubicBezTo>
                      <a:pt x="31" y="0"/>
                      <a:pt x="35" y="1"/>
                      <a:pt x="39" y="2"/>
                    </a:cubicBezTo>
                    <a:cubicBezTo>
                      <a:pt x="42" y="4"/>
                      <a:pt x="45" y="6"/>
                      <a:pt x="47" y="9"/>
                    </a:cubicBezTo>
                    <a:cubicBezTo>
                      <a:pt x="49" y="12"/>
                      <a:pt x="50" y="16"/>
                      <a:pt x="50" y="20"/>
                    </a:cubicBezTo>
                    <a:lnTo>
                      <a:pt x="42" y="20"/>
                    </a:lnTo>
                    <a:cubicBezTo>
                      <a:pt x="42" y="16"/>
                      <a:pt x="40" y="13"/>
                      <a:pt x="37" y="11"/>
                    </a:cubicBezTo>
                    <a:cubicBezTo>
                      <a:pt x="35" y="9"/>
                      <a:pt x="31" y="8"/>
                      <a:pt x="26" y="8"/>
                    </a:cubicBezTo>
                    <a:cubicBezTo>
                      <a:pt x="21" y="8"/>
                      <a:pt x="17" y="9"/>
                      <a:pt x="14" y="10"/>
                    </a:cubicBezTo>
                    <a:cubicBezTo>
                      <a:pt x="12" y="12"/>
                      <a:pt x="11" y="15"/>
                      <a:pt x="11" y="17"/>
                    </a:cubicBezTo>
                    <a:cubicBezTo>
                      <a:pt x="11" y="20"/>
                      <a:pt x="12" y="22"/>
                      <a:pt x="13" y="23"/>
                    </a:cubicBezTo>
                    <a:cubicBezTo>
                      <a:pt x="15" y="25"/>
                      <a:pt x="19" y="26"/>
                      <a:pt x="27" y="28"/>
                    </a:cubicBezTo>
                    <a:cubicBezTo>
                      <a:pt x="34" y="30"/>
                      <a:pt x="39" y="31"/>
                      <a:pt x="41" y="32"/>
                    </a:cubicBezTo>
                    <a:cubicBezTo>
                      <a:pt x="45" y="34"/>
                      <a:pt x="48" y="36"/>
                      <a:pt x="50" y="39"/>
                    </a:cubicBezTo>
                    <a:cubicBezTo>
                      <a:pt x="51" y="42"/>
                      <a:pt x="52" y="45"/>
                      <a:pt x="52" y="48"/>
                    </a:cubicBezTo>
                    <a:cubicBezTo>
                      <a:pt x="52" y="52"/>
                      <a:pt x="51" y="55"/>
                      <a:pt x="49" y="58"/>
                    </a:cubicBezTo>
                    <a:cubicBezTo>
                      <a:pt x="47" y="61"/>
                      <a:pt x="44" y="64"/>
                      <a:pt x="41" y="65"/>
                    </a:cubicBezTo>
                    <a:cubicBezTo>
                      <a:pt x="37" y="67"/>
                      <a:pt x="33" y="68"/>
                      <a:pt x="28" y="68"/>
                    </a:cubicBezTo>
                    <a:cubicBezTo>
                      <a:pt x="22" y="68"/>
                      <a:pt x="17" y="67"/>
                      <a:pt x="13" y="65"/>
                    </a:cubicBezTo>
                    <a:cubicBezTo>
                      <a:pt x="9" y="64"/>
                      <a:pt x="6" y="61"/>
                      <a:pt x="4"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2" name="Freeform 222"/>
              <p:cNvSpPr>
                <a:spLocks/>
              </p:cNvSpPr>
              <p:nvPr/>
            </p:nvSpPr>
            <p:spPr bwMode="auto">
              <a:xfrm>
                <a:off x="3864" y="2149"/>
                <a:ext cx="77" cy="88"/>
              </a:xfrm>
              <a:custGeom>
                <a:avLst/>
                <a:gdLst/>
                <a:ahLst/>
                <a:cxnLst>
                  <a:cxn ang="0">
                    <a:pos x="0" y="66"/>
                  </a:cxn>
                  <a:cxn ang="0">
                    <a:pos x="0" y="66"/>
                  </a:cxn>
                  <a:cxn ang="0">
                    <a:pos x="0" y="0"/>
                  </a:cxn>
                  <a:cxn ang="0">
                    <a:pos x="13" y="0"/>
                  </a:cxn>
                  <a:cxn ang="0">
                    <a:pos x="29" y="47"/>
                  </a:cxn>
                  <a:cxn ang="0">
                    <a:pos x="32" y="56"/>
                  </a:cxn>
                  <a:cxn ang="0">
                    <a:pos x="35" y="46"/>
                  </a:cxn>
                  <a:cxn ang="0">
                    <a:pos x="51" y="0"/>
                  </a:cxn>
                  <a:cxn ang="0">
                    <a:pos x="63" y="0"/>
                  </a:cxn>
                  <a:cxn ang="0">
                    <a:pos x="63" y="66"/>
                  </a:cxn>
                  <a:cxn ang="0">
                    <a:pos x="55" y="66"/>
                  </a:cxn>
                  <a:cxn ang="0">
                    <a:pos x="55" y="11"/>
                  </a:cxn>
                  <a:cxn ang="0">
                    <a:pos x="35" y="66"/>
                  </a:cxn>
                  <a:cxn ang="0">
                    <a:pos x="28" y="66"/>
                  </a:cxn>
                  <a:cxn ang="0">
                    <a:pos x="8" y="10"/>
                  </a:cxn>
                  <a:cxn ang="0">
                    <a:pos x="8" y="66"/>
                  </a:cxn>
                  <a:cxn ang="0">
                    <a:pos x="0" y="66"/>
                  </a:cxn>
                </a:cxnLst>
                <a:rect l="0" t="0" r="r" b="b"/>
                <a:pathLst>
                  <a:path w="63" h="66">
                    <a:moveTo>
                      <a:pt x="0" y="66"/>
                    </a:moveTo>
                    <a:lnTo>
                      <a:pt x="0" y="66"/>
                    </a:lnTo>
                    <a:lnTo>
                      <a:pt x="0" y="0"/>
                    </a:lnTo>
                    <a:lnTo>
                      <a:pt x="13" y="0"/>
                    </a:lnTo>
                    <a:lnTo>
                      <a:pt x="29" y="47"/>
                    </a:lnTo>
                    <a:cubicBezTo>
                      <a:pt x="30" y="51"/>
                      <a:pt x="31" y="54"/>
                      <a:pt x="32" y="56"/>
                    </a:cubicBezTo>
                    <a:cubicBezTo>
                      <a:pt x="33" y="54"/>
                      <a:pt x="34" y="50"/>
                      <a:pt x="35" y="46"/>
                    </a:cubicBezTo>
                    <a:lnTo>
                      <a:pt x="51" y="0"/>
                    </a:lnTo>
                    <a:lnTo>
                      <a:pt x="63" y="0"/>
                    </a:lnTo>
                    <a:lnTo>
                      <a:pt x="63" y="66"/>
                    </a:lnTo>
                    <a:lnTo>
                      <a:pt x="55" y="66"/>
                    </a:lnTo>
                    <a:lnTo>
                      <a:pt x="55" y="11"/>
                    </a:lnTo>
                    <a:lnTo>
                      <a:pt x="35" y="66"/>
                    </a:lnTo>
                    <a:lnTo>
                      <a:pt x="28" y="66"/>
                    </a:lnTo>
                    <a:lnTo>
                      <a:pt x="8" y="1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3" name="Freeform 223"/>
              <p:cNvSpPr>
                <a:spLocks/>
              </p:cNvSpPr>
              <p:nvPr/>
            </p:nvSpPr>
            <p:spPr bwMode="auto">
              <a:xfrm>
                <a:off x="3447" y="1952"/>
                <a:ext cx="184" cy="7"/>
              </a:xfrm>
              <a:custGeom>
                <a:avLst/>
                <a:gdLst/>
                <a:ahLst/>
                <a:cxnLst>
                  <a:cxn ang="0">
                    <a:pos x="0" y="5"/>
                  </a:cxn>
                  <a:cxn ang="0">
                    <a:pos x="0" y="5"/>
                  </a:cxn>
                  <a:cxn ang="0">
                    <a:pos x="151" y="5"/>
                  </a:cxn>
                  <a:cxn ang="0">
                    <a:pos x="151" y="0"/>
                  </a:cxn>
                  <a:cxn ang="0">
                    <a:pos x="0" y="0"/>
                  </a:cxn>
                  <a:cxn ang="0">
                    <a:pos x="0" y="5"/>
                  </a:cxn>
                </a:cxnLst>
                <a:rect l="0" t="0" r="r" b="b"/>
                <a:pathLst>
                  <a:path w="151" h="5">
                    <a:moveTo>
                      <a:pt x="0" y="5"/>
                    </a:moveTo>
                    <a:lnTo>
                      <a:pt x="0" y="5"/>
                    </a:lnTo>
                    <a:lnTo>
                      <a:pt x="151" y="5"/>
                    </a:lnTo>
                    <a:lnTo>
                      <a:pt x="151"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4" name="Freeform 224"/>
              <p:cNvSpPr>
                <a:spLocks/>
              </p:cNvSpPr>
              <p:nvPr/>
            </p:nvSpPr>
            <p:spPr bwMode="auto">
              <a:xfrm>
                <a:off x="3113" y="2445"/>
                <a:ext cx="54" cy="88"/>
              </a:xfrm>
              <a:custGeom>
                <a:avLst/>
                <a:gdLst/>
                <a:ahLst/>
                <a:cxnLst>
                  <a:cxn ang="0">
                    <a:pos x="0" y="66"/>
                  </a:cxn>
                  <a:cxn ang="0">
                    <a:pos x="0" y="66"/>
                  </a:cxn>
                  <a:cxn ang="0">
                    <a:pos x="0" y="0"/>
                  </a:cxn>
                  <a:cxn ang="0">
                    <a:pos x="44" y="0"/>
                  </a:cxn>
                  <a:cxn ang="0">
                    <a:pos x="44" y="8"/>
                  </a:cxn>
                  <a:cxn ang="0">
                    <a:pos x="9" y="8"/>
                  </a:cxn>
                  <a:cxn ang="0">
                    <a:pos x="9" y="28"/>
                  </a:cxn>
                  <a:cxn ang="0">
                    <a:pos x="40" y="28"/>
                  </a:cxn>
                  <a:cxn ang="0">
                    <a:pos x="40" y="36"/>
                  </a:cxn>
                  <a:cxn ang="0">
                    <a:pos x="9" y="36"/>
                  </a:cxn>
                  <a:cxn ang="0">
                    <a:pos x="9" y="66"/>
                  </a:cxn>
                  <a:cxn ang="0">
                    <a:pos x="0" y="66"/>
                  </a:cxn>
                </a:cxnLst>
                <a:rect l="0" t="0" r="r" b="b"/>
                <a:pathLst>
                  <a:path w="44" h="66">
                    <a:moveTo>
                      <a:pt x="0" y="66"/>
                    </a:moveTo>
                    <a:lnTo>
                      <a:pt x="0" y="66"/>
                    </a:lnTo>
                    <a:lnTo>
                      <a:pt x="0" y="0"/>
                    </a:lnTo>
                    <a:lnTo>
                      <a:pt x="44" y="0"/>
                    </a:lnTo>
                    <a:lnTo>
                      <a:pt x="44" y="8"/>
                    </a:lnTo>
                    <a:lnTo>
                      <a:pt x="9" y="8"/>
                    </a:lnTo>
                    <a:lnTo>
                      <a:pt x="9" y="28"/>
                    </a:lnTo>
                    <a:lnTo>
                      <a:pt x="40" y="28"/>
                    </a:lnTo>
                    <a:lnTo>
                      <a:pt x="40" y="36"/>
                    </a:lnTo>
                    <a:lnTo>
                      <a:pt x="9" y="36"/>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5" name="Freeform 225"/>
              <p:cNvSpPr>
                <a:spLocks/>
              </p:cNvSpPr>
              <p:nvPr/>
            </p:nvSpPr>
            <p:spPr bwMode="auto">
              <a:xfrm>
                <a:off x="3179" y="2469"/>
                <a:ext cx="48" cy="65"/>
              </a:xfrm>
              <a:custGeom>
                <a:avLst/>
                <a:gdLst/>
                <a:ahLst/>
                <a:cxnLst>
                  <a:cxn ang="0">
                    <a:pos x="32" y="48"/>
                  </a:cxn>
                  <a:cxn ang="0">
                    <a:pos x="32" y="48"/>
                  </a:cxn>
                  <a:cxn ang="0">
                    <a:pos x="32" y="41"/>
                  </a:cxn>
                  <a:cxn ang="0">
                    <a:pos x="17" y="49"/>
                  </a:cxn>
                  <a:cxn ang="0">
                    <a:pos x="9" y="47"/>
                  </a:cxn>
                  <a:cxn ang="0">
                    <a:pos x="3" y="43"/>
                  </a:cxn>
                  <a:cxn ang="0">
                    <a:pos x="1" y="37"/>
                  </a:cxn>
                  <a:cxn ang="0">
                    <a:pos x="0" y="30"/>
                  </a:cxn>
                  <a:cxn ang="0">
                    <a:pos x="0" y="0"/>
                  </a:cxn>
                  <a:cxn ang="0">
                    <a:pos x="8" y="0"/>
                  </a:cxn>
                  <a:cxn ang="0">
                    <a:pos x="8" y="27"/>
                  </a:cxn>
                  <a:cxn ang="0">
                    <a:pos x="9" y="35"/>
                  </a:cxn>
                  <a:cxn ang="0">
                    <a:pos x="12" y="40"/>
                  </a:cxn>
                  <a:cxn ang="0">
                    <a:pos x="18" y="42"/>
                  </a:cxn>
                  <a:cxn ang="0">
                    <a:pos x="25" y="40"/>
                  </a:cxn>
                  <a:cxn ang="0">
                    <a:pos x="30" y="35"/>
                  </a:cxn>
                  <a:cxn ang="0">
                    <a:pos x="31" y="26"/>
                  </a:cxn>
                  <a:cxn ang="0">
                    <a:pos x="31" y="0"/>
                  </a:cxn>
                  <a:cxn ang="0">
                    <a:pos x="39" y="0"/>
                  </a:cxn>
                  <a:cxn ang="0">
                    <a:pos x="39" y="48"/>
                  </a:cxn>
                  <a:cxn ang="0">
                    <a:pos x="32" y="48"/>
                  </a:cxn>
                </a:cxnLst>
                <a:rect l="0" t="0" r="r" b="b"/>
                <a:pathLst>
                  <a:path w="39" h="49">
                    <a:moveTo>
                      <a:pt x="32" y="48"/>
                    </a:moveTo>
                    <a:lnTo>
                      <a:pt x="32" y="48"/>
                    </a:lnTo>
                    <a:lnTo>
                      <a:pt x="32" y="41"/>
                    </a:lnTo>
                    <a:cubicBezTo>
                      <a:pt x="28" y="46"/>
                      <a:pt x="23" y="49"/>
                      <a:pt x="17" y="49"/>
                    </a:cubicBezTo>
                    <a:cubicBezTo>
                      <a:pt x="14" y="49"/>
                      <a:pt x="11" y="48"/>
                      <a:pt x="9" y="47"/>
                    </a:cubicBezTo>
                    <a:cubicBezTo>
                      <a:pt x="6" y="46"/>
                      <a:pt x="5" y="45"/>
                      <a:pt x="3" y="43"/>
                    </a:cubicBezTo>
                    <a:cubicBezTo>
                      <a:pt x="2" y="42"/>
                      <a:pt x="1" y="40"/>
                      <a:pt x="1" y="37"/>
                    </a:cubicBezTo>
                    <a:cubicBezTo>
                      <a:pt x="1" y="36"/>
                      <a:pt x="0" y="33"/>
                      <a:pt x="0" y="30"/>
                    </a:cubicBezTo>
                    <a:lnTo>
                      <a:pt x="0" y="0"/>
                    </a:lnTo>
                    <a:lnTo>
                      <a:pt x="8" y="0"/>
                    </a:lnTo>
                    <a:lnTo>
                      <a:pt x="8" y="27"/>
                    </a:lnTo>
                    <a:cubicBezTo>
                      <a:pt x="8" y="31"/>
                      <a:pt x="9" y="34"/>
                      <a:pt x="9" y="35"/>
                    </a:cubicBezTo>
                    <a:cubicBezTo>
                      <a:pt x="9" y="37"/>
                      <a:pt x="11" y="39"/>
                      <a:pt x="12" y="40"/>
                    </a:cubicBezTo>
                    <a:cubicBezTo>
                      <a:pt x="14" y="41"/>
                      <a:pt x="16" y="42"/>
                      <a:pt x="18" y="42"/>
                    </a:cubicBezTo>
                    <a:cubicBezTo>
                      <a:pt x="21" y="42"/>
                      <a:pt x="23" y="41"/>
                      <a:pt x="25" y="40"/>
                    </a:cubicBezTo>
                    <a:cubicBezTo>
                      <a:pt x="27" y="39"/>
                      <a:pt x="29" y="37"/>
                      <a:pt x="30" y="35"/>
                    </a:cubicBezTo>
                    <a:cubicBezTo>
                      <a:pt x="31" y="33"/>
                      <a:pt x="31" y="30"/>
                      <a:pt x="31" y="26"/>
                    </a:cubicBezTo>
                    <a:lnTo>
                      <a:pt x="31" y="0"/>
                    </a:lnTo>
                    <a:lnTo>
                      <a:pt x="39" y="0"/>
                    </a:lnTo>
                    <a:lnTo>
                      <a:pt x="39" y="48"/>
                    </a:lnTo>
                    <a:lnTo>
                      <a:pt x="32" y="4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6" name="Freeform 226"/>
              <p:cNvSpPr>
                <a:spLocks noEditPoints="1"/>
              </p:cNvSpPr>
              <p:nvPr/>
            </p:nvSpPr>
            <p:spPr bwMode="auto">
              <a:xfrm>
                <a:off x="3239" y="2468"/>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6" y="42"/>
                      <a:pt x="19" y="43"/>
                      <a:pt x="23" y="43"/>
                    </a:cubicBezTo>
                    <a:cubicBezTo>
                      <a:pt x="26" y="43"/>
                      <a:pt x="28" y="43"/>
                      <a:pt x="30" y="41"/>
                    </a:cubicBezTo>
                    <a:cubicBezTo>
                      <a:pt x="33" y="39"/>
                      <a:pt x="34" y="37"/>
                      <a:pt x="35" y="34"/>
                    </a:cubicBezTo>
                    <a:lnTo>
                      <a:pt x="35" y="34"/>
                    </a:lnTo>
                    <a:close/>
                    <a:moveTo>
                      <a:pt x="9" y="20"/>
                    </a:moveTo>
                    <a:lnTo>
                      <a:pt x="9" y="20"/>
                    </a:lnTo>
                    <a:lnTo>
                      <a:pt x="35" y="20"/>
                    </a:lnTo>
                    <a:cubicBezTo>
                      <a:pt x="35" y="16"/>
                      <a:pt x="34" y="13"/>
                      <a:pt x="32" y="11"/>
                    </a:cubicBezTo>
                    <a:cubicBezTo>
                      <a:pt x="30" y="8"/>
                      <a:pt x="27" y="7"/>
                      <a:pt x="22" y="7"/>
                    </a:cubicBezTo>
                    <a:cubicBezTo>
                      <a:pt x="19" y="7"/>
                      <a:pt x="16" y="8"/>
                      <a:pt x="13" y="10"/>
                    </a:cubicBezTo>
                    <a:cubicBezTo>
                      <a:pt x="11"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7" name="Freeform 227"/>
              <p:cNvSpPr>
                <a:spLocks/>
              </p:cNvSpPr>
              <p:nvPr/>
            </p:nvSpPr>
            <p:spPr bwMode="auto">
              <a:xfrm>
                <a:off x="3304" y="2445"/>
                <a:ext cx="10"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8" name="Freeform 228"/>
              <p:cNvSpPr>
                <a:spLocks/>
              </p:cNvSpPr>
              <p:nvPr/>
            </p:nvSpPr>
            <p:spPr bwMode="auto">
              <a:xfrm>
                <a:off x="3108" y="2616"/>
                <a:ext cx="52"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0" y="3"/>
                  </a:cxn>
                  <a:cxn ang="0">
                    <a:pos x="22" y="0"/>
                  </a:cxn>
                  <a:cxn ang="0">
                    <a:pos x="35" y="4"/>
                  </a:cxn>
                  <a:cxn ang="0">
                    <a:pos x="41" y="15"/>
                  </a:cxn>
                  <a:cxn ang="0">
                    <a:pos x="33" y="16"/>
                  </a:cxn>
                  <a:cxn ang="0">
                    <a:pos x="29" y="9"/>
                  </a:cxn>
                  <a:cxn ang="0">
                    <a:pos x="22" y="7"/>
                  </a:cxn>
                  <a:cxn ang="0">
                    <a:pos x="12" y="11"/>
                  </a:cxn>
                  <a:cxn ang="0">
                    <a:pos x="8"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1" y="48"/>
                      <a:pt x="27" y="50"/>
                      <a:pt x="22" y="50"/>
                    </a:cubicBezTo>
                    <a:cubicBezTo>
                      <a:pt x="15" y="50"/>
                      <a:pt x="10" y="48"/>
                      <a:pt x="6" y="44"/>
                    </a:cubicBezTo>
                    <a:cubicBezTo>
                      <a:pt x="2" y="39"/>
                      <a:pt x="0" y="33"/>
                      <a:pt x="0" y="25"/>
                    </a:cubicBezTo>
                    <a:cubicBezTo>
                      <a:pt x="0" y="20"/>
                      <a:pt x="1" y="16"/>
                      <a:pt x="3" y="12"/>
                    </a:cubicBezTo>
                    <a:cubicBezTo>
                      <a:pt x="4" y="8"/>
                      <a:pt x="7" y="5"/>
                      <a:pt x="10"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8" y="19"/>
                      <a:pt x="8" y="25"/>
                    </a:cubicBezTo>
                    <a:cubicBezTo>
                      <a:pt x="8"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49" name="Freeform 229"/>
              <p:cNvSpPr>
                <a:spLocks noEditPoints="1"/>
              </p:cNvSpPr>
              <p:nvPr/>
            </p:nvSpPr>
            <p:spPr bwMode="auto">
              <a:xfrm>
                <a:off x="3164" y="2616"/>
                <a:ext cx="55" cy="66"/>
              </a:xfrm>
              <a:custGeom>
                <a:avLst/>
                <a:gdLst/>
                <a:ahLst/>
                <a:cxnLst>
                  <a:cxn ang="0">
                    <a:pos x="0" y="25"/>
                  </a:cxn>
                  <a:cxn ang="0">
                    <a:pos x="0" y="25"/>
                  </a:cxn>
                  <a:cxn ang="0">
                    <a:pos x="7" y="5"/>
                  </a:cxn>
                  <a:cxn ang="0">
                    <a:pos x="22" y="0"/>
                  </a:cxn>
                  <a:cxn ang="0">
                    <a:pos x="38"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2" y="10"/>
                      <a:pt x="7" y="5"/>
                    </a:cubicBezTo>
                    <a:cubicBezTo>
                      <a:pt x="11" y="2"/>
                      <a:pt x="16" y="0"/>
                      <a:pt x="22" y="0"/>
                    </a:cubicBezTo>
                    <a:cubicBezTo>
                      <a:pt x="29" y="0"/>
                      <a:pt x="34" y="2"/>
                      <a:pt x="38" y="7"/>
                    </a:cubicBezTo>
                    <a:cubicBezTo>
                      <a:pt x="43" y="11"/>
                      <a:pt x="45" y="17"/>
                      <a:pt x="45" y="24"/>
                    </a:cubicBezTo>
                    <a:cubicBezTo>
                      <a:pt x="45" y="30"/>
                      <a:pt x="44" y="35"/>
                      <a:pt x="42" y="39"/>
                    </a:cubicBezTo>
                    <a:cubicBezTo>
                      <a:pt x="40" y="42"/>
                      <a:pt x="37" y="45"/>
                      <a:pt x="34" y="47"/>
                    </a:cubicBezTo>
                    <a:cubicBezTo>
                      <a:pt x="30" y="49"/>
                      <a:pt x="26"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0" name="Freeform 230"/>
              <p:cNvSpPr>
                <a:spLocks/>
              </p:cNvSpPr>
              <p:nvPr/>
            </p:nvSpPr>
            <p:spPr bwMode="auto">
              <a:xfrm>
                <a:off x="3227" y="2616"/>
                <a:ext cx="48"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40" y="35"/>
                  </a:cxn>
                  <a:cxn ang="0">
                    <a:pos x="37" y="42"/>
                  </a:cxn>
                  <a:cxn ang="0">
                    <a:pos x="30" y="48"/>
                  </a:cxn>
                  <a:cxn ang="0">
                    <a:pos x="20" y="50"/>
                  </a:cxn>
                  <a:cxn ang="0">
                    <a:pos x="6" y="46"/>
                  </a:cxn>
                  <a:cxn ang="0">
                    <a:pos x="0" y="35"/>
                  </a:cxn>
                  <a:cxn ang="0">
                    <a:pos x="0" y="35"/>
                  </a:cxn>
                </a:cxnLst>
                <a:rect l="0" t="0" r="r" b="b"/>
                <a:pathLst>
                  <a:path w="40" h="50">
                    <a:moveTo>
                      <a:pt x="0" y="35"/>
                    </a:moveTo>
                    <a:lnTo>
                      <a:pt x="0" y="35"/>
                    </a:lnTo>
                    <a:lnTo>
                      <a:pt x="8" y="33"/>
                    </a:lnTo>
                    <a:cubicBezTo>
                      <a:pt x="8" y="37"/>
                      <a:pt x="10" y="39"/>
                      <a:pt x="12" y="41"/>
                    </a:cubicBezTo>
                    <a:cubicBezTo>
                      <a:pt x="14" y="42"/>
                      <a:pt x="17" y="43"/>
                      <a:pt x="20" y="43"/>
                    </a:cubicBezTo>
                    <a:cubicBezTo>
                      <a:pt x="24" y="43"/>
                      <a:pt x="27" y="43"/>
                      <a:pt x="29" y="41"/>
                    </a:cubicBezTo>
                    <a:cubicBezTo>
                      <a:pt x="30" y="40"/>
                      <a:pt x="31" y="38"/>
                      <a:pt x="31" y="36"/>
                    </a:cubicBezTo>
                    <a:cubicBezTo>
                      <a:pt x="31" y="34"/>
                      <a:pt x="30"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6" y="0"/>
                      <a:pt x="19" y="0"/>
                    </a:cubicBezTo>
                    <a:cubicBezTo>
                      <a:pt x="23" y="0"/>
                      <a:pt x="26" y="1"/>
                      <a:pt x="29" y="2"/>
                    </a:cubicBezTo>
                    <a:cubicBezTo>
                      <a:pt x="32" y="3"/>
                      <a:pt x="34" y="4"/>
                      <a:pt x="35" y="6"/>
                    </a:cubicBezTo>
                    <a:cubicBezTo>
                      <a:pt x="36" y="8"/>
                      <a:pt x="37" y="10"/>
                      <a:pt x="38" y="13"/>
                    </a:cubicBezTo>
                    <a:lnTo>
                      <a:pt x="30" y="15"/>
                    </a:lnTo>
                    <a:cubicBezTo>
                      <a:pt x="29" y="12"/>
                      <a:pt x="28" y="10"/>
                      <a:pt x="27" y="9"/>
                    </a:cubicBezTo>
                    <a:cubicBezTo>
                      <a:pt x="25" y="7"/>
                      <a:pt x="23" y="7"/>
                      <a:pt x="19" y="7"/>
                    </a:cubicBezTo>
                    <a:cubicBezTo>
                      <a:pt x="16" y="7"/>
                      <a:pt x="13" y="7"/>
                      <a:pt x="11" y="9"/>
                    </a:cubicBezTo>
                    <a:cubicBezTo>
                      <a:pt x="10" y="10"/>
                      <a:pt x="9" y="11"/>
                      <a:pt x="9" y="13"/>
                    </a:cubicBezTo>
                    <a:cubicBezTo>
                      <a:pt x="9" y="14"/>
                      <a:pt x="9" y="15"/>
                      <a:pt x="10" y="16"/>
                    </a:cubicBezTo>
                    <a:cubicBezTo>
                      <a:pt x="11" y="17"/>
                      <a:pt x="12" y="17"/>
                      <a:pt x="13" y="18"/>
                    </a:cubicBezTo>
                    <a:cubicBezTo>
                      <a:pt x="14" y="18"/>
                      <a:pt x="16" y="19"/>
                      <a:pt x="20" y="20"/>
                    </a:cubicBezTo>
                    <a:cubicBezTo>
                      <a:pt x="26" y="21"/>
                      <a:pt x="30" y="23"/>
                      <a:pt x="32" y="24"/>
                    </a:cubicBezTo>
                    <a:cubicBezTo>
                      <a:pt x="35" y="25"/>
                      <a:pt x="36" y="26"/>
                      <a:pt x="38" y="28"/>
                    </a:cubicBezTo>
                    <a:cubicBezTo>
                      <a:pt x="39" y="30"/>
                      <a:pt x="40" y="32"/>
                      <a:pt x="40" y="35"/>
                    </a:cubicBezTo>
                    <a:cubicBezTo>
                      <a:pt x="40" y="38"/>
                      <a:pt x="39" y="40"/>
                      <a:pt x="37" y="42"/>
                    </a:cubicBezTo>
                    <a:cubicBezTo>
                      <a:pt x="36" y="45"/>
                      <a:pt x="33" y="47"/>
                      <a:pt x="30" y="48"/>
                    </a:cubicBezTo>
                    <a:cubicBezTo>
                      <a:pt x="27" y="49"/>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1" name="Freeform 231"/>
              <p:cNvSpPr>
                <a:spLocks/>
              </p:cNvSpPr>
              <p:nvPr/>
            </p:nvSpPr>
            <p:spPr bwMode="auto">
              <a:xfrm>
                <a:off x="3281" y="2595"/>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9" y="63"/>
                      <a:pt x="8"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7"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2" name="Freeform 232"/>
              <p:cNvSpPr>
                <a:spLocks/>
              </p:cNvSpPr>
              <p:nvPr/>
            </p:nvSpPr>
            <p:spPr bwMode="auto">
              <a:xfrm>
                <a:off x="3508" y="2375"/>
                <a:ext cx="6" cy="349"/>
              </a:xfrm>
              <a:custGeom>
                <a:avLst/>
                <a:gdLst/>
                <a:ahLst/>
                <a:cxnLst>
                  <a:cxn ang="0">
                    <a:pos x="0" y="264"/>
                  </a:cxn>
                  <a:cxn ang="0">
                    <a:pos x="0" y="264"/>
                  </a:cxn>
                  <a:cxn ang="0">
                    <a:pos x="5" y="264"/>
                  </a:cxn>
                  <a:cxn ang="0">
                    <a:pos x="5" y="0"/>
                  </a:cxn>
                  <a:cxn ang="0">
                    <a:pos x="0" y="0"/>
                  </a:cxn>
                  <a:cxn ang="0">
                    <a:pos x="0" y="264"/>
                  </a:cxn>
                </a:cxnLst>
                <a:rect l="0" t="0" r="r" b="b"/>
                <a:pathLst>
                  <a:path w="5" h="264">
                    <a:moveTo>
                      <a:pt x="0" y="264"/>
                    </a:moveTo>
                    <a:lnTo>
                      <a:pt x="0" y="264"/>
                    </a:lnTo>
                    <a:lnTo>
                      <a:pt x="5" y="264"/>
                    </a:lnTo>
                    <a:lnTo>
                      <a:pt x="5" y="0"/>
                    </a:lnTo>
                    <a:lnTo>
                      <a:pt x="0" y="0"/>
                    </a:lnTo>
                    <a:lnTo>
                      <a:pt x="0" y="26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3" name="Freeform 233"/>
              <p:cNvSpPr>
                <a:spLocks/>
              </p:cNvSpPr>
              <p:nvPr/>
            </p:nvSpPr>
            <p:spPr bwMode="auto">
              <a:xfrm>
                <a:off x="3517" y="2720"/>
                <a:ext cx="105" cy="7"/>
              </a:xfrm>
              <a:custGeom>
                <a:avLst/>
                <a:gdLst/>
                <a:ahLst/>
                <a:cxnLst>
                  <a:cxn ang="0">
                    <a:pos x="0" y="5"/>
                  </a:cxn>
                  <a:cxn ang="0">
                    <a:pos x="0" y="5"/>
                  </a:cxn>
                  <a:cxn ang="0">
                    <a:pos x="86" y="5"/>
                  </a:cxn>
                  <a:cxn ang="0">
                    <a:pos x="86" y="0"/>
                  </a:cxn>
                  <a:cxn ang="0">
                    <a:pos x="0" y="0"/>
                  </a:cxn>
                  <a:cxn ang="0">
                    <a:pos x="0" y="5"/>
                  </a:cxn>
                </a:cxnLst>
                <a:rect l="0" t="0" r="r" b="b"/>
                <a:pathLst>
                  <a:path w="86" h="5">
                    <a:moveTo>
                      <a:pt x="0" y="5"/>
                    </a:moveTo>
                    <a:lnTo>
                      <a:pt x="0" y="5"/>
                    </a:lnTo>
                    <a:lnTo>
                      <a:pt x="86" y="5"/>
                    </a:lnTo>
                    <a:lnTo>
                      <a:pt x="86"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4" name="Freeform 234"/>
              <p:cNvSpPr>
                <a:spLocks/>
              </p:cNvSpPr>
              <p:nvPr/>
            </p:nvSpPr>
            <p:spPr bwMode="auto">
              <a:xfrm>
                <a:off x="3511" y="2371"/>
                <a:ext cx="104"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5" name="Freeform 235"/>
              <p:cNvSpPr>
                <a:spLocks/>
              </p:cNvSpPr>
              <p:nvPr/>
            </p:nvSpPr>
            <p:spPr bwMode="auto">
              <a:xfrm>
                <a:off x="3700" y="2338"/>
                <a:ext cx="71" cy="90"/>
              </a:xfrm>
              <a:custGeom>
                <a:avLst/>
                <a:gdLst/>
                <a:ahLst/>
                <a:cxnLst>
                  <a:cxn ang="0">
                    <a:pos x="49" y="44"/>
                  </a:cxn>
                  <a:cxn ang="0">
                    <a:pos x="49" y="44"/>
                  </a:cxn>
                  <a:cxn ang="0">
                    <a:pos x="58" y="46"/>
                  </a:cxn>
                  <a:cxn ang="0">
                    <a:pos x="48" y="62"/>
                  </a:cxn>
                  <a:cxn ang="0">
                    <a:pos x="31" y="68"/>
                  </a:cxn>
                  <a:cxn ang="0">
                    <a:pos x="14" y="64"/>
                  </a:cxn>
                  <a:cxn ang="0">
                    <a:pos x="3" y="51"/>
                  </a:cxn>
                  <a:cxn ang="0">
                    <a:pos x="0" y="33"/>
                  </a:cxn>
                  <a:cxn ang="0">
                    <a:pos x="4" y="16"/>
                  </a:cxn>
                  <a:cxn ang="0">
                    <a:pos x="15" y="4"/>
                  </a:cxn>
                  <a:cxn ang="0">
                    <a:pos x="31" y="0"/>
                  </a:cxn>
                  <a:cxn ang="0">
                    <a:pos x="48" y="5"/>
                  </a:cxn>
                  <a:cxn ang="0">
                    <a:pos x="57" y="19"/>
                  </a:cxn>
                  <a:cxn ang="0">
                    <a:pos x="48" y="21"/>
                  </a:cxn>
                  <a:cxn ang="0">
                    <a:pos x="42" y="11"/>
                  </a:cxn>
                  <a:cxn ang="0">
                    <a:pos x="31" y="7"/>
                  </a:cxn>
                  <a:cxn ang="0">
                    <a:pos x="18" y="11"/>
                  </a:cxn>
                  <a:cxn ang="0">
                    <a:pos x="11" y="21"/>
                  </a:cxn>
                  <a:cxn ang="0">
                    <a:pos x="9" y="33"/>
                  </a:cxn>
                  <a:cxn ang="0">
                    <a:pos x="11" y="48"/>
                  </a:cxn>
                  <a:cxn ang="0">
                    <a:pos x="19" y="57"/>
                  </a:cxn>
                  <a:cxn ang="0">
                    <a:pos x="30" y="61"/>
                  </a:cxn>
                  <a:cxn ang="0">
                    <a:pos x="43" y="56"/>
                  </a:cxn>
                  <a:cxn ang="0">
                    <a:pos x="49" y="44"/>
                  </a:cxn>
                  <a:cxn ang="0">
                    <a:pos x="49" y="44"/>
                  </a:cxn>
                </a:cxnLst>
                <a:rect l="0" t="0" r="r" b="b"/>
                <a:pathLst>
                  <a:path w="58" h="68">
                    <a:moveTo>
                      <a:pt x="49" y="44"/>
                    </a:moveTo>
                    <a:lnTo>
                      <a:pt x="49" y="44"/>
                    </a:lnTo>
                    <a:lnTo>
                      <a:pt x="58" y="46"/>
                    </a:lnTo>
                    <a:cubicBezTo>
                      <a:pt x="56" y="53"/>
                      <a:pt x="53" y="59"/>
                      <a:pt x="48" y="62"/>
                    </a:cubicBezTo>
                    <a:cubicBezTo>
                      <a:pt x="43" y="66"/>
                      <a:pt x="38" y="68"/>
                      <a:pt x="31" y="68"/>
                    </a:cubicBezTo>
                    <a:cubicBezTo>
                      <a:pt x="24" y="68"/>
                      <a:pt x="18" y="67"/>
                      <a:pt x="14" y="64"/>
                    </a:cubicBezTo>
                    <a:cubicBezTo>
                      <a:pt x="9" y="61"/>
                      <a:pt x="6" y="57"/>
                      <a:pt x="3" y="51"/>
                    </a:cubicBezTo>
                    <a:cubicBezTo>
                      <a:pt x="1" y="46"/>
                      <a:pt x="0" y="40"/>
                      <a:pt x="0" y="33"/>
                    </a:cubicBezTo>
                    <a:cubicBezTo>
                      <a:pt x="0" y="27"/>
                      <a:pt x="1" y="21"/>
                      <a:pt x="4" y="16"/>
                    </a:cubicBezTo>
                    <a:cubicBezTo>
                      <a:pt x="6" y="10"/>
                      <a:pt x="10" y="7"/>
                      <a:pt x="15" y="4"/>
                    </a:cubicBezTo>
                    <a:cubicBezTo>
                      <a:pt x="20" y="1"/>
                      <a:pt x="25" y="0"/>
                      <a:pt x="31" y="0"/>
                    </a:cubicBezTo>
                    <a:cubicBezTo>
                      <a:pt x="38" y="0"/>
                      <a:pt x="43" y="2"/>
                      <a:pt x="48" y="5"/>
                    </a:cubicBezTo>
                    <a:cubicBezTo>
                      <a:pt x="52" y="8"/>
                      <a:pt x="55" y="13"/>
                      <a:pt x="57" y="19"/>
                    </a:cubicBezTo>
                    <a:lnTo>
                      <a:pt x="48" y="21"/>
                    </a:lnTo>
                    <a:cubicBezTo>
                      <a:pt x="47" y="16"/>
                      <a:pt x="45" y="13"/>
                      <a:pt x="42" y="11"/>
                    </a:cubicBezTo>
                    <a:cubicBezTo>
                      <a:pt x="39" y="8"/>
                      <a:pt x="35" y="7"/>
                      <a:pt x="31" y="7"/>
                    </a:cubicBezTo>
                    <a:cubicBezTo>
                      <a:pt x="26" y="7"/>
                      <a:pt x="21" y="9"/>
                      <a:pt x="18" y="11"/>
                    </a:cubicBezTo>
                    <a:cubicBezTo>
                      <a:pt x="15" y="13"/>
                      <a:pt x="12" y="17"/>
                      <a:pt x="11" y="21"/>
                    </a:cubicBezTo>
                    <a:cubicBezTo>
                      <a:pt x="10" y="25"/>
                      <a:pt x="9" y="29"/>
                      <a:pt x="9" y="33"/>
                    </a:cubicBezTo>
                    <a:cubicBezTo>
                      <a:pt x="9" y="39"/>
                      <a:pt x="10" y="44"/>
                      <a:pt x="11" y="48"/>
                    </a:cubicBezTo>
                    <a:cubicBezTo>
                      <a:pt x="13" y="52"/>
                      <a:pt x="15" y="55"/>
                      <a:pt x="19" y="57"/>
                    </a:cubicBezTo>
                    <a:cubicBezTo>
                      <a:pt x="22" y="60"/>
                      <a:pt x="26" y="61"/>
                      <a:pt x="30" y="61"/>
                    </a:cubicBezTo>
                    <a:cubicBezTo>
                      <a:pt x="35" y="61"/>
                      <a:pt x="39" y="59"/>
                      <a:pt x="43" y="56"/>
                    </a:cubicBezTo>
                    <a:cubicBezTo>
                      <a:pt x="46" y="54"/>
                      <a:pt x="48" y="49"/>
                      <a:pt x="49" y="44"/>
                    </a:cubicBezTo>
                    <a:lnTo>
                      <a:pt x="49"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6" name="Freeform 236"/>
              <p:cNvSpPr>
                <a:spLocks noEditPoints="1"/>
              </p:cNvSpPr>
              <p:nvPr/>
            </p:nvSpPr>
            <p:spPr bwMode="auto">
              <a:xfrm>
                <a:off x="3780" y="2362"/>
                <a:ext cx="54" cy="66"/>
              </a:xfrm>
              <a:custGeom>
                <a:avLst/>
                <a:gdLst/>
                <a:ahLst/>
                <a:cxnLst>
                  <a:cxn ang="0">
                    <a:pos x="0" y="25"/>
                  </a:cxn>
                  <a:cxn ang="0">
                    <a:pos x="0" y="25"/>
                  </a:cxn>
                  <a:cxn ang="0">
                    <a:pos x="7" y="5"/>
                  </a:cxn>
                  <a:cxn ang="0">
                    <a:pos x="22" y="0"/>
                  </a:cxn>
                  <a:cxn ang="0">
                    <a:pos x="38" y="7"/>
                  </a:cxn>
                  <a:cxn ang="0">
                    <a:pos x="44" y="24"/>
                  </a:cxn>
                  <a:cxn ang="0">
                    <a:pos x="41" y="39"/>
                  </a:cxn>
                  <a:cxn ang="0">
                    <a:pos x="33"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4" h="50">
                    <a:moveTo>
                      <a:pt x="0" y="25"/>
                    </a:moveTo>
                    <a:lnTo>
                      <a:pt x="0" y="25"/>
                    </a:lnTo>
                    <a:cubicBezTo>
                      <a:pt x="0" y="16"/>
                      <a:pt x="2" y="10"/>
                      <a:pt x="7" y="5"/>
                    </a:cubicBezTo>
                    <a:cubicBezTo>
                      <a:pt x="11" y="2"/>
                      <a:pt x="16" y="0"/>
                      <a:pt x="22" y="0"/>
                    </a:cubicBezTo>
                    <a:cubicBezTo>
                      <a:pt x="28" y="0"/>
                      <a:pt x="34" y="2"/>
                      <a:pt x="38" y="7"/>
                    </a:cubicBezTo>
                    <a:cubicBezTo>
                      <a:pt x="42" y="11"/>
                      <a:pt x="44" y="17"/>
                      <a:pt x="44" y="24"/>
                    </a:cubicBezTo>
                    <a:cubicBezTo>
                      <a:pt x="44" y="30"/>
                      <a:pt x="43" y="35"/>
                      <a:pt x="41" y="39"/>
                    </a:cubicBezTo>
                    <a:cubicBezTo>
                      <a:pt x="40" y="42"/>
                      <a:pt x="37" y="45"/>
                      <a:pt x="33" y="47"/>
                    </a:cubicBezTo>
                    <a:cubicBezTo>
                      <a:pt x="30" y="49"/>
                      <a:pt x="26" y="50"/>
                      <a:pt x="22" y="50"/>
                    </a:cubicBezTo>
                    <a:cubicBezTo>
                      <a:pt x="15" y="50"/>
                      <a:pt x="10" y="48"/>
                      <a:pt x="6" y="44"/>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6"/>
                      <a:pt x="36" y="31"/>
                      <a:pt x="36" y="25"/>
                    </a:cubicBezTo>
                    <a:cubicBezTo>
                      <a:pt x="36" y="19"/>
                      <a:pt x="35" y="14"/>
                      <a:pt x="32" y="11"/>
                    </a:cubicBezTo>
                    <a:cubicBezTo>
                      <a:pt x="29" y="8"/>
                      <a:pt x="26" y="7"/>
                      <a:pt x="22" y="7"/>
                    </a:cubicBezTo>
                    <a:cubicBezTo>
                      <a:pt x="18" y="7"/>
                      <a:pt x="15"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7" name="Freeform 237"/>
              <p:cNvSpPr>
                <a:spLocks/>
              </p:cNvSpPr>
              <p:nvPr/>
            </p:nvSpPr>
            <p:spPr bwMode="auto">
              <a:xfrm>
                <a:off x="3842" y="2362"/>
                <a:ext cx="48" cy="66"/>
              </a:xfrm>
              <a:custGeom>
                <a:avLst/>
                <a:gdLst/>
                <a:ahLst/>
                <a:cxnLst>
                  <a:cxn ang="0">
                    <a:pos x="0" y="35"/>
                  </a:cxn>
                  <a:cxn ang="0">
                    <a:pos x="0" y="35"/>
                  </a:cxn>
                  <a:cxn ang="0">
                    <a:pos x="8" y="33"/>
                  </a:cxn>
                  <a:cxn ang="0">
                    <a:pos x="11" y="41"/>
                  </a:cxn>
                  <a:cxn ang="0">
                    <a:pos x="20" y="43"/>
                  </a:cxn>
                  <a:cxn ang="0">
                    <a:pos x="28" y="41"/>
                  </a:cxn>
                  <a:cxn ang="0">
                    <a:pos x="31" y="36"/>
                  </a:cxn>
                  <a:cxn ang="0">
                    <a:pos x="28" y="31"/>
                  </a:cxn>
                  <a:cxn ang="0">
                    <a:pos x="20" y="29"/>
                  </a:cxn>
                  <a:cxn ang="0">
                    <a:pos x="8" y="25"/>
                  </a:cxn>
                  <a:cxn ang="0">
                    <a:pos x="3" y="20"/>
                  </a:cxn>
                  <a:cxn ang="0">
                    <a:pos x="1" y="14"/>
                  </a:cxn>
                  <a:cxn ang="0">
                    <a:pos x="2" y="8"/>
                  </a:cxn>
                  <a:cxn ang="0">
                    <a:pos x="6" y="3"/>
                  </a:cxn>
                  <a:cxn ang="0">
                    <a:pos x="11" y="1"/>
                  </a:cxn>
                  <a:cxn ang="0">
                    <a:pos x="18" y="0"/>
                  </a:cxn>
                  <a:cxn ang="0">
                    <a:pos x="28" y="2"/>
                  </a:cxn>
                  <a:cxn ang="0">
                    <a:pos x="35" y="6"/>
                  </a:cxn>
                  <a:cxn ang="0">
                    <a:pos x="37" y="13"/>
                  </a:cxn>
                  <a:cxn ang="0">
                    <a:pos x="29" y="15"/>
                  </a:cxn>
                  <a:cxn ang="0">
                    <a:pos x="26" y="9"/>
                  </a:cxn>
                  <a:cxn ang="0">
                    <a:pos x="19" y="7"/>
                  </a:cxn>
                  <a:cxn ang="0">
                    <a:pos x="11" y="9"/>
                  </a:cxn>
                  <a:cxn ang="0">
                    <a:pos x="9" y="13"/>
                  </a:cxn>
                  <a:cxn ang="0">
                    <a:pos x="10" y="16"/>
                  </a:cxn>
                  <a:cxn ang="0">
                    <a:pos x="13" y="18"/>
                  </a:cxn>
                  <a:cxn ang="0">
                    <a:pos x="20" y="20"/>
                  </a:cxn>
                  <a:cxn ang="0">
                    <a:pos x="32" y="24"/>
                  </a:cxn>
                  <a:cxn ang="0">
                    <a:pos x="37" y="28"/>
                  </a:cxn>
                  <a:cxn ang="0">
                    <a:pos x="39" y="35"/>
                  </a:cxn>
                  <a:cxn ang="0">
                    <a:pos x="37" y="42"/>
                  </a:cxn>
                  <a:cxn ang="0">
                    <a:pos x="30" y="48"/>
                  </a:cxn>
                  <a:cxn ang="0">
                    <a:pos x="20" y="50"/>
                  </a:cxn>
                  <a:cxn ang="0">
                    <a:pos x="6" y="46"/>
                  </a:cxn>
                  <a:cxn ang="0">
                    <a:pos x="0" y="35"/>
                  </a:cxn>
                  <a:cxn ang="0">
                    <a:pos x="0" y="35"/>
                  </a:cxn>
                </a:cxnLst>
                <a:rect l="0" t="0" r="r" b="b"/>
                <a:pathLst>
                  <a:path w="39" h="50">
                    <a:moveTo>
                      <a:pt x="0" y="35"/>
                    </a:moveTo>
                    <a:lnTo>
                      <a:pt x="0" y="35"/>
                    </a:lnTo>
                    <a:lnTo>
                      <a:pt x="8" y="33"/>
                    </a:lnTo>
                    <a:cubicBezTo>
                      <a:pt x="8" y="37"/>
                      <a:pt x="9" y="39"/>
                      <a:pt x="11" y="41"/>
                    </a:cubicBezTo>
                    <a:cubicBezTo>
                      <a:pt x="13" y="42"/>
                      <a:pt x="16" y="43"/>
                      <a:pt x="20" y="43"/>
                    </a:cubicBezTo>
                    <a:cubicBezTo>
                      <a:pt x="24" y="43"/>
                      <a:pt x="26" y="43"/>
                      <a:pt x="28" y="41"/>
                    </a:cubicBezTo>
                    <a:cubicBezTo>
                      <a:pt x="30" y="40"/>
                      <a:pt x="31" y="38"/>
                      <a:pt x="31" y="36"/>
                    </a:cubicBezTo>
                    <a:cubicBezTo>
                      <a:pt x="31" y="34"/>
                      <a:pt x="30" y="32"/>
                      <a:pt x="28" y="31"/>
                    </a:cubicBezTo>
                    <a:cubicBezTo>
                      <a:pt x="27" y="31"/>
                      <a:pt x="25" y="30"/>
                      <a:pt x="20" y="29"/>
                    </a:cubicBezTo>
                    <a:cubicBezTo>
                      <a:pt x="14" y="27"/>
                      <a:pt x="10" y="26"/>
                      <a:pt x="8" y="25"/>
                    </a:cubicBezTo>
                    <a:cubicBezTo>
                      <a:pt x="6" y="24"/>
                      <a:pt x="4" y="22"/>
                      <a:pt x="3" y="20"/>
                    </a:cubicBezTo>
                    <a:cubicBezTo>
                      <a:pt x="1" y="18"/>
                      <a:pt x="1" y="16"/>
                      <a:pt x="1" y="14"/>
                    </a:cubicBezTo>
                    <a:cubicBezTo>
                      <a:pt x="1" y="12"/>
                      <a:pt x="1" y="10"/>
                      <a:pt x="2" y="8"/>
                    </a:cubicBezTo>
                    <a:cubicBezTo>
                      <a:pt x="3" y="6"/>
                      <a:pt x="5" y="5"/>
                      <a:pt x="6" y="3"/>
                    </a:cubicBezTo>
                    <a:cubicBezTo>
                      <a:pt x="8" y="2"/>
                      <a:pt x="9" y="2"/>
                      <a:pt x="11" y="1"/>
                    </a:cubicBezTo>
                    <a:cubicBezTo>
                      <a:pt x="14" y="0"/>
                      <a:pt x="16" y="0"/>
                      <a:pt x="18" y="0"/>
                    </a:cubicBezTo>
                    <a:cubicBezTo>
                      <a:pt x="22" y="0"/>
                      <a:pt x="25" y="1"/>
                      <a:pt x="28" y="2"/>
                    </a:cubicBezTo>
                    <a:cubicBezTo>
                      <a:pt x="31" y="3"/>
                      <a:pt x="33" y="4"/>
                      <a:pt x="35" y="6"/>
                    </a:cubicBezTo>
                    <a:cubicBezTo>
                      <a:pt x="36" y="8"/>
                      <a:pt x="37" y="10"/>
                      <a:pt x="37" y="13"/>
                    </a:cubicBezTo>
                    <a:lnTo>
                      <a:pt x="29" y="15"/>
                    </a:lnTo>
                    <a:cubicBezTo>
                      <a:pt x="29" y="12"/>
                      <a:pt x="28" y="10"/>
                      <a:pt x="26" y="9"/>
                    </a:cubicBezTo>
                    <a:cubicBezTo>
                      <a:pt x="25" y="7"/>
                      <a:pt x="22" y="7"/>
                      <a:pt x="19" y="7"/>
                    </a:cubicBezTo>
                    <a:cubicBezTo>
                      <a:pt x="15" y="7"/>
                      <a:pt x="13" y="7"/>
                      <a:pt x="11" y="9"/>
                    </a:cubicBezTo>
                    <a:cubicBezTo>
                      <a:pt x="9" y="10"/>
                      <a:pt x="9" y="11"/>
                      <a:pt x="9" y="13"/>
                    </a:cubicBezTo>
                    <a:cubicBezTo>
                      <a:pt x="9" y="14"/>
                      <a:pt x="9" y="15"/>
                      <a:pt x="10" y="16"/>
                    </a:cubicBezTo>
                    <a:cubicBezTo>
                      <a:pt x="10" y="17"/>
                      <a:pt x="11" y="17"/>
                      <a:pt x="13" y="18"/>
                    </a:cubicBezTo>
                    <a:cubicBezTo>
                      <a:pt x="14" y="18"/>
                      <a:pt x="16" y="19"/>
                      <a:pt x="20" y="20"/>
                    </a:cubicBezTo>
                    <a:cubicBezTo>
                      <a:pt x="26" y="21"/>
                      <a:pt x="30" y="23"/>
                      <a:pt x="32" y="24"/>
                    </a:cubicBezTo>
                    <a:cubicBezTo>
                      <a:pt x="34" y="25"/>
                      <a:pt x="36" y="26"/>
                      <a:pt x="37" y="28"/>
                    </a:cubicBezTo>
                    <a:cubicBezTo>
                      <a:pt x="38" y="30"/>
                      <a:pt x="39" y="32"/>
                      <a:pt x="39" y="35"/>
                    </a:cubicBezTo>
                    <a:cubicBezTo>
                      <a:pt x="39" y="38"/>
                      <a:pt x="38" y="40"/>
                      <a:pt x="37" y="42"/>
                    </a:cubicBezTo>
                    <a:cubicBezTo>
                      <a:pt x="35" y="45"/>
                      <a:pt x="33" y="47"/>
                      <a:pt x="30" y="48"/>
                    </a:cubicBezTo>
                    <a:cubicBezTo>
                      <a:pt x="27" y="49"/>
                      <a:pt x="24" y="50"/>
                      <a:pt x="20" y="50"/>
                    </a:cubicBezTo>
                    <a:cubicBezTo>
                      <a:pt x="14" y="50"/>
                      <a:pt x="9" y="49"/>
                      <a:pt x="6" y="46"/>
                    </a:cubicBezTo>
                    <a:cubicBezTo>
                      <a:pt x="2" y="44"/>
                      <a:pt x="0"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8" name="Freeform 238"/>
              <p:cNvSpPr>
                <a:spLocks/>
              </p:cNvSpPr>
              <p:nvPr/>
            </p:nvSpPr>
            <p:spPr bwMode="auto">
              <a:xfrm>
                <a:off x="3897" y="2341"/>
                <a:ext cx="28" cy="86"/>
              </a:xfrm>
              <a:custGeom>
                <a:avLst/>
                <a:gdLst/>
                <a:ahLst/>
                <a:cxnLst>
                  <a:cxn ang="0">
                    <a:pos x="22" y="58"/>
                  </a:cxn>
                  <a:cxn ang="0">
                    <a:pos x="22" y="58"/>
                  </a:cxn>
                  <a:cxn ang="0">
                    <a:pos x="23" y="65"/>
                  </a:cxn>
                  <a:cxn ang="0">
                    <a:pos x="17" y="65"/>
                  </a:cxn>
                  <a:cxn ang="0">
                    <a:pos x="10"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6"/>
                  </a:cxn>
                  <a:cxn ang="0">
                    <a:pos x="15" y="57"/>
                  </a:cxn>
                  <a:cxn ang="0">
                    <a:pos x="18" y="58"/>
                  </a:cxn>
                  <a:cxn ang="0">
                    <a:pos x="22" y="58"/>
                  </a:cxn>
                  <a:cxn ang="0">
                    <a:pos x="22" y="58"/>
                  </a:cxn>
                </a:cxnLst>
                <a:rect l="0" t="0" r="r" b="b"/>
                <a:pathLst>
                  <a:path w="23" h="65">
                    <a:moveTo>
                      <a:pt x="22" y="58"/>
                    </a:moveTo>
                    <a:lnTo>
                      <a:pt x="22" y="58"/>
                    </a:lnTo>
                    <a:lnTo>
                      <a:pt x="23" y="65"/>
                    </a:lnTo>
                    <a:cubicBezTo>
                      <a:pt x="21" y="65"/>
                      <a:pt x="19" y="65"/>
                      <a:pt x="17" y="65"/>
                    </a:cubicBezTo>
                    <a:cubicBezTo>
                      <a:pt x="14" y="65"/>
                      <a:pt x="12" y="65"/>
                      <a:pt x="10" y="64"/>
                    </a:cubicBezTo>
                    <a:cubicBezTo>
                      <a:pt x="8" y="63"/>
                      <a:pt x="7" y="62"/>
                      <a:pt x="7" y="60"/>
                    </a:cubicBezTo>
                    <a:cubicBezTo>
                      <a:pt x="6"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4" y="56"/>
                    </a:cubicBezTo>
                    <a:cubicBezTo>
                      <a:pt x="14" y="56"/>
                      <a:pt x="15" y="57"/>
                      <a:pt x="15" y="57"/>
                    </a:cubicBezTo>
                    <a:cubicBezTo>
                      <a:pt x="16" y="58"/>
                      <a:pt x="17" y="58"/>
                      <a:pt x="18" y="58"/>
                    </a:cubicBezTo>
                    <a:cubicBezTo>
                      <a:pt x="19" y="58"/>
                      <a:pt x="20"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59" name="Freeform 239"/>
              <p:cNvSpPr>
                <a:spLocks noEditPoints="1"/>
              </p:cNvSpPr>
              <p:nvPr/>
            </p:nvSpPr>
            <p:spPr bwMode="auto">
              <a:xfrm>
                <a:off x="3964" y="2362"/>
                <a:ext cx="51" cy="89"/>
              </a:xfrm>
              <a:custGeom>
                <a:avLst/>
                <a:gdLst/>
                <a:ahLst/>
                <a:cxnLst>
                  <a:cxn ang="0">
                    <a:pos x="0" y="67"/>
                  </a:cxn>
                  <a:cxn ang="0">
                    <a:pos x="0" y="67"/>
                  </a:cxn>
                  <a:cxn ang="0">
                    <a:pos x="0" y="1"/>
                  </a:cxn>
                  <a:cxn ang="0">
                    <a:pos x="8" y="1"/>
                  </a:cxn>
                  <a:cxn ang="0">
                    <a:pos x="8" y="7"/>
                  </a:cxn>
                  <a:cxn ang="0">
                    <a:pos x="14" y="2"/>
                  </a:cxn>
                  <a:cxn ang="0">
                    <a:pos x="22" y="0"/>
                  </a:cxn>
                  <a:cxn ang="0">
                    <a:pos x="32" y="3"/>
                  </a:cxn>
                  <a:cxn ang="0">
                    <a:pos x="39" y="12"/>
                  </a:cxn>
                  <a:cxn ang="0">
                    <a:pos x="42" y="25"/>
                  </a:cxn>
                  <a:cxn ang="0">
                    <a:pos x="39" y="38"/>
                  </a:cxn>
                  <a:cxn ang="0">
                    <a:pos x="31" y="47"/>
                  </a:cxn>
                  <a:cxn ang="0">
                    <a:pos x="21" y="50"/>
                  </a:cxn>
                  <a:cxn ang="0">
                    <a:pos x="14" y="48"/>
                  </a:cxn>
                  <a:cxn ang="0">
                    <a:pos x="8" y="44"/>
                  </a:cxn>
                  <a:cxn ang="0">
                    <a:pos x="8" y="67"/>
                  </a:cxn>
                  <a:cxn ang="0">
                    <a:pos x="0" y="67"/>
                  </a:cxn>
                  <a:cxn ang="0">
                    <a:pos x="8" y="25"/>
                  </a:cxn>
                  <a:cxn ang="0">
                    <a:pos x="8" y="25"/>
                  </a:cxn>
                  <a:cxn ang="0">
                    <a:pos x="11" y="39"/>
                  </a:cxn>
                  <a:cxn ang="0">
                    <a:pos x="20" y="43"/>
                  </a:cxn>
                  <a:cxn ang="0">
                    <a:pos x="30" y="39"/>
                  </a:cxn>
                  <a:cxn ang="0">
                    <a:pos x="33" y="25"/>
                  </a:cxn>
                  <a:cxn ang="0">
                    <a:pos x="30" y="11"/>
                  </a:cxn>
                  <a:cxn ang="0">
                    <a:pos x="21" y="6"/>
                  </a:cxn>
                  <a:cxn ang="0">
                    <a:pos x="12" y="11"/>
                  </a:cxn>
                  <a:cxn ang="0">
                    <a:pos x="8" y="25"/>
                  </a:cxn>
                  <a:cxn ang="0">
                    <a:pos x="8" y="25"/>
                  </a:cxn>
                </a:cxnLst>
                <a:rect l="0" t="0" r="r" b="b"/>
                <a:pathLst>
                  <a:path w="42" h="67">
                    <a:moveTo>
                      <a:pt x="0" y="67"/>
                    </a:moveTo>
                    <a:lnTo>
                      <a:pt x="0" y="67"/>
                    </a:lnTo>
                    <a:lnTo>
                      <a:pt x="0" y="1"/>
                    </a:lnTo>
                    <a:lnTo>
                      <a:pt x="8" y="1"/>
                    </a:lnTo>
                    <a:lnTo>
                      <a:pt x="8" y="7"/>
                    </a:lnTo>
                    <a:cubicBezTo>
                      <a:pt x="9" y="5"/>
                      <a:pt x="11" y="3"/>
                      <a:pt x="14" y="2"/>
                    </a:cubicBezTo>
                    <a:cubicBezTo>
                      <a:pt x="16" y="1"/>
                      <a:pt x="18" y="0"/>
                      <a:pt x="22" y="0"/>
                    </a:cubicBezTo>
                    <a:cubicBezTo>
                      <a:pt x="26"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5" y="50"/>
                      <a:pt x="21" y="50"/>
                    </a:cubicBezTo>
                    <a:cubicBezTo>
                      <a:pt x="18" y="50"/>
                      <a:pt x="16" y="49"/>
                      <a:pt x="14" y="48"/>
                    </a:cubicBezTo>
                    <a:cubicBezTo>
                      <a:pt x="12" y="47"/>
                      <a:pt x="10" y="46"/>
                      <a:pt x="8" y="44"/>
                    </a:cubicBezTo>
                    <a:lnTo>
                      <a:pt x="8" y="67"/>
                    </a:lnTo>
                    <a:lnTo>
                      <a:pt x="0" y="67"/>
                    </a:lnTo>
                    <a:close/>
                    <a:moveTo>
                      <a:pt x="8" y="25"/>
                    </a:moveTo>
                    <a:lnTo>
                      <a:pt x="8" y="25"/>
                    </a:lnTo>
                    <a:cubicBezTo>
                      <a:pt x="8" y="31"/>
                      <a:pt x="9" y="36"/>
                      <a:pt x="11" y="39"/>
                    </a:cubicBezTo>
                    <a:cubicBezTo>
                      <a:pt x="14" y="42"/>
                      <a:pt x="17" y="43"/>
                      <a:pt x="20" y="43"/>
                    </a:cubicBezTo>
                    <a:cubicBezTo>
                      <a:pt x="24" y="43"/>
                      <a:pt x="27" y="42"/>
                      <a:pt x="30" y="39"/>
                    </a:cubicBezTo>
                    <a:cubicBezTo>
                      <a:pt x="32" y="36"/>
                      <a:pt x="33" y="31"/>
                      <a:pt x="33" y="25"/>
                    </a:cubicBezTo>
                    <a:cubicBezTo>
                      <a:pt x="33" y="19"/>
                      <a:pt x="32" y="14"/>
                      <a:pt x="30" y="11"/>
                    </a:cubicBezTo>
                    <a:cubicBezTo>
                      <a:pt x="27" y="8"/>
                      <a:pt x="24" y="6"/>
                      <a:pt x="21" y="6"/>
                    </a:cubicBezTo>
                    <a:cubicBezTo>
                      <a:pt x="17" y="6"/>
                      <a:pt x="14"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0" name="Freeform 240"/>
              <p:cNvSpPr>
                <a:spLocks noEditPoints="1"/>
              </p:cNvSpPr>
              <p:nvPr/>
            </p:nvSpPr>
            <p:spPr bwMode="auto">
              <a:xfrm>
                <a:off x="4024" y="2362"/>
                <a:ext cx="53"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8" y="0"/>
                      <a:pt x="34" y="2"/>
                      <a:pt x="38" y="7"/>
                    </a:cubicBezTo>
                    <a:cubicBezTo>
                      <a:pt x="42" y="11"/>
                      <a:pt x="44" y="17"/>
                      <a:pt x="44" y="25"/>
                    </a:cubicBezTo>
                    <a:cubicBezTo>
                      <a:pt x="44" y="25"/>
                      <a:pt x="44" y="26"/>
                      <a:pt x="44" y="27"/>
                    </a:cubicBezTo>
                    <a:lnTo>
                      <a:pt x="8" y="27"/>
                    </a:lnTo>
                    <a:cubicBezTo>
                      <a:pt x="8"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8"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1" name="Freeform 241"/>
              <p:cNvSpPr>
                <a:spLocks/>
              </p:cNvSpPr>
              <p:nvPr/>
            </p:nvSpPr>
            <p:spPr bwMode="auto">
              <a:xfrm>
                <a:off x="4090" y="2362"/>
                <a:ext cx="31" cy="65"/>
              </a:xfrm>
              <a:custGeom>
                <a:avLst/>
                <a:gdLst/>
                <a:ahLst/>
                <a:cxnLst>
                  <a:cxn ang="0">
                    <a:pos x="0" y="49"/>
                  </a:cxn>
                  <a:cxn ang="0">
                    <a:pos x="0" y="49"/>
                  </a:cxn>
                  <a:cxn ang="0">
                    <a:pos x="0" y="1"/>
                  </a:cxn>
                  <a:cxn ang="0">
                    <a:pos x="7" y="1"/>
                  </a:cxn>
                  <a:cxn ang="0">
                    <a:pos x="7" y="8"/>
                  </a:cxn>
                  <a:cxn ang="0">
                    <a:pos x="12" y="2"/>
                  </a:cxn>
                  <a:cxn ang="0">
                    <a:pos x="17"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0" y="3"/>
                      <a:pt x="12" y="2"/>
                    </a:cubicBezTo>
                    <a:cubicBezTo>
                      <a:pt x="14" y="1"/>
                      <a:pt x="15" y="0"/>
                      <a:pt x="17" y="0"/>
                    </a:cubicBezTo>
                    <a:cubicBezTo>
                      <a:pt x="20" y="0"/>
                      <a:pt x="23" y="1"/>
                      <a:pt x="26" y="3"/>
                    </a:cubicBezTo>
                    <a:lnTo>
                      <a:pt x="23" y="10"/>
                    </a:lnTo>
                    <a:cubicBezTo>
                      <a:pt x="21" y="9"/>
                      <a:pt x="19" y="8"/>
                      <a:pt x="17" y="8"/>
                    </a:cubicBezTo>
                    <a:cubicBezTo>
                      <a:pt x="15" y="8"/>
                      <a:pt x="13" y="9"/>
                      <a:pt x="12" y="10"/>
                    </a:cubicBezTo>
                    <a:cubicBezTo>
                      <a:pt x="11" y="11"/>
                      <a:pt x="10" y="13"/>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2" name="Freeform 242"/>
              <p:cNvSpPr>
                <a:spLocks noEditPoints="1"/>
              </p:cNvSpPr>
              <p:nvPr/>
            </p:nvSpPr>
            <p:spPr bwMode="auto">
              <a:xfrm>
                <a:off x="4155" y="2362"/>
                <a:ext cx="51" cy="90"/>
              </a:xfrm>
              <a:custGeom>
                <a:avLst/>
                <a:gdLst/>
                <a:ahLst/>
                <a:cxnLst>
                  <a:cxn ang="0">
                    <a:pos x="2" y="53"/>
                  </a:cxn>
                  <a:cxn ang="0">
                    <a:pos x="2" y="53"/>
                  </a:cxn>
                  <a:cxn ang="0">
                    <a:pos x="10" y="54"/>
                  </a:cxn>
                  <a:cxn ang="0">
                    <a:pos x="12" y="59"/>
                  </a:cxn>
                  <a:cxn ang="0">
                    <a:pos x="21" y="62"/>
                  </a:cxn>
                  <a:cxn ang="0">
                    <a:pos x="29" y="59"/>
                  </a:cxn>
                  <a:cxn ang="0">
                    <a:pos x="33" y="53"/>
                  </a:cxn>
                  <a:cxn ang="0">
                    <a:pos x="34" y="43"/>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6"/>
                  </a:cxn>
                  <a:cxn ang="0">
                    <a:pos x="21" y="68"/>
                  </a:cxn>
                  <a:cxn ang="0">
                    <a:pos x="7" y="64"/>
                  </a:cxn>
                  <a:cxn ang="0">
                    <a:pos x="2" y="53"/>
                  </a:cxn>
                  <a:cxn ang="0">
                    <a:pos x="2" y="53"/>
                  </a:cxn>
                  <a:cxn ang="0">
                    <a:pos x="9" y="24"/>
                  </a:cxn>
                  <a:cxn ang="0">
                    <a:pos x="9" y="24"/>
                  </a:cxn>
                  <a:cxn ang="0">
                    <a:pos x="12" y="38"/>
                  </a:cxn>
                  <a:cxn ang="0">
                    <a:pos x="22" y="42"/>
                  </a:cxn>
                  <a:cxn ang="0">
                    <a:pos x="31" y="38"/>
                  </a:cxn>
                  <a:cxn ang="0">
                    <a:pos x="35" y="24"/>
                  </a:cxn>
                  <a:cxn ang="0">
                    <a:pos x="31" y="11"/>
                  </a:cxn>
                  <a:cxn ang="0">
                    <a:pos x="21" y="7"/>
                  </a:cxn>
                  <a:cxn ang="0">
                    <a:pos x="12" y="11"/>
                  </a:cxn>
                  <a:cxn ang="0">
                    <a:pos x="9" y="24"/>
                  </a:cxn>
                  <a:cxn ang="0">
                    <a:pos x="9" y="24"/>
                  </a:cxn>
                </a:cxnLst>
                <a:rect l="0" t="0" r="r" b="b"/>
                <a:pathLst>
                  <a:path w="42" h="68">
                    <a:moveTo>
                      <a:pt x="2" y="53"/>
                    </a:moveTo>
                    <a:lnTo>
                      <a:pt x="2" y="53"/>
                    </a:lnTo>
                    <a:lnTo>
                      <a:pt x="10" y="54"/>
                    </a:lnTo>
                    <a:cubicBezTo>
                      <a:pt x="10" y="56"/>
                      <a:pt x="11" y="58"/>
                      <a:pt x="12" y="59"/>
                    </a:cubicBezTo>
                    <a:cubicBezTo>
                      <a:pt x="14" y="61"/>
                      <a:pt x="17" y="62"/>
                      <a:pt x="21" y="62"/>
                    </a:cubicBezTo>
                    <a:cubicBezTo>
                      <a:pt x="24" y="62"/>
                      <a:pt x="27" y="61"/>
                      <a:pt x="29" y="59"/>
                    </a:cubicBezTo>
                    <a:cubicBezTo>
                      <a:pt x="31" y="58"/>
                      <a:pt x="33" y="56"/>
                      <a:pt x="33" y="53"/>
                    </a:cubicBezTo>
                    <a:cubicBezTo>
                      <a:pt x="34" y="51"/>
                      <a:pt x="34" y="48"/>
                      <a:pt x="34" y="43"/>
                    </a:cubicBezTo>
                    <a:cubicBezTo>
                      <a:pt x="31" y="47"/>
                      <a:pt x="26" y="49"/>
                      <a:pt x="21" y="49"/>
                    </a:cubicBezTo>
                    <a:cubicBezTo>
                      <a:pt x="14" y="49"/>
                      <a:pt x="9" y="47"/>
                      <a:pt x="6" y="42"/>
                    </a:cubicBezTo>
                    <a:cubicBezTo>
                      <a:pt x="2" y="37"/>
                      <a:pt x="0" y="31"/>
                      <a:pt x="0" y="25"/>
                    </a:cubicBezTo>
                    <a:cubicBezTo>
                      <a:pt x="0" y="20"/>
                      <a:pt x="1" y="16"/>
                      <a:pt x="3" y="12"/>
                    </a:cubicBezTo>
                    <a:cubicBezTo>
                      <a:pt x="4" y="8"/>
                      <a:pt x="7" y="5"/>
                      <a:pt x="10" y="3"/>
                    </a:cubicBezTo>
                    <a:cubicBezTo>
                      <a:pt x="13" y="1"/>
                      <a:pt x="17" y="0"/>
                      <a:pt x="21" y="0"/>
                    </a:cubicBezTo>
                    <a:cubicBezTo>
                      <a:pt x="27" y="0"/>
                      <a:pt x="31" y="2"/>
                      <a:pt x="35" y="7"/>
                    </a:cubicBezTo>
                    <a:lnTo>
                      <a:pt x="35" y="1"/>
                    </a:lnTo>
                    <a:lnTo>
                      <a:pt x="42" y="1"/>
                    </a:lnTo>
                    <a:lnTo>
                      <a:pt x="42" y="42"/>
                    </a:lnTo>
                    <a:cubicBezTo>
                      <a:pt x="42" y="50"/>
                      <a:pt x="42" y="55"/>
                      <a:pt x="40" y="58"/>
                    </a:cubicBezTo>
                    <a:cubicBezTo>
                      <a:pt x="38" y="61"/>
                      <a:pt x="36" y="64"/>
                      <a:pt x="33" y="66"/>
                    </a:cubicBezTo>
                    <a:cubicBezTo>
                      <a:pt x="30" y="67"/>
                      <a:pt x="25" y="68"/>
                      <a:pt x="21" y="68"/>
                    </a:cubicBezTo>
                    <a:cubicBezTo>
                      <a:pt x="15" y="68"/>
                      <a:pt x="10" y="67"/>
                      <a:pt x="7" y="64"/>
                    </a:cubicBezTo>
                    <a:cubicBezTo>
                      <a:pt x="3" y="62"/>
                      <a:pt x="2" y="58"/>
                      <a:pt x="2" y="53"/>
                    </a:cubicBezTo>
                    <a:lnTo>
                      <a:pt x="2" y="53"/>
                    </a:lnTo>
                    <a:close/>
                    <a:moveTo>
                      <a:pt x="9" y="24"/>
                    </a:moveTo>
                    <a:lnTo>
                      <a:pt x="9" y="24"/>
                    </a:lnTo>
                    <a:cubicBezTo>
                      <a:pt x="9" y="30"/>
                      <a:pt x="10" y="35"/>
                      <a:pt x="12" y="38"/>
                    </a:cubicBezTo>
                    <a:cubicBezTo>
                      <a:pt x="15" y="41"/>
                      <a:pt x="18" y="42"/>
                      <a:pt x="22" y="42"/>
                    </a:cubicBezTo>
                    <a:cubicBezTo>
                      <a:pt x="25" y="42"/>
                      <a:pt x="28" y="41"/>
                      <a:pt x="31" y="38"/>
                    </a:cubicBezTo>
                    <a:cubicBezTo>
                      <a:pt x="33" y="35"/>
                      <a:pt x="35" y="31"/>
                      <a:pt x="35" y="24"/>
                    </a:cubicBezTo>
                    <a:cubicBezTo>
                      <a:pt x="35" y="19"/>
                      <a:pt x="33" y="14"/>
                      <a:pt x="31" y="11"/>
                    </a:cubicBezTo>
                    <a:cubicBezTo>
                      <a:pt x="28" y="8"/>
                      <a:pt x="25" y="7"/>
                      <a:pt x="21" y="7"/>
                    </a:cubicBezTo>
                    <a:cubicBezTo>
                      <a:pt x="18" y="7"/>
                      <a:pt x="15" y="8"/>
                      <a:pt x="12" y="11"/>
                    </a:cubicBezTo>
                    <a:cubicBezTo>
                      <a:pt x="10" y="14"/>
                      <a:pt x="9" y="18"/>
                      <a:pt x="9" y="24"/>
                    </a:cubicBezTo>
                    <a:lnTo>
                      <a:pt x="9"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3" name="Freeform 243"/>
              <p:cNvSpPr>
                <a:spLocks noEditPoints="1"/>
              </p:cNvSpPr>
              <p:nvPr/>
            </p:nvSpPr>
            <p:spPr bwMode="auto">
              <a:xfrm>
                <a:off x="4219" y="2362"/>
                <a:ext cx="53"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3"/>
                  </a:cxn>
                  <a:cxn ang="0">
                    <a:pos x="19" y="21"/>
                  </a:cxn>
                  <a:cxn ang="0">
                    <a:pos x="33" y="19"/>
                  </a:cxn>
                  <a:cxn ang="0">
                    <a:pos x="33" y="16"/>
                  </a:cxn>
                  <a:cxn ang="0">
                    <a:pos x="31" y="10"/>
                  </a:cxn>
                  <a:cxn ang="0">
                    <a:pos x="22" y="7"/>
                  </a:cxn>
                  <a:cxn ang="0">
                    <a:pos x="13" y="9"/>
                  </a:cxn>
                  <a:cxn ang="0">
                    <a:pos x="9" y="16"/>
                  </a:cxn>
                  <a:cxn ang="0">
                    <a:pos x="1" y="15"/>
                  </a:cxn>
                  <a:cxn ang="0">
                    <a:pos x="5" y="7"/>
                  </a:cxn>
                  <a:cxn ang="0">
                    <a:pos x="12" y="2"/>
                  </a:cxn>
                  <a:cxn ang="0">
                    <a:pos x="23" y="0"/>
                  </a:cxn>
                  <a:cxn ang="0">
                    <a:pos x="33"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10" y="32"/>
                  </a:cxn>
                  <a:cxn ang="0">
                    <a:pos x="8" y="36"/>
                  </a:cxn>
                  <a:cxn ang="0">
                    <a:pos x="11" y="41"/>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19" y="50"/>
                      <a:pt x="16" y="50"/>
                    </a:cubicBezTo>
                    <a:cubicBezTo>
                      <a:pt x="11" y="50"/>
                      <a:pt x="7" y="49"/>
                      <a:pt x="4" y="46"/>
                    </a:cubicBezTo>
                    <a:cubicBezTo>
                      <a:pt x="1" y="44"/>
                      <a:pt x="0" y="40"/>
                      <a:pt x="0" y="36"/>
                    </a:cubicBezTo>
                    <a:cubicBezTo>
                      <a:pt x="0" y="34"/>
                      <a:pt x="0" y="32"/>
                      <a:pt x="1" y="30"/>
                    </a:cubicBezTo>
                    <a:cubicBezTo>
                      <a:pt x="2" y="28"/>
                      <a:pt x="4" y="26"/>
                      <a:pt x="6" y="25"/>
                    </a:cubicBezTo>
                    <a:cubicBezTo>
                      <a:pt x="7" y="24"/>
                      <a:pt x="9" y="23"/>
                      <a:pt x="11" y="23"/>
                    </a:cubicBezTo>
                    <a:cubicBezTo>
                      <a:pt x="13" y="22"/>
                      <a:pt x="15" y="22"/>
                      <a:pt x="19" y="21"/>
                    </a:cubicBezTo>
                    <a:cubicBezTo>
                      <a:pt x="25" y="21"/>
                      <a:pt x="30" y="20"/>
                      <a:pt x="33" y="19"/>
                    </a:cubicBezTo>
                    <a:cubicBezTo>
                      <a:pt x="33" y="17"/>
                      <a:pt x="33" y="17"/>
                      <a:pt x="33" y="16"/>
                    </a:cubicBezTo>
                    <a:cubicBezTo>
                      <a:pt x="33" y="13"/>
                      <a:pt x="32" y="11"/>
                      <a:pt x="31" y="10"/>
                    </a:cubicBezTo>
                    <a:cubicBezTo>
                      <a:pt x="29" y="8"/>
                      <a:pt x="26" y="7"/>
                      <a:pt x="22" y="7"/>
                    </a:cubicBezTo>
                    <a:cubicBezTo>
                      <a:pt x="18" y="7"/>
                      <a:pt x="15" y="7"/>
                      <a:pt x="13" y="9"/>
                    </a:cubicBezTo>
                    <a:cubicBezTo>
                      <a:pt x="11" y="10"/>
                      <a:pt x="10" y="12"/>
                      <a:pt x="9" y="16"/>
                    </a:cubicBezTo>
                    <a:lnTo>
                      <a:pt x="1" y="15"/>
                    </a:lnTo>
                    <a:cubicBezTo>
                      <a:pt x="2" y="11"/>
                      <a:pt x="3" y="9"/>
                      <a:pt x="5" y="7"/>
                    </a:cubicBezTo>
                    <a:cubicBezTo>
                      <a:pt x="6" y="4"/>
                      <a:pt x="9" y="3"/>
                      <a:pt x="12" y="2"/>
                    </a:cubicBezTo>
                    <a:cubicBezTo>
                      <a:pt x="15" y="1"/>
                      <a:pt x="19" y="0"/>
                      <a:pt x="23" y="0"/>
                    </a:cubicBezTo>
                    <a:cubicBezTo>
                      <a:pt x="27" y="0"/>
                      <a:pt x="30" y="1"/>
                      <a:pt x="33" y="2"/>
                    </a:cubicBezTo>
                    <a:cubicBezTo>
                      <a:pt x="35" y="2"/>
                      <a:pt x="37" y="4"/>
                      <a:pt x="38" y="5"/>
                    </a:cubicBezTo>
                    <a:cubicBezTo>
                      <a:pt x="39" y="7"/>
                      <a:pt x="40" y="8"/>
                      <a:pt x="41" y="11"/>
                    </a:cubicBezTo>
                    <a:cubicBezTo>
                      <a:pt x="41" y="12"/>
                      <a:pt x="41" y="15"/>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30"/>
                    </a:cubicBezTo>
                    <a:cubicBezTo>
                      <a:pt x="11" y="30"/>
                      <a:pt x="10" y="31"/>
                      <a:pt x="10" y="32"/>
                    </a:cubicBezTo>
                    <a:cubicBezTo>
                      <a:pt x="9" y="33"/>
                      <a:pt x="8" y="35"/>
                      <a:pt x="8" y="36"/>
                    </a:cubicBezTo>
                    <a:cubicBezTo>
                      <a:pt x="8" y="38"/>
                      <a:pt x="9" y="40"/>
                      <a:pt x="11" y="41"/>
                    </a:cubicBezTo>
                    <a:cubicBezTo>
                      <a:pt x="12" y="43"/>
                      <a:pt x="15" y="44"/>
                      <a:pt x="18" y="44"/>
                    </a:cubicBezTo>
                    <a:cubicBezTo>
                      <a:pt x="21" y="44"/>
                      <a:pt x="24" y="43"/>
                      <a:pt x="26" y="42"/>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4" name="Freeform 244"/>
              <p:cNvSpPr>
                <a:spLocks/>
              </p:cNvSpPr>
              <p:nvPr/>
            </p:nvSpPr>
            <p:spPr bwMode="auto">
              <a:xfrm>
                <a:off x="4284" y="2340"/>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5" name="Freeform 245"/>
              <p:cNvSpPr>
                <a:spLocks/>
              </p:cNvSpPr>
              <p:nvPr/>
            </p:nvSpPr>
            <p:spPr bwMode="auto">
              <a:xfrm>
                <a:off x="4309" y="2340"/>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6" name="Freeform 246"/>
              <p:cNvSpPr>
                <a:spLocks noEditPoints="1"/>
              </p:cNvSpPr>
              <p:nvPr/>
            </p:nvSpPr>
            <p:spPr bwMode="auto">
              <a:xfrm>
                <a:off x="4331" y="2362"/>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9" y="25"/>
                  </a:cxn>
                  <a:cxn ang="0">
                    <a:pos x="9" y="25"/>
                  </a:cxn>
                  <a:cxn ang="0">
                    <a:pos x="13" y="39"/>
                  </a:cxn>
                  <a:cxn ang="0">
                    <a:pos x="23" y="43"/>
                  </a:cxn>
                  <a:cxn ang="0">
                    <a:pos x="33" y="39"/>
                  </a:cxn>
                  <a:cxn ang="0">
                    <a:pos x="37" y="25"/>
                  </a:cxn>
                  <a:cxn ang="0">
                    <a:pos x="33" y="11"/>
                  </a:cxn>
                  <a:cxn ang="0">
                    <a:pos x="23" y="7"/>
                  </a:cxn>
                  <a:cxn ang="0">
                    <a:pos x="13" y="11"/>
                  </a:cxn>
                  <a:cxn ang="0">
                    <a:pos x="9" y="25"/>
                  </a:cxn>
                  <a:cxn ang="0">
                    <a:pos x="9" y="25"/>
                  </a:cxn>
                </a:cxnLst>
                <a:rect l="0" t="0" r="r" b="b"/>
                <a:pathLst>
                  <a:path w="45" h="50">
                    <a:moveTo>
                      <a:pt x="0" y="25"/>
                    </a:moveTo>
                    <a:lnTo>
                      <a:pt x="0" y="25"/>
                    </a:lnTo>
                    <a:cubicBezTo>
                      <a:pt x="0" y="16"/>
                      <a:pt x="3" y="10"/>
                      <a:pt x="8" y="5"/>
                    </a:cubicBezTo>
                    <a:cubicBezTo>
                      <a:pt x="12" y="2"/>
                      <a:pt x="17" y="0"/>
                      <a:pt x="23" y="0"/>
                    </a:cubicBezTo>
                    <a:cubicBezTo>
                      <a:pt x="29" y="0"/>
                      <a:pt x="35"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1" y="48"/>
                      <a:pt x="6" y="44"/>
                    </a:cubicBezTo>
                    <a:cubicBezTo>
                      <a:pt x="2" y="39"/>
                      <a:pt x="0" y="33"/>
                      <a:pt x="0" y="25"/>
                    </a:cubicBezTo>
                    <a:lnTo>
                      <a:pt x="0" y="25"/>
                    </a:lnTo>
                    <a:close/>
                    <a:moveTo>
                      <a:pt x="9" y="25"/>
                    </a:moveTo>
                    <a:lnTo>
                      <a:pt x="9" y="25"/>
                    </a:lnTo>
                    <a:cubicBezTo>
                      <a:pt x="9" y="31"/>
                      <a:pt x="10" y="36"/>
                      <a:pt x="13" y="39"/>
                    </a:cubicBezTo>
                    <a:cubicBezTo>
                      <a:pt x="15" y="42"/>
                      <a:pt x="19"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9" y="7"/>
                      <a:pt x="15" y="8"/>
                      <a:pt x="13" y="11"/>
                    </a:cubicBezTo>
                    <a:cubicBezTo>
                      <a:pt x="10" y="14"/>
                      <a:pt x="9" y="19"/>
                      <a:pt x="9" y="25"/>
                    </a:cubicBezTo>
                    <a:lnTo>
                      <a:pt x="9"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7" name="Freeform 247"/>
              <p:cNvSpPr>
                <a:spLocks/>
              </p:cNvSpPr>
              <p:nvPr/>
            </p:nvSpPr>
            <p:spPr bwMode="auto">
              <a:xfrm>
                <a:off x="4397" y="2362"/>
                <a:ext cx="47" cy="65"/>
              </a:xfrm>
              <a:custGeom>
                <a:avLst/>
                <a:gdLst/>
                <a:ahLst/>
                <a:cxnLst>
                  <a:cxn ang="0">
                    <a:pos x="0" y="49"/>
                  </a:cxn>
                  <a:cxn ang="0">
                    <a:pos x="0" y="49"/>
                  </a:cxn>
                  <a:cxn ang="0">
                    <a:pos x="0" y="1"/>
                  </a:cxn>
                  <a:cxn ang="0">
                    <a:pos x="7" y="1"/>
                  </a:cxn>
                  <a:cxn ang="0">
                    <a:pos x="7" y="8"/>
                  </a:cxn>
                  <a:cxn ang="0">
                    <a:pos x="22" y="0"/>
                  </a:cxn>
                  <a:cxn ang="0">
                    <a:pos x="30" y="2"/>
                  </a:cxn>
                  <a:cxn ang="0">
                    <a:pos x="35" y="6"/>
                  </a:cxn>
                  <a:cxn ang="0">
                    <a:pos x="38" y="12"/>
                  </a:cxn>
                  <a:cxn ang="0">
                    <a:pos x="38" y="20"/>
                  </a:cxn>
                  <a:cxn ang="0">
                    <a:pos x="38" y="49"/>
                  </a:cxn>
                  <a:cxn ang="0">
                    <a:pos x="30" y="49"/>
                  </a:cxn>
                  <a:cxn ang="0">
                    <a:pos x="30" y="20"/>
                  </a:cxn>
                  <a:cxn ang="0">
                    <a:pos x="29" y="12"/>
                  </a:cxn>
                  <a:cxn ang="0">
                    <a:pos x="26" y="9"/>
                  </a:cxn>
                  <a:cxn ang="0">
                    <a:pos x="20" y="7"/>
                  </a:cxn>
                  <a:cxn ang="0">
                    <a:pos x="11" y="10"/>
                  </a:cxn>
                  <a:cxn ang="0">
                    <a:pos x="8" y="23"/>
                  </a:cxn>
                  <a:cxn ang="0">
                    <a:pos x="8" y="49"/>
                  </a:cxn>
                  <a:cxn ang="0">
                    <a:pos x="0" y="49"/>
                  </a:cxn>
                </a:cxnLst>
                <a:rect l="0" t="0" r="r" b="b"/>
                <a:pathLst>
                  <a:path w="38" h="49">
                    <a:moveTo>
                      <a:pt x="0" y="49"/>
                    </a:moveTo>
                    <a:lnTo>
                      <a:pt x="0" y="49"/>
                    </a:lnTo>
                    <a:lnTo>
                      <a:pt x="0" y="1"/>
                    </a:lnTo>
                    <a:lnTo>
                      <a:pt x="7" y="1"/>
                    </a:lnTo>
                    <a:lnTo>
                      <a:pt x="7" y="8"/>
                    </a:lnTo>
                    <a:cubicBezTo>
                      <a:pt x="10" y="3"/>
                      <a:pt x="15" y="0"/>
                      <a:pt x="22" y="0"/>
                    </a:cubicBezTo>
                    <a:cubicBezTo>
                      <a:pt x="25" y="0"/>
                      <a:pt x="27" y="1"/>
                      <a:pt x="30" y="2"/>
                    </a:cubicBezTo>
                    <a:cubicBezTo>
                      <a:pt x="32" y="3"/>
                      <a:pt x="34" y="4"/>
                      <a:pt x="35" y="6"/>
                    </a:cubicBezTo>
                    <a:cubicBezTo>
                      <a:pt x="37" y="7"/>
                      <a:pt x="37" y="9"/>
                      <a:pt x="38" y="12"/>
                    </a:cubicBezTo>
                    <a:cubicBezTo>
                      <a:pt x="38" y="13"/>
                      <a:pt x="38" y="16"/>
                      <a:pt x="38" y="20"/>
                    </a:cubicBezTo>
                    <a:lnTo>
                      <a:pt x="38" y="49"/>
                    </a:lnTo>
                    <a:lnTo>
                      <a:pt x="30" y="49"/>
                    </a:lnTo>
                    <a:lnTo>
                      <a:pt x="30" y="20"/>
                    </a:lnTo>
                    <a:cubicBezTo>
                      <a:pt x="30" y="17"/>
                      <a:pt x="30" y="14"/>
                      <a:pt x="29" y="12"/>
                    </a:cubicBezTo>
                    <a:cubicBezTo>
                      <a:pt x="29" y="11"/>
                      <a:pt x="27" y="10"/>
                      <a:pt x="26" y="9"/>
                    </a:cubicBezTo>
                    <a:cubicBezTo>
                      <a:pt x="24" y="8"/>
                      <a:pt x="22" y="7"/>
                      <a:pt x="20" y="7"/>
                    </a:cubicBezTo>
                    <a:cubicBezTo>
                      <a:pt x="17" y="7"/>
                      <a:pt x="14" y="8"/>
                      <a:pt x="11" y="10"/>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8" name="Freeform 248"/>
              <p:cNvSpPr>
                <a:spLocks/>
              </p:cNvSpPr>
              <p:nvPr/>
            </p:nvSpPr>
            <p:spPr bwMode="auto">
              <a:xfrm>
                <a:off x="3700" y="2497"/>
                <a:ext cx="74" cy="90"/>
              </a:xfrm>
              <a:custGeom>
                <a:avLst/>
                <a:gdLst/>
                <a:ahLst/>
                <a:cxnLst>
                  <a:cxn ang="0">
                    <a:pos x="33" y="41"/>
                  </a:cxn>
                  <a:cxn ang="0">
                    <a:pos x="33" y="41"/>
                  </a:cxn>
                  <a:cxn ang="0">
                    <a:pos x="33" y="33"/>
                  </a:cxn>
                  <a:cxn ang="0">
                    <a:pos x="61" y="33"/>
                  </a:cxn>
                  <a:cxn ang="0">
                    <a:pos x="61" y="58"/>
                  </a:cxn>
                  <a:cxn ang="0">
                    <a:pos x="48" y="65"/>
                  </a:cxn>
                  <a:cxn ang="0">
                    <a:pos x="34" y="68"/>
                  </a:cxn>
                  <a:cxn ang="0">
                    <a:pos x="16" y="64"/>
                  </a:cxn>
                  <a:cxn ang="0">
                    <a:pos x="4" y="52"/>
                  </a:cxn>
                  <a:cxn ang="0">
                    <a:pos x="0" y="34"/>
                  </a:cxn>
                  <a:cxn ang="0">
                    <a:pos x="4" y="16"/>
                  </a:cxn>
                  <a:cxn ang="0">
                    <a:pos x="16" y="4"/>
                  </a:cxn>
                  <a:cxn ang="0">
                    <a:pos x="33" y="0"/>
                  </a:cxn>
                  <a:cxn ang="0">
                    <a:pos x="46" y="2"/>
                  </a:cxn>
                  <a:cxn ang="0">
                    <a:pos x="55" y="9"/>
                  </a:cxn>
                  <a:cxn ang="0">
                    <a:pos x="60" y="19"/>
                  </a:cxn>
                  <a:cxn ang="0">
                    <a:pos x="52" y="22"/>
                  </a:cxn>
                  <a:cxn ang="0">
                    <a:pos x="49" y="14"/>
                  </a:cxn>
                  <a:cxn ang="0">
                    <a:pos x="42" y="9"/>
                  </a:cxn>
                  <a:cxn ang="0">
                    <a:pos x="33" y="7"/>
                  </a:cxn>
                  <a:cxn ang="0">
                    <a:pos x="23" y="9"/>
                  </a:cxn>
                  <a:cxn ang="0">
                    <a:pos x="16" y="14"/>
                  </a:cxn>
                  <a:cxn ang="0">
                    <a:pos x="12" y="20"/>
                  </a:cxn>
                  <a:cxn ang="0">
                    <a:pos x="9" y="34"/>
                  </a:cxn>
                  <a:cxn ang="0">
                    <a:pos x="12" y="48"/>
                  </a:cxn>
                  <a:cxn ang="0">
                    <a:pos x="21" y="57"/>
                  </a:cxn>
                  <a:cxn ang="0">
                    <a:pos x="33" y="60"/>
                  </a:cxn>
                  <a:cxn ang="0">
                    <a:pos x="44" y="58"/>
                  </a:cxn>
                  <a:cxn ang="0">
                    <a:pos x="53" y="53"/>
                  </a:cxn>
                  <a:cxn ang="0">
                    <a:pos x="53" y="41"/>
                  </a:cxn>
                  <a:cxn ang="0">
                    <a:pos x="33" y="41"/>
                  </a:cxn>
                </a:cxnLst>
                <a:rect l="0" t="0" r="r" b="b"/>
                <a:pathLst>
                  <a:path w="61" h="68">
                    <a:moveTo>
                      <a:pt x="33" y="41"/>
                    </a:moveTo>
                    <a:lnTo>
                      <a:pt x="33" y="41"/>
                    </a:lnTo>
                    <a:lnTo>
                      <a:pt x="33" y="33"/>
                    </a:lnTo>
                    <a:lnTo>
                      <a:pt x="61" y="33"/>
                    </a:lnTo>
                    <a:lnTo>
                      <a:pt x="61" y="58"/>
                    </a:lnTo>
                    <a:cubicBezTo>
                      <a:pt x="57" y="61"/>
                      <a:pt x="52" y="64"/>
                      <a:pt x="48" y="65"/>
                    </a:cubicBezTo>
                    <a:cubicBezTo>
                      <a:pt x="43" y="67"/>
                      <a:pt x="39" y="68"/>
                      <a:pt x="34" y="68"/>
                    </a:cubicBezTo>
                    <a:cubicBezTo>
                      <a:pt x="27" y="68"/>
                      <a:pt x="21" y="67"/>
                      <a:pt x="16" y="64"/>
                    </a:cubicBezTo>
                    <a:cubicBezTo>
                      <a:pt x="11" y="61"/>
                      <a:pt x="7" y="57"/>
                      <a:pt x="4" y="52"/>
                    </a:cubicBezTo>
                    <a:cubicBezTo>
                      <a:pt x="2" y="47"/>
                      <a:pt x="0" y="41"/>
                      <a:pt x="0" y="34"/>
                    </a:cubicBezTo>
                    <a:cubicBezTo>
                      <a:pt x="0" y="28"/>
                      <a:pt x="2" y="22"/>
                      <a:pt x="4" y="16"/>
                    </a:cubicBezTo>
                    <a:cubicBezTo>
                      <a:pt x="7" y="11"/>
                      <a:pt x="11" y="7"/>
                      <a:pt x="16" y="4"/>
                    </a:cubicBezTo>
                    <a:cubicBezTo>
                      <a:pt x="21" y="1"/>
                      <a:pt x="27" y="0"/>
                      <a:pt x="33" y="0"/>
                    </a:cubicBezTo>
                    <a:cubicBezTo>
                      <a:pt x="38" y="0"/>
                      <a:pt x="42" y="1"/>
                      <a:pt x="46" y="2"/>
                    </a:cubicBezTo>
                    <a:cubicBezTo>
                      <a:pt x="50" y="4"/>
                      <a:pt x="53" y="6"/>
                      <a:pt x="55" y="9"/>
                    </a:cubicBezTo>
                    <a:cubicBezTo>
                      <a:pt x="57" y="11"/>
                      <a:pt x="59" y="15"/>
                      <a:pt x="60" y="19"/>
                    </a:cubicBezTo>
                    <a:lnTo>
                      <a:pt x="52" y="22"/>
                    </a:lnTo>
                    <a:cubicBezTo>
                      <a:pt x="51" y="18"/>
                      <a:pt x="50" y="16"/>
                      <a:pt x="49" y="14"/>
                    </a:cubicBezTo>
                    <a:cubicBezTo>
                      <a:pt x="47" y="12"/>
                      <a:pt x="45" y="10"/>
                      <a:pt x="42" y="9"/>
                    </a:cubicBezTo>
                    <a:cubicBezTo>
                      <a:pt x="40" y="8"/>
                      <a:pt x="37" y="7"/>
                      <a:pt x="33" y="7"/>
                    </a:cubicBezTo>
                    <a:cubicBezTo>
                      <a:pt x="29" y="7"/>
                      <a:pt x="26" y="8"/>
                      <a:pt x="23" y="9"/>
                    </a:cubicBezTo>
                    <a:cubicBezTo>
                      <a:pt x="20" y="10"/>
                      <a:pt x="18" y="12"/>
                      <a:pt x="16" y="14"/>
                    </a:cubicBezTo>
                    <a:cubicBezTo>
                      <a:pt x="14" y="16"/>
                      <a:pt x="13" y="18"/>
                      <a:pt x="12" y="20"/>
                    </a:cubicBezTo>
                    <a:cubicBezTo>
                      <a:pt x="10" y="25"/>
                      <a:pt x="9" y="29"/>
                      <a:pt x="9" y="34"/>
                    </a:cubicBezTo>
                    <a:cubicBezTo>
                      <a:pt x="9" y="40"/>
                      <a:pt x="10" y="45"/>
                      <a:pt x="12" y="48"/>
                    </a:cubicBezTo>
                    <a:cubicBezTo>
                      <a:pt x="14" y="52"/>
                      <a:pt x="17" y="55"/>
                      <a:pt x="21" y="57"/>
                    </a:cubicBezTo>
                    <a:cubicBezTo>
                      <a:pt x="25" y="59"/>
                      <a:pt x="29" y="60"/>
                      <a:pt x="33" y="60"/>
                    </a:cubicBezTo>
                    <a:cubicBezTo>
                      <a:pt x="37" y="60"/>
                      <a:pt x="41" y="59"/>
                      <a:pt x="44" y="58"/>
                    </a:cubicBezTo>
                    <a:cubicBezTo>
                      <a:pt x="48" y="57"/>
                      <a:pt x="51" y="55"/>
                      <a:pt x="53" y="53"/>
                    </a:cubicBezTo>
                    <a:lnTo>
                      <a:pt x="53" y="41"/>
                    </a:lnTo>
                    <a:lnTo>
                      <a:pt x="33" y="4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69" name="Freeform 249"/>
              <p:cNvSpPr>
                <a:spLocks noEditPoints="1"/>
              </p:cNvSpPr>
              <p:nvPr/>
            </p:nvSpPr>
            <p:spPr bwMode="auto">
              <a:xfrm>
                <a:off x="3786" y="2521"/>
                <a:ext cx="54" cy="66"/>
              </a:xfrm>
              <a:custGeom>
                <a:avLst/>
                <a:gdLst/>
                <a:ahLst/>
                <a:cxnLst>
                  <a:cxn ang="0">
                    <a:pos x="34" y="43"/>
                  </a:cxn>
                  <a:cxn ang="0">
                    <a:pos x="34" y="43"/>
                  </a:cxn>
                  <a:cxn ang="0">
                    <a:pos x="25" y="48"/>
                  </a:cxn>
                  <a:cxn ang="0">
                    <a:pos x="16" y="50"/>
                  </a:cxn>
                  <a:cxn ang="0">
                    <a:pos x="4" y="46"/>
                  </a:cxn>
                  <a:cxn ang="0">
                    <a:pos x="0" y="36"/>
                  </a:cxn>
                  <a:cxn ang="0">
                    <a:pos x="1" y="30"/>
                  </a:cxn>
                  <a:cxn ang="0">
                    <a:pos x="5" y="25"/>
                  </a:cxn>
                  <a:cxn ang="0">
                    <a:pos x="11" y="23"/>
                  </a:cxn>
                  <a:cxn ang="0">
                    <a:pos x="18" y="21"/>
                  </a:cxn>
                  <a:cxn ang="0">
                    <a:pos x="33" y="19"/>
                  </a:cxn>
                  <a:cxn ang="0">
                    <a:pos x="33" y="16"/>
                  </a:cxn>
                  <a:cxn ang="0">
                    <a:pos x="31" y="10"/>
                  </a:cxn>
                  <a:cxn ang="0">
                    <a:pos x="21" y="7"/>
                  </a:cxn>
                  <a:cxn ang="0">
                    <a:pos x="13" y="9"/>
                  </a:cxn>
                  <a:cxn ang="0">
                    <a:pos x="9" y="16"/>
                  </a:cxn>
                  <a:cxn ang="0">
                    <a:pos x="1" y="15"/>
                  </a:cxn>
                  <a:cxn ang="0">
                    <a:pos x="5" y="7"/>
                  </a:cxn>
                  <a:cxn ang="0">
                    <a:pos x="12" y="2"/>
                  </a:cxn>
                  <a:cxn ang="0">
                    <a:pos x="23" y="0"/>
                  </a:cxn>
                  <a:cxn ang="0">
                    <a:pos x="32" y="2"/>
                  </a:cxn>
                  <a:cxn ang="0">
                    <a:pos x="38" y="5"/>
                  </a:cxn>
                  <a:cxn ang="0">
                    <a:pos x="41" y="11"/>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30"/>
                  </a:cxn>
                  <a:cxn ang="0">
                    <a:pos x="9" y="32"/>
                  </a:cxn>
                  <a:cxn ang="0">
                    <a:pos x="8" y="36"/>
                  </a:cxn>
                  <a:cxn ang="0">
                    <a:pos x="11" y="41"/>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7"/>
                      <a:pt x="25" y="48"/>
                    </a:cubicBezTo>
                    <a:cubicBezTo>
                      <a:pt x="22" y="49"/>
                      <a:pt x="19" y="50"/>
                      <a:pt x="16" y="50"/>
                    </a:cubicBezTo>
                    <a:cubicBezTo>
                      <a:pt x="11" y="50"/>
                      <a:pt x="7" y="49"/>
                      <a:pt x="4" y="46"/>
                    </a:cubicBezTo>
                    <a:cubicBezTo>
                      <a:pt x="1" y="44"/>
                      <a:pt x="0" y="40"/>
                      <a:pt x="0" y="36"/>
                    </a:cubicBezTo>
                    <a:cubicBezTo>
                      <a:pt x="0" y="34"/>
                      <a:pt x="0" y="32"/>
                      <a:pt x="1" y="30"/>
                    </a:cubicBezTo>
                    <a:cubicBezTo>
                      <a:pt x="2" y="28"/>
                      <a:pt x="4" y="26"/>
                      <a:pt x="5" y="25"/>
                    </a:cubicBezTo>
                    <a:cubicBezTo>
                      <a:pt x="7" y="24"/>
                      <a:pt x="9" y="23"/>
                      <a:pt x="11" y="23"/>
                    </a:cubicBezTo>
                    <a:cubicBezTo>
                      <a:pt x="13" y="22"/>
                      <a:pt x="15" y="22"/>
                      <a:pt x="18" y="21"/>
                    </a:cubicBezTo>
                    <a:cubicBezTo>
                      <a:pt x="25" y="21"/>
                      <a:pt x="30" y="20"/>
                      <a:pt x="33" y="19"/>
                    </a:cubicBezTo>
                    <a:cubicBezTo>
                      <a:pt x="33" y="17"/>
                      <a:pt x="33" y="17"/>
                      <a:pt x="33" y="16"/>
                    </a:cubicBezTo>
                    <a:cubicBezTo>
                      <a:pt x="33" y="13"/>
                      <a:pt x="32" y="11"/>
                      <a:pt x="31" y="10"/>
                    </a:cubicBezTo>
                    <a:cubicBezTo>
                      <a:pt x="29" y="8"/>
                      <a:pt x="25" y="7"/>
                      <a:pt x="21" y="7"/>
                    </a:cubicBezTo>
                    <a:cubicBezTo>
                      <a:pt x="18" y="7"/>
                      <a:pt x="15" y="7"/>
                      <a:pt x="13" y="9"/>
                    </a:cubicBezTo>
                    <a:cubicBezTo>
                      <a:pt x="11" y="10"/>
                      <a:pt x="10" y="12"/>
                      <a:pt x="9" y="16"/>
                    </a:cubicBezTo>
                    <a:lnTo>
                      <a:pt x="1" y="15"/>
                    </a:lnTo>
                    <a:cubicBezTo>
                      <a:pt x="2" y="11"/>
                      <a:pt x="3" y="9"/>
                      <a:pt x="5" y="7"/>
                    </a:cubicBezTo>
                    <a:cubicBezTo>
                      <a:pt x="6" y="4"/>
                      <a:pt x="9" y="3"/>
                      <a:pt x="12" y="2"/>
                    </a:cubicBezTo>
                    <a:cubicBezTo>
                      <a:pt x="15" y="1"/>
                      <a:pt x="18" y="0"/>
                      <a:pt x="23" y="0"/>
                    </a:cubicBezTo>
                    <a:cubicBezTo>
                      <a:pt x="27" y="0"/>
                      <a:pt x="30" y="1"/>
                      <a:pt x="32" y="2"/>
                    </a:cubicBezTo>
                    <a:cubicBezTo>
                      <a:pt x="35" y="2"/>
                      <a:pt x="37" y="4"/>
                      <a:pt x="38" y="5"/>
                    </a:cubicBezTo>
                    <a:cubicBezTo>
                      <a:pt x="39" y="7"/>
                      <a:pt x="40" y="8"/>
                      <a:pt x="41" y="11"/>
                    </a:cubicBezTo>
                    <a:cubicBezTo>
                      <a:pt x="41" y="12"/>
                      <a:pt x="41" y="15"/>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5" y="27"/>
                      <a:pt x="20" y="28"/>
                    </a:cubicBezTo>
                    <a:cubicBezTo>
                      <a:pt x="16" y="28"/>
                      <a:pt x="14" y="29"/>
                      <a:pt x="13" y="30"/>
                    </a:cubicBezTo>
                    <a:cubicBezTo>
                      <a:pt x="11" y="30"/>
                      <a:pt x="10" y="31"/>
                      <a:pt x="9" y="32"/>
                    </a:cubicBezTo>
                    <a:cubicBezTo>
                      <a:pt x="9" y="33"/>
                      <a:pt x="8" y="35"/>
                      <a:pt x="8" y="36"/>
                    </a:cubicBezTo>
                    <a:cubicBezTo>
                      <a:pt x="8" y="38"/>
                      <a:pt x="9" y="40"/>
                      <a:pt x="11" y="41"/>
                    </a:cubicBezTo>
                    <a:cubicBezTo>
                      <a:pt x="12" y="43"/>
                      <a:pt x="15" y="44"/>
                      <a:pt x="18" y="44"/>
                    </a:cubicBezTo>
                    <a:cubicBezTo>
                      <a:pt x="21" y="44"/>
                      <a:pt x="24" y="43"/>
                      <a:pt x="26" y="42"/>
                    </a:cubicBezTo>
                    <a:cubicBezTo>
                      <a:pt x="29" y="40"/>
                      <a:pt x="30" y="38"/>
                      <a:pt x="32" y="36"/>
                    </a:cubicBezTo>
                    <a:cubicBezTo>
                      <a:pt x="32"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0" name="Freeform 250"/>
              <p:cNvSpPr>
                <a:spLocks/>
              </p:cNvSpPr>
              <p:nvPr/>
            </p:nvSpPr>
            <p:spPr bwMode="auto">
              <a:xfrm>
                <a:off x="3851" y="2498"/>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1" name="Freeform 251"/>
              <p:cNvSpPr>
                <a:spLocks/>
              </p:cNvSpPr>
              <p:nvPr/>
            </p:nvSpPr>
            <p:spPr bwMode="auto">
              <a:xfrm>
                <a:off x="3877" y="2498"/>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2" name="Freeform 252"/>
              <p:cNvSpPr>
                <a:spLocks noEditPoints="1"/>
              </p:cNvSpPr>
              <p:nvPr/>
            </p:nvSpPr>
            <p:spPr bwMode="auto">
              <a:xfrm>
                <a:off x="3898" y="2521"/>
                <a:ext cx="55" cy="66"/>
              </a:xfrm>
              <a:custGeom>
                <a:avLst/>
                <a:gdLst/>
                <a:ahLst/>
                <a:cxnLst>
                  <a:cxn ang="0">
                    <a:pos x="0" y="25"/>
                  </a:cxn>
                  <a:cxn ang="0">
                    <a:pos x="0" y="25"/>
                  </a:cxn>
                  <a:cxn ang="0">
                    <a:pos x="7" y="5"/>
                  </a:cxn>
                  <a:cxn ang="0">
                    <a:pos x="22" y="0"/>
                  </a:cxn>
                  <a:cxn ang="0">
                    <a:pos x="39" y="7"/>
                  </a:cxn>
                  <a:cxn ang="0">
                    <a:pos x="45" y="24"/>
                  </a:cxn>
                  <a:cxn ang="0">
                    <a:pos x="42" y="39"/>
                  </a:cxn>
                  <a:cxn ang="0">
                    <a:pos x="34" y="47"/>
                  </a:cxn>
                  <a:cxn ang="0">
                    <a:pos x="22" y="50"/>
                  </a:cxn>
                  <a:cxn ang="0">
                    <a:pos x="6" y="44"/>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5" h="50">
                    <a:moveTo>
                      <a:pt x="0" y="25"/>
                    </a:moveTo>
                    <a:lnTo>
                      <a:pt x="0" y="25"/>
                    </a:lnTo>
                    <a:cubicBezTo>
                      <a:pt x="0" y="16"/>
                      <a:pt x="3" y="10"/>
                      <a:pt x="7" y="5"/>
                    </a:cubicBezTo>
                    <a:cubicBezTo>
                      <a:pt x="12" y="2"/>
                      <a:pt x="17" y="0"/>
                      <a:pt x="22" y="0"/>
                    </a:cubicBezTo>
                    <a:cubicBezTo>
                      <a:pt x="29" y="0"/>
                      <a:pt x="34" y="2"/>
                      <a:pt x="39" y="7"/>
                    </a:cubicBezTo>
                    <a:cubicBezTo>
                      <a:pt x="43" y="11"/>
                      <a:pt x="45" y="17"/>
                      <a:pt x="45" y="24"/>
                    </a:cubicBezTo>
                    <a:cubicBezTo>
                      <a:pt x="45" y="30"/>
                      <a:pt x="44" y="35"/>
                      <a:pt x="42" y="39"/>
                    </a:cubicBezTo>
                    <a:cubicBezTo>
                      <a:pt x="40" y="42"/>
                      <a:pt x="38" y="45"/>
                      <a:pt x="34" y="47"/>
                    </a:cubicBezTo>
                    <a:cubicBezTo>
                      <a:pt x="30" y="49"/>
                      <a:pt x="27" y="50"/>
                      <a:pt x="22"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2" y="43"/>
                    </a:cubicBezTo>
                    <a:cubicBezTo>
                      <a:pt x="26" y="43"/>
                      <a:pt x="30" y="42"/>
                      <a:pt x="32" y="39"/>
                    </a:cubicBezTo>
                    <a:cubicBezTo>
                      <a:pt x="35" y="36"/>
                      <a:pt x="36" y="31"/>
                      <a:pt x="36" y="25"/>
                    </a:cubicBezTo>
                    <a:cubicBezTo>
                      <a:pt x="36" y="19"/>
                      <a:pt x="35" y="14"/>
                      <a:pt x="32" y="11"/>
                    </a:cubicBezTo>
                    <a:cubicBezTo>
                      <a:pt x="30" y="8"/>
                      <a:pt x="26" y="7"/>
                      <a:pt x="22"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3" name="Freeform 253"/>
              <p:cNvSpPr>
                <a:spLocks/>
              </p:cNvSpPr>
              <p:nvPr/>
            </p:nvSpPr>
            <p:spPr bwMode="auto">
              <a:xfrm>
                <a:off x="3964" y="2521"/>
                <a:ext cx="48" cy="64"/>
              </a:xfrm>
              <a:custGeom>
                <a:avLst/>
                <a:gdLst/>
                <a:ahLst/>
                <a:cxnLst>
                  <a:cxn ang="0">
                    <a:pos x="0" y="49"/>
                  </a:cxn>
                  <a:cxn ang="0">
                    <a:pos x="0" y="49"/>
                  </a:cxn>
                  <a:cxn ang="0">
                    <a:pos x="0" y="1"/>
                  </a:cxn>
                  <a:cxn ang="0">
                    <a:pos x="8" y="1"/>
                  </a:cxn>
                  <a:cxn ang="0">
                    <a:pos x="8" y="8"/>
                  </a:cxn>
                  <a:cxn ang="0">
                    <a:pos x="23" y="0"/>
                  </a:cxn>
                  <a:cxn ang="0">
                    <a:pos x="31" y="2"/>
                  </a:cxn>
                  <a:cxn ang="0">
                    <a:pos x="36" y="6"/>
                  </a:cxn>
                  <a:cxn ang="0">
                    <a:pos x="39" y="12"/>
                  </a:cxn>
                  <a:cxn ang="0">
                    <a:pos x="39" y="20"/>
                  </a:cxn>
                  <a:cxn ang="0">
                    <a:pos x="39" y="49"/>
                  </a:cxn>
                  <a:cxn ang="0">
                    <a:pos x="31" y="49"/>
                  </a:cxn>
                  <a:cxn ang="0">
                    <a:pos x="31" y="20"/>
                  </a:cxn>
                  <a:cxn ang="0">
                    <a:pos x="30" y="12"/>
                  </a:cxn>
                  <a:cxn ang="0">
                    <a:pos x="27" y="9"/>
                  </a:cxn>
                  <a:cxn ang="0">
                    <a:pos x="21" y="7"/>
                  </a:cxn>
                  <a:cxn ang="0">
                    <a:pos x="12" y="10"/>
                  </a:cxn>
                  <a:cxn ang="0">
                    <a:pos x="8" y="23"/>
                  </a:cxn>
                  <a:cxn ang="0">
                    <a:pos x="8" y="49"/>
                  </a:cxn>
                  <a:cxn ang="0">
                    <a:pos x="0" y="49"/>
                  </a:cxn>
                </a:cxnLst>
                <a:rect l="0" t="0" r="r" b="b"/>
                <a:pathLst>
                  <a:path w="39" h="49">
                    <a:moveTo>
                      <a:pt x="0" y="49"/>
                    </a:moveTo>
                    <a:lnTo>
                      <a:pt x="0" y="49"/>
                    </a:lnTo>
                    <a:lnTo>
                      <a:pt x="0" y="1"/>
                    </a:lnTo>
                    <a:lnTo>
                      <a:pt x="8" y="1"/>
                    </a:lnTo>
                    <a:lnTo>
                      <a:pt x="8" y="8"/>
                    </a:lnTo>
                    <a:cubicBezTo>
                      <a:pt x="11" y="3"/>
                      <a:pt x="16" y="0"/>
                      <a:pt x="23" y="0"/>
                    </a:cubicBezTo>
                    <a:cubicBezTo>
                      <a:pt x="26" y="0"/>
                      <a:pt x="28" y="1"/>
                      <a:pt x="31" y="2"/>
                    </a:cubicBezTo>
                    <a:cubicBezTo>
                      <a:pt x="33" y="3"/>
                      <a:pt x="35" y="4"/>
                      <a:pt x="36" y="6"/>
                    </a:cubicBezTo>
                    <a:cubicBezTo>
                      <a:pt x="37" y="7"/>
                      <a:pt x="38" y="9"/>
                      <a:pt x="39" y="12"/>
                    </a:cubicBezTo>
                    <a:cubicBezTo>
                      <a:pt x="39" y="13"/>
                      <a:pt x="39" y="16"/>
                      <a:pt x="39" y="20"/>
                    </a:cubicBezTo>
                    <a:lnTo>
                      <a:pt x="39" y="49"/>
                    </a:lnTo>
                    <a:lnTo>
                      <a:pt x="31" y="49"/>
                    </a:lnTo>
                    <a:lnTo>
                      <a:pt x="31" y="20"/>
                    </a:lnTo>
                    <a:cubicBezTo>
                      <a:pt x="31" y="17"/>
                      <a:pt x="31" y="14"/>
                      <a:pt x="30" y="12"/>
                    </a:cubicBezTo>
                    <a:cubicBezTo>
                      <a:pt x="29" y="11"/>
                      <a:pt x="28" y="10"/>
                      <a:pt x="27" y="9"/>
                    </a:cubicBezTo>
                    <a:cubicBezTo>
                      <a:pt x="25" y="8"/>
                      <a:pt x="23" y="7"/>
                      <a:pt x="21" y="7"/>
                    </a:cubicBezTo>
                    <a:cubicBezTo>
                      <a:pt x="18" y="7"/>
                      <a:pt x="15" y="8"/>
                      <a:pt x="12" y="10"/>
                    </a:cubicBezTo>
                    <a:cubicBezTo>
                      <a:pt x="10"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4" name="Freeform 254"/>
              <p:cNvSpPr>
                <a:spLocks/>
              </p:cNvSpPr>
              <p:nvPr/>
            </p:nvSpPr>
            <p:spPr bwMode="auto">
              <a:xfrm>
                <a:off x="4023" y="2521"/>
                <a:ext cx="48" cy="66"/>
              </a:xfrm>
              <a:custGeom>
                <a:avLst/>
                <a:gdLst/>
                <a:ahLst/>
                <a:cxnLst>
                  <a:cxn ang="0">
                    <a:pos x="0" y="35"/>
                  </a:cxn>
                  <a:cxn ang="0">
                    <a:pos x="0" y="35"/>
                  </a:cxn>
                  <a:cxn ang="0">
                    <a:pos x="8" y="33"/>
                  </a:cxn>
                  <a:cxn ang="0">
                    <a:pos x="12" y="41"/>
                  </a:cxn>
                  <a:cxn ang="0">
                    <a:pos x="21" y="43"/>
                  </a:cxn>
                  <a:cxn ang="0">
                    <a:pos x="29" y="41"/>
                  </a:cxn>
                  <a:cxn ang="0">
                    <a:pos x="32" y="36"/>
                  </a:cxn>
                  <a:cxn ang="0">
                    <a:pos x="29" y="31"/>
                  </a:cxn>
                  <a:cxn ang="0">
                    <a:pos x="21" y="29"/>
                  </a:cxn>
                  <a:cxn ang="0">
                    <a:pos x="9" y="25"/>
                  </a:cxn>
                  <a:cxn ang="0">
                    <a:pos x="3" y="20"/>
                  </a:cxn>
                  <a:cxn ang="0">
                    <a:pos x="2"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9" y="13"/>
                  </a:cxn>
                  <a:cxn ang="0">
                    <a:pos x="10" y="16"/>
                  </a:cxn>
                  <a:cxn ang="0">
                    <a:pos x="14" y="18"/>
                  </a:cxn>
                  <a:cxn ang="0">
                    <a:pos x="21" y="20"/>
                  </a:cxn>
                  <a:cxn ang="0">
                    <a:pos x="33" y="24"/>
                  </a:cxn>
                  <a:cxn ang="0">
                    <a:pos x="38" y="28"/>
                  </a:cxn>
                  <a:cxn ang="0">
                    <a:pos x="40" y="35"/>
                  </a:cxn>
                  <a:cxn ang="0">
                    <a:pos x="38" y="42"/>
                  </a:cxn>
                  <a:cxn ang="0">
                    <a:pos x="31" y="48"/>
                  </a:cxn>
                  <a:cxn ang="0">
                    <a:pos x="21" y="50"/>
                  </a:cxn>
                  <a:cxn ang="0">
                    <a:pos x="7"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1" y="43"/>
                    </a:cubicBezTo>
                    <a:cubicBezTo>
                      <a:pt x="24" y="43"/>
                      <a:pt x="27" y="43"/>
                      <a:pt x="29" y="41"/>
                    </a:cubicBezTo>
                    <a:cubicBezTo>
                      <a:pt x="31" y="40"/>
                      <a:pt x="32" y="38"/>
                      <a:pt x="32" y="36"/>
                    </a:cubicBezTo>
                    <a:cubicBezTo>
                      <a:pt x="32" y="34"/>
                      <a:pt x="31" y="32"/>
                      <a:pt x="29" y="31"/>
                    </a:cubicBezTo>
                    <a:cubicBezTo>
                      <a:pt x="28" y="31"/>
                      <a:pt x="25" y="30"/>
                      <a:pt x="21" y="29"/>
                    </a:cubicBezTo>
                    <a:cubicBezTo>
                      <a:pt x="15" y="27"/>
                      <a:pt x="11" y="26"/>
                      <a:pt x="9" y="25"/>
                    </a:cubicBezTo>
                    <a:cubicBezTo>
                      <a:pt x="6" y="24"/>
                      <a:pt x="5" y="22"/>
                      <a:pt x="3" y="20"/>
                    </a:cubicBezTo>
                    <a:cubicBezTo>
                      <a:pt x="2" y="18"/>
                      <a:pt x="2" y="16"/>
                      <a:pt x="2" y="14"/>
                    </a:cubicBezTo>
                    <a:cubicBezTo>
                      <a:pt x="2"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7" y="8"/>
                      <a:pt x="38" y="10"/>
                      <a:pt x="38" y="13"/>
                    </a:cubicBezTo>
                    <a:lnTo>
                      <a:pt x="30" y="15"/>
                    </a:lnTo>
                    <a:cubicBezTo>
                      <a:pt x="30" y="12"/>
                      <a:pt x="29" y="10"/>
                      <a:pt x="27" y="9"/>
                    </a:cubicBezTo>
                    <a:cubicBezTo>
                      <a:pt x="25" y="7"/>
                      <a:pt x="23" y="7"/>
                      <a:pt x="20" y="7"/>
                    </a:cubicBezTo>
                    <a:cubicBezTo>
                      <a:pt x="16" y="7"/>
                      <a:pt x="13" y="7"/>
                      <a:pt x="12" y="9"/>
                    </a:cubicBezTo>
                    <a:cubicBezTo>
                      <a:pt x="10" y="10"/>
                      <a:pt x="9" y="11"/>
                      <a:pt x="9" y="13"/>
                    </a:cubicBezTo>
                    <a:cubicBezTo>
                      <a:pt x="9" y="14"/>
                      <a:pt x="10" y="15"/>
                      <a:pt x="10" y="16"/>
                    </a:cubicBezTo>
                    <a:cubicBezTo>
                      <a:pt x="11" y="17"/>
                      <a:pt x="12" y="17"/>
                      <a:pt x="14" y="18"/>
                    </a:cubicBezTo>
                    <a:cubicBezTo>
                      <a:pt x="14" y="18"/>
                      <a:pt x="17" y="19"/>
                      <a:pt x="21" y="20"/>
                    </a:cubicBezTo>
                    <a:cubicBezTo>
                      <a:pt x="26" y="21"/>
                      <a:pt x="30" y="23"/>
                      <a:pt x="33" y="24"/>
                    </a:cubicBezTo>
                    <a:cubicBezTo>
                      <a:pt x="35" y="25"/>
                      <a:pt x="37" y="26"/>
                      <a:pt x="38" y="28"/>
                    </a:cubicBezTo>
                    <a:cubicBezTo>
                      <a:pt x="39" y="30"/>
                      <a:pt x="40" y="32"/>
                      <a:pt x="40" y="35"/>
                    </a:cubicBezTo>
                    <a:cubicBezTo>
                      <a:pt x="40" y="38"/>
                      <a:pt x="39" y="40"/>
                      <a:pt x="38" y="42"/>
                    </a:cubicBezTo>
                    <a:cubicBezTo>
                      <a:pt x="36" y="45"/>
                      <a:pt x="34" y="47"/>
                      <a:pt x="31" y="48"/>
                    </a:cubicBezTo>
                    <a:cubicBezTo>
                      <a:pt x="28" y="49"/>
                      <a:pt x="24" y="50"/>
                      <a:pt x="21" y="50"/>
                    </a:cubicBezTo>
                    <a:cubicBezTo>
                      <a:pt x="14"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5" name="Freeform 255"/>
              <p:cNvSpPr>
                <a:spLocks noEditPoints="1"/>
              </p:cNvSpPr>
              <p:nvPr/>
            </p:nvSpPr>
            <p:spPr bwMode="auto">
              <a:xfrm>
                <a:off x="4116" y="2521"/>
                <a:ext cx="51" cy="88"/>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2" y="25"/>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5"/>
                  </a:cxn>
                  <a:cxn ang="0">
                    <a:pos x="29" y="11"/>
                  </a:cxn>
                  <a:cxn ang="0">
                    <a:pos x="21" y="6"/>
                  </a:cxn>
                  <a:cxn ang="0">
                    <a:pos x="11" y="11"/>
                  </a:cxn>
                  <a:cxn ang="0">
                    <a:pos x="7" y="25"/>
                  </a:cxn>
                  <a:cxn ang="0">
                    <a:pos x="7" y="25"/>
                  </a:cxn>
                </a:cxnLst>
                <a:rect l="0" t="0" r="r" b="b"/>
                <a:pathLst>
                  <a:path w="42" h="67">
                    <a:moveTo>
                      <a:pt x="0" y="67"/>
                    </a:moveTo>
                    <a:lnTo>
                      <a:pt x="0" y="67"/>
                    </a:lnTo>
                    <a:lnTo>
                      <a:pt x="0" y="1"/>
                    </a:lnTo>
                    <a:lnTo>
                      <a:pt x="7" y="1"/>
                    </a:lnTo>
                    <a:lnTo>
                      <a:pt x="7" y="7"/>
                    </a:lnTo>
                    <a:cubicBezTo>
                      <a:pt x="9" y="5"/>
                      <a:pt x="11" y="3"/>
                      <a:pt x="13" y="2"/>
                    </a:cubicBezTo>
                    <a:cubicBezTo>
                      <a:pt x="16" y="1"/>
                      <a:pt x="18" y="0"/>
                      <a:pt x="21" y="0"/>
                    </a:cubicBezTo>
                    <a:cubicBezTo>
                      <a:pt x="25" y="0"/>
                      <a:pt x="29" y="1"/>
                      <a:pt x="32" y="3"/>
                    </a:cubicBezTo>
                    <a:cubicBezTo>
                      <a:pt x="35" y="5"/>
                      <a:pt x="38" y="8"/>
                      <a:pt x="39" y="12"/>
                    </a:cubicBezTo>
                    <a:cubicBezTo>
                      <a:pt x="41" y="16"/>
                      <a:pt x="42" y="20"/>
                      <a:pt x="42" y="25"/>
                    </a:cubicBezTo>
                    <a:cubicBezTo>
                      <a:pt x="42" y="30"/>
                      <a:pt x="41" y="34"/>
                      <a:pt x="39" y="38"/>
                    </a:cubicBezTo>
                    <a:cubicBezTo>
                      <a:pt x="37" y="42"/>
                      <a:pt x="35" y="45"/>
                      <a:pt x="31" y="47"/>
                    </a:cubicBezTo>
                    <a:cubicBezTo>
                      <a:pt x="28" y="49"/>
                      <a:pt x="24" y="50"/>
                      <a:pt x="21" y="50"/>
                    </a:cubicBezTo>
                    <a:cubicBezTo>
                      <a:pt x="18" y="50"/>
                      <a:pt x="16" y="49"/>
                      <a:pt x="13" y="48"/>
                    </a:cubicBezTo>
                    <a:cubicBezTo>
                      <a:pt x="11" y="47"/>
                      <a:pt x="10" y="46"/>
                      <a:pt x="8" y="44"/>
                    </a:cubicBezTo>
                    <a:lnTo>
                      <a:pt x="8" y="67"/>
                    </a:lnTo>
                    <a:lnTo>
                      <a:pt x="0" y="67"/>
                    </a:lnTo>
                    <a:close/>
                    <a:moveTo>
                      <a:pt x="7" y="25"/>
                    </a:moveTo>
                    <a:lnTo>
                      <a:pt x="7" y="25"/>
                    </a:lnTo>
                    <a:cubicBezTo>
                      <a:pt x="7" y="31"/>
                      <a:pt x="9" y="36"/>
                      <a:pt x="11" y="39"/>
                    </a:cubicBezTo>
                    <a:cubicBezTo>
                      <a:pt x="14" y="42"/>
                      <a:pt x="17" y="43"/>
                      <a:pt x="20" y="43"/>
                    </a:cubicBezTo>
                    <a:cubicBezTo>
                      <a:pt x="24" y="43"/>
                      <a:pt x="27" y="42"/>
                      <a:pt x="29" y="39"/>
                    </a:cubicBezTo>
                    <a:cubicBezTo>
                      <a:pt x="32" y="36"/>
                      <a:pt x="33" y="31"/>
                      <a:pt x="33" y="25"/>
                    </a:cubicBezTo>
                    <a:cubicBezTo>
                      <a:pt x="33" y="19"/>
                      <a:pt x="32" y="14"/>
                      <a:pt x="29" y="11"/>
                    </a:cubicBezTo>
                    <a:cubicBezTo>
                      <a:pt x="27" y="8"/>
                      <a:pt x="24" y="6"/>
                      <a:pt x="21"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6" name="Freeform 256"/>
              <p:cNvSpPr>
                <a:spLocks noEditPoints="1"/>
              </p:cNvSpPr>
              <p:nvPr/>
            </p:nvSpPr>
            <p:spPr bwMode="auto">
              <a:xfrm>
                <a:off x="4176" y="2521"/>
                <a:ext cx="54" cy="66"/>
              </a:xfrm>
              <a:custGeom>
                <a:avLst/>
                <a:gdLst/>
                <a:ahLst/>
                <a:cxnLst>
                  <a:cxn ang="0">
                    <a:pos x="35" y="34"/>
                  </a:cxn>
                  <a:cxn ang="0">
                    <a:pos x="35" y="34"/>
                  </a:cxn>
                  <a:cxn ang="0">
                    <a:pos x="43" y="35"/>
                  </a:cxn>
                  <a:cxn ang="0">
                    <a:pos x="36" y="46"/>
                  </a:cxn>
                  <a:cxn ang="0">
                    <a:pos x="22" y="50"/>
                  </a:cxn>
                  <a:cxn ang="0">
                    <a:pos x="6" y="44"/>
                  </a:cxn>
                  <a:cxn ang="0">
                    <a:pos x="0" y="25"/>
                  </a:cxn>
                  <a:cxn ang="0">
                    <a:pos x="6" y="7"/>
                  </a:cxn>
                  <a:cxn ang="0">
                    <a:pos x="22" y="0"/>
                  </a:cxn>
                  <a:cxn ang="0">
                    <a:pos x="38" y="7"/>
                  </a:cxn>
                  <a:cxn ang="0">
                    <a:pos x="44" y="25"/>
                  </a:cxn>
                  <a:cxn ang="0">
                    <a:pos x="44" y="27"/>
                  </a:cxn>
                  <a:cxn ang="0">
                    <a:pos x="8" y="27"/>
                  </a:cxn>
                  <a:cxn ang="0">
                    <a:pos x="12" y="39"/>
                  </a:cxn>
                  <a:cxn ang="0">
                    <a:pos x="22" y="43"/>
                  </a:cxn>
                  <a:cxn ang="0">
                    <a:pos x="30" y="41"/>
                  </a:cxn>
                  <a:cxn ang="0">
                    <a:pos x="35" y="34"/>
                  </a:cxn>
                  <a:cxn ang="0">
                    <a:pos x="35" y="34"/>
                  </a:cxn>
                  <a:cxn ang="0">
                    <a:pos x="8" y="20"/>
                  </a:cxn>
                  <a:cxn ang="0">
                    <a:pos x="8" y="20"/>
                  </a:cxn>
                  <a:cxn ang="0">
                    <a:pos x="35" y="20"/>
                  </a:cxn>
                  <a:cxn ang="0">
                    <a:pos x="32" y="11"/>
                  </a:cxn>
                  <a:cxn ang="0">
                    <a:pos x="22" y="7"/>
                  </a:cxn>
                  <a:cxn ang="0">
                    <a:pos x="13" y="10"/>
                  </a:cxn>
                  <a:cxn ang="0">
                    <a:pos x="8" y="20"/>
                  </a:cxn>
                  <a:cxn ang="0">
                    <a:pos x="8" y="20"/>
                  </a:cxn>
                </a:cxnLst>
                <a:rect l="0" t="0" r="r" b="b"/>
                <a:pathLst>
                  <a:path w="44" h="50">
                    <a:moveTo>
                      <a:pt x="35" y="34"/>
                    </a:moveTo>
                    <a:lnTo>
                      <a:pt x="35" y="34"/>
                    </a:lnTo>
                    <a:lnTo>
                      <a:pt x="43" y="35"/>
                    </a:lnTo>
                    <a:cubicBezTo>
                      <a:pt x="42" y="39"/>
                      <a:pt x="40" y="43"/>
                      <a:pt x="36" y="46"/>
                    </a:cubicBezTo>
                    <a:cubicBezTo>
                      <a:pt x="32" y="49"/>
                      <a:pt x="28" y="50"/>
                      <a:pt x="22" y="50"/>
                    </a:cubicBezTo>
                    <a:cubicBezTo>
                      <a:pt x="15" y="50"/>
                      <a:pt x="10" y="48"/>
                      <a:pt x="6" y="44"/>
                    </a:cubicBezTo>
                    <a:cubicBezTo>
                      <a:pt x="2" y="39"/>
                      <a:pt x="0" y="33"/>
                      <a:pt x="0" y="25"/>
                    </a:cubicBezTo>
                    <a:cubicBezTo>
                      <a:pt x="0" y="17"/>
                      <a:pt x="2" y="11"/>
                      <a:pt x="6" y="7"/>
                    </a:cubicBezTo>
                    <a:cubicBezTo>
                      <a:pt x="10" y="2"/>
                      <a:pt x="15" y="0"/>
                      <a:pt x="22" y="0"/>
                    </a:cubicBezTo>
                    <a:cubicBezTo>
                      <a:pt x="28" y="0"/>
                      <a:pt x="33" y="2"/>
                      <a:pt x="38" y="7"/>
                    </a:cubicBezTo>
                    <a:cubicBezTo>
                      <a:pt x="42" y="11"/>
                      <a:pt x="44" y="17"/>
                      <a:pt x="44" y="25"/>
                    </a:cubicBezTo>
                    <a:cubicBezTo>
                      <a:pt x="44" y="25"/>
                      <a:pt x="44" y="26"/>
                      <a:pt x="44" y="27"/>
                    </a:cubicBezTo>
                    <a:lnTo>
                      <a:pt x="8" y="27"/>
                    </a:lnTo>
                    <a:cubicBezTo>
                      <a:pt x="8" y="32"/>
                      <a:pt x="10" y="36"/>
                      <a:pt x="12" y="39"/>
                    </a:cubicBezTo>
                    <a:cubicBezTo>
                      <a:pt x="15" y="42"/>
                      <a:pt x="18" y="43"/>
                      <a:pt x="22" y="43"/>
                    </a:cubicBezTo>
                    <a:cubicBezTo>
                      <a:pt x="25" y="43"/>
                      <a:pt x="28" y="43"/>
                      <a:pt x="30" y="41"/>
                    </a:cubicBezTo>
                    <a:cubicBezTo>
                      <a:pt x="32" y="39"/>
                      <a:pt x="34" y="37"/>
                      <a:pt x="35" y="34"/>
                    </a:cubicBezTo>
                    <a:lnTo>
                      <a:pt x="35" y="34"/>
                    </a:lnTo>
                    <a:close/>
                    <a:moveTo>
                      <a:pt x="8" y="20"/>
                    </a:moveTo>
                    <a:lnTo>
                      <a:pt x="8" y="20"/>
                    </a:lnTo>
                    <a:lnTo>
                      <a:pt x="35" y="20"/>
                    </a:lnTo>
                    <a:cubicBezTo>
                      <a:pt x="35" y="16"/>
                      <a:pt x="34" y="13"/>
                      <a:pt x="32" y="11"/>
                    </a:cubicBezTo>
                    <a:cubicBezTo>
                      <a:pt x="29" y="8"/>
                      <a:pt x="26" y="7"/>
                      <a:pt x="22" y="7"/>
                    </a:cubicBezTo>
                    <a:cubicBezTo>
                      <a:pt x="18" y="7"/>
                      <a:pt x="15" y="8"/>
                      <a:pt x="13" y="10"/>
                    </a:cubicBezTo>
                    <a:cubicBezTo>
                      <a:pt x="10" y="13"/>
                      <a:pt x="9" y="16"/>
                      <a:pt x="8" y="20"/>
                    </a:cubicBezTo>
                    <a:lnTo>
                      <a:pt x="8"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7" name="Freeform 257"/>
              <p:cNvSpPr>
                <a:spLocks/>
              </p:cNvSpPr>
              <p:nvPr/>
            </p:nvSpPr>
            <p:spPr bwMode="auto">
              <a:xfrm>
                <a:off x="4240" y="2521"/>
                <a:ext cx="32" cy="64"/>
              </a:xfrm>
              <a:custGeom>
                <a:avLst/>
                <a:gdLst/>
                <a:ahLst/>
                <a:cxnLst>
                  <a:cxn ang="0">
                    <a:pos x="0" y="49"/>
                  </a:cxn>
                  <a:cxn ang="0">
                    <a:pos x="0" y="49"/>
                  </a:cxn>
                  <a:cxn ang="0">
                    <a:pos x="0" y="1"/>
                  </a:cxn>
                  <a:cxn ang="0">
                    <a:pos x="8" y="1"/>
                  </a:cxn>
                  <a:cxn ang="0">
                    <a:pos x="8" y="8"/>
                  </a:cxn>
                  <a:cxn ang="0">
                    <a:pos x="13" y="2"/>
                  </a:cxn>
                  <a:cxn ang="0">
                    <a:pos x="18" y="0"/>
                  </a:cxn>
                  <a:cxn ang="0">
                    <a:pos x="26" y="3"/>
                  </a:cxn>
                  <a:cxn ang="0">
                    <a:pos x="24" y="10"/>
                  </a:cxn>
                  <a:cxn ang="0">
                    <a:pos x="18" y="8"/>
                  </a:cxn>
                  <a:cxn ang="0">
                    <a:pos x="13" y="10"/>
                  </a:cxn>
                  <a:cxn ang="0">
                    <a:pos x="10" y="14"/>
                  </a:cxn>
                  <a:cxn ang="0">
                    <a:pos x="9" y="24"/>
                  </a:cxn>
                  <a:cxn ang="0">
                    <a:pos x="9" y="49"/>
                  </a:cxn>
                  <a:cxn ang="0">
                    <a:pos x="0" y="49"/>
                  </a:cxn>
                </a:cxnLst>
                <a:rect l="0" t="0" r="r" b="b"/>
                <a:pathLst>
                  <a:path w="26" h="49">
                    <a:moveTo>
                      <a:pt x="0" y="49"/>
                    </a:moveTo>
                    <a:lnTo>
                      <a:pt x="0" y="49"/>
                    </a:lnTo>
                    <a:lnTo>
                      <a:pt x="0" y="1"/>
                    </a:lnTo>
                    <a:lnTo>
                      <a:pt x="8" y="1"/>
                    </a:lnTo>
                    <a:lnTo>
                      <a:pt x="8" y="8"/>
                    </a:lnTo>
                    <a:cubicBezTo>
                      <a:pt x="10" y="5"/>
                      <a:pt x="11" y="3"/>
                      <a:pt x="13" y="2"/>
                    </a:cubicBezTo>
                    <a:cubicBezTo>
                      <a:pt x="14" y="1"/>
                      <a:pt x="16" y="0"/>
                      <a:pt x="18" y="0"/>
                    </a:cubicBezTo>
                    <a:cubicBezTo>
                      <a:pt x="21" y="0"/>
                      <a:pt x="24" y="1"/>
                      <a:pt x="26" y="3"/>
                    </a:cubicBezTo>
                    <a:lnTo>
                      <a:pt x="24" y="10"/>
                    </a:lnTo>
                    <a:cubicBezTo>
                      <a:pt x="22" y="9"/>
                      <a:pt x="20" y="8"/>
                      <a:pt x="18" y="8"/>
                    </a:cubicBezTo>
                    <a:cubicBezTo>
                      <a:pt x="16" y="8"/>
                      <a:pt x="14" y="9"/>
                      <a:pt x="13" y="10"/>
                    </a:cubicBezTo>
                    <a:cubicBezTo>
                      <a:pt x="11" y="11"/>
                      <a:pt x="10" y="13"/>
                      <a:pt x="10" y="14"/>
                    </a:cubicBezTo>
                    <a:cubicBezTo>
                      <a:pt x="9" y="17"/>
                      <a:pt x="9" y="20"/>
                      <a:pt x="9" y="24"/>
                    </a:cubicBezTo>
                    <a:lnTo>
                      <a:pt x="9"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8" name="Freeform 258"/>
              <p:cNvSpPr>
                <a:spLocks noEditPoints="1"/>
              </p:cNvSpPr>
              <p:nvPr/>
            </p:nvSpPr>
            <p:spPr bwMode="auto">
              <a:xfrm>
                <a:off x="4296" y="2498"/>
                <a:ext cx="75"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0"/>
                      <a:pt x="29" y="7"/>
                    </a:cubicBezTo>
                    <a:cubicBezTo>
                      <a:pt x="28" y="11"/>
                      <a:pt x="27" y="15"/>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79" name="Freeform 259"/>
              <p:cNvSpPr>
                <a:spLocks/>
              </p:cNvSpPr>
              <p:nvPr/>
            </p:nvSpPr>
            <p:spPr bwMode="auto">
              <a:xfrm>
                <a:off x="4377" y="2497"/>
                <a:ext cx="64"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6"/>
                  </a:cxn>
                  <a:cxn ang="0">
                    <a:pos x="12" y="32"/>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0"/>
                  </a:cxn>
                  <a:cxn ang="0">
                    <a:pos x="11" y="17"/>
                  </a:cxn>
                  <a:cxn ang="0">
                    <a:pos x="14" y="23"/>
                  </a:cxn>
                  <a:cxn ang="0">
                    <a:pos x="27" y="28"/>
                  </a:cxn>
                  <a:cxn ang="0">
                    <a:pos x="41" y="32"/>
                  </a:cxn>
                  <a:cxn ang="0">
                    <a:pos x="50" y="39"/>
                  </a:cxn>
                  <a:cxn ang="0">
                    <a:pos x="53" y="48"/>
                  </a:cxn>
                  <a:cxn ang="0">
                    <a:pos x="50" y="58"/>
                  </a:cxn>
                  <a:cxn ang="0">
                    <a:pos x="41" y="65"/>
                  </a:cxn>
                  <a:cxn ang="0">
                    <a:pos x="28" y="68"/>
                  </a:cxn>
                  <a:cxn ang="0">
                    <a:pos x="13" y="65"/>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6"/>
                      <a:pt x="42" y="55"/>
                    </a:cubicBezTo>
                    <a:cubicBezTo>
                      <a:pt x="44" y="53"/>
                      <a:pt x="44" y="51"/>
                      <a:pt x="44" y="49"/>
                    </a:cubicBezTo>
                    <a:cubicBezTo>
                      <a:pt x="44" y="47"/>
                      <a:pt x="44" y="45"/>
                      <a:pt x="42" y="44"/>
                    </a:cubicBezTo>
                    <a:cubicBezTo>
                      <a:pt x="41" y="42"/>
                      <a:pt x="39" y="41"/>
                      <a:pt x="37" y="40"/>
                    </a:cubicBezTo>
                    <a:cubicBezTo>
                      <a:pt x="35" y="39"/>
                      <a:pt x="31" y="38"/>
                      <a:pt x="25" y="36"/>
                    </a:cubicBezTo>
                    <a:cubicBezTo>
                      <a:pt x="19" y="35"/>
                      <a:pt x="14" y="34"/>
                      <a:pt x="12" y="32"/>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5"/>
                    </a:cubicBezTo>
                    <a:cubicBezTo>
                      <a:pt x="37" y="67"/>
                      <a:pt x="33" y="68"/>
                      <a:pt x="28" y="68"/>
                    </a:cubicBezTo>
                    <a:cubicBezTo>
                      <a:pt x="22" y="68"/>
                      <a:pt x="17" y="67"/>
                      <a:pt x="13" y="65"/>
                    </a:cubicBezTo>
                    <a:cubicBezTo>
                      <a:pt x="9" y="64"/>
                      <a:pt x="6" y="61"/>
                      <a:pt x="4" y="58"/>
                    </a:cubicBezTo>
                    <a:cubicBezTo>
                      <a:pt x="2"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0" name="Freeform 260"/>
              <p:cNvSpPr>
                <a:spLocks/>
              </p:cNvSpPr>
              <p:nvPr/>
            </p:nvSpPr>
            <p:spPr bwMode="auto">
              <a:xfrm>
                <a:off x="4456" y="2498"/>
                <a:ext cx="77" cy="87"/>
              </a:xfrm>
              <a:custGeom>
                <a:avLst/>
                <a:gdLst/>
                <a:ahLst/>
                <a:cxnLst>
                  <a:cxn ang="0">
                    <a:pos x="0" y="66"/>
                  </a:cxn>
                  <a:cxn ang="0">
                    <a:pos x="0" y="66"/>
                  </a:cxn>
                  <a:cxn ang="0">
                    <a:pos x="0" y="0"/>
                  </a:cxn>
                  <a:cxn ang="0">
                    <a:pos x="13" y="0"/>
                  </a:cxn>
                  <a:cxn ang="0">
                    <a:pos x="29" y="47"/>
                  </a:cxn>
                  <a:cxn ang="0">
                    <a:pos x="32" y="56"/>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6"/>
                    </a:cubicBezTo>
                    <a:cubicBezTo>
                      <a:pt x="33" y="54"/>
                      <a:pt x="34" y="50"/>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1" name="Freeform 261"/>
              <p:cNvSpPr>
                <a:spLocks noEditPoints="1"/>
              </p:cNvSpPr>
              <p:nvPr/>
            </p:nvSpPr>
            <p:spPr bwMode="auto">
              <a:xfrm>
                <a:off x="3702" y="2682"/>
                <a:ext cx="75" cy="87"/>
              </a:xfrm>
              <a:custGeom>
                <a:avLst/>
                <a:gdLst/>
                <a:ahLst/>
                <a:cxnLst>
                  <a:cxn ang="0">
                    <a:pos x="0" y="66"/>
                  </a:cxn>
                  <a:cxn ang="0">
                    <a:pos x="0" y="66"/>
                  </a:cxn>
                  <a:cxn ang="0">
                    <a:pos x="25" y="0"/>
                  </a:cxn>
                  <a:cxn ang="0">
                    <a:pos x="34" y="0"/>
                  </a:cxn>
                  <a:cxn ang="0">
                    <a:pos x="61" y="66"/>
                  </a:cxn>
                  <a:cxn ang="0">
                    <a:pos x="51" y="66"/>
                  </a:cxn>
                  <a:cxn ang="0">
                    <a:pos x="44" y="46"/>
                  </a:cxn>
                  <a:cxn ang="0">
                    <a:pos x="16" y="46"/>
                  </a:cxn>
                  <a:cxn ang="0">
                    <a:pos x="9" y="66"/>
                  </a:cxn>
                  <a:cxn ang="0">
                    <a:pos x="0" y="66"/>
                  </a:cxn>
                  <a:cxn ang="0">
                    <a:pos x="19" y="39"/>
                  </a:cxn>
                  <a:cxn ang="0">
                    <a:pos x="19" y="39"/>
                  </a:cxn>
                  <a:cxn ang="0">
                    <a:pos x="41" y="39"/>
                  </a:cxn>
                  <a:cxn ang="0">
                    <a:pos x="34" y="21"/>
                  </a:cxn>
                  <a:cxn ang="0">
                    <a:pos x="29" y="7"/>
                  </a:cxn>
                  <a:cxn ang="0">
                    <a:pos x="26" y="20"/>
                  </a:cxn>
                  <a:cxn ang="0">
                    <a:pos x="19" y="39"/>
                  </a:cxn>
                </a:cxnLst>
                <a:rect l="0" t="0" r="r" b="b"/>
                <a:pathLst>
                  <a:path w="61" h="66">
                    <a:moveTo>
                      <a:pt x="0" y="66"/>
                    </a:moveTo>
                    <a:lnTo>
                      <a:pt x="0" y="66"/>
                    </a:lnTo>
                    <a:lnTo>
                      <a:pt x="25" y="0"/>
                    </a:lnTo>
                    <a:lnTo>
                      <a:pt x="34" y="0"/>
                    </a:lnTo>
                    <a:lnTo>
                      <a:pt x="61" y="66"/>
                    </a:lnTo>
                    <a:lnTo>
                      <a:pt x="51" y="66"/>
                    </a:lnTo>
                    <a:lnTo>
                      <a:pt x="44" y="46"/>
                    </a:lnTo>
                    <a:lnTo>
                      <a:pt x="16" y="46"/>
                    </a:lnTo>
                    <a:lnTo>
                      <a:pt x="9" y="66"/>
                    </a:lnTo>
                    <a:lnTo>
                      <a:pt x="0" y="66"/>
                    </a:lnTo>
                    <a:close/>
                    <a:moveTo>
                      <a:pt x="19" y="39"/>
                    </a:moveTo>
                    <a:lnTo>
                      <a:pt x="19" y="39"/>
                    </a:lnTo>
                    <a:lnTo>
                      <a:pt x="41" y="39"/>
                    </a:lnTo>
                    <a:lnTo>
                      <a:pt x="34" y="21"/>
                    </a:lnTo>
                    <a:cubicBezTo>
                      <a:pt x="32" y="15"/>
                      <a:pt x="30" y="11"/>
                      <a:pt x="29" y="7"/>
                    </a:cubicBezTo>
                    <a:cubicBezTo>
                      <a:pt x="29" y="11"/>
                      <a:pt x="27" y="16"/>
                      <a:pt x="26"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2" name="Freeform 262"/>
              <p:cNvSpPr>
                <a:spLocks/>
              </p:cNvSpPr>
              <p:nvPr/>
            </p:nvSpPr>
            <p:spPr bwMode="auto">
              <a:xfrm>
                <a:off x="3783" y="2681"/>
                <a:ext cx="64" cy="89"/>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7" y="40"/>
                  </a:cxn>
                  <a:cxn ang="0">
                    <a:pos x="25" y="37"/>
                  </a:cxn>
                  <a:cxn ang="0">
                    <a:pos x="12" y="33"/>
                  </a:cxn>
                  <a:cxn ang="0">
                    <a:pos x="5" y="26"/>
                  </a:cxn>
                  <a:cxn ang="0">
                    <a:pos x="3" y="18"/>
                  </a:cxn>
                  <a:cxn ang="0">
                    <a:pos x="6" y="9"/>
                  </a:cxn>
                  <a:cxn ang="0">
                    <a:pos x="14" y="2"/>
                  </a:cxn>
                  <a:cxn ang="0">
                    <a:pos x="26" y="0"/>
                  </a:cxn>
                  <a:cxn ang="0">
                    <a:pos x="39" y="2"/>
                  </a:cxn>
                  <a:cxn ang="0">
                    <a:pos x="47" y="9"/>
                  </a:cxn>
                  <a:cxn ang="0">
                    <a:pos x="51" y="20"/>
                  </a:cxn>
                  <a:cxn ang="0">
                    <a:pos x="42" y="20"/>
                  </a:cxn>
                  <a:cxn ang="0">
                    <a:pos x="38" y="11"/>
                  </a:cxn>
                  <a:cxn ang="0">
                    <a:pos x="26" y="8"/>
                  </a:cxn>
                  <a:cxn ang="0">
                    <a:pos x="15" y="11"/>
                  </a:cxn>
                  <a:cxn ang="0">
                    <a:pos x="11" y="18"/>
                  </a:cxn>
                  <a:cxn ang="0">
                    <a:pos x="14" y="23"/>
                  </a:cxn>
                  <a:cxn ang="0">
                    <a:pos x="27" y="28"/>
                  </a:cxn>
                  <a:cxn ang="0">
                    <a:pos x="41" y="32"/>
                  </a:cxn>
                  <a:cxn ang="0">
                    <a:pos x="50" y="39"/>
                  </a:cxn>
                  <a:cxn ang="0">
                    <a:pos x="53" y="48"/>
                  </a:cxn>
                  <a:cxn ang="0">
                    <a:pos x="50" y="58"/>
                  </a:cxn>
                  <a:cxn ang="0">
                    <a:pos x="41" y="66"/>
                  </a:cxn>
                  <a:cxn ang="0">
                    <a:pos x="28" y="68"/>
                  </a:cxn>
                  <a:cxn ang="0">
                    <a:pos x="13" y="66"/>
                  </a:cxn>
                  <a:cxn ang="0">
                    <a:pos x="4" y="58"/>
                  </a:cxn>
                  <a:cxn ang="0">
                    <a:pos x="0" y="46"/>
                  </a:cxn>
                  <a:cxn ang="0">
                    <a:pos x="0" y="46"/>
                  </a:cxn>
                </a:cxnLst>
                <a:rect l="0" t="0" r="r" b="b"/>
                <a:pathLst>
                  <a:path w="53" h="68">
                    <a:moveTo>
                      <a:pt x="0" y="46"/>
                    </a:moveTo>
                    <a:lnTo>
                      <a:pt x="0" y="46"/>
                    </a:lnTo>
                    <a:lnTo>
                      <a:pt x="8" y="45"/>
                    </a:lnTo>
                    <a:cubicBezTo>
                      <a:pt x="9" y="48"/>
                      <a:pt x="10" y="51"/>
                      <a:pt x="11" y="53"/>
                    </a:cubicBezTo>
                    <a:cubicBezTo>
                      <a:pt x="13" y="55"/>
                      <a:pt x="15" y="57"/>
                      <a:pt x="18" y="58"/>
                    </a:cubicBezTo>
                    <a:cubicBezTo>
                      <a:pt x="21" y="60"/>
                      <a:pt x="24" y="60"/>
                      <a:pt x="28" y="60"/>
                    </a:cubicBezTo>
                    <a:cubicBezTo>
                      <a:pt x="31" y="60"/>
                      <a:pt x="34" y="60"/>
                      <a:pt x="37" y="59"/>
                    </a:cubicBezTo>
                    <a:cubicBezTo>
                      <a:pt x="39" y="58"/>
                      <a:pt x="41" y="57"/>
                      <a:pt x="42" y="55"/>
                    </a:cubicBezTo>
                    <a:cubicBezTo>
                      <a:pt x="44" y="53"/>
                      <a:pt x="44" y="51"/>
                      <a:pt x="44" y="49"/>
                    </a:cubicBezTo>
                    <a:cubicBezTo>
                      <a:pt x="44" y="47"/>
                      <a:pt x="44" y="45"/>
                      <a:pt x="42" y="44"/>
                    </a:cubicBezTo>
                    <a:cubicBezTo>
                      <a:pt x="41" y="42"/>
                      <a:pt x="39" y="41"/>
                      <a:pt x="37" y="40"/>
                    </a:cubicBezTo>
                    <a:cubicBezTo>
                      <a:pt x="35" y="39"/>
                      <a:pt x="31" y="38"/>
                      <a:pt x="25" y="37"/>
                    </a:cubicBezTo>
                    <a:cubicBezTo>
                      <a:pt x="19" y="35"/>
                      <a:pt x="15" y="34"/>
                      <a:pt x="12" y="33"/>
                    </a:cubicBezTo>
                    <a:cubicBezTo>
                      <a:pt x="9" y="31"/>
                      <a:pt x="7" y="29"/>
                      <a:pt x="5" y="26"/>
                    </a:cubicBezTo>
                    <a:cubicBezTo>
                      <a:pt x="4" y="24"/>
                      <a:pt x="3" y="21"/>
                      <a:pt x="3" y="18"/>
                    </a:cubicBezTo>
                    <a:cubicBezTo>
                      <a:pt x="3" y="15"/>
                      <a:pt x="4" y="12"/>
                      <a:pt x="6" y="9"/>
                    </a:cubicBezTo>
                    <a:cubicBezTo>
                      <a:pt x="7" y="6"/>
                      <a:pt x="10" y="4"/>
                      <a:pt x="14" y="2"/>
                    </a:cubicBezTo>
                    <a:cubicBezTo>
                      <a:pt x="17" y="1"/>
                      <a:pt x="21" y="0"/>
                      <a:pt x="26" y="0"/>
                    </a:cubicBezTo>
                    <a:cubicBezTo>
                      <a:pt x="31" y="0"/>
                      <a:pt x="35" y="1"/>
                      <a:pt x="39" y="2"/>
                    </a:cubicBezTo>
                    <a:cubicBezTo>
                      <a:pt x="43" y="4"/>
                      <a:pt x="45" y="6"/>
                      <a:pt x="47" y="9"/>
                    </a:cubicBezTo>
                    <a:cubicBezTo>
                      <a:pt x="49" y="12"/>
                      <a:pt x="51" y="16"/>
                      <a:pt x="51" y="20"/>
                    </a:cubicBezTo>
                    <a:lnTo>
                      <a:pt x="42" y="20"/>
                    </a:lnTo>
                    <a:cubicBezTo>
                      <a:pt x="42" y="16"/>
                      <a:pt x="40" y="13"/>
                      <a:pt x="38" y="11"/>
                    </a:cubicBezTo>
                    <a:cubicBezTo>
                      <a:pt x="35" y="9"/>
                      <a:pt x="31" y="8"/>
                      <a:pt x="26" y="8"/>
                    </a:cubicBezTo>
                    <a:cubicBezTo>
                      <a:pt x="21" y="8"/>
                      <a:pt x="17" y="9"/>
                      <a:pt x="15" y="11"/>
                    </a:cubicBezTo>
                    <a:cubicBezTo>
                      <a:pt x="12" y="13"/>
                      <a:pt x="11" y="15"/>
                      <a:pt x="11" y="18"/>
                    </a:cubicBezTo>
                    <a:cubicBezTo>
                      <a:pt x="11" y="20"/>
                      <a:pt x="12" y="22"/>
                      <a:pt x="14" y="23"/>
                    </a:cubicBezTo>
                    <a:cubicBezTo>
                      <a:pt x="15" y="25"/>
                      <a:pt x="20" y="27"/>
                      <a:pt x="27" y="28"/>
                    </a:cubicBezTo>
                    <a:cubicBezTo>
                      <a:pt x="34" y="30"/>
                      <a:pt x="39" y="31"/>
                      <a:pt x="41" y="32"/>
                    </a:cubicBezTo>
                    <a:cubicBezTo>
                      <a:pt x="45" y="34"/>
                      <a:pt x="48" y="36"/>
                      <a:pt x="50" y="39"/>
                    </a:cubicBezTo>
                    <a:cubicBezTo>
                      <a:pt x="52" y="42"/>
                      <a:pt x="53" y="45"/>
                      <a:pt x="53" y="48"/>
                    </a:cubicBezTo>
                    <a:cubicBezTo>
                      <a:pt x="53" y="52"/>
                      <a:pt x="52" y="55"/>
                      <a:pt x="50" y="58"/>
                    </a:cubicBezTo>
                    <a:cubicBezTo>
                      <a:pt x="48" y="61"/>
                      <a:pt x="45" y="64"/>
                      <a:pt x="41" y="66"/>
                    </a:cubicBezTo>
                    <a:cubicBezTo>
                      <a:pt x="37" y="67"/>
                      <a:pt x="33" y="68"/>
                      <a:pt x="28" y="68"/>
                    </a:cubicBezTo>
                    <a:cubicBezTo>
                      <a:pt x="22" y="68"/>
                      <a:pt x="17" y="67"/>
                      <a:pt x="13" y="66"/>
                    </a:cubicBezTo>
                    <a:cubicBezTo>
                      <a:pt x="9" y="64"/>
                      <a:pt x="6" y="61"/>
                      <a:pt x="4" y="58"/>
                    </a:cubicBezTo>
                    <a:cubicBezTo>
                      <a:pt x="2"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3" name="Freeform 263"/>
              <p:cNvSpPr>
                <a:spLocks/>
              </p:cNvSpPr>
              <p:nvPr/>
            </p:nvSpPr>
            <p:spPr bwMode="auto">
              <a:xfrm>
                <a:off x="3862" y="2682"/>
                <a:ext cx="77" cy="87"/>
              </a:xfrm>
              <a:custGeom>
                <a:avLst/>
                <a:gdLst/>
                <a:ahLst/>
                <a:cxnLst>
                  <a:cxn ang="0">
                    <a:pos x="0" y="66"/>
                  </a:cxn>
                  <a:cxn ang="0">
                    <a:pos x="0" y="66"/>
                  </a:cxn>
                  <a:cxn ang="0">
                    <a:pos x="0" y="0"/>
                  </a:cxn>
                  <a:cxn ang="0">
                    <a:pos x="13" y="0"/>
                  </a:cxn>
                  <a:cxn ang="0">
                    <a:pos x="29" y="47"/>
                  </a:cxn>
                  <a:cxn ang="0">
                    <a:pos x="32" y="57"/>
                  </a:cxn>
                  <a:cxn ang="0">
                    <a:pos x="36" y="46"/>
                  </a:cxn>
                  <a:cxn ang="0">
                    <a:pos x="51" y="0"/>
                  </a:cxn>
                  <a:cxn ang="0">
                    <a:pos x="63" y="0"/>
                  </a:cxn>
                  <a:cxn ang="0">
                    <a:pos x="63" y="66"/>
                  </a:cxn>
                  <a:cxn ang="0">
                    <a:pos x="55" y="66"/>
                  </a:cxn>
                  <a:cxn ang="0">
                    <a:pos x="55" y="11"/>
                  </a:cxn>
                  <a:cxn ang="0">
                    <a:pos x="36"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2" y="54"/>
                      <a:pt x="32" y="57"/>
                    </a:cubicBezTo>
                    <a:cubicBezTo>
                      <a:pt x="33" y="54"/>
                      <a:pt x="34" y="51"/>
                      <a:pt x="36" y="46"/>
                    </a:cubicBezTo>
                    <a:lnTo>
                      <a:pt x="51" y="0"/>
                    </a:lnTo>
                    <a:lnTo>
                      <a:pt x="63" y="0"/>
                    </a:lnTo>
                    <a:lnTo>
                      <a:pt x="63" y="66"/>
                    </a:lnTo>
                    <a:lnTo>
                      <a:pt x="55" y="66"/>
                    </a:lnTo>
                    <a:lnTo>
                      <a:pt x="55" y="11"/>
                    </a:lnTo>
                    <a:lnTo>
                      <a:pt x="36"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4" name="Freeform 264"/>
              <p:cNvSpPr>
                <a:spLocks/>
              </p:cNvSpPr>
              <p:nvPr/>
            </p:nvSpPr>
            <p:spPr bwMode="auto">
              <a:xfrm>
                <a:off x="3427" y="2544"/>
                <a:ext cx="184" cy="7"/>
              </a:xfrm>
              <a:custGeom>
                <a:avLst/>
                <a:gdLst/>
                <a:ahLst/>
                <a:cxnLst>
                  <a:cxn ang="0">
                    <a:pos x="0" y="5"/>
                  </a:cxn>
                  <a:cxn ang="0">
                    <a:pos x="0" y="5"/>
                  </a:cxn>
                  <a:cxn ang="0">
                    <a:pos x="151" y="5"/>
                  </a:cxn>
                  <a:cxn ang="0">
                    <a:pos x="151" y="0"/>
                  </a:cxn>
                  <a:cxn ang="0">
                    <a:pos x="0" y="0"/>
                  </a:cxn>
                  <a:cxn ang="0">
                    <a:pos x="0" y="5"/>
                  </a:cxn>
                </a:cxnLst>
                <a:rect l="0" t="0" r="r" b="b"/>
                <a:pathLst>
                  <a:path w="151" h="5">
                    <a:moveTo>
                      <a:pt x="0" y="5"/>
                    </a:moveTo>
                    <a:lnTo>
                      <a:pt x="0" y="5"/>
                    </a:lnTo>
                    <a:lnTo>
                      <a:pt x="151" y="5"/>
                    </a:lnTo>
                    <a:lnTo>
                      <a:pt x="151"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5" name="Freeform 265"/>
              <p:cNvSpPr>
                <a:spLocks/>
              </p:cNvSpPr>
              <p:nvPr/>
            </p:nvSpPr>
            <p:spPr bwMode="auto">
              <a:xfrm>
                <a:off x="2954" y="2526"/>
                <a:ext cx="6" cy="529"/>
              </a:xfrm>
              <a:custGeom>
                <a:avLst/>
                <a:gdLst/>
                <a:ahLst/>
                <a:cxnLst>
                  <a:cxn ang="0">
                    <a:pos x="0" y="400"/>
                  </a:cxn>
                  <a:cxn ang="0">
                    <a:pos x="0" y="400"/>
                  </a:cxn>
                  <a:cxn ang="0">
                    <a:pos x="5" y="400"/>
                  </a:cxn>
                  <a:cxn ang="0">
                    <a:pos x="5" y="0"/>
                  </a:cxn>
                  <a:cxn ang="0">
                    <a:pos x="0" y="0"/>
                  </a:cxn>
                  <a:cxn ang="0">
                    <a:pos x="0" y="400"/>
                  </a:cxn>
                </a:cxnLst>
                <a:rect l="0" t="0" r="r" b="b"/>
                <a:pathLst>
                  <a:path w="5" h="400">
                    <a:moveTo>
                      <a:pt x="0" y="400"/>
                    </a:moveTo>
                    <a:lnTo>
                      <a:pt x="0" y="400"/>
                    </a:lnTo>
                    <a:lnTo>
                      <a:pt x="5" y="400"/>
                    </a:lnTo>
                    <a:lnTo>
                      <a:pt x="5" y="0"/>
                    </a:lnTo>
                    <a:lnTo>
                      <a:pt x="0" y="0"/>
                    </a:lnTo>
                    <a:lnTo>
                      <a:pt x="0" y="40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6" name="Freeform 266"/>
              <p:cNvSpPr>
                <a:spLocks/>
              </p:cNvSpPr>
              <p:nvPr/>
            </p:nvSpPr>
            <p:spPr bwMode="auto">
              <a:xfrm>
                <a:off x="2959" y="3061"/>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7" name="Freeform 267"/>
              <p:cNvSpPr>
                <a:spLocks noEditPoints="1"/>
              </p:cNvSpPr>
              <p:nvPr/>
            </p:nvSpPr>
            <p:spPr bwMode="auto">
              <a:xfrm>
                <a:off x="3133" y="2994"/>
                <a:ext cx="76" cy="90"/>
              </a:xfrm>
              <a:custGeom>
                <a:avLst/>
                <a:gdLst/>
                <a:ahLst/>
                <a:cxnLst>
                  <a:cxn ang="0">
                    <a:pos x="0" y="35"/>
                  </a:cxn>
                  <a:cxn ang="0">
                    <a:pos x="0" y="35"/>
                  </a:cxn>
                  <a:cxn ang="0">
                    <a:pos x="9" y="9"/>
                  </a:cxn>
                  <a:cxn ang="0">
                    <a:pos x="32" y="0"/>
                  </a:cxn>
                  <a:cxn ang="0">
                    <a:pos x="48" y="4"/>
                  </a:cxn>
                  <a:cxn ang="0">
                    <a:pos x="59" y="16"/>
                  </a:cxn>
                  <a:cxn ang="0">
                    <a:pos x="63" y="34"/>
                  </a:cxn>
                  <a:cxn ang="0">
                    <a:pos x="59" y="52"/>
                  </a:cxn>
                  <a:cxn ang="0">
                    <a:pos x="48" y="64"/>
                  </a:cxn>
                  <a:cxn ang="0">
                    <a:pos x="32" y="68"/>
                  </a:cxn>
                  <a:cxn ang="0">
                    <a:pos x="15" y="64"/>
                  </a:cxn>
                  <a:cxn ang="0">
                    <a:pos x="4" y="51"/>
                  </a:cxn>
                  <a:cxn ang="0">
                    <a:pos x="0" y="35"/>
                  </a:cxn>
                  <a:cxn ang="0">
                    <a:pos x="0" y="35"/>
                  </a:cxn>
                  <a:cxn ang="0">
                    <a:pos x="9" y="35"/>
                  </a:cxn>
                  <a:cxn ang="0">
                    <a:pos x="9" y="35"/>
                  </a:cxn>
                  <a:cxn ang="0">
                    <a:pos x="16" y="54"/>
                  </a:cxn>
                  <a:cxn ang="0">
                    <a:pos x="32" y="61"/>
                  </a:cxn>
                  <a:cxn ang="0">
                    <a:pos x="48" y="54"/>
                  </a:cxn>
                  <a:cxn ang="0">
                    <a:pos x="54" y="34"/>
                  </a:cxn>
                  <a:cxn ang="0">
                    <a:pos x="51" y="20"/>
                  </a:cxn>
                  <a:cxn ang="0">
                    <a:pos x="43" y="11"/>
                  </a:cxn>
                  <a:cxn ang="0">
                    <a:pos x="32" y="7"/>
                  </a:cxn>
                  <a:cxn ang="0">
                    <a:pos x="16" y="14"/>
                  </a:cxn>
                  <a:cxn ang="0">
                    <a:pos x="9" y="35"/>
                  </a:cxn>
                  <a:cxn ang="0">
                    <a:pos x="9" y="35"/>
                  </a:cxn>
                </a:cxnLst>
                <a:rect l="0" t="0" r="r" b="b"/>
                <a:pathLst>
                  <a:path w="63" h="68">
                    <a:moveTo>
                      <a:pt x="0" y="35"/>
                    </a:moveTo>
                    <a:lnTo>
                      <a:pt x="0" y="35"/>
                    </a:lnTo>
                    <a:cubicBezTo>
                      <a:pt x="0" y="24"/>
                      <a:pt x="3" y="15"/>
                      <a:pt x="9" y="9"/>
                    </a:cubicBezTo>
                    <a:cubicBezTo>
                      <a:pt x="15" y="3"/>
                      <a:pt x="22" y="0"/>
                      <a:pt x="32" y="0"/>
                    </a:cubicBezTo>
                    <a:cubicBezTo>
                      <a:pt x="38" y="0"/>
                      <a:pt x="43" y="1"/>
                      <a:pt x="48" y="4"/>
                    </a:cubicBezTo>
                    <a:cubicBezTo>
                      <a:pt x="53" y="7"/>
                      <a:pt x="57" y="11"/>
                      <a:pt x="59" y="16"/>
                    </a:cubicBezTo>
                    <a:cubicBezTo>
                      <a:pt x="62" y="22"/>
                      <a:pt x="63" y="27"/>
                      <a:pt x="63" y="34"/>
                    </a:cubicBezTo>
                    <a:cubicBezTo>
                      <a:pt x="63" y="41"/>
                      <a:pt x="62" y="47"/>
                      <a:pt x="59" y="52"/>
                    </a:cubicBezTo>
                    <a:cubicBezTo>
                      <a:pt x="56" y="57"/>
                      <a:pt x="53" y="61"/>
                      <a:pt x="48" y="64"/>
                    </a:cubicBezTo>
                    <a:cubicBezTo>
                      <a:pt x="43" y="67"/>
                      <a:pt x="37" y="68"/>
                      <a:pt x="32" y="68"/>
                    </a:cubicBezTo>
                    <a:cubicBezTo>
                      <a:pt x="25" y="68"/>
                      <a:pt x="20" y="67"/>
                      <a:pt x="15" y="64"/>
                    </a:cubicBezTo>
                    <a:cubicBezTo>
                      <a:pt x="10" y="61"/>
                      <a:pt x="6" y="56"/>
                      <a:pt x="4" y="51"/>
                    </a:cubicBezTo>
                    <a:cubicBezTo>
                      <a:pt x="1" y="46"/>
                      <a:pt x="0" y="41"/>
                      <a:pt x="0" y="35"/>
                    </a:cubicBezTo>
                    <a:lnTo>
                      <a:pt x="0" y="35"/>
                    </a:lnTo>
                    <a:close/>
                    <a:moveTo>
                      <a:pt x="9" y="35"/>
                    </a:moveTo>
                    <a:lnTo>
                      <a:pt x="9" y="35"/>
                    </a:lnTo>
                    <a:cubicBezTo>
                      <a:pt x="9" y="43"/>
                      <a:pt x="11" y="49"/>
                      <a:pt x="16" y="54"/>
                    </a:cubicBezTo>
                    <a:cubicBezTo>
                      <a:pt x="20" y="58"/>
                      <a:pt x="25" y="61"/>
                      <a:pt x="32" y="61"/>
                    </a:cubicBezTo>
                    <a:cubicBezTo>
                      <a:pt x="38" y="61"/>
                      <a:pt x="44" y="58"/>
                      <a:pt x="48" y="54"/>
                    </a:cubicBezTo>
                    <a:cubicBezTo>
                      <a:pt x="52" y="49"/>
                      <a:pt x="54" y="42"/>
                      <a:pt x="54" y="34"/>
                    </a:cubicBezTo>
                    <a:cubicBezTo>
                      <a:pt x="54" y="29"/>
                      <a:pt x="53" y="24"/>
                      <a:pt x="51" y="20"/>
                    </a:cubicBezTo>
                    <a:cubicBezTo>
                      <a:pt x="50" y="16"/>
                      <a:pt x="47" y="13"/>
                      <a:pt x="43" y="11"/>
                    </a:cubicBezTo>
                    <a:cubicBezTo>
                      <a:pt x="40" y="8"/>
                      <a:pt x="36" y="7"/>
                      <a:pt x="32" y="7"/>
                    </a:cubicBezTo>
                    <a:cubicBezTo>
                      <a:pt x="26" y="7"/>
                      <a:pt x="20" y="9"/>
                      <a:pt x="16"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8" name="Freeform 268"/>
              <p:cNvSpPr>
                <a:spLocks/>
              </p:cNvSpPr>
              <p:nvPr/>
            </p:nvSpPr>
            <p:spPr bwMode="auto">
              <a:xfrm>
                <a:off x="3217" y="2996"/>
                <a:ext cx="29" cy="86"/>
              </a:xfrm>
              <a:custGeom>
                <a:avLst/>
                <a:gdLst/>
                <a:ahLst/>
                <a:cxnLst>
                  <a:cxn ang="0">
                    <a:pos x="22" y="58"/>
                  </a:cxn>
                  <a:cxn ang="0">
                    <a:pos x="22" y="58"/>
                  </a:cxn>
                  <a:cxn ang="0">
                    <a:pos x="24" y="65"/>
                  </a:cxn>
                  <a:cxn ang="0">
                    <a:pos x="17"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4" h="65">
                    <a:moveTo>
                      <a:pt x="22" y="58"/>
                    </a:moveTo>
                    <a:lnTo>
                      <a:pt x="22" y="58"/>
                    </a:lnTo>
                    <a:lnTo>
                      <a:pt x="24" y="65"/>
                    </a:lnTo>
                    <a:cubicBezTo>
                      <a:pt x="21" y="65"/>
                      <a:pt x="19" y="65"/>
                      <a:pt x="17"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8"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89" name="Freeform 269"/>
              <p:cNvSpPr>
                <a:spLocks/>
              </p:cNvSpPr>
              <p:nvPr/>
            </p:nvSpPr>
            <p:spPr bwMode="auto">
              <a:xfrm>
                <a:off x="3253" y="2995"/>
                <a:ext cx="48" cy="87"/>
              </a:xfrm>
              <a:custGeom>
                <a:avLst/>
                <a:gdLst/>
                <a:ahLst/>
                <a:cxnLst>
                  <a:cxn ang="0">
                    <a:pos x="0" y="66"/>
                  </a:cxn>
                  <a:cxn ang="0">
                    <a:pos x="0" y="66"/>
                  </a:cxn>
                  <a:cxn ang="0">
                    <a:pos x="0" y="0"/>
                  </a:cxn>
                  <a:cxn ang="0">
                    <a:pos x="8" y="0"/>
                  </a:cxn>
                  <a:cxn ang="0">
                    <a:pos x="8" y="24"/>
                  </a:cxn>
                  <a:cxn ang="0">
                    <a:pos x="23" y="17"/>
                  </a:cxn>
                  <a:cxn ang="0">
                    <a:pos x="32" y="19"/>
                  </a:cxn>
                  <a:cxn ang="0">
                    <a:pos x="38" y="25"/>
                  </a:cxn>
                  <a:cxn ang="0">
                    <a:pos x="39" y="36"/>
                  </a:cxn>
                  <a:cxn ang="0">
                    <a:pos x="39" y="66"/>
                  </a:cxn>
                  <a:cxn ang="0">
                    <a:pos x="31" y="66"/>
                  </a:cxn>
                  <a:cxn ang="0">
                    <a:pos x="31" y="36"/>
                  </a:cxn>
                  <a:cxn ang="0">
                    <a:pos x="28" y="27"/>
                  </a:cxn>
                  <a:cxn ang="0">
                    <a:pos x="21" y="24"/>
                  </a:cxn>
                  <a:cxn ang="0">
                    <a:pos x="14" y="26"/>
                  </a:cxn>
                  <a:cxn ang="0">
                    <a:pos x="10" y="31"/>
                  </a:cxn>
                  <a:cxn ang="0">
                    <a:pos x="8" y="40"/>
                  </a:cxn>
                  <a:cxn ang="0">
                    <a:pos x="8" y="66"/>
                  </a:cxn>
                  <a:cxn ang="0">
                    <a:pos x="0" y="66"/>
                  </a:cxn>
                </a:cxnLst>
                <a:rect l="0" t="0" r="r" b="b"/>
                <a:pathLst>
                  <a:path w="39" h="66">
                    <a:moveTo>
                      <a:pt x="0" y="66"/>
                    </a:moveTo>
                    <a:lnTo>
                      <a:pt x="0" y="66"/>
                    </a:lnTo>
                    <a:lnTo>
                      <a:pt x="0" y="0"/>
                    </a:lnTo>
                    <a:lnTo>
                      <a:pt x="8" y="0"/>
                    </a:lnTo>
                    <a:lnTo>
                      <a:pt x="8" y="24"/>
                    </a:lnTo>
                    <a:cubicBezTo>
                      <a:pt x="12" y="19"/>
                      <a:pt x="17" y="17"/>
                      <a:pt x="23" y="17"/>
                    </a:cubicBezTo>
                    <a:cubicBezTo>
                      <a:pt x="26" y="17"/>
                      <a:pt x="29" y="18"/>
                      <a:pt x="32" y="19"/>
                    </a:cubicBezTo>
                    <a:cubicBezTo>
                      <a:pt x="35" y="21"/>
                      <a:pt x="36" y="22"/>
                      <a:pt x="38" y="25"/>
                    </a:cubicBezTo>
                    <a:cubicBezTo>
                      <a:pt x="39" y="27"/>
                      <a:pt x="39" y="31"/>
                      <a:pt x="39" y="36"/>
                    </a:cubicBezTo>
                    <a:lnTo>
                      <a:pt x="39" y="66"/>
                    </a:lnTo>
                    <a:lnTo>
                      <a:pt x="31" y="66"/>
                    </a:lnTo>
                    <a:lnTo>
                      <a:pt x="31" y="36"/>
                    </a:lnTo>
                    <a:cubicBezTo>
                      <a:pt x="31" y="32"/>
                      <a:pt x="30" y="29"/>
                      <a:pt x="28" y="27"/>
                    </a:cubicBezTo>
                    <a:cubicBezTo>
                      <a:pt x="27" y="25"/>
                      <a:pt x="24" y="24"/>
                      <a:pt x="21" y="24"/>
                    </a:cubicBezTo>
                    <a:cubicBezTo>
                      <a:pt x="19" y="24"/>
                      <a:pt x="16" y="25"/>
                      <a:pt x="14" y="26"/>
                    </a:cubicBezTo>
                    <a:cubicBezTo>
                      <a:pt x="12" y="27"/>
                      <a:pt x="11" y="29"/>
                      <a:pt x="10" y="31"/>
                    </a:cubicBezTo>
                    <a:cubicBezTo>
                      <a:pt x="9"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0" name="Freeform 270"/>
              <p:cNvSpPr>
                <a:spLocks noEditPoints="1"/>
              </p:cNvSpPr>
              <p:nvPr/>
            </p:nvSpPr>
            <p:spPr bwMode="auto">
              <a:xfrm>
                <a:off x="3313" y="3018"/>
                <a:ext cx="54" cy="66"/>
              </a:xfrm>
              <a:custGeom>
                <a:avLst/>
                <a:gdLst/>
                <a:ahLst/>
                <a:cxnLst>
                  <a:cxn ang="0">
                    <a:pos x="35" y="34"/>
                  </a:cxn>
                  <a:cxn ang="0">
                    <a:pos x="35" y="34"/>
                  </a:cxn>
                  <a:cxn ang="0">
                    <a:pos x="44" y="35"/>
                  </a:cxn>
                  <a:cxn ang="0">
                    <a:pos x="36" y="46"/>
                  </a:cxn>
                  <a:cxn ang="0">
                    <a:pos x="23" y="50"/>
                  </a:cxn>
                  <a:cxn ang="0">
                    <a:pos x="6" y="44"/>
                  </a:cxn>
                  <a:cxn ang="0">
                    <a:pos x="0" y="25"/>
                  </a:cxn>
                  <a:cxn ang="0">
                    <a:pos x="6" y="7"/>
                  </a:cxn>
                  <a:cxn ang="0">
                    <a:pos x="22" y="0"/>
                  </a:cxn>
                  <a:cxn ang="0">
                    <a:pos x="38" y="7"/>
                  </a:cxn>
                  <a:cxn ang="0">
                    <a:pos x="44" y="25"/>
                  </a:cxn>
                  <a:cxn ang="0">
                    <a:pos x="44" y="27"/>
                  </a:cxn>
                  <a:cxn ang="0">
                    <a:pos x="8" y="27"/>
                  </a:cxn>
                  <a:cxn ang="0">
                    <a:pos x="13" y="39"/>
                  </a:cxn>
                  <a:cxn ang="0">
                    <a:pos x="23" y="43"/>
                  </a:cxn>
                  <a:cxn ang="0">
                    <a:pos x="30" y="41"/>
                  </a:cxn>
                  <a:cxn ang="0">
                    <a:pos x="35" y="34"/>
                  </a:cxn>
                  <a:cxn ang="0">
                    <a:pos x="35" y="34"/>
                  </a:cxn>
                  <a:cxn ang="0">
                    <a:pos x="9" y="20"/>
                  </a:cxn>
                  <a:cxn ang="0">
                    <a:pos x="9" y="20"/>
                  </a:cxn>
                  <a:cxn ang="0">
                    <a:pos x="35" y="20"/>
                  </a:cxn>
                  <a:cxn ang="0">
                    <a:pos x="32" y="11"/>
                  </a:cxn>
                  <a:cxn ang="0">
                    <a:pos x="22" y="7"/>
                  </a:cxn>
                  <a:cxn ang="0">
                    <a:pos x="13" y="10"/>
                  </a:cxn>
                  <a:cxn ang="0">
                    <a:pos x="9" y="20"/>
                  </a:cxn>
                  <a:cxn ang="0">
                    <a:pos x="9" y="20"/>
                  </a:cxn>
                </a:cxnLst>
                <a:rect l="0" t="0" r="r" b="b"/>
                <a:pathLst>
                  <a:path w="44" h="50">
                    <a:moveTo>
                      <a:pt x="35" y="34"/>
                    </a:moveTo>
                    <a:lnTo>
                      <a:pt x="35" y="34"/>
                    </a:lnTo>
                    <a:lnTo>
                      <a:pt x="44" y="35"/>
                    </a:lnTo>
                    <a:cubicBezTo>
                      <a:pt x="42" y="39"/>
                      <a:pt x="40" y="43"/>
                      <a:pt x="36" y="46"/>
                    </a:cubicBezTo>
                    <a:cubicBezTo>
                      <a:pt x="33" y="49"/>
                      <a:pt x="28" y="50"/>
                      <a:pt x="23" y="50"/>
                    </a:cubicBezTo>
                    <a:cubicBezTo>
                      <a:pt x="16" y="50"/>
                      <a:pt x="10" y="48"/>
                      <a:pt x="6" y="44"/>
                    </a:cubicBezTo>
                    <a:cubicBezTo>
                      <a:pt x="2" y="39"/>
                      <a:pt x="0" y="33"/>
                      <a:pt x="0" y="25"/>
                    </a:cubicBezTo>
                    <a:cubicBezTo>
                      <a:pt x="0" y="17"/>
                      <a:pt x="2" y="11"/>
                      <a:pt x="6" y="7"/>
                    </a:cubicBezTo>
                    <a:cubicBezTo>
                      <a:pt x="10" y="2"/>
                      <a:pt x="16" y="0"/>
                      <a:pt x="22" y="0"/>
                    </a:cubicBezTo>
                    <a:cubicBezTo>
                      <a:pt x="29" y="0"/>
                      <a:pt x="34" y="2"/>
                      <a:pt x="38" y="7"/>
                    </a:cubicBezTo>
                    <a:cubicBezTo>
                      <a:pt x="42" y="11"/>
                      <a:pt x="44" y="17"/>
                      <a:pt x="44" y="25"/>
                    </a:cubicBezTo>
                    <a:cubicBezTo>
                      <a:pt x="44" y="25"/>
                      <a:pt x="44" y="26"/>
                      <a:pt x="44" y="27"/>
                    </a:cubicBezTo>
                    <a:lnTo>
                      <a:pt x="8" y="27"/>
                    </a:lnTo>
                    <a:cubicBezTo>
                      <a:pt x="9" y="32"/>
                      <a:pt x="10" y="36"/>
                      <a:pt x="13" y="39"/>
                    </a:cubicBezTo>
                    <a:cubicBezTo>
                      <a:pt x="15" y="42"/>
                      <a:pt x="19" y="43"/>
                      <a:pt x="23" y="43"/>
                    </a:cubicBezTo>
                    <a:cubicBezTo>
                      <a:pt x="26" y="43"/>
                      <a:pt x="28" y="43"/>
                      <a:pt x="30" y="41"/>
                    </a:cubicBezTo>
                    <a:cubicBezTo>
                      <a:pt x="32" y="39"/>
                      <a:pt x="34" y="37"/>
                      <a:pt x="35" y="34"/>
                    </a:cubicBezTo>
                    <a:lnTo>
                      <a:pt x="35" y="34"/>
                    </a:lnTo>
                    <a:close/>
                    <a:moveTo>
                      <a:pt x="9" y="20"/>
                    </a:moveTo>
                    <a:lnTo>
                      <a:pt x="9" y="20"/>
                    </a:lnTo>
                    <a:lnTo>
                      <a:pt x="35" y="20"/>
                    </a:lnTo>
                    <a:cubicBezTo>
                      <a:pt x="35" y="16"/>
                      <a:pt x="34" y="13"/>
                      <a:pt x="32" y="11"/>
                    </a:cubicBezTo>
                    <a:cubicBezTo>
                      <a:pt x="30" y="8"/>
                      <a:pt x="26" y="7"/>
                      <a:pt x="22" y="7"/>
                    </a:cubicBezTo>
                    <a:cubicBezTo>
                      <a:pt x="19" y="7"/>
                      <a:pt x="15" y="8"/>
                      <a:pt x="13" y="10"/>
                    </a:cubicBezTo>
                    <a:cubicBezTo>
                      <a:pt x="10" y="13"/>
                      <a:pt x="9" y="16"/>
                      <a:pt x="9" y="20"/>
                    </a:cubicBezTo>
                    <a:lnTo>
                      <a:pt x="9" y="2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1" name="Freeform 271"/>
              <p:cNvSpPr>
                <a:spLocks/>
              </p:cNvSpPr>
              <p:nvPr/>
            </p:nvSpPr>
            <p:spPr bwMode="auto">
              <a:xfrm>
                <a:off x="3379" y="3018"/>
                <a:ext cx="31" cy="64"/>
              </a:xfrm>
              <a:custGeom>
                <a:avLst/>
                <a:gdLst/>
                <a:ahLst/>
                <a:cxnLst>
                  <a:cxn ang="0">
                    <a:pos x="0" y="49"/>
                  </a:cxn>
                  <a:cxn ang="0">
                    <a:pos x="0" y="49"/>
                  </a:cxn>
                  <a:cxn ang="0">
                    <a:pos x="0" y="1"/>
                  </a:cxn>
                  <a:cxn ang="0">
                    <a:pos x="7" y="1"/>
                  </a:cxn>
                  <a:cxn ang="0">
                    <a:pos x="7" y="8"/>
                  </a:cxn>
                  <a:cxn ang="0">
                    <a:pos x="12" y="2"/>
                  </a:cxn>
                  <a:cxn ang="0">
                    <a:pos x="17" y="0"/>
                  </a:cxn>
                  <a:cxn ang="0">
                    <a:pos x="26" y="3"/>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1"/>
                      <a:pt x="15" y="0"/>
                      <a:pt x="17" y="0"/>
                    </a:cubicBezTo>
                    <a:cubicBezTo>
                      <a:pt x="20" y="0"/>
                      <a:pt x="23" y="1"/>
                      <a:pt x="26" y="3"/>
                    </a:cubicBezTo>
                    <a:lnTo>
                      <a:pt x="23" y="10"/>
                    </a:lnTo>
                    <a:cubicBezTo>
                      <a:pt x="21" y="9"/>
                      <a:pt x="19" y="8"/>
                      <a:pt x="17" y="8"/>
                    </a:cubicBezTo>
                    <a:cubicBezTo>
                      <a:pt x="15" y="8"/>
                      <a:pt x="14" y="9"/>
                      <a:pt x="12" y="10"/>
                    </a:cubicBezTo>
                    <a:cubicBezTo>
                      <a:pt x="11" y="11"/>
                      <a:pt x="10" y="13"/>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2" name="Freeform 272"/>
              <p:cNvSpPr>
                <a:spLocks/>
              </p:cNvSpPr>
              <p:nvPr/>
            </p:nvSpPr>
            <p:spPr bwMode="auto">
              <a:xfrm>
                <a:off x="3132" y="3166"/>
                <a:ext cx="51" cy="66"/>
              </a:xfrm>
              <a:custGeom>
                <a:avLst/>
                <a:gdLst/>
                <a:ahLst/>
                <a:cxnLst>
                  <a:cxn ang="0">
                    <a:pos x="34" y="31"/>
                  </a:cxn>
                  <a:cxn ang="0">
                    <a:pos x="34" y="31"/>
                  </a:cxn>
                  <a:cxn ang="0">
                    <a:pos x="42" y="32"/>
                  </a:cxn>
                  <a:cxn ang="0">
                    <a:pos x="35" y="45"/>
                  </a:cxn>
                  <a:cxn ang="0">
                    <a:pos x="22" y="50"/>
                  </a:cxn>
                  <a:cxn ang="0">
                    <a:pos x="6" y="44"/>
                  </a:cxn>
                  <a:cxn ang="0">
                    <a:pos x="0" y="25"/>
                  </a:cxn>
                  <a:cxn ang="0">
                    <a:pos x="3" y="12"/>
                  </a:cxn>
                  <a:cxn ang="0">
                    <a:pos x="11" y="3"/>
                  </a:cxn>
                  <a:cxn ang="0">
                    <a:pos x="22" y="0"/>
                  </a:cxn>
                  <a:cxn ang="0">
                    <a:pos x="35" y="4"/>
                  </a:cxn>
                  <a:cxn ang="0">
                    <a:pos x="41" y="15"/>
                  </a:cxn>
                  <a:cxn ang="0">
                    <a:pos x="33" y="16"/>
                  </a:cxn>
                  <a:cxn ang="0">
                    <a:pos x="29" y="9"/>
                  </a:cxn>
                  <a:cxn ang="0">
                    <a:pos x="22" y="7"/>
                  </a:cxn>
                  <a:cxn ang="0">
                    <a:pos x="12" y="11"/>
                  </a:cxn>
                  <a:cxn ang="0">
                    <a:pos x="9" y="25"/>
                  </a:cxn>
                  <a:cxn ang="0">
                    <a:pos x="12" y="39"/>
                  </a:cxn>
                  <a:cxn ang="0">
                    <a:pos x="22" y="43"/>
                  </a:cxn>
                  <a:cxn ang="0">
                    <a:pos x="30" y="40"/>
                  </a:cxn>
                  <a:cxn ang="0">
                    <a:pos x="34" y="31"/>
                  </a:cxn>
                  <a:cxn ang="0">
                    <a:pos x="34" y="31"/>
                  </a:cxn>
                </a:cxnLst>
                <a:rect l="0" t="0" r="r" b="b"/>
                <a:pathLst>
                  <a:path w="42" h="50">
                    <a:moveTo>
                      <a:pt x="34" y="31"/>
                    </a:moveTo>
                    <a:lnTo>
                      <a:pt x="34" y="31"/>
                    </a:lnTo>
                    <a:lnTo>
                      <a:pt x="42" y="32"/>
                    </a:lnTo>
                    <a:cubicBezTo>
                      <a:pt x="41" y="38"/>
                      <a:pt x="39" y="42"/>
                      <a:pt x="35" y="45"/>
                    </a:cubicBezTo>
                    <a:cubicBezTo>
                      <a:pt x="32" y="48"/>
                      <a:pt x="27" y="50"/>
                      <a:pt x="22" y="50"/>
                    </a:cubicBezTo>
                    <a:cubicBezTo>
                      <a:pt x="15" y="50"/>
                      <a:pt x="10" y="48"/>
                      <a:pt x="6" y="44"/>
                    </a:cubicBezTo>
                    <a:cubicBezTo>
                      <a:pt x="2" y="39"/>
                      <a:pt x="0" y="33"/>
                      <a:pt x="0" y="25"/>
                    </a:cubicBezTo>
                    <a:cubicBezTo>
                      <a:pt x="0" y="20"/>
                      <a:pt x="1" y="16"/>
                      <a:pt x="3" y="12"/>
                    </a:cubicBezTo>
                    <a:cubicBezTo>
                      <a:pt x="5" y="8"/>
                      <a:pt x="7" y="5"/>
                      <a:pt x="11" y="3"/>
                    </a:cubicBezTo>
                    <a:cubicBezTo>
                      <a:pt x="14" y="1"/>
                      <a:pt x="18" y="0"/>
                      <a:pt x="22" y="0"/>
                    </a:cubicBezTo>
                    <a:cubicBezTo>
                      <a:pt x="27" y="0"/>
                      <a:pt x="31" y="1"/>
                      <a:pt x="35" y="4"/>
                    </a:cubicBezTo>
                    <a:cubicBezTo>
                      <a:pt x="38" y="7"/>
                      <a:pt x="40" y="10"/>
                      <a:pt x="41" y="15"/>
                    </a:cubicBezTo>
                    <a:lnTo>
                      <a:pt x="33" y="16"/>
                    </a:lnTo>
                    <a:cubicBezTo>
                      <a:pt x="32" y="13"/>
                      <a:pt x="31" y="11"/>
                      <a:pt x="29" y="9"/>
                    </a:cubicBezTo>
                    <a:cubicBezTo>
                      <a:pt x="27" y="8"/>
                      <a:pt x="25" y="7"/>
                      <a:pt x="22" y="7"/>
                    </a:cubicBezTo>
                    <a:cubicBezTo>
                      <a:pt x="18" y="7"/>
                      <a:pt x="15" y="8"/>
                      <a:pt x="12" y="11"/>
                    </a:cubicBezTo>
                    <a:cubicBezTo>
                      <a:pt x="10" y="14"/>
                      <a:pt x="9" y="19"/>
                      <a:pt x="9" y="25"/>
                    </a:cubicBezTo>
                    <a:cubicBezTo>
                      <a:pt x="9" y="31"/>
                      <a:pt x="10" y="36"/>
                      <a:pt x="12" y="39"/>
                    </a:cubicBezTo>
                    <a:cubicBezTo>
                      <a:pt x="15" y="42"/>
                      <a:pt x="18" y="43"/>
                      <a:pt x="22" y="43"/>
                    </a:cubicBezTo>
                    <a:cubicBezTo>
                      <a:pt x="25" y="43"/>
                      <a:pt x="28" y="42"/>
                      <a:pt x="30" y="40"/>
                    </a:cubicBezTo>
                    <a:cubicBezTo>
                      <a:pt x="32" y="38"/>
                      <a:pt x="33" y="35"/>
                      <a:pt x="34" y="31"/>
                    </a:cubicBezTo>
                    <a:lnTo>
                      <a:pt x="3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3" name="Freeform 273"/>
              <p:cNvSpPr>
                <a:spLocks noEditPoints="1"/>
              </p:cNvSpPr>
              <p:nvPr/>
            </p:nvSpPr>
            <p:spPr bwMode="auto">
              <a:xfrm>
                <a:off x="3188" y="3166"/>
                <a:ext cx="54" cy="66"/>
              </a:xfrm>
              <a:custGeom>
                <a:avLst/>
                <a:gdLst/>
                <a:ahLst/>
                <a:cxnLst>
                  <a:cxn ang="0">
                    <a:pos x="0" y="25"/>
                  </a:cxn>
                  <a:cxn ang="0">
                    <a:pos x="0" y="25"/>
                  </a:cxn>
                  <a:cxn ang="0">
                    <a:pos x="8" y="5"/>
                  </a:cxn>
                  <a:cxn ang="0">
                    <a:pos x="23" y="0"/>
                  </a:cxn>
                  <a:cxn ang="0">
                    <a:pos x="39" y="7"/>
                  </a:cxn>
                  <a:cxn ang="0">
                    <a:pos x="45" y="24"/>
                  </a:cxn>
                  <a:cxn ang="0">
                    <a:pos x="42" y="39"/>
                  </a:cxn>
                  <a:cxn ang="0">
                    <a:pos x="34" y="47"/>
                  </a:cxn>
                  <a:cxn ang="0">
                    <a:pos x="23" y="50"/>
                  </a:cxn>
                  <a:cxn ang="0">
                    <a:pos x="6" y="44"/>
                  </a:cxn>
                  <a:cxn ang="0">
                    <a:pos x="0" y="25"/>
                  </a:cxn>
                  <a:cxn ang="0">
                    <a:pos x="0" y="25"/>
                  </a:cxn>
                  <a:cxn ang="0">
                    <a:pos x="8" y="25"/>
                  </a:cxn>
                  <a:cxn ang="0">
                    <a:pos x="8" y="25"/>
                  </a:cxn>
                  <a:cxn ang="0">
                    <a:pos x="12" y="39"/>
                  </a:cxn>
                  <a:cxn ang="0">
                    <a:pos x="23" y="43"/>
                  </a:cxn>
                  <a:cxn ang="0">
                    <a:pos x="33" y="39"/>
                  </a:cxn>
                  <a:cxn ang="0">
                    <a:pos x="37" y="25"/>
                  </a:cxn>
                  <a:cxn ang="0">
                    <a:pos x="33" y="11"/>
                  </a:cxn>
                  <a:cxn ang="0">
                    <a:pos x="23" y="7"/>
                  </a:cxn>
                  <a:cxn ang="0">
                    <a:pos x="12" y="11"/>
                  </a:cxn>
                  <a:cxn ang="0">
                    <a:pos x="8" y="25"/>
                  </a:cxn>
                  <a:cxn ang="0">
                    <a:pos x="8" y="25"/>
                  </a:cxn>
                </a:cxnLst>
                <a:rect l="0" t="0" r="r" b="b"/>
                <a:pathLst>
                  <a:path w="45" h="50">
                    <a:moveTo>
                      <a:pt x="0" y="25"/>
                    </a:moveTo>
                    <a:lnTo>
                      <a:pt x="0" y="25"/>
                    </a:lnTo>
                    <a:cubicBezTo>
                      <a:pt x="0" y="16"/>
                      <a:pt x="3" y="10"/>
                      <a:pt x="8" y="5"/>
                    </a:cubicBezTo>
                    <a:cubicBezTo>
                      <a:pt x="12" y="2"/>
                      <a:pt x="17" y="0"/>
                      <a:pt x="23" y="0"/>
                    </a:cubicBezTo>
                    <a:cubicBezTo>
                      <a:pt x="29" y="0"/>
                      <a:pt x="34" y="2"/>
                      <a:pt x="39" y="7"/>
                    </a:cubicBezTo>
                    <a:cubicBezTo>
                      <a:pt x="43" y="11"/>
                      <a:pt x="45" y="17"/>
                      <a:pt x="45" y="24"/>
                    </a:cubicBezTo>
                    <a:cubicBezTo>
                      <a:pt x="45" y="30"/>
                      <a:pt x="44" y="35"/>
                      <a:pt x="42" y="39"/>
                    </a:cubicBezTo>
                    <a:cubicBezTo>
                      <a:pt x="40" y="42"/>
                      <a:pt x="38" y="45"/>
                      <a:pt x="34" y="47"/>
                    </a:cubicBezTo>
                    <a:cubicBezTo>
                      <a:pt x="31" y="49"/>
                      <a:pt x="27" y="50"/>
                      <a:pt x="23" y="50"/>
                    </a:cubicBezTo>
                    <a:cubicBezTo>
                      <a:pt x="16" y="50"/>
                      <a:pt x="10" y="48"/>
                      <a:pt x="6" y="44"/>
                    </a:cubicBezTo>
                    <a:cubicBezTo>
                      <a:pt x="2" y="39"/>
                      <a:pt x="0" y="33"/>
                      <a:pt x="0" y="25"/>
                    </a:cubicBezTo>
                    <a:lnTo>
                      <a:pt x="0" y="25"/>
                    </a:lnTo>
                    <a:close/>
                    <a:moveTo>
                      <a:pt x="8" y="25"/>
                    </a:moveTo>
                    <a:lnTo>
                      <a:pt x="8" y="25"/>
                    </a:lnTo>
                    <a:cubicBezTo>
                      <a:pt x="8" y="31"/>
                      <a:pt x="10" y="36"/>
                      <a:pt x="12" y="39"/>
                    </a:cubicBezTo>
                    <a:cubicBezTo>
                      <a:pt x="15" y="42"/>
                      <a:pt x="18" y="43"/>
                      <a:pt x="23" y="43"/>
                    </a:cubicBezTo>
                    <a:cubicBezTo>
                      <a:pt x="27" y="43"/>
                      <a:pt x="30" y="42"/>
                      <a:pt x="33" y="39"/>
                    </a:cubicBezTo>
                    <a:cubicBezTo>
                      <a:pt x="35" y="36"/>
                      <a:pt x="37" y="31"/>
                      <a:pt x="37" y="25"/>
                    </a:cubicBezTo>
                    <a:cubicBezTo>
                      <a:pt x="37" y="19"/>
                      <a:pt x="35" y="14"/>
                      <a:pt x="33" y="11"/>
                    </a:cubicBezTo>
                    <a:cubicBezTo>
                      <a:pt x="30" y="8"/>
                      <a:pt x="27" y="7"/>
                      <a:pt x="23" y="7"/>
                    </a:cubicBezTo>
                    <a:cubicBezTo>
                      <a:pt x="18" y="7"/>
                      <a:pt x="15" y="8"/>
                      <a:pt x="12" y="11"/>
                    </a:cubicBezTo>
                    <a:cubicBezTo>
                      <a:pt x="10"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4" name="Freeform 274"/>
              <p:cNvSpPr>
                <a:spLocks/>
              </p:cNvSpPr>
              <p:nvPr/>
            </p:nvSpPr>
            <p:spPr bwMode="auto">
              <a:xfrm>
                <a:off x="3250" y="3166"/>
                <a:ext cx="48" cy="66"/>
              </a:xfrm>
              <a:custGeom>
                <a:avLst/>
                <a:gdLst/>
                <a:ahLst/>
                <a:cxnLst>
                  <a:cxn ang="0">
                    <a:pos x="0" y="35"/>
                  </a:cxn>
                  <a:cxn ang="0">
                    <a:pos x="0" y="35"/>
                  </a:cxn>
                  <a:cxn ang="0">
                    <a:pos x="8" y="33"/>
                  </a:cxn>
                  <a:cxn ang="0">
                    <a:pos x="12" y="41"/>
                  </a:cxn>
                  <a:cxn ang="0">
                    <a:pos x="20" y="43"/>
                  </a:cxn>
                  <a:cxn ang="0">
                    <a:pos x="29" y="41"/>
                  </a:cxn>
                  <a:cxn ang="0">
                    <a:pos x="31" y="36"/>
                  </a:cxn>
                  <a:cxn ang="0">
                    <a:pos x="29" y="31"/>
                  </a:cxn>
                  <a:cxn ang="0">
                    <a:pos x="21" y="29"/>
                  </a:cxn>
                  <a:cxn ang="0">
                    <a:pos x="8" y="25"/>
                  </a:cxn>
                  <a:cxn ang="0">
                    <a:pos x="3" y="20"/>
                  </a:cxn>
                  <a:cxn ang="0">
                    <a:pos x="1" y="14"/>
                  </a:cxn>
                  <a:cxn ang="0">
                    <a:pos x="3" y="8"/>
                  </a:cxn>
                  <a:cxn ang="0">
                    <a:pos x="7" y="3"/>
                  </a:cxn>
                  <a:cxn ang="0">
                    <a:pos x="12" y="1"/>
                  </a:cxn>
                  <a:cxn ang="0">
                    <a:pos x="19" y="0"/>
                  </a:cxn>
                  <a:cxn ang="0">
                    <a:pos x="29" y="2"/>
                  </a:cxn>
                  <a:cxn ang="0">
                    <a:pos x="35" y="6"/>
                  </a:cxn>
                  <a:cxn ang="0">
                    <a:pos x="38" y="13"/>
                  </a:cxn>
                  <a:cxn ang="0">
                    <a:pos x="30" y="15"/>
                  </a:cxn>
                  <a:cxn ang="0">
                    <a:pos x="27" y="9"/>
                  </a:cxn>
                  <a:cxn ang="0">
                    <a:pos x="20" y="7"/>
                  </a:cxn>
                  <a:cxn ang="0">
                    <a:pos x="12" y="9"/>
                  </a:cxn>
                  <a:cxn ang="0">
                    <a:pos x="9" y="13"/>
                  </a:cxn>
                  <a:cxn ang="0">
                    <a:pos x="10" y="16"/>
                  </a:cxn>
                  <a:cxn ang="0">
                    <a:pos x="13" y="18"/>
                  </a:cxn>
                  <a:cxn ang="0">
                    <a:pos x="21" y="20"/>
                  </a:cxn>
                  <a:cxn ang="0">
                    <a:pos x="32" y="24"/>
                  </a:cxn>
                  <a:cxn ang="0">
                    <a:pos x="38" y="28"/>
                  </a:cxn>
                  <a:cxn ang="0">
                    <a:pos x="40" y="35"/>
                  </a:cxn>
                  <a:cxn ang="0">
                    <a:pos x="37" y="42"/>
                  </a:cxn>
                  <a:cxn ang="0">
                    <a:pos x="31" y="48"/>
                  </a:cxn>
                  <a:cxn ang="0">
                    <a:pos x="21" y="50"/>
                  </a:cxn>
                  <a:cxn ang="0">
                    <a:pos x="6" y="46"/>
                  </a:cxn>
                  <a:cxn ang="0">
                    <a:pos x="0" y="35"/>
                  </a:cxn>
                  <a:cxn ang="0">
                    <a:pos x="0" y="35"/>
                  </a:cxn>
                </a:cxnLst>
                <a:rect l="0" t="0" r="r" b="b"/>
                <a:pathLst>
                  <a:path w="40" h="50">
                    <a:moveTo>
                      <a:pt x="0" y="35"/>
                    </a:moveTo>
                    <a:lnTo>
                      <a:pt x="0" y="35"/>
                    </a:lnTo>
                    <a:lnTo>
                      <a:pt x="8" y="33"/>
                    </a:lnTo>
                    <a:cubicBezTo>
                      <a:pt x="9" y="37"/>
                      <a:pt x="10" y="39"/>
                      <a:pt x="12" y="41"/>
                    </a:cubicBezTo>
                    <a:cubicBezTo>
                      <a:pt x="14" y="42"/>
                      <a:pt x="17" y="43"/>
                      <a:pt x="20" y="43"/>
                    </a:cubicBezTo>
                    <a:cubicBezTo>
                      <a:pt x="24" y="43"/>
                      <a:pt x="27" y="43"/>
                      <a:pt x="29" y="41"/>
                    </a:cubicBezTo>
                    <a:cubicBezTo>
                      <a:pt x="31" y="40"/>
                      <a:pt x="31" y="38"/>
                      <a:pt x="31" y="36"/>
                    </a:cubicBezTo>
                    <a:cubicBezTo>
                      <a:pt x="31" y="34"/>
                      <a:pt x="31" y="32"/>
                      <a:pt x="29" y="31"/>
                    </a:cubicBezTo>
                    <a:cubicBezTo>
                      <a:pt x="28" y="31"/>
                      <a:pt x="25" y="30"/>
                      <a:pt x="21" y="29"/>
                    </a:cubicBezTo>
                    <a:cubicBezTo>
                      <a:pt x="15" y="27"/>
                      <a:pt x="11" y="26"/>
                      <a:pt x="8" y="25"/>
                    </a:cubicBezTo>
                    <a:cubicBezTo>
                      <a:pt x="6" y="24"/>
                      <a:pt x="4" y="22"/>
                      <a:pt x="3" y="20"/>
                    </a:cubicBezTo>
                    <a:cubicBezTo>
                      <a:pt x="2" y="18"/>
                      <a:pt x="1" y="16"/>
                      <a:pt x="1" y="14"/>
                    </a:cubicBezTo>
                    <a:cubicBezTo>
                      <a:pt x="1" y="12"/>
                      <a:pt x="2" y="10"/>
                      <a:pt x="3" y="8"/>
                    </a:cubicBezTo>
                    <a:cubicBezTo>
                      <a:pt x="4" y="6"/>
                      <a:pt x="5" y="5"/>
                      <a:pt x="7" y="3"/>
                    </a:cubicBezTo>
                    <a:cubicBezTo>
                      <a:pt x="8" y="2"/>
                      <a:pt x="10" y="2"/>
                      <a:pt x="12" y="1"/>
                    </a:cubicBezTo>
                    <a:cubicBezTo>
                      <a:pt x="14" y="0"/>
                      <a:pt x="17" y="0"/>
                      <a:pt x="19" y="0"/>
                    </a:cubicBezTo>
                    <a:cubicBezTo>
                      <a:pt x="23" y="0"/>
                      <a:pt x="26" y="1"/>
                      <a:pt x="29" y="2"/>
                    </a:cubicBezTo>
                    <a:cubicBezTo>
                      <a:pt x="32" y="3"/>
                      <a:pt x="34" y="4"/>
                      <a:pt x="35" y="6"/>
                    </a:cubicBezTo>
                    <a:cubicBezTo>
                      <a:pt x="36" y="8"/>
                      <a:pt x="37" y="10"/>
                      <a:pt x="38" y="13"/>
                    </a:cubicBezTo>
                    <a:lnTo>
                      <a:pt x="30" y="15"/>
                    </a:lnTo>
                    <a:cubicBezTo>
                      <a:pt x="30" y="12"/>
                      <a:pt x="29" y="10"/>
                      <a:pt x="27" y="9"/>
                    </a:cubicBezTo>
                    <a:cubicBezTo>
                      <a:pt x="25" y="7"/>
                      <a:pt x="23" y="7"/>
                      <a:pt x="20" y="7"/>
                    </a:cubicBezTo>
                    <a:cubicBezTo>
                      <a:pt x="16" y="7"/>
                      <a:pt x="13" y="7"/>
                      <a:pt x="12" y="9"/>
                    </a:cubicBezTo>
                    <a:cubicBezTo>
                      <a:pt x="10" y="10"/>
                      <a:pt x="9" y="11"/>
                      <a:pt x="9" y="13"/>
                    </a:cubicBezTo>
                    <a:cubicBezTo>
                      <a:pt x="9" y="14"/>
                      <a:pt x="10" y="15"/>
                      <a:pt x="10" y="16"/>
                    </a:cubicBezTo>
                    <a:cubicBezTo>
                      <a:pt x="11" y="17"/>
                      <a:pt x="12" y="17"/>
                      <a:pt x="13" y="18"/>
                    </a:cubicBezTo>
                    <a:cubicBezTo>
                      <a:pt x="14" y="18"/>
                      <a:pt x="17" y="19"/>
                      <a:pt x="21" y="20"/>
                    </a:cubicBezTo>
                    <a:cubicBezTo>
                      <a:pt x="26" y="21"/>
                      <a:pt x="30" y="23"/>
                      <a:pt x="32" y="24"/>
                    </a:cubicBezTo>
                    <a:cubicBezTo>
                      <a:pt x="35" y="25"/>
                      <a:pt x="37" y="26"/>
                      <a:pt x="38" y="28"/>
                    </a:cubicBezTo>
                    <a:cubicBezTo>
                      <a:pt x="39" y="30"/>
                      <a:pt x="40" y="32"/>
                      <a:pt x="40" y="35"/>
                    </a:cubicBezTo>
                    <a:cubicBezTo>
                      <a:pt x="40" y="38"/>
                      <a:pt x="39" y="40"/>
                      <a:pt x="37" y="42"/>
                    </a:cubicBezTo>
                    <a:cubicBezTo>
                      <a:pt x="36" y="45"/>
                      <a:pt x="34" y="47"/>
                      <a:pt x="31" y="48"/>
                    </a:cubicBezTo>
                    <a:cubicBezTo>
                      <a:pt x="28" y="49"/>
                      <a:pt x="24" y="50"/>
                      <a:pt x="21" y="50"/>
                    </a:cubicBezTo>
                    <a:cubicBezTo>
                      <a:pt x="14" y="50"/>
                      <a:pt x="10"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5" name="Freeform 275"/>
              <p:cNvSpPr>
                <a:spLocks/>
              </p:cNvSpPr>
              <p:nvPr/>
            </p:nvSpPr>
            <p:spPr bwMode="auto">
              <a:xfrm>
                <a:off x="3304" y="3144"/>
                <a:ext cx="30" cy="86"/>
              </a:xfrm>
              <a:custGeom>
                <a:avLst/>
                <a:gdLst/>
                <a:ahLst/>
                <a:cxnLst>
                  <a:cxn ang="0">
                    <a:pos x="22" y="58"/>
                  </a:cxn>
                  <a:cxn ang="0">
                    <a:pos x="22" y="58"/>
                  </a:cxn>
                  <a:cxn ang="0">
                    <a:pos x="24" y="65"/>
                  </a:cxn>
                  <a:cxn ang="0">
                    <a:pos x="17"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6"/>
                  </a:cxn>
                  <a:cxn ang="0">
                    <a:pos x="16" y="57"/>
                  </a:cxn>
                  <a:cxn ang="0">
                    <a:pos x="19" y="58"/>
                  </a:cxn>
                  <a:cxn ang="0">
                    <a:pos x="22" y="58"/>
                  </a:cxn>
                  <a:cxn ang="0">
                    <a:pos x="22" y="58"/>
                  </a:cxn>
                </a:cxnLst>
                <a:rect l="0" t="0" r="r" b="b"/>
                <a:pathLst>
                  <a:path w="24" h="65">
                    <a:moveTo>
                      <a:pt x="22" y="58"/>
                    </a:moveTo>
                    <a:lnTo>
                      <a:pt x="22" y="58"/>
                    </a:lnTo>
                    <a:lnTo>
                      <a:pt x="24" y="65"/>
                    </a:lnTo>
                    <a:cubicBezTo>
                      <a:pt x="21" y="65"/>
                      <a:pt x="19" y="65"/>
                      <a:pt x="17"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4"/>
                      <a:pt x="14" y="55"/>
                      <a:pt x="15" y="56"/>
                    </a:cubicBezTo>
                    <a:cubicBezTo>
                      <a:pt x="15" y="56"/>
                      <a:pt x="15" y="57"/>
                      <a:pt x="16" y="57"/>
                    </a:cubicBezTo>
                    <a:cubicBezTo>
                      <a:pt x="17" y="58"/>
                      <a:pt x="18" y="58"/>
                      <a:pt x="19" y="58"/>
                    </a:cubicBezTo>
                    <a:cubicBezTo>
                      <a:pt x="20" y="58"/>
                      <a:pt x="21" y="58"/>
                      <a:pt x="22" y="58"/>
                    </a:cubicBezTo>
                    <a:lnTo>
                      <a:pt x="22"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6" name="Freeform 276"/>
              <p:cNvSpPr>
                <a:spLocks/>
              </p:cNvSpPr>
              <p:nvPr/>
            </p:nvSpPr>
            <p:spPr bwMode="auto">
              <a:xfrm>
                <a:off x="3416" y="3080"/>
                <a:ext cx="92" cy="6"/>
              </a:xfrm>
              <a:custGeom>
                <a:avLst/>
                <a:gdLst/>
                <a:ahLst/>
                <a:cxnLst>
                  <a:cxn ang="0">
                    <a:pos x="0" y="5"/>
                  </a:cxn>
                  <a:cxn ang="0">
                    <a:pos x="0" y="5"/>
                  </a:cxn>
                  <a:cxn ang="0">
                    <a:pos x="75" y="5"/>
                  </a:cxn>
                  <a:cxn ang="0">
                    <a:pos x="75" y="0"/>
                  </a:cxn>
                  <a:cxn ang="0">
                    <a:pos x="0" y="0"/>
                  </a:cxn>
                  <a:cxn ang="0">
                    <a:pos x="0" y="5"/>
                  </a:cxn>
                </a:cxnLst>
                <a:rect l="0" t="0" r="r" b="b"/>
                <a:pathLst>
                  <a:path w="75" h="5">
                    <a:moveTo>
                      <a:pt x="0" y="5"/>
                    </a:moveTo>
                    <a:lnTo>
                      <a:pt x="0" y="5"/>
                    </a:lnTo>
                    <a:lnTo>
                      <a:pt x="75" y="5"/>
                    </a:lnTo>
                    <a:lnTo>
                      <a:pt x="7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7" name="Freeform 277"/>
              <p:cNvSpPr>
                <a:spLocks/>
              </p:cNvSpPr>
              <p:nvPr/>
            </p:nvSpPr>
            <p:spPr bwMode="auto">
              <a:xfrm>
                <a:off x="3508" y="2899"/>
                <a:ext cx="6" cy="325"/>
              </a:xfrm>
              <a:custGeom>
                <a:avLst/>
                <a:gdLst/>
                <a:ahLst/>
                <a:cxnLst>
                  <a:cxn ang="0">
                    <a:pos x="0" y="246"/>
                  </a:cxn>
                  <a:cxn ang="0">
                    <a:pos x="0" y="246"/>
                  </a:cxn>
                  <a:cxn ang="0">
                    <a:pos x="5" y="246"/>
                  </a:cxn>
                  <a:cxn ang="0">
                    <a:pos x="5" y="0"/>
                  </a:cxn>
                  <a:cxn ang="0">
                    <a:pos x="0" y="0"/>
                  </a:cxn>
                  <a:cxn ang="0">
                    <a:pos x="0" y="246"/>
                  </a:cxn>
                </a:cxnLst>
                <a:rect l="0" t="0" r="r" b="b"/>
                <a:pathLst>
                  <a:path w="5" h="246">
                    <a:moveTo>
                      <a:pt x="0" y="246"/>
                    </a:moveTo>
                    <a:lnTo>
                      <a:pt x="0" y="246"/>
                    </a:lnTo>
                    <a:lnTo>
                      <a:pt x="5" y="246"/>
                    </a:lnTo>
                    <a:lnTo>
                      <a:pt x="5" y="0"/>
                    </a:lnTo>
                    <a:lnTo>
                      <a:pt x="0" y="0"/>
                    </a:lnTo>
                    <a:lnTo>
                      <a:pt x="0" y="2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8" name="Freeform 278"/>
              <p:cNvSpPr>
                <a:spLocks/>
              </p:cNvSpPr>
              <p:nvPr/>
            </p:nvSpPr>
            <p:spPr bwMode="auto">
              <a:xfrm>
                <a:off x="3509" y="3220"/>
                <a:ext cx="92" cy="5"/>
              </a:xfrm>
              <a:custGeom>
                <a:avLst/>
                <a:gdLst/>
                <a:ahLst/>
                <a:cxnLst>
                  <a:cxn ang="0">
                    <a:pos x="0" y="4"/>
                  </a:cxn>
                  <a:cxn ang="0">
                    <a:pos x="0" y="4"/>
                  </a:cxn>
                  <a:cxn ang="0">
                    <a:pos x="76" y="4"/>
                  </a:cxn>
                  <a:cxn ang="0">
                    <a:pos x="76" y="0"/>
                  </a:cxn>
                  <a:cxn ang="0">
                    <a:pos x="0" y="0"/>
                  </a:cxn>
                  <a:cxn ang="0">
                    <a:pos x="0" y="4"/>
                  </a:cxn>
                </a:cxnLst>
                <a:rect l="0" t="0" r="r" b="b"/>
                <a:pathLst>
                  <a:path w="76" h="4">
                    <a:moveTo>
                      <a:pt x="0" y="4"/>
                    </a:moveTo>
                    <a:lnTo>
                      <a:pt x="0" y="4"/>
                    </a:lnTo>
                    <a:lnTo>
                      <a:pt x="76" y="4"/>
                    </a:lnTo>
                    <a:lnTo>
                      <a:pt x="76"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399" name="Freeform 279"/>
              <p:cNvSpPr>
                <a:spLocks/>
              </p:cNvSpPr>
              <p:nvPr/>
            </p:nvSpPr>
            <p:spPr bwMode="auto">
              <a:xfrm>
                <a:off x="3509" y="2893"/>
                <a:ext cx="92" cy="10"/>
              </a:xfrm>
              <a:custGeom>
                <a:avLst/>
                <a:gdLst/>
                <a:ahLst/>
                <a:cxnLst>
                  <a:cxn ang="0">
                    <a:pos x="0" y="7"/>
                  </a:cxn>
                  <a:cxn ang="0">
                    <a:pos x="0" y="7"/>
                  </a:cxn>
                  <a:cxn ang="0">
                    <a:pos x="76" y="7"/>
                  </a:cxn>
                  <a:cxn ang="0">
                    <a:pos x="76" y="0"/>
                  </a:cxn>
                  <a:cxn ang="0">
                    <a:pos x="0" y="0"/>
                  </a:cxn>
                  <a:cxn ang="0">
                    <a:pos x="0" y="7"/>
                  </a:cxn>
                </a:cxnLst>
                <a:rect l="0" t="0" r="r" b="b"/>
                <a:pathLst>
                  <a:path w="76" h="7">
                    <a:moveTo>
                      <a:pt x="0" y="7"/>
                    </a:moveTo>
                    <a:lnTo>
                      <a:pt x="0" y="7"/>
                    </a:lnTo>
                    <a:lnTo>
                      <a:pt x="76" y="7"/>
                    </a:lnTo>
                    <a:lnTo>
                      <a:pt x="76" y="0"/>
                    </a:lnTo>
                    <a:lnTo>
                      <a:pt x="0" y="0"/>
                    </a:lnTo>
                    <a:lnTo>
                      <a:pt x="0" y="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0" name="Freeform 280"/>
              <p:cNvSpPr>
                <a:spLocks noEditPoints="1"/>
              </p:cNvSpPr>
              <p:nvPr/>
            </p:nvSpPr>
            <p:spPr bwMode="auto">
              <a:xfrm>
                <a:off x="3710" y="2896"/>
                <a:ext cx="76" cy="90"/>
              </a:xfrm>
              <a:custGeom>
                <a:avLst/>
                <a:gdLst/>
                <a:ahLst/>
                <a:cxnLst>
                  <a:cxn ang="0">
                    <a:pos x="0" y="35"/>
                  </a:cxn>
                  <a:cxn ang="0">
                    <a:pos x="0" y="35"/>
                  </a:cxn>
                  <a:cxn ang="0">
                    <a:pos x="9" y="10"/>
                  </a:cxn>
                  <a:cxn ang="0">
                    <a:pos x="31" y="0"/>
                  </a:cxn>
                  <a:cxn ang="0">
                    <a:pos x="48" y="5"/>
                  </a:cxn>
                  <a:cxn ang="0">
                    <a:pos x="59" y="17"/>
                  </a:cxn>
                  <a:cxn ang="0">
                    <a:pos x="63" y="34"/>
                  </a:cxn>
                  <a:cxn ang="0">
                    <a:pos x="59" y="52"/>
                  </a:cxn>
                  <a:cxn ang="0">
                    <a:pos x="47" y="64"/>
                  </a:cxn>
                  <a:cxn ang="0">
                    <a:pos x="31" y="68"/>
                  </a:cxn>
                  <a:cxn ang="0">
                    <a:pos x="15" y="64"/>
                  </a:cxn>
                  <a:cxn ang="0">
                    <a:pos x="4" y="52"/>
                  </a:cxn>
                  <a:cxn ang="0">
                    <a:pos x="0" y="35"/>
                  </a:cxn>
                  <a:cxn ang="0">
                    <a:pos x="0" y="35"/>
                  </a:cxn>
                  <a:cxn ang="0">
                    <a:pos x="9" y="35"/>
                  </a:cxn>
                  <a:cxn ang="0">
                    <a:pos x="9" y="35"/>
                  </a:cxn>
                  <a:cxn ang="0">
                    <a:pos x="15" y="54"/>
                  </a:cxn>
                  <a:cxn ang="0">
                    <a:pos x="31" y="61"/>
                  </a:cxn>
                  <a:cxn ang="0">
                    <a:pos x="48" y="54"/>
                  </a:cxn>
                  <a:cxn ang="0">
                    <a:pos x="54" y="34"/>
                  </a:cxn>
                  <a:cxn ang="0">
                    <a:pos x="51" y="20"/>
                  </a:cxn>
                  <a:cxn ang="0">
                    <a:pos x="43" y="11"/>
                  </a:cxn>
                  <a:cxn ang="0">
                    <a:pos x="31" y="8"/>
                  </a:cxn>
                  <a:cxn ang="0">
                    <a:pos x="16" y="14"/>
                  </a:cxn>
                  <a:cxn ang="0">
                    <a:pos x="9" y="35"/>
                  </a:cxn>
                  <a:cxn ang="0">
                    <a:pos x="9" y="35"/>
                  </a:cxn>
                </a:cxnLst>
                <a:rect l="0" t="0" r="r" b="b"/>
                <a:pathLst>
                  <a:path w="63" h="68">
                    <a:moveTo>
                      <a:pt x="0" y="35"/>
                    </a:moveTo>
                    <a:lnTo>
                      <a:pt x="0" y="35"/>
                    </a:lnTo>
                    <a:cubicBezTo>
                      <a:pt x="0" y="24"/>
                      <a:pt x="3" y="16"/>
                      <a:pt x="9" y="10"/>
                    </a:cubicBezTo>
                    <a:cubicBezTo>
                      <a:pt x="15" y="3"/>
                      <a:pt x="22" y="0"/>
                      <a:pt x="31" y="0"/>
                    </a:cubicBezTo>
                    <a:cubicBezTo>
                      <a:pt x="38" y="0"/>
                      <a:pt x="43" y="2"/>
                      <a:pt x="48" y="5"/>
                    </a:cubicBezTo>
                    <a:cubicBezTo>
                      <a:pt x="53" y="8"/>
                      <a:pt x="56" y="12"/>
                      <a:pt x="59" y="17"/>
                    </a:cubicBezTo>
                    <a:cubicBezTo>
                      <a:pt x="62" y="22"/>
                      <a:pt x="63" y="28"/>
                      <a:pt x="63" y="34"/>
                    </a:cubicBezTo>
                    <a:cubicBezTo>
                      <a:pt x="63" y="41"/>
                      <a:pt x="62" y="47"/>
                      <a:pt x="59" y="52"/>
                    </a:cubicBezTo>
                    <a:cubicBezTo>
                      <a:pt x="56" y="58"/>
                      <a:pt x="52" y="62"/>
                      <a:pt x="47" y="64"/>
                    </a:cubicBezTo>
                    <a:cubicBezTo>
                      <a:pt x="42" y="67"/>
                      <a:pt x="37" y="68"/>
                      <a:pt x="31" y="68"/>
                    </a:cubicBezTo>
                    <a:cubicBezTo>
                      <a:pt x="25" y="68"/>
                      <a:pt x="20" y="67"/>
                      <a:pt x="15" y="64"/>
                    </a:cubicBezTo>
                    <a:cubicBezTo>
                      <a:pt x="10" y="61"/>
                      <a:pt x="6" y="57"/>
                      <a:pt x="4" y="52"/>
                    </a:cubicBezTo>
                    <a:cubicBezTo>
                      <a:pt x="1" y="46"/>
                      <a:pt x="0" y="41"/>
                      <a:pt x="0" y="35"/>
                    </a:cubicBezTo>
                    <a:lnTo>
                      <a:pt x="0" y="35"/>
                    </a:lnTo>
                    <a:close/>
                    <a:moveTo>
                      <a:pt x="9" y="35"/>
                    </a:moveTo>
                    <a:lnTo>
                      <a:pt x="9" y="35"/>
                    </a:lnTo>
                    <a:cubicBezTo>
                      <a:pt x="9" y="43"/>
                      <a:pt x="11" y="50"/>
                      <a:pt x="15" y="54"/>
                    </a:cubicBezTo>
                    <a:cubicBezTo>
                      <a:pt x="20" y="59"/>
                      <a:pt x="25" y="61"/>
                      <a:pt x="31" y="61"/>
                    </a:cubicBezTo>
                    <a:cubicBezTo>
                      <a:pt x="38" y="61"/>
                      <a:pt x="43" y="59"/>
                      <a:pt x="48" y="54"/>
                    </a:cubicBezTo>
                    <a:cubicBezTo>
                      <a:pt x="52" y="49"/>
                      <a:pt x="54" y="43"/>
                      <a:pt x="54" y="34"/>
                    </a:cubicBezTo>
                    <a:cubicBezTo>
                      <a:pt x="54" y="29"/>
                      <a:pt x="53" y="24"/>
                      <a:pt x="51" y="20"/>
                    </a:cubicBezTo>
                    <a:cubicBezTo>
                      <a:pt x="49" y="16"/>
                      <a:pt x="47" y="13"/>
                      <a:pt x="43" y="11"/>
                    </a:cubicBezTo>
                    <a:cubicBezTo>
                      <a:pt x="40" y="9"/>
                      <a:pt x="36" y="8"/>
                      <a:pt x="31" y="8"/>
                    </a:cubicBezTo>
                    <a:cubicBezTo>
                      <a:pt x="25" y="8"/>
                      <a:pt x="20" y="10"/>
                      <a:pt x="16"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1" name="Freeform 281"/>
              <p:cNvSpPr>
                <a:spLocks/>
              </p:cNvSpPr>
              <p:nvPr/>
            </p:nvSpPr>
            <p:spPr bwMode="auto">
              <a:xfrm>
                <a:off x="3794" y="2900"/>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9"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9" y="63"/>
                      <a:pt x="8"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5" y="56"/>
                      <a:pt x="15" y="56"/>
                      <a:pt x="16" y="57"/>
                    </a:cubicBezTo>
                    <a:cubicBezTo>
                      <a:pt x="16" y="57"/>
                      <a:pt x="17" y="57"/>
                      <a:pt x="19" y="57"/>
                    </a:cubicBezTo>
                    <a:cubicBezTo>
                      <a:pt x="19"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2" name="Freeform 282"/>
              <p:cNvSpPr>
                <a:spLocks/>
              </p:cNvSpPr>
              <p:nvPr/>
            </p:nvSpPr>
            <p:spPr bwMode="auto">
              <a:xfrm>
                <a:off x="3830" y="2897"/>
                <a:ext cx="48" cy="88"/>
              </a:xfrm>
              <a:custGeom>
                <a:avLst/>
                <a:gdLst/>
                <a:ahLst/>
                <a:cxnLst>
                  <a:cxn ang="0">
                    <a:pos x="0" y="66"/>
                  </a:cxn>
                  <a:cxn ang="0">
                    <a:pos x="0" y="66"/>
                  </a:cxn>
                  <a:cxn ang="0">
                    <a:pos x="0" y="0"/>
                  </a:cxn>
                  <a:cxn ang="0">
                    <a:pos x="8" y="0"/>
                  </a:cxn>
                  <a:cxn ang="0">
                    <a:pos x="8" y="24"/>
                  </a:cxn>
                  <a:cxn ang="0">
                    <a:pos x="22" y="17"/>
                  </a:cxn>
                  <a:cxn ang="0">
                    <a:pos x="32" y="20"/>
                  </a:cxn>
                  <a:cxn ang="0">
                    <a:pos x="37" y="25"/>
                  </a:cxn>
                  <a:cxn ang="0">
                    <a:pos x="39" y="36"/>
                  </a:cxn>
                  <a:cxn ang="0">
                    <a:pos x="39" y="66"/>
                  </a:cxn>
                  <a:cxn ang="0">
                    <a:pos x="31" y="66"/>
                  </a:cxn>
                  <a:cxn ang="0">
                    <a:pos x="31" y="36"/>
                  </a:cxn>
                  <a:cxn ang="0">
                    <a:pos x="28" y="27"/>
                  </a:cxn>
                  <a:cxn ang="0">
                    <a:pos x="21" y="24"/>
                  </a:cxn>
                  <a:cxn ang="0">
                    <a:pos x="14" y="26"/>
                  </a:cxn>
                  <a:cxn ang="0">
                    <a:pos x="10" y="31"/>
                  </a:cxn>
                  <a:cxn ang="0">
                    <a:pos x="8" y="40"/>
                  </a:cxn>
                  <a:cxn ang="0">
                    <a:pos x="8" y="66"/>
                  </a:cxn>
                  <a:cxn ang="0">
                    <a:pos x="0" y="66"/>
                  </a:cxn>
                </a:cxnLst>
                <a:rect l="0" t="0" r="r" b="b"/>
                <a:pathLst>
                  <a:path w="39" h="66">
                    <a:moveTo>
                      <a:pt x="0" y="66"/>
                    </a:moveTo>
                    <a:lnTo>
                      <a:pt x="0" y="66"/>
                    </a:lnTo>
                    <a:lnTo>
                      <a:pt x="0" y="0"/>
                    </a:lnTo>
                    <a:lnTo>
                      <a:pt x="8" y="0"/>
                    </a:lnTo>
                    <a:lnTo>
                      <a:pt x="8" y="24"/>
                    </a:lnTo>
                    <a:cubicBezTo>
                      <a:pt x="12" y="20"/>
                      <a:pt x="17" y="17"/>
                      <a:pt x="22" y="17"/>
                    </a:cubicBezTo>
                    <a:cubicBezTo>
                      <a:pt x="26" y="17"/>
                      <a:pt x="29" y="18"/>
                      <a:pt x="32" y="20"/>
                    </a:cubicBezTo>
                    <a:cubicBezTo>
                      <a:pt x="34" y="21"/>
                      <a:pt x="36" y="23"/>
                      <a:pt x="37" y="25"/>
                    </a:cubicBezTo>
                    <a:cubicBezTo>
                      <a:pt x="38" y="28"/>
                      <a:pt x="39" y="31"/>
                      <a:pt x="39" y="36"/>
                    </a:cubicBezTo>
                    <a:lnTo>
                      <a:pt x="39" y="66"/>
                    </a:lnTo>
                    <a:lnTo>
                      <a:pt x="31" y="66"/>
                    </a:lnTo>
                    <a:lnTo>
                      <a:pt x="31" y="36"/>
                    </a:lnTo>
                    <a:cubicBezTo>
                      <a:pt x="31" y="32"/>
                      <a:pt x="30" y="29"/>
                      <a:pt x="28" y="27"/>
                    </a:cubicBezTo>
                    <a:cubicBezTo>
                      <a:pt x="26" y="25"/>
                      <a:pt x="24" y="24"/>
                      <a:pt x="21" y="24"/>
                    </a:cubicBezTo>
                    <a:cubicBezTo>
                      <a:pt x="18" y="24"/>
                      <a:pt x="16" y="25"/>
                      <a:pt x="14" y="26"/>
                    </a:cubicBezTo>
                    <a:cubicBezTo>
                      <a:pt x="12" y="28"/>
                      <a:pt x="10" y="29"/>
                      <a:pt x="10" y="31"/>
                    </a:cubicBezTo>
                    <a:cubicBezTo>
                      <a:pt x="9"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3" name="Freeform 283"/>
              <p:cNvSpPr>
                <a:spLocks noEditPoints="1"/>
              </p:cNvSpPr>
              <p:nvPr/>
            </p:nvSpPr>
            <p:spPr bwMode="auto">
              <a:xfrm>
                <a:off x="3890" y="2920"/>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40"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8" y="7"/>
                    </a:cubicBezTo>
                    <a:cubicBezTo>
                      <a:pt x="42" y="11"/>
                      <a:pt x="44" y="17"/>
                      <a:pt x="44" y="25"/>
                    </a:cubicBezTo>
                    <a:cubicBezTo>
                      <a:pt x="44" y="26"/>
                      <a:pt x="44" y="27"/>
                      <a:pt x="44"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4" name="Freeform 284"/>
              <p:cNvSpPr>
                <a:spLocks/>
              </p:cNvSpPr>
              <p:nvPr/>
            </p:nvSpPr>
            <p:spPr bwMode="auto">
              <a:xfrm>
                <a:off x="3954" y="2920"/>
                <a:ext cx="32" cy="65"/>
              </a:xfrm>
              <a:custGeom>
                <a:avLst/>
                <a:gdLst/>
                <a:ahLst/>
                <a:cxnLst>
                  <a:cxn ang="0">
                    <a:pos x="0" y="49"/>
                  </a:cxn>
                  <a:cxn ang="0">
                    <a:pos x="0" y="49"/>
                  </a:cxn>
                  <a:cxn ang="0">
                    <a:pos x="0" y="2"/>
                  </a:cxn>
                  <a:cxn ang="0">
                    <a:pos x="8" y="2"/>
                  </a:cxn>
                  <a:cxn ang="0">
                    <a:pos x="8" y="9"/>
                  </a:cxn>
                  <a:cxn ang="0">
                    <a:pos x="13" y="2"/>
                  </a:cxn>
                  <a:cxn ang="0">
                    <a:pos x="18" y="0"/>
                  </a:cxn>
                  <a:cxn ang="0">
                    <a:pos x="26" y="3"/>
                  </a:cxn>
                  <a:cxn ang="0">
                    <a:pos x="24" y="11"/>
                  </a:cxn>
                  <a:cxn ang="0">
                    <a:pos x="18" y="9"/>
                  </a:cxn>
                  <a:cxn ang="0">
                    <a:pos x="13" y="10"/>
                  </a:cxn>
                  <a:cxn ang="0">
                    <a:pos x="10" y="15"/>
                  </a:cxn>
                  <a:cxn ang="0">
                    <a:pos x="8" y="24"/>
                  </a:cxn>
                  <a:cxn ang="0">
                    <a:pos x="8" y="49"/>
                  </a:cxn>
                  <a:cxn ang="0">
                    <a:pos x="0" y="49"/>
                  </a:cxn>
                </a:cxnLst>
                <a:rect l="0" t="0" r="r" b="b"/>
                <a:pathLst>
                  <a:path w="26" h="49">
                    <a:moveTo>
                      <a:pt x="0" y="49"/>
                    </a:moveTo>
                    <a:lnTo>
                      <a:pt x="0" y="49"/>
                    </a:lnTo>
                    <a:lnTo>
                      <a:pt x="0" y="2"/>
                    </a:lnTo>
                    <a:lnTo>
                      <a:pt x="8" y="2"/>
                    </a:lnTo>
                    <a:lnTo>
                      <a:pt x="8" y="9"/>
                    </a:lnTo>
                    <a:cubicBezTo>
                      <a:pt x="10" y="5"/>
                      <a:pt x="11" y="3"/>
                      <a:pt x="13" y="2"/>
                    </a:cubicBezTo>
                    <a:cubicBezTo>
                      <a:pt x="14" y="1"/>
                      <a:pt x="16" y="0"/>
                      <a:pt x="18" y="0"/>
                    </a:cubicBezTo>
                    <a:cubicBezTo>
                      <a:pt x="21" y="0"/>
                      <a:pt x="24" y="1"/>
                      <a:pt x="26" y="3"/>
                    </a:cubicBezTo>
                    <a:lnTo>
                      <a:pt x="24" y="11"/>
                    </a:lnTo>
                    <a:cubicBezTo>
                      <a:pt x="22" y="9"/>
                      <a:pt x="20" y="9"/>
                      <a:pt x="18"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5" name="Freeform 285"/>
              <p:cNvSpPr>
                <a:spLocks noEditPoints="1"/>
              </p:cNvSpPr>
              <p:nvPr/>
            </p:nvSpPr>
            <p:spPr bwMode="auto">
              <a:xfrm>
                <a:off x="4020" y="2920"/>
                <a:ext cx="54" cy="66"/>
              </a:xfrm>
              <a:custGeom>
                <a:avLst/>
                <a:gdLst/>
                <a:ahLst/>
                <a:cxnLst>
                  <a:cxn ang="0">
                    <a:pos x="35" y="34"/>
                  </a:cxn>
                  <a:cxn ang="0">
                    <a:pos x="35" y="34"/>
                  </a:cxn>
                  <a:cxn ang="0">
                    <a:pos x="43"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6" name="Freeform 286"/>
              <p:cNvSpPr>
                <a:spLocks/>
              </p:cNvSpPr>
              <p:nvPr/>
            </p:nvSpPr>
            <p:spPr bwMode="auto">
              <a:xfrm>
                <a:off x="4079" y="2922"/>
                <a:ext cx="54" cy="63"/>
              </a:xfrm>
              <a:custGeom>
                <a:avLst/>
                <a:gdLst/>
                <a:ahLst/>
                <a:cxnLst>
                  <a:cxn ang="0">
                    <a:pos x="0" y="47"/>
                  </a:cxn>
                  <a:cxn ang="0">
                    <a:pos x="0" y="47"/>
                  </a:cxn>
                  <a:cxn ang="0">
                    <a:pos x="18" y="22"/>
                  </a:cxn>
                  <a:cxn ang="0">
                    <a:pos x="2" y="0"/>
                  </a:cxn>
                  <a:cxn ang="0">
                    <a:pos x="12" y="0"/>
                  </a:cxn>
                  <a:cxn ang="0">
                    <a:pos x="19" y="11"/>
                  </a:cxn>
                  <a:cxn ang="0">
                    <a:pos x="22" y="16"/>
                  </a:cxn>
                  <a:cxn ang="0">
                    <a:pos x="26" y="11"/>
                  </a:cxn>
                  <a:cxn ang="0">
                    <a:pos x="34" y="0"/>
                  </a:cxn>
                  <a:cxn ang="0">
                    <a:pos x="44" y="0"/>
                  </a:cxn>
                  <a:cxn ang="0">
                    <a:pos x="27" y="22"/>
                  </a:cxn>
                  <a:cxn ang="0">
                    <a:pos x="45" y="47"/>
                  </a:cxn>
                  <a:cxn ang="0">
                    <a:pos x="35" y="47"/>
                  </a:cxn>
                  <a:cxn ang="0">
                    <a:pos x="25" y="32"/>
                  </a:cxn>
                  <a:cxn ang="0">
                    <a:pos x="23" y="28"/>
                  </a:cxn>
                  <a:cxn ang="0">
                    <a:pos x="10" y="47"/>
                  </a:cxn>
                  <a:cxn ang="0">
                    <a:pos x="0" y="47"/>
                  </a:cxn>
                </a:cxnLst>
                <a:rect l="0" t="0" r="r" b="b"/>
                <a:pathLst>
                  <a:path w="45" h="47">
                    <a:moveTo>
                      <a:pt x="0" y="47"/>
                    </a:moveTo>
                    <a:lnTo>
                      <a:pt x="0" y="47"/>
                    </a:lnTo>
                    <a:lnTo>
                      <a:pt x="18" y="22"/>
                    </a:lnTo>
                    <a:lnTo>
                      <a:pt x="2" y="0"/>
                    </a:lnTo>
                    <a:lnTo>
                      <a:pt x="12" y="0"/>
                    </a:lnTo>
                    <a:lnTo>
                      <a:pt x="19" y="11"/>
                    </a:lnTo>
                    <a:cubicBezTo>
                      <a:pt x="20" y="13"/>
                      <a:pt x="22" y="15"/>
                      <a:pt x="22" y="16"/>
                    </a:cubicBezTo>
                    <a:cubicBezTo>
                      <a:pt x="24" y="14"/>
                      <a:pt x="25" y="12"/>
                      <a:pt x="26" y="11"/>
                    </a:cubicBezTo>
                    <a:lnTo>
                      <a:pt x="34" y="0"/>
                    </a:lnTo>
                    <a:lnTo>
                      <a:pt x="44" y="0"/>
                    </a:lnTo>
                    <a:lnTo>
                      <a:pt x="27" y="22"/>
                    </a:lnTo>
                    <a:lnTo>
                      <a:pt x="45" y="47"/>
                    </a:lnTo>
                    <a:lnTo>
                      <a:pt x="35" y="47"/>
                    </a:lnTo>
                    <a:lnTo>
                      <a:pt x="25" y="32"/>
                    </a:lnTo>
                    <a:lnTo>
                      <a:pt x="23" y="28"/>
                    </a:lnTo>
                    <a:lnTo>
                      <a:pt x="10" y="47"/>
                    </a:lnTo>
                    <a:lnTo>
                      <a:pt x="0"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7" name="Freeform 287"/>
              <p:cNvSpPr>
                <a:spLocks noEditPoints="1"/>
              </p:cNvSpPr>
              <p:nvPr/>
            </p:nvSpPr>
            <p:spPr bwMode="auto">
              <a:xfrm>
                <a:off x="4139" y="2920"/>
                <a:ext cx="52" cy="90"/>
              </a:xfrm>
              <a:custGeom>
                <a:avLst/>
                <a:gdLst/>
                <a:ahLst/>
                <a:cxnLst>
                  <a:cxn ang="0">
                    <a:pos x="0" y="68"/>
                  </a:cxn>
                  <a:cxn ang="0">
                    <a:pos x="0" y="68"/>
                  </a:cxn>
                  <a:cxn ang="0">
                    <a:pos x="0" y="2"/>
                  </a:cxn>
                  <a:cxn ang="0">
                    <a:pos x="8" y="2"/>
                  </a:cxn>
                  <a:cxn ang="0">
                    <a:pos x="8" y="8"/>
                  </a:cxn>
                  <a:cxn ang="0">
                    <a:pos x="14" y="2"/>
                  </a:cxn>
                  <a:cxn ang="0">
                    <a:pos x="22" y="0"/>
                  </a:cxn>
                  <a:cxn ang="0">
                    <a:pos x="32" y="4"/>
                  </a:cxn>
                  <a:cxn ang="0">
                    <a:pos x="40" y="13"/>
                  </a:cxn>
                  <a:cxn ang="0">
                    <a:pos x="42" y="25"/>
                  </a:cxn>
                  <a:cxn ang="0">
                    <a:pos x="39" y="38"/>
                  </a:cxn>
                  <a:cxn ang="0">
                    <a:pos x="32" y="47"/>
                  </a:cxn>
                  <a:cxn ang="0">
                    <a:pos x="21" y="50"/>
                  </a:cxn>
                  <a:cxn ang="0">
                    <a:pos x="14" y="49"/>
                  </a:cxn>
                  <a:cxn ang="0">
                    <a:pos x="9" y="44"/>
                  </a:cxn>
                  <a:cxn ang="0">
                    <a:pos x="9" y="68"/>
                  </a:cxn>
                  <a:cxn ang="0">
                    <a:pos x="0" y="68"/>
                  </a:cxn>
                  <a:cxn ang="0">
                    <a:pos x="8" y="26"/>
                  </a:cxn>
                  <a:cxn ang="0">
                    <a:pos x="8" y="26"/>
                  </a:cxn>
                  <a:cxn ang="0">
                    <a:pos x="12" y="39"/>
                  </a:cxn>
                  <a:cxn ang="0">
                    <a:pos x="21" y="44"/>
                  </a:cxn>
                  <a:cxn ang="0">
                    <a:pos x="30" y="39"/>
                  </a:cxn>
                  <a:cxn ang="0">
                    <a:pos x="34"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10" y="5"/>
                      <a:pt x="12" y="4"/>
                      <a:pt x="14" y="2"/>
                    </a:cubicBezTo>
                    <a:cubicBezTo>
                      <a:pt x="16" y="1"/>
                      <a:pt x="19" y="0"/>
                      <a:pt x="22" y="0"/>
                    </a:cubicBezTo>
                    <a:cubicBezTo>
                      <a:pt x="26" y="0"/>
                      <a:pt x="29" y="2"/>
                      <a:pt x="32" y="4"/>
                    </a:cubicBezTo>
                    <a:cubicBezTo>
                      <a:pt x="36" y="6"/>
                      <a:pt x="38" y="9"/>
                      <a:pt x="40" y="13"/>
                    </a:cubicBezTo>
                    <a:cubicBezTo>
                      <a:pt x="41" y="16"/>
                      <a:pt x="42" y="21"/>
                      <a:pt x="42" y="25"/>
                    </a:cubicBezTo>
                    <a:cubicBezTo>
                      <a:pt x="42" y="30"/>
                      <a:pt x="41" y="34"/>
                      <a:pt x="39" y="38"/>
                    </a:cubicBezTo>
                    <a:cubicBezTo>
                      <a:pt x="38" y="42"/>
                      <a:pt x="35" y="45"/>
                      <a:pt x="32" y="47"/>
                    </a:cubicBezTo>
                    <a:cubicBezTo>
                      <a:pt x="28" y="49"/>
                      <a:pt x="25" y="50"/>
                      <a:pt x="21" y="50"/>
                    </a:cubicBezTo>
                    <a:cubicBezTo>
                      <a:pt x="18" y="50"/>
                      <a:pt x="16" y="50"/>
                      <a:pt x="14" y="49"/>
                    </a:cubicBezTo>
                    <a:cubicBezTo>
                      <a:pt x="12" y="48"/>
                      <a:pt x="10" y="46"/>
                      <a:pt x="9" y="44"/>
                    </a:cubicBezTo>
                    <a:lnTo>
                      <a:pt x="9" y="68"/>
                    </a:lnTo>
                    <a:lnTo>
                      <a:pt x="0" y="68"/>
                    </a:lnTo>
                    <a:close/>
                    <a:moveTo>
                      <a:pt x="8" y="26"/>
                    </a:moveTo>
                    <a:lnTo>
                      <a:pt x="8" y="26"/>
                    </a:lnTo>
                    <a:cubicBezTo>
                      <a:pt x="8" y="32"/>
                      <a:pt x="9" y="36"/>
                      <a:pt x="12" y="39"/>
                    </a:cubicBezTo>
                    <a:cubicBezTo>
                      <a:pt x="14" y="42"/>
                      <a:pt x="17" y="44"/>
                      <a:pt x="21" y="44"/>
                    </a:cubicBezTo>
                    <a:cubicBezTo>
                      <a:pt x="24" y="44"/>
                      <a:pt x="27" y="42"/>
                      <a:pt x="30" y="39"/>
                    </a:cubicBezTo>
                    <a:cubicBezTo>
                      <a:pt x="32" y="36"/>
                      <a:pt x="34" y="31"/>
                      <a:pt x="34" y="25"/>
                    </a:cubicBezTo>
                    <a:cubicBezTo>
                      <a:pt x="34"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8" name="Freeform 288"/>
              <p:cNvSpPr>
                <a:spLocks noEditPoints="1"/>
              </p:cNvSpPr>
              <p:nvPr/>
            </p:nvSpPr>
            <p:spPr bwMode="auto">
              <a:xfrm>
                <a:off x="4199" y="2920"/>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9" y="7"/>
                      <a:pt x="16"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09" name="Freeform 289"/>
              <p:cNvSpPr>
                <a:spLocks/>
              </p:cNvSpPr>
              <p:nvPr/>
            </p:nvSpPr>
            <p:spPr bwMode="auto">
              <a:xfrm>
                <a:off x="4265" y="2920"/>
                <a:ext cx="47" cy="65"/>
              </a:xfrm>
              <a:custGeom>
                <a:avLst/>
                <a:gdLst/>
                <a:ahLst/>
                <a:cxnLst>
                  <a:cxn ang="0">
                    <a:pos x="0" y="49"/>
                  </a:cxn>
                  <a:cxn ang="0">
                    <a:pos x="0" y="49"/>
                  </a:cxn>
                  <a:cxn ang="0">
                    <a:pos x="0" y="2"/>
                  </a:cxn>
                  <a:cxn ang="0">
                    <a:pos x="7" y="2"/>
                  </a:cxn>
                  <a:cxn ang="0">
                    <a:pos x="7" y="8"/>
                  </a:cxn>
                  <a:cxn ang="0">
                    <a:pos x="22"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2" y="0"/>
                    </a:cubicBezTo>
                    <a:cubicBezTo>
                      <a:pt x="25" y="0"/>
                      <a:pt x="28" y="1"/>
                      <a:pt x="30" y="2"/>
                    </a:cubicBezTo>
                    <a:cubicBezTo>
                      <a:pt x="33" y="3"/>
                      <a:pt x="34" y="4"/>
                      <a:pt x="36" y="6"/>
                    </a:cubicBezTo>
                    <a:cubicBezTo>
                      <a:pt x="37" y="8"/>
                      <a:pt x="38" y="10"/>
                      <a:pt x="38" y="12"/>
                    </a:cubicBezTo>
                    <a:cubicBezTo>
                      <a:pt x="38"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0" name="Freeform 290"/>
              <p:cNvSpPr>
                <a:spLocks/>
              </p:cNvSpPr>
              <p:nvPr/>
            </p:nvSpPr>
            <p:spPr bwMode="auto">
              <a:xfrm>
                <a:off x="4323" y="2920"/>
                <a:ext cx="48" cy="66"/>
              </a:xfrm>
              <a:custGeom>
                <a:avLst/>
                <a:gdLst/>
                <a:ahLst/>
                <a:cxnLst>
                  <a:cxn ang="0">
                    <a:pos x="0" y="35"/>
                  </a:cxn>
                  <a:cxn ang="0">
                    <a:pos x="0" y="35"/>
                  </a:cxn>
                  <a:cxn ang="0">
                    <a:pos x="8" y="34"/>
                  </a:cxn>
                  <a:cxn ang="0">
                    <a:pos x="12" y="41"/>
                  </a:cxn>
                  <a:cxn ang="0">
                    <a:pos x="20" y="44"/>
                  </a:cxn>
                  <a:cxn ang="0">
                    <a:pos x="28" y="41"/>
                  </a:cxn>
                  <a:cxn ang="0">
                    <a:pos x="31" y="36"/>
                  </a:cxn>
                  <a:cxn ang="0">
                    <a:pos x="29" y="32"/>
                  </a:cxn>
                  <a:cxn ang="0">
                    <a:pos x="21" y="29"/>
                  </a:cxn>
                  <a:cxn ang="0">
                    <a:pos x="8" y="25"/>
                  </a:cxn>
                  <a:cxn ang="0">
                    <a:pos x="3" y="21"/>
                  </a:cxn>
                  <a:cxn ang="0">
                    <a:pos x="1" y="14"/>
                  </a:cxn>
                  <a:cxn ang="0">
                    <a:pos x="3" y="8"/>
                  </a:cxn>
                  <a:cxn ang="0">
                    <a:pos x="7" y="4"/>
                  </a:cxn>
                  <a:cxn ang="0">
                    <a:pos x="12" y="1"/>
                  </a:cxn>
                  <a:cxn ang="0">
                    <a:pos x="19" y="0"/>
                  </a:cxn>
                  <a:cxn ang="0">
                    <a:pos x="29" y="2"/>
                  </a:cxn>
                  <a:cxn ang="0">
                    <a:pos x="35" y="6"/>
                  </a:cxn>
                  <a:cxn ang="0">
                    <a:pos x="38" y="14"/>
                  </a:cxn>
                  <a:cxn ang="0">
                    <a:pos x="30" y="15"/>
                  </a:cxn>
                  <a:cxn ang="0">
                    <a:pos x="27" y="9"/>
                  </a:cxn>
                  <a:cxn ang="0">
                    <a:pos x="19" y="7"/>
                  </a:cxn>
                  <a:cxn ang="0">
                    <a:pos x="11" y="9"/>
                  </a:cxn>
                  <a:cxn ang="0">
                    <a:pos x="9" y="13"/>
                  </a:cxn>
                  <a:cxn ang="0">
                    <a:pos x="10" y="16"/>
                  </a:cxn>
                  <a:cxn ang="0">
                    <a:pos x="13" y="18"/>
                  </a:cxn>
                  <a:cxn ang="0">
                    <a:pos x="20" y="20"/>
                  </a:cxn>
                  <a:cxn ang="0">
                    <a:pos x="32" y="24"/>
                  </a:cxn>
                  <a:cxn ang="0">
                    <a:pos x="38" y="28"/>
                  </a:cxn>
                  <a:cxn ang="0">
                    <a:pos x="39" y="35"/>
                  </a:cxn>
                  <a:cxn ang="0">
                    <a:pos x="37" y="43"/>
                  </a:cxn>
                  <a:cxn ang="0">
                    <a:pos x="30" y="48"/>
                  </a:cxn>
                  <a:cxn ang="0">
                    <a:pos x="20" y="50"/>
                  </a:cxn>
                  <a:cxn ang="0">
                    <a:pos x="6" y="46"/>
                  </a:cxn>
                  <a:cxn ang="0">
                    <a:pos x="0" y="35"/>
                  </a:cxn>
                  <a:cxn ang="0">
                    <a:pos x="0" y="35"/>
                  </a:cxn>
                </a:cxnLst>
                <a:rect l="0" t="0" r="r" b="b"/>
                <a:pathLst>
                  <a:path w="39" h="50">
                    <a:moveTo>
                      <a:pt x="0" y="35"/>
                    </a:moveTo>
                    <a:lnTo>
                      <a:pt x="0" y="35"/>
                    </a:lnTo>
                    <a:lnTo>
                      <a:pt x="8" y="34"/>
                    </a:lnTo>
                    <a:cubicBezTo>
                      <a:pt x="8" y="37"/>
                      <a:pt x="10" y="39"/>
                      <a:pt x="12" y="41"/>
                    </a:cubicBezTo>
                    <a:cubicBezTo>
                      <a:pt x="14" y="43"/>
                      <a:pt x="17" y="44"/>
                      <a:pt x="20" y="44"/>
                    </a:cubicBezTo>
                    <a:cubicBezTo>
                      <a:pt x="24" y="44"/>
                      <a:pt x="27" y="43"/>
                      <a:pt x="28" y="41"/>
                    </a:cubicBezTo>
                    <a:cubicBezTo>
                      <a:pt x="30" y="40"/>
                      <a:pt x="31" y="38"/>
                      <a:pt x="31" y="36"/>
                    </a:cubicBezTo>
                    <a:cubicBezTo>
                      <a:pt x="31" y="34"/>
                      <a:pt x="30" y="33"/>
                      <a:pt x="29" y="32"/>
                    </a:cubicBezTo>
                    <a:cubicBezTo>
                      <a:pt x="28" y="31"/>
                      <a:pt x="25" y="30"/>
                      <a:pt x="21" y="29"/>
                    </a:cubicBezTo>
                    <a:cubicBezTo>
                      <a:pt x="15" y="28"/>
                      <a:pt x="10" y="26"/>
                      <a:pt x="8" y="25"/>
                    </a:cubicBezTo>
                    <a:cubicBezTo>
                      <a:pt x="6" y="24"/>
                      <a:pt x="4" y="23"/>
                      <a:pt x="3" y="21"/>
                    </a:cubicBezTo>
                    <a:cubicBezTo>
                      <a:pt x="2" y="19"/>
                      <a:pt x="1" y="17"/>
                      <a:pt x="1" y="14"/>
                    </a:cubicBezTo>
                    <a:cubicBezTo>
                      <a:pt x="1" y="12"/>
                      <a:pt x="2" y="10"/>
                      <a:pt x="3" y="8"/>
                    </a:cubicBezTo>
                    <a:cubicBezTo>
                      <a:pt x="4" y="7"/>
                      <a:pt x="5" y="5"/>
                      <a:pt x="7" y="4"/>
                    </a:cubicBezTo>
                    <a:cubicBezTo>
                      <a:pt x="8" y="3"/>
                      <a:pt x="10" y="2"/>
                      <a:pt x="12" y="1"/>
                    </a:cubicBezTo>
                    <a:cubicBezTo>
                      <a:pt x="14" y="1"/>
                      <a:pt x="16" y="0"/>
                      <a:pt x="19" y="0"/>
                    </a:cubicBezTo>
                    <a:cubicBezTo>
                      <a:pt x="22" y="0"/>
                      <a:pt x="26" y="1"/>
                      <a:pt x="29" y="2"/>
                    </a:cubicBezTo>
                    <a:cubicBezTo>
                      <a:pt x="31" y="3"/>
                      <a:pt x="34" y="5"/>
                      <a:pt x="35" y="6"/>
                    </a:cubicBezTo>
                    <a:cubicBezTo>
                      <a:pt x="36" y="8"/>
                      <a:pt x="37" y="11"/>
                      <a:pt x="38" y="14"/>
                    </a:cubicBezTo>
                    <a:lnTo>
                      <a:pt x="30" y="15"/>
                    </a:lnTo>
                    <a:cubicBezTo>
                      <a:pt x="29" y="13"/>
                      <a:pt x="28" y="11"/>
                      <a:pt x="27" y="9"/>
                    </a:cubicBezTo>
                    <a:cubicBezTo>
                      <a:pt x="25" y="8"/>
                      <a:pt x="22" y="7"/>
                      <a:pt x="19" y="7"/>
                    </a:cubicBezTo>
                    <a:cubicBezTo>
                      <a:pt x="16" y="7"/>
                      <a:pt x="13" y="8"/>
                      <a:pt x="11" y="9"/>
                    </a:cubicBezTo>
                    <a:cubicBezTo>
                      <a:pt x="10" y="10"/>
                      <a:pt x="9" y="12"/>
                      <a:pt x="9" y="13"/>
                    </a:cubicBezTo>
                    <a:cubicBezTo>
                      <a:pt x="9" y="14"/>
                      <a:pt x="9" y="15"/>
                      <a:pt x="10" y="16"/>
                    </a:cubicBezTo>
                    <a:cubicBezTo>
                      <a:pt x="11" y="17"/>
                      <a:pt x="12" y="18"/>
                      <a:pt x="13" y="18"/>
                    </a:cubicBezTo>
                    <a:cubicBezTo>
                      <a:pt x="14" y="19"/>
                      <a:pt x="16" y="19"/>
                      <a:pt x="20" y="20"/>
                    </a:cubicBezTo>
                    <a:cubicBezTo>
                      <a:pt x="26" y="22"/>
                      <a:pt x="30" y="23"/>
                      <a:pt x="32" y="24"/>
                    </a:cubicBezTo>
                    <a:cubicBezTo>
                      <a:pt x="34" y="25"/>
                      <a:pt x="36" y="26"/>
                      <a:pt x="38" y="28"/>
                    </a:cubicBezTo>
                    <a:cubicBezTo>
                      <a:pt x="39" y="30"/>
                      <a:pt x="39" y="33"/>
                      <a:pt x="39" y="35"/>
                    </a:cubicBezTo>
                    <a:cubicBezTo>
                      <a:pt x="39" y="38"/>
                      <a:pt x="39" y="41"/>
                      <a:pt x="37" y="43"/>
                    </a:cubicBezTo>
                    <a:cubicBezTo>
                      <a:pt x="36" y="45"/>
                      <a:pt x="33" y="47"/>
                      <a:pt x="30" y="48"/>
                    </a:cubicBezTo>
                    <a:cubicBezTo>
                      <a:pt x="27" y="50"/>
                      <a:pt x="24" y="50"/>
                      <a:pt x="20" y="50"/>
                    </a:cubicBezTo>
                    <a:cubicBezTo>
                      <a:pt x="14" y="50"/>
                      <a:pt x="9" y="49"/>
                      <a:pt x="6"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1" name="Freeform 291"/>
              <p:cNvSpPr>
                <a:spLocks noEditPoints="1"/>
              </p:cNvSpPr>
              <p:nvPr/>
            </p:nvSpPr>
            <p:spPr bwMode="auto">
              <a:xfrm>
                <a:off x="4380" y="2920"/>
                <a:ext cx="54"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2" name="Freeform 292"/>
              <p:cNvSpPr>
                <a:spLocks/>
              </p:cNvSpPr>
              <p:nvPr/>
            </p:nvSpPr>
            <p:spPr bwMode="auto">
              <a:xfrm>
                <a:off x="4441" y="2920"/>
                <a:ext cx="49" cy="66"/>
              </a:xfrm>
              <a:custGeom>
                <a:avLst/>
                <a:gdLst/>
                <a:ahLst/>
                <a:cxnLst>
                  <a:cxn ang="0">
                    <a:pos x="0" y="35"/>
                  </a:cxn>
                  <a:cxn ang="0">
                    <a:pos x="0" y="35"/>
                  </a:cxn>
                  <a:cxn ang="0">
                    <a:pos x="8" y="34"/>
                  </a:cxn>
                  <a:cxn ang="0">
                    <a:pos x="12" y="41"/>
                  </a:cxn>
                  <a:cxn ang="0">
                    <a:pos x="21" y="44"/>
                  </a:cxn>
                  <a:cxn ang="0">
                    <a:pos x="29" y="41"/>
                  </a:cxn>
                  <a:cxn ang="0">
                    <a:pos x="32" y="36"/>
                  </a:cxn>
                  <a:cxn ang="0">
                    <a:pos x="29" y="32"/>
                  </a:cxn>
                  <a:cxn ang="0">
                    <a:pos x="21" y="29"/>
                  </a:cxn>
                  <a:cxn ang="0">
                    <a:pos x="9" y="25"/>
                  </a:cxn>
                  <a:cxn ang="0">
                    <a:pos x="4" y="21"/>
                  </a:cxn>
                  <a:cxn ang="0">
                    <a:pos x="2"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10" y="13"/>
                  </a:cxn>
                  <a:cxn ang="0">
                    <a:pos x="11" y="16"/>
                  </a:cxn>
                  <a:cxn ang="0">
                    <a:pos x="14" y="18"/>
                  </a:cxn>
                  <a:cxn ang="0">
                    <a:pos x="21" y="20"/>
                  </a:cxn>
                  <a:cxn ang="0">
                    <a:pos x="33" y="24"/>
                  </a:cxn>
                  <a:cxn ang="0">
                    <a:pos x="38" y="28"/>
                  </a:cxn>
                  <a:cxn ang="0">
                    <a:pos x="40" y="35"/>
                  </a:cxn>
                  <a:cxn ang="0">
                    <a:pos x="38" y="43"/>
                  </a:cxn>
                  <a:cxn ang="0">
                    <a:pos x="31" y="48"/>
                  </a:cxn>
                  <a:cxn ang="0">
                    <a:pos x="21" y="50"/>
                  </a:cxn>
                  <a:cxn ang="0">
                    <a:pos x="7"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1" y="44"/>
                    </a:cubicBezTo>
                    <a:cubicBezTo>
                      <a:pt x="24" y="44"/>
                      <a:pt x="27" y="43"/>
                      <a:pt x="29" y="41"/>
                    </a:cubicBezTo>
                    <a:cubicBezTo>
                      <a:pt x="31" y="40"/>
                      <a:pt x="32" y="38"/>
                      <a:pt x="32" y="36"/>
                    </a:cubicBezTo>
                    <a:cubicBezTo>
                      <a:pt x="32" y="34"/>
                      <a:pt x="31" y="33"/>
                      <a:pt x="29" y="32"/>
                    </a:cubicBezTo>
                    <a:cubicBezTo>
                      <a:pt x="28" y="31"/>
                      <a:pt x="25" y="30"/>
                      <a:pt x="21" y="29"/>
                    </a:cubicBezTo>
                    <a:cubicBezTo>
                      <a:pt x="15" y="28"/>
                      <a:pt x="11" y="26"/>
                      <a:pt x="9" y="25"/>
                    </a:cubicBezTo>
                    <a:cubicBezTo>
                      <a:pt x="6" y="24"/>
                      <a:pt x="5" y="23"/>
                      <a:pt x="4" y="21"/>
                    </a:cubicBezTo>
                    <a:cubicBezTo>
                      <a:pt x="2" y="19"/>
                      <a:pt x="2" y="17"/>
                      <a:pt x="2" y="14"/>
                    </a:cubicBezTo>
                    <a:cubicBezTo>
                      <a:pt x="2" y="12"/>
                      <a:pt x="2" y="10"/>
                      <a:pt x="3" y="8"/>
                    </a:cubicBezTo>
                    <a:cubicBezTo>
                      <a:pt x="4" y="7"/>
                      <a:pt x="6" y="5"/>
                      <a:pt x="7" y="4"/>
                    </a:cubicBezTo>
                    <a:cubicBezTo>
                      <a:pt x="8" y="3"/>
                      <a:pt x="10" y="2"/>
                      <a:pt x="12" y="1"/>
                    </a:cubicBezTo>
                    <a:cubicBezTo>
                      <a:pt x="15" y="1"/>
                      <a:pt x="17" y="0"/>
                      <a:pt x="19" y="0"/>
                    </a:cubicBezTo>
                    <a:cubicBezTo>
                      <a:pt x="23" y="0"/>
                      <a:pt x="26" y="1"/>
                      <a:pt x="29" y="2"/>
                    </a:cubicBezTo>
                    <a:cubicBezTo>
                      <a:pt x="32" y="3"/>
                      <a:pt x="34" y="5"/>
                      <a:pt x="35" y="6"/>
                    </a:cubicBezTo>
                    <a:cubicBezTo>
                      <a:pt x="37" y="8"/>
                      <a:pt x="38" y="11"/>
                      <a:pt x="38" y="14"/>
                    </a:cubicBezTo>
                    <a:lnTo>
                      <a:pt x="30" y="15"/>
                    </a:lnTo>
                    <a:cubicBezTo>
                      <a:pt x="30" y="13"/>
                      <a:pt x="29" y="11"/>
                      <a:pt x="27" y="9"/>
                    </a:cubicBezTo>
                    <a:cubicBezTo>
                      <a:pt x="25" y="8"/>
                      <a:pt x="23" y="7"/>
                      <a:pt x="20" y="7"/>
                    </a:cubicBezTo>
                    <a:cubicBezTo>
                      <a:pt x="16" y="7"/>
                      <a:pt x="14" y="8"/>
                      <a:pt x="12" y="9"/>
                    </a:cubicBezTo>
                    <a:cubicBezTo>
                      <a:pt x="10" y="10"/>
                      <a:pt x="10" y="12"/>
                      <a:pt x="10" y="13"/>
                    </a:cubicBezTo>
                    <a:cubicBezTo>
                      <a:pt x="10" y="14"/>
                      <a:pt x="10" y="15"/>
                      <a:pt x="11" y="16"/>
                    </a:cubicBezTo>
                    <a:cubicBezTo>
                      <a:pt x="11" y="17"/>
                      <a:pt x="12" y="18"/>
                      <a:pt x="14" y="18"/>
                    </a:cubicBezTo>
                    <a:cubicBezTo>
                      <a:pt x="14" y="19"/>
                      <a:pt x="17" y="19"/>
                      <a:pt x="21" y="20"/>
                    </a:cubicBezTo>
                    <a:cubicBezTo>
                      <a:pt x="27" y="22"/>
                      <a:pt x="31" y="23"/>
                      <a:pt x="33" y="24"/>
                    </a:cubicBezTo>
                    <a:cubicBezTo>
                      <a:pt x="35" y="25"/>
                      <a:pt x="37" y="26"/>
                      <a:pt x="38" y="28"/>
                    </a:cubicBezTo>
                    <a:cubicBezTo>
                      <a:pt x="39" y="30"/>
                      <a:pt x="40" y="33"/>
                      <a:pt x="40" y="35"/>
                    </a:cubicBezTo>
                    <a:cubicBezTo>
                      <a:pt x="40" y="38"/>
                      <a:pt x="39" y="41"/>
                      <a:pt x="38" y="43"/>
                    </a:cubicBezTo>
                    <a:cubicBezTo>
                      <a:pt x="36" y="45"/>
                      <a:pt x="34" y="47"/>
                      <a:pt x="31" y="48"/>
                    </a:cubicBezTo>
                    <a:cubicBezTo>
                      <a:pt x="28" y="50"/>
                      <a:pt x="25" y="50"/>
                      <a:pt x="21" y="50"/>
                    </a:cubicBezTo>
                    <a:cubicBezTo>
                      <a:pt x="15"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3" name="Freeform 293"/>
              <p:cNvSpPr>
                <a:spLocks noEditPoints="1"/>
              </p:cNvSpPr>
              <p:nvPr/>
            </p:nvSpPr>
            <p:spPr bwMode="auto">
              <a:xfrm>
                <a:off x="4541" y="2920"/>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1"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1" y="16"/>
                      <a:pt x="41" y="21"/>
                      <a:pt x="41" y="25"/>
                    </a:cubicBezTo>
                    <a:cubicBezTo>
                      <a:pt x="41" y="30"/>
                      <a:pt x="41" y="34"/>
                      <a:pt x="39" y="38"/>
                    </a:cubicBezTo>
                    <a:cubicBezTo>
                      <a:pt x="37" y="42"/>
                      <a:pt x="35" y="45"/>
                      <a:pt x="31" y="47"/>
                    </a:cubicBezTo>
                    <a:cubicBezTo>
                      <a:pt x="28" y="49"/>
                      <a:pt x="24" y="50"/>
                      <a:pt x="21" y="50"/>
                    </a:cubicBezTo>
                    <a:cubicBezTo>
                      <a:pt x="18" y="50"/>
                      <a:pt x="16" y="50"/>
                      <a:pt x="13" y="49"/>
                    </a:cubicBezTo>
                    <a:cubicBezTo>
                      <a:pt x="11" y="48"/>
                      <a:pt x="10" y="46"/>
                      <a:pt x="8" y="44"/>
                    </a:cubicBezTo>
                    <a:lnTo>
                      <a:pt x="8" y="68"/>
                    </a:lnTo>
                    <a:lnTo>
                      <a:pt x="0" y="68"/>
                    </a:lnTo>
                    <a:close/>
                    <a:moveTo>
                      <a:pt x="7" y="26"/>
                    </a:moveTo>
                    <a:lnTo>
                      <a:pt x="7" y="26"/>
                    </a:lnTo>
                    <a:cubicBezTo>
                      <a:pt x="7" y="32"/>
                      <a:pt x="9" y="36"/>
                      <a:pt x="11" y="39"/>
                    </a:cubicBezTo>
                    <a:cubicBezTo>
                      <a:pt x="14" y="42"/>
                      <a:pt x="17"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9"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4" name="Freeform 294"/>
              <p:cNvSpPr>
                <a:spLocks noEditPoints="1"/>
              </p:cNvSpPr>
              <p:nvPr/>
            </p:nvSpPr>
            <p:spPr bwMode="auto">
              <a:xfrm>
                <a:off x="4601" y="2920"/>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7" y="7"/>
                  </a:cxn>
                  <a:cxn ang="0">
                    <a:pos x="44" y="25"/>
                  </a:cxn>
                  <a:cxn ang="0">
                    <a:pos x="43"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39"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7" y="7"/>
                    </a:cubicBezTo>
                    <a:cubicBezTo>
                      <a:pt x="41" y="11"/>
                      <a:pt x="44" y="17"/>
                      <a:pt x="44" y="25"/>
                    </a:cubicBezTo>
                    <a:cubicBezTo>
                      <a:pt x="44" y="26"/>
                      <a:pt x="44" y="27"/>
                      <a:pt x="43"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5" name="Freeform 295"/>
              <p:cNvSpPr>
                <a:spLocks/>
              </p:cNvSpPr>
              <p:nvPr/>
            </p:nvSpPr>
            <p:spPr bwMode="auto">
              <a:xfrm>
                <a:off x="4665" y="2920"/>
                <a:ext cx="32" cy="65"/>
              </a:xfrm>
              <a:custGeom>
                <a:avLst/>
                <a:gdLst/>
                <a:ahLst/>
                <a:cxnLst>
                  <a:cxn ang="0">
                    <a:pos x="0" y="49"/>
                  </a:cxn>
                  <a:cxn ang="0">
                    <a:pos x="0" y="49"/>
                  </a:cxn>
                  <a:cxn ang="0">
                    <a:pos x="0" y="2"/>
                  </a:cxn>
                  <a:cxn ang="0">
                    <a:pos x="8" y="2"/>
                  </a:cxn>
                  <a:cxn ang="0">
                    <a:pos x="8" y="9"/>
                  </a:cxn>
                  <a:cxn ang="0">
                    <a:pos x="13" y="2"/>
                  </a:cxn>
                  <a:cxn ang="0">
                    <a:pos x="18" y="0"/>
                  </a:cxn>
                  <a:cxn ang="0">
                    <a:pos x="26" y="3"/>
                  </a:cxn>
                  <a:cxn ang="0">
                    <a:pos x="23" y="11"/>
                  </a:cxn>
                  <a:cxn ang="0">
                    <a:pos x="18" y="9"/>
                  </a:cxn>
                  <a:cxn ang="0">
                    <a:pos x="13" y="10"/>
                  </a:cxn>
                  <a:cxn ang="0">
                    <a:pos x="10" y="15"/>
                  </a:cxn>
                  <a:cxn ang="0">
                    <a:pos x="8" y="24"/>
                  </a:cxn>
                  <a:cxn ang="0">
                    <a:pos x="8" y="49"/>
                  </a:cxn>
                  <a:cxn ang="0">
                    <a:pos x="0" y="49"/>
                  </a:cxn>
                </a:cxnLst>
                <a:rect l="0" t="0" r="r" b="b"/>
                <a:pathLst>
                  <a:path w="26" h="49">
                    <a:moveTo>
                      <a:pt x="0" y="49"/>
                    </a:moveTo>
                    <a:lnTo>
                      <a:pt x="0" y="49"/>
                    </a:lnTo>
                    <a:lnTo>
                      <a:pt x="0" y="2"/>
                    </a:lnTo>
                    <a:lnTo>
                      <a:pt x="8" y="2"/>
                    </a:lnTo>
                    <a:lnTo>
                      <a:pt x="8" y="9"/>
                    </a:lnTo>
                    <a:cubicBezTo>
                      <a:pt x="9" y="5"/>
                      <a:pt x="11" y="3"/>
                      <a:pt x="13" y="2"/>
                    </a:cubicBezTo>
                    <a:cubicBezTo>
                      <a:pt x="14" y="1"/>
                      <a:pt x="16" y="0"/>
                      <a:pt x="18" y="0"/>
                    </a:cubicBezTo>
                    <a:cubicBezTo>
                      <a:pt x="21" y="0"/>
                      <a:pt x="23" y="1"/>
                      <a:pt x="26" y="3"/>
                    </a:cubicBezTo>
                    <a:lnTo>
                      <a:pt x="23" y="11"/>
                    </a:lnTo>
                    <a:cubicBezTo>
                      <a:pt x="22" y="9"/>
                      <a:pt x="20" y="9"/>
                      <a:pt x="18"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6" name="Freeform 296"/>
              <p:cNvSpPr>
                <a:spLocks noEditPoints="1"/>
              </p:cNvSpPr>
              <p:nvPr/>
            </p:nvSpPr>
            <p:spPr bwMode="auto">
              <a:xfrm>
                <a:off x="4720" y="2897"/>
                <a:ext cx="76" cy="88"/>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1"/>
                      <a:pt x="30" y="7"/>
                    </a:cubicBezTo>
                    <a:cubicBezTo>
                      <a:pt x="29" y="12"/>
                      <a:pt x="28" y="16"/>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7" name="Freeform 297"/>
              <p:cNvSpPr>
                <a:spLocks/>
              </p:cNvSpPr>
              <p:nvPr/>
            </p:nvSpPr>
            <p:spPr bwMode="auto">
              <a:xfrm>
                <a:off x="4802" y="2896"/>
                <a:ext cx="64" cy="90"/>
              </a:xfrm>
              <a:custGeom>
                <a:avLst/>
                <a:gdLst/>
                <a:ahLst/>
                <a:cxnLst>
                  <a:cxn ang="0">
                    <a:pos x="0" y="46"/>
                  </a:cxn>
                  <a:cxn ang="0">
                    <a:pos x="0" y="46"/>
                  </a:cxn>
                  <a:cxn ang="0">
                    <a:pos x="8" y="45"/>
                  </a:cxn>
                  <a:cxn ang="0">
                    <a:pos x="11" y="54"/>
                  </a:cxn>
                  <a:cxn ang="0">
                    <a:pos x="18" y="59"/>
                  </a:cxn>
                  <a:cxn ang="0">
                    <a:pos x="28" y="61"/>
                  </a:cxn>
                  <a:cxn ang="0">
                    <a:pos x="37" y="59"/>
                  </a:cxn>
                  <a:cxn ang="0">
                    <a:pos x="42" y="55"/>
                  </a:cxn>
                  <a:cxn ang="0">
                    <a:pos x="44" y="49"/>
                  </a:cxn>
                  <a:cxn ang="0">
                    <a:pos x="42" y="44"/>
                  </a:cxn>
                  <a:cxn ang="0">
                    <a:pos x="36" y="40"/>
                  </a:cxn>
                  <a:cxn ang="0">
                    <a:pos x="25" y="37"/>
                  </a:cxn>
                  <a:cxn ang="0">
                    <a:pos x="12" y="33"/>
                  </a:cxn>
                  <a:cxn ang="0">
                    <a:pos x="5" y="27"/>
                  </a:cxn>
                  <a:cxn ang="0">
                    <a:pos x="3" y="18"/>
                  </a:cxn>
                  <a:cxn ang="0">
                    <a:pos x="5" y="9"/>
                  </a:cxn>
                  <a:cxn ang="0">
                    <a:pos x="14" y="3"/>
                  </a:cxn>
                  <a:cxn ang="0">
                    <a:pos x="26" y="0"/>
                  </a:cxn>
                  <a:cxn ang="0">
                    <a:pos x="39" y="3"/>
                  </a:cxn>
                  <a:cxn ang="0">
                    <a:pos x="47" y="10"/>
                  </a:cxn>
                  <a:cxn ang="0">
                    <a:pos x="51" y="20"/>
                  </a:cxn>
                  <a:cxn ang="0">
                    <a:pos x="42" y="21"/>
                  </a:cxn>
                  <a:cxn ang="0">
                    <a:pos x="38" y="11"/>
                  </a:cxn>
                  <a:cxn ang="0">
                    <a:pos x="26" y="8"/>
                  </a:cxn>
                  <a:cxn ang="0">
                    <a:pos x="15" y="11"/>
                  </a:cxn>
                  <a:cxn ang="0">
                    <a:pos x="11" y="18"/>
                  </a:cxn>
                  <a:cxn ang="0">
                    <a:pos x="14" y="24"/>
                  </a:cxn>
                  <a:cxn ang="0">
                    <a:pos x="27" y="28"/>
                  </a:cxn>
                  <a:cxn ang="0">
                    <a:pos x="41" y="33"/>
                  </a:cxn>
                  <a:cxn ang="0">
                    <a:pos x="50" y="39"/>
                  </a:cxn>
                  <a:cxn ang="0">
                    <a:pos x="53" y="49"/>
                  </a:cxn>
                  <a:cxn ang="0">
                    <a:pos x="50" y="59"/>
                  </a:cxn>
                  <a:cxn ang="0">
                    <a:pos x="41" y="66"/>
                  </a:cxn>
                  <a:cxn ang="0">
                    <a:pos x="28" y="68"/>
                  </a:cxn>
                  <a:cxn ang="0">
                    <a:pos x="13" y="66"/>
                  </a:cxn>
                  <a:cxn ang="0">
                    <a:pos x="4" y="58"/>
                  </a:cxn>
                  <a:cxn ang="0">
                    <a:pos x="0" y="46"/>
                  </a:cxn>
                  <a:cxn ang="0">
                    <a:pos x="0" y="46"/>
                  </a:cxn>
                </a:cxnLst>
                <a:rect l="0" t="0" r="r" b="b"/>
                <a:pathLst>
                  <a:path w="53" h="68">
                    <a:moveTo>
                      <a:pt x="0" y="46"/>
                    </a:moveTo>
                    <a:lnTo>
                      <a:pt x="0" y="46"/>
                    </a:lnTo>
                    <a:lnTo>
                      <a:pt x="8" y="45"/>
                    </a:lnTo>
                    <a:cubicBezTo>
                      <a:pt x="9" y="49"/>
                      <a:pt x="10" y="51"/>
                      <a:pt x="11" y="54"/>
                    </a:cubicBezTo>
                    <a:cubicBezTo>
                      <a:pt x="12" y="56"/>
                      <a:pt x="15" y="57"/>
                      <a:pt x="18" y="59"/>
                    </a:cubicBezTo>
                    <a:cubicBezTo>
                      <a:pt x="21" y="60"/>
                      <a:pt x="24" y="61"/>
                      <a:pt x="28" y="61"/>
                    </a:cubicBezTo>
                    <a:cubicBezTo>
                      <a:pt x="31" y="61"/>
                      <a:pt x="34" y="60"/>
                      <a:pt x="37" y="59"/>
                    </a:cubicBezTo>
                    <a:cubicBezTo>
                      <a:pt x="39" y="58"/>
                      <a:pt x="41" y="57"/>
                      <a:pt x="42" y="55"/>
                    </a:cubicBezTo>
                    <a:cubicBezTo>
                      <a:pt x="43" y="53"/>
                      <a:pt x="44" y="51"/>
                      <a:pt x="44" y="49"/>
                    </a:cubicBezTo>
                    <a:cubicBezTo>
                      <a:pt x="44" y="47"/>
                      <a:pt x="44" y="46"/>
                      <a:pt x="42" y="44"/>
                    </a:cubicBezTo>
                    <a:cubicBezTo>
                      <a:pt x="41" y="42"/>
                      <a:pt x="39" y="41"/>
                      <a:pt x="36" y="40"/>
                    </a:cubicBezTo>
                    <a:cubicBezTo>
                      <a:pt x="35" y="39"/>
                      <a:pt x="31" y="38"/>
                      <a:pt x="25" y="37"/>
                    </a:cubicBezTo>
                    <a:cubicBezTo>
                      <a:pt x="19" y="35"/>
                      <a:pt x="14" y="34"/>
                      <a:pt x="12" y="33"/>
                    </a:cubicBezTo>
                    <a:cubicBezTo>
                      <a:pt x="9" y="31"/>
                      <a:pt x="6" y="29"/>
                      <a:pt x="5" y="27"/>
                    </a:cubicBezTo>
                    <a:cubicBezTo>
                      <a:pt x="3" y="24"/>
                      <a:pt x="3" y="21"/>
                      <a:pt x="3" y="18"/>
                    </a:cubicBezTo>
                    <a:cubicBezTo>
                      <a:pt x="3" y="15"/>
                      <a:pt x="4" y="12"/>
                      <a:pt x="5" y="9"/>
                    </a:cubicBezTo>
                    <a:cubicBezTo>
                      <a:pt x="7" y="6"/>
                      <a:pt x="10" y="4"/>
                      <a:pt x="14" y="3"/>
                    </a:cubicBezTo>
                    <a:cubicBezTo>
                      <a:pt x="17" y="1"/>
                      <a:pt x="21" y="0"/>
                      <a:pt x="26" y="0"/>
                    </a:cubicBezTo>
                    <a:cubicBezTo>
                      <a:pt x="31" y="0"/>
                      <a:pt x="35" y="1"/>
                      <a:pt x="39" y="3"/>
                    </a:cubicBezTo>
                    <a:cubicBezTo>
                      <a:pt x="42" y="4"/>
                      <a:pt x="45" y="7"/>
                      <a:pt x="47" y="10"/>
                    </a:cubicBezTo>
                    <a:cubicBezTo>
                      <a:pt x="49" y="13"/>
                      <a:pt x="50" y="16"/>
                      <a:pt x="51" y="20"/>
                    </a:cubicBezTo>
                    <a:lnTo>
                      <a:pt x="42" y="21"/>
                    </a:lnTo>
                    <a:cubicBezTo>
                      <a:pt x="42" y="16"/>
                      <a:pt x="40" y="13"/>
                      <a:pt x="38" y="11"/>
                    </a:cubicBezTo>
                    <a:cubicBezTo>
                      <a:pt x="35" y="9"/>
                      <a:pt x="31" y="8"/>
                      <a:pt x="26" y="8"/>
                    </a:cubicBezTo>
                    <a:cubicBezTo>
                      <a:pt x="21" y="8"/>
                      <a:pt x="17" y="9"/>
                      <a:pt x="15" y="11"/>
                    </a:cubicBezTo>
                    <a:cubicBezTo>
                      <a:pt x="12" y="13"/>
                      <a:pt x="11" y="15"/>
                      <a:pt x="11" y="18"/>
                    </a:cubicBezTo>
                    <a:cubicBezTo>
                      <a:pt x="11" y="20"/>
                      <a:pt x="12" y="22"/>
                      <a:pt x="14" y="24"/>
                    </a:cubicBezTo>
                    <a:cubicBezTo>
                      <a:pt x="15" y="25"/>
                      <a:pt x="20" y="27"/>
                      <a:pt x="27" y="28"/>
                    </a:cubicBezTo>
                    <a:cubicBezTo>
                      <a:pt x="34" y="30"/>
                      <a:pt x="39" y="31"/>
                      <a:pt x="41" y="33"/>
                    </a:cubicBezTo>
                    <a:cubicBezTo>
                      <a:pt x="45" y="34"/>
                      <a:pt x="48" y="37"/>
                      <a:pt x="50" y="39"/>
                    </a:cubicBezTo>
                    <a:cubicBezTo>
                      <a:pt x="52" y="42"/>
                      <a:pt x="53" y="45"/>
                      <a:pt x="53" y="49"/>
                    </a:cubicBezTo>
                    <a:cubicBezTo>
                      <a:pt x="53" y="52"/>
                      <a:pt x="52" y="55"/>
                      <a:pt x="50" y="59"/>
                    </a:cubicBezTo>
                    <a:cubicBezTo>
                      <a:pt x="47" y="62"/>
                      <a:pt x="45" y="64"/>
                      <a:pt x="41" y="66"/>
                    </a:cubicBezTo>
                    <a:cubicBezTo>
                      <a:pt x="37" y="68"/>
                      <a:pt x="33" y="68"/>
                      <a:pt x="28" y="68"/>
                    </a:cubicBezTo>
                    <a:cubicBezTo>
                      <a:pt x="22" y="68"/>
                      <a:pt x="17" y="68"/>
                      <a:pt x="13" y="66"/>
                    </a:cubicBezTo>
                    <a:cubicBezTo>
                      <a:pt x="9" y="64"/>
                      <a:pt x="6" y="61"/>
                      <a:pt x="4" y="58"/>
                    </a:cubicBezTo>
                    <a:cubicBezTo>
                      <a:pt x="1" y="54"/>
                      <a:pt x="0" y="51"/>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8" name="Freeform 298"/>
              <p:cNvSpPr>
                <a:spLocks/>
              </p:cNvSpPr>
              <p:nvPr/>
            </p:nvSpPr>
            <p:spPr bwMode="auto">
              <a:xfrm>
                <a:off x="4881" y="2897"/>
                <a:ext cx="76" cy="88"/>
              </a:xfrm>
              <a:custGeom>
                <a:avLst/>
                <a:gdLst/>
                <a:ahLst/>
                <a:cxnLst>
                  <a:cxn ang="0">
                    <a:pos x="0" y="66"/>
                  </a:cxn>
                  <a:cxn ang="0">
                    <a:pos x="0" y="66"/>
                  </a:cxn>
                  <a:cxn ang="0">
                    <a:pos x="0" y="0"/>
                  </a:cxn>
                  <a:cxn ang="0">
                    <a:pos x="13" y="0"/>
                  </a:cxn>
                  <a:cxn ang="0">
                    <a:pos x="29" y="47"/>
                  </a:cxn>
                  <a:cxn ang="0">
                    <a:pos x="32" y="57"/>
                  </a:cxn>
                  <a:cxn ang="0">
                    <a:pos x="36" y="46"/>
                  </a:cxn>
                  <a:cxn ang="0">
                    <a:pos x="51" y="0"/>
                  </a:cxn>
                  <a:cxn ang="0">
                    <a:pos x="63" y="0"/>
                  </a:cxn>
                  <a:cxn ang="0">
                    <a:pos x="63" y="66"/>
                  </a:cxn>
                  <a:cxn ang="0">
                    <a:pos x="55" y="66"/>
                  </a:cxn>
                  <a:cxn ang="0">
                    <a:pos x="55" y="11"/>
                  </a:cxn>
                  <a:cxn ang="0">
                    <a:pos x="35"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1" y="55"/>
                      <a:pt x="32" y="57"/>
                    </a:cubicBezTo>
                    <a:cubicBezTo>
                      <a:pt x="33" y="54"/>
                      <a:pt x="34" y="51"/>
                      <a:pt x="36" y="46"/>
                    </a:cubicBezTo>
                    <a:lnTo>
                      <a:pt x="51" y="0"/>
                    </a:lnTo>
                    <a:lnTo>
                      <a:pt x="63" y="0"/>
                    </a:lnTo>
                    <a:lnTo>
                      <a:pt x="63" y="66"/>
                    </a:lnTo>
                    <a:lnTo>
                      <a:pt x="55" y="66"/>
                    </a:lnTo>
                    <a:lnTo>
                      <a:pt x="55" y="11"/>
                    </a:lnTo>
                    <a:lnTo>
                      <a:pt x="35"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19" name="Freeform 299"/>
              <p:cNvSpPr>
                <a:spLocks noEditPoints="1"/>
              </p:cNvSpPr>
              <p:nvPr/>
            </p:nvSpPr>
            <p:spPr bwMode="auto">
              <a:xfrm>
                <a:off x="3717" y="3154"/>
                <a:ext cx="76" cy="87"/>
              </a:xfrm>
              <a:custGeom>
                <a:avLst/>
                <a:gdLst/>
                <a:ahLst/>
                <a:cxnLst>
                  <a:cxn ang="0">
                    <a:pos x="0" y="66"/>
                  </a:cxn>
                  <a:cxn ang="0">
                    <a:pos x="0" y="66"/>
                  </a:cxn>
                  <a:cxn ang="0">
                    <a:pos x="26" y="0"/>
                  </a:cxn>
                  <a:cxn ang="0">
                    <a:pos x="35" y="0"/>
                  </a:cxn>
                  <a:cxn ang="0">
                    <a:pos x="62" y="66"/>
                  </a:cxn>
                  <a:cxn ang="0">
                    <a:pos x="52" y="66"/>
                  </a:cxn>
                  <a:cxn ang="0">
                    <a:pos x="44" y="46"/>
                  </a:cxn>
                  <a:cxn ang="0">
                    <a:pos x="17" y="46"/>
                  </a:cxn>
                  <a:cxn ang="0">
                    <a:pos x="10" y="66"/>
                  </a:cxn>
                  <a:cxn ang="0">
                    <a:pos x="0" y="66"/>
                  </a:cxn>
                  <a:cxn ang="0">
                    <a:pos x="19" y="39"/>
                  </a:cxn>
                  <a:cxn ang="0">
                    <a:pos x="19" y="39"/>
                  </a:cxn>
                  <a:cxn ang="0">
                    <a:pos x="42" y="39"/>
                  </a:cxn>
                  <a:cxn ang="0">
                    <a:pos x="35" y="21"/>
                  </a:cxn>
                  <a:cxn ang="0">
                    <a:pos x="30" y="7"/>
                  </a:cxn>
                  <a:cxn ang="0">
                    <a:pos x="27" y="20"/>
                  </a:cxn>
                  <a:cxn ang="0">
                    <a:pos x="19" y="39"/>
                  </a:cxn>
                </a:cxnLst>
                <a:rect l="0" t="0" r="r" b="b"/>
                <a:pathLst>
                  <a:path w="62" h="66">
                    <a:moveTo>
                      <a:pt x="0" y="66"/>
                    </a:moveTo>
                    <a:lnTo>
                      <a:pt x="0" y="66"/>
                    </a:lnTo>
                    <a:lnTo>
                      <a:pt x="26" y="0"/>
                    </a:lnTo>
                    <a:lnTo>
                      <a:pt x="35" y="0"/>
                    </a:lnTo>
                    <a:lnTo>
                      <a:pt x="62" y="66"/>
                    </a:lnTo>
                    <a:lnTo>
                      <a:pt x="52" y="66"/>
                    </a:lnTo>
                    <a:lnTo>
                      <a:pt x="44" y="46"/>
                    </a:lnTo>
                    <a:lnTo>
                      <a:pt x="17" y="46"/>
                    </a:lnTo>
                    <a:lnTo>
                      <a:pt x="10" y="66"/>
                    </a:lnTo>
                    <a:lnTo>
                      <a:pt x="0" y="66"/>
                    </a:lnTo>
                    <a:close/>
                    <a:moveTo>
                      <a:pt x="19" y="39"/>
                    </a:moveTo>
                    <a:lnTo>
                      <a:pt x="19" y="39"/>
                    </a:lnTo>
                    <a:lnTo>
                      <a:pt x="42" y="39"/>
                    </a:lnTo>
                    <a:lnTo>
                      <a:pt x="35" y="21"/>
                    </a:lnTo>
                    <a:cubicBezTo>
                      <a:pt x="33" y="15"/>
                      <a:pt x="31" y="10"/>
                      <a:pt x="30" y="7"/>
                    </a:cubicBezTo>
                    <a:cubicBezTo>
                      <a:pt x="29" y="11"/>
                      <a:pt x="28" y="15"/>
                      <a:pt x="27" y="20"/>
                    </a:cubicBezTo>
                    <a:lnTo>
                      <a:pt x="19"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0" name="Freeform 300"/>
              <p:cNvSpPr>
                <a:spLocks/>
              </p:cNvSpPr>
              <p:nvPr/>
            </p:nvSpPr>
            <p:spPr bwMode="auto">
              <a:xfrm>
                <a:off x="3799" y="3152"/>
                <a:ext cx="63" cy="90"/>
              </a:xfrm>
              <a:custGeom>
                <a:avLst/>
                <a:gdLst/>
                <a:ahLst/>
                <a:cxnLst>
                  <a:cxn ang="0">
                    <a:pos x="0" y="46"/>
                  </a:cxn>
                  <a:cxn ang="0">
                    <a:pos x="0" y="46"/>
                  </a:cxn>
                  <a:cxn ang="0">
                    <a:pos x="8" y="45"/>
                  </a:cxn>
                  <a:cxn ang="0">
                    <a:pos x="11" y="53"/>
                  </a:cxn>
                  <a:cxn ang="0">
                    <a:pos x="18" y="58"/>
                  </a:cxn>
                  <a:cxn ang="0">
                    <a:pos x="28" y="60"/>
                  </a:cxn>
                  <a:cxn ang="0">
                    <a:pos x="37" y="59"/>
                  </a:cxn>
                  <a:cxn ang="0">
                    <a:pos x="42" y="55"/>
                  </a:cxn>
                  <a:cxn ang="0">
                    <a:pos x="44" y="49"/>
                  </a:cxn>
                  <a:cxn ang="0">
                    <a:pos x="42" y="44"/>
                  </a:cxn>
                  <a:cxn ang="0">
                    <a:pos x="36" y="40"/>
                  </a:cxn>
                  <a:cxn ang="0">
                    <a:pos x="25" y="36"/>
                  </a:cxn>
                  <a:cxn ang="0">
                    <a:pos x="12" y="32"/>
                  </a:cxn>
                  <a:cxn ang="0">
                    <a:pos x="5" y="26"/>
                  </a:cxn>
                  <a:cxn ang="0">
                    <a:pos x="3" y="18"/>
                  </a:cxn>
                  <a:cxn ang="0">
                    <a:pos x="5" y="9"/>
                  </a:cxn>
                  <a:cxn ang="0">
                    <a:pos x="14" y="2"/>
                  </a:cxn>
                  <a:cxn ang="0">
                    <a:pos x="26" y="0"/>
                  </a:cxn>
                  <a:cxn ang="0">
                    <a:pos x="39" y="2"/>
                  </a:cxn>
                  <a:cxn ang="0">
                    <a:pos x="47" y="9"/>
                  </a:cxn>
                  <a:cxn ang="0">
                    <a:pos x="50" y="20"/>
                  </a:cxn>
                  <a:cxn ang="0">
                    <a:pos x="42" y="20"/>
                  </a:cxn>
                  <a:cxn ang="0">
                    <a:pos x="38" y="11"/>
                  </a:cxn>
                  <a:cxn ang="0">
                    <a:pos x="26" y="8"/>
                  </a:cxn>
                  <a:cxn ang="0">
                    <a:pos x="15" y="10"/>
                  </a:cxn>
                  <a:cxn ang="0">
                    <a:pos x="11" y="17"/>
                  </a:cxn>
                  <a:cxn ang="0">
                    <a:pos x="14" y="23"/>
                  </a:cxn>
                  <a:cxn ang="0">
                    <a:pos x="27" y="28"/>
                  </a:cxn>
                  <a:cxn ang="0">
                    <a:pos x="41" y="32"/>
                  </a:cxn>
                  <a:cxn ang="0">
                    <a:pos x="50" y="39"/>
                  </a:cxn>
                  <a:cxn ang="0">
                    <a:pos x="52" y="48"/>
                  </a:cxn>
                  <a:cxn ang="0">
                    <a:pos x="49" y="58"/>
                  </a:cxn>
                  <a:cxn ang="0">
                    <a:pos x="41" y="65"/>
                  </a:cxn>
                  <a:cxn ang="0">
                    <a:pos x="28" y="68"/>
                  </a:cxn>
                  <a:cxn ang="0">
                    <a:pos x="13" y="65"/>
                  </a:cxn>
                  <a:cxn ang="0">
                    <a:pos x="4" y="58"/>
                  </a:cxn>
                  <a:cxn ang="0">
                    <a:pos x="0" y="46"/>
                  </a:cxn>
                  <a:cxn ang="0">
                    <a:pos x="0" y="46"/>
                  </a:cxn>
                </a:cxnLst>
                <a:rect l="0" t="0" r="r" b="b"/>
                <a:pathLst>
                  <a:path w="52" h="68">
                    <a:moveTo>
                      <a:pt x="0" y="46"/>
                    </a:moveTo>
                    <a:lnTo>
                      <a:pt x="0" y="46"/>
                    </a:lnTo>
                    <a:lnTo>
                      <a:pt x="8" y="45"/>
                    </a:lnTo>
                    <a:cubicBezTo>
                      <a:pt x="9" y="48"/>
                      <a:pt x="10" y="51"/>
                      <a:pt x="11" y="53"/>
                    </a:cubicBezTo>
                    <a:cubicBezTo>
                      <a:pt x="12" y="55"/>
                      <a:pt x="15" y="57"/>
                      <a:pt x="18" y="58"/>
                    </a:cubicBezTo>
                    <a:cubicBezTo>
                      <a:pt x="21" y="60"/>
                      <a:pt x="24" y="60"/>
                      <a:pt x="28" y="60"/>
                    </a:cubicBezTo>
                    <a:cubicBezTo>
                      <a:pt x="31" y="60"/>
                      <a:pt x="34" y="60"/>
                      <a:pt x="37" y="59"/>
                    </a:cubicBezTo>
                    <a:cubicBezTo>
                      <a:pt x="39" y="58"/>
                      <a:pt x="41" y="56"/>
                      <a:pt x="42" y="55"/>
                    </a:cubicBezTo>
                    <a:cubicBezTo>
                      <a:pt x="43" y="53"/>
                      <a:pt x="44" y="51"/>
                      <a:pt x="44" y="49"/>
                    </a:cubicBezTo>
                    <a:cubicBezTo>
                      <a:pt x="44" y="47"/>
                      <a:pt x="43" y="45"/>
                      <a:pt x="42" y="44"/>
                    </a:cubicBezTo>
                    <a:cubicBezTo>
                      <a:pt x="41" y="42"/>
                      <a:pt x="39" y="41"/>
                      <a:pt x="36" y="40"/>
                    </a:cubicBezTo>
                    <a:cubicBezTo>
                      <a:pt x="35" y="39"/>
                      <a:pt x="31" y="38"/>
                      <a:pt x="25" y="36"/>
                    </a:cubicBezTo>
                    <a:cubicBezTo>
                      <a:pt x="19" y="35"/>
                      <a:pt x="14" y="34"/>
                      <a:pt x="12" y="32"/>
                    </a:cubicBezTo>
                    <a:cubicBezTo>
                      <a:pt x="9" y="31"/>
                      <a:pt x="6" y="29"/>
                      <a:pt x="5" y="26"/>
                    </a:cubicBezTo>
                    <a:cubicBezTo>
                      <a:pt x="3" y="24"/>
                      <a:pt x="3" y="21"/>
                      <a:pt x="3" y="18"/>
                    </a:cubicBezTo>
                    <a:cubicBezTo>
                      <a:pt x="3" y="15"/>
                      <a:pt x="3" y="12"/>
                      <a:pt x="5" y="9"/>
                    </a:cubicBezTo>
                    <a:cubicBezTo>
                      <a:pt x="7" y="6"/>
                      <a:pt x="10" y="4"/>
                      <a:pt x="14" y="2"/>
                    </a:cubicBezTo>
                    <a:cubicBezTo>
                      <a:pt x="17" y="1"/>
                      <a:pt x="21" y="0"/>
                      <a:pt x="26" y="0"/>
                    </a:cubicBezTo>
                    <a:cubicBezTo>
                      <a:pt x="31" y="0"/>
                      <a:pt x="35" y="1"/>
                      <a:pt x="39" y="2"/>
                    </a:cubicBezTo>
                    <a:cubicBezTo>
                      <a:pt x="42" y="4"/>
                      <a:pt x="45" y="6"/>
                      <a:pt x="47" y="9"/>
                    </a:cubicBezTo>
                    <a:cubicBezTo>
                      <a:pt x="49" y="12"/>
                      <a:pt x="50" y="16"/>
                      <a:pt x="50" y="20"/>
                    </a:cubicBezTo>
                    <a:lnTo>
                      <a:pt x="42" y="20"/>
                    </a:lnTo>
                    <a:cubicBezTo>
                      <a:pt x="42" y="16"/>
                      <a:pt x="40" y="13"/>
                      <a:pt x="38" y="11"/>
                    </a:cubicBezTo>
                    <a:cubicBezTo>
                      <a:pt x="35" y="9"/>
                      <a:pt x="31" y="8"/>
                      <a:pt x="26" y="8"/>
                    </a:cubicBezTo>
                    <a:cubicBezTo>
                      <a:pt x="21" y="8"/>
                      <a:pt x="17" y="9"/>
                      <a:pt x="15" y="10"/>
                    </a:cubicBezTo>
                    <a:cubicBezTo>
                      <a:pt x="12" y="12"/>
                      <a:pt x="11" y="15"/>
                      <a:pt x="11" y="17"/>
                    </a:cubicBezTo>
                    <a:cubicBezTo>
                      <a:pt x="11" y="20"/>
                      <a:pt x="12" y="22"/>
                      <a:pt x="14" y="23"/>
                    </a:cubicBezTo>
                    <a:cubicBezTo>
                      <a:pt x="15" y="25"/>
                      <a:pt x="20" y="26"/>
                      <a:pt x="27" y="28"/>
                    </a:cubicBezTo>
                    <a:cubicBezTo>
                      <a:pt x="34" y="30"/>
                      <a:pt x="39" y="31"/>
                      <a:pt x="41" y="32"/>
                    </a:cubicBezTo>
                    <a:cubicBezTo>
                      <a:pt x="45" y="34"/>
                      <a:pt x="48" y="36"/>
                      <a:pt x="50" y="39"/>
                    </a:cubicBezTo>
                    <a:cubicBezTo>
                      <a:pt x="52" y="42"/>
                      <a:pt x="52" y="45"/>
                      <a:pt x="52" y="48"/>
                    </a:cubicBezTo>
                    <a:cubicBezTo>
                      <a:pt x="52" y="52"/>
                      <a:pt x="51" y="55"/>
                      <a:pt x="49" y="58"/>
                    </a:cubicBezTo>
                    <a:cubicBezTo>
                      <a:pt x="47" y="61"/>
                      <a:pt x="45" y="64"/>
                      <a:pt x="41" y="65"/>
                    </a:cubicBezTo>
                    <a:cubicBezTo>
                      <a:pt x="37" y="67"/>
                      <a:pt x="33" y="68"/>
                      <a:pt x="28" y="68"/>
                    </a:cubicBezTo>
                    <a:cubicBezTo>
                      <a:pt x="22" y="68"/>
                      <a:pt x="17" y="67"/>
                      <a:pt x="13" y="65"/>
                    </a:cubicBezTo>
                    <a:cubicBezTo>
                      <a:pt x="9" y="64"/>
                      <a:pt x="6" y="61"/>
                      <a:pt x="4" y="58"/>
                    </a:cubicBezTo>
                    <a:cubicBezTo>
                      <a:pt x="1" y="54"/>
                      <a:pt x="0" y="50"/>
                      <a:pt x="0" y="46"/>
                    </a:cubicBezTo>
                    <a:lnTo>
                      <a:pt x="0" y="4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1" name="Freeform 301"/>
              <p:cNvSpPr>
                <a:spLocks/>
              </p:cNvSpPr>
              <p:nvPr/>
            </p:nvSpPr>
            <p:spPr bwMode="auto">
              <a:xfrm>
                <a:off x="3878" y="3154"/>
                <a:ext cx="76" cy="87"/>
              </a:xfrm>
              <a:custGeom>
                <a:avLst/>
                <a:gdLst/>
                <a:ahLst/>
                <a:cxnLst>
                  <a:cxn ang="0">
                    <a:pos x="0" y="66"/>
                  </a:cxn>
                  <a:cxn ang="0">
                    <a:pos x="0" y="66"/>
                  </a:cxn>
                  <a:cxn ang="0">
                    <a:pos x="0" y="0"/>
                  </a:cxn>
                  <a:cxn ang="0">
                    <a:pos x="13" y="0"/>
                  </a:cxn>
                  <a:cxn ang="0">
                    <a:pos x="29" y="47"/>
                  </a:cxn>
                  <a:cxn ang="0">
                    <a:pos x="32" y="56"/>
                  </a:cxn>
                  <a:cxn ang="0">
                    <a:pos x="35" y="46"/>
                  </a:cxn>
                  <a:cxn ang="0">
                    <a:pos x="51" y="0"/>
                  </a:cxn>
                  <a:cxn ang="0">
                    <a:pos x="63" y="0"/>
                  </a:cxn>
                  <a:cxn ang="0">
                    <a:pos x="63" y="66"/>
                  </a:cxn>
                  <a:cxn ang="0">
                    <a:pos x="55" y="66"/>
                  </a:cxn>
                  <a:cxn ang="0">
                    <a:pos x="55" y="11"/>
                  </a:cxn>
                  <a:cxn ang="0">
                    <a:pos x="35" y="66"/>
                  </a:cxn>
                  <a:cxn ang="0">
                    <a:pos x="28" y="66"/>
                  </a:cxn>
                  <a:cxn ang="0">
                    <a:pos x="9" y="10"/>
                  </a:cxn>
                  <a:cxn ang="0">
                    <a:pos x="9" y="66"/>
                  </a:cxn>
                  <a:cxn ang="0">
                    <a:pos x="0" y="66"/>
                  </a:cxn>
                </a:cxnLst>
                <a:rect l="0" t="0" r="r" b="b"/>
                <a:pathLst>
                  <a:path w="63" h="66">
                    <a:moveTo>
                      <a:pt x="0" y="66"/>
                    </a:moveTo>
                    <a:lnTo>
                      <a:pt x="0" y="66"/>
                    </a:lnTo>
                    <a:lnTo>
                      <a:pt x="0" y="0"/>
                    </a:lnTo>
                    <a:lnTo>
                      <a:pt x="13" y="0"/>
                    </a:lnTo>
                    <a:lnTo>
                      <a:pt x="29" y="47"/>
                    </a:lnTo>
                    <a:cubicBezTo>
                      <a:pt x="30" y="51"/>
                      <a:pt x="31" y="54"/>
                      <a:pt x="32" y="56"/>
                    </a:cubicBezTo>
                    <a:cubicBezTo>
                      <a:pt x="33" y="54"/>
                      <a:pt x="34" y="50"/>
                      <a:pt x="35" y="46"/>
                    </a:cubicBezTo>
                    <a:lnTo>
                      <a:pt x="51" y="0"/>
                    </a:lnTo>
                    <a:lnTo>
                      <a:pt x="63" y="0"/>
                    </a:lnTo>
                    <a:lnTo>
                      <a:pt x="63" y="66"/>
                    </a:lnTo>
                    <a:lnTo>
                      <a:pt x="55" y="66"/>
                    </a:lnTo>
                    <a:lnTo>
                      <a:pt x="55" y="11"/>
                    </a:lnTo>
                    <a:lnTo>
                      <a:pt x="35" y="66"/>
                    </a:lnTo>
                    <a:lnTo>
                      <a:pt x="28" y="66"/>
                    </a:lnTo>
                    <a:lnTo>
                      <a:pt x="9" y="10"/>
                    </a:lnTo>
                    <a:lnTo>
                      <a:pt x="9"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2" name="Freeform 302"/>
              <p:cNvSpPr>
                <a:spLocks/>
              </p:cNvSpPr>
              <p:nvPr/>
            </p:nvSpPr>
            <p:spPr bwMode="auto">
              <a:xfrm>
                <a:off x="2720" y="3600"/>
                <a:ext cx="104" cy="6"/>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3" name="Freeform 303"/>
              <p:cNvSpPr>
                <a:spLocks/>
              </p:cNvSpPr>
              <p:nvPr/>
            </p:nvSpPr>
            <p:spPr bwMode="auto">
              <a:xfrm>
                <a:off x="2820" y="3417"/>
                <a:ext cx="6" cy="363"/>
              </a:xfrm>
              <a:custGeom>
                <a:avLst/>
                <a:gdLst/>
                <a:ahLst/>
                <a:cxnLst>
                  <a:cxn ang="0">
                    <a:pos x="0" y="275"/>
                  </a:cxn>
                  <a:cxn ang="0">
                    <a:pos x="0" y="275"/>
                  </a:cxn>
                  <a:cxn ang="0">
                    <a:pos x="5" y="275"/>
                  </a:cxn>
                  <a:cxn ang="0">
                    <a:pos x="5" y="0"/>
                  </a:cxn>
                  <a:cxn ang="0">
                    <a:pos x="0" y="0"/>
                  </a:cxn>
                  <a:cxn ang="0">
                    <a:pos x="0" y="275"/>
                  </a:cxn>
                </a:cxnLst>
                <a:rect l="0" t="0" r="r" b="b"/>
                <a:pathLst>
                  <a:path w="5" h="275">
                    <a:moveTo>
                      <a:pt x="0" y="275"/>
                    </a:moveTo>
                    <a:lnTo>
                      <a:pt x="0" y="275"/>
                    </a:lnTo>
                    <a:lnTo>
                      <a:pt x="5" y="275"/>
                    </a:lnTo>
                    <a:lnTo>
                      <a:pt x="5" y="0"/>
                    </a:lnTo>
                    <a:lnTo>
                      <a:pt x="0" y="0"/>
                    </a:lnTo>
                    <a:lnTo>
                      <a:pt x="0" y="2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4" name="Freeform 304"/>
              <p:cNvSpPr>
                <a:spLocks/>
              </p:cNvSpPr>
              <p:nvPr/>
            </p:nvSpPr>
            <p:spPr bwMode="auto">
              <a:xfrm>
                <a:off x="2824" y="3776"/>
                <a:ext cx="103" cy="5"/>
              </a:xfrm>
              <a:custGeom>
                <a:avLst/>
                <a:gdLst/>
                <a:ahLst/>
                <a:cxnLst>
                  <a:cxn ang="0">
                    <a:pos x="0" y="4"/>
                  </a:cxn>
                  <a:cxn ang="0">
                    <a:pos x="0" y="4"/>
                  </a:cxn>
                  <a:cxn ang="0">
                    <a:pos x="85" y="4"/>
                  </a:cxn>
                  <a:cxn ang="0">
                    <a:pos x="85" y="0"/>
                  </a:cxn>
                  <a:cxn ang="0">
                    <a:pos x="0" y="0"/>
                  </a:cxn>
                  <a:cxn ang="0">
                    <a:pos x="0" y="4"/>
                  </a:cxn>
                </a:cxnLst>
                <a:rect l="0" t="0" r="r" b="b"/>
                <a:pathLst>
                  <a:path w="85" h="4">
                    <a:moveTo>
                      <a:pt x="0" y="4"/>
                    </a:moveTo>
                    <a:lnTo>
                      <a:pt x="0" y="4"/>
                    </a:lnTo>
                    <a:lnTo>
                      <a:pt x="85" y="4"/>
                    </a:lnTo>
                    <a:lnTo>
                      <a:pt x="85"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5" name="Freeform 305"/>
              <p:cNvSpPr>
                <a:spLocks/>
              </p:cNvSpPr>
              <p:nvPr/>
            </p:nvSpPr>
            <p:spPr bwMode="auto">
              <a:xfrm>
                <a:off x="2824" y="3414"/>
                <a:ext cx="103" cy="7"/>
              </a:xfrm>
              <a:custGeom>
                <a:avLst/>
                <a:gdLst/>
                <a:ahLst/>
                <a:cxnLst>
                  <a:cxn ang="0">
                    <a:pos x="0" y="5"/>
                  </a:cxn>
                  <a:cxn ang="0">
                    <a:pos x="0" y="5"/>
                  </a:cxn>
                  <a:cxn ang="0">
                    <a:pos x="85" y="5"/>
                  </a:cxn>
                  <a:cxn ang="0">
                    <a:pos x="85" y="0"/>
                  </a:cxn>
                  <a:cxn ang="0">
                    <a:pos x="0" y="0"/>
                  </a:cxn>
                  <a:cxn ang="0">
                    <a:pos x="0" y="5"/>
                  </a:cxn>
                </a:cxnLst>
                <a:rect l="0" t="0" r="r" b="b"/>
                <a:pathLst>
                  <a:path w="85" h="5">
                    <a:moveTo>
                      <a:pt x="0" y="5"/>
                    </a:moveTo>
                    <a:lnTo>
                      <a:pt x="0" y="5"/>
                    </a:lnTo>
                    <a:lnTo>
                      <a:pt x="85" y="5"/>
                    </a:lnTo>
                    <a:lnTo>
                      <a:pt x="85" y="0"/>
                    </a:lnTo>
                    <a:lnTo>
                      <a:pt x="0" y="0"/>
                    </a:lnTo>
                    <a:lnTo>
                      <a:pt x="0" y="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6" name="Freeform 306"/>
              <p:cNvSpPr>
                <a:spLocks/>
              </p:cNvSpPr>
              <p:nvPr/>
            </p:nvSpPr>
            <p:spPr bwMode="auto">
              <a:xfrm>
                <a:off x="2977" y="3394"/>
                <a:ext cx="62" cy="87"/>
              </a:xfrm>
              <a:custGeom>
                <a:avLst/>
                <a:gdLst/>
                <a:ahLst/>
                <a:cxnLst>
                  <a:cxn ang="0">
                    <a:pos x="0" y="66"/>
                  </a:cxn>
                  <a:cxn ang="0">
                    <a:pos x="0" y="66"/>
                  </a:cxn>
                  <a:cxn ang="0">
                    <a:pos x="0" y="0"/>
                  </a:cxn>
                  <a:cxn ang="0">
                    <a:pos x="8" y="0"/>
                  </a:cxn>
                  <a:cxn ang="0">
                    <a:pos x="43" y="52"/>
                  </a:cxn>
                  <a:cxn ang="0">
                    <a:pos x="43" y="0"/>
                  </a:cxn>
                  <a:cxn ang="0">
                    <a:pos x="51" y="0"/>
                  </a:cxn>
                  <a:cxn ang="0">
                    <a:pos x="51" y="66"/>
                  </a:cxn>
                  <a:cxn ang="0">
                    <a:pos x="42" y="66"/>
                  </a:cxn>
                  <a:cxn ang="0">
                    <a:pos x="8" y="15"/>
                  </a:cxn>
                  <a:cxn ang="0">
                    <a:pos x="8" y="66"/>
                  </a:cxn>
                  <a:cxn ang="0">
                    <a:pos x="0" y="66"/>
                  </a:cxn>
                </a:cxnLst>
                <a:rect l="0" t="0" r="r" b="b"/>
                <a:pathLst>
                  <a:path w="51" h="66">
                    <a:moveTo>
                      <a:pt x="0" y="66"/>
                    </a:moveTo>
                    <a:lnTo>
                      <a:pt x="0" y="66"/>
                    </a:lnTo>
                    <a:lnTo>
                      <a:pt x="0" y="0"/>
                    </a:lnTo>
                    <a:lnTo>
                      <a:pt x="8" y="0"/>
                    </a:lnTo>
                    <a:lnTo>
                      <a:pt x="43" y="52"/>
                    </a:lnTo>
                    <a:lnTo>
                      <a:pt x="43" y="0"/>
                    </a:lnTo>
                    <a:lnTo>
                      <a:pt x="51" y="0"/>
                    </a:lnTo>
                    <a:lnTo>
                      <a:pt x="51" y="66"/>
                    </a:lnTo>
                    <a:lnTo>
                      <a:pt x="42" y="66"/>
                    </a:lnTo>
                    <a:lnTo>
                      <a:pt x="8" y="15"/>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7" name="Freeform 307"/>
              <p:cNvSpPr>
                <a:spLocks/>
              </p:cNvSpPr>
              <p:nvPr/>
            </p:nvSpPr>
            <p:spPr bwMode="auto">
              <a:xfrm>
                <a:off x="3057" y="3419"/>
                <a:ext cx="47" cy="64"/>
              </a:xfrm>
              <a:custGeom>
                <a:avLst/>
                <a:gdLst/>
                <a:ahLst/>
                <a:cxnLst>
                  <a:cxn ang="0">
                    <a:pos x="31" y="47"/>
                  </a:cxn>
                  <a:cxn ang="0">
                    <a:pos x="31" y="47"/>
                  </a:cxn>
                  <a:cxn ang="0">
                    <a:pos x="31" y="40"/>
                  </a:cxn>
                  <a:cxn ang="0">
                    <a:pos x="16" y="48"/>
                  </a:cxn>
                  <a:cxn ang="0">
                    <a:pos x="8" y="47"/>
                  </a:cxn>
                  <a:cxn ang="0">
                    <a:pos x="3" y="43"/>
                  </a:cxn>
                  <a:cxn ang="0">
                    <a:pos x="0" y="37"/>
                  </a:cxn>
                  <a:cxn ang="0">
                    <a:pos x="0" y="29"/>
                  </a:cxn>
                  <a:cxn ang="0">
                    <a:pos x="0" y="0"/>
                  </a:cxn>
                  <a:cxn ang="0">
                    <a:pos x="8" y="0"/>
                  </a:cxn>
                  <a:cxn ang="0">
                    <a:pos x="8" y="26"/>
                  </a:cxn>
                  <a:cxn ang="0">
                    <a:pos x="8" y="35"/>
                  </a:cxn>
                  <a:cxn ang="0">
                    <a:pos x="11" y="40"/>
                  </a:cxn>
                  <a:cxn ang="0">
                    <a:pos x="18" y="41"/>
                  </a:cxn>
                  <a:cxn ang="0">
                    <a:pos x="24" y="40"/>
                  </a:cxn>
                  <a:cxn ang="0">
                    <a:pos x="29" y="34"/>
                  </a:cxn>
                  <a:cxn ang="0">
                    <a:pos x="30" y="25"/>
                  </a:cxn>
                  <a:cxn ang="0">
                    <a:pos x="30" y="0"/>
                  </a:cxn>
                  <a:cxn ang="0">
                    <a:pos x="38" y="0"/>
                  </a:cxn>
                  <a:cxn ang="0">
                    <a:pos x="38" y="47"/>
                  </a:cxn>
                  <a:cxn ang="0">
                    <a:pos x="31" y="47"/>
                  </a:cxn>
                </a:cxnLst>
                <a:rect l="0" t="0" r="r" b="b"/>
                <a:pathLst>
                  <a:path w="38" h="48">
                    <a:moveTo>
                      <a:pt x="31" y="47"/>
                    </a:moveTo>
                    <a:lnTo>
                      <a:pt x="31" y="47"/>
                    </a:lnTo>
                    <a:lnTo>
                      <a:pt x="31" y="40"/>
                    </a:lnTo>
                    <a:cubicBezTo>
                      <a:pt x="27" y="46"/>
                      <a:pt x="22" y="48"/>
                      <a:pt x="16" y="48"/>
                    </a:cubicBezTo>
                    <a:cubicBezTo>
                      <a:pt x="13" y="48"/>
                      <a:pt x="10" y="48"/>
                      <a:pt x="8" y="47"/>
                    </a:cubicBezTo>
                    <a:cubicBezTo>
                      <a:pt x="6" y="46"/>
                      <a:pt x="4" y="44"/>
                      <a:pt x="3" y="43"/>
                    </a:cubicBezTo>
                    <a:cubicBezTo>
                      <a:pt x="1" y="41"/>
                      <a:pt x="1" y="39"/>
                      <a:pt x="0" y="37"/>
                    </a:cubicBezTo>
                    <a:cubicBezTo>
                      <a:pt x="0" y="35"/>
                      <a:pt x="0" y="33"/>
                      <a:pt x="0" y="29"/>
                    </a:cubicBezTo>
                    <a:lnTo>
                      <a:pt x="0" y="0"/>
                    </a:lnTo>
                    <a:lnTo>
                      <a:pt x="8" y="0"/>
                    </a:lnTo>
                    <a:lnTo>
                      <a:pt x="8" y="26"/>
                    </a:lnTo>
                    <a:cubicBezTo>
                      <a:pt x="8" y="30"/>
                      <a:pt x="8" y="33"/>
                      <a:pt x="8" y="35"/>
                    </a:cubicBezTo>
                    <a:cubicBezTo>
                      <a:pt x="9" y="37"/>
                      <a:pt x="10" y="38"/>
                      <a:pt x="11" y="40"/>
                    </a:cubicBezTo>
                    <a:cubicBezTo>
                      <a:pt x="13" y="41"/>
                      <a:pt x="15" y="41"/>
                      <a:pt x="18" y="41"/>
                    </a:cubicBezTo>
                    <a:cubicBezTo>
                      <a:pt x="20" y="41"/>
                      <a:pt x="22" y="41"/>
                      <a:pt x="24" y="40"/>
                    </a:cubicBezTo>
                    <a:cubicBezTo>
                      <a:pt x="26" y="38"/>
                      <a:pt x="28" y="37"/>
                      <a:pt x="29" y="34"/>
                    </a:cubicBezTo>
                    <a:cubicBezTo>
                      <a:pt x="30" y="32"/>
                      <a:pt x="30" y="29"/>
                      <a:pt x="30" y="25"/>
                    </a:cubicBezTo>
                    <a:lnTo>
                      <a:pt x="30" y="0"/>
                    </a:lnTo>
                    <a:lnTo>
                      <a:pt x="38" y="0"/>
                    </a:lnTo>
                    <a:lnTo>
                      <a:pt x="38" y="47"/>
                    </a:lnTo>
                    <a:lnTo>
                      <a:pt x="31" y="4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8" name="Freeform 308"/>
              <p:cNvSpPr>
                <a:spLocks/>
              </p:cNvSpPr>
              <p:nvPr/>
            </p:nvSpPr>
            <p:spPr bwMode="auto">
              <a:xfrm>
                <a:off x="3119" y="3417"/>
                <a:ext cx="80" cy="64"/>
              </a:xfrm>
              <a:custGeom>
                <a:avLst/>
                <a:gdLst/>
                <a:ahLst/>
                <a:cxnLst>
                  <a:cxn ang="0">
                    <a:pos x="0" y="49"/>
                  </a:cxn>
                  <a:cxn ang="0">
                    <a:pos x="0" y="49"/>
                  </a:cxn>
                  <a:cxn ang="0">
                    <a:pos x="0" y="2"/>
                  </a:cxn>
                  <a:cxn ang="0">
                    <a:pos x="7" y="2"/>
                  </a:cxn>
                  <a:cxn ang="0">
                    <a:pos x="7" y="8"/>
                  </a:cxn>
                  <a:cxn ang="0">
                    <a:pos x="13" y="3"/>
                  </a:cxn>
                  <a:cxn ang="0">
                    <a:pos x="22" y="0"/>
                  </a:cxn>
                  <a:cxn ang="0">
                    <a:pos x="30" y="3"/>
                  </a:cxn>
                  <a:cxn ang="0">
                    <a:pos x="35" y="9"/>
                  </a:cxn>
                  <a:cxn ang="0">
                    <a:pos x="50" y="0"/>
                  </a:cxn>
                  <a:cxn ang="0">
                    <a:pos x="61" y="4"/>
                  </a:cxn>
                  <a:cxn ang="0">
                    <a:pos x="65" y="17"/>
                  </a:cxn>
                  <a:cxn ang="0">
                    <a:pos x="65" y="49"/>
                  </a:cxn>
                  <a:cxn ang="0">
                    <a:pos x="57" y="49"/>
                  </a:cxn>
                  <a:cxn ang="0">
                    <a:pos x="57" y="19"/>
                  </a:cxn>
                  <a:cxn ang="0">
                    <a:pos x="56" y="12"/>
                  </a:cxn>
                  <a:cxn ang="0">
                    <a:pos x="53" y="9"/>
                  </a:cxn>
                  <a:cxn ang="0">
                    <a:pos x="48" y="7"/>
                  </a:cxn>
                  <a:cxn ang="0">
                    <a:pos x="40" y="11"/>
                  </a:cxn>
                  <a:cxn ang="0">
                    <a:pos x="36" y="22"/>
                  </a:cxn>
                  <a:cxn ang="0">
                    <a:pos x="36" y="49"/>
                  </a:cxn>
                  <a:cxn ang="0">
                    <a:pos x="28" y="49"/>
                  </a:cxn>
                  <a:cxn ang="0">
                    <a:pos x="28" y="18"/>
                  </a:cxn>
                  <a:cxn ang="0">
                    <a:pos x="26" y="10"/>
                  </a:cxn>
                  <a:cxn ang="0">
                    <a:pos x="20" y="7"/>
                  </a:cxn>
                  <a:cxn ang="0">
                    <a:pos x="14" y="9"/>
                  </a:cxn>
                  <a:cxn ang="0">
                    <a:pos x="9" y="15"/>
                  </a:cxn>
                  <a:cxn ang="0">
                    <a:pos x="8" y="25"/>
                  </a:cxn>
                  <a:cxn ang="0">
                    <a:pos x="8" y="49"/>
                  </a:cxn>
                  <a:cxn ang="0">
                    <a:pos x="0" y="49"/>
                  </a:cxn>
                </a:cxnLst>
                <a:rect l="0" t="0" r="r" b="b"/>
                <a:pathLst>
                  <a:path w="65" h="49">
                    <a:moveTo>
                      <a:pt x="0" y="49"/>
                    </a:moveTo>
                    <a:lnTo>
                      <a:pt x="0" y="49"/>
                    </a:lnTo>
                    <a:lnTo>
                      <a:pt x="0" y="2"/>
                    </a:lnTo>
                    <a:lnTo>
                      <a:pt x="7" y="2"/>
                    </a:lnTo>
                    <a:lnTo>
                      <a:pt x="7" y="8"/>
                    </a:lnTo>
                    <a:cubicBezTo>
                      <a:pt x="9" y="6"/>
                      <a:pt x="11" y="4"/>
                      <a:pt x="13" y="3"/>
                    </a:cubicBezTo>
                    <a:cubicBezTo>
                      <a:pt x="16" y="1"/>
                      <a:pt x="18" y="0"/>
                      <a:pt x="22" y="0"/>
                    </a:cubicBezTo>
                    <a:cubicBezTo>
                      <a:pt x="25" y="0"/>
                      <a:pt x="28" y="1"/>
                      <a:pt x="30" y="3"/>
                    </a:cubicBezTo>
                    <a:cubicBezTo>
                      <a:pt x="33" y="4"/>
                      <a:pt x="34" y="6"/>
                      <a:pt x="35" y="9"/>
                    </a:cubicBezTo>
                    <a:cubicBezTo>
                      <a:pt x="39" y="3"/>
                      <a:pt x="44" y="0"/>
                      <a:pt x="50" y="0"/>
                    </a:cubicBezTo>
                    <a:cubicBezTo>
                      <a:pt x="55" y="0"/>
                      <a:pt x="58" y="2"/>
                      <a:pt x="61" y="4"/>
                    </a:cubicBezTo>
                    <a:cubicBezTo>
                      <a:pt x="63" y="7"/>
                      <a:pt x="65" y="11"/>
                      <a:pt x="65" y="17"/>
                    </a:cubicBezTo>
                    <a:lnTo>
                      <a:pt x="65" y="49"/>
                    </a:lnTo>
                    <a:lnTo>
                      <a:pt x="57" y="49"/>
                    </a:lnTo>
                    <a:lnTo>
                      <a:pt x="57" y="19"/>
                    </a:lnTo>
                    <a:cubicBezTo>
                      <a:pt x="57" y="16"/>
                      <a:pt x="56" y="14"/>
                      <a:pt x="56" y="12"/>
                    </a:cubicBezTo>
                    <a:cubicBezTo>
                      <a:pt x="55" y="11"/>
                      <a:pt x="54" y="10"/>
                      <a:pt x="53" y="9"/>
                    </a:cubicBezTo>
                    <a:cubicBezTo>
                      <a:pt x="52" y="8"/>
                      <a:pt x="50" y="7"/>
                      <a:pt x="48" y="7"/>
                    </a:cubicBezTo>
                    <a:cubicBezTo>
                      <a:pt x="45" y="7"/>
                      <a:pt x="42" y="9"/>
                      <a:pt x="40" y="11"/>
                    </a:cubicBezTo>
                    <a:cubicBezTo>
                      <a:pt x="38" y="13"/>
                      <a:pt x="36" y="17"/>
                      <a:pt x="36" y="22"/>
                    </a:cubicBezTo>
                    <a:lnTo>
                      <a:pt x="36" y="49"/>
                    </a:lnTo>
                    <a:lnTo>
                      <a:pt x="28" y="49"/>
                    </a:lnTo>
                    <a:lnTo>
                      <a:pt x="28" y="18"/>
                    </a:lnTo>
                    <a:cubicBezTo>
                      <a:pt x="28" y="15"/>
                      <a:pt x="28" y="12"/>
                      <a:pt x="26" y="10"/>
                    </a:cubicBezTo>
                    <a:cubicBezTo>
                      <a:pt x="25" y="8"/>
                      <a:pt x="23" y="7"/>
                      <a:pt x="20" y="7"/>
                    </a:cubicBezTo>
                    <a:cubicBezTo>
                      <a:pt x="18" y="7"/>
                      <a:pt x="15" y="8"/>
                      <a:pt x="14" y="9"/>
                    </a:cubicBezTo>
                    <a:cubicBezTo>
                      <a:pt x="12" y="10"/>
                      <a:pt x="10" y="12"/>
                      <a:pt x="9" y="15"/>
                    </a:cubicBezTo>
                    <a:cubicBezTo>
                      <a:pt x="8" y="17"/>
                      <a:pt x="8" y="20"/>
                      <a:pt x="8" y="25"/>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29" name="Freeform 309"/>
              <p:cNvSpPr>
                <a:spLocks noEditPoints="1"/>
              </p:cNvSpPr>
              <p:nvPr/>
            </p:nvSpPr>
            <p:spPr bwMode="auto">
              <a:xfrm>
                <a:off x="3214" y="3394"/>
                <a:ext cx="51" cy="89"/>
              </a:xfrm>
              <a:custGeom>
                <a:avLst/>
                <a:gdLst/>
                <a:ahLst/>
                <a:cxnLst>
                  <a:cxn ang="0">
                    <a:pos x="8" y="66"/>
                  </a:cxn>
                  <a:cxn ang="0">
                    <a:pos x="8" y="66"/>
                  </a:cxn>
                  <a:cxn ang="0">
                    <a:pos x="0" y="66"/>
                  </a:cxn>
                  <a:cxn ang="0">
                    <a:pos x="0" y="0"/>
                  </a:cxn>
                  <a:cxn ang="0">
                    <a:pos x="8" y="0"/>
                  </a:cxn>
                  <a:cxn ang="0">
                    <a:pos x="8" y="24"/>
                  </a:cxn>
                  <a:cxn ang="0">
                    <a:pos x="22" y="17"/>
                  </a:cxn>
                  <a:cxn ang="0">
                    <a:pos x="30" y="19"/>
                  </a:cxn>
                  <a:cxn ang="0">
                    <a:pos x="36" y="24"/>
                  </a:cxn>
                  <a:cxn ang="0">
                    <a:pos x="40" y="32"/>
                  </a:cxn>
                  <a:cxn ang="0">
                    <a:pos x="42" y="42"/>
                  </a:cxn>
                  <a:cxn ang="0">
                    <a:pos x="36" y="61"/>
                  </a:cxn>
                  <a:cxn ang="0">
                    <a:pos x="21" y="67"/>
                  </a:cxn>
                  <a:cxn ang="0">
                    <a:pos x="8" y="60"/>
                  </a:cxn>
                  <a:cxn ang="0">
                    <a:pos x="8" y="66"/>
                  </a:cxn>
                  <a:cxn ang="0">
                    <a:pos x="8" y="42"/>
                  </a:cxn>
                  <a:cxn ang="0">
                    <a:pos x="8" y="42"/>
                  </a:cxn>
                  <a:cxn ang="0">
                    <a:pos x="10" y="54"/>
                  </a:cxn>
                  <a:cxn ang="0">
                    <a:pos x="20" y="61"/>
                  </a:cxn>
                  <a:cxn ang="0">
                    <a:pos x="30" y="56"/>
                  </a:cxn>
                  <a:cxn ang="0">
                    <a:pos x="33" y="42"/>
                  </a:cxn>
                  <a:cxn ang="0">
                    <a:pos x="30" y="29"/>
                  </a:cxn>
                  <a:cxn ang="0">
                    <a:pos x="21" y="24"/>
                  </a:cxn>
                  <a:cxn ang="0">
                    <a:pos x="12" y="29"/>
                  </a:cxn>
                  <a:cxn ang="0">
                    <a:pos x="8" y="42"/>
                  </a:cxn>
                  <a:cxn ang="0">
                    <a:pos x="8" y="42"/>
                  </a:cxn>
                </a:cxnLst>
                <a:rect l="0" t="0" r="r" b="b"/>
                <a:pathLst>
                  <a:path w="42" h="67">
                    <a:moveTo>
                      <a:pt x="8" y="66"/>
                    </a:moveTo>
                    <a:lnTo>
                      <a:pt x="8" y="66"/>
                    </a:lnTo>
                    <a:lnTo>
                      <a:pt x="0" y="66"/>
                    </a:lnTo>
                    <a:lnTo>
                      <a:pt x="0" y="0"/>
                    </a:lnTo>
                    <a:lnTo>
                      <a:pt x="8" y="0"/>
                    </a:lnTo>
                    <a:lnTo>
                      <a:pt x="8" y="24"/>
                    </a:lnTo>
                    <a:cubicBezTo>
                      <a:pt x="12" y="20"/>
                      <a:pt x="16" y="17"/>
                      <a:pt x="22" y="17"/>
                    </a:cubicBezTo>
                    <a:cubicBezTo>
                      <a:pt x="24" y="17"/>
                      <a:pt x="27" y="18"/>
                      <a:pt x="30" y="19"/>
                    </a:cubicBezTo>
                    <a:cubicBezTo>
                      <a:pt x="32" y="20"/>
                      <a:pt x="35" y="22"/>
                      <a:pt x="36" y="24"/>
                    </a:cubicBezTo>
                    <a:cubicBezTo>
                      <a:pt x="38" y="26"/>
                      <a:pt x="39" y="29"/>
                      <a:pt x="40" y="32"/>
                    </a:cubicBezTo>
                    <a:cubicBezTo>
                      <a:pt x="41" y="35"/>
                      <a:pt x="42" y="38"/>
                      <a:pt x="42" y="42"/>
                    </a:cubicBezTo>
                    <a:cubicBezTo>
                      <a:pt x="42" y="50"/>
                      <a:pt x="40" y="56"/>
                      <a:pt x="36" y="61"/>
                    </a:cubicBezTo>
                    <a:cubicBezTo>
                      <a:pt x="32" y="65"/>
                      <a:pt x="27" y="67"/>
                      <a:pt x="21" y="67"/>
                    </a:cubicBezTo>
                    <a:cubicBezTo>
                      <a:pt x="15" y="67"/>
                      <a:pt x="11" y="65"/>
                      <a:pt x="8" y="60"/>
                    </a:cubicBezTo>
                    <a:lnTo>
                      <a:pt x="8" y="66"/>
                    </a:lnTo>
                    <a:close/>
                    <a:moveTo>
                      <a:pt x="8" y="42"/>
                    </a:moveTo>
                    <a:lnTo>
                      <a:pt x="8" y="42"/>
                    </a:lnTo>
                    <a:cubicBezTo>
                      <a:pt x="8" y="48"/>
                      <a:pt x="9" y="52"/>
                      <a:pt x="10" y="54"/>
                    </a:cubicBezTo>
                    <a:cubicBezTo>
                      <a:pt x="13" y="59"/>
                      <a:pt x="16" y="61"/>
                      <a:pt x="20" y="61"/>
                    </a:cubicBezTo>
                    <a:cubicBezTo>
                      <a:pt x="24" y="61"/>
                      <a:pt x="27" y="59"/>
                      <a:pt x="30" y="56"/>
                    </a:cubicBezTo>
                    <a:cubicBezTo>
                      <a:pt x="32" y="53"/>
                      <a:pt x="33" y="48"/>
                      <a:pt x="33" y="42"/>
                    </a:cubicBezTo>
                    <a:cubicBezTo>
                      <a:pt x="33" y="36"/>
                      <a:pt x="32" y="32"/>
                      <a:pt x="30" y="29"/>
                    </a:cubicBezTo>
                    <a:cubicBezTo>
                      <a:pt x="27" y="26"/>
                      <a:pt x="24" y="24"/>
                      <a:pt x="21" y="24"/>
                    </a:cubicBezTo>
                    <a:cubicBezTo>
                      <a:pt x="17" y="24"/>
                      <a:pt x="14" y="26"/>
                      <a:pt x="12" y="29"/>
                    </a:cubicBezTo>
                    <a:cubicBezTo>
                      <a:pt x="9" y="32"/>
                      <a:pt x="8" y="36"/>
                      <a:pt x="8" y="42"/>
                    </a:cubicBezTo>
                    <a:lnTo>
                      <a:pt x="8" y="4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0" name="Freeform 310"/>
              <p:cNvSpPr>
                <a:spLocks noEditPoints="1"/>
              </p:cNvSpPr>
              <p:nvPr/>
            </p:nvSpPr>
            <p:spPr bwMode="auto">
              <a:xfrm>
                <a:off x="3274" y="3417"/>
                <a:ext cx="54"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9"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1" name="Freeform 311"/>
              <p:cNvSpPr>
                <a:spLocks/>
              </p:cNvSpPr>
              <p:nvPr/>
            </p:nvSpPr>
            <p:spPr bwMode="auto">
              <a:xfrm>
                <a:off x="3340" y="3417"/>
                <a:ext cx="31" cy="64"/>
              </a:xfrm>
              <a:custGeom>
                <a:avLst/>
                <a:gdLst/>
                <a:ahLst/>
                <a:cxnLst>
                  <a:cxn ang="0">
                    <a:pos x="0" y="49"/>
                  </a:cxn>
                  <a:cxn ang="0">
                    <a:pos x="0" y="49"/>
                  </a:cxn>
                  <a:cxn ang="0">
                    <a:pos x="0" y="2"/>
                  </a:cxn>
                  <a:cxn ang="0">
                    <a:pos x="7" y="2"/>
                  </a:cxn>
                  <a:cxn ang="0">
                    <a:pos x="7" y="9"/>
                  </a:cxn>
                  <a:cxn ang="0">
                    <a:pos x="12" y="2"/>
                  </a:cxn>
                  <a:cxn ang="0">
                    <a:pos x="17" y="0"/>
                  </a:cxn>
                  <a:cxn ang="0">
                    <a:pos x="26" y="3"/>
                  </a:cxn>
                  <a:cxn ang="0">
                    <a:pos x="23" y="11"/>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1" y="3"/>
                      <a:pt x="12" y="2"/>
                    </a:cubicBezTo>
                    <a:cubicBezTo>
                      <a:pt x="14" y="1"/>
                      <a:pt x="15" y="0"/>
                      <a:pt x="17" y="0"/>
                    </a:cubicBezTo>
                    <a:cubicBezTo>
                      <a:pt x="20" y="0"/>
                      <a:pt x="23" y="1"/>
                      <a:pt x="26" y="3"/>
                    </a:cubicBezTo>
                    <a:lnTo>
                      <a:pt x="23" y="11"/>
                    </a:lnTo>
                    <a:cubicBezTo>
                      <a:pt x="21" y="9"/>
                      <a:pt x="19" y="9"/>
                      <a:pt x="17" y="9"/>
                    </a:cubicBezTo>
                    <a:cubicBezTo>
                      <a:pt x="15" y="9"/>
                      <a:pt x="14"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2" name="Freeform 312"/>
              <p:cNvSpPr>
                <a:spLocks noEditPoints="1"/>
              </p:cNvSpPr>
              <p:nvPr/>
            </p:nvSpPr>
            <p:spPr bwMode="auto">
              <a:xfrm>
                <a:off x="3404" y="3417"/>
                <a:ext cx="54" cy="66"/>
              </a:xfrm>
              <a:custGeom>
                <a:avLst/>
                <a:gdLst/>
                <a:ahLst/>
                <a:cxnLst>
                  <a:cxn ang="0">
                    <a:pos x="0" y="25"/>
                  </a:cxn>
                  <a:cxn ang="0">
                    <a:pos x="0" y="25"/>
                  </a:cxn>
                  <a:cxn ang="0">
                    <a:pos x="7" y="6"/>
                  </a:cxn>
                  <a:cxn ang="0">
                    <a:pos x="22" y="0"/>
                  </a:cxn>
                  <a:cxn ang="0">
                    <a:pos x="38" y="7"/>
                  </a:cxn>
                  <a:cxn ang="0">
                    <a:pos x="44" y="25"/>
                  </a:cxn>
                  <a:cxn ang="0">
                    <a:pos x="42" y="39"/>
                  </a:cxn>
                  <a:cxn ang="0">
                    <a:pos x="34" y="47"/>
                  </a:cxn>
                  <a:cxn ang="0">
                    <a:pos x="22" y="50"/>
                  </a:cxn>
                  <a:cxn ang="0">
                    <a:pos x="6" y="44"/>
                  </a:cxn>
                  <a:cxn ang="0">
                    <a:pos x="0" y="25"/>
                  </a:cxn>
                  <a:cxn ang="0">
                    <a:pos x="0" y="25"/>
                  </a:cxn>
                  <a:cxn ang="0">
                    <a:pos x="8" y="25"/>
                  </a:cxn>
                  <a:cxn ang="0">
                    <a:pos x="8" y="25"/>
                  </a:cxn>
                  <a:cxn ang="0">
                    <a:pos x="12" y="39"/>
                  </a:cxn>
                  <a:cxn ang="0">
                    <a:pos x="22" y="44"/>
                  </a:cxn>
                  <a:cxn ang="0">
                    <a:pos x="32" y="39"/>
                  </a:cxn>
                  <a:cxn ang="0">
                    <a:pos x="36" y="25"/>
                  </a:cxn>
                  <a:cxn ang="0">
                    <a:pos x="32" y="12"/>
                  </a:cxn>
                  <a:cxn ang="0">
                    <a:pos x="22" y="7"/>
                  </a:cxn>
                  <a:cxn ang="0">
                    <a:pos x="12" y="12"/>
                  </a:cxn>
                  <a:cxn ang="0">
                    <a:pos x="8" y="25"/>
                  </a:cxn>
                  <a:cxn ang="0">
                    <a:pos x="8" y="25"/>
                  </a:cxn>
                </a:cxnLst>
                <a:rect l="0" t="0" r="r" b="b"/>
                <a:pathLst>
                  <a:path w="44" h="50">
                    <a:moveTo>
                      <a:pt x="0" y="25"/>
                    </a:moveTo>
                    <a:lnTo>
                      <a:pt x="0" y="25"/>
                    </a:lnTo>
                    <a:cubicBezTo>
                      <a:pt x="0" y="17"/>
                      <a:pt x="2" y="10"/>
                      <a:pt x="7" y="6"/>
                    </a:cubicBezTo>
                    <a:cubicBezTo>
                      <a:pt x="11" y="2"/>
                      <a:pt x="16" y="0"/>
                      <a:pt x="22" y="0"/>
                    </a:cubicBezTo>
                    <a:cubicBezTo>
                      <a:pt x="29" y="0"/>
                      <a:pt x="34" y="3"/>
                      <a:pt x="38" y="7"/>
                    </a:cubicBezTo>
                    <a:cubicBezTo>
                      <a:pt x="42" y="11"/>
                      <a:pt x="44" y="17"/>
                      <a:pt x="44" y="25"/>
                    </a:cubicBezTo>
                    <a:cubicBezTo>
                      <a:pt x="44" y="31"/>
                      <a:pt x="44" y="36"/>
                      <a:pt x="42" y="39"/>
                    </a:cubicBezTo>
                    <a:cubicBezTo>
                      <a:pt x="40" y="43"/>
                      <a:pt x="37" y="45"/>
                      <a:pt x="34" y="47"/>
                    </a:cubicBezTo>
                    <a:cubicBezTo>
                      <a:pt x="30" y="49"/>
                      <a:pt x="26" y="50"/>
                      <a:pt x="22" y="50"/>
                    </a:cubicBezTo>
                    <a:cubicBezTo>
                      <a:pt x="15" y="50"/>
                      <a:pt x="10" y="48"/>
                      <a:pt x="6" y="44"/>
                    </a:cubicBezTo>
                    <a:cubicBezTo>
                      <a:pt x="2" y="40"/>
                      <a:pt x="0" y="33"/>
                      <a:pt x="0" y="25"/>
                    </a:cubicBezTo>
                    <a:lnTo>
                      <a:pt x="0" y="25"/>
                    </a:lnTo>
                    <a:close/>
                    <a:moveTo>
                      <a:pt x="8" y="25"/>
                    </a:moveTo>
                    <a:lnTo>
                      <a:pt x="8" y="25"/>
                    </a:lnTo>
                    <a:cubicBezTo>
                      <a:pt x="8" y="32"/>
                      <a:pt x="9" y="36"/>
                      <a:pt x="12" y="39"/>
                    </a:cubicBezTo>
                    <a:cubicBezTo>
                      <a:pt x="15" y="42"/>
                      <a:pt x="18" y="44"/>
                      <a:pt x="22" y="44"/>
                    </a:cubicBezTo>
                    <a:cubicBezTo>
                      <a:pt x="26" y="44"/>
                      <a:pt x="30" y="42"/>
                      <a:pt x="32" y="39"/>
                    </a:cubicBezTo>
                    <a:cubicBezTo>
                      <a:pt x="35" y="36"/>
                      <a:pt x="36" y="31"/>
                      <a:pt x="36" y="25"/>
                    </a:cubicBezTo>
                    <a:cubicBezTo>
                      <a:pt x="36" y="19"/>
                      <a:pt x="35" y="15"/>
                      <a:pt x="32" y="12"/>
                    </a:cubicBezTo>
                    <a:cubicBezTo>
                      <a:pt x="29" y="9"/>
                      <a:pt x="26" y="7"/>
                      <a:pt x="22" y="7"/>
                    </a:cubicBezTo>
                    <a:cubicBezTo>
                      <a:pt x="18" y="7"/>
                      <a:pt x="15" y="9"/>
                      <a:pt x="12" y="12"/>
                    </a:cubicBezTo>
                    <a:cubicBezTo>
                      <a:pt x="9" y="15"/>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3" name="Freeform 313"/>
              <p:cNvSpPr>
                <a:spLocks/>
              </p:cNvSpPr>
              <p:nvPr/>
            </p:nvSpPr>
            <p:spPr bwMode="auto">
              <a:xfrm>
                <a:off x="3464" y="3393"/>
                <a:ext cx="34" cy="88"/>
              </a:xfrm>
              <a:custGeom>
                <a:avLst/>
                <a:gdLst/>
                <a:ahLst/>
                <a:cxnLst>
                  <a:cxn ang="0">
                    <a:pos x="7" y="67"/>
                  </a:cxn>
                  <a:cxn ang="0">
                    <a:pos x="7" y="67"/>
                  </a:cxn>
                  <a:cxn ang="0">
                    <a:pos x="7" y="26"/>
                  </a:cxn>
                  <a:cxn ang="0">
                    <a:pos x="0" y="26"/>
                  </a:cxn>
                  <a:cxn ang="0">
                    <a:pos x="0" y="20"/>
                  </a:cxn>
                  <a:cxn ang="0">
                    <a:pos x="7" y="20"/>
                  </a:cxn>
                  <a:cxn ang="0">
                    <a:pos x="7" y="14"/>
                  </a:cxn>
                  <a:cxn ang="0">
                    <a:pos x="8" y="7"/>
                  </a:cxn>
                  <a:cxn ang="0">
                    <a:pos x="12" y="2"/>
                  </a:cxn>
                  <a:cxn ang="0">
                    <a:pos x="20" y="0"/>
                  </a:cxn>
                  <a:cxn ang="0">
                    <a:pos x="28" y="1"/>
                  </a:cxn>
                  <a:cxn ang="0">
                    <a:pos x="27" y="8"/>
                  </a:cxn>
                  <a:cxn ang="0">
                    <a:pos x="22" y="8"/>
                  </a:cxn>
                  <a:cxn ang="0">
                    <a:pos x="17" y="9"/>
                  </a:cxn>
                  <a:cxn ang="0">
                    <a:pos x="15" y="15"/>
                  </a:cxn>
                  <a:cxn ang="0">
                    <a:pos x="15" y="20"/>
                  </a:cxn>
                  <a:cxn ang="0">
                    <a:pos x="24" y="20"/>
                  </a:cxn>
                  <a:cxn ang="0">
                    <a:pos x="24" y="26"/>
                  </a:cxn>
                  <a:cxn ang="0">
                    <a:pos x="15" y="26"/>
                  </a:cxn>
                  <a:cxn ang="0">
                    <a:pos x="15" y="67"/>
                  </a:cxn>
                  <a:cxn ang="0">
                    <a:pos x="7" y="67"/>
                  </a:cxn>
                </a:cxnLst>
                <a:rect l="0" t="0" r="r" b="b"/>
                <a:pathLst>
                  <a:path w="28" h="67">
                    <a:moveTo>
                      <a:pt x="7" y="67"/>
                    </a:moveTo>
                    <a:lnTo>
                      <a:pt x="7" y="67"/>
                    </a:lnTo>
                    <a:lnTo>
                      <a:pt x="7" y="26"/>
                    </a:lnTo>
                    <a:lnTo>
                      <a:pt x="0" y="26"/>
                    </a:lnTo>
                    <a:lnTo>
                      <a:pt x="0" y="20"/>
                    </a:lnTo>
                    <a:lnTo>
                      <a:pt x="7" y="20"/>
                    </a:lnTo>
                    <a:lnTo>
                      <a:pt x="7" y="14"/>
                    </a:lnTo>
                    <a:cubicBezTo>
                      <a:pt x="7" y="11"/>
                      <a:pt x="7" y="9"/>
                      <a:pt x="8" y="7"/>
                    </a:cubicBezTo>
                    <a:cubicBezTo>
                      <a:pt x="9" y="5"/>
                      <a:pt x="10" y="4"/>
                      <a:pt x="12" y="2"/>
                    </a:cubicBezTo>
                    <a:cubicBezTo>
                      <a:pt x="14" y="1"/>
                      <a:pt x="17" y="0"/>
                      <a:pt x="20" y="0"/>
                    </a:cubicBezTo>
                    <a:cubicBezTo>
                      <a:pt x="22" y="0"/>
                      <a:pt x="25" y="1"/>
                      <a:pt x="28" y="1"/>
                    </a:cubicBezTo>
                    <a:lnTo>
                      <a:pt x="27" y="8"/>
                    </a:lnTo>
                    <a:cubicBezTo>
                      <a:pt x="25" y="8"/>
                      <a:pt x="23" y="8"/>
                      <a:pt x="22" y="8"/>
                    </a:cubicBezTo>
                    <a:cubicBezTo>
                      <a:pt x="19" y="8"/>
                      <a:pt x="18" y="8"/>
                      <a:pt x="17" y="9"/>
                    </a:cubicBezTo>
                    <a:cubicBezTo>
                      <a:pt x="16" y="10"/>
                      <a:pt x="15" y="12"/>
                      <a:pt x="15" y="15"/>
                    </a:cubicBezTo>
                    <a:lnTo>
                      <a:pt x="15" y="20"/>
                    </a:lnTo>
                    <a:lnTo>
                      <a:pt x="24" y="20"/>
                    </a:lnTo>
                    <a:lnTo>
                      <a:pt x="24" y="26"/>
                    </a:lnTo>
                    <a:lnTo>
                      <a:pt x="15" y="26"/>
                    </a:lnTo>
                    <a:lnTo>
                      <a:pt x="15" y="67"/>
                    </a:lnTo>
                    <a:lnTo>
                      <a:pt x="7"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4" name="Freeform 314"/>
              <p:cNvSpPr>
                <a:spLocks noEditPoints="1"/>
              </p:cNvSpPr>
              <p:nvPr/>
            </p:nvSpPr>
            <p:spPr bwMode="auto">
              <a:xfrm>
                <a:off x="3534" y="3417"/>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0" y="16"/>
                      <a:pt x="41" y="21"/>
                      <a:pt x="41" y="25"/>
                    </a:cubicBezTo>
                    <a:cubicBezTo>
                      <a:pt x="41" y="30"/>
                      <a:pt x="40" y="34"/>
                      <a:pt x="39" y="38"/>
                    </a:cubicBezTo>
                    <a:cubicBezTo>
                      <a:pt x="37" y="42"/>
                      <a:pt x="34" y="45"/>
                      <a:pt x="31" y="47"/>
                    </a:cubicBezTo>
                    <a:cubicBezTo>
                      <a:pt x="28"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5" name="Freeform 315"/>
              <p:cNvSpPr>
                <a:spLocks/>
              </p:cNvSpPr>
              <p:nvPr/>
            </p:nvSpPr>
            <p:spPr bwMode="auto">
              <a:xfrm>
                <a:off x="3597" y="3394"/>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6" name="Freeform 316"/>
              <p:cNvSpPr>
                <a:spLocks noEditPoints="1"/>
              </p:cNvSpPr>
              <p:nvPr/>
            </p:nvSpPr>
            <p:spPr bwMode="auto">
              <a:xfrm>
                <a:off x="3618" y="3417"/>
                <a:ext cx="54"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2" y="15"/>
                  </a:cxn>
                  <a:cxn ang="0">
                    <a:pos x="5" y="7"/>
                  </a:cxn>
                  <a:cxn ang="0">
                    <a:pos x="12" y="2"/>
                  </a:cxn>
                  <a:cxn ang="0">
                    <a:pos x="23" y="0"/>
                  </a:cxn>
                  <a:cxn ang="0">
                    <a:pos x="33" y="2"/>
                  </a:cxn>
                  <a:cxn ang="0">
                    <a:pos x="39"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3" y="50"/>
                      <a:pt x="20" y="50"/>
                      <a:pt x="16" y="50"/>
                    </a:cubicBezTo>
                    <a:cubicBezTo>
                      <a:pt x="11" y="50"/>
                      <a:pt x="7" y="49"/>
                      <a:pt x="4" y="47"/>
                    </a:cubicBezTo>
                    <a:cubicBezTo>
                      <a:pt x="2" y="44"/>
                      <a:pt x="0" y="41"/>
                      <a:pt x="0" y="37"/>
                    </a:cubicBezTo>
                    <a:cubicBezTo>
                      <a:pt x="0" y="34"/>
                      <a:pt x="1" y="32"/>
                      <a:pt x="2" y="30"/>
                    </a:cubicBezTo>
                    <a:cubicBezTo>
                      <a:pt x="3" y="28"/>
                      <a:pt x="4" y="27"/>
                      <a:pt x="6" y="26"/>
                    </a:cubicBezTo>
                    <a:cubicBezTo>
                      <a:pt x="8" y="24"/>
                      <a:pt x="10" y="24"/>
                      <a:pt x="12" y="23"/>
                    </a:cubicBezTo>
                    <a:cubicBezTo>
                      <a:pt x="13" y="23"/>
                      <a:pt x="16" y="22"/>
                      <a:pt x="19" y="22"/>
                    </a:cubicBezTo>
                    <a:cubicBezTo>
                      <a:pt x="25" y="21"/>
                      <a:pt x="30" y="20"/>
                      <a:pt x="33" y="19"/>
                    </a:cubicBezTo>
                    <a:cubicBezTo>
                      <a:pt x="33" y="18"/>
                      <a:pt x="33" y="17"/>
                      <a:pt x="33" y="17"/>
                    </a:cubicBezTo>
                    <a:cubicBezTo>
                      <a:pt x="33" y="14"/>
                      <a:pt x="33" y="11"/>
                      <a:pt x="31" y="10"/>
                    </a:cubicBezTo>
                    <a:cubicBezTo>
                      <a:pt x="29" y="8"/>
                      <a:pt x="26" y="7"/>
                      <a:pt x="22" y="7"/>
                    </a:cubicBezTo>
                    <a:cubicBezTo>
                      <a:pt x="18" y="7"/>
                      <a:pt x="15" y="8"/>
                      <a:pt x="13" y="9"/>
                    </a:cubicBezTo>
                    <a:cubicBezTo>
                      <a:pt x="12" y="11"/>
                      <a:pt x="10" y="13"/>
                      <a:pt x="9" y="16"/>
                    </a:cubicBezTo>
                    <a:lnTo>
                      <a:pt x="2" y="15"/>
                    </a:lnTo>
                    <a:cubicBezTo>
                      <a:pt x="2" y="12"/>
                      <a:pt x="3" y="9"/>
                      <a:pt x="5" y="7"/>
                    </a:cubicBezTo>
                    <a:cubicBezTo>
                      <a:pt x="7" y="5"/>
                      <a:pt x="9" y="3"/>
                      <a:pt x="12" y="2"/>
                    </a:cubicBezTo>
                    <a:cubicBezTo>
                      <a:pt x="15" y="1"/>
                      <a:pt x="19" y="0"/>
                      <a:pt x="23" y="0"/>
                    </a:cubicBezTo>
                    <a:cubicBezTo>
                      <a:pt x="27" y="0"/>
                      <a:pt x="30" y="1"/>
                      <a:pt x="33" y="2"/>
                    </a:cubicBezTo>
                    <a:cubicBezTo>
                      <a:pt x="35" y="3"/>
                      <a:pt x="37" y="4"/>
                      <a:pt x="39"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10"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7" name="Freeform 317"/>
              <p:cNvSpPr>
                <a:spLocks/>
              </p:cNvSpPr>
              <p:nvPr/>
            </p:nvSpPr>
            <p:spPr bwMode="auto">
              <a:xfrm>
                <a:off x="3684" y="3417"/>
                <a:ext cx="48" cy="64"/>
              </a:xfrm>
              <a:custGeom>
                <a:avLst/>
                <a:gdLst/>
                <a:ahLst/>
                <a:cxnLst>
                  <a:cxn ang="0">
                    <a:pos x="0" y="49"/>
                  </a:cxn>
                  <a:cxn ang="0">
                    <a:pos x="0" y="49"/>
                  </a:cxn>
                  <a:cxn ang="0">
                    <a:pos x="0" y="2"/>
                  </a:cxn>
                  <a:cxn ang="0">
                    <a:pos x="7" y="2"/>
                  </a:cxn>
                  <a:cxn ang="0">
                    <a:pos x="7" y="8"/>
                  </a:cxn>
                  <a:cxn ang="0">
                    <a:pos x="23" y="0"/>
                  </a:cxn>
                  <a:cxn ang="0">
                    <a:pos x="30" y="2"/>
                  </a:cxn>
                  <a:cxn ang="0">
                    <a:pos x="36" y="6"/>
                  </a:cxn>
                  <a:cxn ang="0">
                    <a:pos x="38" y="12"/>
                  </a:cxn>
                  <a:cxn ang="0">
                    <a:pos x="39" y="20"/>
                  </a:cxn>
                  <a:cxn ang="0">
                    <a:pos x="39" y="49"/>
                  </a:cxn>
                  <a:cxn ang="0">
                    <a:pos x="31" y="49"/>
                  </a:cxn>
                  <a:cxn ang="0">
                    <a:pos x="31" y="20"/>
                  </a:cxn>
                  <a:cxn ang="0">
                    <a:pos x="30" y="13"/>
                  </a:cxn>
                  <a:cxn ang="0">
                    <a:pos x="26" y="9"/>
                  </a:cxn>
                  <a:cxn ang="0">
                    <a:pos x="21" y="7"/>
                  </a:cxn>
                  <a:cxn ang="0">
                    <a:pos x="12" y="11"/>
                  </a:cxn>
                  <a:cxn ang="0">
                    <a:pos x="8" y="23"/>
                  </a:cxn>
                  <a:cxn ang="0">
                    <a:pos x="8" y="49"/>
                  </a:cxn>
                  <a:cxn ang="0">
                    <a:pos x="0" y="49"/>
                  </a:cxn>
                </a:cxnLst>
                <a:rect l="0" t="0" r="r" b="b"/>
                <a:pathLst>
                  <a:path w="39" h="49">
                    <a:moveTo>
                      <a:pt x="0" y="49"/>
                    </a:moveTo>
                    <a:lnTo>
                      <a:pt x="0" y="49"/>
                    </a:lnTo>
                    <a:lnTo>
                      <a:pt x="0" y="2"/>
                    </a:lnTo>
                    <a:lnTo>
                      <a:pt x="7" y="2"/>
                    </a:lnTo>
                    <a:lnTo>
                      <a:pt x="7" y="8"/>
                    </a:lnTo>
                    <a:cubicBezTo>
                      <a:pt x="11" y="3"/>
                      <a:pt x="16" y="0"/>
                      <a:pt x="23" y="0"/>
                    </a:cubicBezTo>
                    <a:cubicBezTo>
                      <a:pt x="25" y="0"/>
                      <a:pt x="28" y="1"/>
                      <a:pt x="30" y="2"/>
                    </a:cubicBezTo>
                    <a:cubicBezTo>
                      <a:pt x="33" y="3"/>
                      <a:pt x="35" y="4"/>
                      <a:pt x="36" y="6"/>
                    </a:cubicBezTo>
                    <a:cubicBezTo>
                      <a:pt x="37" y="8"/>
                      <a:pt x="38" y="10"/>
                      <a:pt x="38" y="12"/>
                    </a:cubicBezTo>
                    <a:cubicBezTo>
                      <a:pt x="39" y="14"/>
                      <a:pt x="39" y="16"/>
                      <a:pt x="39" y="20"/>
                    </a:cubicBezTo>
                    <a:lnTo>
                      <a:pt x="39" y="49"/>
                    </a:lnTo>
                    <a:lnTo>
                      <a:pt x="31" y="49"/>
                    </a:lnTo>
                    <a:lnTo>
                      <a:pt x="31" y="20"/>
                    </a:lnTo>
                    <a:cubicBezTo>
                      <a:pt x="31" y="17"/>
                      <a:pt x="30" y="14"/>
                      <a:pt x="30" y="13"/>
                    </a:cubicBezTo>
                    <a:cubicBezTo>
                      <a:pt x="29" y="11"/>
                      <a:pt x="28" y="10"/>
                      <a:pt x="26" y="9"/>
                    </a:cubicBezTo>
                    <a:cubicBezTo>
                      <a:pt x="25" y="8"/>
                      <a:pt x="23" y="7"/>
                      <a:pt x="21" y="7"/>
                    </a:cubicBezTo>
                    <a:cubicBezTo>
                      <a:pt x="17" y="7"/>
                      <a:pt x="14" y="9"/>
                      <a:pt x="12"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8" name="Freeform 318"/>
              <p:cNvSpPr>
                <a:spLocks noEditPoints="1"/>
              </p:cNvSpPr>
              <p:nvPr/>
            </p:nvSpPr>
            <p:spPr bwMode="auto">
              <a:xfrm>
                <a:off x="3744" y="3417"/>
                <a:ext cx="53"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2" y="40"/>
                  </a:cxn>
                  <a:cxn ang="0">
                    <a:pos x="22" y="44"/>
                  </a:cxn>
                  <a:cxn ang="0">
                    <a:pos x="30" y="41"/>
                  </a:cxn>
                  <a:cxn ang="0">
                    <a:pos x="35" y="34"/>
                  </a:cxn>
                  <a:cxn ang="0">
                    <a:pos x="35" y="34"/>
                  </a:cxn>
                  <a:cxn ang="0">
                    <a:pos x="8" y="21"/>
                  </a:cxn>
                  <a:cxn ang="0">
                    <a:pos x="8" y="21"/>
                  </a:cxn>
                  <a:cxn ang="0">
                    <a:pos x="35" y="21"/>
                  </a:cxn>
                  <a:cxn ang="0">
                    <a:pos x="32" y="12"/>
                  </a:cxn>
                  <a:cxn ang="0">
                    <a:pos x="22" y="7"/>
                  </a:cxn>
                  <a:cxn ang="0">
                    <a:pos x="13" y="11"/>
                  </a:cxn>
                  <a:cxn ang="0">
                    <a:pos x="8" y="21"/>
                  </a:cxn>
                  <a:cxn ang="0">
                    <a:pos x="8" y="21"/>
                  </a:cxn>
                </a:cxnLst>
                <a:rect l="0" t="0" r="r" b="b"/>
                <a:pathLst>
                  <a:path w="44" h="50">
                    <a:moveTo>
                      <a:pt x="35" y="34"/>
                    </a:moveTo>
                    <a:lnTo>
                      <a:pt x="35" y="34"/>
                    </a:lnTo>
                    <a:lnTo>
                      <a:pt x="43" y="35"/>
                    </a:lnTo>
                    <a:cubicBezTo>
                      <a:pt x="42" y="40"/>
                      <a:pt x="40" y="44"/>
                      <a:pt x="36" y="46"/>
                    </a:cubicBezTo>
                    <a:cubicBezTo>
                      <a:pt x="32" y="49"/>
                      <a:pt x="28" y="50"/>
                      <a:pt x="22" y="50"/>
                    </a:cubicBezTo>
                    <a:cubicBezTo>
                      <a:pt x="15" y="50"/>
                      <a:pt x="10" y="48"/>
                      <a:pt x="6" y="44"/>
                    </a:cubicBezTo>
                    <a:cubicBezTo>
                      <a:pt x="2" y="40"/>
                      <a:pt x="0" y="34"/>
                      <a:pt x="0" y="26"/>
                    </a:cubicBezTo>
                    <a:cubicBezTo>
                      <a:pt x="0" y="18"/>
                      <a:pt x="2" y="12"/>
                      <a:pt x="6" y="7"/>
                    </a:cubicBezTo>
                    <a:cubicBezTo>
                      <a:pt x="10" y="3"/>
                      <a:pt x="15" y="0"/>
                      <a:pt x="22" y="0"/>
                    </a:cubicBezTo>
                    <a:cubicBezTo>
                      <a:pt x="28" y="0"/>
                      <a:pt x="33" y="3"/>
                      <a:pt x="38" y="7"/>
                    </a:cubicBezTo>
                    <a:cubicBezTo>
                      <a:pt x="42" y="11"/>
                      <a:pt x="44" y="17"/>
                      <a:pt x="44" y="25"/>
                    </a:cubicBezTo>
                    <a:cubicBezTo>
                      <a:pt x="44" y="26"/>
                      <a:pt x="44" y="27"/>
                      <a:pt x="44" y="27"/>
                    </a:cubicBezTo>
                    <a:lnTo>
                      <a:pt x="8" y="27"/>
                    </a:lnTo>
                    <a:cubicBezTo>
                      <a:pt x="8" y="33"/>
                      <a:pt x="10" y="37"/>
                      <a:pt x="12" y="40"/>
                    </a:cubicBezTo>
                    <a:cubicBezTo>
                      <a:pt x="15" y="42"/>
                      <a:pt x="18" y="44"/>
                      <a:pt x="22" y="44"/>
                    </a:cubicBezTo>
                    <a:cubicBezTo>
                      <a:pt x="25" y="44"/>
                      <a:pt x="28" y="43"/>
                      <a:pt x="30" y="41"/>
                    </a:cubicBezTo>
                    <a:cubicBezTo>
                      <a:pt x="32" y="40"/>
                      <a:pt x="34" y="37"/>
                      <a:pt x="35" y="34"/>
                    </a:cubicBezTo>
                    <a:lnTo>
                      <a:pt x="35" y="34"/>
                    </a:lnTo>
                    <a:close/>
                    <a:moveTo>
                      <a:pt x="8" y="21"/>
                    </a:moveTo>
                    <a:lnTo>
                      <a:pt x="8" y="21"/>
                    </a:lnTo>
                    <a:lnTo>
                      <a:pt x="35" y="21"/>
                    </a:lnTo>
                    <a:cubicBezTo>
                      <a:pt x="35" y="17"/>
                      <a:pt x="34" y="14"/>
                      <a:pt x="32" y="12"/>
                    </a:cubicBezTo>
                    <a:cubicBezTo>
                      <a:pt x="29" y="9"/>
                      <a:pt x="26" y="7"/>
                      <a:pt x="22" y="7"/>
                    </a:cubicBezTo>
                    <a:cubicBezTo>
                      <a:pt x="18" y="7"/>
                      <a:pt x="15" y="8"/>
                      <a:pt x="13" y="11"/>
                    </a:cubicBezTo>
                    <a:cubicBezTo>
                      <a:pt x="10" y="13"/>
                      <a:pt x="9" y="17"/>
                      <a:pt x="8" y="21"/>
                    </a:cubicBezTo>
                    <a:lnTo>
                      <a:pt x="8"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39" name="Freeform 319"/>
              <p:cNvSpPr>
                <a:spLocks/>
              </p:cNvSpPr>
              <p:nvPr/>
            </p:nvSpPr>
            <p:spPr bwMode="auto">
              <a:xfrm>
                <a:off x="3805" y="3417"/>
                <a:ext cx="48" cy="66"/>
              </a:xfrm>
              <a:custGeom>
                <a:avLst/>
                <a:gdLst/>
                <a:ahLst/>
                <a:cxnLst>
                  <a:cxn ang="0">
                    <a:pos x="0" y="35"/>
                  </a:cxn>
                  <a:cxn ang="0">
                    <a:pos x="0" y="35"/>
                  </a:cxn>
                  <a:cxn ang="0">
                    <a:pos x="8" y="34"/>
                  </a:cxn>
                  <a:cxn ang="0">
                    <a:pos x="12" y="41"/>
                  </a:cxn>
                  <a:cxn ang="0">
                    <a:pos x="21" y="44"/>
                  </a:cxn>
                  <a:cxn ang="0">
                    <a:pos x="29" y="41"/>
                  </a:cxn>
                  <a:cxn ang="0">
                    <a:pos x="32" y="36"/>
                  </a:cxn>
                  <a:cxn ang="0">
                    <a:pos x="29" y="32"/>
                  </a:cxn>
                  <a:cxn ang="0">
                    <a:pos x="21" y="29"/>
                  </a:cxn>
                  <a:cxn ang="0">
                    <a:pos x="9" y="25"/>
                  </a:cxn>
                  <a:cxn ang="0">
                    <a:pos x="3" y="21"/>
                  </a:cxn>
                  <a:cxn ang="0">
                    <a:pos x="2" y="14"/>
                  </a:cxn>
                  <a:cxn ang="0">
                    <a:pos x="3" y="8"/>
                  </a:cxn>
                  <a:cxn ang="0">
                    <a:pos x="7" y="4"/>
                  </a:cxn>
                  <a:cxn ang="0">
                    <a:pos x="12" y="1"/>
                  </a:cxn>
                  <a:cxn ang="0">
                    <a:pos x="19" y="0"/>
                  </a:cxn>
                  <a:cxn ang="0">
                    <a:pos x="29" y="2"/>
                  </a:cxn>
                  <a:cxn ang="0">
                    <a:pos x="35" y="6"/>
                  </a:cxn>
                  <a:cxn ang="0">
                    <a:pos x="38" y="14"/>
                  </a:cxn>
                  <a:cxn ang="0">
                    <a:pos x="30" y="15"/>
                  </a:cxn>
                  <a:cxn ang="0">
                    <a:pos x="27" y="9"/>
                  </a:cxn>
                  <a:cxn ang="0">
                    <a:pos x="20" y="7"/>
                  </a:cxn>
                  <a:cxn ang="0">
                    <a:pos x="12" y="9"/>
                  </a:cxn>
                  <a:cxn ang="0">
                    <a:pos x="9" y="13"/>
                  </a:cxn>
                  <a:cxn ang="0">
                    <a:pos x="10" y="16"/>
                  </a:cxn>
                  <a:cxn ang="0">
                    <a:pos x="14" y="18"/>
                  </a:cxn>
                  <a:cxn ang="0">
                    <a:pos x="21" y="20"/>
                  </a:cxn>
                  <a:cxn ang="0">
                    <a:pos x="33" y="24"/>
                  </a:cxn>
                  <a:cxn ang="0">
                    <a:pos x="38" y="28"/>
                  </a:cxn>
                  <a:cxn ang="0">
                    <a:pos x="40" y="35"/>
                  </a:cxn>
                  <a:cxn ang="0">
                    <a:pos x="38" y="43"/>
                  </a:cxn>
                  <a:cxn ang="0">
                    <a:pos x="31" y="48"/>
                  </a:cxn>
                  <a:cxn ang="0">
                    <a:pos x="21" y="50"/>
                  </a:cxn>
                  <a:cxn ang="0">
                    <a:pos x="7" y="46"/>
                  </a:cxn>
                  <a:cxn ang="0">
                    <a:pos x="0" y="35"/>
                  </a:cxn>
                  <a:cxn ang="0">
                    <a:pos x="0" y="35"/>
                  </a:cxn>
                </a:cxnLst>
                <a:rect l="0" t="0" r="r" b="b"/>
                <a:pathLst>
                  <a:path w="40" h="50">
                    <a:moveTo>
                      <a:pt x="0" y="35"/>
                    </a:moveTo>
                    <a:lnTo>
                      <a:pt x="0" y="35"/>
                    </a:lnTo>
                    <a:lnTo>
                      <a:pt x="8" y="34"/>
                    </a:lnTo>
                    <a:cubicBezTo>
                      <a:pt x="9" y="37"/>
                      <a:pt x="10" y="39"/>
                      <a:pt x="12" y="41"/>
                    </a:cubicBezTo>
                    <a:cubicBezTo>
                      <a:pt x="14" y="43"/>
                      <a:pt x="17" y="44"/>
                      <a:pt x="21" y="44"/>
                    </a:cubicBezTo>
                    <a:cubicBezTo>
                      <a:pt x="24" y="44"/>
                      <a:pt x="27" y="43"/>
                      <a:pt x="29" y="41"/>
                    </a:cubicBezTo>
                    <a:cubicBezTo>
                      <a:pt x="31" y="40"/>
                      <a:pt x="32" y="38"/>
                      <a:pt x="32" y="36"/>
                    </a:cubicBezTo>
                    <a:cubicBezTo>
                      <a:pt x="32" y="34"/>
                      <a:pt x="31" y="33"/>
                      <a:pt x="29" y="32"/>
                    </a:cubicBezTo>
                    <a:cubicBezTo>
                      <a:pt x="28" y="31"/>
                      <a:pt x="25" y="30"/>
                      <a:pt x="21" y="29"/>
                    </a:cubicBezTo>
                    <a:cubicBezTo>
                      <a:pt x="15" y="28"/>
                      <a:pt x="11" y="26"/>
                      <a:pt x="9" y="25"/>
                    </a:cubicBezTo>
                    <a:cubicBezTo>
                      <a:pt x="6" y="24"/>
                      <a:pt x="5" y="23"/>
                      <a:pt x="3" y="21"/>
                    </a:cubicBezTo>
                    <a:cubicBezTo>
                      <a:pt x="2" y="19"/>
                      <a:pt x="2" y="17"/>
                      <a:pt x="2" y="14"/>
                    </a:cubicBezTo>
                    <a:cubicBezTo>
                      <a:pt x="2" y="12"/>
                      <a:pt x="2" y="10"/>
                      <a:pt x="3" y="8"/>
                    </a:cubicBezTo>
                    <a:cubicBezTo>
                      <a:pt x="4" y="7"/>
                      <a:pt x="5" y="5"/>
                      <a:pt x="7" y="4"/>
                    </a:cubicBezTo>
                    <a:cubicBezTo>
                      <a:pt x="8" y="3"/>
                      <a:pt x="10" y="2"/>
                      <a:pt x="12" y="1"/>
                    </a:cubicBezTo>
                    <a:cubicBezTo>
                      <a:pt x="14" y="1"/>
                      <a:pt x="17" y="0"/>
                      <a:pt x="19" y="0"/>
                    </a:cubicBezTo>
                    <a:cubicBezTo>
                      <a:pt x="23" y="0"/>
                      <a:pt x="26" y="1"/>
                      <a:pt x="29" y="2"/>
                    </a:cubicBezTo>
                    <a:cubicBezTo>
                      <a:pt x="32" y="3"/>
                      <a:pt x="34" y="5"/>
                      <a:pt x="35" y="6"/>
                    </a:cubicBezTo>
                    <a:cubicBezTo>
                      <a:pt x="37" y="8"/>
                      <a:pt x="38" y="11"/>
                      <a:pt x="38" y="14"/>
                    </a:cubicBezTo>
                    <a:lnTo>
                      <a:pt x="30" y="15"/>
                    </a:lnTo>
                    <a:cubicBezTo>
                      <a:pt x="30" y="13"/>
                      <a:pt x="29" y="11"/>
                      <a:pt x="27" y="9"/>
                    </a:cubicBezTo>
                    <a:cubicBezTo>
                      <a:pt x="25" y="8"/>
                      <a:pt x="23" y="7"/>
                      <a:pt x="20" y="7"/>
                    </a:cubicBezTo>
                    <a:cubicBezTo>
                      <a:pt x="16" y="7"/>
                      <a:pt x="13" y="8"/>
                      <a:pt x="12" y="9"/>
                    </a:cubicBezTo>
                    <a:cubicBezTo>
                      <a:pt x="10" y="10"/>
                      <a:pt x="9" y="12"/>
                      <a:pt x="9" y="13"/>
                    </a:cubicBezTo>
                    <a:cubicBezTo>
                      <a:pt x="9" y="14"/>
                      <a:pt x="10" y="15"/>
                      <a:pt x="10" y="16"/>
                    </a:cubicBezTo>
                    <a:cubicBezTo>
                      <a:pt x="11" y="17"/>
                      <a:pt x="12" y="18"/>
                      <a:pt x="14" y="18"/>
                    </a:cubicBezTo>
                    <a:cubicBezTo>
                      <a:pt x="14" y="19"/>
                      <a:pt x="17" y="19"/>
                      <a:pt x="21" y="20"/>
                    </a:cubicBezTo>
                    <a:cubicBezTo>
                      <a:pt x="26" y="22"/>
                      <a:pt x="30" y="23"/>
                      <a:pt x="33" y="24"/>
                    </a:cubicBezTo>
                    <a:cubicBezTo>
                      <a:pt x="35" y="25"/>
                      <a:pt x="37" y="26"/>
                      <a:pt x="38" y="28"/>
                    </a:cubicBezTo>
                    <a:cubicBezTo>
                      <a:pt x="39" y="30"/>
                      <a:pt x="40" y="33"/>
                      <a:pt x="40" y="35"/>
                    </a:cubicBezTo>
                    <a:cubicBezTo>
                      <a:pt x="40" y="38"/>
                      <a:pt x="39" y="41"/>
                      <a:pt x="38" y="43"/>
                    </a:cubicBezTo>
                    <a:cubicBezTo>
                      <a:pt x="36" y="45"/>
                      <a:pt x="34" y="47"/>
                      <a:pt x="31" y="48"/>
                    </a:cubicBezTo>
                    <a:cubicBezTo>
                      <a:pt x="28" y="50"/>
                      <a:pt x="24" y="50"/>
                      <a:pt x="21" y="50"/>
                    </a:cubicBezTo>
                    <a:cubicBezTo>
                      <a:pt x="14" y="50"/>
                      <a:pt x="10" y="49"/>
                      <a:pt x="7" y="46"/>
                    </a:cubicBezTo>
                    <a:cubicBezTo>
                      <a:pt x="3" y="44"/>
                      <a:pt x="1" y="40"/>
                      <a:pt x="0" y="35"/>
                    </a:cubicBezTo>
                    <a:lnTo>
                      <a:pt x="0"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0" name="Freeform 320"/>
              <p:cNvSpPr>
                <a:spLocks/>
              </p:cNvSpPr>
              <p:nvPr/>
            </p:nvSpPr>
            <p:spPr bwMode="auto">
              <a:xfrm>
                <a:off x="2973" y="3583"/>
                <a:ext cx="71" cy="90"/>
              </a:xfrm>
              <a:custGeom>
                <a:avLst/>
                <a:gdLst/>
                <a:ahLst/>
                <a:cxnLst>
                  <a:cxn ang="0">
                    <a:pos x="50" y="44"/>
                  </a:cxn>
                  <a:cxn ang="0">
                    <a:pos x="50" y="44"/>
                  </a:cxn>
                  <a:cxn ang="0">
                    <a:pos x="58" y="46"/>
                  </a:cxn>
                  <a:cxn ang="0">
                    <a:pos x="48" y="63"/>
                  </a:cxn>
                  <a:cxn ang="0">
                    <a:pos x="31" y="68"/>
                  </a:cxn>
                  <a:cxn ang="0">
                    <a:pos x="14" y="64"/>
                  </a:cxn>
                  <a:cxn ang="0">
                    <a:pos x="4" y="52"/>
                  </a:cxn>
                  <a:cxn ang="0">
                    <a:pos x="0" y="34"/>
                  </a:cxn>
                  <a:cxn ang="0">
                    <a:pos x="4" y="16"/>
                  </a:cxn>
                  <a:cxn ang="0">
                    <a:pos x="15" y="4"/>
                  </a:cxn>
                  <a:cxn ang="0">
                    <a:pos x="31" y="0"/>
                  </a:cxn>
                  <a:cxn ang="0">
                    <a:pos x="48" y="5"/>
                  </a:cxn>
                  <a:cxn ang="0">
                    <a:pos x="57" y="19"/>
                  </a:cxn>
                  <a:cxn ang="0">
                    <a:pos x="49" y="21"/>
                  </a:cxn>
                  <a:cxn ang="0">
                    <a:pos x="42" y="11"/>
                  </a:cxn>
                  <a:cxn ang="0">
                    <a:pos x="31" y="8"/>
                  </a:cxn>
                  <a:cxn ang="0">
                    <a:pos x="18" y="11"/>
                  </a:cxn>
                  <a:cxn ang="0">
                    <a:pos x="11" y="21"/>
                  </a:cxn>
                  <a:cxn ang="0">
                    <a:pos x="9" y="34"/>
                  </a:cxn>
                  <a:cxn ang="0">
                    <a:pos x="12" y="48"/>
                  </a:cxn>
                  <a:cxn ang="0">
                    <a:pos x="19" y="58"/>
                  </a:cxn>
                  <a:cxn ang="0">
                    <a:pos x="30" y="61"/>
                  </a:cxn>
                  <a:cxn ang="0">
                    <a:pos x="43" y="57"/>
                  </a:cxn>
                  <a:cxn ang="0">
                    <a:pos x="50" y="44"/>
                  </a:cxn>
                  <a:cxn ang="0">
                    <a:pos x="50" y="44"/>
                  </a:cxn>
                </a:cxnLst>
                <a:rect l="0" t="0" r="r" b="b"/>
                <a:pathLst>
                  <a:path w="58" h="68">
                    <a:moveTo>
                      <a:pt x="50" y="44"/>
                    </a:moveTo>
                    <a:lnTo>
                      <a:pt x="50" y="44"/>
                    </a:lnTo>
                    <a:lnTo>
                      <a:pt x="58" y="46"/>
                    </a:lnTo>
                    <a:cubicBezTo>
                      <a:pt x="56" y="54"/>
                      <a:pt x="53" y="59"/>
                      <a:pt x="48" y="63"/>
                    </a:cubicBezTo>
                    <a:cubicBezTo>
                      <a:pt x="44" y="67"/>
                      <a:pt x="38" y="68"/>
                      <a:pt x="31" y="68"/>
                    </a:cubicBezTo>
                    <a:cubicBezTo>
                      <a:pt x="24" y="68"/>
                      <a:pt x="18" y="67"/>
                      <a:pt x="14" y="64"/>
                    </a:cubicBezTo>
                    <a:cubicBezTo>
                      <a:pt x="9" y="61"/>
                      <a:pt x="6" y="57"/>
                      <a:pt x="4" y="52"/>
                    </a:cubicBezTo>
                    <a:cubicBezTo>
                      <a:pt x="1" y="46"/>
                      <a:pt x="0" y="40"/>
                      <a:pt x="0" y="34"/>
                    </a:cubicBezTo>
                    <a:cubicBezTo>
                      <a:pt x="0" y="27"/>
                      <a:pt x="1" y="21"/>
                      <a:pt x="4" y="16"/>
                    </a:cubicBezTo>
                    <a:cubicBezTo>
                      <a:pt x="7" y="11"/>
                      <a:pt x="10" y="7"/>
                      <a:pt x="15" y="4"/>
                    </a:cubicBezTo>
                    <a:cubicBezTo>
                      <a:pt x="20" y="2"/>
                      <a:pt x="25" y="0"/>
                      <a:pt x="31" y="0"/>
                    </a:cubicBezTo>
                    <a:cubicBezTo>
                      <a:pt x="38" y="0"/>
                      <a:pt x="43" y="2"/>
                      <a:pt x="48" y="5"/>
                    </a:cubicBezTo>
                    <a:cubicBezTo>
                      <a:pt x="52" y="9"/>
                      <a:pt x="55" y="13"/>
                      <a:pt x="57" y="19"/>
                    </a:cubicBezTo>
                    <a:lnTo>
                      <a:pt x="49" y="21"/>
                    </a:lnTo>
                    <a:cubicBezTo>
                      <a:pt x="47" y="17"/>
                      <a:pt x="45" y="13"/>
                      <a:pt x="42" y="11"/>
                    </a:cubicBezTo>
                    <a:cubicBezTo>
                      <a:pt x="39" y="9"/>
                      <a:pt x="35" y="8"/>
                      <a:pt x="31" y="8"/>
                    </a:cubicBezTo>
                    <a:cubicBezTo>
                      <a:pt x="26" y="8"/>
                      <a:pt x="22" y="9"/>
                      <a:pt x="18" y="11"/>
                    </a:cubicBezTo>
                    <a:cubicBezTo>
                      <a:pt x="15" y="14"/>
                      <a:pt x="13" y="17"/>
                      <a:pt x="11" y="21"/>
                    </a:cubicBezTo>
                    <a:cubicBezTo>
                      <a:pt x="10" y="25"/>
                      <a:pt x="9" y="29"/>
                      <a:pt x="9" y="34"/>
                    </a:cubicBezTo>
                    <a:cubicBezTo>
                      <a:pt x="9" y="39"/>
                      <a:pt x="10" y="44"/>
                      <a:pt x="12" y="48"/>
                    </a:cubicBezTo>
                    <a:cubicBezTo>
                      <a:pt x="13" y="53"/>
                      <a:pt x="16" y="56"/>
                      <a:pt x="19" y="58"/>
                    </a:cubicBezTo>
                    <a:cubicBezTo>
                      <a:pt x="23" y="60"/>
                      <a:pt x="26" y="61"/>
                      <a:pt x="30" y="61"/>
                    </a:cubicBezTo>
                    <a:cubicBezTo>
                      <a:pt x="35" y="61"/>
                      <a:pt x="39" y="60"/>
                      <a:pt x="43" y="57"/>
                    </a:cubicBezTo>
                    <a:cubicBezTo>
                      <a:pt x="46" y="54"/>
                      <a:pt x="48" y="50"/>
                      <a:pt x="50" y="44"/>
                    </a:cubicBezTo>
                    <a:lnTo>
                      <a:pt x="50" y="4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1" name="Freeform 321"/>
              <p:cNvSpPr>
                <a:spLocks noEditPoints="1"/>
              </p:cNvSpPr>
              <p:nvPr/>
            </p:nvSpPr>
            <p:spPr bwMode="auto">
              <a:xfrm>
                <a:off x="3054" y="3607"/>
                <a:ext cx="53" cy="66"/>
              </a:xfrm>
              <a:custGeom>
                <a:avLst/>
                <a:gdLst/>
                <a:ahLst/>
                <a:cxnLst>
                  <a:cxn ang="0">
                    <a:pos x="34" y="43"/>
                  </a:cxn>
                  <a:cxn ang="0">
                    <a:pos x="34" y="43"/>
                  </a:cxn>
                  <a:cxn ang="0">
                    <a:pos x="25" y="49"/>
                  </a:cxn>
                  <a:cxn ang="0">
                    <a:pos x="16" y="50"/>
                  </a:cxn>
                  <a:cxn ang="0">
                    <a:pos x="4" y="47"/>
                  </a:cxn>
                  <a:cxn ang="0">
                    <a:pos x="0" y="37"/>
                  </a:cxn>
                  <a:cxn ang="0">
                    <a:pos x="2" y="30"/>
                  </a:cxn>
                  <a:cxn ang="0">
                    <a:pos x="6" y="26"/>
                  </a:cxn>
                  <a:cxn ang="0">
                    <a:pos x="12"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6" y="49"/>
                  </a:cxn>
                  <a:cxn ang="0">
                    <a:pos x="34" y="43"/>
                  </a:cxn>
                  <a:cxn ang="0">
                    <a:pos x="34" y="43"/>
                  </a:cxn>
                  <a:cxn ang="0">
                    <a:pos x="33" y="25"/>
                  </a:cxn>
                  <a:cxn ang="0">
                    <a:pos x="33" y="25"/>
                  </a:cxn>
                  <a:cxn ang="0">
                    <a:pos x="20" y="28"/>
                  </a:cxn>
                  <a:cxn ang="0">
                    <a:pos x="13" y="30"/>
                  </a:cxn>
                  <a:cxn ang="0">
                    <a:pos x="10" y="33"/>
                  </a:cxn>
                  <a:cxn ang="0">
                    <a:pos x="9" y="36"/>
                  </a:cxn>
                  <a:cxn ang="0">
                    <a:pos x="11" y="42"/>
                  </a:cxn>
                  <a:cxn ang="0">
                    <a:pos x="18" y="44"/>
                  </a:cxn>
                  <a:cxn ang="0">
                    <a:pos x="27"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1" y="32"/>
                      <a:pt x="2" y="30"/>
                    </a:cubicBezTo>
                    <a:cubicBezTo>
                      <a:pt x="3" y="28"/>
                      <a:pt x="4" y="27"/>
                      <a:pt x="6" y="26"/>
                    </a:cubicBezTo>
                    <a:cubicBezTo>
                      <a:pt x="8" y="24"/>
                      <a:pt x="9" y="24"/>
                      <a:pt x="12" y="23"/>
                    </a:cubicBezTo>
                    <a:cubicBezTo>
                      <a:pt x="13" y="23"/>
                      <a:pt x="16"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2" y="11"/>
                      <a:pt x="10" y="13"/>
                      <a:pt x="9" y="16"/>
                    </a:cubicBezTo>
                    <a:lnTo>
                      <a:pt x="1" y="15"/>
                    </a:lnTo>
                    <a:cubicBezTo>
                      <a:pt x="2" y="12"/>
                      <a:pt x="3" y="9"/>
                      <a:pt x="5" y="7"/>
                    </a:cubicBezTo>
                    <a:cubicBezTo>
                      <a:pt x="7" y="5"/>
                      <a:pt x="9" y="3"/>
                      <a:pt x="12" y="2"/>
                    </a:cubicBezTo>
                    <a:cubicBezTo>
                      <a:pt x="15" y="1"/>
                      <a:pt x="19" y="0"/>
                      <a:pt x="23" y="0"/>
                    </a:cubicBezTo>
                    <a:cubicBezTo>
                      <a:pt x="27" y="0"/>
                      <a:pt x="30" y="1"/>
                      <a:pt x="33" y="2"/>
                    </a:cubicBezTo>
                    <a:cubicBezTo>
                      <a:pt x="35" y="3"/>
                      <a:pt x="37" y="4"/>
                      <a:pt x="38" y="6"/>
                    </a:cubicBezTo>
                    <a:cubicBezTo>
                      <a:pt x="40" y="7"/>
                      <a:pt x="41" y="9"/>
                      <a:pt x="41" y="11"/>
                    </a:cubicBezTo>
                    <a:cubicBezTo>
                      <a:pt x="41" y="12"/>
                      <a:pt x="41" y="15"/>
                      <a:pt x="41" y="19"/>
                    </a:cubicBezTo>
                    <a:lnTo>
                      <a:pt x="41" y="29"/>
                    </a:lnTo>
                    <a:cubicBezTo>
                      <a:pt x="41" y="37"/>
                      <a:pt x="42" y="42"/>
                      <a:pt x="42" y="44"/>
                    </a:cubicBezTo>
                    <a:cubicBezTo>
                      <a:pt x="42" y="46"/>
                      <a:pt x="43" y="47"/>
                      <a:pt x="44" y="49"/>
                    </a:cubicBezTo>
                    <a:lnTo>
                      <a:pt x="36"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2" y="31"/>
                      <a:pt x="11" y="31"/>
                      <a:pt x="10" y="33"/>
                    </a:cubicBezTo>
                    <a:cubicBezTo>
                      <a:pt x="9" y="34"/>
                      <a:pt x="9" y="35"/>
                      <a:pt x="9" y="36"/>
                    </a:cubicBezTo>
                    <a:cubicBezTo>
                      <a:pt x="9" y="39"/>
                      <a:pt x="9" y="40"/>
                      <a:pt x="11" y="42"/>
                    </a:cubicBezTo>
                    <a:cubicBezTo>
                      <a:pt x="13" y="43"/>
                      <a:pt x="15" y="44"/>
                      <a:pt x="18" y="44"/>
                    </a:cubicBezTo>
                    <a:cubicBezTo>
                      <a:pt x="21" y="44"/>
                      <a:pt x="24" y="43"/>
                      <a:pt x="27"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2" name="Freeform 322"/>
              <p:cNvSpPr>
                <a:spLocks noEditPoints="1"/>
              </p:cNvSpPr>
              <p:nvPr/>
            </p:nvSpPr>
            <p:spPr bwMode="auto">
              <a:xfrm>
                <a:off x="3119" y="3607"/>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1"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1" y="16"/>
                      <a:pt x="41" y="21"/>
                      <a:pt x="41" y="25"/>
                    </a:cubicBezTo>
                    <a:cubicBezTo>
                      <a:pt x="41" y="30"/>
                      <a:pt x="41" y="34"/>
                      <a:pt x="39" y="38"/>
                    </a:cubicBezTo>
                    <a:cubicBezTo>
                      <a:pt x="37" y="42"/>
                      <a:pt x="34" y="45"/>
                      <a:pt x="31" y="47"/>
                    </a:cubicBezTo>
                    <a:cubicBezTo>
                      <a:pt x="28" y="49"/>
                      <a:pt x="24" y="50"/>
                      <a:pt x="21" y="50"/>
                    </a:cubicBezTo>
                    <a:cubicBezTo>
                      <a:pt x="18" y="50"/>
                      <a:pt x="15" y="50"/>
                      <a:pt x="13" y="49"/>
                    </a:cubicBezTo>
                    <a:cubicBezTo>
                      <a:pt x="11" y="48"/>
                      <a:pt x="9" y="46"/>
                      <a:pt x="8" y="44"/>
                    </a:cubicBezTo>
                    <a:lnTo>
                      <a:pt x="8" y="68"/>
                    </a:lnTo>
                    <a:lnTo>
                      <a:pt x="0" y="68"/>
                    </a:lnTo>
                    <a:close/>
                    <a:moveTo>
                      <a:pt x="7" y="26"/>
                    </a:moveTo>
                    <a:lnTo>
                      <a:pt x="7" y="26"/>
                    </a:lnTo>
                    <a:cubicBezTo>
                      <a:pt x="7" y="32"/>
                      <a:pt x="9" y="36"/>
                      <a:pt x="11" y="39"/>
                    </a:cubicBezTo>
                    <a:cubicBezTo>
                      <a:pt x="14" y="42"/>
                      <a:pt x="17" y="44"/>
                      <a:pt x="20" y="44"/>
                    </a:cubicBezTo>
                    <a:cubicBezTo>
                      <a:pt x="24" y="44"/>
                      <a:pt x="27"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9"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3" name="Freeform 323"/>
              <p:cNvSpPr>
                <a:spLocks noEditPoints="1"/>
              </p:cNvSpPr>
              <p:nvPr/>
            </p:nvSpPr>
            <p:spPr bwMode="auto">
              <a:xfrm>
                <a:off x="3182" y="3585"/>
                <a:ext cx="9" cy="87"/>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4" name="Freeform 324"/>
              <p:cNvSpPr>
                <a:spLocks/>
              </p:cNvSpPr>
              <p:nvPr/>
            </p:nvSpPr>
            <p:spPr bwMode="auto">
              <a:xfrm>
                <a:off x="3202" y="3587"/>
                <a:ext cx="28" cy="86"/>
              </a:xfrm>
              <a:custGeom>
                <a:avLst/>
                <a:gdLst/>
                <a:ahLst/>
                <a:cxnLst>
                  <a:cxn ang="0">
                    <a:pos x="22" y="57"/>
                  </a:cxn>
                  <a:cxn ang="0">
                    <a:pos x="22" y="57"/>
                  </a:cxn>
                  <a:cxn ang="0">
                    <a:pos x="23" y="64"/>
                  </a:cxn>
                  <a:cxn ang="0">
                    <a:pos x="17" y="65"/>
                  </a:cxn>
                  <a:cxn ang="0">
                    <a:pos x="10" y="64"/>
                  </a:cxn>
                  <a:cxn ang="0">
                    <a:pos x="6" y="60"/>
                  </a:cxn>
                  <a:cxn ang="0">
                    <a:pos x="5" y="50"/>
                  </a:cxn>
                  <a:cxn ang="0">
                    <a:pos x="5" y="23"/>
                  </a:cxn>
                  <a:cxn ang="0">
                    <a:pos x="0" y="23"/>
                  </a:cxn>
                  <a:cxn ang="0">
                    <a:pos x="0" y="17"/>
                  </a:cxn>
                  <a:cxn ang="0">
                    <a:pos x="5" y="17"/>
                  </a:cxn>
                  <a:cxn ang="0">
                    <a:pos x="5" y="5"/>
                  </a:cxn>
                  <a:cxn ang="0">
                    <a:pos x="14" y="0"/>
                  </a:cxn>
                  <a:cxn ang="0">
                    <a:pos x="14" y="17"/>
                  </a:cxn>
                  <a:cxn ang="0">
                    <a:pos x="22" y="17"/>
                  </a:cxn>
                  <a:cxn ang="0">
                    <a:pos x="22" y="23"/>
                  </a:cxn>
                  <a:cxn ang="0">
                    <a:pos x="14" y="23"/>
                  </a:cxn>
                  <a:cxn ang="0">
                    <a:pos x="14" y="51"/>
                  </a:cxn>
                  <a:cxn ang="0">
                    <a:pos x="14" y="55"/>
                  </a:cxn>
                  <a:cxn ang="0">
                    <a:pos x="15" y="57"/>
                  </a:cxn>
                  <a:cxn ang="0">
                    <a:pos x="18" y="57"/>
                  </a:cxn>
                  <a:cxn ang="0">
                    <a:pos x="22" y="57"/>
                  </a:cxn>
                  <a:cxn ang="0">
                    <a:pos x="22" y="57"/>
                  </a:cxn>
                </a:cxnLst>
                <a:rect l="0" t="0" r="r" b="b"/>
                <a:pathLst>
                  <a:path w="23" h="65">
                    <a:moveTo>
                      <a:pt x="22" y="57"/>
                    </a:moveTo>
                    <a:lnTo>
                      <a:pt x="22" y="57"/>
                    </a:lnTo>
                    <a:lnTo>
                      <a:pt x="23" y="64"/>
                    </a:lnTo>
                    <a:cubicBezTo>
                      <a:pt x="21" y="65"/>
                      <a:pt x="18" y="65"/>
                      <a:pt x="17" y="65"/>
                    </a:cubicBezTo>
                    <a:cubicBezTo>
                      <a:pt x="14" y="65"/>
                      <a:pt x="11" y="64"/>
                      <a:pt x="10" y="64"/>
                    </a:cubicBezTo>
                    <a:cubicBezTo>
                      <a:pt x="8" y="63"/>
                      <a:pt x="7" y="61"/>
                      <a:pt x="6" y="60"/>
                    </a:cubicBezTo>
                    <a:cubicBezTo>
                      <a:pt x="6" y="58"/>
                      <a:pt x="5" y="55"/>
                      <a:pt x="5" y="50"/>
                    </a:cubicBezTo>
                    <a:lnTo>
                      <a:pt x="5" y="23"/>
                    </a:lnTo>
                    <a:lnTo>
                      <a:pt x="0" y="23"/>
                    </a:lnTo>
                    <a:lnTo>
                      <a:pt x="0" y="17"/>
                    </a:lnTo>
                    <a:lnTo>
                      <a:pt x="5" y="17"/>
                    </a:lnTo>
                    <a:lnTo>
                      <a:pt x="5" y="5"/>
                    </a:lnTo>
                    <a:lnTo>
                      <a:pt x="14" y="0"/>
                    </a:lnTo>
                    <a:lnTo>
                      <a:pt x="14" y="17"/>
                    </a:lnTo>
                    <a:lnTo>
                      <a:pt x="22" y="17"/>
                    </a:lnTo>
                    <a:lnTo>
                      <a:pt x="22" y="23"/>
                    </a:lnTo>
                    <a:lnTo>
                      <a:pt x="14" y="23"/>
                    </a:lnTo>
                    <a:lnTo>
                      <a:pt x="14" y="51"/>
                    </a:lnTo>
                    <a:cubicBezTo>
                      <a:pt x="14" y="53"/>
                      <a:pt x="14" y="55"/>
                      <a:pt x="14" y="55"/>
                    </a:cubicBezTo>
                    <a:cubicBezTo>
                      <a:pt x="14" y="56"/>
                      <a:pt x="15" y="56"/>
                      <a:pt x="15"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5" name="Freeform 325"/>
              <p:cNvSpPr>
                <a:spLocks noEditPoints="1"/>
              </p:cNvSpPr>
              <p:nvPr/>
            </p:nvSpPr>
            <p:spPr bwMode="auto">
              <a:xfrm>
                <a:off x="3235" y="3607"/>
                <a:ext cx="54" cy="66"/>
              </a:xfrm>
              <a:custGeom>
                <a:avLst/>
                <a:gdLst/>
                <a:ahLst/>
                <a:cxnLst>
                  <a:cxn ang="0">
                    <a:pos x="34" y="43"/>
                  </a:cxn>
                  <a:cxn ang="0">
                    <a:pos x="34" y="43"/>
                  </a:cxn>
                  <a:cxn ang="0">
                    <a:pos x="25" y="49"/>
                  </a:cxn>
                  <a:cxn ang="0">
                    <a:pos x="16" y="50"/>
                  </a:cxn>
                  <a:cxn ang="0">
                    <a:pos x="4" y="47"/>
                  </a:cxn>
                  <a:cxn ang="0">
                    <a:pos x="0" y="37"/>
                  </a:cxn>
                  <a:cxn ang="0">
                    <a:pos x="1" y="30"/>
                  </a:cxn>
                  <a:cxn ang="0">
                    <a:pos x="6" y="26"/>
                  </a:cxn>
                  <a:cxn ang="0">
                    <a:pos x="11"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3" y="28"/>
                      <a:pt x="4" y="27"/>
                      <a:pt x="6" y="26"/>
                    </a:cubicBezTo>
                    <a:cubicBezTo>
                      <a:pt x="7" y="24"/>
                      <a:pt x="9" y="24"/>
                      <a:pt x="11"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40"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5" y="48"/>
                      <a:pt x="34" y="46"/>
                      <a:pt x="34" y="43"/>
                    </a:cubicBezTo>
                    <a:lnTo>
                      <a:pt x="34" y="43"/>
                    </a:lnTo>
                    <a:close/>
                    <a:moveTo>
                      <a:pt x="33" y="25"/>
                    </a:moveTo>
                    <a:lnTo>
                      <a:pt x="33" y="25"/>
                    </a:lnTo>
                    <a:cubicBezTo>
                      <a:pt x="30" y="27"/>
                      <a:pt x="26" y="28"/>
                      <a:pt x="20" y="28"/>
                    </a:cubicBezTo>
                    <a:cubicBezTo>
                      <a:pt x="17" y="29"/>
                      <a:pt x="14" y="29"/>
                      <a:pt x="13" y="30"/>
                    </a:cubicBezTo>
                    <a:cubicBezTo>
                      <a:pt x="11" y="31"/>
                      <a:pt x="10" y="31"/>
                      <a:pt x="10" y="33"/>
                    </a:cubicBezTo>
                    <a:cubicBezTo>
                      <a:pt x="9" y="34"/>
                      <a:pt x="8" y="35"/>
                      <a:pt x="8" y="36"/>
                    </a:cubicBezTo>
                    <a:cubicBezTo>
                      <a:pt x="8"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6" name="Freeform 326"/>
              <p:cNvSpPr>
                <a:spLocks/>
              </p:cNvSpPr>
              <p:nvPr/>
            </p:nvSpPr>
            <p:spPr bwMode="auto">
              <a:xfrm>
                <a:off x="3301" y="3585"/>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7" name="Freeform 327"/>
              <p:cNvSpPr>
                <a:spLocks noEditPoints="1"/>
              </p:cNvSpPr>
              <p:nvPr/>
            </p:nvSpPr>
            <p:spPr bwMode="auto">
              <a:xfrm>
                <a:off x="3357" y="3607"/>
                <a:ext cx="51" cy="90"/>
              </a:xfrm>
              <a:custGeom>
                <a:avLst/>
                <a:gdLst/>
                <a:ahLst/>
                <a:cxnLst>
                  <a:cxn ang="0">
                    <a:pos x="0" y="68"/>
                  </a:cxn>
                  <a:cxn ang="0">
                    <a:pos x="0" y="68"/>
                  </a:cxn>
                  <a:cxn ang="0">
                    <a:pos x="0" y="2"/>
                  </a:cxn>
                  <a:cxn ang="0">
                    <a:pos x="8" y="2"/>
                  </a:cxn>
                  <a:cxn ang="0">
                    <a:pos x="8" y="8"/>
                  </a:cxn>
                  <a:cxn ang="0">
                    <a:pos x="13" y="2"/>
                  </a:cxn>
                  <a:cxn ang="0">
                    <a:pos x="21"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30" y="39"/>
                  </a:cxn>
                  <a:cxn ang="0">
                    <a:pos x="33"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9" y="5"/>
                      <a:pt x="11" y="4"/>
                      <a:pt x="13" y="2"/>
                    </a:cubicBezTo>
                    <a:cubicBezTo>
                      <a:pt x="16" y="1"/>
                      <a:pt x="18" y="0"/>
                      <a:pt x="21" y="0"/>
                    </a:cubicBezTo>
                    <a:cubicBezTo>
                      <a:pt x="25"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5" y="50"/>
                      <a:pt x="21" y="50"/>
                    </a:cubicBezTo>
                    <a:cubicBezTo>
                      <a:pt x="18" y="50"/>
                      <a:pt x="16" y="50"/>
                      <a:pt x="14" y="49"/>
                    </a:cubicBezTo>
                    <a:cubicBezTo>
                      <a:pt x="11"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30" y="39"/>
                    </a:cubicBezTo>
                    <a:cubicBezTo>
                      <a:pt x="32" y="36"/>
                      <a:pt x="33" y="31"/>
                      <a:pt x="33" y="25"/>
                    </a:cubicBezTo>
                    <a:cubicBezTo>
                      <a:pt x="33"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8" name="Freeform 328"/>
              <p:cNvSpPr>
                <a:spLocks noEditPoints="1"/>
              </p:cNvSpPr>
              <p:nvPr/>
            </p:nvSpPr>
            <p:spPr bwMode="auto">
              <a:xfrm>
                <a:off x="3416" y="3607"/>
                <a:ext cx="54" cy="66"/>
              </a:xfrm>
              <a:custGeom>
                <a:avLst/>
                <a:gdLst/>
                <a:ahLst/>
                <a:cxnLst>
                  <a:cxn ang="0">
                    <a:pos x="35" y="34"/>
                  </a:cxn>
                  <a:cxn ang="0">
                    <a:pos x="35" y="34"/>
                  </a:cxn>
                  <a:cxn ang="0">
                    <a:pos x="43" y="35"/>
                  </a:cxn>
                  <a:cxn ang="0">
                    <a:pos x="36" y="46"/>
                  </a:cxn>
                  <a:cxn ang="0">
                    <a:pos x="22"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5" y="21"/>
                  </a:cxn>
                  <a:cxn ang="0">
                    <a:pos x="32" y="12"/>
                  </a:cxn>
                  <a:cxn ang="0">
                    <a:pos x="22" y="7"/>
                  </a:cxn>
                  <a:cxn ang="0">
                    <a:pos x="13" y="11"/>
                  </a:cxn>
                  <a:cxn ang="0">
                    <a:pos x="9" y="21"/>
                  </a:cxn>
                  <a:cxn ang="0">
                    <a:pos x="9" y="21"/>
                  </a:cxn>
                </a:cxnLst>
                <a:rect l="0" t="0" r="r" b="b"/>
                <a:pathLst>
                  <a:path w="44" h="50">
                    <a:moveTo>
                      <a:pt x="35" y="34"/>
                    </a:moveTo>
                    <a:lnTo>
                      <a:pt x="35" y="34"/>
                    </a:lnTo>
                    <a:lnTo>
                      <a:pt x="43" y="35"/>
                    </a:lnTo>
                    <a:cubicBezTo>
                      <a:pt x="42" y="40"/>
                      <a:pt x="40" y="44"/>
                      <a:pt x="36" y="46"/>
                    </a:cubicBezTo>
                    <a:cubicBezTo>
                      <a:pt x="33" y="49"/>
                      <a:pt x="28" y="50"/>
                      <a:pt x="22" y="50"/>
                    </a:cubicBezTo>
                    <a:cubicBezTo>
                      <a:pt x="16" y="50"/>
                      <a:pt x="10" y="48"/>
                      <a:pt x="6" y="44"/>
                    </a:cubicBezTo>
                    <a:cubicBezTo>
                      <a:pt x="2" y="40"/>
                      <a:pt x="0" y="34"/>
                      <a:pt x="0" y="26"/>
                    </a:cubicBezTo>
                    <a:cubicBezTo>
                      <a:pt x="0" y="18"/>
                      <a:pt x="2" y="12"/>
                      <a:pt x="6" y="7"/>
                    </a:cubicBezTo>
                    <a:cubicBezTo>
                      <a:pt x="10" y="3"/>
                      <a:pt x="15" y="0"/>
                      <a:pt x="22" y="0"/>
                    </a:cubicBezTo>
                    <a:cubicBezTo>
                      <a:pt x="28" y="0"/>
                      <a:pt x="34" y="3"/>
                      <a:pt x="38" y="7"/>
                    </a:cubicBezTo>
                    <a:cubicBezTo>
                      <a:pt x="42" y="11"/>
                      <a:pt x="44" y="17"/>
                      <a:pt x="44" y="25"/>
                    </a:cubicBezTo>
                    <a:cubicBezTo>
                      <a:pt x="44" y="26"/>
                      <a:pt x="44" y="27"/>
                      <a:pt x="44" y="27"/>
                    </a:cubicBezTo>
                    <a:lnTo>
                      <a:pt x="8" y="27"/>
                    </a:lnTo>
                    <a:cubicBezTo>
                      <a:pt x="8" y="33"/>
                      <a:pt x="10" y="37"/>
                      <a:pt x="13" y="40"/>
                    </a:cubicBezTo>
                    <a:cubicBezTo>
                      <a:pt x="15" y="42"/>
                      <a:pt x="19" y="44"/>
                      <a:pt x="23" y="44"/>
                    </a:cubicBezTo>
                    <a:cubicBezTo>
                      <a:pt x="26" y="44"/>
                      <a:pt x="28" y="43"/>
                      <a:pt x="30" y="41"/>
                    </a:cubicBezTo>
                    <a:cubicBezTo>
                      <a:pt x="32" y="40"/>
                      <a:pt x="34" y="37"/>
                      <a:pt x="35" y="34"/>
                    </a:cubicBezTo>
                    <a:lnTo>
                      <a:pt x="35" y="34"/>
                    </a:lnTo>
                    <a:close/>
                    <a:moveTo>
                      <a:pt x="9" y="21"/>
                    </a:moveTo>
                    <a:lnTo>
                      <a:pt x="9" y="21"/>
                    </a:lnTo>
                    <a:lnTo>
                      <a:pt x="35" y="21"/>
                    </a:lnTo>
                    <a:cubicBezTo>
                      <a:pt x="35" y="17"/>
                      <a:pt x="34" y="14"/>
                      <a:pt x="32" y="12"/>
                    </a:cubicBezTo>
                    <a:cubicBezTo>
                      <a:pt x="30" y="9"/>
                      <a:pt x="26" y="7"/>
                      <a:pt x="22" y="7"/>
                    </a:cubicBezTo>
                    <a:cubicBezTo>
                      <a:pt x="18" y="7"/>
                      <a:pt x="15" y="8"/>
                      <a:pt x="13" y="11"/>
                    </a:cubicBezTo>
                    <a:cubicBezTo>
                      <a:pt x="10"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49" name="Freeform 329"/>
              <p:cNvSpPr>
                <a:spLocks/>
              </p:cNvSpPr>
              <p:nvPr/>
            </p:nvSpPr>
            <p:spPr bwMode="auto">
              <a:xfrm>
                <a:off x="3482" y="3607"/>
                <a:ext cx="32" cy="65"/>
              </a:xfrm>
              <a:custGeom>
                <a:avLst/>
                <a:gdLst/>
                <a:ahLst/>
                <a:cxnLst>
                  <a:cxn ang="0">
                    <a:pos x="0" y="49"/>
                  </a:cxn>
                  <a:cxn ang="0">
                    <a:pos x="0" y="49"/>
                  </a:cxn>
                  <a:cxn ang="0">
                    <a:pos x="0" y="2"/>
                  </a:cxn>
                  <a:cxn ang="0">
                    <a:pos x="7" y="2"/>
                  </a:cxn>
                  <a:cxn ang="0">
                    <a:pos x="7" y="9"/>
                  </a:cxn>
                  <a:cxn ang="0">
                    <a:pos x="12" y="2"/>
                  </a:cxn>
                  <a:cxn ang="0">
                    <a:pos x="17" y="0"/>
                  </a:cxn>
                  <a:cxn ang="0">
                    <a:pos x="26" y="3"/>
                  </a:cxn>
                  <a:cxn ang="0">
                    <a:pos x="23" y="11"/>
                  </a:cxn>
                  <a:cxn ang="0">
                    <a:pos x="17" y="9"/>
                  </a:cxn>
                  <a:cxn ang="0">
                    <a:pos x="12" y="10"/>
                  </a:cxn>
                  <a:cxn ang="0">
                    <a:pos x="9"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0" y="3"/>
                      <a:pt x="12" y="2"/>
                    </a:cubicBezTo>
                    <a:cubicBezTo>
                      <a:pt x="14" y="1"/>
                      <a:pt x="15" y="0"/>
                      <a:pt x="17" y="0"/>
                    </a:cubicBezTo>
                    <a:cubicBezTo>
                      <a:pt x="20" y="0"/>
                      <a:pt x="23" y="1"/>
                      <a:pt x="26" y="3"/>
                    </a:cubicBezTo>
                    <a:lnTo>
                      <a:pt x="23" y="11"/>
                    </a:lnTo>
                    <a:cubicBezTo>
                      <a:pt x="21" y="9"/>
                      <a:pt x="19" y="9"/>
                      <a:pt x="17" y="9"/>
                    </a:cubicBezTo>
                    <a:cubicBezTo>
                      <a:pt x="15" y="9"/>
                      <a:pt x="13" y="9"/>
                      <a:pt x="12" y="10"/>
                    </a:cubicBezTo>
                    <a:cubicBezTo>
                      <a:pt x="11" y="12"/>
                      <a:pt x="10" y="13"/>
                      <a:pt x="9" y="15"/>
                    </a:cubicBezTo>
                    <a:cubicBezTo>
                      <a:pt x="8"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0" name="Freeform 330"/>
              <p:cNvSpPr>
                <a:spLocks noEditPoints="1"/>
              </p:cNvSpPr>
              <p:nvPr/>
            </p:nvSpPr>
            <p:spPr bwMode="auto">
              <a:xfrm>
                <a:off x="3552" y="3607"/>
                <a:ext cx="51" cy="90"/>
              </a:xfrm>
              <a:custGeom>
                <a:avLst/>
                <a:gdLst/>
                <a:ahLst/>
                <a:cxnLst>
                  <a:cxn ang="0">
                    <a:pos x="0" y="68"/>
                  </a:cxn>
                  <a:cxn ang="0">
                    <a:pos x="0" y="68"/>
                  </a:cxn>
                  <a:cxn ang="0">
                    <a:pos x="0" y="2"/>
                  </a:cxn>
                  <a:cxn ang="0">
                    <a:pos x="8" y="2"/>
                  </a:cxn>
                  <a:cxn ang="0">
                    <a:pos x="8" y="8"/>
                  </a:cxn>
                  <a:cxn ang="0">
                    <a:pos x="14" y="2"/>
                  </a:cxn>
                  <a:cxn ang="0">
                    <a:pos x="22" y="0"/>
                  </a:cxn>
                  <a:cxn ang="0">
                    <a:pos x="32" y="4"/>
                  </a:cxn>
                  <a:cxn ang="0">
                    <a:pos x="39" y="13"/>
                  </a:cxn>
                  <a:cxn ang="0">
                    <a:pos x="42" y="25"/>
                  </a:cxn>
                  <a:cxn ang="0">
                    <a:pos x="39" y="38"/>
                  </a:cxn>
                  <a:cxn ang="0">
                    <a:pos x="31" y="47"/>
                  </a:cxn>
                  <a:cxn ang="0">
                    <a:pos x="21" y="50"/>
                  </a:cxn>
                  <a:cxn ang="0">
                    <a:pos x="14" y="49"/>
                  </a:cxn>
                  <a:cxn ang="0">
                    <a:pos x="8" y="44"/>
                  </a:cxn>
                  <a:cxn ang="0">
                    <a:pos x="8" y="68"/>
                  </a:cxn>
                  <a:cxn ang="0">
                    <a:pos x="0" y="68"/>
                  </a:cxn>
                  <a:cxn ang="0">
                    <a:pos x="8" y="26"/>
                  </a:cxn>
                  <a:cxn ang="0">
                    <a:pos x="8" y="26"/>
                  </a:cxn>
                  <a:cxn ang="0">
                    <a:pos x="11" y="39"/>
                  </a:cxn>
                  <a:cxn ang="0">
                    <a:pos x="20" y="44"/>
                  </a:cxn>
                  <a:cxn ang="0">
                    <a:pos x="30" y="39"/>
                  </a:cxn>
                  <a:cxn ang="0">
                    <a:pos x="33" y="25"/>
                  </a:cxn>
                  <a:cxn ang="0">
                    <a:pos x="30" y="11"/>
                  </a:cxn>
                  <a:cxn ang="0">
                    <a:pos x="21" y="7"/>
                  </a:cxn>
                  <a:cxn ang="0">
                    <a:pos x="12" y="12"/>
                  </a:cxn>
                  <a:cxn ang="0">
                    <a:pos x="8" y="26"/>
                  </a:cxn>
                  <a:cxn ang="0">
                    <a:pos x="8" y="26"/>
                  </a:cxn>
                </a:cxnLst>
                <a:rect l="0" t="0" r="r" b="b"/>
                <a:pathLst>
                  <a:path w="42" h="68">
                    <a:moveTo>
                      <a:pt x="0" y="68"/>
                    </a:moveTo>
                    <a:lnTo>
                      <a:pt x="0" y="68"/>
                    </a:lnTo>
                    <a:lnTo>
                      <a:pt x="0" y="2"/>
                    </a:lnTo>
                    <a:lnTo>
                      <a:pt x="8" y="2"/>
                    </a:lnTo>
                    <a:lnTo>
                      <a:pt x="8" y="8"/>
                    </a:lnTo>
                    <a:cubicBezTo>
                      <a:pt x="9" y="5"/>
                      <a:pt x="11" y="4"/>
                      <a:pt x="14" y="2"/>
                    </a:cubicBezTo>
                    <a:cubicBezTo>
                      <a:pt x="16" y="1"/>
                      <a:pt x="18" y="0"/>
                      <a:pt x="22" y="0"/>
                    </a:cubicBezTo>
                    <a:cubicBezTo>
                      <a:pt x="26" y="0"/>
                      <a:pt x="29" y="2"/>
                      <a:pt x="32" y="4"/>
                    </a:cubicBezTo>
                    <a:cubicBezTo>
                      <a:pt x="35" y="6"/>
                      <a:pt x="38" y="9"/>
                      <a:pt x="39" y="13"/>
                    </a:cubicBezTo>
                    <a:cubicBezTo>
                      <a:pt x="41" y="16"/>
                      <a:pt x="42" y="21"/>
                      <a:pt x="42" y="25"/>
                    </a:cubicBezTo>
                    <a:cubicBezTo>
                      <a:pt x="42" y="30"/>
                      <a:pt x="41" y="34"/>
                      <a:pt x="39" y="38"/>
                    </a:cubicBezTo>
                    <a:cubicBezTo>
                      <a:pt x="37" y="42"/>
                      <a:pt x="35" y="45"/>
                      <a:pt x="31" y="47"/>
                    </a:cubicBezTo>
                    <a:cubicBezTo>
                      <a:pt x="28" y="49"/>
                      <a:pt x="25" y="50"/>
                      <a:pt x="21" y="50"/>
                    </a:cubicBezTo>
                    <a:cubicBezTo>
                      <a:pt x="18" y="50"/>
                      <a:pt x="16" y="50"/>
                      <a:pt x="14" y="49"/>
                    </a:cubicBezTo>
                    <a:cubicBezTo>
                      <a:pt x="12" y="48"/>
                      <a:pt x="10" y="46"/>
                      <a:pt x="8" y="44"/>
                    </a:cubicBezTo>
                    <a:lnTo>
                      <a:pt x="8" y="68"/>
                    </a:lnTo>
                    <a:lnTo>
                      <a:pt x="0" y="68"/>
                    </a:lnTo>
                    <a:close/>
                    <a:moveTo>
                      <a:pt x="8" y="26"/>
                    </a:moveTo>
                    <a:lnTo>
                      <a:pt x="8" y="26"/>
                    </a:lnTo>
                    <a:cubicBezTo>
                      <a:pt x="8" y="32"/>
                      <a:pt x="9" y="36"/>
                      <a:pt x="11" y="39"/>
                    </a:cubicBezTo>
                    <a:cubicBezTo>
                      <a:pt x="14" y="42"/>
                      <a:pt x="17" y="44"/>
                      <a:pt x="20" y="44"/>
                    </a:cubicBezTo>
                    <a:cubicBezTo>
                      <a:pt x="24" y="44"/>
                      <a:pt x="27" y="42"/>
                      <a:pt x="30" y="39"/>
                    </a:cubicBezTo>
                    <a:cubicBezTo>
                      <a:pt x="32" y="36"/>
                      <a:pt x="33" y="31"/>
                      <a:pt x="33" y="25"/>
                    </a:cubicBezTo>
                    <a:cubicBezTo>
                      <a:pt x="33" y="19"/>
                      <a:pt x="32" y="14"/>
                      <a:pt x="30" y="11"/>
                    </a:cubicBezTo>
                    <a:cubicBezTo>
                      <a:pt x="27" y="8"/>
                      <a:pt x="24" y="7"/>
                      <a:pt x="21" y="7"/>
                    </a:cubicBezTo>
                    <a:cubicBezTo>
                      <a:pt x="17" y="7"/>
                      <a:pt x="14" y="8"/>
                      <a:pt x="12" y="12"/>
                    </a:cubicBezTo>
                    <a:cubicBezTo>
                      <a:pt x="9" y="15"/>
                      <a:pt x="8" y="20"/>
                      <a:pt x="8" y="26"/>
                    </a:cubicBezTo>
                    <a:lnTo>
                      <a:pt x="8"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1" name="Freeform 331"/>
              <p:cNvSpPr>
                <a:spLocks/>
              </p:cNvSpPr>
              <p:nvPr/>
            </p:nvSpPr>
            <p:spPr bwMode="auto">
              <a:xfrm>
                <a:off x="3614" y="3585"/>
                <a:ext cx="9"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2" name="Freeform 332"/>
              <p:cNvSpPr>
                <a:spLocks noEditPoints="1"/>
              </p:cNvSpPr>
              <p:nvPr/>
            </p:nvSpPr>
            <p:spPr bwMode="auto">
              <a:xfrm>
                <a:off x="3637" y="3607"/>
                <a:ext cx="53" cy="66"/>
              </a:xfrm>
              <a:custGeom>
                <a:avLst/>
                <a:gdLst/>
                <a:ahLst/>
                <a:cxnLst>
                  <a:cxn ang="0">
                    <a:pos x="33" y="43"/>
                  </a:cxn>
                  <a:cxn ang="0">
                    <a:pos x="33" y="43"/>
                  </a:cxn>
                  <a:cxn ang="0">
                    <a:pos x="25" y="49"/>
                  </a:cxn>
                  <a:cxn ang="0">
                    <a:pos x="16" y="50"/>
                  </a:cxn>
                  <a:cxn ang="0">
                    <a:pos x="4" y="47"/>
                  </a:cxn>
                  <a:cxn ang="0">
                    <a:pos x="0" y="37"/>
                  </a:cxn>
                  <a:cxn ang="0">
                    <a:pos x="1" y="30"/>
                  </a:cxn>
                  <a:cxn ang="0">
                    <a:pos x="5" y="26"/>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2" y="0"/>
                  </a:cxn>
                  <a:cxn ang="0">
                    <a:pos x="32" y="2"/>
                  </a:cxn>
                  <a:cxn ang="0">
                    <a:pos x="38" y="6"/>
                  </a:cxn>
                  <a:cxn ang="0">
                    <a:pos x="41" y="11"/>
                  </a:cxn>
                  <a:cxn ang="0">
                    <a:pos x="41" y="19"/>
                  </a:cxn>
                  <a:cxn ang="0">
                    <a:pos x="41" y="29"/>
                  </a:cxn>
                  <a:cxn ang="0">
                    <a:pos x="41" y="44"/>
                  </a:cxn>
                  <a:cxn ang="0">
                    <a:pos x="44" y="49"/>
                  </a:cxn>
                  <a:cxn ang="0">
                    <a:pos x="35" y="49"/>
                  </a:cxn>
                  <a:cxn ang="0">
                    <a:pos x="33" y="43"/>
                  </a:cxn>
                  <a:cxn ang="0">
                    <a:pos x="33" y="43"/>
                  </a:cxn>
                  <a:cxn ang="0">
                    <a:pos x="33" y="25"/>
                  </a:cxn>
                  <a:cxn ang="0">
                    <a:pos x="33" y="25"/>
                  </a:cxn>
                  <a:cxn ang="0">
                    <a:pos x="20" y="28"/>
                  </a:cxn>
                  <a:cxn ang="0">
                    <a:pos x="13" y="30"/>
                  </a:cxn>
                  <a:cxn ang="0">
                    <a:pos x="9" y="33"/>
                  </a:cxn>
                  <a:cxn ang="0">
                    <a:pos x="8" y="36"/>
                  </a:cxn>
                  <a:cxn ang="0">
                    <a:pos x="11" y="42"/>
                  </a:cxn>
                  <a:cxn ang="0">
                    <a:pos x="18" y="44"/>
                  </a:cxn>
                  <a:cxn ang="0">
                    <a:pos x="26" y="42"/>
                  </a:cxn>
                  <a:cxn ang="0">
                    <a:pos x="31" y="36"/>
                  </a:cxn>
                  <a:cxn ang="0">
                    <a:pos x="33" y="28"/>
                  </a:cxn>
                  <a:cxn ang="0">
                    <a:pos x="33" y="25"/>
                  </a:cxn>
                </a:cxnLst>
                <a:rect l="0" t="0" r="r" b="b"/>
                <a:pathLst>
                  <a:path w="44" h="50">
                    <a:moveTo>
                      <a:pt x="33" y="43"/>
                    </a:moveTo>
                    <a:lnTo>
                      <a:pt x="33" y="43"/>
                    </a:lnTo>
                    <a:cubicBezTo>
                      <a:pt x="30"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5" y="26"/>
                    </a:cubicBezTo>
                    <a:cubicBezTo>
                      <a:pt x="7" y="24"/>
                      <a:pt x="9" y="24"/>
                      <a:pt x="11" y="23"/>
                    </a:cubicBezTo>
                    <a:cubicBezTo>
                      <a:pt x="13" y="23"/>
                      <a:pt x="15" y="22"/>
                      <a:pt x="18" y="22"/>
                    </a:cubicBezTo>
                    <a:cubicBezTo>
                      <a:pt x="25" y="21"/>
                      <a:pt x="30" y="20"/>
                      <a:pt x="33" y="19"/>
                    </a:cubicBezTo>
                    <a:cubicBezTo>
                      <a:pt x="33" y="18"/>
                      <a:pt x="33" y="17"/>
                      <a:pt x="33" y="17"/>
                    </a:cubicBezTo>
                    <a:cubicBezTo>
                      <a:pt x="33" y="14"/>
                      <a:pt x="32" y="11"/>
                      <a:pt x="31" y="10"/>
                    </a:cubicBezTo>
                    <a:cubicBezTo>
                      <a:pt x="28" y="8"/>
                      <a:pt x="25" y="7"/>
                      <a:pt x="21"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8" y="0"/>
                      <a:pt x="22" y="0"/>
                    </a:cubicBezTo>
                    <a:cubicBezTo>
                      <a:pt x="27" y="0"/>
                      <a:pt x="30" y="1"/>
                      <a:pt x="32" y="2"/>
                    </a:cubicBezTo>
                    <a:cubicBezTo>
                      <a:pt x="35" y="3"/>
                      <a:pt x="37" y="4"/>
                      <a:pt x="38" y="6"/>
                    </a:cubicBezTo>
                    <a:cubicBezTo>
                      <a:pt x="39" y="7"/>
                      <a:pt x="40" y="9"/>
                      <a:pt x="41" y="11"/>
                    </a:cubicBezTo>
                    <a:cubicBezTo>
                      <a:pt x="41" y="12"/>
                      <a:pt x="41" y="15"/>
                      <a:pt x="41" y="19"/>
                    </a:cubicBezTo>
                    <a:lnTo>
                      <a:pt x="41" y="29"/>
                    </a:lnTo>
                    <a:cubicBezTo>
                      <a:pt x="41" y="37"/>
                      <a:pt x="41" y="42"/>
                      <a:pt x="41" y="44"/>
                    </a:cubicBezTo>
                    <a:cubicBezTo>
                      <a:pt x="42" y="46"/>
                      <a:pt x="42" y="47"/>
                      <a:pt x="44" y="49"/>
                    </a:cubicBezTo>
                    <a:lnTo>
                      <a:pt x="35" y="49"/>
                    </a:lnTo>
                    <a:cubicBezTo>
                      <a:pt x="34" y="48"/>
                      <a:pt x="34" y="46"/>
                      <a:pt x="33" y="43"/>
                    </a:cubicBezTo>
                    <a:lnTo>
                      <a:pt x="33" y="43"/>
                    </a:lnTo>
                    <a:close/>
                    <a:moveTo>
                      <a:pt x="33" y="25"/>
                    </a:moveTo>
                    <a:lnTo>
                      <a:pt x="33" y="25"/>
                    </a:lnTo>
                    <a:cubicBezTo>
                      <a:pt x="30" y="27"/>
                      <a:pt x="25" y="28"/>
                      <a:pt x="20" y="28"/>
                    </a:cubicBezTo>
                    <a:cubicBezTo>
                      <a:pt x="16" y="29"/>
                      <a:pt x="14" y="29"/>
                      <a:pt x="13" y="30"/>
                    </a:cubicBezTo>
                    <a:cubicBezTo>
                      <a:pt x="11" y="31"/>
                      <a:pt x="10" y="31"/>
                      <a:pt x="9" y="33"/>
                    </a:cubicBezTo>
                    <a:cubicBezTo>
                      <a:pt x="9" y="34"/>
                      <a:pt x="8" y="35"/>
                      <a:pt x="8" y="36"/>
                    </a:cubicBezTo>
                    <a:cubicBezTo>
                      <a:pt x="8" y="39"/>
                      <a:pt x="9" y="40"/>
                      <a:pt x="11" y="42"/>
                    </a:cubicBezTo>
                    <a:cubicBezTo>
                      <a:pt x="12" y="43"/>
                      <a:pt x="15" y="44"/>
                      <a:pt x="18" y="44"/>
                    </a:cubicBezTo>
                    <a:cubicBezTo>
                      <a:pt x="21" y="44"/>
                      <a:pt x="24" y="43"/>
                      <a:pt x="26" y="42"/>
                    </a:cubicBezTo>
                    <a:cubicBezTo>
                      <a:pt x="29" y="41"/>
                      <a:pt x="30" y="39"/>
                      <a:pt x="31" y="36"/>
                    </a:cubicBezTo>
                    <a:cubicBezTo>
                      <a:pt x="32"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3" name="Freeform 333"/>
              <p:cNvSpPr>
                <a:spLocks/>
              </p:cNvSpPr>
              <p:nvPr/>
            </p:nvSpPr>
            <p:spPr bwMode="auto">
              <a:xfrm>
                <a:off x="3702" y="3607"/>
                <a:ext cx="47" cy="65"/>
              </a:xfrm>
              <a:custGeom>
                <a:avLst/>
                <a:gdLst/>
                <a:ahLst/>
                <a:cxnLst>
                  <a:cxn ang="0">
                    <a:pos x="0" y="49"/>
                  </a:cxn>
                  <a:cxn ang="0">
                    <a:pos x="0" y="49"/>
                  </a:cxn>
                  <a:cxn ang="0">
                    <a:pos x="0" y="2"/>
                  </a:cxn>
                  <a:cxn ang="0">
                    <a:pos x="7" y="2"/>
                  </a:cxn>
                  <a:cxn ang="0">
                    <a:pos x="7" y="8"/>
                  </a:cxn>
                  <a:cxn ang="0">
                    <a:pos x="22" y="0"/>
                  </a:cxn>
                  <a:cxn ang="0">
                    <a:pos x="30" y="2"/>
                  </a:cxn>
                  <a:cxn ang="0">
                    <a:pos x="35" y="6"/>
                  </a:cxn>
                  <a:cxn ang="0">
                    <a:pos x="38" y="12"/>
                  </a:cxn>
                  <a:cxn ang="0">
                    <a:pos x="38" y="20"/>
                  </a:cxn>
                  <a:cxn ang="0">
                    <a:pos x="38" y="49"/>
                  </a:cxn>
                  <a:cxn ang="0">
                    <a:pos x="30" y="49"/>
                  </a:cxn>
                  <a:cxn ang="0">
                    <a:pos x="30" y="20"/>
                  </a:cxn>
                  <a:cxn ang="0">
                    <a:pos x="29" y="13"/>
                  </a:cxn>
                  <a:cxn ang="0">
                    <a:pos x="26" y="9"/>
                  </a:cxn>
                  <a:cxn ang="0">
                    <a:pos x="20" y="7"/>
                  </a:cxn>
                  <a:cxn ang="0">
                    <a:pos x="11" y="11"/>
                  </a:cxn>
                  <a:cxn ang="0">
                    <a:pos x="8" y="23"/>
                  </a:cxn>
                  <a:cxn ang="0">
                    <a:pos x="8" y="49"/>
                  </a:cxn>
                  <a:cxn ang="0">
                    <a:pos x="0" y="49"/>
                  </a:cxn>
                </a:cxnLst>
                <a:rect l="0" t="0" r="r" b="b"/>
                <a:pathLst>
                  <a:path w="38" h="49">
                    <a:moveTo>
                      <a:pt x="0" y="49"/>
                    </a:moveTo>
                    <a:lnTo>
                      <a:pt x="0" y="49"/>
                    </a:lnTo>
                    <a:lnTo>
                      <a:pt x="0" y="2"/>
                    </a:lnTo>
                    <a:lnTo>
                      <a:pt x="7" y="2"/>
                    </a:lnTo>
                    <a:lnTo>
                      <a:pt x="7" y="8"/>
                    </a:lnTo>
                    <a:cubicBezTo>
                      <a:pt x="10" y="3"/>
                      <a:pt x="15" y="0"/>
                      <a:pt x="22" y="0"/>
                    </a:cubicBezTo>
                    <a:cubicBezTo>
                      <a:pt x="25" y="0"/>
                      <a:pt x="28" y="1"/>
                      <a:pt x="30" y="2"/>
                    </a:cubicBezTo>
                    <a:cubicBezTo>
                      <a:pt x="32" y="3"/>
                      <a:pt x="34" y="4"/>
                      <a:pt x="35" y="6"/>
                    </a:cubicBezTo>
                    <a:cubicBezTo>
                      <a:pt x="37" y="8"/>
                      <a:pt x="37" y="10"/>
                      <a:pt x="38" y="12"/>
                    </a:cubicBezTo>
                    <a:cubicBezTo>
                      <a:pt x="38" y="14"/>
                      <a:pt x="38" y="16"/>
                      <a:pt x="38" y="20"/>
                    </a:cubicBezTo>
                    <a:lnTo>
                      <a:pt x="38" y="49"/>
                    </a:lnTo>
                    <a:lnTo>
                      <a:pt x="30" y="49"/>
                    </a:lnTo>
                    <a:lnTo>
                      <a:pt x="30" y="20"/>
                    </a:lnTo>
                    <a:cubicBezTo>
                      <a:pt x="30" y="17"/>
                      <a:pt x="30" y="14"/>
                      <a:pt x="29" y="13"/>
                    </a:cubicBezTo>
                    <a:cubicBezTo>
                      <a:pt x="29" y="11"/>
                      <a:pt x="28" y="10"/>
                      <a:pt x="26" y="9"/>
                    </a:cubicBezTo>
                    <a:cubicBezTo>
                      <a:pt x="24" y="8"/>
                      <a:pt x="22" y="7"/>
                      <a:pt x="20" y="7"/>
                    </a:cubicBezTo>
                    <a:cubicBezTo>
                      <a:pt x="17" y="7"/>
                      <a:pt x="14" y="9"/>
                      <a:pt x="11" y="11"/>
                    </a:cubicBezTo>
                    <a:cubicBezTo>
                      <a:pt x="9" y="13"/>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4" name="Freeform 334"/>
              <p:cNvSpPr>
                <a:spLocks noEditPoints="1"/>
              </p:cNvSpPr>
              <p:nvPr/>
            </p:nvSpPr>
            <p:spPr bwMode="auto">
              <a:xfrm>
                <a:off x="3761" y="3607"/>
                <a:ext cx="53" cy="66"/>
              </a:xfrm>
              <a:custGeom>
                <a:avLst/>
                <a:gdLst/>
                <a:ahLst/>
                <a:cxnLst>
                  <a:cxn ang="0">
                    <a:pos x="35" y="34"/>
                  </a:cxn>
                  <a:cxn ang="0">
                    <a:pos x="35" y="34"/>
                  </a:cxn>
                  <a:cxn ang="0">
                    <a:pos x="44" y="35"/>
                  </a:cxn>
                  <a:cxn ang="0">
                    <a:pos x="36" y="46"/>
                  </a:cxn>
                  <a:cxn ang="0">
                    <a:pos x="23" y="50"/>
                  </a:cxn>
                  <a:cxn ang="0">
                    <a:pos x="6" y="44"/>
                  </a:cxn>
                  <a:cxn ang="0">
                    <a:pos x="0" y="26"/>
                  </a:cxn>
                  <a:cxn ang="0">
                    <a:pos x="6" y="7"/>
                  </a:cxn>
                  <a:cxn ang="0">
                    <a:pos x="22" y="0"/>
                  </a:cxn>
                  <a:cxn ang="0">
                    <a:pos x="38" y="7"/>
                  </a:cxn>
                  <a:cxn ang="0">
                    <a:pos x="44" y="25"/>
                  </a:cxn>
                  <a:cxn ang="0">
                    <a:pos x="44" y="27"/>
                  </a:cxn>
                  <a:cxn ang="0">
                    <a:pos x="8" y="27"/>
                  </a:cxn>
                  <a:cxn ang="0">
                    <a:pos x="13" y="40"/>
                  </a:cxn>
                  <a:cxn ang="0">
                    <a:pos x="23" y="44"/>
                  </a:cxn>
                  <a:cxn ang="0">
                    <a:pos x="30" y="41"/>
                  </a:cxn>
                  <a:cxn ang="0">
                    <a:pos x="35" y="34"/>
                  </a:cxn>
                  <a:cxn ang="0">
                    <a:pos x="35" y="34"/>
                  </a:cxn>
                  <a:cxn ang="0">
                    <a:pos x="9" y="21"/>
                  </a:cxn>
                  <a:cxn ang="0">
                    <a:pos x="9" y="21"/>
                  </a:cxn>
                  <a:cxn ang="0">
                    <a:pos x="36" y="21"/>
                  </a:cxn>
                  <a:cxn ang="0">
                    <a:pos x="32" y="12"/>
                  </a:cxn>
                  <a:cxn ang="0">
                    <a:pos x="22" y="7"/>
                  </a:cxn>
                  <a:cxn ang="0">
                    <a:pos x="13" y="11"/>
                  </a:cxn>
                  <a:cxn ang="0">
                    <a:pos x="9" y="21"/>
                  </a:cxn>
                  <a:cxn ang="0">
                    <a:pos x="9" y="21"/>
                  </a:cxn>
                </a:cxnLst>
                <a:rect l="0" t="0" r="r" b="b"/>
                <a:pathLst>
                  <a:path w="44" h="50">
                    <a:moveTo>
                      <a:pt x="35" y="34"/>
                    </a:moveTo>
                    <a:lnTo>
                      <a:pt x="35" y="34"/>
                    </a:lnTo>
                    <a:lnTo>
                      <a:pt x="44" y="35"/>
                    </a:lnTo>
                    <a:cubicBezTo>
                      <a:pt x="42" y="40"/>
                      <a:pt x="40" y="44"/>
                      <a:pt x="36" y="46"/>
                    </a:cubicBezTo>
                    <a:cubicBezTo>
                      <a:pt x="33" y="49"/>
                      <a:pt x="28" y="50"/>
                      <a:pt x="23" y="50"/>
                    </a:cubicBezTo>
                    <a:cubicBezTo>
                      <a:pt x="16" y="50"/>
                      <a:pt x="10" y="48"/>
                      <a:pt x="6" y="44"/>
                    </a:cubicBezTo>
                    <a:cubicBezTo>
                      <a:pt x="2" y="40"/>
                      <a:pt x="0" y="34"/>
                      <a:pt x="0" y="26"/>
                    </a:cubicBezTo>
                    <a:cubicBezTo>
                      <a:pt x="0" y="18"/>
                      <a:pt x="2" y="12"/>
                      <a:pt x="6" y="7"/>
                    </a:cubicBezTo>
                    <a:cubicBezTo>
                      <a:pt x="10" y="3"/>
                      <a:pt x="16" y="0"/>
                      <a:pt x="22" y="0"/>
                    </a:cubicBezTo>
                    <a:cubicBezTo>
                      <a:pt x="29" y="0"/>
                      <a:pt x="34" y="3"/>
                      <a:pt x="38" y="7"/>
                    </a:cubicBezTo>
                    <a:cubicBezTo>
                      <a:pt x="42" y="11"/>
                      <a:pt x="44" y="17"/>
                      <a:pt x="44" y="25"/>
                    </a:cubicBezTo>
                    <a:cubicBezTo>
                      <a:pt x="44" y="26"/>
                      <a:pt x="44" y="27"/>
                      <a:pt x="44" y="27"/>
                    </a:cubicBezTo>
                    <a:lnTo>
                      <a:pt x="8" y="27"/>
                    </a:lnTo>
                    <a:cubicBezTo>
                      <a:pt x="9" y="33"/>
                      <a:pt x="10" y="37"/>
                      <a:pt x="13" y="40"/>
                    </a:cubicBezTo>
                    <a:cubicBezTo>
                      <a:pt x="16" y="42"/>
                      <a:pt x="19" y="44"/>
                      <a:pt x="23" y="44"/>
                    </a:cubicBezTo>
                    <a:cubicBezTo>
                      <a:pt x="26" y="44"/>
                      <a:pt x="28" y="43"/>
                      <a:pt x="30" y="41"/>
                    </a:cubicBezTo>
                    <a:cubicBezTo>
                      <a:pt x="33" y="40"/>
                      <a:pt x="34" y="37"/>
                      <a:pt x="35" y="34"/>
                    </a:cubicBezTo>
                    <a:lnTo>
                      <a:pt x="35" y="34"/>
                    </a:lnTo>
                    <a:close/>
                    <a:moveTo>
                      <a:pt x="9" y="21"/>
                    </a:moveTo>
                    <a:lnTo>
                      <a:pt x="9" y="21"/>
                    </a:lnTo>
                    <a:lnTo>
                      <a:pt x="36" y="21"/>
                    </a:lnTo>
                    <a:cubicBezTo>
                      <a:pt x="35" y="17"/>
                      <a:pt x="34" y="14"/>
                      <a:pt x="32" y="12"/>
                    </a:cubicBezTo>
                    <a:cubicBezTo>
                      <a:pt x="30" y="9"/>
                      <a:pt x="27" y="7"/>
                      <a:pt x="22"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5" name="Freeform 335"/>
              <p:cNvSpPr>
                <a:spLocks/>
              </p:cNvSpPr>
              <p:nvPr/>
            </p:nvSpPr>
            <p:spPr bwMode="auto">
              <a:xfrm>
                <a:off x="2395" y="3996"/>
                <a:ext cx="102" cy="87"/>
              </a:xfrm>
              <a:custGeom>
                <a:avLst/>
                <a:gdLst/>
                <a:ahLst/>
                <a:cxnLst>
                  <a:cxn ang="0">
                    <a:pos x="17" y="66"/>
                  </a:cxn>
                  <a:cxn ang="0">
                    <a:pos x="17" y="66"/>
                  </a:cxn>
                  <a:cxn ang="0">
                    <a:pos x="0" y="0"/>
                  </a:cxn>
                  <a:cxn ang="0">
                    <a:pos x="9" y="0"/>
                  </a:cxn>
                  <a:cxn ang="0">
                    <a:pos x="19" y="43"/>
                  </a:cxn>
                  <a:cxn ang="0">
                    <a:pos x="21" y="56"/>
                  </a:cxn>
                  <a:cxn ang="0">
                    <a:pos x="24" y="44"/>
                  </a:cxn>
                  <a:cxn ang="0">
                    <a:pos x="37" y="0"/>
                  </a:cxn>
                  <a:cxn ang="0">
                    <a:pos x="47" y="0"/>
                  </a:cxn>
                  <a:cxn ang="0">
                    <a:pos x="57" y="33"/>
                  </a:cxn>
                  <a:cxn ang="0">
                    <a:pos x="62" y="56"/>
                  </a:cxn>
                  <a:cxn ang="0">
                    <a:pos x="65" y="42"/>
                  </a:cxn>
                  <a:cxn ang="0">
                    <a:pos x="76" y="0"/>
                  </a:cxn>
                  <a:cxn ang="0">
                    <a:pos x="84" y="0"/>
                  </a:cxn>
                  <a:cxn ang="0">
                    <a:pos x="66" y="66"/>
                  </a:cxn>
                  <a:cxn ang="0">
                    <a:pos x="58" y="66"/>
                  </a:cxn>
                  <a:cxn ang="0">
                    <a:pos x="44" y="15"/>
                  </a:cxn>
                  <a:cxn ang="0">
                    <a:pos x="42" y="8"/>
                  </a:cxn>
                  <a:cxn ang="0">
                    <a:pos x="40" y="15"/>
                  </a:cxn>
                  <a:cxn ang="0">
                    <a:pos x="26" y="66"/>
                  </a:cxn>
                  <a:cxn ang="0">
                    <a:pos x="17" y="66"/>
                  </a:cxn>
                </a:cxnLst>
                <a:rect l="0" t="0" r="r" b="b"/>
                <a:pathLst>
                  <a:path w="84" h="66">
                    <a:moveTo>
                      <a:pt x="17" y="66"/>
                    </a:moveTo>
                    <a:lnTo>
                      <a:pt x="17" y="66"/>
                    </a:lnTo>
                    <a:lnTo>
                      <a:pt x="0" y="0"/>
                    </a:lnTo>
                    <a:lnTo>
                      <a:pt x="9" y="0"/>
                    </a:lnTo>
                    <a:lnTo>
                      <a:pt x="19" y="43"/>
                    </a:lnTo>
                    <a:cubicBezTo>
                      <a:pt x="20" y="48"/>
                      <a:pt x="21" y="52"/>
                      <a:pt x="21" y="56"/>
                    </a:cubicBezTo>
                    <a:cubicBezTo>
                      <a:pt x="23" y="49"/>
                      <a:pt x="24" y="45"/>
                      <a:pt x="24" y="44"/>
                    </a:cubicBezTo>
                    <a:lnTo>
                      <a:pt x="37" y="0"/>
                    </a:lnTo>
                    <a:lnTo>
                      <a:pt x="47" y="0"/>
                    </a:lnTo>
                    <a:lnTo>
                      <a:pt x="57" y="33"/>
                    </a:lnTo>
                    <a:cubicBezTo>
                      <a:pt x="59" y="41"/>
                      <a:pt x="61" y="49"/>
                      <a:pt x="62" y="56"/>
                    </a:cubicBezTo>
                    <a:cubicBezTo>
                      <a:pt x="63" y="52"/>
                      <a:pt x="64" y="48"/>
                      <a:pt x="65" y="42"/>
                    </a:cubicBezTo>
                    <a:lnTo>
                      <a:pt x="76" y="0"/>
                    </a:lnTo>
                    <a:lnTo>
                      <a:pt x="84" y="0"/>
                    </a:lnTo>
                    <a:lnTo>
                      <a:pt x="66" y="66"/>
                    </a:lnTo>
                    <a:lnTo>
                      <a:pt x="58" y="66"/>
                    </a:lnTo>
                    <a:lnTo>
                      <a:pt x="44" y="15"/>
                    </a:lnTo>
                    <a:cubicBezTo>
                      <a:pt x="43" y="11"/>
                      <a:pt x="42" y="9"/>
                      <a:pt x="42" y="8"/>
                    </a:cubicBezTo>
                    <a:cubicBezTo>
                      <a:pt x="41" y="11"/>
                      <a:pt x="41" y="13"/>
                      <a:pt x="40" y="15"/>
                    </a:cubicBezTo>
                    <a:lnTo>
                      <a:pt x="26" y="66"/>
                    </a:lnTo>
                    <a:lnTo>
                      <a:pt x="17"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6" name="Freeform 336"/>
              <p:cNvSpPr>
                <a:spLocks noEditPoints="1"/>
              </p:cNvSpPr>
              <p:nvPr/>
            </p:nvSpPr>
            <p:spPr bwMode="auto">
              <a:xfrm>
                <a:off x="2508" y="4018"/>
                <a:ext cx="54" cy="66"/>
              </a:xfrm>
              <a:custGeom>
                <a:avLst/>
                <a:gdLst/>
                <a:ahLst/>
                <a:cxnLst>
                  <a:cxn ang="0">
                    <a:pos x="0" y="25"/>
                  </a:cxn>
                  <a:cxn ang="0">
                    <a:pos x="0" y="25"/>
                  </a:cxn>
                  <a:cxn ang="0">
                    <a:pos x="7" y="5"/>
                  </a:cxn>
                  <a:cxn ang="0">
                    <a:pos x="22" y="0"/>
                  </a:cxn>
                  <a:cxn ang="0">
                    <a:pos x="38" y="6"/>
                  </a:cxn>
                  <a:cxn ang="0">
                    <a:pos x="44" y="24"/>
                  </a:cxn>
                  <a:cxn ang="0">
                    <a:pos x="42" y="39"/>
                  </a:cxn>
                  <a:cxn ang="0">
                    <a:pos x="34" y="47"/>
                  </a:cxn>
                  <a:cxn ang="0">
                    <a:pos x="22" y="50"/>
                  </a:cxn>
                  <a:cxn ang="0">
                    <a:pos x="6" y="43"/>
                  </a:cxn>
                  <a:cxn ang="0">
                    <a:pos x="0" y="25"/>
                  </a:cxn>
                  <a:cxn ang="0">
                    <a:pos x="0" y="25"/>
                  </a:cxn>
                  <a:cxn ang="0">
                    <a:pos x="8" y="25"/>
                  </a:cxn>
                  <a:cxn ang="0">
                    <a:pos x="8" y="25"/>
                  </a:cxn>
                  <a:cxn ang="0">
                    <a:pos x="12" y="39"/>
                  </a:cxn>
                  <a:cxn ang="0">
                    <a:pos x="22" y="43"/>
                  </a:cxn>
                  <a:cxn ang="0">
                    <a:pos x="32" y="39"/>
                  </a:cxn>
                  <a:cxn ang="0">
                    <a:pos x="36" y="25"/>
                  </a:cxn>
                  <a:cxn ang="0">
                    <a:pos x="32" y="11"/>
                  </a:cxn>
                  <a:cxn ang="0">
                    <a:pos x="22" y="7"/>
                  </a:cxn>
                  <a:cxn ang="0">
                    <a:pos x="12" y="11"/>
                  </a:cxn>
                  <a:cxn ang="0">
                    <a:pos x="8" y="25"/>
                  </a:cxn>
                  <a:cxn ang="0">
                    <a:pos x="8" y="25"/>
                  </a:cxn>
                </a:cxnLst>
                <a:rect l="0" t="0" r="r" b="b"/>
                <a:pathLst>
                  <a:path w="44" h="50">
                    <a:moveTo>
                      <a:pt x="0" y="25"/>
                    </a:moveTo>
                    <a:lnTo>
                      <a:pt x="0" y="25"/>
                    </a:lnTo>
                    <a:cubicBezTo>
                      <a:pt x="0" y="16"/>
                      <a:pt x="2" y="9"/>
                      <a:pt x="7" y="5"/>
                    </a:cubicBezTo>
                    <a:cubicBezTo>
                      <a:pt x="11" y="2"/>
                      <a:pt x="16" y="0"/>
                      <a:pt x="22" y="0"/>
                    </a:cubicBezTo>
                    <a:cubicBezTo>
                      <a:pt x="29" y="0"/>
                      <a:pt x="34" y="2"/>
                      <a:pt x="38" y="6"/>
                    </a:cubicBezTo>
                    <a:cubicBezTo>
                      <a:pt x="42" y="11"/>
                      <a:pt x="44" y="17"/>
                      <a:pt x="44" y="24"/>
                    </a:cubicBezTo>
                    <a:cubicBezTo>
                      <a:pt x="44" y="30"/>
                      <a:pt x="44" y="35"/>
                      <a:pt x="42" y="39"/>
                    </a:cubicBezTo>
                    <a:cubicBezTo>
                      <a:pt x="40" y="42"/>
                      <a:pt x="37" y="45"/>
                      <a:pt x="34" y="47"/>
                    </a:cubicBezTo>
                    <a:cubicBezTo>
                      <a:pt x="30" y="49"/>
                      <a:pt x="26" y="50"/>
                      <a:pt x="22" y="50"/>
                    </a:cubicBezTo>
                    <a:cubicBezTo>
                      <a:pt x="15" y="50"/>
                      <a:pt x="10" y="48"/>
                      <a:pt x="6" y="43"/>
                    </a:cubicBezTo>
                    <a:cubicBezTo>
                      <a:pt x="2" y="39"/>
                      <a:pt x="0" y="33"/>
                      <a:pt x="0" y="25"/>
                    </a:cubicBezTo>
                    <a:lnTo>
                      <a:pt x="0" y="25"/>
                    </a:lnTo>
                    <a:close/>
                    <a:moveTo>
                      <a:pt x="8" y="25"/>
                    </a:moveTo>
                    <a:lnTo>
                      <a:pt x="8" y="25"/>
                    </a:lnTo>
                    <a:cubicBezTo>
                      <a:pt x="8" y="31"/>
                      <a:pt x="9" y="36"/>
                      <a:pt x="12" y="39"/>
                    </a:cubicBezTo>
                    <a:cubicBezTo>
                      <a:pt x="15" y="42"/>
                      <a:pt x="18" y="43"/>
                      <a:pt x="22" y="43"/>
                    </a:cubicBezTo>
                    <a:cubicBezTo>
                      <a:pt x="26" y="43"/>
                      <a:pt x="29" y="42"/>
                      <a:pt x="32" y="39"/>
                    </a:cubicBezTo>
                    <a:cubicBezTo>
                      <a:pt x="35" y="35"/>
                      <a:pt x="36" y="31"/>
                      <a:pt x="36" y="25"/>
                    </a:cubicBezTo>
                    <a:cubicBezTo>
                      <a:pt x="36" y="19"/>
                      <a:pt x="35" y="14"/>
                      <a:pt x="32" y="11"/>
                    </a:cubicBezTo>
                    <a:cubicBezTo>
                      <a:pt x="29" y="8"/>
                      <a:pt x="26" y="7"/>
                      <a:pt x="22" y="7"/>
                    </a:cubicBezTo>
                    <a:cubicBezTo>
                      <a:pt x="18" y="7"/>
                      <a:pt x="15" y="8"/>
                      <a:pt x="12" y="11"/>
                    </a:cubicBezTo>
                    <a:cubicBezTo>
                      <a:pt x="9" y="14"/>
                      <a:pt x="8" y="19"/>
                      <a:pt x="8" y="25"/>
                    </a:cubicBezTo>
                    <a:lnTo>
                      <a:pt x="8"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7" name="Freeform 337"/>
              <p:cNvSpPr>
                <a:spLocks/>
              </p:cNvSpPr>
              <p:nvPr/>
            </p:nvSpPr>
            <p:spPr bwMode="auto">
              <a:xfrm>
                <a:off x="2574" y="4018"/>
                <a:ext cx="32" cy="65"/>
              </a:xfrm>
              <a:custGeom>
                <a:avLst/>
                <a:gdLst/>
                <a:ahLst/>
                <a:cxnLst>
                  <a:cxn ang="0">
                    <a:pos x="0" y="49"/>
                  </a:cxn>
                  <a:cxn ang="0">
                    <a:pos x="0" y="49"/>
                  </a:cxn>
                  <a:cxn ang="0">
                    <a:pos x="0" y="1"/>
                  </a:cxn>
                  <a:cxn ang="0">
                    <a:pos x="7" y="1"/>
                  </a:cxn>
                  <a:cxn ang="0">
                    <a:pos x="7" y="8"/>
                  </a:cxn>
                  <a:cxn ang="0">
                    <a:pos x="12" y="2"/>
                  </a:cxn>
                  <a:cxn ang="0">
                    <a:pos x="17" y="0"/>
                  </a:cxn>
                  <a:cxn ang="0">
                    <a:pos x="26" y="2"/>
                  </a:cxn>
                  <a:cxn ang="0">
                    <a:pos x="23" y="10"/>
                  </a:cxn>
                  <a:cxn ang="0">
                    <a:pos x="17" y="8"/>
                  </a:cxn>
                  <a:cxn ang="0">
                    <a:pos x="12" y="10"/>
                  </a:cxn>
                  <a:cxn ang="0">
                    <a:pos x="9" y="14"/>
                  </a:cxn>
                  <a:cxn ang="0">
                    <a:pos x="8" y="24"/>
                  </a:cxn>
                  <a:cxn ang="0">
                    <a:pos x="8" y="49"/>
                  </a:cxn>
                  <a:cxn ang="0">
                    <a:pos x="0" y="49"/>
                  </a:cxn>
                </a:cxnLst>
                <a:rect l="0" t="0" r="r" b="b"/>
                <a:pathLst>
                  <a:path w="26" h="49">
                    <a:moveTo>
                      <a:pt x="0" y="49"/>
                    </a:moveTo>
                    <a:lnTo>
                      <a:pt x="0" y="49"/>
                    </a:lnTo>
                    <a:lnTo>
                      <a:pt x="0" y="1"/>
                    </a:lnTo>
                    <a:lnTo>
                      <a:pt x="7" y="1"/>
                    </a:lnTo>
                    <a:lnTo>
                      <a:pt x="7" y="8"/>
                    </a:lnTo>
                    <a:cubicBezTo>
                      <a:pt x="9" y="5"/>
                      <a:pt x="11" y="3"/>
                      <a:pt x="12" y="2"/>
                    </a:cubicBezTo>
                    <a:cubicBezTo>
                      <a:pt x="14" y="0"/>
                      <a:pt x="16" y="0"/>
                      <a:pt x="17" y="0"/>
                    </a:cubicBezTo>
                    <a:cubicBezTo>
                      <a:pt x="20" y="0"/>
                      <a:pt x="23" y="1"/>
                      <a:pt x="26" y="2"/>
                    </a:cubicBezTo>
                    <a:lnTo>
                      <a:pt x="23" y="10"/>
                    </a:lnTo>
                    <a:cubicBezTo>
                      <a:pt x="21" y="9"/>
                      <a:pt x="19" y="8"/>
                      <a:pt x="17" y="8"/>
                    </a:cubicBezTo>
                    <a:cubicBezTo>
                      <a:pt x="15" y="8"/>
                      <a:pt x="14" y="9"/>
                      <a:pt x="12" y="10"/>
                    </a:cubicBezTo>
                    <a:cubicBezTo>
                      <a:pt x="11" y="11"/>
                      <a:pt x="10" y="12"/>
                      <a:pt x="9" y="14"/>
                    </a:cubicBezTo>
                    <a:cubicBezTo>
                      <a:pt x="8" y="17"/>
                      <a:pt x="8" y="20"/>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8" name="Freeform 338"/>
              <p:cNvSpPr>
                <a:spLocks/>
              </p:cNvSpPr>
              <p:nvPr/>
            </p:nvSpPr>
            <p:spPr bwMode="auto">
              <a:xfrm>
                <a:off x="2611" y="3996"/>
                <a:ext cx="48" cy="87"/>
              </a:xfrm>
              <a:custGeom>
                <a:avLst/>
                <a:gdLst/>
                <a:ahLst/>
                <a:cxnLst>
                  <a:cxn ang="0">
                    <a:pos x="0" y="66"/>
                  </a:cxn>
                  <a:cxn ang="0">
                    <a:pos x="0" y="66"/>
                  </a:cxn>
                  <a:cxn ang="0">
                    <a:pos x="0" y="0"/>
                  </a:cxn>
                  <a:cxn ang="0">
                    <a:pos x="8" y="0"/>
                  </a:cxn>
                  <a:cxn ang="0">
                    <a:pos x="8" y="37"/>
                  </a:cxn>
                  <a:cxn ang="0">
                    <a:pos x="28" y="18"/>
                  </a:cxn>
                  <a:cxn ang="0">
                    <a:pos x="38" y="18"/>
                  </a:cxn>
                  <a:cxn ang="0">
                    <a:pos x="20" y="36"/>
                  </a:cxn>
                  <a:cxn ang="0">
                    <a:pos x="40" y="66"/>
                  </a:cxn>
                  <a:cxn ang="0">
                    <a:pos x="30" y="66"/>
                  </a:cxn>
                  <a:cxn ang="0">
                    <a:pos x="14" y="41"/>
                  </a:cxn>
                  <a:cxn ang="0">
                    <a:pos x="8" y="47"/>
                  </a:cxn>
                  <a:cxn ang="0">
                    <a:pos x="8" y="66"/>
                  </a:cxn>
                  <a:cxn ang="0">
                    <a:pos x="0" y="66"/>
                  </a:cxn>
                </a:cxnLst>
                <a:rect l="0" t="0" r="r" b="b"/>
                <a:pathLst>
                  <a:path w="40" h="66">
                    <a:moveTo>
                      <a:pt x="0" y="66"/>
                    </a:moveTo>
                    <a:lnTo>
                      <a:pt x="0" y="66"/>
                    </a:lnTo>
                    <a:lnTo>
                      <a:pt x="0" y="0"/>
                    </a:lnTo>
                    <a:lnTo>
                      <a:pt x="8" y="0"/>
                    </a:lnTo>
                    <a:lnTo>
                      <a:pt x="8" y="37"/>
                    </a:lnTo>
                    <a:lnTo>
                      <a:pt x="28" y="18"/>
                    </a:lnTo>
                    <a:lnTo>
                      <a:pt x="38" y="18"/>
                    </a:lnTo>
                    <a:lnTo>
                      <a:pt x="20" y="36"/>
                    </a:lnTo>
                    <a:lnTo>
                      <a:pt x="40" y="66"/>
                    </a:lnTo>
                    <a:lnTo>
                      <a:pt x="30" y="66"/>
                    </a:lnTo>
                    <a:lnTo>
                      <a:pt x="14" y="41"/>
                    </a:lnTo>
                    <a:lnTo>
                      <a:pt x="8" y="47"/>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59" name="Freeform 339"/>
              <p:cNvSpPr>
                <a:spLocks noEditPoints="1"/>
              </p:cNvSpPr>
              <p:nvPr/>
            </p:nvSpPr>
            <p:spPr bwMode="auto">
              <a:xfrm>
                <a:off x="2669" y="3996"/>
                <a:ext cx="10"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0" name="Freeform 340"/>
              <p:cNvSpPr>
                <a:spLocks/>
              </p:cNvSpPr>
              <p:nvPr/>
            </p:nvSpPr>
            <p:spPr bwMode="auto">
              <a:xfrm>
                <a:off x="2695" y="4018"/>
                <a:ext cx="47" cy="65"/>
              </a:xfrm>
              <a:custGeom>
                <a:avLst/>
                <a:gdLst/>
                <a:ahLst/>
                <a:cxnLst>
                  <a:cxn ang="0">
                    <a:pos x="0" y="49"/>
                  </a:cxn>
                  <a:cxn ang="0">
                    <a:pos x="0" y="49"/>
                  </a:cxn>
                  <a:cxn ang="0">
                    <a:pos x="0" y="1"/>
                  </a:cxn>
                  <a:cxn ang="0">
                    <a:pos x="7" y="1"/>
                  </a:cxn>
                  <a:cxn ang="0">
                    <a:pos x="7" y="8"/>
                  </a:cxn>
                  <a:cxn ang="0">
                    <a:pos x="23" y="0"/>
                  </a:cxn>
                  <a:cxn ang="0">
                    <a:pos x="31" y="1"/>
                  </a:cxn>
                  <a:cxn ang="0">
                    <a:pos x="36" y="5"/>
                  </a:cxn>
                  <a:cxn ang="0">
                    <a:pos x="38" y="11"/>
                  </a:cxn>
                  <a:cxn ang="0">
                    <a:pos x="39" y="19"/>
                  </a:cxn>
                  <a:cxn ang="0">
                    <a:pos x="39" y="49"/>
                  </a:cxn>
                  <a:cxn ang="0">
                    <a:pos x="31" y="49"/>
                  </a:cxn>
                  <a:cxn ang="0">
                    <a:pos x="31" y="20"/>
                  </a:cxn>
                  <a:cxn ang="0">
                    <a:pos x="30" y="12"/>
                  </a:cxn>
                  <a:cxn ang="0">
                    <a:pos x="27" y="8"/>
                  </a:cxn>
                  <a:cxn ang="0">
                    <a:pos x="21" y="7"/>
                  </a:cxn>
                  <a:cxn ang="0">
                    <a:pos x="12" y="10"/>
                  </a:cxn>
                  <a:cxn ang="0">
                    <a:pos x="8" y="23"/>
                  </a:cxn>
                  <a:cxn ang="0">
                    <a:pos x="8" y="49"/>
                  </a:cxn>
                  <a:cxn ang="0">
                    <a:pos x="0" y="49"/>
                  </a:cxn>
                </a:cxnLst>
                <a:rect l="0" t="0" r="r" b="b"/>
                <a:pathLst>
                  <a:path w="39" h="49">
                    <a:moveTo>
                      <a:pt x="0" y="49"/>
                    </a:moveTo>
                    <a:lnTo>
                      <a:pt x="0" y="49"/>
                    </a:lnTo>
                    <a:lnTo>
                      <a:pt x="0" y="1"/>
                    </a:lnTo>
                    <a:lnTo>
                      <a:pt x="7" y="1"/>
                    </a:lnTo>
                    <a:lnTo>
                      <a:pt x="7" y="8"/>
                    </a:lnTo>
                    <a:cubicBezTo>
                      <a:pt x="11" y="3"/>
                      <a:pt x="16" y="0"/>
                      <a:pt x="23" y="0"/>
                    </a:cubicBezTo>
                    <a:cubicBezTo>
                      <a:pt x="25" y="0"/>
                      <a:pt x="28" y="0"/>
                      <a:pt x="31" y="1"/>
                    </a:cubicBezTo>
                    <a:cubicBezTo>
                      <a:pt x="33" y="2"/>
                      <a:pt x="35" y="4"/>
                      <a:pt x="36" y="5"/>
                    </a:cubicBezTo>
                    <a:cubicBezTo>
                      <a:pt x="37" y="7"/>
                      <a:pt x="38" y="9"/>
                      <a:pt x="38" y="11"/>
                    </a:cubicBezTo>
                    <a:cubicBezTo>
                      <a:pt x="39" y="13"/>
                      <a:pt x="39" y="16"/>
                      <a:pt x="39" y="19"/>
                    </a:cubicBezTo>
                    <a:lnTo>
                      <a:pt x="39" y="49"/>
                    </a:lnTo>
                    <a:lnTo>
                      <a:pt x="31" y="49"/>
                    </a:lnTo>
                    <a:lnTo>
                      <a:pt x="31" y="20"/>
                    </a:lnTo>
                    <a:cubicBezTo>
                      <a:pt x="31" y="16"/>
                      <a:pt x="30" y="14"/>
                      <a:pt x="30" y="12"/>
                    </a:cubicBezTo>
                    <a:cubicBezTo>
                      <a:pt x="29" y="11"/>
                      <a:pt x="28" y="9"/>
                      <a:pt x="27" y="8"/>
                    </a:cubicBezTo>
                    <a:cubicBezTo>
                      <a:pt x="25" y="7"/>
                      <a:pt x="23" y="7"/>
                      <a:pt x="21" y="7"/>
                    </a:cubicBezTo>
                    <a:cubicBezTo>
                      <a:pt x="17" y="7"/>
                      <a:pt x="14" y="8"/>
                      <a:pt x="12" y="10"/>
                    </a:cubicBezTo>
                    <a:cubicBezTo>
                      <a:pt x="9" y="12"/>
                      <a:pt x="8" y="17"/>
                      <a:pt x="8" y="23"/>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1" name="Freeform 341"/>
              <p:cNvSpPr>
                <a:spLocks noEditPoints="1"/>
              </p:cNvSpPr>
              <p:nvPr/>
            </p:nvSpPr>
            <p:spPr bwMode="auto">
              <a:xfrm>
                <a:off x="2753" y="4018"/>
                <a:ext cx="51" cy="90"/>
              </a:xfrm>
              <a:custGeom>
                <a:avLst/>
                <a:gdLst/>
                <a:ahLst/>
                <a:cxnLst>
                  <a:cxn ang="0">
                    <a:pos x="2" y="53"/>
                  </a:cxn>
                  <a:cxn ang="0">
                    <a:pos x="2" y="53"/>
                  </a:cxn>
                  <a:cxn ang="0">
                    <a:pos x="10" y="54"/>
                  </a:cxn>
                  <a:cxn ang="0">
                    <a:pos x="12" y="59"/>
                  </a:cxn>
                  <a:cxn ang="0">
                    <a:pos x="21" y="61"/>
                  </a:cxn>
                  <a:cxn ang="0">
                    <a:pos x="29" y="59"/>
                  </a:cxn>
                  <a:cxn ang="0">
                    <a:pos x="33" y="53"/>
                  </a:cxn>
                  <a:cxn ang="0">
                    <a:pos x="34" y="42"/>
                  </a:cxn>
                  <a:cxn ang="0">
                    <a:pos x="21" y="49"/>
                  </a:cxn>
                  <a:cxn ang="0">
                    <a:pos x="6" y="42"/>
                  </a:cxn>
                  <a:cxn ang="0">
                    <a:pos x="0" y="25"/>
                  </a:cxn>
                  <a:cxn ang="0">
                    <a:pos x="3" y="12"/>
                  </a:cxn>
                  <a:cxn ang="0">
                    <a:pos x="10" y="3"/>
                  </a:cxn>
                  <a:cxn ang="0">
                    <a:pos x="21" y="0"/>
                  </a:cxn>
                  <a:cxn ang="0">
                    <a:pos x="35" y="7"/>
                  </a:cxn>
                  <a:cxn ang="0">
                    <a:pos x="35" y="1"/>
                  </a:cxn>
                  <a:cxn ang="0">
                    <a:pos x="42" y="1"/>
                  </a:cxn>
                  <a:cxn ang="0">
                    <a:pos x="42" y="42"/>
                  </a:cxn>
                  <a:cxn ang="0">
                    <a:pos x="40" y="58"/>
                  </a:cxn>
                  <a:cxn ang="0">
                    <a:pos x="33" y="65"/>
                  </a:cxn>
                  <a:cxn ang="0">
                    <a:pos x="21" y="68"/>
                  </a:cxn>
                  <a:cxn ang="0">
                    <a:pos x="7" y="64"/>
                  </a:cxn>
                  <a:cxn ang="0">
                    <a:pos x="2" y="53"/>
                  </a:cxn>
                  <a:cxn ang="0">
                    <a:pos x="2" y="53"/>
                  </a:cxn>
                  <a:cxn ang="0">
                    <a:pos x="9" y="24"/>
                  </a:cxn>
                  <a:cxn ang="0">
                    <a:pos x="9" y="24"/>
                  </a:cxn>
                  <a:cxn ang="0">
                    <a:pos x="12" y="38"/>
                  </a:cxn>
                  <a:cxn ang="0">
                    <a:pos x="22" y="42"/>
                  </a:cxn>
                  <a:cxn ang="0">
                    <a:pos x="31" y="38"/>
                  </a:cxn>
                  <a:cxn ang="0">
                    <a:pos x="35" y="24"/>
                  </a:cxn>
                  <a:cxn ang="0">
                    <a:pos x="31" y="11"/>
                  </a:cxn>
                  <a:cxn ang="0">
                    <a:pos x="21" y="7"/>
                  </a:cxn>
                  <a:cxn ang="0">
                    <a:pos x="12" y="11"/>
                  </a:cxn>
                  <a:cxn ang="0">
                    <a:pos x="9" y="24"/>
                  </a:cxn>
                  <a:cxn ang="0">
                    <a:pos x="9" y="24"/>
                  </a:cxn>
                </a:cxnLst>
                <a:rect l="0" t="0" r="r" b="b"/>
                <a:pathLst>
                  <a:path w="42" h="68">
                    <a:moveTo>
                      <a:pt x="2" y="53"/>
                    </a:moveTo>
                    <a:lnTo>
                      <a:pt x="2" y="53"/>
                    </a:lnTo>
                    <a:lnTo>
                      <a:pt x="10" y="54"/>
                    </a:lnTo>
                    <a:cubicBezTo>
                      <a:pt x="10" y="56"/>
                      <a:pt x="11" y="58"/>
                      <a:pt x="12" y="59"/>
                    </a:cubicBezTo>
                    <a:cubicBezTo>
                      <a:pt x="14" y="61"/>
                      <a:pt x="17" y="61"/>
                      <a:pt x="21" y="61"/>
                    </a:cubicBezTo>
                    <a:cubicBezTo>
                      <a:pt x="24" y="61"/>
                      <a:pt x="27" y="61"/>
                      <a:pt x="29" y="59"/>
                    </a:cubicBezTo>
                    <a:cubicBezTo>
                      <a:pt x="31" y="58"/>
                      <a:pt x="33" y="55"/>
                      <a:pt x="33" y="53"/>
                    </a:cubicBezTo>
                    <a:cubicBezTo>
                      <a:pt x="34" y="51"/>
                      <a:pt x="34" y="48"/>
                      <a:pt x="34" y="42"/>
                    </a:cubicBezTo>
                    <a:cubicBezTo>
                      <a:pt x="31" y="47"/>
                      <a:pt x="26" y="49"/>
                      <a:pt x="21" y="49"/>
                    </a:cubicBezTo>
                    <a:cubicBezTo>
                      <a:pt x="14" y="49"/>
                      <a:pt x="9" y="46"/>
                      <a:pt x="6" y="42"/>
                    </a:cubicBezTo>
                    <a:cubicBezTo>
                      <a:pt x="2" y="37"/>
                      <a:pt x="0" y="31"/>
                      <a:pt x="0" y="25"/>
                    </a:cubicBezTo>
                    <a:cubicBezTo>
                      <a:pt x="0" y="20"/>
                      <a:pt x="1" y="16"/>
                      <a:pt x="3" y="12"/>
                    </a:cubicBezTo>
                    <a:cubicBezTo>
                      <a:pt x="4" y="8"/>
                      <a:pt x="7" y="5"/>
                      <a:pt x="10" y="3"/>
                    </a:cubicBezTo>
                    <a:cubicBezTo>
                      <a:pt x="13" y="1"/>
                      <a:pt x="17" y="0"/>
                      <a:pt x="21" y="0"/>
                    </a:cubicBezTo>
                    <a:cubicBezTo>
                      <a:pt x="27" y="0"/>
                      <a:pt x="31" y="2"/>
                      <a:pt x="35" y="7"/>
                    </a:cubicBezTo>
                    <a:lnTo>
                      <a:pt x="35" y="1"/>
                    </a:lnTo>
                    <a:lnTo>
                      <a:pt x="42" y="1"/>
                    </a:lnTo>
                    <a:lnTo>
                      <a:pt x="42" y="42"/>
                    </a:lnTo>
                    <a:cubicBezTo>
                      <a:pt x="42" y="50"/>
                      <a:pt x="42" y="55"/>
                      <a:pt x="40" y="58"/>
                    </a:cubicBezTo>
                    <a:cubicBezTo>
                      <a:pt x="38" y="61"/>
                      <a:pt x="36" y="64"/>
                      <a:pt x="33" y="65"/>
                    </a:cubicBezTo>
                    <a:cubicBezTo>
                      <a:pt x="30" y="67"/>
                      <a:pt x="26" y="68"/>
                      <a:pt x="21" y="68"/>
                    </a:cubicBezTo>
                    <a:cubicBezTo>
                      <a:pt x="15" y="68"/>
                      <a:pt x="10" y="67"/>
                      <a:pt x="7" y="64"/>
                    </a:cubicBezTo>
                    <a:cubicBezTo>
                      <a:pt x="3" y="62"/>
                      <a:pt x="2" y="58"/>
                      <a:pt x="2" y="53"/>
                    </a:cubicBezTo>
                    <a:lnTo>
                      <a:pt x="2" y="53"/>
                    </a:lnTo>
                    <a:close/>
                    <a:moveTo>
                      <a:pt x="9" y="24"/>
                    </a:moveTo>
                    <a:lnTo>
                      <a:pt x="9" y="24"/>
                    </a:lnTo>
                    <a:cubicBezTo>
                      <a:pt x="9" y="30"/>
                      <a:pt x="10" y="35"/>
                      <a:pt x="12" y="38"/>
                    </a:cubicBezTo>
                    <a:cubicBezTo>
                      <a:pt x="15" y="41"/>
                      <a:pt x="18" y="42"/>
                      <a:pt x="22" y="42"/>
                    </a:cubicBezTo>
                    <a:cubicBezTo>
                      <a:pt x="25" y="42"/>
                      <a:pt x="28" y="41"/>
                      <a:pt x="31" y="38"/>
                    </a:cubicBezTo>
                    <a:cubicBezTo>
                      <a:pt x="33" y="35"/>
                      <a:pt x="35" y="30"/>
                      <a:pt x="35" y="24"/>
                    </a:cubicBezTo>
                    <a:cubicBezTo>
                      <a:pt x="35" y="18"/>
                      <a:pt x="33" y="14"/>
                      <a:pt x="31" y="11"/>
                    </a:cubicBezTo>
                    <a:cubicBezTo>
                      <a:pt x="28" y="8"/>
                      <a:pt x="25" y="7"/>
                      <a:pt x="21" y="7"/>
                    </a:cubicBezTo>
                    <a:cubicBezTo>
                      <a:pt x="18" y="7"/>
                      <a:pt x="15" y="8"/>
                      <a:pt x="12" y="11"/>
                    </a:cubicBezTo>
                    <a:cubicBezTo>
                      <a:pt x="10" y="14"/>
                      <a:pt x="9" y="18"/>
                      <a:pt x="9" y="24"/>
                    </a:cubicBezTo>
                    <a:lnTo>
                      <a:pt x="9" y="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2" name="Freeform 342"/>
              <p:cNvSpPr>
                <a:spLocks/>
              </p:cNvSpPr>
              <p:nvPr/>
            </p:nvSpPr>
            <p:spPr bwMode="auto">
              <a:xfrm>
                <a:off x="2842" y="4018"/>
                <a:ext cx="50" cy="66"/>
              </a:xfrm>
              <a:custGeom>
                <a:avLst/>
                <a:gdLst/>
                <a:ahLst/>
                <a:cxnLst>
                  <a:cxn ang="0">
                    <a:pos x="33" y="31"/>
                  </a:cxn>
                  <a:cxn ang="0">
                    <a:pos x="33" y="31"/>
                  </a:cxn>
                  <a:cxn ang="0">
                    <a:pos x="41" y="32"/>
                  </a:cxn>
                  <a:cxn ang="0">
                    <a:pos x="35" y="45"/>
                  </a:cxn>
                  <a:cxn ang="0">
                    <a:pos x="22" y="50"/>
                  </a:cxn>
                  <a:cxn ang="0">
                    <a:pos x="6" y="43"/>
                  </a:cxn>
                  <a:cxn ang="0">
                    <a:pos x="0" y="25"/>
                  </a:cxn>
                  <a:cxn ang="0">
                    <a:pos x="2" y="11"/>
                  </a:cxn>
                  <a:cxn ang="0">
                    <a:pos x="10" y="3"/>
                  </a:cxn>
                  <a:cxn ang="0">
                    <a:pos x="22" y="0"/>
                  </a:cxn>
                  <a:cxn ang="0">
                    <a:pos x="34" y="4"/>
                  </a:cxn>
                  <a:cxn ang="0">
                    <a:pos x="41" y="15"/>
                  </a:cxn>
                  <a:cxn ang="0">
                    <a:pos x="33" y="16"/>
                  </a:cxn>
                  <a:cxn ang="0">
                    <a:pos x="29" y="9"/>
                  </a:cxn>
                  <a:cxn ang="0">
                    <a:pos x="22" y="7"/>
                  </a:cxn>
                  <a:cxn ang="0">
                    <a:pos x="12" y="11"/>
                  </a:cxn>
                  <a:cxn ang="0">
                    <a:pos x="8" y="25"/>
                  </a:cxn>
                  <a:cxn ang="0">
                    <a:pos x="12" y="39"/>
                  </a:cxn>
                  <a:cxn ang="0">
                    <a:pos x="21" y="43"/>
                  </a:cxn>
                  <a:cxn ang="0">
                    <a:pos x="29" y="40"/>
                  </a:cxn>
                  <a:cxn ang="0">
                    <a:pos x="33" y="31"/>
                  </a:cxn>
                  <a:cxn ang="0">
                    <a:pos x="33" y="31"/>
                  </a:cxn>
                </a:cxnLst>
                <a:rect l="0" t="0" r="r" b="b"/>
                <a:pathLst>
                  <a:path w="41" h="50">
                    <a:moveTo>
                      <a:pt x="33" y="31"/>
                    </a:moveTo>
                    <a:lnTo>
                      <a:pt x="33" y="31"/>
                    </a:lnTo>
                    <a:lnTo>
                      <a:pt x="41" y="32"/>
                    </a:lnTo>
                    <a:cubicBezTo>
                      <a:pt x="41" y="38"/>
                      <a:pt x="38" y="42"/>
                      <a:pt x="35" y="45"/>
                    </a:cubicBezTo>
                    <a:cubicBezTo>
                      <a:pt x="31" y="48"/>
                      <a:pt x="27" y="50"/>
                      <a:pt x="22" y="50"/>
                    </a:cubicBezTo>
                    <a:cubicBezTo>
                      <a:pt x="15" y="50"/>
                      <a:pt x="10" y="48"/>
                      <a:pt x="6" y="43"/>
                    </a:cubicBezTo>
                    <a:cubicBezTo>
                      <a:pt x="2" y="39"/>
                      <a:pt x="0" y="33"/>
                      <a:pt x="0" y="25"/>
                    </a:cubicBezTo>
                    <a:cubicBezTo>
                      <a:pt x="0" y="20"/>
                      <a:pt x="1" y="15"/>
                      <a:pt x="2" y="11"/>
                    </a:cubicBezTo>
                    <a:cubicBezTo>
                      <a:pt x="4" y="8"/>
                      <a:pt x="7" y="5"/>
                      <a:pt x="10" y="3"/>
                    </a:cubicBezTo>
                    <a:cubicBezTo>
                      <a:pt x="14" y="1"/>
                      <a:pt x="17" y="0"/>
                      <a:pt x="22" y="0"/>
                    </a:cubicBezTo>
                    <a:cubicBezTo>
                      <a:pt x="27" y="0"/>
                      <a:pt x="31" y="1"/>
                      <a:pt x="34" y="4"/>
                    </a:cubicBezTo>
                    <a:cubicBezTo>
                      <a:pt x="38" y="6"/>
                      <a:pt x="40" y="10"/>
                      <a:pt x="41" y="15"/>
                    </a:cubicBezTo>
                    <a:lnTo>
                      <a:pt x="33" y="16"/>
                    </a:lnTo>
                    <a:cubicBezTo>
                      <a:pt x="32" y="13"/>
                      <a:pt x="31" y="11"/>
                      <a:pt x="29" y="9"/>
                    </a:cubicBezTo>
                    <a:cubicBezTo>
                      <a:pt x="27" y="7"/>
                      <a:pt x="25" y="7"/>
                      <a:pt x="22" y="7"/>
                    </a:cubicBezTo>
                    <a:cubicBezTo>
                      <a:pt x="18" y="7"/>
                      <a:pt x="15" y="8"/>
                      <a:pt x="12" y="11"/>
                    </a:cubicBezTo>
                    <a:cubicBezTo>
                      <a:pt x="9" y="14"/>
                      <a:pt x="8" y="18"/>
                      <a:pt x="8" y="25"/>
                    </a:cubicBezTo>
                    <a:cubicBezTo>
                      <a:pt x="8" y="31"/>
                      <a:pt x="9" y="36"/>
                      <a:pt x="12" y="39"/>
                    </a:cubicBezTo>
                    <a:cubicBezTo>
                      <a:pt x="14" y="42"/>
                      <a:pt x="17" y="43"/>
                      <a:pt x="21" y="43"/>
                    </a:cubicBezTo>
                    <a:cubicBezTo>
                      <a:pt x="25" y="43"/>
                      <a:pt x="27" y="42"/>
                      <a:pt x="29" y="40"/>
                    </a:cubicBezTo>
                    <a:cubicBezTo>
                      <a:pt x="32" y="38"/>
                      <a:pt x="33" y="35"/>
                      <a:pt x="33" y="31"/>
                    </a:cubicBezTo>
                    <a:lnTo>
                      <a:pt x="33"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3" name="Freeform 343"/>
              <p:cNvSpPr>
                <a:spLocks noEditPoints="1"/>
              </p:cNvSpPr>
              <p:nvPr/>
            </p:nvSpPr>
            <p:spPr bwMode="auto">
              <a:xfrm>
                <a:off x="2898" y="4018"/>
                <a:ext cx="53" cy="66"/>
              </a:xfrm>
              <a:custGeom>
                <a:avLst/>
                <a:gdLst/>
                <a:ahLst/>
                <a:cxnLst>
                  <a:cxn ang="0">
                    <a:pos x="34" y="43"/>
                  </a:cxn>
                  <a:cxn ang="0">
                    <a:pos x="34" y="43"/>
                  </a:cxn>
                  <a:cxn ang="0">
                    <a:pos x="25" y="48"/>
                  </a:cxn>
                  <a:cxn ang="0">
                    <a:pos x="16" y="50"/>
                  </a:cxn>
                  <a:cxn ang="0">
                    <a:pos x="4" y="46"/>
                  </a:cxn>
                  <a:cxn ang="0">
                    <a:pos x="0" y="36"/>
                  </a:cxn>
                  <a:cxn ang="0">
                    <a:pos x="2" y="30"/>
                  </a:cxn>
                  <a:cxn ang="0">
                    <a:pos x="6" y="25"/>
                  </a:cxn>
                  <a:cxn ang="0">
                    <a:pos x="12"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9" y="36"/>
                  </a:cxn>
                  <a:cxn ang="0">
                    <a:pos x="11" y="41"/>
                  </a:cxn>
                  <a:cxn ang="0">
                    <a:pos x="18" y="43"/>
                  </a:cxn>
                  <a:cxn ang="0">
                    <a:pos x="27"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1" y="32"/>
                      <a:pt x="2" y="30"/>
                    </a:cubicBezTo>
                    <a:cubicBezTo>
                      <a:pt x="3" y="28"/>
                      <a:pt x="4" y="26"/>
                      <a:pt x="6" y="25"/>
                    </a:cubicBezTo>
                    <a:cubicBezTo>
                      <a:pt x="7" y="24"/>
                      <a:pt x="9" y="23"/>
                      <a:pt x="12" y="22"/>
                    </a:cubicBezTo>
                    <a:cubicBezTo>
                      <a:pt x="13" y="22"/>
                      <a:pt x="16"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7" y="4"/>
                      <a:pt x="9" y="3"/>
                      <a:pt x="12" y="2"/>
                    </a:cubicBezTo>
                    <a:cubicBezTo>
                      <a:pt x="15" y="0"/>
                      <a:pt x="19" y="0"/>
                      <a:pt x="23" y="0"/>
                    </a:cubicBezTo>
                    <a:cubicBezTo>
                      <a:pt x="27" y="0"/>
                      <a:pt x="30" y="0"/>
                      <a:pt x="33" y="1"/>
                    </a:cubicBezTo>
                    <a:cubicBezTo>
                      <a:pt x="35" y="2"/>
                      <a:pt x="37" y="3"/>
                      <a:pt x="38" y="5"/>
                    </a:cubicBezTo>
                    <a:cubicBezTo>
                      <a:pt x="40" y="6"/>
                      <a:pt x="40" y="8"/>
                      <a:pt x="41" y="10"/>
                    </a:cubicBezTo>
                    <a:cubicBezTo>
                      <a:pt x="41" y="12"/>
                      <a:pt x="41" y="14"/>
                      <a:pt x="41" y="18"/>
                    </a:cubicBezTo>
                    <a:lnTo>
                      <a:pt x="41" y="29"/>
                    </a:lnTo>
                    <a:cubicBezTo>
                      <a:pt x="41" y="36"/>
                      <a:pt x="42" y="41"/>
                      <a:pt x="42" y="43"/>
                    </a:cubicBezTo>
                    <a:cubicBezTo>
                      <a:pt x="42" y="45"/>
                      <a:pt x="43" y="47"/>
                      <a:pt x="44" y="49"/>
                    </a:cubicBezTo>
                    <a:lnTo>
                      <a:pt x="35" y="49"/>
                    </a:lnTo>
                    <a:cubicBezTo>
                      <a:pt x="35" y="47"/>
                      <a:pt x="34" y="45"/>
                      <a:pt x="34" y="43"/>
                    </a:cubicBezTo>
                    <a:lnTo>
                      <a:pt x="34" y="43"/>
                    </a:lnTo>
                    <a:close/>
                    <a:moveTo>
                      <a:pt x="33" y="25"/>
                    </a:moveTo>
                    <a:lnTo>
                      <a:pt x="33" y="25"/>
                    </a:lnTo>
                    <a:cubicBezTo>
                      <a:pt x="30" y="26"/>
                      <a:pt x="26" y="27"/>
                      <a:pt x="20" y="28"/>
                    </a:cubicBezTo>
                    <a:cubicBezTo>
                      <a:pt x="17" y="28"/>
                      <a:pt x="14" y="29"/>
                      <a:pt x="13" y="29"/>
                    </a:cubicBezTo>
                    <a:cubicBezTo>
                      <a:pt x="12" y="30"/>
                      <a:pt x="10" y="31"/>
                      <a:pt x="10" y="32"/>
                    </a:cubicBezTo>
                    <a:cubicBezTo>
                      <a:pt x="9" y="33"/>
                      <a:pt x="9" y="34"/>
                      <a:pt x="9" y="36"/>
                    </a:cubicBezTo>
                    <a:cubicBezTo>
                      <a:pt x="9" y="38"/>
                      <a:pt x="9" y="40"/>
                      <a:pt x="11" y="41"/>
                    </a:cubicBezTo>
                    <a:cubicBezTo>
                      <a:pt x="13" y="43"/>
                      <a:pt x="15" y="43"/>
                      <a:pt x="18" y="43"/>
                    </a:cubicBezTo>
                    <a:cubicBezTo>
                      <a:pt x="21" y="43"/>
                      <a:pt x="24" y="43"/>
                      <a:pt x="27"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4" name="Freeform 344"/>
              <p:cNvSpPr>
                <a:spLocks noEditPoints="1"/>
              </p:cNvSpPr>
              <p:nvPr/>
            </p:nvSpPr>
            <p:spPr bwMode="auto">
              <a:xfrm>
                <a:off x="2964" y="4018"/>
                <a:ext cx="50" cy="89"/>
              </a:xfrm>
              <a:custGeom>
                <a:avLst/>
                <a:gdLst/>
                <a:ahLst/>
                <a:cxnLst>
                  <a:cxn ang="0">
                    <a:pos x="0" y="67"/>
                  </a:cxn>
                  <a:cxn ang="0">
                    <a:pos x="0" y="67"/>
                  </a:cxn>
                  <a:cxn ang="0">
                    <a:pos x="0" y="1"/>
                  </a:cxn>
                  <a:cxn ang="0">
                    <a:pos x="7" y="1"/>
                  </a:cxn>
                  <a:cxn ang="0">
                    <a:pos x="7" y="7"/>
                  </a:cxn>
                  <a:cxn ang="0">
                    <a:pos x="13" y="2"/>
                  </a:cxn>
                  <a:cxn ang="0">
                    <a:pos x="21" y="0"/>
                  </a:cxn>
                  <a:cxn ang="0">
                    <a:pos x="32" y="3"/>
                  </a:cxn>
                  <a:cxn ang="0">
                    <a:pos x="39" y="12"/>
                  </a:cxn>
                  <a:cxn ang="0">
                    <a:pos x="41" y="24"/>
                  </a:cxn>
                  <a:cxn ang="0">
                    <a:pos x="39" y="38"/>
                  </a:cxn>
                  <a:cxn ang="0">
                    <a:pos x="31" y="47"/>
                  </a:cxn>
                  <a:cxn ang="0">
                    <a:pos x="21" y="50"/>
                  </a:cxn>
                  <a:cxn ang="0">
                    <a:pos x="13" y="48"/>
                  </a:cxn>
                  <a:cxn ang="0">
                    <a:pos x="8" y="44"/>
                  </a:cxn>
                  <a:cxn ang="0">
                    <a:pos x="8" y="67"/>
                  </a:cxn>
                  <a:cxn ang="0">
                    <a:pos x="0" y="67"/>
                  </a:cxn>
                  <a:cxn ang="0">
                    <a:pos x="7" y="25"/>
                  </a:cxn>
                  <a:cxn ang="0">
                    <a:pos x="7" y="25"/>
                  </a:cxn>
                  <a:cxn ang="0">
                    <a:pos x="11" y="39"/>
                  </a:cxn>
                  <a:cxn ang="0">
                    <a:pos x="20" y="43"/>
                  </a:cxn>
                  <a:cxn ang="0">
                    <a:pos x="29" y="39"/>
                  </a:cxn>
                  <a:cxn ang="0">
                    <a:pos x="33" y="24"/>
                  </a:cxn>
                  <a:cxn ang="0">
                    <a:pos x="29" y="11"/>
                  </a:cxn>
                  <a:cxn ang="0">
                    <a:pos x="20" y="6"/>
                  </a:cxn>
                  <a:cxn ang="0">
                    <a:pos x="11" y="11"/>
                  </a:cxn>
                  <a:cxn ang="0">
                    <a:pos x="7" y="25"/>
                  </a:cxn>
                  <a:cxn ang="0">
                    <a:pos x="7" y="25"/>
                  </a:cxn>
                </a:cxnLst>
                <a:rect l="0" t="0" r="r" b="b"/>
                <a:pathLst>
                  <a:path w="41" h="67">
                    <a:moveTo>
                      <a:pt x="0" y="67"/>
                    </a:moveTo>
                    <a:lnTo>
                      <a:pt x="0" y="67"/>
                    </a:lnTo>
                    <a:lnTo>
                      <a:pt x="0" y="1"/>
                    </a:lnTo>
                    <a:lnTo>
                      <a:pt x="7" y="1"/>
                    </a:lnTo>
                    <a:lnTo>
                      <a:pt x="7" y="7"/>
                    </a:lnTo>
                    <a:cubicBezTo>
                      <a:pt x="9" y="5"/>
                      <a:pt x="11" y="3"/>
                      <a:pt x="13" y="2"/>
                    </a:cubicBezTo>
                    <a:cubicBezTo>
                      <a:pt x="15" y="0"/>
                      <a:pt x="18" y="0"/>
                      <a:pt x="21" y="0"/>
                    </a:cubicBezTo>
                    <a:cubicBezTo>
                      <a:pt x="25" y="0"/>
                      <a:pt x="29" y="1"/>
                      <a:pt x="32" y="3"/>
                    </a:cubicBezTo>
                    <a:cubicBezTo>
                      <a:pt x="35" y="5"/>
                      <a:pt x="37" y="8"/>
                      <a:pt x="39" y="12"/>
                    </a:cubicBezTo>
                    <a:cubicBezTo>
                      <a:pt x="41" y="16"/>
                      <a:pt x="41" y="20"/>
                      <a:pt x="41" y="24"/>
                    </a:cubicBezTo>
                    <a:cubicBezTo>
                      <a:pt x="41" y="29"/>
                      <a:pt x="40" y="34"/>
                      <a:pt x="39" y="38"/>
                    </a:cubicBezTo>
                    <a:cubicBezTo>
                      <a:pt x="37" y="42"/>
                      <a:pt x="34" y="45"/>
                      <a:pt x="31" y="47"/>
                    </a:cubicBezTo>
                    <a:cubicBezTo>
                      <a:pt x="28" y="49"/>
                      <a:pt x="24" y="50"/>
                      <a:pt x="21" y="50"/>
                    </a:cubicBezTo>
                    <a:cubicBezTo>
                      <a:pt x="18" y="50"/>
                      <a:pt x="15" y="49"/>
                      <a:pt x="13" y="48"/>
                    </a:cubicBezTo>
                    <a:cubicBezTo>
                      <a:pt x="11" y="47"/>
                      <a:pt x="9" y="45"/>
                      <a:pt x="8" y="44"/>
                    </a:cubicBezTo>
                    <a:lnTo>
                      <a:pt x="8" y="67"/>
                    </a:lnTo>
                    <a:lnTo>
                      <a:pt x="0" y="67"/>
                    </a:lnTo>
                    <a:close/>
                    <a:moveTo>
                      <a:pt x="7" y="25"/>
                    </a:moveTo>
                    <a:lnTo>
                      <a:pt x="7" y="25"/>
                    </a:lnTo>
                    <a:cubicBezTo>
                      <a:pt x="7" y="31"/>
                      <a:pt x="8" y="36"/>
                      <a:pt x="11" y="39"/>
                    </a:cubicBezTo>
                    <a:cubicBezTo>
                      <a:pt x="13" y="42"/>
                      <a:pt x="16" y="43"/>
                      <a:pt x="20" y="43"/>
                    </a:cubicBezTo>
                    <a:cubicBezTo>
                      <a:pt x="24" y="43"/>
                      <a:pt x="27" y="42"/>
                      <a:pt x="29" y="39"/>
                    </a:cubicBezTo>
                    <a:cubicBezTo>
                      <a:pt x="32" y="36"/>
                      <a:pt x="33" y="31"/>
                      <a:pt x="33" y="24"/>
                    </a:cubicBezTo>
                    <a:cubicBezTo>
                      <a:pt x="33" y="18"/>
                      <a:pt x="32" y="14"/>
                      <a:pt x="29" y="11"/>
                    </a:cubicBezTo>
                    <a:cubicBezTo>
                      <a:pt x="27" y="8"/>
                      <a:pt x="24" y="6"/>
                      <a:pt x="20" y="6"/>
                    </a:cubicBezTo>
                    <a:cubicBezTo>
                      <a:pt x="17" y="6"/>
                      <a:pt x="14" y="8"/>
                      <a:pt x="11" y="11"/>
                    </a:cubicBezTo>
                    <a:cubicBezTo>
                      <a:pt x="9" y="14"/>
                      <a:pt x="7" y="19"/>
                      <a:pt x="7" y="25"/>
                    </a:cubicBezTo>
                    <a:lnTo>
                      <a:pt x="7"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5" name="Freeform 345"/>
              <p:cNvSpPr>
                <a:spLocks noEditPoints="1"/>
              </p:cNvSpPr>
              <p:nvPr/>
            </p:nvSpPr>
            <p:spPr bwMode="auto">
              <a:xfrm>
                <a:off x="3026" y="3996"/>
                <a:ext cx="9" cy="87"/>
              </a:xfrm>
              <a:custGeom>
                <a:avLst/>
                <a:gdLst/>
                <a:ahLst/>
                <a:cxnLst>
                  <a:cxn ang="0">
                    <a:pos x="0" y="9"/>
                  </a:cxn>
                  <a:cxn ang="0">
                    <a:pos x="0" y="9"/>
                  </a:cxn>
                  <a:cxn ang="0">
                    <a:pos x="0" y="0"/>
                  </a:cxn>
                  <a:cxn ang="0">
                    <a:pos x="8" y="0"/>
                  </a:cxn>
                  <a:cxn ang="0">
                    <a:pos x="8" y="9"/>
                  </a:cxn>
                  <a:cxn ang="0">
                    <a:pos x="0" y="9"/>
                  </a:cxn>
                  <a:cxn ang="0">
                    <a:pos x="0" y="66"/>
                  </a:cxn>
                  <a:cxn ang="0">
                    <a:pos x="0" y="66"/>
                  </a:cxn>
                  <a:cxn ang="0">
                    <a:pos x="0" y="18"/>
                  </a:cxn>
                  <a:cxn ang="0">
                    <a:pos x="8" y="18"/>
                  </a:cxn>
                  <a:cxn ang="0">
                    <a:pos x="8" y="66"/>
                  </a:cxn>
                  <a:cxn ang="0">
                    <a:pos x="0" y="66"/>
                  </a:cxn>
                </a:cxnLst>
                <a:rect l="0" t="0" r="r" b="b"/>
                <a:pathLst>
                  <a:path w="8" h="66">
                    <a:moveTo>
                      <a:pt x="0" y="9"/>
                    </a:moveTo>
                    <a:lnTo>
                      <a:pt x="0" y="9"/>
                    </a:lnTo>
                    <a:lnTo>
                      <a:pt x="0" y="0"/>
                    </a:lnTo>
                    <a:lnTo>
                      <a:pt x="8" y="0"/>
                    </a:lnTo>
                    <a:lnTo>
                      <a:pt x="8" y="9"/>
                    </a:lnTo>
                    <a:lnTo>
                      <a:pt x="0" y="9"/>
                    </a:lnTo>
                    <a:close/>
                    <a:moveTo>
                      <a:pt x="0" y="66"/>
                    </a:moveTo>
                    <a:lnTo>
                      <a:pt x="0" y="66"/>
                    </a:lnTo>
                    <a:lnTo>
                      <a:pt x="0" y="18"/>
                    </a:lnTo>
                    <a:lnTo>
                      <a:pt x="8" y="18"/>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6" name="Freeform 346"/>
              <p:cNvSpPr>
                <a:spLocks/>
              </p:cNvSpPr>
              <p:nvPr/>
            </p:nvSpPr>
            <p:spPr bwMode="auto">
              <a:xfrm>
                <a:off x="3045" y="3997"/>
                <a:ext cx="29" cy="86"/>
              </a:xfrm>
              <a:custGeom>
                <a:avLst/>
                <a:gdLst/>
                <a:ahLst/>
                <a:cxnLst>
                  <a:cxn ang="0">
                    <a:pos x="23" y="57"/>
                  </a:cxn>
                  <a:cxn ang="0">
                    <a:pos x="23" y="57"/>
                  </a:cxn>
                  <a:cxn ang="0">
                    <a:pos x="24" y="65"/>
                  </a:cxn>
                  <a:cxn ang="0">
                    <a:pos x="18" y="65"/>
                  </a:cxn>
                  <a:cxn ang="0">
                    <a:pos x="11" y="64"/>
                  </a:cxn>
                  <a:cxn ang="0">
                    <a:pos x="7" y="60"/>
                  </a:cxn>
                  <a:cxn ang="0">
                    <a:pos x="6" y="51"/>
                  </a:cxn>
                  <a:cxn ang="0">
                    <a:pos x="6" y="23"/>
                  </a:cxn>
                  <a:cxn ang="0">
                    <a:pos x="0" y="23"/>
                  </a:cxn>
                  <a:cxn ang="0">
                    <a:pos x="0" y="17"/>
                  </a:cxn>
                  <a:cxn ang="0">
                    <a:pos x="6" y="17"/>
                  </a:cxn>
                  <a:cxn ang="0">
                    <a:pos x="6" y="5"/>
                  </a:cxn>
                  <a:cxn ang="0">
                    <a:pos x="14" y="0"/>
                  </a:cxn>
                  <a:cxn ang="0">
                    <a:pos x="14" y="17"/>
                  </a:cxn>
                  <a:cxn ang="0">
                    <a:pos x="23" y="17"/>
                  </a:cxn>
                  <a:cxn ang="0">
                    <a:pos x="23" y="23"/>
                  </a:cxn>
                  <a:cxn ang="0">
                    <a:pos x="14" y="23"/>
                  </a:cxn>
                  <a:cxn ang="0">
                    <a:pos x="14" y="51"/>
                  </a:cxn>
                  <a:cxn ang="0">
                    <a:pos x="15" y="56"/>
                  </a:cxn>
                  <a:cxn ang="0">
                    <a:pos x="16" y="57"/>
                  </a:cxn>
                  <a:cxn ang="0">
                    <a:pos x="19" y="58"/>
                  </a:cxn>
                  <a:cxn ang="0">
                    <a:pos x="23" y="57"/>
                  </a:cxn>
                  <a:cxn ang="0">
                    <a:pos x="23" y="57"/>
                  </a:cxn>
                </a:cxnLst>
                <a:rect l="0" t="0" r="r" b="b"/>
                <a:pathLst>
                  <a:path w="24" h="65">
                    <a:moveTo>
                      <a:pt x="23" y="57"/>
                    </a:moveTo>
                    <a:lnTo>
                      <a:pt x="23" y="57"/>
                    </a:lnTo>
                    <a:lnTo>
                      <a:pt x="24" y="65"/>
                    </a:lnTo>
                    <a:cubicBezTo>
                      <a:pt x="21" y="65"/>
                      <a:pt x="19" y="65"/>
                      <a:pt x="18" y="65"/>
                    </a:cubicBezTo>
                    <a:cubicBezTo>
                      <a:pt x="15" y="65"/>
                      <a:pt x="12" y="65"/>
                      <a:pt x="11" y="64"/>
                    </a:cubicBezTo>
                    <a:cubicBezTo>
                      <a:pt x="9" y="63"/>
                      <a:pt x="8" y="62"/>
                      <a:pt x="7" y="60"/>
                    </a:cubicBezTo>
                    <a:cubicBezTo>
                      <a:pt x="7" y="59"/>
                      <a:pt x="6" y="56"/>
                      <a:pt x="6" y="51"/>
                    </a:cubicBezTo>
                    <a:lnTo>
                      <a:pt x="6" y="23"/>
                    </a:lnTo>
                    <a:lnTo>
                      <a:pt x="0" y="23"/>
                    </a:lnTo>
                    <a:lnTo>
                      <a:pt x="0" y="17"/>
                    </a:lnTo>
                    <a:lnTo>
                      <a:pt x="6" y="17"/>
                    </a:lnTo>
                    <a:lnTo>
                      <a:pt x="6" y="5"/>
                    </a:lnTo>
                    <a:lnTo>
                      <a:pt x="14" y="0"/>
                    </a:lnTo>
                    <a:lnTo>
                      <a:pt x="14" y="17"/>
                    </a:lnTo>
                    <a:lnTo>
                      <a:pt x="23" y="17"/>
                    </a:lnTo>
                    <a:lnTo>
                      <a:pt x="23" y="23"/>
                    </a:lnTo>
                    <a:lnTo>
                      <a:pt x="14" y="23"/>
                    </a:lnTo>
                    <a:lnTo>
                      <a:pt x="14" y="51"/>
                    </a:lnTo>
                    <a:cubicBezTo>
                      <a:pt x="14" y="53"/>
                      <a:pt x="15" y="55"/>
                      <a:pt x="15" y="56"/>
                    </a:cubicBezTo>
                    <a:cubicBezTo>
                      <a:pt x="15" y="56"/>
                      <a:pt x="16" y="57"/>
                      <a:pt x="16" y="57"/>
                    </a:cubicBezTo>
                    <a:cubicBezTo>
                      <a:pt x="17" y="58"/>
                      <a:pt x="18" y="58"/>
                      <a:pt x="19" y="58"/>
                    </a:cubicBezTo>
                    <a:cubicBezTo>
                      <a:pt x="20" y="58"/>
                      <a:pt x="21" y="58"/>
                      <a:pt x="23" y="57"/>
                    </a:cubicBezTo>
                    <a:lnTo>
                      <a:pt x="23"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7" name="Freeform 347"/>
              <p:cNvSpPr>
                <a:spLocks noEditPoints="1"/>
              </p:cNvSpPr>
              <p:nvPr/>
            </p:nvSpPr>
            <p:spPr bwMode="auto">
              <a:xfrm>
                <a:off x="3079" y="4018"/>
                <a:ext cx="54" cy="66"/>
              </a:xfrm>
              <a:custGeom>
                <a:avLst/>
                <a:gdLst/>
                <a:ahLst/>
                <a:cxnLst>
                  <a:cxn ang="0">
                    <a:pos x="34" y="43"/>
                  </a:cxn>
                  <a:cxn ang="0">
                    <a:pos x="34" y="43"/>
                  </a:cxn>
                  <a:cxn ang="0">
                    <a:pos x="25" y="48"/>
                  </a:cxn>
                  <a:cxn ang="0">
                    <a:pos x="16" y="50"/>
                  </a:cxn>
                  <a:cxn ang="0">
                    <a:pos x="4" y="46"/>
                  </a:cxn>
                  <a:cxn ang="0">
                    <a:pos x="0" y="36"/>
                  </a:cxn>
                  <a:cxn ang="0">
                    <a:pos x="1" y="30"/>
                  </a:cxn>
                  <a:cxn ang="0">
                    <a:pos x="6" y="25"/>
                  </a:cxn>
                  <a:cxn ang="0">
                    <a:pos x="11" y="22"/>
                  </a:cxn>
                  <a:cxn ang="0">
                    <a:pos x="19" y="21"/>
                  </a:cxn>
                  <a:cxn ang="0">
                    <a:pos x="33" y="18"/>
                  </a:cxn>
                  <a:cxn ang="0">
                    <a:pos x="33" y="16"/>
                  </a:cxn>
                  <a:cxn ang="0">
                    <a:pos x="31" y="9"/>
                  </a:cxn>
                  <a:cxn ang="0">
                    <a:pos x="22" y="7"/>
                  </a:cxn>
                  <a:cxn ang="0">
                    <a:pos x="13" y="9"/>
                  </a:cxn>
                  <a:cxn ang="0">
                    <a:pos x="9" y="16"/>
                  </a:cxn>
                  <a:cxn ang="0">
                    <a:pos x="1" y="15"/>
                  </a:cxn>
                  <a:cxn ang="0">
                    <a:pos x="5" y="6"/>
                  </a:cxn>
                  <a:cxn ang="0">
                    <a:pos x="12" y="2"/>
                  </a:cxn>
                  <a:cxn ang="0">
                    <a:pos x="23" y="0"/>
                  </a:cxn>
                  <a:cxn ang="0">
                    <a:pos x="33" y="1"/>
                  </a:cxn>
                  <a:cxn ang="0">
                    <a:pos x="38" y="5"/>
                  </a:cxn>
                  <a:cxn ang="0">
                    <a:pos x="41" y="10"/>
                  </a:cxn>
                  <a:cxn ang="0">
                    <a:pos x="41" y="18"/>
                  </a:cxn>
                  <a:cxn ang="0">
                    <a:pos x="41" y="29"/>
                  </a:cxn>
                  <a:cxn ang="0">
                    <a:pos x="42" y="43"/>
                  </a:cxn>
                  <a:cxn ang="0">
                    <a:pos x="44" y="49"/>
                  </a:cxn>
                  <a:cxn ang="0">
                    <a:pos x="35" y="49"/>
                  </a:cxn>
                  <a:cxn ang="0">
                    <a:pos x="34" y="43"/>
                  </a:cxn>
                  <a:cxn ang="0">
                    <a:pos x="34" y="43"/>
                  </a:cxn>
                  <a:cxn ang="0">
                    <a:pos x="33" y="25"/>
                  </a:cxn>
                  <a:cxn ang="0">
                    <a:pos x="33" y="25"/>
                  </a:cxn>
                  <a:cxn ang="0">
                    <a:pos x="20" y="28"/>
                  </a:cxn>
                  <a:cxn ang="0">
                    <a:pos x="13" y="29"/>
                  </a:cxn>
                  <a:cxn ang="0">
                    <a:pos x="10" y="32"/>
                  </a:cxn>
                  <a:cxn ang="0">
                    <a:pos x="8" y="36"/>
                  </a:cxn>
                  <a:cxn ang="0">
                    <a:pos x="11" y="41"/>
                  </a:cxn>
                  <a:cxn ang="0">
                    <a:pos x="18" y="43"/>
                  </a:cxn>
                  <a:cxn ang="0">
                    <a:pos x="26" y="41"/>
                  </a:cxn>
                  <a:cxn ang="0">
                    <a:pos x="32" y="36"/>
                  </a:cxn>
                  <a:cxn ang="0">
                    <a:pos x="33" y="28"/>
                  </a:cxn>
                  <a:cxn ang="0">
                    <a:pos x="33" y="25"/>
                  </a:cxn>
                </a:cxnLst>
                <a:rect l="0" t="0" r="r" b="b"/>
                <a:pathLst>
                  <a:path w="44" h="50">
                    <a:moveTo>
                      <a:pt x="34" y="43"/>
                    </a:moveTo>
                    <a:lnTo>
                      <a:pt x="34" y="43"/>
                    </a:lnTo>
                    <a:cubicBezTo>
                      <a:pt x="31" y="45"/>
                      <a:pt x="28" y="47"/>
                      <a:pt x="25" y="48"/>
                    </a:cubicBezTo>
                    <a:cubicBezTo>
                      <a:pt x="22" y="49"/>
                      <a:pt x="19" y="50"/>
                      <a:pt x="16" y="50"/>
                    </a:cubicBezTo>
                    <a:cubicBezTo>
                      <a:pt x="11" y="50"/>
                      <a:pt x="7" y="48"/>
                      <a:pt x="4" y="46"/>
                    </a:cubicBezTo>
                    <a:cubicBezTo>
                      <a:pt x="1" y="43"/>
                      <a:pt x="0" y="40"/>
                      <a:pt x="0" y="36"/>
                    </a:cubicBezTo>
                    <a:cubicBezTo>
                      <a:pt x="0" y="34"/>
                      <a:pt x="0" y="32"/>
                      <a:pt x="1" y="30"/>
                    </a:cubicBezTo>
                    <a:cubicBezTo>
                      <a:pt x="2" y="28"/>
                      <a:pt x="4" y="26"/>
                      <a:pt x="6" y="25"/>
                    </a:cubicBezTo>
                    <a:cubicBezTo>
                      <a:pt x="7" y="24"/>
                      <a:pt x="9" y="23"/>
                      <a:pt x="11" y="22"/>
                    </a:cubicBezTo>
                    <a:cubicBezTo>
                      <a:pt x="13" y="22"/>
                      <a:pt x="15" y="22"/>
                      <a:pt x="19" y="21"/>
                    </a:cubicBezTo>
                    <a:cubicBezTo>
                      <a:pt x="25" y="20"/>
                      <a:pt x="30" y="19"/>
                      <a:pt x="33" y="18"/>
                    </a:cubicBezTo>
                    <a:cubicBezTo>
                      <a:pt x="33" y="17"/>
                      <a:pt x="33" y="17"/>
                      <a:pt x="33" y="16"/>
                    </a:cubicBezTo>
                    <a:cubicBezTo>
                      <a:pt x="33" y="13"/>
                      <a:pt x="32" y="11"/>
                      <a:pt x="31" y="9"/>
                    </a:cubicBezTo>
                    <a:cubicBezTo>
                      <a:pt x="29" y="7"/>
                      <a:pt x="26" y="7"/>
                      <a:pt x="22" y="7"/>
                    </a:cubicBezTo>
                    <a:cubicBezTo>
                      <a:pt x="18" y="7"/>
                      <a:pt x="15" y="7"/>
                      <a:pt x="13" y="9"/>
                    </a:cubicBezTo>
                    <a:cubicBezTo>
                      <a:pt x="11" y="10"/>
                      <a:pt x="10" y="12"/>
                      <a:pt x="9" y="16"/>
                    </a:cubicBezTo>
                    <a:lnTo>
                      <a:pt x="1" y="15"/>
                    </a:lnTo>
                    <a:cubicBezTo>
                      <a:pt x="2" y="11"/>
                      <a:pt x="3" y="8"/>
                      <a:pt x="5" y="6"/>
                    </a:cubicBezTo>
                    <a:cubicBezTo>
                      <a:pt x="6" y="4"/>
                      <a:pt x="9" y="3"/>
                      <a:pt x="12" y="2"/>
                    </a:cubicBezTo>
                    <a:cubicBezTo>
                      <a:pt x="15" y="0"/>
                      <a:pt x="19" y="0"/>
                      <a:pt x="23" y="0"/>
                    </a:cubicBezTo>
                    <a:cubicBezTo>
                      <a:pt x="27" y="0"/>
                      <a:pt x="30" y="0"/>
                      <a:pt x="33" y="1"/>
                    </a:cubicBezTo>
                    <a:cubicBezTo>
                      <a:pt x="35" y="2"/>
                      <a:pt x="37" y="3"/>
                      <a:pt x="38" y="5"/>
                    </a:cubicBezTo>
                    <a:cubicBezTo>
                      <a:pt x="39" y="6"/>
                      <a:pt x="40" y="8"/>
                      <a:pt x="41" y="10"/>
                    </a:cubicBezTo>
                    <a:cubicBezTo>
                      <a:pt x="41" y="12"/>
                      <a:pt x="41" y="14"/>
                      <a:pt x="41" y="18"/>
                    </a:cubicBezTo>
                    <a:lnTo>
                      <a:pt x="41" y="29"/>
                    </a:lnTo>
                    <a:cubicBezTo>
                      <a:pt x="41" y="36"/>
                      <a:pt x="41" y="41"/>
                      <a:pt x="42" y="43"/>
                    </a:cubicBezTo>
                    <a:cubicBezTo>
                      <a:pt x="42" y="45"/>
                      <a:pt x="43" y="47"/>
                      <a:pt x="44" y="49"/>
                    </a:cubicBezTo>
                    <a:lnTo>
                      <a:pt x="35" y="49"/>
                    </a:lnTo>
                    <a:cubicBezTo>
                      <a:pt x="34" y="47"/>
                      <a:pt x="34" y="45"/>
                      <a:pt x="34" y="43"/>
                    </a:cubicBezTo>
                    <a:lnTo>
                      <a:pt x="34" y="43"/>
                    </a:lnTo>
                    <a:close/>
                    <a:moveTo>
                      <a:pt x="33" y="25"/>
                    </a:moveTo>
                    <a:lnTo>
                      <a:pt x="33" y="25"/>
                    </a:lnTo>
                    <a:cubicBezTo>
                      <a:pt x="30" y="26"/>
                      <a:pt x="26" y="27"/>
                      <a:pt x="20" y="28"/>
                    </a:cubicBezTo>
                    <a:cubicBezTo>
                      <a:pt x="16" y="28"/>
                      <a:pt x="14" y="29"/>
                      <a:pt x="13" y="29"/>
                    </a:cubicBezTo>
                    <a:cubicBezTo>
                      <a:pt x="11" y="30"/>
                      <a:pt x="10" y="31"/>
                      <a:pt x="10" y="32"/>
                    </a:cubicBezTo>
                    <a:cubicBezTo>
                      <a:pt x="9" y="33"/>
                      <a:pt x="8" y="34"/>
                      <a:pt x="8" y="36"/>
                    </a:cubicBezTo>
                    <a:cubicBezTo>
                      <a:pt x="8" y="38"/>
                      <a:pt x="9" y="40"/>
                      <a:pt x="11" y="41"/>
                    </a:cubicBezTo>
                    <a:cubicBezTo>
                      <a:pt x="12" y="43"/>
                      <a:pt x="15" y="43"/>
                      <a:pt x="18" y="43"/>
                    </a:cubicBezTo>
                    <a:cubicBezTo>
                      <a:pt x="21" y="43"/>
                      <a:pt x="24" y="43"/>
                      <a:pt x="26" y="41"/>
                    </a:cubicBezTo>
                    <a:cubicBezTo>
                      <a:pt x="29" y="40"/>
                      <a:pt x="31" y="38"/>
                      <a:pt x="32" y="36"/>
                    </a:cubicBezTo>
                    <a:cubicBezTo>
                      <a:pt x="33" y="34"/>
                      <a:pt x="33" y="31"/>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8" name="Freeform 348"/>
              <p:cNvSpPr>
                <a:spLocks/>
              </p:cNvSpPr>
              <p:nvPr/>
            </p:nvSpPr>
            <p:spPr bwMode="auto">
              <a:xfrm>
                <a:off x="3145" y="3996"/>
                <a:ext cx="10" cy="87"/>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69" name="Freeform 349"/>
              <p:cNvSpPr>
                <a:spLocks/>
              </p:cNvSpPr>
              <p:nvPr/>
            </p:nvSpPr>
            <p:spPr bwMode="auto">
              <a:xfrm>
                <a:off x="2826" y="3596"/>
                <a:ext cx="102" cy="6"/>
              </a:xfrm>
              <a:custGeom>
                <a:avLst/>
                <a:gdLst/>
                <a:ahLst/>
                <a:cxnLst>
                  <a:cxn ang="0">
                    <a:pos x="0" y="4"/>
                  </a:cxn>
                  <a:cxn ang="0">
                    <a:pos x="0" y="4"/>
                  </a:cxn>
                  <a:cxn ang="0">
                    <a:pos x="84" y="4"/>
                  </a:cxn>
                  <a:cxn ang="0">
                    <a:pos x="84" y="0"/>
                  </a:cxn>
                  <a:cxn ang="0">
                    <a:pos x="0" y="0"/>
                  </a:cxn>
                  <a:cxn ang="0">
                    <a:pos x="0" y="4"/>
                  </a:cxn>
                </a:cxnLst>
                <a:rect l="0" t="0" r="r" b="b"/>
                <a:pathLst>
                  <a:path w="84" h="4">
                    <a:moveTo>
                      <a:pt x="0" y="4"/>
                    </a:moveTo>
                    <a:lnTo>
                      <a:pt x="0" y="4"/>
                    </a:lnTo>
                    <a:lnTo>
                      <a:pt x="84" y="4"/>
                    </a:lnTo>
                    <a:lnTo>
                      <a:pt x="84" y="0"/>
                    </a:lnTo>
                    <a:lnTo>
                      <a:pt x="0" y="0"/>
                    </a:lnTo>
                    <a:lnTo>
                      <a:pt x="0" y="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0" name="Freeform 350"/>
              <p:cNvSpPr>
                <a:spLocks noEditPoints="1"/>
              </p:cNvSpPr>
              <p:nvPr/>
            </p:nvSpPr>
            <p:spPr bwMode="auto">
              <a:xfrm>
                <a:off x="2976" y="3784"/>
                <a:ext cx="76" cy="90"/>
              </a:xfrm>
              <a:custGeom>
                <a:avLst/>
                <a:gdLst/>
                <a:ahLst/>
                <a:cxnLst>
                  <a:cxn ang="0">
                    <a:pos x="0" y="35"/>
                  </a:cxn>
                  <a:cxn ang="0">
                    <a:pos x="0" y="35"/>
                  </a:cxn>
                  <a:cxn ang="0">
                    <a:pos x="8" y="10"/>
                  </a:cxn>
                  <a:cxn ang="0">
                    <a:pos x="31" y="0"/>
                  </a:cxn>
                  <a:cxn ang="0">
                    <a:pos x="48" y="5"/>
                  </a:cxn>
                  <a:cxn ang="0">
                    <a:pos x="59" y="17"/>
                  </a:cxn>
                  <a:cxn ang="0">
                    <a:pos x="63" y="34"/>
                  </a:cxn>
                  <a:cxn ang="0">
                    <a:pos x="58" y="52"/>
                  </a:cxn>
                  <a:cxn ang="0">
                    <a:pos x="47" y="64"/>
                  </a:cxn>
                  <a:cxn ang="0">
                    <a:pos x="31" y="68"/>
                  </a:cxn>
                  <a:cxn ang="0">
                    <a:pos x="14" y="64"/>
                  </a:cxn>
                  <a:cxn ang="0">
                    <a:pos x="3" y="52"/>
                  </a:cxn>
                  <a:cxn ang="0">
                    <a:pos x="0" y="35"/>
                  </a:cxn>
                  <a:cxn ang="0">
                    <a:pos x="0" y="35"/>
                  </a:cxn>
                  <a:cxn ang="0">
                    <a:pos x="9" y="35"/>
                  </a:cxn>
                  <a:cxn ang="0">
                    <a:pos x="9" y="35"/>
                  </a:cxn>
                  <a:cxn ang="0">
                    <a:pos x="15" y="54"/>
                  </a:cxn>
                  <a:cxn ang="0">
                    <a:pos x="31" y="61"/>
                  </a:cxn>
                  <a:cxn ang="0">
                    <a:pos x="47" y="54"/>
                  </a:cxn>
                  <a:cxn ang="0">
                    <a:pos x="54" y="34"/>
                  </a:cxn>
                  <a:cxn ang="0">
                    <a:pos x="51" y="20"/>
                  </a:cxn>
                  <a:cxn ang="0">
                    <a:pos x="43" y="11"/>
                  </a:cxn>
                  <a:cxn ang="0">
                    <a:pos x="31" y="8"/>
                  </a:cxn>
                  <a:cxn ang="0">
                    <a:pos x="15" y="14"/>
                  </a:cxn>
                  <a:cxn ang="0">
                    <a:pos x="9" y="35"/>
                  </a:cxn>
                  <a:cxn ang="0">
                    <a:pos x="9" y="35"/>
                  </a:cxn>
                </a:cxnLst>
                <a:rect l="0" t="0" r="r" b="b"/>
                <a:pathLst>
                  <a:path w="63" h="68">
                    <a:moveTo>
                      <a:pt x="0" y="35"/>
                    </a:moveTo>
                    <a:lnTo>
                      <a:pt x="0" y="35"/>
                    </a:lnTo>
                    <a:cubicBezTo>
                      <a:pt x="0" y="24"/>
                      <a:pt x="2" y="16"/>
                      <a:pt x="8" y="10"/>
                    </a:cubicBezTo>
                    <a:cubicBezTo>
                      <a:pt x="14" y="3"/>
                      <a:pt x="22" y="0"/>
                      <a:pt x="31" y="0"/>
                    </a:cubicBezTo>
                    <a:cubicBezTo>
                      <a:pt x="37" y="0"/>
                      <a:pt x="43" y="2"/>
                      <a:pt x="48" y="5"/>
                    </a:cubicBezTo>
                    <a:cubicBezTo>
                      <a:pt x="52" y="8"/>
                      <a:pt x="56" y="12"/>
                      <a:pt x="59" y="17"/>
                    </a:cubicBezTo>
                    <a:cubicBezTo>
                      <a:pt x="61" y="22"/>
                      <a:pt x="63" y="28"/>
                      <a:pt x="63" y="34"/>
                    </a:cubicBezTo>
                    <a:cubicBezTo>
                      <a:pt x="63" y="41"/>
                      <a:pt x="61" y="47"/>
                      <a:pt x="58" y="52"/>
                    </a:cubicBezTo>
                    <a:cubicBezTo>
                      <a:pt x="56" y="58"/>
                      <a:pt x="52" y="62"/>
                      <a:pt x="47" y="64"/>
                    </a:cubicBezTo>
                    <a:cubicBezTo>
                      <a:pt x="42" y="67"/>
                      <a:pt x="37" y="68"/>
                      <a:pt x="31" y="68"/>
                    </a:cubicBezTo>
                    <a:cubicBezTo>
                      <a:pt x="25" y="68"/>
                      <a:pt x="19" y="67"/>
                      <a:pt x="14" y="64"/>
                    </a:cubicBezTo>
                    <a:cubicBezTo>
                      <a:pt x="10" y="61"/>
                      <a:pt x="6" y="57"/>
                      <a:pt x="3" y="52"/>
                    </a:cubicBezTo>
                    <a:cubicBezTo>
                      <a:pt x="1" y="46"/>
                      <a:pt x="0" y="41"/>
                      <a:pt x="0" y="35"/>
                    </a:cubicBezTo>
                    <a:lnTo>
                      <a:pt x="0" y="35"/>
                    </a:lnTo>
                    <a:close/>
                    <a:moveTo>
                      <a:pt x="9" y="35"/>
                    </a:moveTo>
                    <a:lnTo>
                      <a:pt x="9" y="35"/>
                    </a:lnTo>
                    <a:cubicBezTo>
                      <a:pt x="9" y="43"/>
                      <a:pt x="11" y="50"/>
                      <a:pt x="15" y="54"/>
                    </a:cubicBezTo>
                    <a:cubicBezTo>
                      <a:pt x="19" y="59"/>
                      <a:pt x="25" y="61"/>
                      <a:pt x="31" y="61"/>
                    </a:cubicBezTo>
                    <a:cubicBezTo>
                      <a:pt x="38" y="61"/>
                      <a:pt x="43" y="59"/>
                      <a:pt x="47" y="54"/>
                    </a:cubicBezTo>
                    <a:cubicBezTo>
                      <a:pt x="51" y="49"/>
                      <a:pt x="54" y="43"/>
                      <a:pt x="54" y="34"/>
                    </a:cubicBezTo>
                    <a:cubicBezTo>
                      <a:pt x="54" y="29"/>
                      <a:pt x="53" y="24"/>
                      <a:pt x="51" y="20"/>
                    </a:cubicBezTo>
                    <a:cubicBezTo>
                      <a:pt x="49" y="16"/>
                      <a:pt x="46" y="13"/>
                      <a:pt x="43" y="11"/>
                    </a:cubicBezTo>
                    <a:cubicBezTo>
                      <a:pt x="39" y="9"/>
                      <a:pt x="35" y="8"/>
                      <a:pt x="31" y="8"/>
                    </a:cubicBezTo>
                    <a:cubicBezTo>
                      <a:pt x="25" y="8"/>
                      <a:pt x="20" y="10"/>
                      <a:pt x="15" y="14"/>
                    </a:cubicBezTo>
                    <a:cubicBezTo>
                      <a:pt x="11" y="18"/>
                      <a:pt x="9" y="25"/>
                      <a:pt x="9" y="35"/>
                    </a:cubicBezTo>
                    <a:lnTo>
                      <a:pt x="9" y="3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1" name="Freeform 351"/>
              <p:cNvSpPr>
                <a:spLocks/>
              </p:cNvSpPr>
              <p:nvPr/>
            </p:nvSpPr>
            <p:spPr bwMode="auto">
              <a:xfrm>
                <a:off x="3060" y="3788"/>
                <a:ext cx="28" cy="86"/>
              </a:xfrm>
              <a:custGeom>
                <a:avLst/>
                <a:gdLst/>
                <a:ahLst/>
                <a:cxnLst>
                  <a:cxn ang="0">
                    <a:pos x="22" y="57"/>
                  </a:cxn>
                  <a:cxn ang="0">
                    <a:pos x="22" y="57"/>
                  </a:cxn>
                  <a:cxn ang="0">
                    <a:pos x="23" y="64"/>
                  </a:cxn>
                  <a:cxn ang="0">
                    <a:pos x="17" y="65"/>
                  </a:cxn>
                  <a:cxn ang="0">
                    <a:pos x="10"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4" y="55"/>
                  </a:cxn>
                  <a:cxn ang="0">
                    <a:pos x="16" y="57"/>
                  </a:cxn>
                  <a:cxn ang="0">
                    <a:pos x="18" y="57"/>
                  </a:cxn>
                  <a:cxn ang="0">
                    <a:pos x="22" y="57"/>
                  </a:cxn>
                  <a:cxn ang="0">
                    <a:pos x="22" y="57"/>
                  </a:cxn>
                </a:cxnLst>
                <a:rect l="0" t="0" r="r" b="b"/>
                <a:pathLst>
                  <a:path w="23" h="65">
                    <a:moveTo>
                      <a:pt x="22" y="57"/>
                    </a:moveTo>
                    <a:lnTo>
                      <a:pt x="22" y="57"/>
                    </a:lnTo>
                    <a:lnTo>
                      <a:pt x="23" y="64"/>
                    </a:lnTo>
                    <a:cubicBezTo>
                      <a:pt x="21" y="65"/>
                      <a:pt x="19" y="65"/>
                      <a:pt x="17" y="65"/>
                    </a:cubicBezTo>
                    <a:cubicBezTo>
                      <a:pt x="14" y="65"/>
                      <a:pt x="12" y="64"/>
                      <a:pt x="10" y="64"/>
                    </a:cubicBezTo>
                    <a:cubicBezTo>
                      <a:pt x="8" y="63"/>
                      <a:pt x="7" y="61"/>
                      <a:pt x="7" y="60"/>
                    </a:cubicBezTo>
                    <a:cubicBezTo>
                      <a:pt x="6"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4" y="55"/>
                    </a:cubicBezTo>
                    <a:cubicBezTo>
                      <a:pt x="14" y="56"/>
                      <a:pt x="15" y="56"/>
                      <a:pt x="16" y="57"/>
                    </a:cubicBezTo>
                    <a:cubicBezTo>
                      <a:pt x="16" y="57"/>
                      <a:pt x="17" y="57"/>
                      <a:pt x="18" y="57"/>
                    </a:cubicBezTo>
                    <a:cubicBezTo>
                      <a:pt x="19" y="57"/>
                      <a:pt x="20"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2" name="Freeform 352"/>
              <p:cNvSpPr>
                <a:spLocks/>
              </p:cNvSpPr>
              <p:nvPr/>
            </p:nvSpPr>
            <p:spPr bwMode="auto">
              <a:xfrm>
                <a:off x="3096" y="3785"/>
                <a:ext cx="48" cy="88"/>
              </a:xfrm>
              <a:custGeom>
                <a:avLst/>
                <a:gdLst/>
                <a:ahLst/>
                <a:cxnLst>
                  <a:cxn ang="0">
                    <a:pos x="0" y="66"/>
                  </a:cxn>
                  <a:cxn ang="0">
                    <a:pos x="0" y="66"/>
                  </a:cxn>
                  <a:cxn ang="0">
                    <a:pos x="0" y="0"/>
                  </a:cxn>
                  <a:cxn ang="0">
                    <a:pos x="8" y="0"/>
                  </a:cxn>
                  <a:cxn ang="0">
                    <a:pos x="8" y="24"/>
                  </a:cxn>
                  <a:cxn ang="0">
                    <a:pos x="22" y="17"/>
                  </a:cxn>
                  <a:cxn ang="0">
                    <a:pos x="31" y="20"/>
                  </a:cxn>
                  <a:cxn ang="0">
                    <a:pos x="37" y="25"/>
                  </a:cxn>
                  <a:cxn ang="0">
                    <a:pos x="39" y="36"/>
                  </a:cxn>
                  <a:cxn ang="0">
                    <a:pos x="39" y="66"/>
                  </a:cxn>
                  <a:cxn ang="0">
                    <a:pos x="31" y="66"/>
                  </a:cxn>
                  <a:cxn ang="0">
                    <a:pos x="31" y="36"/>
                  </a:cxn>
                  <a:cxn ang="0">
                    <a:pos x="28" y="27"/>
                  </a:cxn>
                  <a:cxn ang="0">
                    <a:pos x="20" y="24"/>
                  </a:cxn>
                  <a:cxn ang="0">
                    <a:pos x="14" y="26"/>
                  </a:cxn>
                  <a:cxn ang="0">
                    <a:pos x="9" y="31"/>
                  </a:cxn>
                  <a:cxn ang="0">
                    <a:pos x="8" y="40"/>
                  </a:cxn>
                  <a:cxn ang="0">
                    <a:pos x="8" y="66"/>
                  </a:cxn>
                  <a:cxn ang="0">
                    <a:pos x="0" y="66"/>
                  </a:cxn>
                </a:cxnLst>
                <a:rect l="0" t="0" r="r" b="b"/>
                <a:pathLst>
                  <a:path w="39" h="66">
                    <a:moveTo>
                      <a:pt x="0" y="66"/>
                    </a:moveTo>
                    <a:lnTo>
                      <a:pt x="0" y="66"/>
                    </a:lnTo>
                    <a:lnTo>
                      <a:pt x="0" y="0"/>
                    </a:lnTo>
                    <a:lnTo>
                      <a:pt x="8" y="0"/>
                    </a:lnTo>
                    <a:lnTo>
                      <a:pt x="8" y="24"/>
                    </a:lnTo>
                    <a:cubicBezTo>
                      <a:pt x="12" y="20"/>
                      <a:pt x="16" y="17"/>
                      <a:pt x="22" y="17"/>
                    </a:cubicBezTo>
                    <a:cubicBezTo>
                      <a:pt x="26" y="17"/>
                      <a:pt x="29" y="18"/>
                      <a:pt x="31" y="20"/>
                    </a:cubicBezTo>
                    <a:cubicBezTo>
                      <a:pt x="34" y="21"/>
                      <a:pt x="36" y="23"/>
                      <a:pt x="37" y="25"/>
                    </a:cubicBezTo>
                    <a:cubicBezTo>
                      <a:pt x="38" y="28"/>
                      <a:pt x="39" y="31"/>
                      <a:pt x="39" y="36"/>
                    </a:cubicBezTo>
                    <a:lnTo>
                      <a:pt x="39" y="66"/>
                    </a:lnTo>
                    <a:lnTo>
                      <a:pt x="31" y="66"/>
                    </a:lnTo>
                    <a:lnTo>
                      <a:pt x="31" y="36"/>
                    </a:lnTo>
                    <a:cubicBezTo>
                      <a:pt x="31" y="32"/>
                      <a:pt x="30" y="29"/>
                      <a:pt x="28" y="27"/>
                    </a:cubicBezTo>
                    <a:cubicBezTo>
                      <a:pt x="26" y="25"/>
                      <a:pt x="24" y="24"/>
                      <a:pt x="20" y="24"/>
                    </a:cubicBezTo>
                    <a:cubicBezTo>
                      <a:pt x="18" y="24"/>
                      <a:pt x="16" y="25"/>
                      <a:pt x="14" y="26"/>
                    </a:cubicBezTo>
                    <a:cubicBezTo>
                      <a:pt x="12" y="28"/>
                      <a:pt x="10" y="29"/>
                      <a:pt x="9" y="31"/>
                    </a:cubicBezTo>
                    <a:cubicBezTo>
                      <a:pt x="8" y="33"/>
                      <a:pt x="8" y="36"/>
                      <a:pt x="8" y="40"/>
                    </a:cubicBez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3" name="Freeform 353"/>
              <p:cNvSpPr>
                <a:spLocks noEditPoints="1"/>
              </p:cNvSpPr>
              <p:nvPr/>
            </p:nvSpPr>
            <p:spPr bwMode="auto">
              <a:xfrm>
                <a:off x="3155" y="3808"/>
                <a:ext cx="53" cy="66"/>
              </a:xfrm>
              <a:custGeom>
                <a:avLst/>
                <a:gdLst/>
                <a:ahLst/>
                <a:cxnLst>
                  <a:cxn ang="0">
                    <a:pos x="36" y="34"/>
                  </a:cxn>
                  <a:cxn ang="0">
                    <a:pos x="36" y="34"/>
                  </a:cxn>
                  <a:cxn ang="0">
                    <a:pos x="44" y="35"/>
                  </a:cxn>
                  <a:cxn ang="0">
                    <a:pos x="37" y="46"/>
                  </a:cxn>
                  <a:cxn ang="0">
                    <a:pos x="23" y="50"/>
                  </a:cxn>
                  <a:cxn ang="0">
                    <a:pos x="6" y="44"/>
                  </a:cxn>
                  <a:cxn ang="0">
                    <a:pos x="0" y="26"/>
                  </a:cxn>
                  <a:cxn ang="0">
                    <a:pos x="6" y="7"/>
                  </a:cxn>
                  <a:cxn ang="0">
                    <a:pos x="23" y="0"/>
                  </a:cxn>
                  <a:cxn ang="0">
                    <a:pos x="38" y="7"/>
                  </a:cxn>
                  <a:cxn ang="0">
                    <a:pos x="44" y="25"/>
                  </a:cxn>
                  <a:cxn ang="0">
                    <a:pos x="44" y="27"/>
                  </a:cxn>
                  <a:cxn ang="0">
                    <a:pos x="9" y="27"/>
                  </a:cxn>
                  <a:cxn ang="0">
                    <a:pos x="13" y="40"/>
                  </a:cxn>
                  <a:cxn ang="0">
                    <a:pos x="23" y="44"/>
                  </a:cxn>
                  <a:cxn ang="0">
                    <a:pos x="31" y="41"/>
                  </a:cxn>
                  <a:cxn ang="0">
                    <a:pos x="36" y="34"/>
                  </a:cxn>
                  <a:cxn ang="0">
                    <a:pos x="36" y="34"/>
                  </a:cxn>
                  <a:cxn ang="0">
                    <a:pos x="9" y="21"/>
                  </a:cxn>
                  <a:cxn ang="0">
                    <a:pos x="9" y="21"/>
                  </a:cxn>
                  <a:cxn ang="0">
                    <a:pos x="36" y="21"/>
                  </a:cxn>
                  <a:cxn ang="0">
                    <a:pos x="33" y="12"/>
                  </a:cxn>
                  <a:cxn ang="0">
                    <a:pos x="23" y="7"/>
                  </a:cxn>
                  <a:cxn ang="0">
                    <a:pos x="13" y="11"/>
                  </a:cxn>
                  <a:cxn ang="0">
                    <a:pos x="9" y="21"/>
                  </a:cxn>
                  <a:cxn ang="0">
                    <a:pos x="9" y="21"/>
                  </a:cxn>
                </a:cxnLst>
                <a:rect l="0" t="0" r="r" b="b"/>
                <a:pathLst>
                  <a:path w="44" h="50">
                    <a:moveTo>
                      <a:pt x="36" y="34"/>
                    </a:moveTo>
                    <a:lnTo>
                      <a:pt x="36" y="34"/>
                    </a:lnTo>
                    <a:lnTo>
                      <a:pt x="44" y="35"/>
                    </a:lnTo>
                    <a:cubicBezTo>
                      <a:pt x="43" y="40"/>
                      <a:pt x="40" y="44"/>
                      <a:pt x="37" y="46"/>
                    </a:cubicBezTo>
                    <a:cubicBezTo>
                      <a:pt x="33" y="49"/>
                      <a:pt x="29" y="50"/>
                      <a:pt x="23" y="50"/>
                    </a:cubicBezTo>
                    <a:cubicBezTo>
                      <a:pt x="16" y="50"/>
                      <a:pt x="10" y="48"/>
                      <a:pt x="6" y="44"/>
                    </a:cubicBezTo>
                    <a:cubicBezTo>
                      <a:pt x="2" y="40"/>
                      <a:pt x="0" y="34"/>
                      <a:pt x="0" y="26"/>
                    </a:cubicBezTo>
                    <a:cubicBezTo>
                      <a:pt x="0" y="18"/>
                      <a:pt x="2" y="12"/>
                      <a:pt x="6" y="7"/>
                    </a:cubicBezTo>
                    <a:cubicBezTo>
                      <a:pt x="11" y="3"/>
                      <a:pt x="16" y="0"/>
                      <a:pt x="23" y="0"/>
                    </a:cubicBezTo>
                    <a:cubicBezTo>
                      <a:pt x="29" y="0"/>
                      <a:pt x="34" y="3"/>
                      <a:pt x="38" y="7"/>
                    </a:cubicBezTo>
                    <a:cubicBezTo>
                      <a:pt x="42" y="11"/>
                      <a:pt x="44" y="17"/>
                      <a:pt x="44" y="25"/>
                    </a:cubicBezTo>
                    <a:cubicBezTo>
                      <a:pt x="44" y="26"/>
                      <a:pt x="44" y="27"/>
                      <a:pt x="44" y="27"/>
                    </a:cubicBezTo>
                    <a:lnTo>
                      <a:pt x="9" y="27"/>
                    </a:lnTo>
                    <a:cubicBezTo>
                      <a:pt x="9" y="33"/>
                      <a:pt x="10" y="37"/>
                      <a:pt x="13" y="40"/>
                    </a:cubicBezTo>
                    <a:cubicBezTo>
                      <a:pt x="16" y="42"/>
                      <a:pt x="19" y="44"/>
                      <a:pt x="23" y="44"/>
                    </a:cubicBezTo>
                    <a:cubicBezTo>
                      <a:pt x="26" y="44"/>
                      <a:pt x="29" y="43"/>
                      <a:pt x="31" y="41"/>
                    </a:cubicBezTo>
                    <a:cubicBezTo>
                      <a:pt x="33" y="40"/>
                      <a:pt x="34" y="37"/>
                      <a:pt x="36" y="34"/>
                    </a:cubicBezTo>
                    <a:lnTo>
                      <a:pt x="36" y="34"/>
                    </a:lnTo>
                    <a:close/>
                    <a:moveTo>
                      <a:pt x="9" y="21"/>
                    </a:moveTo>
                    <a:lnTo>
                      <a:pt x="9" y="21"/>
                    </a:lnTo>
                    <a:lnTo>
                      <a:pt x="36" y="21"/>
                    </a:lnTo>
                    <a:cubicBezTo>
                      <a:pt x="35" y="17"/>
                      <a:pt x="34" y="14"/>
                      <a:pt x="33" y="12"/>
                    </a:cubicBezTo>
                    <a:cubicBezTo>
                      <a:pt x="30" y="9"/>
                      <a:pt x="27" y="7"/>
                      <a:pt x="23" y="7"/>
                    </a:cubicBezTo>
                    <a:cubicBezTo>
                      <a:pt x="19" y="7"/>
                      <a:pt x="16" y="8"/>
                      <a:pt x="13" y="11"/>
                    </a:cubicBezTo>
                    <a:cubicBezTo>
                      <a:pt x="11" y="13"/>
                      <a:pt x="9" y="17"/>
                      <a:pt x="9" y="21"/>
                    </a:cubicBezTo>
                    <a:lnTo>
                      <a:pt x="9" y="2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4" name="Freeform 354"/>
              <p:cNvSpPr>
                <a:spLocks/>
              </p:cNvSpPr>
              <p:nvPr/>
            </p:nvSpPr>
            <p:spPr bwMode="auto">
              <a:xfrm>
                <a:off x="3220" y="3808"/>
                <a:ext cx="32" cy="65"/>
              </a:xfrm>
              <a:custGeom>
                <a:avLst/>
                <a:gdLst/>
                <a:ahLst/>
                <a:cxnLst>
                  <a:cxn ang="0">
                    <a:pos x="0" y="49"/>
                  </a:cxn>
                  <a:cxn ang="0">
                    <a:pos x="0" y="49"/>
                  </a:cxn>
                  <a:cxn ang="0">
                    <a:pos x="0" y="2"/>
                  </a:cxn>
                  <a:cxn ang="0">
                    <a:pos x="7" y="2"/>
                  </a:cxn>
                  <a:cxn ang="0">
                    <a:pos x="7" y="9"/>
                  </a:cxn>
                  <a:cxn ang="0">
                    <a:pos x="12" y="2"/>
                  </a:cxn>
                  <a:cxn ang="0">
                    <a:pos x="18" y="0"/>
                  </a:cxn>
                  <a:cxn ang="0">
                    <a:pos x="26" y="3"/>
                  </a:cxn>
                  <a:cxn ang="0">
                    <a:pos x="23" y="11"/>
                  </a:cxn>
                  <a:cxn ang="0">
                    <a:pos x="17" y="9"/>
                  </a:cxn>
                  <a:cxn ang="0">
                    <a:pos x="13" y="10"/>
                  </a:cxn>
                  <a:cxn ang="0">
                    <a:pos x="10" y="15"/>
                  </a:cxn>
                  <a:cxn ang="0">
                    <a:pos x="8" y="24"/>
                  </a:cxn>
                  <a:cxn ang="0">
                    <a:pos x="8" y="49"/>
                  </a:cxn>
                  <a:cxn ang="0">
                    <a:pos x="0" y="49"/>
                  </a:cxn>
                </a:cxnLst>
                <a:rect l="0" t="0" r="r" b="b"/>
                <a:pathLst>
                  <a:path w="26" h="49">
                    <a:moveTo>
                      <a:pt x="0" y="49"/>
                    </a:moveTo>
                    <a:lnTo>
                      <a:pt x="0" y="49"/>
                    </a:lnTo>
                    <a:lnTo>
                      <a:pt x="0" y="2"/>
                    </a:lnTo>
                    <a:lnTo>
                      <a:pt x="7" y="2"/>
                    </a:lnTo>
                    <a:lnTo>
                      <a:pt x="7" y="9"/>
                    </a:lnTo>
                    <a:cubicBezTo>
                      <a:pt x="9" y="5"/>
                      <a:pt x="11" y="3"/>
                      <a:pt x="12" y="2"/>
                    </a:cubicBezTo>
                    <a:cubicBezTo>
                      <a:pt x="14" y="1"/>
                      <a:pt x="16" y="0"/>
                      <a:pt x="18" y="0"/>
                    </a:cubicBezTo>
                    <a:cubicBezTo>
                      <a:pt x="20" y="0"/>
                      <a:pt x="23" y="1"/>
                      <a:pt x="26" y="3"/>
                    </a:cubicBezTo>
                    <a:lnTo>
                      <a:pt x="23" y="11"/>
                    </a:lnTo>
                    <a:cubicBezTo>
                      <a:pt x="21" y="9"/>
                      <a:pt x="19" y="9"/>
                      <a:pt x="17" y="9"/>
                    </a:cubicBezTo>
                    <a:cubicBezTo>
                      <a:pt x="16" y="9"/>
                      <a:pt x="14" y="9"/>
                      <a:pt x="13" y="10"/>
                    </a:cubicBezTo>
                    <a:cubicBezTo>
                      <a:pt x="11" y="12"/>
                      <a:pt x="10" y="13"/>
                      <a:pt x="10" y="15"/>
                    </a:cubicBezTo>
                    <a:cubicBezTo>
                      <a:pt x="9" y="18"/>
                      <a:pt x="8" y="21"/>
                      <a:pt x="8" y="24"/>
                    </a:cubicBezTo>
                    <a:lnTo>
                      <a:pt x="8" y="49"/>
                    </a:lnTo>
                    <a:lnTo>
                      <a:pt x="0"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5" name="Freeform 355"/>
              <p:cNvSpPr>
                <a:spLocks/>
              </p:cNvSpPr>
              <p:nvPr/>
            </p:nvSpPr>
            <p:spPr bwMode="auto">
              <a:xfrm>
                <a:off x="3286" y="3808"/>
                <a:ext cx="50" cy="66"/>
              </a:xfrm>
              <a:custGeom>
                <a:avLst/>
                <a:gdLst/>
                <a:ahLst/>
                <a:cxnLst>
                  <a:cxn ang="0">
                    <a:pos x="33" y="32"/>
                  </a:cxn>
                  <a:cxn ang="0">
                    <a:pos x="33" y="32"/>
                  </a:cxn>
                  <a:cxn ang="0">
                    <a:pos x="41" y="33"/>
                  </a:cxn>
                  <a:cxn ang="0">
                    <a:pos x="35" y="46"/>
                  </a:cxn>
                  <a:cxn ang="0">
                    <a:pos x="21" y="50"/>
                  </a:cxn>
                  <a:cxn ang="0">
                    <a:pos x="6" y="44"/>
                  </a:cxn>
                  <a:cxn ang="0">
                    <a:pos x="0" y="26"/>
                  </a:cxn>
                  <a:cxn ang="0">
                    <a:pos x="2" y="12"/>
                  </a:cxn>
                  <a:cxn ang="0">
                    <a:pos x="10" y="3"/>
                  </a:cxn>
                  <a:cxn ang="0">
                    <a:pos x="21" y="0"/>
                  </a:cxn>
                  <a:cxn ang="0">
                    <a:pos x="34" y="4"/>
                  </a:cxn>
                  <a:cxn ang="0">
                    <a:pos x="40" y="16"/>
                  </a:cxn>
                  <a:cxn ang="0">
                    <a:pos x="33" y="17"/>
                  </a:cxn>
                  <a:cxn ang="0">
                    <a:pos x="29" y="10"/>
                  </a:cxn>
                  <a:cxn ang="0">
                    <a:pos x="22" y="7"/>
                  </a:cxn>
                  <a:cxn ang="0">
                    <a:pos x="12" y="12"/>
                  </a:cxn>
                  <a:cxn ang="0">
                    <a:pos x="8" y="25"/>
                  </a:cxn>
                  <a:cxn ang="0">
                    <a:pos x="12" y="39"/>
                  </a:cxn>
                  <a:cxn ang="0">
                    <a:pos x="21" y="44"/>
                  </a:cxn>
                  <a:cxn ang="0">
                    <a:pos x="29" y="41"/>
                  </a:cxn>
                  <a:cxn ang="0">
                    <a:pos x="33" y="32"/>
                  </a:cxn>
                  <a:cxn ang="0">
                    <a:pos x="33" y="32"/>
                  </a:cxn>
                </a:cxnLst>
                <a:rect l="0" t="0" r="r" b="b"/>
                <a:pathLst>
                  <a:path w="41" h="50">
                    <a:moveTo>
                      <a:pt x="33" y="32"/>
                    </a:moveTo>
                    <a:lnTo>
                      <a:pt x="33" y="32"/>
                    </a:lnTo>
                    <a:lnTo>
                      <a:pt x="41" y="33"/>
                    </a:lnTo>
                    <a:cubicBezTo>
                      <a:pt x="40" y="38"/>
                      <a:pt x="38" y="43"/>
                      <a:pt x="35" y="46"/>
                    </a:cubicBezTo>
                    <a:cubicBezTo>
                      <a:pt x="31" y="49"/>
                      <a:pt x="27" y="50"/>
                      <a:pt x="21" y="50"/>
                    </a:cubicBezTo>
                    <a:cubicBezTo>
                      <a:pt x="15" y="50"/>
                      <a:pt x="10" y="48"/>
                      <a:pt x="6" y="44"/>
                    </a:cubicBezTo>
                    <a:cubicBezTo>
                      <a:pt x="2" y="40"/>
                      <a:pt x="0" y="34"/>
                      <a:pt x="0" y="26"/>
                    </a:cubicBezTo>
                    <a:cubicBezTo>
                      <a:pt x="0" y="20"/>
                      <a:pt x="1" y="16"/>
                      <a:pt x="2" y="12"/>
                    </a:cubicBezTo>
                    <a:cubicBezTo>
                      <a:pt x="4" y="8"/>
                      <a:pt x="7" y="5"/>
                      <a:pt x="10" y="3"/>
                    </a:cubicBezTo>
                    <a:cubicBezTo>
                      <a:pt x="14" y="1"/>
                      <a:pt x="17" y="0"/>
                      <a:pt x="21" y="0"/>
                    </a:cubicBezTo>
                    <a:cubicBezTo>
                      <a:pt x="27" y="0"/>
                      <a:pt x="31" y="2"/>
                      <a:pt x="34" y="4"/>
                    </a:cubicBezTo>
                    <a:cubicBezTo>
                      <a:pt x="37" y="7"/>
                      <a:pt x="40" y="11"/>
                      <a:pt x="40" y="16"/>
                    </a:cubicBezTo>
                    <a:lnTo>
                      <a:pt x="33" y="17"/>
                    </a:lnTo>
                    <a:cubicBezTo>
                      <a:pt x="32" y="14"/>
                      <a:pt x="31" y="11"/>
                      <a:pt x="29" y="10"/>
                    </a:cubicBezTo>
                    <a:cubicBezTo>
                      <a:pt x="27" y="8"/>
                      <a:pt x="24" y="7"/>
                      <a:pt x="22" y="7"/>
                    </a:cubicBezTo>
                    <a:cubicBezTo>
                      <a:pt x="18" y="7"/>
                      <a:pt x="14" y="9"/>
                      <a:pt x="12" y="12"/>
                    </a:cubicBezTo>
                    <a:cubicBezTo>
                      <a:pt x="9" y="14"/>
                      <a:pt x="8" y="19"/>
                      <a:pt x="8" y="25"/>
                    </a:cubicBezTo>
                    <a:cubicBezTo>
                      <a:pt x="8" y="32"/>
                      <a:pt x="9" y="36"/>
                      <a:pt x="12" y="39"/>
                    </a:cubicBezTo>
                    <a:cubicBezTo>
                      <a:pt x="14" y="42"/>
                      <a:pt x="17" y="44"/>
                      <a:pt x="21" y="44"/>
                    </a:cubicBezTo>
                    <a:cubicBezTo>
                      <a:pt x="24" y="44"/>
                      <a:pt x="27" y="43"/>
                      <a:pt x="29" y="41"/>
                    </a:cubicBezTo>
                    <a:cubicBezTo>
                      <a:pt x="31" y="39"/>
                      <a:pt x="33" y="36"/>
                      <a:pt x="33" y="32"/>
                    </a:cubicBezTo>
                    <a:lnTo>
                      <a:pt x="3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6" name="Freeform 356"/>
              <p:cNvSpPr>
                <a:spLocks noEditPoints="1"/>
              </p:cNvSpPr>
              <p:nvPr/>
            </p:nvSpPr>
            <p:spPr bwMode="auto">
              <a:xfrm>
                <a:off x="3342" y="3808"/>
                <a:ext cx="54" cy="66"/>
              </a:xfrm>
              <a:custGeom>
                <a:avLst/>
                <a:gdLst/>
                <a:ahLst/>
                <a:cxnLst>
                  <a:cxn ang="0">
                    <a:pos x="34" y="43"/>
                  </a:cxn>
                  <a:cxn ang="0">
                    <a:pos x="34" y="43"/>
                  </a:cxn>
                  <a:cxn ang="0">
                    <a:pos x="25" y="49"/>
                  </a:cxn>
                  <a:cxn ang="0">
                    <a:pos x="16" y="50"/>
                  </a:cxn>
                  <a:cxn ang="0">
                    <a:pos x="4" y="47"/>
                  </a:cxn>
                  <a:cxn ang="0">
                    <a:pos x="0" y="37"/>
                  </a:cxn>
                  <a:cxn ang="0">
                    <a:pos x="1" y="30"/>
                  </a:cxn>
                  <a:cxn ang="0">
                    <a:pos x="6" y="26"/>
                  </a:cxn>
                  <a:cxn ang="0">
                    <a:pos x="11" y="23"/>
                  </a:cxn>
                  <a:cxn ang="0">
                    <a:pos x="19" y="22"/>
                  </a:cxn>
                  <a:cxn ang="0">
                    <a:pos x="33" y="19"/>
                  </a:cxn>
                  <a:cxn ang="0">
                    <a:pos x="33" y="17"/>
                  </a:cxn>
                  <a:cxn ang="0">
                    <a:pos x="31" y="10"/>
                  </a:cxn>
                  <a:cxn ang="0">
                    <a:pos x="22" y="7"/>
                  </a:cxn>
                  <a:cxn ang="0">
                    <a:pos x="13" y="9"/>
                  </a:cxn>
                  <a:cxn ang="0">
                    <a:pos x="9" y="16"/>
                  </a:cxn>
                  <a:cxn ang="0">
                    <a:pos x="1" y="15"/>
                  </a:cxn>
                  <a:cxn ang="0">
                    <a:pos x="5" y="7"/>
                  </a:cxn>
                  <a:cxn ang="0">
                    <a:pos x="12" y="2"/>
                  </a:cxn>
                  <a:cxn ang="0">
                    <a:pos x="23" y="0"/>
                  </a:cxn>
                  <a:cxn ang="0">
                    <a:pos x="33" y="2"/>
                  </a:cxn>
                  <a:cxn ang="0">
                    <a:pos x="38" y="6"/>
                  </a:cxn>
                  <a:cxn ang="0">
                    <a:pos x="41" y="11"/>
                  </a:cxn>
                  <a:cxn ang="0">
                    <a:pos x="41" y="19"/>
                  </a:cxn>
                  <a:cxn ang="0">
                    <a:pos x="41" y="29"/>
                  </a:cxn>
                  <a:cxn ang="0">
                    <a:pos x="42" y="44"/>
                  </a:cxn>
                  <a:cxn ang="0">
                    <a:pos x="44" y="49"/>
                  </a:cxn>
                  <a:cxn ang="0">
                    <a:pos x="35" y="49"/>
                  </a:cxn>
                  <a:cxn ang="0">
                    <a:pos x="34" y="43"/>
                  </a:cxn>
                  <a:cxn ang="0">
                    <a:pos x="34" y="43"/>
                  </a:cxn>
                  <a:cxn ang="0">
                    <a:pos x="33" y="25"/>
                  </a:cxn>
                  <a:cxn ang="0">
                    <a:pos x="33" y="25"/>
                  </a:cxn>
                  <a:cxn ang="0">
                    <a:pos x="20" y="28"/>
                  </a:cxn>
                  <a:cxn ang="0">
                    <a:pos x="13" y="30"/>
                  </a:cxn>
                  <a:cxn ang="0">
                    <a:pos x="10" y="33"/>
                  </a:cxn>
                  <a:cxn ang="0">
                    <a:pos x="8" y="36"/>
                  </a:cxn>
                  <a:cxn ang="0">
                    <a:pos x="11" y="42"/>
                  </a:cxn>
                  <a:cxn ang="0">
                    <a:pos x="18" y="44"/>
                  </a:cxn>
                  <a:cxn ang="0">
                    <a:pos x="26" y="42"/>
                  </a:cxn>
                  <a:cxn ang="0">
                    <a:pos x="32" y="36"/>
                  </a:cxn>
                  <a:cxn ang="0">
                    <a:pos x="33" y="28"/>
                  </a:cxn>
                  <a:cxn ang="0">
                    <a:pos x="33" y="25"/>
                  </a:cxn>
                </a:cxnLst>
                <a:rect l="0" t="0" r="r" b="b"/>
                <a:pathLst>
                  <a:path w="44" h="50">
                    <a:moveTo>
                      <a:pt x="34" y="43"/>
                    </a:moveTo>
                    <a:lnTo>
                      <a:pt x="34" y="43"/>
                    </a:lnTo>
                    <a:cubicBezTo>
                      <a:pt x="31"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6" y="26"/>
                    </a:cubicBezTo>
                    <a:cubicBezTo>
                      <a:pt x="7" y="24"/>
                      <a:pt x="9" y="24"/>
                      <a:pt x="11" y="23"/>
                    </a:cubicBezTo>
                    <a:cubicBezTo>
                      <a:pt x="13" y="23"/>
                      <a:pt x="15" y="22"/>
                      <a:pt x="19" y="22"/>
                    </a:cubicBezTo>
                    <a:cubicBezTo>
                      <a:pt x="25" y="21"/>
                      <a:pt x="30" y="20"/>
                      <a:pt x="33" y="19"/>
                    </a:cubicBezTo>
                    <a:cubicBezTo>
                      <a:pt x="33" y="18"/>
                      <a:pt x="33" y="17"/>
                      <a:pt x="33" y="17"/>
                    </a:cubicBezTo>
                    <a:cubicBezTo>
                      <a:pt x="33" y="14"/>
                      <a:pt x="32" y="11"/>
                      <a:pt x="31" y="10"/>
                    </a:cubicBezTo>
                    <a:cubicBezTo>
                      <a:pt x="29" y="8"/>
                      <a:pt x="26" y="7"/>
                      <a:pt x="22"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9" y="0"/>
                      <a:pt x="23" y="0"/>
                    </a:cubicBezTo>
                    <a:cubicBezTo>
                      <a:pt x="27" y="0"/>
                      <a:pt x="30" y="1"/>
                      <a:pt x="33" y="2"/>
                    </a:cubicBezTo>
                    <a:cubicBezTo>
                      <a:pt x="35" y="3"/>
                      <a:pt x="37" y="4"/>
                      <a:pt x="38" y="6"/>
                    </a:cubicBezTo>
                    <a:cubicBezTo>
                      <a:pt x="39" y="7"/>
                      <a:pt x="40" y="9"/>
                      <a:pt x="41" y="11"/>
                    </a:cubicBezTo>
                    <a:cubicBezTo>
                      <a:pt x="41" y="12"/>
                      <a:pt x="41" y="15"/>
                      <a:pt x="41" y="19"/>
                    </a:cubicBezTo>
                    <a:lnTo>
                      <a:pt x="41" y="29"/>
                    </a:lnTo>
                    <a:cubicBezTo>
                      <a:pt x="41" y="37"/>
                      <a:pt x="41" y="42"/>
                      <a:pt x="42" y="44"/>
                    </a:cubicBezTo>
                    <a:cubicBezTo>
                      <a:pt x="42" y="46"/>
                      <a:pt x="43" y="47"/>
                      <a:pt x="44" y="49"/>
                    </a:cubicBezTo>
                    <a:lnTo>
                      <a:pt x="35" y="49"/>
                    </a:lnTo>
                    <a:cubicBezTo>
                      <a:pt x="34" y="48"/>
                      <a:pt x="34" y="46"/>
                      <a:pt x="34" y="43"/>
                    </a:cubicBezTo>
                    <a:lnTo>
                      <a:pt x="34" y="43"/>
                    </a:lnTo>
                    <a:close/>
                    <a:moveTo>
                      <a:pt x="33" y="25"/>
                    </a:moveTo>
                    <a:lnTo>
                      <a:pt x="33" y="25"/>
                    </a:lnTo>
                    <a:cubicBezTo>
                      <a:pt x="30" y="27"/>
                      <a:pt x="26" y="28"/>
                      <a:pt x="20" y="28"/>
                    </a:cubicBezTo>
                    <a:cubicBezTo>
                      <a:pt x="16" y="29"/>
                      <a:pt x="14" y="29"/>
                      <a:pt x="13" y="30"/>
                    </a:cubicBezTo>
                    <a:cubicBezTo>
                      <a:pt x="11" y="31"/>
                      <a:pt x="10" y="31"/>
                      <a:pt x="10" y="33"/>
                    </a:cubicBezTo>
                    <a:cubicBezTo>
                      <a:pt x="9" y="34"/>
                      <a:pt x="8" y="35"/>
                      <a:pt x="8" y="36"/>
                    </a:cubicBezTo>
                    <a:cubicBezTo>
                      <a:pt x="8" y="39"/>
                      <a:pt x="9" y="40"/>
                      <a:pt x="11" y="42"/>
                    </a:cubicBezTo>
                    <a:cubicBezTo>
                      <a:pt x="13" y="43"/>
                      <a:pt x="15" y="44"/>
                      <a:pt x="18" y="44"/>
                    </a:cubicBezTo>
                    <a:cubicBezTo>
                      <a:pt x="21" y="44"/>
                      <a:pt x="24" y="43"/>
                      <a:pt x="26" y="42"/>
                    </a:cubicBezTo>
                    <a:cubicBezTo>
                      <a:pt x="29" y="41"/>
                      <a:pt x="31" y="39"/>
                      <a:pt x="32" y="36"/>
                    </a:cubicBezTo>
                    <a:cubicBezTo>
                      <a:pt x="33"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7" name="Freeform 357"/>
              <p:cNvSpPr>
                <a:spLocks noEditPoints="1"/>
              </p:cNvSpPr>
              <p:nvPr/>
            </p:nvSpPr>
            <p:spPr bwMode="auto">
              <a:xfrm>
                <a:off x="3408" y="3808"/>
                <a:ext cx="50" cy="90"/>
              </a:xfrm>
              <a:custGeom>
                <a:avLst/>
                <a:gdLst/>
                <a:ahLst/>
                <a:cxnLst>
                  <a:cxn ang="0">
                    <a:pos x="0" y="68"/>
                  </a:cxn>
                  <a:cxn ang="0">
                    <a:pos x="0" y="68"/>
                  </a:cxn>
                  <a:cxn ang="0">
                    <a:pos x="0" y="2"/>
                  </a:cxn>
                  <a:cxn ang="0">
                    <a:pos x="7" y="2"/>
                  </a:cxn>
                  <a:cxn ang="0">
                    <a:pos x="7" y="8"/>
                  </a:cxn>
                  <a:cxn ang="0">
                    <a:pos x="13" y="2"/>
                  </a:cxn>
                  <a:cxn ang="0">
                    <a:pos x="21" y="0"/>
                  </a:cxn>
                  <a:cxn ang="0">
                    <a:pos x="32" y="4"/>
                  </a:cxn>
                  <a:cxn ang="0">
                    <a:pos x="39" y="13"/>
                  </a:cxn>
                  <a:cxn ang="0">
                    <a:pos x="41" y="25"/>
                  </a:cxn>
                  <a:cxn ang="0">
                    <a:pos x="39" y="38"/>
                  </a:cxn>
                  <a:cxn ang="0">
                    <a:pos x="31" y="47"/>
                  </a:cxn>
                  <a:cxn ang="0">
                    <a:pos x="20" y="50"/>
                  </a:cxn>
                  <a:cxn ang="0">
                    <a:pos x="13" y="49"/>
                  </a:cxn>
                  <a:cxn ang="0">
                    <a:pos x="8" y="44"/>
                  </a:cxn>
                  <a:cxn ang="0">
                    <a:pos x="8" y="68"/>
                  </a:cxn>
                  <a:cxn ang="0">
                    <a:pos x="0" y="68"/>
                  </a:cxn>
                  <a:cxn ang="0">
                    <a:pos x="7" y="26"/>
                  </a:cxn>
                  <a:cxn ang="0">
                    <a:pos x="7" y="26"/>
                  </a:cxn>
                  <a:cxn ang="0">
                    <a:pos x="11" y="39"/>
                  </a:cxn>
                  <a:cxn ang="0">
                    <a:pos x="20" y="44"/>
                  </a:cxn>
                  <a:cxn ang="0">
                    <a:pos x="29" y="39"/>
                  </a:cxn>
                  <a:cxn ang="0">
                    <a:pos x="33" y="25"/>
                  </a:cxn>
                  <a:cxn ang="0">
                    <a:pos x="29" y="11"/>
                  </a:cxn>
                  <a:cxn ang="0">
                    <a:pos x="20" y="7"/>
                  </a:cxn>
                  <a:cxn ang="0">
                    <a:pos x="11" y="12"/>
                  </a:cxn>
                  <a:cxn ang="0">
                    <a:pos x="7" y="26"/>
                  </a:cxn>
                  <a:cxn ang="0">
                    <a:pos x="7" y="26"/>
                  </a:cxn>
                </a:cxnLst>
                <a:rect l="0" t="0" r="r" b="b"/>
                <a:pathLst>
                  <a:path w="41" h="68">
                    <a:moveTo>
                      <a:pt x="0" y="68"/>
                    </a:moveTo>
                    <a:lnTo>
                      <a:pt x="0" y="68"/>
                    </a:lnTo>
                    <a:lnTo>
                      <a:pt x="0" y="2"/>
                    </a:lnTo>
                    <a:lnTo>
                      <a:pt x="7" y="2"/>
                    </a:lnTo>
                    <a:lnTo>
                      <a:pt x="7" y="8"/>
                    </a:lnTo>
                    <a:cubicBezTo>
                      <a:pt x="9" y="5"/>
                      <a:pt x="11" y="4"/>
                      <a:pt x="13" y="2"/>
                    </a:cubicBezTo>
                    <a:cubicBezTo>
                      <a:pt x="15" y="1"/>
                      <a:pt x="18" y="0"/>
                      <a:pt x="21" y="0"/>
                    </a:cubicBezTo>
                    <a:cubicBezTo>
                      <a:pt x="25" y="0"/>
                      <a:pt x="29" y="2"/>
                      <a:pt x="32" y="4"/>
                    </a:cubicBezTo>
                    <a:cubicBezTo>
                      <a:pt x="35" y="6"/>
                      <a:pt x="37" y="9"/>
                      <a:pt x="39" y="13"/>
                    </a:cubicBezTo>
                    <a:cubicBezTo>
                      <a:pt x="40" y="16"/>
                      <a:pt x="41" y="21"/>
                      <a:pt x="41" y="25"/>
                    </a:cubicBezTo>
                    <a:cubicBezTo>
                      <a:pt x="41" y="30"/>
                      <a:pt x="40" y="34"/>
                      <a:pt x="39" y="38"/>
                    </a:cubicBezTo>
                    <a:cubicBezTo>
                      <a:pt x="37" y="42"/>
                      <a:pt x="34" y="45"/>
                      <a:pt x="31" y="47"/>
                    </a:cubicBezTo>
                    <a:cubicBezTo>
                      <a:pt x="28" y="49"/>
                      <a:pt x="24" y="50"/>
                      <a:pt x="20" y="50"/>
                    </a:cubicBezTo>
                    <a:cubicBezTo>
                      <a:pt x="18" y="50"/>
                      <a:pt x="15" y="50"/>
                      <a:pt x="13" y="49"/>
                    </a:cubicBezTo>
                    <a:cubicBezTo>
                      <a:pt x="11" y="48"/>
                      <a:pt x="9" y="46"/>
                      <a:pt x="8" y="44"/>
                    </a:cubicBezTo>
                    <a:lnTo>
                      <a:pt x="8" y="68"/>
                    </a:lnTo>
                    <a:lnTo>
                      <a:pt x="0" y="68"/>
                    </a:lnTo>
                    <a:close/>
                    <a:moveTo>
                      <a:pt x="7" y="26"/>
                    </a:moveTo>
                    <a:lnTo>
                      <a:pt x="7" y="26"/>
                    </a:lnTo>
                    <a:cubicBezTo>
                      <a:pt x="7" y="32"/>
                      <a:pt x="8" y="36"/>
                      <a:pt x="11" y="39"/>
                    </a:cubicBezTo>
                    <a:cubicBezTo>
                      <a:pt x="13" y="42"/>
                      <a:pt x="16" y="44"/>
                      <a:pt x="20" y="44"/>
                    </a:cubicBezTo>
                    <a:cubicBezTo>
                      <a:pt x="23" y="44"/>
                      <a:pt x="26" y="42"/>
                      <a:pt x="29" y="39"/>
                    </a:cubicBezTo>
                    <a:cubicBezTo>
                      <a:pt x="32" y="36"/>
                      <a:pt x="33" y="31"/>
                      <a:pt x="33" y="25"/>
                    </a:cubicBezTo>
                    <a:cubicBezTo>
                      <a:pt x="33" y="19"/>
                      <a:pt x="32" y="14"/>
                      <a:pt x="29" y="11"/>
                    </a:cubicBezTo>
                    <a:cubicBezTo>
                      <a:pt x="27" y="8"/>
                      <a:pt x="24" y="7"/>
                      <a:pt x="20" y="7"/>
                    </a:cubicBezTo>
                    <a:cubicBezTo>
                      <a:pt x="17" y="7"/>
                      <a:pt x="14" y="8"/>
                      <a:pt x="11" y="12"/>
                    </a:cubicBezTo>
                    <a:cubicBezTo>
                      <a:pt x="8" y="15"/>
                      <a:pt x="7" y="20"/>
                      <a:pt x="7" y="26"/>
                    </a:cubicBezTo>
                    <a:lnTo>
                      <a:pt x="7" y="2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8" name="Freeform 358"/>
              <p:cNvSpPr>
                <a:spLocks noEditPoints="1"/>
              </p:cNvSpPr>
              <p:nvPr/>
            </p:nvSpPr>
            <p:spPr bwMode="auto">
              <a:xfrm>
                <a:off x="3470" y="3785"/>
                <a:ext cx="10" cy="88"/>
              </a:xfrm>
              <a:custGeom>
                <a:avLst/>
                <a:gdLst/>
                <a:ahLst/>
                <a:cxnLst>
                  <a:cxn ang="0">
                    <a:pos x="0" y="10"/>
                  </a:cxn>
                  <a:cxn ang="0">
                    <a:pos x="0" y="10"/>
                  </a:cxn>
                  <a:cxn ang="0">
                    <a:pos x="0" y="0"/>
                  </a:cxn>
                  <a:cxn ang="0">
                    <a:pos x="8" y="0"/>
                  </a:cxn>
                  <a:cxn ang="0">
                    <a:pos x="8" y="10"/>
                  </a:cxn>
                  <a:cxn ang="0">
                    <a:pos x="0" y="10"/>
                  </a:cxn>
                  <a:cxn ang="0">
                    <a:pos x="0" y="66"/>
                  </a:cxn>
                  <a:cxn ang="0">
                    <a:pos x="0" y="66"/>
                  </a:cxn>
                  <a:cxn ang="0">
                    <a:pos x="0" y="19"/>
                  </a:cxn>
                  <a:cxn ang="0">
                    <a:pos x="8" y="19"/>
                  </a:cxn>
                  <a:cxn ang="0">
                    <a:pos x="8" y="66"/>
                  </a:cxn>
                  <a:cxn ang="0">
                    <a:pos x="0" y="66"/>
                  </a:cxn>
                </a:cxnLst>
                <a:rect l="0" t="0" r="r" b="b"/>
                <a:pathLst>
                  <a:path w="8" h="66">
                    <a:moveTo>
                      <a:pt x="0" y="10"/>
                    </a:moveTo>
                    <a:lnTo>
                      <a:pt x="0" y="10"/>
                    </a:lnTo>
                    <a:lnTo>
                      <a:pt x="0" y="0"/>
                    </a:lnTo>
                    <a:lnTo>
                      <a:pt x="8" y="0"/>
                    </a:lnTo>
                    <a:lnTo>
                      <a:pt x="8" y="10"/>
                    </a:lnTo>
                    <a:lnTo>
                      <a:pt x="0" y="10"/>
                    </a:lnTo>
                    <a:close/>
                    <a:moveTo>
                      <a:pt x="0" y="66"/>
                    </a:moveTo>
                    <a:lnTo>
                      <a:pt x="0" y="66"/>
                    </a:lnTo>
                    <a:lnTo>
                      <a:pt x="0" y="19"/>
                    </a:lnTo>
                    <a:lnTo>
                      <a:pt x="8" y="19"/>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79" name="Freeform 359"/>
              <p:cNvSpPr>
                <a:spLocks/>
              </p:cNvSpPr>
              <p:nvPr/>
            </p:nvSpPr>
            <p:spPr bwMode="auto">
              <a:xfrm>
                <a:off x="3489" y="3788"/>
                <a:ext cx="30" cy="86"/>
              </a:xfrm>
              <a:custGeom>
                <a:avLst/>
                <a:gdLst/>
                <a:ahLst/>
                <a:cxnLst>
                  <a:cxn ang="0">
                    <a:pos x="22" y="57"/>
                  </a:cxn>
                  <a:cxn ang="0">
                    <a:pos x="22" y="57"/>
                  </a:cxn>
                  <a:cxn ang="0">
                    <a:pos x="24" y="64"/>
                  </a:cxn>
                  <a:cxn ang="0">
                    <a:pos x="17" y="65"/>
                  </a:cxn>
                  <a:cxn ang="0">
                    <a:pos x="11" y="64"/>
                  </a:cxn>
                  <a:cxn ang="0">
                    <a:pos x="7" y="60"/>
                  </a:cxn>
                  <a:cxn ang="0">
                    <a:pos x="6" y="50"/>
                  </a:cxn>
                  <a:cxn ang="0">
                    <a:pos x="6" y="23"/>
                  </a:cxn>
                  <a:cxn ang="0">
                    <a:pos x="0" y="23"/>
                  </a:cxn>
                  <a:cxn ang="0">
                    <a:pos x="0" y="17"/>
                  </a:cxn>
                  <a:cxn ang="0">
                    <a:pos x="6" y="17"/>
                  </a:cxn>
                  <a:cxn ang="0">
                    <a:pos x="6" y="5"/>
                  </a:cxn>
                  <a:cxn ang="0">
                    <a:pos x="14" y="0"/>
                  </a:cxn>
                  <a:cxn ang="0">
                    <a:pos x="14" y="17"/>
                  </a:cxn>
                  <a:cxn ang="0">
                    <a:pos x="22" y="17"/>
                  </a:cxn>
                  <a:cxn ang="0">
                    <a:pos x="22" y="23"/>
                  </a:cxn>
                  <a:cxn ang="0">
                    <a:pos x="14" y="23"/>
                  </a:cxn>
                  <a:cxn ang="0">
                    <a:pos x="14" y="51"/>
                  </a:cxn>
                  <a:cxn ang="0">
                    <a:pos x="15" y="55"/>
                  </a:cxn>
                  <a:cxn ang="0">
                    <a:pos x="16" y="57"/>
                  </a:cxn>
                  <a:cxn ang="0">
                    <a:pos x="19" y="57"/>
                  </a:cxn>
                  <a:cxn ang="0">
                    <a:pos x="22" y="57"/>
                  </a:cxn>
                  <a:cxn ang="0">
                    <a:pos x="22" y="57"/>
                  </a:cxn>
                </a:cxnLst>
                <a:rect l="0" t="0" r="r" b="b"/>
                <a:pathLst>
                  <a:path w="24" h="65">
                    <a:moveTo>
                      <a:pt x="22" y="57"/>
                    </a:moveTo>
                    <a:lnTo>
                      <a:pt x="22" y="57"/>
                    </a:lnTo>
                    <a:lnTo>
                      <a:pt x="24" y="64"/>
                    </a:lnTo>
                    <a:cubicBezTo>
                      <a:pt x="21" y="65"/>
                      <a:pt x="19" y="65"/>
                      <a:pt x="17" y="65"/>
                    </a:cubicBezTo>
                    <a:cubicBezTo>
                      <a:pt x="15" y="65"/>
                      <a:pt x="12" y="64"/>
                      <a:pt x="11" y="64"/>
                    </a:cubicBezTo>
                    <a:cubicBezTo>
                      <a:pt x="9" y="63"/>
                      <a:pt x="8" y="61"/>
                      <a:pt x="7" y="60"/>
                    </a:cubicBezTo>
                    <a:cubicBezTo>
                      <a:pt x="7" y="58"/>
                      <a:pt x="6" y="55"/>
                      <a:pt x="6" y="50"/>
                    </a:cubicBezTo>
                    <a:lnTo>
                      <a:pt x="6" y="23"/>
                    </a:lnTo>
                    <a:lnTo>
                      <a:pt x="0" y="23"/>
                    </a:lnTo>
                    <a:lnTo>
                      <a:pt x="0" y="17"/>
                    </a:lnTo>
                    <a:lnTo>
                      <a:pt x="6" y="17"/>
                    </a:lnTo>
                    <a:lnTo>
                      <a:pt x="6" y="5"/>
                    </a:lnTo>
                    <a:lnTo>
                      <a:pt x="14" y="0"/>
                    </a:lnTo>
                    <a:lnTo>
                      <a:pt x="14" y="17"/>
                    </a:lnTo>
                    <a:lnTo>
                      <a:pt x="22" y="17"/>
                    </a:lnTo>
                    <a:lnTo>
                      <a:pt x="22" y="23"/>
                    </a:lnTo>
                    <a:lnTo>
                      <a:pt x="14" y="23"/>
                    </a:lnTo>
                    <a:lnTo>
                      <a:pt x="14" y="51"/>
                    </a:lnTo>
                    <a:cubicBezTo>
                      <a:pt x="14" y="53"/>
                      <a:pt x="14" y="55"/>
                      <a:pt x="15" y="55"/>
                    </a:cubicBezTo>
                    <a:cubicBezTo>
                      <a:pt x="15" y="56"/>
                      <a:pt x="15" y="56"/>
                      <a:pt x="16" y="57"/>
                    </a:cubicBezTo>
                    <a:cubicBezTo>
                      <a:pt x="17" y="57"/>
                      <a:pt x="18" y="57"/>
                      <a:pt x="19" y="57"/>
                    </a:cubicBezTo>
                    <a:cubicBezTo>
                      <a:pt x="20" y="57"/>
                      <a:pt x="21" y="57"/>
                      <a:pt x="22" y="57"/>
                    </a:cubicBezTo>
                    <a:lnTo>
                      <a:pt x="22" y="5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0" name="Freeform 360"/>
              <p:cNvSpPr>
                <a:spLocks noEditPoints="1"/>
              </p:cNvSpPr>
              <p:nvPr/>
            </p:nvSpPr>
            <p:spPr bwMode="auto">
              <a:xfrm>
                <a:off x="3524" y="3808"/>
                <a:ext cx="53" cy="66"/>
              </a:xfrm>
              <a:custGeom>
                <a:avLst/>
                <a:gdLst/>
                <a:ahLst/>
                <a:cxnLst>
                  <a:cxn ang="0">
                    <a:pos x="33" y="43"/>
                  </a:cxn>
                  <a:cxn ang="0">
                    <a:pos x="33" y="43"/>
                  </a:cxn>
                  <a:cxn ang="0">
                    <a:pos x="25" y="49"/>
                  </a:cxn>
                  <a:cxn ang="0">
                    <a:pos x="16" y="50"/>
                  </a:cxn>
                  <a:cxn ang="0">
                    <a:pos x="4" y="47"/>
                  </a:cxn>
                  <a:cxn ang="0">
                    <a:pos x="0" y="37"/>
                  </a:cxn>
                  <a:cxn ang="0">
                    <a:pos x="1" y="30"/>
                  </a:cxn>
                  <a:cxn ang="0">
                    <a:pos x="5" y="26"/>
                  </a:cxn>
                  <a:cxn ang="0">
                    <a:pos x="11" y="23"/>
                  </a:cxn>
                  <a:cxn ang="0">
                    <a:pos x="18" y="22"/>
                  </a:cxn>
                  <a:cxn ang="0">
                    <a:pos x="33" y="19"/>
                  </a:cxn>
                  <a:cxn ang="0">
                    <a:pos x="33" y="17"/>
                  </a:cxn>
                  <a:cxn ang="0">
                    <a:pos x="31" y="10"/>
                  </a:cxn>
                  <a:cxn ang="0">
                    <a:pos x="21" y="7"/>
                  </a:cxn>
                  <a:cxn ang="0">
                    <a:pos x="13" y="9"/>
                  </a:cxn>
                  <a:cxn ang="0">
                    <a:pos x="9" y="16"/>
                  </a:cxn>
                  <a:cxn ang="0">
                    <a:pos x="1" y="15"/>
                  </a:cxn>
                  <a:cxn ang="0">
                    <a:pos x="5" y="7"/>
                  </a:cxn>
                  <a:cxn ang="0">
                    <a:pos x="12" y="2"/>
                  </a:cxn>
                  <a:cxn ang="0">
                    <a:pos x="23" y="0"/>
                  </a:cxn>
                  <a:cxn ang="0">
                    <a:pos x="32" y="2"/>
                  </a:cxn>
                  <a:cxn ang="0">
                    <a:pos x="38" y="6"/>
                  </a:cxn>
                  <a:cxn ang="0">
                    <a:pos x="41" y="11"/>
                  </a:cxn>
                  <a:cxn ang="0">
                    <a:pos x="41" y="19"/>
                  </a:cxn>
                  <a:cxn ang="0">
                    <a:pos x="41" y="29"/>
                  </a:cxn>
                  <a:cxn ang="0">
                    <a:pos x="41" y="44"/>
                  </a:cxn>
                  <a:cxn ang="0">
                    <a:pos x="44" y="49"/>
                  </a:cxn>
                  <a:cxn ang="0">
                    <a:pos x="35" y="49"/>
                  </a:cxn>
                  <a:cxn ang="0">
                    <a:pos x="33" y="43"/>
                  </a:cxn>
                  <a:cxn ang="0">
                    <a:pos x="33" y="43"/>
                  </a:cxn>
                  <a:cxn ang="0">
                    <a:pos x="33" y="25"/>
                  </a:cxn>
                  <a:cxn ang="0">
                    <a:pos x="33" y="25"/>
                  </a:cxn>
                  <a:cxn ang="0">
                    <a:pos x="20" y="28"/>
                  </a:cxn>
                  <a:cxn ang="0">
                    <a:pos x="13" y="30"/>
                  </a:cxn>
                  <a:cxn ang="0">
                    <a:pos x="9" y="33"/>
                  </a:cxn>
                  <a:cxn ang="0">
                    <a:pos x="8" y="36"/>
                  </a:cxn>
                  <a:cxn ang="0">
                    <a:pos x="11" y="42"/>
                  </a:cxn>
                  <a:cxn ang="0">
                    <a:pos x="18" y="44"/>
                  </a:cxn>
                  <a:cxn ang="0">
                    <a:pos x="26" y="42"/>
                  </a:cxn>
                  <a:cxn ang="0">
                    <a:pos x="31" y="36"/>
                  </a:cxn>
                  <a:cxn ang="0">
                    <a:pos x="33" y="28"/>
                  </a:cxn>
                  <a:cxn ang="0">
                    <a:pos x="33" y="25"/>
                  </a:cxn>
                </a:cxnLst>
                <a:rect l="0" t="0" r="r" b="b"/>
                <a:pathLst>
                  <a:path w="44" h="50">
                    <a:moveTo>
                      <a:pt x="33" y="43"/>
                    </a:moveTo>
                    <a:lnTo>
                      <a:pt x="33" y="43"/>
                    </a:lnTo>
                    <a:cubicBezTo>
                      <a:pt x="30" y="46"/>
                      <a:pt x="28" y="48"/>
                      <a:pt x="25" y="49"/>
                    </a:cubicBezTo>
                    <a:cubicBezTo>
                      <a:pt x="22" y="50"/>
                      <a:pt x="19" y="50"/>
                      <a:pt x="16" y="50"/>
                    </a:cubicBezTo>
                    <a:cubicBezTo>
                      <a:pt x="11" y="50"/>
                      <a:pt x="7" y="49"/>
                      <a:pt x="4" y="47"/>
                    </a:cubicBezTo>
                    <a:cubicBezTo>
                      <a:pt x="1" y="44"/>
                      <a:pt x="0" y="41"/>
                      <a:pt x="0" y="37"/>
                    </a:cubicBezTo>
                    <a:cubicBezTo>
                      <a:pt x="0" y="34"/>
                      <a:pt x="0" y="32"/>
                      <a:pt x="1" y="30"/>
                    </a:cubicBezTo>
                    <a:cubicBezTo>
                      <a:pt x="2" y="28"/>
                      <a:pt x="4" y="27"/>
                      <a:pt x="5" y="26"/>
                    </a:cubicBezTo>
                    <a:cubicBezTo>
                      <a:pt x="7" y="24"/>
                      <a:pt x="9" y="24"/>
                      <a:pt x="11" y="23"/>
                    </a:cubicBezTo>
                    <a:cubicBezTo>
                      <a:pt x="13" y="23"/>
                      <a:pt x="15" y="22"/>
                      <a:pt x="18" y="22"/>
                    </a:cubicBezTo>
                    <a:cubicBezTo>
                      <a:pt x="25" y="21"/>
                      <a:pt x="30" y="20"/>
                      <a:pt x="33" y="19"/>
                    </a:cubicBezTo>
                    <a:cubicBezTo>
                      <a:pt x="33" y="18"/>
                      <a:pt x="33" y="17"/>
                      <a:pt x="33" y="17"/>
                    </a:cubicBezTo>
                    <a:cubicBezTo>
                      <a:pt x="33" y="14"/>
                      <a:pt x="32" y="11"/>
                      <a:pt x="31" y="10"/>
                    </a:cubicBezTo>
                    <a:cubicBezTo>
                      <a:pt x="28" y="8"/>
                      <a:pt x="25" y="7"/>
                      <a:pt x="21" y="7"/>
                    </a:cubicBezTo>
                    <a:cubicBezTo>
                      <a:pt x="18" y="7"/>
                      <a:pt x="15" y="8"/>
                      <a:pt x="13" y="9"/>
                    </a:cubicBezTo>
                    <a:cubicBezTo>
                      <a:pt x="11" y="11"/>
                      <a:pt x="10" y="13"/>
                      <a:pt x="9" y="16"/>
                    </a:cubicBezTo>
                    <a:lnTo>
                      <a:pt x="1" y="15"/>
                    </a:lnTo>
                    <a:cubicBezTo>
                      <a:pt x="2" y="12"/>
                      <a:pt x="3" y="9"/>
                      <a:pt x="5" y="7"/>
                    </a:cubicBezTo>
                    <a:cubicBezTo>
                      <a:pt x="6" y="5"/>
                      <a:pt x="9" y="3"/>
                      <a:pt x="12" y="2"/>
                    </a:cubicBezTo>
                    <a:cubicBezTo>
                      <a:pt x="15" y="1"/>
                      <a:pt x="18" y="0"/>
                      <a:pt x="23" y="0"/>
                    </a:cubicBezTo>
                    <a:cubicBezTo>
                      <a:pt x="27" y="0"/>
                      <a:pt x="30" y="1"/>
                      <a:pt x="32" y="2"/>
                    </a:cubicBezTo>
                    <a:cubicBezTo>
                      <a:pt x="35" y="3"/>
                      <a:pt x="37" y="4"/>
                      <a:pt x="38" y="6"/>
                    </a:cubicBezTo>
                    <a:cubicBezTo>
                      <a:pt x="39" y="7"/>
                      <a:pt x="40" y="9"/>
                      <a:pt x="41" y="11"/>
                    </a:cubicBezTo>
                    <a:cubicBezTo>
                      <a:pt x="41" y="12"/>
                      <a:pt x="41" y="15"/>
                      <a:pt x="41" y="19"/>
                    </a:cubicBezTo>
                    <a:lnTo>
                      <a:pt x="41" y="29"/>
                    </a:lnTo>
                    <a:cubicBezTo>
                      <a:pt x="41" y="37"/>
                      <a:pt x="41" y="42"/>
                      <a:pt x="41" y="44"/>
                    </a:cubicBezTo>
                    <a:cubicBezTo>
                      <a:pt x="42" y="46"/>
                      <a:pt x="43" y="47"/>
                      <a:pt x="44" y="49"/>
                    </a:cubicBezTo>
                    <a:lnTo>
                      <a:pt x="35" y="49"/>
                    </a:lnTo>
                    <a:cubicBezTo>
                      <a:pt x="34" y="48"/>
                      <a:pt x="34" y="46"/>
                      <a:pt x="33" y="43"/>
                    </a:cubicBezTo>
                    <a:lnTo>
                      <a:pt x="33" y="43"/>
                    </a:lnTo>
                    <a:close/>
                    <a:moveTo>
                      <a:pt x="33" y="25"/>
                    </a:moveTo>
                    <a:lnTo>
                      <a:pt x="33" y="25"/>
                    </a:lnTo>
                    <a:cubicBezTo>
                      <a:pt x="30" y="27"/>
                      <a:pt x="25" y="28"/>
                      <a:pt x="20" y="28"/>
                    </a:cubicBezTo>
                    <a:cubicBezTo>
                      <a:pt x="16" y="29"/>
                      <a:pt x="14" y="29"/>
                      <a:pt x="13" y="30"/>
                    </a:cubicBezTo>
                    <a:cubicBezTo>
                      <a:pt x="11" y="31"/>
                      <a:pt x="10" y="31"/>
                      <a:pt x="9" y="33"/>
                    </a:cubicBezTo>
                    <a:cubicBezTo>
                      <a:pt x="9" y="34"/>
                      <a:pt x="8" y="35"/>
                      <a:pt x="8" y="36"/>
                    </a:cubicBezTo>
                    <a:cubicBezTo>
                      <a:pt x="8" y="39"/>
                      <a:pt x="9" y="40"/>
                      <a:pt x="11" y="42"/>
                    </a:cubicBezTo>
                    <a:cubicBezTo>
                      <a:pt x="12" y="43"/>
                      <a:pt x="15" y="44"/>
                      <a:pt x="18" y="44"/>
                    </a:cubicBezTo>
                    <a:cubicBezTo>
                      <a:pt x="21" y="44"/>
                      <a:pt x="24" y="43"/>
                      <a:pt x="26" y="42"/>
                    </a:cubicBezTo>
                    <a:cubicBezTo>
                      <a:pt x="29" y="41"/>
                      <a:pt x="30" y="39"/>
                      <a:pt x="31" y="36"/>
                    </a:cubicBezTo>
                    <a:cubicBezTo>
                      <a:pt x="32" y="35"/>
                      <a:pt x="33" y="32"/>
                      <a:pt x="33" y="28"/>
                    </a:cubicBezTo>
                    <a:lnTo>
                      <a:pt x="33" y="2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1" name="Freeform 361"/>
              <p:cNvSpPr>
                <a:spLocks/>
              </p:cNvSpPr>
              <p:nvPr/>
            </p:nvSpPr>
            <p:spPr bwMode="auto">
              <a:xfrm>
                <a:off x="3588" y="3785"/>
                <a:ext cx="10" cy="88"/>
              </a:xfrm>
              <a:custGeom>
                <a:avLst/>
                <a:gdLst/>
                <a:ahLst/>
                <a:cxnLst>
                  <a:cxn ang="0">
                    <a:pos x="0" y="66"/>
                  </a:cxn>
                  <a:cxn ang="0">
                    <a:pos x="0" y="66"/>
                  </a:cxn>
                  <a:cxn ang="0">
                    <a:pos x="0" y="0"/>
                  </a:cxn>
                  <a:cxn ang="0">
                    <a:pos x="8" y="0"/>
                  </a:cxn>
                  <a:cxn ang="0">
                    <a:pos x="8" y="66"/>
                  </a:cxn>
                  <a:cxn ang="0">
                    <a:pos x="0" y="66"/>
                  </a:cxn>
                </a:cxnLst>
                <a:rect l="0" t="0" r="r" b="b"/>
                <a:pathLst>
                  <a:path w="8" h="66">
                    <a:moveTo>
                      <a:pt x="0" y="66"/>
                    </a:moveTo>
                    <a:lnTo>
                      <a:pt x="0" y="66"/>
                    </a:lnTo>
                    <a:lnTo>
                      <a:pt x="0" y="0"/>
                    </a:lnTo>
                    <a:lnTo>
                      <a:pt x="8" y="0"/>
                    </a:lnTo>
                    <a:lnTo>
                      <a:pt x="8" y="66"/>
                    </a:lnTo>
                    <a:lnTo>
                      <a:pt x="0" y="6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2" name="Freeform 362"/>
              <p:cNvSpPr>
                <a:spLocks noEditPoints="1"/>
              </p:cNvSpPr>
              <p:nvPr/>
            </p:nvSpPr>
            <p:spPr bwMode="auto">
              <a:xfrm>
                <a:off x="370" y="897"/>
                <a:ext cx="103" cy="115"/>
              </a:xfrm>
              <a:custGeom>
                <a:avLst/>
                <a:gdLst/>
                <a:ahLst/>
                <a:cxnLst>
                  <a:cxn ang="0">
                    <a:pos x="25" y="42"/>
                  </a:cxn>
                  <a:cxn ang="0">
                    <a:pos x="25" y="42"/>
                  </a:cxn>
                  <a:cxn ang="0">
                    <a:pos x="45" y="39"/>
                  </a:cxn>
                  <a:cxn ang="0">
                    <a:pos x="56" y="23"/>
                  </a:cxn>
                  <a:cxn ang="0">
                    <a:pos x="46" y="7"/>
                  </a:cxn>
                  <a:cxn ang="0">
                    <a:pos x="33" y="5"/>
                  </a:cxn>
                  <a:cxn ang="0">
                    <a:pos x="26" y="6"/>
                  </a:cxn>
                  <a:cxn ang="0">
                    <a:pos x="25" y="10"/>
                  </a:cxn>
                  <a:cxn ang="0">
                    <a:pos x="25" y="42"/>
                  </a:cxn>
                  <a:cxn ang="0">
                    <a:pos x="0" y="85"/>
                  </a:cxn>
                  <a:cxn ang="0">
                    <a:pos x="0" y="85"/>
                  </a:cxn>
                  <a:cxn ang="0">
                    <a:pos x="9" y="82"/>
                  </a:cxn>
                  <a:cxn ang="0">
                    <a:pos x="11" y="72"/>
                  </a:cxn>
                  <a:cxn ang="0">
                    <a:pos x="11" y="14"/>
                  </a:cxn>
                  <a:cxn ang="0">
                    <a:pos x="9" y="5"/>
                  </a:cxn>
                  <a:cxn ang="0">
                    <a:pos x="0" y="3"/>
                  </a:cxn>
                  <a:cxn ang="0">
                    <a:pos x="0" y="0"/>
                  </a:cxn>
                  <a:cxn ang="0">
                    <a:pos x="37" y="0"/>
                  </a:cxn>
                  <a:cxn ang="0">
                    <a:pos x="56" y="3"/>
                  </a:cxn>
                  <a:cxn ang="0">
                    <a:pos x="70" y="23"/>
                  </a:cxn>
                  <a:cxn ang="0">
                    <a:pos x="64" y="38"/>
                  </a:cxn>
                  <a:cxn ang="0">
                    <a:pos x="46" y="45"/>
                  </a:cxn>
                  <a:cxn ang="0">
                    <a:pos x="73" y="79"/>
                  </a:cxn>
                  <a:cxn ang="0">
                    <a:pos x="78" y="83"/>
                  </a:cxn>
                  <a:cxn ang="0">
                    <a:pos x="85" y="85"/>
                  </a:cxn>
                  <a:cxn ang="0">
                    <a:pos x="85" y="87"/>
                  </a:cxn>
                  <a:cxn ang="0">
                    <a:pos x="64" y="87"/>
                  </a:cxn>
                  <a:cxn ang="0">
                    <a:pos x="32" y="47"/>
                  </a:cxn>
                  <a:cxn ang="0">
                    <a:pos x="25" y="47"/>
                  </a:cxn>
                  <a:cxn ang="0">
                    <a:pos x="25" y="73"/>
                  </a:cxn>
                  <a:cxn ang="0">
                    <a:pos x="27" y="82"/>
                  </a:cxn>
                  <a:cxn ang="0">
                    <a:pos x="37" y="85"/>
                  </a:cxn>
                  <a:cxn ang="0">
                    <a:pos x="37" y="87"/>
                  </a:cxn>
                  <a:cxn ang="0">
                    <a:pos x="0" y="87"/>
                  </a:cxn>
                  <a:cxn ang="0">
                    <a:pos x="0" y="85"/>
                  </a:cxn>
                </a:cxnLst>
                <a:rect l="0" t="0" r="r" b="b"/>
                <a:pathLst>
                  <a:path w="85" h="87">
                    <a:moveTo>
                      <a:pt x="25" y="42"/>
                    </a:moveTo>
                    <a:lnTo>
                      <a:pt x="25" y="42"/>
                    </a:lnTo>
                    <a:cubicBezTo>
                      <a:pt x="34" y="42"/>
                      <a:pt x="41" y="41"/>
                      <a:pt x="45" y="39"/>
                    </a:cubicBezTo>
                    <a:cubicBezTo>
                      <a:pt x="52" y="36"/>
                      <a:pt x="56" y="31"/>
                      <a:pt x="56" y="23"/>
                    </a:cubicBezTo>
                    <a:cubicBezTo>
                      <a:pt x="56" y="15"/>
                      <a:pt x="52" y="10"/>
                      <a:pt x="46" y="7"/>
                    </a:cubicBezTo>
                    <a:cubicBezTo>
                      <a:pt x="43" y="6"/>
                      <a:pt x="38" y="5"/>
                      <a:pt x="33" y="5"/>
                    </a:cubicBezTo>
                    <a:cubicBezTo>
                      <a:pt x="29" y="5"/>
                      <a:pt x="27" y="5"/>
                      <a:pt x="26" y="6"/>
                    </a:cubicBezTo>
                    <a:cubicBezTo>
                      <a:pt x="25" y="7"/>
                      <a:pt x="25" y="8"/>
                      <a:pt x="25" y="10"/>
                    </a:cubicBezTo>
                    <a:lnTo>
                      <a:pt x="25" y="42"/>
                    </a:lnTo>
                    <a:close/>
                    <a:moveTo>
                      <a:pt x="0" y="85"/>
                    </a:moveTo>
                    <a:lnTo>
                      <a:pt x="0" y="85"/>
                    </a:lnTo>
                    <a:cubicBezTo>
                      <a:pt x="5" y="85"/>
                      <a:pt x="8" y="84"/>
                      <a:pt x="9" y="82"/>
                    </a:cubicBezTo>
                    <a:cubicBezTo>
                      <a:pt x="11" y="81"/>
                      <a:pt x="11" y="77"/>
                      <a:pt x="11" y="72"/>
                    </a:cubicBezTo>
                    <a:lnTo>
                      <a:pt x="11" y="14"/>
                    </a:lnTo>
                    <a:cubicBezTo>
                      <a:pt x="11" y="10"/>
                      <a:pt x="11" y="7"/>
                      <a:pt x="9" y="5"/>
                    </a:cubicBezTo>
                    <a:cubicBezTo>
                      <a:pt x="8" y="4"/>
                      <a:pt x="5" y="3"/>
                      <a:pt x="0" y="3"/>
                    </a:cubicBezTo>
                    <a:lnTo>
                      <a:pt x="0" y="0"/>
                    </a:lnTo>
                    <a:lnTo>
                      <a:pt x="37" y="0"/>
                    </a:lnTo>
                    <a:cubicBezTo>
                      <a:pt x="44" y="0"/>
                      <a:pt x="50" y="1"/>
                      <a:pt x="56" y="3"/>
                    </a:cubicBezTo>
                    <a:cubicBezTo>
                      <a:pt x="65" y="7"/>
                      <a:pt x="70" y="13"/>
                      <a:pt x="70" y="23"/>
                    </a:cubicBezTo>
                    <a:cubicBezTo>
                      <a:pt x="70" y="30"/>
                      <a:pt x="68" y="35"/>
                      <a:pt x="64" y="38"/>
                    </a:cubicBezTo>
                    <a:cubicBezTo>
                      <a:pt x="59" y="42"/>
                      <a:pt x="53" y="44"/>
                      <a:pt x="46" y="45"/>
                    </a:cubicBezTo>
                    <a:lnTo>
                      <a:pt x="73" y="79"/>
                    </a:lnTo>
                    <a:cubicBezTo>
                      <a:pt x="75" y="81"/>
                      <a:pt x="77" y="82"/>
                      <a:pt x="78" y="83"/>
                    </a:cubicBezTo>
                    <a:cubicBezTo>
                      <a:pt x="80" y="84"/>
                      <a:pt x="82" y="85"/>
                      <a:pt x="85" y="85"/>
                    </a:cubicBezTo>
                    <a:lnTo>
                      <a:pt x="85" y="87"/>
                    </a:lnTo>
                    <a:lnTo>
                      <a:pt x="64" y="87"/>
                    </a:lnTo>
                    <a:lnTo>
                      <a:pt x="32" y="47"/>
                    </a:lnTo>
                    <a:lnTo>
                      <a:pt x="25" y="47"/>
                    </a:lnTo>
                    <a:lnTo>
                      <a:pt x="25" y="73"/>
                    </a:lnTo>
                    <a:cubicBezTo>
                      <a:pt x="25" y="78"/>
                      <a:pt x="25" y="81"/>
                      <a:pt x="27" y="82"/>
                    </a:cubicBezTo>
                    <a:cubicBezTo>
                      <a:pt x="28" y="84"/>
                      <a:pt x="32" y="85"/>
                      <a:pt x="37" y="85"/>
                    </a:cubicBezTo>
                    <a:lnTo>
                      <a:pt x="37"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3" name="Freeform 363"/>
              <p:cNvSpPr>
                <a:spLocks noEditPoints="1"/>
              </p:cNvSpPr>
              <p:nvPr/>
            </p:nvSpPr>
            <p:spPr bwMode="auto">
              <a:xfrm>
                <a:off x="478" y="932"/>
                <a:ext cx="65"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0" y="16"/>
                      <a:pt x="50"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4" name="Freeform 364"/>
              <p:cNvSpPr>
                <a:spLocks/>
              </p:cNvSpPr>
              <p:nvPr/>
            </p:nvSpPr>
            <p:spPr bwMode="auto">
              <a:xfrm>
                <a:off x="550" y="934"/>
                <a:ext cx="74" cy="80"/>
              </a:xfrm>
              <a:custGeom>
                <a:avLst/>
                <a:gdLst/>
                <a:ahLst/>
                <a:cxnLst>
                  <a:cxn ang="0">
                    <a:pos x="26" y="0"/>
                  </a:cxn>
                  <a:cxn ang="0">
                    <a:pos x="26" y="0"/>
                  </a:cxn>
                  <a:cxn ang="0">
                    <a:pos x="26" y="2"/>
                  </a:cxn>
                  <a:cxn ang="0">
                    <a:pos x="21" y="3"/>
                  </a:cxn>
                  <a:cxn ang="0">
                    <a:pos x="20" y="5"/>
                  </a:cxn>
                  <a:cxn ang="0">
                    <a:pos x="20" y="7"/>
                  </a:cxn>
                  <a:cxn ang="0">
                    <a:pos x="21" y="10"/>
                  </a:cxn>
                  <a:cxn ang="0">
                    <a:pos x="35" y="43"/>
                  </a:cxn>
                  <a:cxn ang="0">
                    <a:pos x="46" y="14"/>
                  </a:cxn>
                  <a:cxn ang="0">
                    <a:pos x="48" y="10"/>
                  </a:cxn>
                  <a:cxn ang="0">
                    <a:pos x="49" y="6"/>
                  </a:cxn>
                  <a:cxn ang="0">
                    <a:pos x="46" y="2"/>
                  </a:cxn>
                  <a:cxn ang="0">
                    <a:pos x="42" y="2"/>
                  </a:cxn>
                  <a:cxn ang="0">
                    <a:pos x="42" y="0"/>
                  </a:cxn>
                  <a:cxn ang="0">
                    <a:pos x="61" y="0"/>
                  </a:cxn>
                  <a:cxn ang="0">
                    <a:pos x="61" y="2"/>
                  </a:cxn>
                  <a:cxn ang="0">
                    <a:pos x="56" y="4"/>
                  </a:cxn>
                  <a:cxn ang="0">
                    <a:pos x="52" y="12"/>
                  </a:cxn>
                  <a:cxn ang="0">
                    <a:pos x="33" y="59"/>
                  </a:cxn>
                  <a:cxn ang="0">
                    <a:pos x="33" y="60"/>
                  </a:cxn>
                  <a:cxn ang="0">
                    <a:pos x="32" y="61"/>
                  </a:cxn>
                  <a:cxn ang="0">
                    <a:pos x="31" y="60"/>
                  </a:cxn>
                  <a:cxn ang="0">
                    <a:pos x="30" y="58"/>
                  </a:cxn>
                  <a:cxn ang="0">
                    <a:pos x="10" y="11"/>
                  </a:cxn>
                  <a:cxn ang="0">
                    <a:pos x="5" y="3"/>
                  </a:cxn>
                  <a:cxn ang="0">
                    <a:pos x="0" y="2"/>
                  </a:cxn>
                  <a:cxn ang="0">
                    <a:pos x="0" y="0"/>
                  </a:cxn>
                  <a:cxn ang="0">
                    <a:pos x="26" y="0"/>
                  </a:cxn>
                </a:cxnLst>
                <a:rect l="0" t="0" r="r" b="b"/>
                <a:pathLst>
                  <a:path w="61" h="61">
                    <a:moveTo>
                      <a:pt x="26" y="0"/>
                    </a:moveTo>
                    <a:lnTo>
                      <a:pt x="26" y="0"/>
                    </a:lnTo>
                    <a:lnTo>
                      <a:pt x="26" y="2"/>
                    </a:lnTo>
                    <a:cubicBezTo>
                      <a:pt x="24" y="2"/>
                      <a:pt x="22" y="2"/>
                      <a:pt x="21" y="3"/>
                    </a:cubicBezTo>
                    <a:cubicBezTo>
                      <a:pt x="20" y="3"/>
                      <a:pt x="20" y="4"/>
                      <a:pt x="20" y="5"/>
                    </a:cubicBezTo>
                    <a:cubicBezTo>
                      <a:pt x="20" y="6"/>
                      <a:pt x="20" y="7"/>
                      <a:pt x="20" y="7"/>
                    </a:cubicBezTo>
                    <a:cubicBezTo>
                      <a:pt x="20" y="8"/>
                      <a:pt x="21" y="9"/>
                      <a:pt x="21" y="10"/>
                    </a:cubicBezTo>
                    <a:lnTo>
                      <a:pt x="35" y="43"/>
                    </a:lnTo>
                    <a:lnTo>
                      <a:pt x="46" y="14"/>
                    </a:lnTo>
                    <a:cubicBezTo>
                      <a:pt x="47" y="13"/>
                      <a:pt x="47" y="11"/>
                      <a:pt x="48" y="10"/>
                    </a:cubicBezTo>
                    <a:cubicBezTo>
                      <a:pt x="48" y="8"/>
                      <a:pt x="49" y="7"/>
                      <a:pt x="49" y="6"/>
                    </a:cubicBezTo>
                    <a:cubicBezTo>
                      <a:pt x="49" y="4"/>
                      <a:pt x="48" y="3"/>
                      <a:pt x="46" y="2"/>
                    </a:cubicBezTo>
                    <a:cubicBezTo>
                      <a:pt x="45" y="2"/>
                      <a:pt x="44" y="2"/>
                      <a:pt x="42" y="2"/>
                    </a:cubicBezTo>
                    <a:lnTo>
                      <a:pt x="42" y="0"/>
                    </a:lnTo>
                    <a:lnTo>
                      <a:pt x="61" y="0"/>
                    </a:lnTo>
                    <a:lnTo>
                      <a:pt x="61" y="2"/>
                    </a:lnTo>
                    <a:cubicBezTo>
                      <a:pt x="58" y="2"/>
                      <a:pt x="57" y="2"/>
                      <a:pt x="56" y="4"/>
                    </a:cubicBezTo>
                    <a:cubicBezTo>
                      <a:pt x="55" y="5"/>
                      <a:pt x="54" y="8"/>
                      <a:pt x="52" y="12"/>
                    </a:cubicBezTo>
                    <a:lnTo>
                      <a:pt x="33" y="59"/>
                    </a:lnTo>
                    <a:cubicBezTo>
                      <a:pt x="33" y="59"/>
                      <a:pt x="33" y="60"/>
                      <a:pt x="33" y="60"/>
                    </a:cubicBezTo>
                    <a:cubicBezTo>
                      <a:pt x="32" y="61"/>
                      <a:pt x="32" y="61"/>
                      <a:pt x="32" y="61"/>
                    </a:cubicBezTo>
                    <a:cubicBezTo>
                      <a:pt x="31" y="61"/>
                      <a:pt x="31" y="60"/>
                      <a:pt x="31" y="60"/>
                    </a:cubicBezTo>
                    <a:cubicBezTo>
                      <a:pt x="30" y="59"/>
                      <a:pt x="30" y="59"/>
                      <a:pt x="30" y="58"/>
                    </a:cubicBezTo>
                    <a:lnTo>
                      <a:pt x="10" y="11"/>
                    </a:lnTo>
                    <a:cubicBezTo>
                      <a:pt x="8" y="7"/>
                      <a:pt x="7" y="5"/>
                      <a:pt x="5" y="3"/>
                    </a:cubicBezTo>
                    <a:cubicBezTo>
                      <a:pt x="4" y="2"/>
                      <a:pt x="2" y="2"/>
                      <a:pt x="0" y="2"/>
                    </a:cubicBezTo>
                    <a:lnTo>
                      <a:pt x="0"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5" name="Freeform 365"/>
              <p:cNvSpPr>
                <a:spLocks noEditPoints="1"/>
              </p:cNvSpPr>
              <p:nvPr/>
            </p:nvSpPr>
            <p:spPr bwMode="auto">
              <a:xfrm>
                <a:off x="630" y="932"/>
                <a:ext cx="65" cy="82"/>
              </a:xfrm>
              <a:custGeom>
                <a:avLst/>
                <a:gdLst/>
                <a:ahLst/>
                <a:cxnLst>
                  <a:cxn ang="0">
                    <a:pos x="27" y="0"/>
                  </a:cxn>
                  <a:cxn ang="0">
                    <a:pos x="27" y="0"/>
                  </a:cxn>
                  <a:cxn ang="0">
                    <a:pos x="43" y="6"/>
                  </a:cxn>
                  <a:cxn ang="0">
                    <a:pos x="50" y="24"/>
                  </a:cxn>
                  <a:cxn ang="0">
                    <a:pos x="9" y="24"/>
                  </a:cxn>
                  <a:cxn ang="0">
                    <a:pos x="16" y="46"/>
                  </a:cxn>
                  <a:cxn ang="0">
                    <a:pos x="31" y="53"/>
                  </a:cxn>
                  <a:cxn ang="0">
                    <a:pos x="42" y="49"/>
                  </a:cxn>
                  <a:cxn ang="0">
                    <a:pos x="51" y="39"/>
                  </a:cxn>
                  <a:cxn ang="0">
                    <a:pos x="53" y="40"/>
                  </a:cxn>
                  <a:cxn ang="0">
                    <a:pos x="43" y="55"/>
                  </a:cxn>
                  <a:cxn ang="0">
                    <a:pos x="25" y="62"/>
                  </a:cxn>
                  <a:cxn ang="0">
                    <a:pos x="6" y="53"/>
                  </a:cxn>
                  <a:cxn ang="0">
                    <a:pos x="0" y="32"/>
                  </a:cxn>
                  <a:cxn ang="0">
                    <a:pos x="8" y="9"/>
                  </a:cxn>
                  <a:cxn ang="0">
                    <a:pos x="27" y="0"/>
                  </a:cxn>
                  <a:cxn ang="0">
                    <a:pos x="27" y="0"/>
                  </a:cxn>
                  <a:cxn ang="0">
                    <a:pos x="24" y="5"/>
                  </a:cxn>
                  <a:cxn ang="0">
                    <a:pos x="24" y="5"/>
                  </a:cxn>
                  <a:cxn ang="0">
                    <a:pos x="13" y="11"/>
                  </a:cxn>
                  <a:cxn ang="0">
                    <a:pos x="10" y="20"/>
                  </a:cxn>
                  <a:cxn ang="0">
                    <a:pos x="37" y="20"/>
                  </a:cxn>
                  <a:cxn ang="0">
                    <a:pos x="34" y="10"/>
                  </a:cxn>
                  <a:cxn ang="0">
                    <a:pos x="24" y="5"/>
                  </a:cxn>
                  <a:cxn ang="0">
                    <a:pos x="24" y="5"/>
                  </a:cxn>
                  <a:cxn ang="0">
                    <a:pos x="27" y="0"/>
                  </a:cxn>
                  <a:cxn ang="0">
                    <a:pos x="27" y="0"/>
                  </a:cxn>
                  <a:cxn ang="0">
                    <a:pos x="27" y="0"/>
                  </a:cxn>
                </a:cxnLst>
                <a:rect l="0" t="0" r="r" b="b"/>
                <a:pathLst>
                  <a:path w="53" h="62">
                    <a:moveTo>
                      <a:pt x="27" y="0"/>
                    </a:moveTo>
                    <a:lnTo>
                      <a:pt x="27" y="0"/>
                    </a:lnTo>
                    <a:cubicBezTo>
                      <a:pt x="34" y="0"/>
                      <a:pt x="39" y="2"/>
                      <a:pt x="43" y="6"/>
                    </a:cubicBezTo>
                    <a:cubicBezTo>
                      <a:pt x="48" y="10"/>
                      <a:pt x="50" y="16"/>
                      <a:pt x="50" y="24"/>
                    </a:cubicBezTo>
                    <a:lnTo>
                      <a:pt x="9"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6" y="53"/>
                    </a:cubicBezTo>
                    <a:cubicBezTo>
                      <a:pt x="2" y="47"/>
                      <a:pt x="0" y="40"/>
                      <a:pt x="0" y="32"/>
                    </a:cubicBezTo>
                    <a:cubicBezTo>
                      <a:pt x="0" y="23"/>
                      <a:pt x="2" y="16"/>
                      <a:pt x="8" y="9"/>
                    </a:cubicBezTo>
                    <a:cubicBezTo>
                      <a:pt x="13" y="3"/>
                      <a:pt x="19" y="0"/>
                      <a:pt x="27" y="0"/>
                    </a:cubicBezTo>
                    <a:lnTo>
                      <a:pt x="27" y="0"/>
                    </a:lnTo>
                    <a:close/>
                    <a:moveTo>
                      <a:pt x="24" y="5"/>
                    </a:moveTo>
                    <a:lnTo>
                      <a:pt x="24" y="5"/>
                    </a:lnTo>
                    <a:cubicBezTo>
                      <a:pt x="19" y="5"/>
                      <a:pt x="15" y="7"/>
                      <a:pt x="13" y="11"/>
                    </a:cubicBezTo>
                    <a:cubicBezTo>
                      <a:pt x="11" y="14"/>
                      <a:pt x="10" y="16"/>
                      <a:pt x="10" y="20"/>
                    </a:cubicBezTo>
                    <a:lnTo>
                      <a:pt x="37" y="20"/>
                    </a:lnTo>
                    <a:cubicBezTo>
                      <a:pt x="36" y="16"/>
                      <a:pt x="35" y="13"/>
                      <a:pt x="34"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6" name="Freeform 366"/>
              <p:cNvSpPr>
                <a:spLocks noEditPoints="1"/>
              </p:cNvSpPr>
              <p:nvPr/>
            </p:nvSpPr>
            <p:spPr bwMode="auto">
              <a:xfrm>
                <a:off x="702" y="932"/>
                <a:ext cx="76" cy="80"/>
              </a:xfrm>
              <a:custGeom>
                <a:avLst/>
                <a:gdLst/>
                <a:ahLst/>
                <a:cxnLst>
                  <a:cxn ang="0">
                    <a:pos x="0" y="59"/>
                  </a:cxn>
                  <a:cxn ang="0">
                    <a:pos x="0" y="59"/>
                  </a:cxn>
                  <a:cxn ang="0">
                    <a:pos x="6" y="56"/>
                  </a:cxn>
                  <a:cxn ang="0">
                    <a:pos x="8" y="49"/>
                  </a:cxn>
                  <a:cxn ang="0">
                    <a:pos x="8" y="16"/>
                  </a:cxn>
                  <a:cxn ang="0">
                    <a:pos x="7" y="10"/>
                  </a:cxn>
                  <a:cxn ang="0">
                    <a:pos x="2"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6" y="2"/>
                  </a:cxn>
                  <a:cxn ang="0">
                    <a:pos x="53" y="20"/>
                  </a:cxn>
                  <a:cxn ang="0">
                    <a:pos x="53" y="50"/>
                  </a:cxn>
                  <a:cxn ang="0">
                    <a:pos x="55" y="57"/>
                  </a:cxn>
                  <a:cxn ang="0">
                    <a:pos x="62" y="59"/>
                  </a:cxn>
                  <a:cxn ang="0">
                    <a:pos x="62" y="60"/>
                  </a:cxn>
                  <a:cxn ang="0">
                    <a:pos x="34" y="60"/>
                  </a:cxn>
                  <a:cxn ang="0">
                    <a:pos x="34" y="59"/>
                  </a:cxn>
                  <a:cxn ang="0">
                    <a:pos x="41" y="56"/>
                  </a:cxn>
                  <a:cxn ang="0">
                    <a:pos x="42" y="48"/>
                  </a:cxn>
                  <a:cxn ang="0">
                    <a:pos x="42" y="20"/>
                  </a:cxn>
                  <a:cxn ang="0">
                    <a:pos x="40" y="11"/>
                  </a:cxn>
                  <a:cxn ang="0">
                    <a:pos x="33" y="7"/>
                  </a:cxn>
                  <a:cxn ang="0">
                    <a:pos x="25" y="10"/>
                  </a:cxn>
                  <a:cxn ang="0">
                    <a:pos x="19" y="15"/>
                  </a:cxn>
                  <a:cxn ang="0">
                    <a:pos x="19" y="51"/>
                  </a:cxn>
                  <a:cxn ang="0">
                    <a:pos x="21" y="57"/>
                  </a:cxn>
                  <a:cxn ang="0">
                    <a:pos x="28" y="59"/>
                  </a:cxn>
                  <a:cxn ang="0">
                    <a:pos x="28" y="60"/>
                  </a:cxn>
                  <a:cxn ang="0">
                    <a:pos x="0" y="60"/>
                  </a:cxn>
                  <a:cxn ang="0">
                    <a:pos x="0" y="59"/>
                  </a:cxn>
                  <a:cxn ang="0">
                    <a:pos x="31" y="0"/>
                  </a:cxn>
                  <a:cxn ang="0">
                    <a:pos x="31" y="0"/>
                  </a:cxn>
                  <a:cxn ang="0">
                    <a:pos x="31" y="0"/>
                  </a:cxn>
                </a:cxnLst>
                <a:rect l="0" t="0" r="r" b="b"/>
                <a:pathLst>
                  <a:path w="62" h="60">
                    <a:moveTo>
                      <a:pt x="0" y="59"/>
                    </a:moveTo>
                    <a:lnTo>
                      <a:pt x="0" y="59"/>
                    </a:lnTo>
                    <a:cubicBezTo>
                      <a:pt x="3" y="58"/>
                      <a:pt x="5" y="58"/>
                      <a:pt x="6" y="56"/>
                    </a:cubicBezTo>
                    <a:cubicBezTo>
                      <a:pt x="7" y="55"/>
                      <a:pt x="8" y="53"/>
                      <a:pt x="8" y="49"/>
                    </a:cubicBezTo>
                    <a:lnTo>
                      <a:pt x="8" y="16"/>
                    </a:lnTo>
                    <a:cubicBezTo>
                      <a:pt x="8" y="13"/>
                      <a:pt x="8" y="11"/>
                      <a:pt x="7" y="10"/>
                    </a:cubicBezTo>
                    <a:cubicBezTo>
                      <a:pt x="6" y="9"/>
                      <a:pt x="5" y="8"/>
                      <a:pt x="2" y="8"/>
                    </a:cubicBezTo>
                    <a:cubicBezTo>
                      <a:pt x="2" y="8"/>
                      <a:pt x="1" y="8"/>
                      <a:pt x="1" y="8"/>
                    </a:cubicBezTo>
                    <a:cubicBezTo>
                      <a:pt x="1" y="8"/>
                      <a:pt x="0" y="8"/>
                      <a:pt x="0" y="8"/>
                    </a:cubicBezTo>
                    <a:lnTo>
                      <a:pt x="0" y="6"/>
                    </a:lnTo>
                    <a:cubicBezTo>
                      <a:pt x="1" y="5"/>
                      <a:pt x="5" y="4"/>
                      <a:pt x="12" y="2"/>
                    </a:cubicBezTo>
                    <a:lnTo>
                      <a:pt x="18" y="0"/>
                    </a:lnTo>
                    <a:cubicBezTo>
                      <a:pt x="18" y="0"/>
                      <a:pt x="19" y="0"/>
                      <a:pt x="19" y="0"/>
                    </a:cubicBezTo>
                    <a:cubicBezTo>
                      <a:pt x="19" y="0"/>
                      <a:pt x="19" y="1"/>
                      <a:pt x="19" y="1"/>
                    </a:cubicBezTo>
                    <a:lnTo>
                      <a:pt x="19" y="11"/>
                    </a:lnTo>
                    <a:cubicBezTo>
                      <a:pt x="23" y="7"/>
                      <a:pt x="26" y="4"/>
                      <a:pt x="28" y="3"/>
                    </a:cubicBezTo>
                    <a:cubicBezTo>
                      <a:pt x="31" y="1"/>
                      <a:pt x="35" y="0"/>
                      <a:pt x="39" y="0"/>
                    </a:cubicBezTo>
                    <a:cubicBezTo>
                      <a:pt x="41" y="0"/>
                      <a:pt x="44" y="1"/>
                      <a:pt x="46" y="2"/>
                    </a:cubicBezTo>
                    <a:cubicBezTo>
                      <a:pt x="51" y="6"/>
                      <a:pt x="53" y="11"/>
                      <a:pt x="53" y="20"/>
                    </a:cubicBezTo>
                    <a:lnTo>
                      <a:pt x="53" y="50"/>
                    </a:lnTo>
                    <a:cubicBezTo>
                      <a:pt x="53" y="53"/>
                      <a:pt x="54" y="55"/>
                      <a:pt x="55" y="57"/>
                    </a:cubicBezTo>
                    <a:cubicBezTo>
                      <a:pt x="57" y="58"/>
                      <a:pt x="59" y="59"/>
                      <a:pt x="62" y="59"/>
                    </a:cubicBezTo>
                    <a:lnTo>
                      <a:pt x="62" y="60"/>
                    </a:lnTo>
                    <a:lnTo>
                      <a:pt x="34" y="60"/>
                    </a:lnTo>
                    <a:lnTo>
                      <a:pt x="34" y="59"/>
                    </a:lnTo>
                    <a:cubicBezTo>
                      <a:pt x="37" y="58"/>
                      <a:pt x="39" y="57"/>
                      <a:pt x="41" y="56"/>
                    </a:cubicBezTo>
                    <a:cubicBezTo>
                      <a:pt x="42" y="55"/>
                      <a:pt x="42" y="52"/>
                      <a:pt x="42" y="48"/>
                    </a:cubicBezTo>
                    <a:lnTo>
                      <a:pt x="42" y="20"/>
                    </a:lnTo>
                    <a:cubicBezTo>
                      <a:pt x="42" y="16"/>
                      <a:pt x="42" y="13"/>
                      <a:pt x="40" y="11"/>
                    </a:cubicBezTo>
                    <a:cubicBezTo>
                      <a:pt x="39" y="8"/>
                      <a:pt x="37" y="7"/>
                      <a:pt x="33" y="7"/>
                    </a:cubicBezTo>
                    <a:cubicBezTo>
                      <a:pt x="30" y="7"/>
                      <a:pt x="28" y="8"/>
                      <a:pt x="25" y="10"/>
                    </a:cubicBezTo>
                    <a:cubicBezTo>
                      <a:pt x="24" y="11"/>
                      <a:pt x="22" y="12"/>
                      <a:pt x="19" y="15"/>
                    </a:cubicBezTo>
                    <a:lnTo>
                      <a:pt x="19" y="51"/>
                    </a:lnTo>
                    <a:cubicBezTo>
                      <a:pt x="19" y="54"/>
                      <a:pt x="20" y="56"/>
                      <a:pt x="21" y="57"/>
                    </a:cubicBezTo>
                    <a:cubicBezTo>
                      <a:pt x="23" y="58"/>
                      <a:pt x="25" y="59"/>
                      <a:pt x="28" y="59"/>
                    </a:cubicBezTo>
                    <a:lnTo>
                      <a:pt x="28" y="60"/>
                    </a:lnTo>
                    <a:lnTo>
                      <a:pt x="0" y="60"/>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7" name="Freeform 367"/>
              <p:cNvSpPr>
                <a:spLocks noEditPoints="1"/>
              </p:cNvSpPr>
              <p:nvPr/>
            </p:nvSpPr>
            <p:spPr bwMode="auto">
              <a:xfrm>
                <a:off x="780" y="932"/>
                <a:ext cx="75" cy="82"/>
              </a:xfrm>
              <a:custGeom>
                <a:avLst/>
                <a:gdLst/>
                <a:ahLst/>
                <a:cxnLst>
                  <a:cxn ang="0">
                    <a:pos x="19" y="1"/>
                  </a:cxn>
                  <a:cxn ang="0">
                    <a:pos x="19" y="1"/>
                  </a:cxn>
                  <a:cxn ang="0">
                    <a:pos x="19" y="42"/>
                  </a:cxn>
                  <a:cxn ang="0">
                    <a:pos x="21" y="49"/>
                  </a:cxn>
                  <a:cxn ang="0">
                    <a:pos x="29" y="54"/>
                  </a:cxn>
                  <a:cxn ang="0">
                    <a:pos x="38" y="51"/>
                  </a:cxn>
                  <a:cxn ang="0">
                    <a:pos x="43" y="47"/>
                  </a:cxn>
                  <a:cxn ang="0">
                    <a:pos x="43" y="11"/>
                  </a:cxn>
                  <a:cxn ang="0">
                    <a:pos x="41" y="5"/>
                  </a:cxn>
                  <a:cxn ang="0">
                    <a:pos x="33" y="3"/>
                  </a:cxn>
                  <a:cxn ang="0">
                    <a:pos x="33" y="1"/>
                  </a:cxn>
                  <a:cxn ang="0">
                    <a:pos x="54" y="1"/>
                  </a:cxn>
                  <a:cxn ang="0">
                    <a:pos x="54" y="46"/>
                  </a:cxn>
                  <a:cxn ang="0">
                    <a:pos x="56" y="52"/>
                  </a:cxn>
                  <a:cxn ang="0">
                    <a:pos x="62" y="54"/>
                  </a:cxn>
                  <a:cxn ang="0">
                    <a:pos x="62" y="55"/>
                  </a:cxn>
                  <a:cxn ang="0">
                    <a:pos x="57" y="57"/>
                  </a:cxn>
                  <a:cxn ang="0">
                    <a:pos x="51" y="59"/>
                  </a:cxn>
                  <a:cxn ang="0">
                    <a:pos x="44" y="61"/>
                  </a:cxn>
                  <a:cxn ang="0">
                    <a:pos x="44" y="61"/>
                  </a:cxn>
                  <a:cxn ang="0">
                    <a:pos x="44" y="60"/>
                  </a:cxn>
                  <a:cxn ang="0">
                    <a:pos x="44" y="50"/>
                  </a:cxn>
                  <a:cxn ang="0">
                    <a:pos x="36" y="58"/>
                  </a:cxn>
                  <a:cxn ang="0">
                    <a:pos x="24" y="62"/>
                  </a:cxn>
                  <a:cxn ang="0">
                    <a:pos x="13" y="58"/>
                  </a:cxn>
                  <a:cxn ang="0">
                    <a:pos x="8" y="44"/>
                  </a:cxn>
                  <a:cxn ang="0">
                    <a:pos x="8" y="11"/>
                  </a:cxn>
                  <a:cxn ang="0">
                    <a:pos x="6" y="4"/>
                  </a:cxn>
                  <a:cxn ang="0">
                    <a:pos x="0" y="3"/>
                  </a:cxn>
                  <a:cxn ang="0">
                    <a:pos x="0" y="1"/>
                  </a:cxn>
                  <a:cxn ang="0">
                    <a:pos x="19" y="1"/>
                  </a:cxn>
                  <a:cxn ang="0">
                    <a:pos x="32" y="0"/>
                  </a:cxn>
                  <a:cxn ang="0">
                    <a:pos x="32" y="0"/>
                  </a:cxn>
                  <a:cxn ang="0">
                    <a:pos x="32" y="0"/>
                  </a:cxn>
                </a:cxnLst>
                <a:rect l="0" t="0" r="r" b="b"/>
                <a:pathLst>
                  <a:path w="62" h="62">
                    <a:moveTo>
                      <a:pt x="19" y="1"/>
                    </a:moveTo>
                    <a:lnTo>
                      <a:pt x="19" y="1"/>
                    </a:lnTo>
                    <a:lnTo>
                      <a:pt x="19" y="42"/>
                    </a:lnTo>
                    <a:cubicBezTo>
                      <a:pt x="19" y="45"/>
                      <a:pt x="20" y="47"/>
                      <a:pt x="21" y="49"/>
                    </a:cubicBezTo>
                    <a:cubicBezTo>
                      <a:pt x="22" y="52"/>
                      <a:pt x="25" y="54"/>
                      <a:pt x="29" y="54"/>
                    </a:cubicBezTo>
                    <a:cubicBezTo>
                      <a:pt x="32" y="54"/>
                      <a:pt x="35" y="53"/>
                      <a:pt x="38" y="51"/>
                    </a:cubicBezTo>
                    <a:cubicBezTo>
                      <a:pt x="40" y="50"/>
                      <a:pt x="41" y="49"/>
                      <a:pt x="43" y="47"/>
                    </a:cubicBezTo>
                    <a:lnTo>
                      <a:pt x="43" y="11"/>
                    </a:lnTo>
                    <a:cubicBezTo>
                      <a:pt x="43" y="8"/>
                      <a:pt x="42" y="6"/>
                      <a:pt x="41" y="5"/>
                    </a:cubicBezTo>
                    <a:cubicBezTo>
                      <a:pt x="40" y="4"/>
                      <a:pt x="37" y="3"/>
                      <a:pt x="33" y="3"/>
                    </a:cubicBezTo>
                    <a:lnTo>
                      <a:pt x="33" y="1"/>
                    </a:lnTo>
                    <a:lnTo>
                      <a:pt x="54" y="1"/>
                    </a:lnTo>
                    <a:lnTo>
                      <a:pt x="54" y="46"/>
                    </a:lnTo>
                    <a:cubicBezTo>
                      <a:pt x="54" y="49"/>
                      <a:pt x="55" y="51"/>
                      <a:pt x="56" y="52"/>
                    </a:cubicBezTo>
                    <a:cubicBezTo>
                      <a:pt x="57" y="53"/>
                      <a:pt x="59" y="54"/>
                      <a:pt x="62" y="54"/>
                    </a:cubicBezTo>
                    <a:lnTo>
                      <a:pt x="62" y="55"/>
                    </a:lnTo>
                    <a:cubicBezTo>
                      <a:pt x="60" y="56"/>
                      <a:pt x="58" y="57"/>
                      <a:pt x="57" y="57"/>
                    </a:cubicBezTo>
                    <a:cubicBezTo>
                      <a:pt x="56" y="57"/>
                      <a:pt x="54" y="58"/>
                      <a:pt x="51" y="59"/>
                    </a:cubicBezTo>
                    <a:cubicBezTo>
                      <a:pt x="50" y="59"/>
                      <a:pt x="48" y="60"/>
                      <a:pt x="44" y="61"/>
                    </a:cubicBezTo>
                    <a:cubicBezTo>
                      <a:pt x="44" y="61"/>
                      <a:pt x="44" y="61"/>
                      <a:pt x="44" y="61"/>
                    </a:cubicBezTo>
                    <a:cubicBezTo>
                      <a:pt x="44" y="61"/>
                      <a:pt x="44" y="61"/>
                      <a:pt x="44" y="60"/>
                    </a:cubicBezTo>
                    <a:lnTo>
                      <a:pt x="44" y="50"/>
                    </a:lnTo>
                    <a:cubicBezTo>
                      <a:pt x="41" y="54"/>
                      <a:pt x="38" y="56"/>
                      <a:pt x="36" y="58"/>
                    </a:cubicBezTo>
                    <a:cubicBezTo>
                      <a:pt x="32" y="60"/>
                      <a:pt x="28" y="62"/>
                      <a:pt x="24" y="62"/>
                    </a:cubicBezTo>
                    <a:cubicBezTo>
                      <a:pt x="20" y="62"/>
                      <a:pt x="17" y="60"/>
                      <a:pt x="13" y="58"/>
                    </a:cubicBezTo>
                    <a:cubicBezTo>
                      <a:pt x="10" y="55"/>
                      <a:pt x="8" y="51"/>
                      <a:pt x="8" y="44"/>
                    </a:cubicBezTo>
                    <a:lnTo>
                      <a:pt x="8" y="11"/>
                    </a:lnTo>
                    <a:cubicBezTo>
                      <a:pt x="8" y="8"/>
                      <a:pt x="8" y="5"/>
                      <a:pt x="6" y="4"/>
                    </a:cubicBezTo>
                    <a:cubicBezTo>
                      <a:pt x="5" y="3"/>
                      <a:pt x="3" y="3"/>
                      <a:pt x="0" y="3"/>
                    </a:cubicBezTo>
                    <a:lnTo>
                      <a:pt x="0" y="1"/>
                    </a:lnTo>
                    <a:lnTo>
                      <a:pt x="19" y="1"/>
                    </a:lnTo>
                    <a:close/>
                    <a:moveTo>
                      <a:pt x="32" y="0"/>
                    </a:moveTo>
                    <a:lnTo>
                      <a:pt x="32" y="0"/>
                    </a:lnTo>
                    <a:lnTo>
                      <a:pt x="32"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8" name="Freeform 368"/>
              <p:cNvSpPr>
                <a:spLocks noEditPoints="1"/>
              </p:cNvSpPr>
              <p:nvPr/>
            </p:nvSpPr>
            <p:spPr bwMode="auto">
              <a:xfrm>
                <a:off x="862" y="932"/>
                <a:ext cx="64"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1" y="16"/>
                      <a:pt x="51"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89" name="Freeform 369"/>
              <p:cNvSpPr>
                <a:spLocks noEditPoints="1"/>
              </p:cNvSpPr>
              <p:nvPr/>
            </p:nvSpPr>
            <p:spPr bwMode="auto">
              <a:xfrm>
                <a:off x="978" y="897"/>
                <a:ext cx="84" cy="115"/>
              </a:xfrm>
              <a:custGeom>
                <a:avLst/>
                <a:gdLst/>
                <a:ahLst/>
                <a:cxnLst>
                  <a:cxn ang="0">
                    <a:pos x="55" y="24"/>
                  </a:cxn>
                  <a:cxn ang="0">
                    <a:pos x="55" y="24"/>
                  </a:cxn>
                  <a:cxn ang="0">
                    <a:pos x="44" y="7"/>
                  </a:cxn>
                  <a:cxn ang="0">
                    <a:pos x="30" y="5"/>
                  </a:cxn>
                  <a:cxn ang="0">
                    <a:pos x="25" y="6"/>
                  </a:cxn>
                  <a:cxn ang="0">
                    <a:pos x="24" y="9"/>
                  </a:cxn>
                  <a:cxn ang="0">
                    <a:pos x="24" y="44"/>
                  </a:cxn>
                  <a:cxn ang="0">
                    <a:pos x="29" y="44"/>
                  </a:cxn>
                  <a:cxn ang="0">
                    <a:pos x="31" y="44"/>
                  </a:cxn>
                  <a:cxn ang="0">
                    <a:pos x="45" y="42"/>
                  </a:cxn>
                  <a:cxn ang="0">
                    <a:pos x="55" y="24"/>
                  </a:cxn>
                  <a:cxn ang="0">
                    <a:pos x="55" y="24"/>
                  </a:cxn>
                  <a:cxn ang="0">
                    <a:pos x="0" y="85"/>
                  </a:cxn>
                  <a:cxn ang="0">
                    <a:pos x="0" y="85"/>
                  </a:cxn>
                  <a:cxn ang="0">
                    <a:pos x="9" y="82"/>
                  </a:cxn>
                  <a:cxn ang="0">
                    <a:pos x="11" y="72"/>
                  </a:cxn>
                  <a:cxn ang="0">
                    <a:pos x="11" y="14"/>
                  </a:cxn>
                  <a:cxn ang="0">
                    <a:pos x="9" y="5"/>
                  </a:cxn>
                  <a:cxn ang="0">
                    <a:pos x="0" y="3"/>
                  </a:cxn>
                  <a:cxn ang="0">
                    <a:pos x="0" y="0"/>
                  </a:cxn>
                  <a:cxn ang="0">
                    <a:pos x="35" y="0"/>
                  </a:cxn>
                  <a:cxn ang="0">
                    <a:pos x="60" y="7"/>
                  </a:cxn>
                  <a:cxn ang="0">
                    <a:pos x="69" y="24"/>
                  </a:cxn>
                  <a:cxn ang="0">
                    <a:pos x="59" y="43"/>
                  </a:cxn>
                  <a:cxn ang="0">
                    <a:pos x="35" y="49"/>
                  </a:cxn>
                  <a:cxn ang="0">
                    <a:pos x="29" y="49"/>
                  </a:cxn>
                  <a:cxn ang="0">
                    <a:pos x="24" y="49"/>
                  </a:cxn>
                  <a:cxn ang="0">
                    <a:pos x="24" y="73"/>
                  </a:cxn>
                  <a:cxn ang="0">
                    <a:pos x="27" y="83"/>
                  </a:cxn>
                  <a:cxn ang="0">
                    <a:pos x="37" y="85"/>
                  </a:cxn>
                  <a:cxn ang="0">
                    <a:pos x="37" y="87"/>
                  </a:cxn>
                  <a:cxn ang="0">
                    <a:pos x="0" y="87"/>
                  </a:cxn>
                  <a:cxn ang="0">
                    <a:pos x="0" y="85"/>
                  </a:cxn>
                </a:cxnLst>
                <a:rect l="0" t="0" r="r" b="b"/>
                <a:pathLst>
                  <a:path w="69" h="87">
                    <a:moveTo>
                      <a:pt x="55" y="24"/>
                    </a:moveTo>
                    <a:lnTo>
                      <a:pt x="55" y="24"/>
                    </a:lnTo>
                    <a:cubicBezTo>
                      <a:pt x="55" y="16"/>
                      <a:pt x="51" y="11"/>
                      <a:pt x="44" y="7"/>
                    </a:cubicBezTo>
                    <a:cubicBezTo>
                      <a:pt x="41" y="6"/>
                      <a:pt x="36" y="5"/>
                      <a:pt x="30" y="5"/>
                    </a:cubicBezTo>
                    <a:cubicBezTo>
                      <a:pt x="27" y="5"/>
                      <a:pt x="26" y="5"/>
                      <a:pt x="25" y="6"/>
                    </a:cubicBezTo>
                    <a:cubicBezTo>
                      <a:pt x="25" y="6"/>
                      <a:pt x="24" y="8"/>
                      <a:pt x="24" y="9"/>
                    </a:cubicBezTo>
                    <a:lnTo>
                      <a:pt x="24" y="44"/>
                    </a:lnTo>
                    <a:cubicBezTo>
                      <a:pt x="27" y="44"/>
                      <a:pt x="28" y="44"/>
                      <a:pt x="29" y="44"/>
                    </a:cubicBezTo>
                    <a:cubicBezTo>
                      <a:pt x="30" y="44"/>
                      <a:pt x="30" y="44"/>
                      <a:pt x="31" y="44"/>
                    </a:cubicBezTo>
                    <a:cubicBezTo>
                      <a:pt x="37" y="44"/>
                      <a:pt x="42" y="43"/>
                      <a:pt x="45" y="42"/>
                    </a:cubicBezTo>
                    <a:cubicBezTo>
                      <a:pt x="52" y="39"/>
                      <a:pt x="55" y="33"/>
                      <a:pt x="55" y="24"/>
                    </a:cubicBezTo>
                    <a:lnTo>
                      <a:pt x="55" y="24"/>
                    </a:lnTo>
                    <a:close/>
                    <a:moveTo>
                      <a:pt x="0" y="85"/>
                    </a:moveTo>
                    <a:lnTo>
                      <a:pt x="0" y="85"/>
                    </a:lnTo>
                    <a:cubicBezTo>
                      <a:pt x="5" y="85"/>
                      <a:pt x="8" y="84"/>
                      <a:pt x="9" y="82"/>
                    </a:cubicBezTo>
                    <a:cubicBezTo>
                      <a:pt x="10" y="81"/>
                      <a:pt x="11" y="77"/>
                      <a:pt x="11" y="72"/>
                    </a:cubicBezTo>
                    <a:lnTo>
                      <a:pt x="11" y="14"/>
                    </a:lnTo>
                    <a:cubicBezTo>
                      <a:pt x="11" y="10"/>
                      <a:pt x="10" y="7"/>
                      <a:pt x="9" y="5"/>
                    </a:cubicBezTo>
                    <a:cubicBezTo>
                      <a:pt x="8" y="4"/>
                      <a:pt x="5" y="3"/>
                      <a:pt x="0" y="3"/>
                    </a:cubicBezTo>
                    <a:lnTo>
                      <a:pt x="0" y="0"/>
                    </a:lnTo>
                    <a:lnTo>
                      <a:pt x="35" y="0"/>
                    </a:lnTo>
                    <a:cubicBezTo>
                      <a:pt x="46" y="0"/>
                      <a:pt x="54" y="2"/>
                      <a:pt x="60" y="7"/>
                    </a:cubicBezTo>
                    <a:cubicBezTo>
                      <a:pt x="66" y="11"/>
                      <a:pt x="69" y="17"/>
                      <a:pt x="69" y="24"/>
                    </a:cubicBezTo>
                    <a:cubicBezTo>
                      <a:pt x="69" y="33"/>
                      <a:pt x="66" y="39"/>
                      <a:pt x="59" y="43"/>
                    </a:cubicBezTo>
                    <a:cubicBezTo>
                      <a:pt x="53" y="47"/>
                      <a:pt x="45" y="49"/>
                      <a:pt x="35" y="49"/>
                    </a:cubicBezTo>
                    <a:cubicBezTo>
                      <a:pt x="33" y="49"/>
                      <a:pt x="31" y="49"/>
                      <a:pt x="29" y="49"/>
                    </a:cubicBezTo>
                    <a:cubicBezTo>
                      <a:pt x="27" y="49"/>
                      <a:pt x="25" y="49"/>
                      <a:pt x="24" y="49"/>
                    </a:cubicBezTo>
                    <a:lnTo>
                      <a:pt x="24" y="73"/>
                    </a:lnTo>
                    <a:cubicBezTo>
                      <a:pt x="24" y="78"/>
                      <a:pt x="25" y="81"/>
                      <a:pt x="27" y="83"/>
                    </a:cubicBezTo>
                    <a:cubicBezTo>
                      <a:pt x="28" y="84"/>
                      <a:pt x="31" y="85"/>
                      <a:pt x="37" y="85"/>
                    </a:cubicBezTo>
                    <a:lnTo>
                      <a:pt x="37"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0" name="Freeform 370"/>
              <p:cNvSpPr>
                <a:spLocks noEditPoints="1"/>
              </p:cNvSpPr>
              <p:nvPr/>
            </p:nvSpPr>
            <p:spPr bwMode="auto">
              <a:xfrm>
                <a:off x="1073" y="931"/>
                <a:ext cx="65" cy="82"/>
              </a:xfrm>
              <a:custGeom>
                <a:avLst/>
                <a:gdLst/>
                <a:ahLst/>
                <a:cxnLst>
                  <a:cxn ang="0">
                    <a:pos x="33" y="26"/>
                  </a:cxn>
                  <a:cxn ang="0">
                    <a:pos x="33" y="26"/>
                  </a:cxn>
                  <a:cxn ang="0">
                    <a:pos x="21" y="31"/>
                  </a:cxn>
                  <a:cxn ang="0">
                    <a:pos x="11" y="44"/>
                  </a:cxn>
                  <a:cxn ang="0">
                    <a:pos x="15" y="53"/>
                  </a:cxn>
                  <a:cxn ang="0">
                    <a:pos x="21" y="55"/>
                  </a:cxn>
                  <a:cxn ang="0">
                    <a:pos x="29" y="52"/>
                  </a:cxn>
                  <a:cxn ang="0">
                    <a:pos x="33" y="46"/>
                  </a:cxn>
                  <a:cxn ang="0">
                    <a:pos x="33" y="26"/>
                  </a:cxn>
                  <a:cxn ang="0">
                    <a:pos x="0" y="49"/>
                  </a:cxn>
                  <a:cxn ang="0">
                    <a:pos x="0" y="49"/>
                  </a:cxn>
                  <a:cxn ang="0">
                    <a:pos x="9" y="33"/>
                  </a:cxn>
                  <a:cxn ang="0">
                    <a:pos x="33" y="23"/>
                  </a:cxn>
                  <a:cxn ang="0">
                    <a:pos x="33" y="17"/>
                  </a:cxn>
                  <a:cxn ang="0">
                    <a:pos x="31" y="8"/>
                  </a:cxn>
                  <a:cxn ang="0">
                    <a:pos x="22" y="4"/>
                  </a:cxn>
                  <a:cxn ang="0">
                    <a:pos x="16" y="5"/>
                  </a:cxn>
                  <a:cxn ang="0">
                    <a:pos x="13" y="10"/>
                  </a:cxn>
                  <a:cxn ang="0">
                    <a:pos x="13" y="13"/>
                  </a:cxn>
                  <a:cxn ang="0">
                    <a:pos x="14" y="15"/>
                  </a:cxn>
                  <a:cxn ang="0">
                    <a:pos x="11" y="20"/>
                  </a:cxn>
                  <a:cxn ang="0">
                    <a:pos x="8" y="21"/>
                  </a:cxn>
                  <a:cxn ang="0">
                    <a:pos x="4" y="19"/>
                  </a:cxn>
                  <a:cxn ang="0">
                    <a:pos x="2" y="15"/>
                  </a:cxn>
                  <a:cxn ang="0">
                    <a:pos x="8" y="5"/>
                  </a:cxn>
                  <a:cxn ang="0">
                    <a:pos x="24" y="0"/>
                  </a:cxn>
                  <a:cxn ang="0">
                    <a:pos x="41" y="8"/>
                  </a:cxn>
                  <a:cxn ang="0">
                    <a:pos x="43" y="21"/>
                  </a:cxn>
                  <a:cxn ang="0">
                    <a:pos x="43" y="47"/>
                  </a:cxn>
                  <a:cxn ang="0">
                    <a:pos x="44" y="52"/>
                  </a:cxn>
                  <a:cxn ang="0">
                    <a:pos x="47" y="55"/>
                  </a:cxn>
                  <a:cxn ang="0">
                    <a:pos x="50" y="55"/>
                  </a:cxn>
                  <a:cxn ang="0">
                    <a:pos x="53" y="52"/>
                  </a:cxn>
                  <a:cxn ang="0">
                    <a:pos x="53" y="56"/>
                  </a:cxn>
                  <a:cxn ang="0">
                    <a:pos x="49" y="60"/>
                  </a:cxn>
                  <a:cxn ang="0">
                    <a:pos x="41" y="62"/>
                  </a:cxn>
                  <a:cxn ang="0">
                    <a:pos x="35" y="59"/>
                  </a:cxn>
                  <a:cxn ang="0">
                    <a:pos x="33" y="53"/>
                  </a:cxn>
                  <a:cxn ang="0">
                    <a:pos x="25" y="59"/>
                  </a:cxn>
                  <a:cxn ang="0">
                    <a:pos x="13" y="62"/>
                  </a:cxn>
                  <a:cxn ang="0">
                    <a:pos x="4" y="59"/>
                  </a:cxn>
                  <a:cxn ang="0">
                    <a:pos x="0" y="49"/>
                  </a:cxn>
                  <a:cxn ang="0">
                    <a:pos x="0" y="49"/>
                  </a:cxn>
                  <a:cxn ang="0">
                    <a:pos x="24" y="0"/>
                  </a:cxn>
                  <a:cxn ang="0">
                    <a:pos x="24" y="0"/>
                  </a:cxn>
                  <a:cxn ang="0">
                    <a:pos x="24" y="0"/>
                  </a:cxn>
                </a:cxnLst>
                <a:rect l="0" t="0" r="r" b="b"/>
                <a:pathLst>
                  <a:path w="53" h="62">
                    <a:moveTo>
                      <a:pt x="33" y="26"/>
                    </a:moveTo>
                    <a:lnTo>
                      <a:pt x="33" y="26"/>
                    </a:lnTo>
                    <a:cubicBezTo>
                      <a:pt x="28" y="27"/>
                      <a:pt x="24" y="29"/>
                      <a:pt x="21" y="31"/>
                    </a:cubicBezTo>
                    <a:cubicBezTo>
                      <a:pt x="14" y="35"/>
                      <a:pt x="11" y="39"/>
                      <a:pt x="11" y="44"/>
                    </a:cubicBezTo>
                    <a:cubicBezTo>
                      <a:pt x="11" y="48"/>
                      <a:pt x="13" y="51"/>
                      <a:pt x="15" y="53"/>
                    </a:cubicBezTo>
                    <a:cubicBezTo>
                      <a:pt x="17" y="54"/>
                      <a:pt x="19" y="55"/>
                      <a:pt x="21" y="55"/>
                    </a:cubicBezTo>
                    <a:cubicBezTo>
                      <a:pt x="24" y="55"/>
                      <a:pt x="26" y="54"/>
                      <a:pt x="29" y="52"/>
                    </a:cubicBezTo>
                    <a:cubicBezTo>
                      <a:pt x="31"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2" y="10"/>
                      <a:pt x="31" y="8"/>
                    </a:cubicBezTo>
                    <a:cubicBezTo>
                      <a:pt x="30" y="5"/>
                      <a:pt x="27" y="4"/>
                      <a:pt x="22" y="4"/>
                    </a:cubicBezTo>
                    <a:cubicBezTo>
                      <a:pt x="20" y="4"/>
                      <a:pt x="18" y="4"/>
                      <a:pt x="16" y="5"/>
                    </a:cubicBezTo>
                    <a:cubicBezTo>
                      <a:pt x="14" y="6"/>
                      <a:pt x="13" y="8"/>
                      <a:pt x="13" y="10"/>
                    </a:cubicBezTo>
                    <a:cubicBezTo>
                      <a:pt x="13" y="11"/>
                      <a:pt x="13" y="11"/>
                      <a:pt x="13" y="13"/>
                    </a:cubicBezTo>
                    <a:cubicBezTo>
                      <a:pt x="14" y="14"/>
                      <a:pt x="14" y="15"/>
                      <a:pt x="14" y="15"/>
                    </a:cubicBezTo>
                    <a:cubicBezTo>
                      <a:pt x="14" y="17"/>
                      <a:pt x="13" y="19"/>
                      <a:pt x="11" y="20"/>
                    </a:cubicBezTo>
                    <a:cubicBezTo>
                      <a:pt x="11" y="21"/>
                      <a:pt x="9" y="21"/>
                      <a:pt x="8" y="21"/>
                    </a:cubicBezTo>
                    <a:cubicBezTo>
                      <a:pt x="6" y="21"/>
                      <a:pt x="5" y="20"/>
                      <a:pt x="4" y="19"/>
                    </a:cubicBezTo>
                    <a:cubicBezTo>
                      <a:pt x="3" y="18"/>
                      <a:pt x="2" y="16"/>
                      <a:pt x="2" y="15"/>
                    </a:cubicBezTo>
                    <a:cubicBezTo>
                      <a:pt x="2" y="12"/>
                      <a:pt x="4" y="9"/>
                      <a:pt x="8" y="5"/>
                    </a:cubicBezTo>
                    <a:cubicBezTo>
                      <a:pt x="11" y="2"/>
                      <a:pt x="17" y="0"/>
                      <a:pt x="24" y="0"/>
                    </a:cubicBezTo>
                    <a:cubicBezTo>
                      <a:pt x="32" y="0"/>
                      <a:pt x="38" y="3"/>
                      <a:pt x="41" y="8"/>
                    </a:cubicBezTo>
                    <a:cubicBezTo>
                      <a:pt x="43" y="11"/>
                      <a:pt x="43" y="16"/>
                      <a:pt x="43" y="21"/>
                    </a:cubicBezTo>
                    <a:lnTo>
                      <a:pt x="43" y="47"/>
                    </a:lnTo>
                    <a:cubicBezTo>
                      <a:pt x="43" y="50"/>
                      <a:pt x="44" y="52"/>
                      <a:pt x="44" y="52"/>
                    </a:cubicBezTo>
                    <a:cubicBezTo>
                      <a:pt x="45" y="54"/>
                      <a:pt x="46" y="55"/>
                      <a:pt x="47" y="55"/>
                    </a:cubicBezTo>
                    <a:cubicBezTo>
                      <a:pt x="48" y="55"/>
                      <a:pt x="49" y="55"/>
                      <a:pt x="50" y="55"/>
                    </a:cubicBezTo>
                    <a:cubicBezTo>
                      <a:pt x="51" y="54"/>
                      <a:pt x="52" y="53"/>
                      <a:pt x="53" y="52"/>
                    </a:cubicBezTo>
                    <a:lnTo>
                      <a:pt x="53" y="56"/>
                    </a:lnTo>
                    <a:cubicBezTo>
                      <a:pt x="52" y="57"/>
                      <a:pt x="50" y="59"/>
                      <a:pt x="49" y="60"/>
                    </a:cubicBezTo>
                    <a:cubicBezTo>
                      <a:pt x="46" y="61"/>
                      <a:pt x="44" y="62"/>
                      <a:pt x="41" y="62"/>
                    </a:cubicBezTo>
                    <a:cubicBezTo>
                      <a:pt x="39" y="62"/>
                      <a:pt x="36" y="61"/>
                      <a:pt x="35" y="59"/>
                    </a:cubicBezTo>
                    <a:cubicBezTo>
                      <a:pt x="34" y="58"/>
                      <a:pt x="33" y="55"/>
                      <a:pt x="33" y="53"/>
                    </a:cubicBezTo>
                    <a:cubicBezTo>
                      <a:pt x="30" y="55"/>
                      <a:pt x="27" y="58"/>
                      <a:pt x="25" y="59"/>
                    </a:cubicBezTo>
                    <a:cubicBezTo>
                      <a:pt x="21" y="61"/>
                      <a:pt x="17" y="62"/>
                      <a:pt x="13" y="62"/>
                    </a:cubicBezTo>
                    <a:cubicBezTo>
                      <a:pt x="10" y="62"/>
                      <a:pt x="7" y="61"/>
                      <a:pt x="4" y="59"/>
                    </a:cubicBezTo>
                    <a:cubicBezTo>
                      <a:pt x="1" y="56"/>
                      <a:pt x="0" y="53"/>
                      <a:pt x="0" y="49"/>
                    </a:cubicBezTo>
                    <a:lnTo>
                      <a:pt x="0" y="4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1" name="Freeform 371"/>
              <p:cNvSpPr>
                <a:spLocks noEditPoints="1"/>
              </p:cNvSpPr>
              <p:nvPr/>
            </p:nvSpPr>
            <p:spPr bwMode="auto">
              <a:xfrm>
                <a:off x="1148" y="932"/>
                <a:ext cx="47" cy="82"/>
              </a:xfrm>
              <a:custGeom>
                <a:avLst/>
                <a:gdLst/>
                <a:ahLst/>
                <a:cxnLst>
                  <a:cxn ang="0">
                    <a:pos x="0" y="40"/>
                  </a:cxn>
                  <a:cxn ang="0">
                    <a:pos x="0" y="40"/>
                  </a:cxn>
                  <a:cxn ang="0">
                    <a:pos x="2" y="40"/>
                  </a:cxn>
                  <a:cxn ang="0">
                    <a:pos x="6" y="51"/>
                  </a:cxn>
                  <a:cxn ang="0">
                    <a:pos x="19" y="59"/>
                  </a:cxn>
                  <a:cxn ang="0">
                    <a:pos x="27" y="56"/>
                  </a:cxn>
                  <a:cxn ang="0">
                    <a:pos x="30" y="49"/>
                  </a:cxn>
                  <a:cxn ang="0">
                    <a:pos x="28" y="44"/>
                  </a:cxn>
                  <a:cxn ang="0">
                    <a:pos x="22" y="39"/>
                  </a:cxn>
                  <a:cxn ang="0">
                    <a:pos x="15" y="35"/>
                  </a:cxn>
                  <a:cxn ang="0">
                    <a:pos x="4" y="26"/>
                  </a:cxn>
                  <a:cxn ang="0">
                    <a:pos x="0" y="16"/>
                  </a:cxn>
                  <a:cxn ang="0">
                    <a:pos x="5" y="4"/>
                  </a:cxn>
                  <a:cxn ang="0">
                    <a:pos x="18" y="0"/>
                  </a:cxn>
                  <a:cxn ang="0">
                    <a:pos x="25" y="1"/>
                  </a:cxn>
                  <a:cxn ang="0">
                    <a:pos x="30" y="2"/>
                  </a:cxn>
                  <a:cxn ang="0">
                    <a:pos x="32" y="2"/>
                  </a:cxn>
                  <a:cxn ang="0">
                    <a:pos x="33" y="1"/>
                  </a:cxn>
                  <a:cxn ang="0">
                    <a:pos x="34" y="1"/>
                  </a:cxn>
                  <a:cxn ang="0">
                    <a:pos x="35" y="19"/>
                  </a:cxn>
                  <a:cxn ang="0">
                    <a:pos x="33" y="19"/>
                  </a:cxn>
                  <a:cxn ang="0">
                    <a:pos x="29" y="9"/>
                  </a:cxn>
                  <a:cxn ang="0">
                    <a:pos x="18" y="3"/>
                  </a:cxn>
                  <a:cxn ang="0">
                    <a:pos x="11" y="5"/>
                  </a:cxn>
                  <a:cxn ang="0">
                    <a:pos x="8" y="12"/>
                  </a:cxn>
                  <a:cxn ang="0">
                    <a:pos x="17" y="22"/>
                  </a:cxn>
                  <a:cxn ang="0">
                    <a:pos x="25" y="27"/>
                  </a:cxn>
                  <a:cxn ang="0">
                    <a:pos x="39" y="44"/>
                  </a:cxn>
                  <a:cxn ang="0">
                    <a:pos x="33" y="57"/>
                  </a:cxn>
                  <a:cxn ang="0">
                    <a:pos x="18" y="62"/>
                  </a:cxn>
                  <a:cxn ang="0">
                    <a:pos x="10" y="60"/>
                  </a:cxn>
                  <a:cxn ang="0">
                    <a:pos x="4" y="59"/>
                  </a:cxn>
                  <a:cxn ang="0">
                    <a:pos x="3" y="60"/>
                  </a:cxn>
                  <a:cxn ang="0">
                    <a:pos x="2"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4" y="49"/>
                      <a:pt x="6" y="51"/>
                    </a:cubicBezTo>
                    <a:cubicBezTo>
                      <a:pt x="9" y="56"/>
                      <a:pt x="13" y="59"/>
                      <a:pt x="19" y="59"/>
                    </a:cubicBezTo>
                    <a:cubicBezTo>
                      <a:pt x="22" y="59"/>
                      <a:pt x="25" y="58"/>
                      <a:pt x="27" y="56"/>
                    </a:cubicBezTo>
                    <a:cubicBezTo>
                      <a:pt x="29" y="54"/>
                      <a:pt x="30" y="52"/>
                      <a:pt x="30" y="49"/>
                    </a:cubicBezTo>
                    <a:cubicBezTo>
                      <a:pt x="30" y="47"/>
                      <a:pt x="29" y="46"/>
                      <a:pt x="28" y="44"/>
                    </a:cubicBezTo>
                    <a:cubicBezTo>
                      <a:pt x="27" y="42"/>
                      <a:pt x="25" y="41"/>
                      <a:pt x="22" y="39"/>
                    </a:cubicBezTo>
                    <a:lnTo>
                      <a:pt x="15" y="35"/>
                    </a:lnTo>
                    <a:cubicBezTo>
                      <a:pt x="10" y="32"/>
                      <a:pt x="6" y="29"/>
                      <a:pt x="4" y="26"/>
                    </a:cubicBezTo>
                    <a:cubicBezTo>
                      <a:pt x="1" y="23"/>
                      <a:pt x="0" y="20"/>
                      <a:pt x="0" y="16"/>
                    </a:cubicBezTo>
                    <a:cubicBezTo>
                      <a:pt x="0" y="11"/>
                      <a:pt x="2" y="7"/>
                      <a:pt x="5" y="4"/>
                    </a:cubicBezTo>
                    <a:cubicBezTo>
                      <a:pt x="8" y="1"/>
                      <a:pt x="13" y="0"/>
                      <a:pt x="18" y="0"/>
                    </a:cubicBezTo>
                    <a:cubicBezTo>
                      <a:pt x="20" y="0"/>
                      <a:pt x="23" y="0"/>
                      <a:pt x="25" y="1"/>
                    </a:cubicBezTo>
                    <a:cubicBezTo>
                      <a:pt x="28" y="2"/>
                      <a:pt x="30" y="2"/>
                      <a:pt x="30" y="2"/>
                    </a:cubicBezTo>
                    <a:cubicBezTo>
                      <a:pt x="31" y="2"/>
                      <a:pt x="31" y="2"/>
                      <a:pt x="32" y="2"/>
                    </a:cubicBezTo>
                    <a:cubicBezTo>
                      <a:pt x="32" y="2"/>
                      <a:pt x="32" y="1"/>
                      <a:pt x="33" y="1"/>
                    </a:cubicBezTo>
                    <a:lnTo>
                      <a:pt x="34" y="1"/>
                    </a:lnTo>
                    <a:lnTo>
                      <a:pt x="35" y="19"/>
                    </a:lnTo>
                    <a:lnTo>
                      <a:pt x="33" y="19"/>
                    </a:lnTo>
                    <a:cubicBezTo>
                      <a:pt x="32" y="15"/>
                      <a:pt x="31" y="11"/>
                      <a:pt x="29" y="9"/>
                    </a:cubicBezTo>
                    <a:cubicBezTo>
                      <a:pt x="26" y="5"/>
                      <a:pt x="23" y="3"/>
                      <a:pt x="18" y="3"/>
                    </a:cubicBezTo>
                    <a:cubicBezTo>
                      <a:pt x="15" y="3"/>
                      <a:pt x="12" y="4"/>
                      <a:pt x="11" y="5"/>
                    </a:cubicBezTo>
                    <a:cubicBezTo>
                      <a:pt x="9" y="7"/>
                      <a:pt x="8" y="9"/>
                      <a:pt x="8" y="12"/>
                    </a:cubicBezTo>
                    <a:cubicBezTo>
                      <a:pt x="8" y="16"/>
                      <a:pt x="11" y="19"/>
                      <a:pt x="17" y="22"/>
                    </a:cubicBezTo>
                    <a:lnTo>
                      <a:pt x="25" y="27"/>
                    </a:lnTo>
                    <a:cubicBezTo>
                      <a:pt x="34" y="32"/>
                      <a:pt x="39" y="38"/>
                      <a:pt x="39" y="44"/>
                    </a:cubicBezTo>
                    <a:cubicBezTo>
                      <a:pt x="39" y="50"/>
                      <a:pt x="37" y="54"/>
                      <a:pt x="33" y="57"/>
                    </a:cubicBezTo>
                    <a:cubicBezTo>
                      <a:pt x="30" y="60"/>
                      <a:pt x="25" y="62"/>
                      <a:pt x="18" y="62"/>
                    </a:cubicBezTo>
                    <a:cubicBezTo>
                      <a:pt x="16" y="62"/>
                      <a:pt x="13" y="61"/>
                      <a:pt x="10" y="60"/>
                    </a:cubicBezTo>
                    <a:cubicBezTo>
                      <a:pt x="6" y="60"/>
                      <a:pt x="4" y="59"/>
                      <a:pt x="4" y="59"/>
                    </a:cubicBezTo>
                    <a:cubicBezTo>
                      <a:pt x="3" y="59"/>
                      <a:pt x="3" y="59"/>
                      <a:pt x="3" y="60"/>
                    </a:cubicBezTo>
                    <a:cubicBezTo>
                      <a:pt x="2" y="60"/>
                      <a:pt x="2" y="60"/>
                      <a:pt x="2"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2" name="Freeform 372"/>
              <p:cNvSpPr>
                <a:spLocks noEditPoints="1"/>
              </p:cNvSpPr>
              <p:nvPr/>
            </p:nvSpPr>
            <p:spPr bwMode="auto">
              <a:xfrm>
                <a:off x="1210" y="932"/>
                <a:ext cx="47" cy="82"/>
              </a:xfrm>
              <a:custGeom>
                <a:avLst/>
                <a:gdLst/>
                <a:ahLst/>
                <a:cxnLst>
                  <a:cxn ang="0">
                    <a:pos x="0" y="40"/>
                  </a:cxn>
                  <a:cxn ang="0">
                    <a:pos x="0" y="40"/>
                  </a:cxn>
                  <a:cxn ang="0">
                    <a:pos x="2" y="40"/>
                  </a:cxn>
                  <a:cxn ang="0">
                    <a:pos x="6" y="51"/>
                  </a:cxn>
                  <a:cxn ang="0">
                    <a:pos x="19" y="59"/>
                  </a:cxn>
                  <a:cxn ang="0">
                    <a:pos x="27" y="56"/>
                  </a:cxn>
                  <a:cxn ang="0">
                    <a:pos x="30" y="49"/>
                  </a:cxn>
                  <a:cxn ang="0">
                    <a:pos x="28" y="44"/>
                  </a:cxn>
                  <a:cxn ang="0">
                    <a:pos x="23" y="39"/>
                  </a:cxn>
                  <a:cxn ang="0">
                    <a:pos x="15" y="35"/>
                  </a:cxn>
                  <a:cxn ang="0">
                    <a:pos x="4" y="26"/>
                  </a:cxn>
                  <a:cxn ang="0">
                    <a:pos x="0" y="16"/>
                  </a:cxn>
                  <a:cxn ang="0">
                    <a:pos x="5" y="4"/>
                  </a:cxn>
                  <a:cxn ang="0">
                    <a:pos x="18" y="0"/>
                  </a:cxn>
                  <a:cxn ang="0">
                    <a:pos x="26" y="1"/>
                  </a:cxn>
                  <a:cxn ang="0">
                    <a:pos x="30" y="2"/>
                  </a:cxn>
                  <a:cxn ang="0">
                    <a:pos x="32" y="2"/>
                  </a:cxn>
                  <a:cxn ang="0">
                    <a:pos x="33" y="1"/>
                  </a:cxn>
                  <a:cxn ang="0">
                    <a:pos x="34" y="1"/>
                  </a:cxn>
                  <a:cxn ang="0">
                    <a:pos x="35" y="19"/>
                  </a:cxn>
                  <a:cxn ang="0">
                    <a:pos x="33" y="19"/>
                  </a:cxn>
                  <a:cxn ang="0">
                    <a:pos x="29" y="9"/>
                  </a:cxn>
                  <a:cxn ang="0">
                    <a:pos x="18" y="3"/>
                  </a:cxn>
                  <a:cxn ang="0">
                    <a:pos x="11" y="5"/>
                  </a:cxn>
                  <a:cxn ang="0">
                    <a:pos x="8" y="12"/>
                  </a:cxn>
                  <a:cxn ang="0">
                    <a:pos x="17" y="22"/>
                  </a:cxn>
                  <a:cxn ang="0">
                    <a:pos x="26" y="27"/>
                  </a:cxn>
                  <a:cxn ang="0">
                    <a:pos x="39" y="44"/>
                  </a:cxn>
                  <a:cxn ang="0">
                    <a:pos x="34" y="57"/>
                  </a:cxn>
                  <a:cxn ang="0">
                    <a:pos x="19" y="62"/>
                  </a:cxn>
                  <a:cxn ang="0">
                    <a:pos x="10" y="60"/>
                  </a:cxn>
                  <a:cxn ang="0">
                    <a:pos x="4" y="59"/>
                  </a:cxn>
                  <a:cxn ang="0">
                    <a:pos x="3" y="60"/>
                  </a:cxn>
                  <a:cxn ang="0">
                    <a:pos x="2"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5" y="49"/>
                      <a:pt x="6" y="51"/>
                    </a:cubicBezTo>
                    <a:cubicBezTo>
                      <a:pt x="9" y="56"/>
                      <a:pt x="14" y="59"/>
                      <a:pt x="19" y="59"/>
                    </a:cubicBezTo>
                    <a:cubicBezTo>
                      <a:pt x="23" y="59"/>
                      <a:pt x="25" y="58"/>
                      <a:pt x="27" y="56"/>
                    </a:cubicBezTo>
                    <a:cubicBezTo>
                      <a:pt x="29" y="54"/>
                      <a:pt x="30" y="52"/>
                      <a:pt x="30" y="49"/>
                    </a:cubicBezTo>
                    <a:cubicBezTo>
                      <a:pt x="30" y="47"/>
                      <a:pt x="29" y="46"/>
                      <a:pt x="28" y="44"/>
                    </a:cubicBezTo>
                    <a:cubicBezTo>
                      <a:pt x="27" y="42"/>
                      <a:pt x="25" y="41"/>
                      <a:pt x="23" y="39"/>
                    </a:cubicBezTo>
                    <a:lnTo>
                      <a:pt x="15" y="35"/>
                    </a:lnTo>
                    <a:cubicBezTo>
                      <a:pt x="10" y="32"/>
                      <a:pt x="6" y="29"/>
                      <a:pt x="4" y="26"/>
                    </a:cubicBezTo>
                    <a:cubicBezTo>
                      <a:pt x="1" y="23"/>
                      <a:pt x="0" y="20"/>
                      <a:pt x="0" y="16"/>
                    </a:cubicBezTo>
                    <a:cubicBezTo>
                      <a:pt x="0" y="11"/>
                      <a:pt x="2" y="7"/>
                      <a:pt x="5" y="4"/>
                    </a:cubicBezTo>
                    <a:cubicBezTo>
                      <a:pt x="9" y="1"/>
                      <a:pt x="13" y="0"/>
                      <a:pt x="18" y="0"/>
                    </a:cubicBezTo>
                    <a:cubicBezTo>
                      <a:pt x="20" y="0"/>
                      <a:pt x="23" y="0"/>
                      <a:pt x="26" y="1"/>
                    </a:cubicBezTo>
                    <a:cubicBezTo>
                      <a:pt x="28" y="2"/>
                      <a:pt x="30" y="2"/>
                      <a:pt x="30" y="2"/>
                    </a:cubicBezTo>
                    <a:cubicBezTo>
                      <a:pt x="31" y="2"/>
                      <a:pt x="32" y="2"/>
                      <a:pt x="32" y="2"/>
                    </a:cubicBezTo>
                    <a:cubicBezTo>
                      <a:pt x="32" y="2"/>
                      <a:pt x="33" y="1"/>
                      <a:pt x="33" y="1"/>
                    </a:cubicBezTo>
                    <a:lnTo>
                      <a:pt x="34" y="1"/>
                    </a:lnTo>
                    <a:lnTo>
                      <a:pt x="35" y="19"/>
                    </a:lnTo>
                    <a:lnTo>
                      <a:pt x="33" y="19"/>
                    </a:lnTo>
                    <a:cubicBezTo>
                      <a:pt x="32" y="15"/>
                      <a:pt x="31" y="11"/>
                      <a:pt x="29" y="9"/>
                    </a:cubicBezTo>
                    <a:cubicBezTo>
                      <a:pt x="27" y="5"/>
                      <a:pt x="23" y="3"/>
                      <a:pt x="18" y="3"/>
                    </a:cubicBezTo>
                    <a:cubicBezTo>
                      <a:pt x="15" y="3"/>
                      <a:pt x="12" y="4"/>
                      <a:pt x="11" y="5"/>
                    </a:cubicBezTo>
                    <a:cubicBezTo>
                      <a:pt x="9" y="7"/>
                      <a:pt x="8" y="9"/>
                      <a:pt x="8" y="12"/>
                    </a:cubicBezTo>
                    <a:cubicBezTo>
                      <a:pt x="8" y="16"/>
                      <a:pt x="11" y="19"/>
                      <a:pt x="17" y="22"/>
                    </a:cubicBezTo>
                    <a:lnTo>
                      <a:pt x="26" y="27"/>
                    </a:lnTo>
                    <a:cubicBezTo>
                      <a:pt x="35" y="32"/>
                      <a:pt x="39" y="38"/>
                      <a:pt x="39" y="44"/>
                    </a:cubicBezTo>
                    <a:cubicBezTo>
                      <a:pt x="39" y="50"/>
                      <a:pt x="37" y="54"/>
                      <a:pt x="34" y="57"/>
                    </a:cubicBezTo>
                    <a:cubicBezTo>
                      <a:pt x="30" y="60"/>
                      <a:pt x="25" y="62"/>
                      <a:pt x="19" y="62"/>
                    </a:cubicBezTo>
                    <a:cubicBezTo>
                      <a:pt x="16" y="62"/>
                      <a:pt x="13" y="61"/>
                      <a:pt x="10" y="60"/>
                    </a:cubicBezTo>
                    <a:cubicBezTo>
                      <a:pt x="7" y="60"/>
                      <a:pt x="5" y="59"/>
                      <a:pt x="4" y="59"/>
                    </a:cubicBezTo>
                    <a:cubicBezTo>
                      <a:pt x="4" y="59"/>
                      <a:pt x="3" y="59"/>
                      <a:pt x="3" y="60"/>
                    </a:cubicBezTo>
                    <a:cubicBezTo>
                      <a:pt x="2" y="60"/>
                      <a:pt x="2" y="60"/>
                      <a:pt x="2"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3" name="Freeform 373"/>
              <p:cNvSpPr>
                <a:spLocks noEditPoints="1"/>
              </p:cNvSpPr>
              <p:nvPr/>
            </p:nvSpPr>
            <p:spPr bwMode="auto">
              <a:xfrm>
                <a:off x="1267" y="932"/>
                <a:ext cx="64"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1" y="16"/>
                      <a:pt x="51"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4" name="Freeform 374"/>
              <p:cNvSpPr>
                <a:spLocks noEditPoints="1"/>
              </p:cNvSpPr>
              <p:nvPr/>
            </p:nvSpPr>
            <p:spPr bwMode="auto">
              <a:xfrm>
                <a:off x="1339" y="932"/>
                <a:ext cx="75" cy="80"/>
              </a:xfrm>
              <a:custGeom>
                <a:avLst/>
                <a:gdLst/>
                <a:ahLst/>
                <a:cxnLst>
                  <a:cxn ang="0">
                    <a:pos x="0" y="59"/>
                  </a:cxn>
                  <a:cxn ang="0">
                    <a:pos x="0" y="59"/>
                  </a:cxn>
                  <a:cxn ang="0">
                    <a:pos x="7" y="56"/>
                  </a:cxn>
                  <a:cxn ang="0">
                    <a:pos x="8" y="49"/>
                  </a:cxn>
                  <a:cxn ang="0">
                    <a:pos x="8" y="16"/>
                  </a:cxn>
                  <a:cxn ang="0">
                    <a:pos x="8" y="10"/>
                  </a:cxn>
                  <a:cxn ang="0">
                    <a:pos x="3"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7" y="2"/>
                  </a:cxn>
                  <a:cxn ang="0">
                    <a:pos x="54" y="20"/>
                  </a:cxn>
                  <a:cxn ang="0">
                    <a:pos x="54" y="50"/>
                  </a:cxn>
                  <a:cxn ang="0">
                    <a:pos x="56" y="57"/>
                  </a:cxn>
                  <a:cxn ang="0">
                    <a:pos x="62" y="59"/>
                  </a:cxn>
                  <a:cxn ang="0">
                    <a:pos x="62" y="60"/>
                  </a:cxn>
                  <a:cxn ang="0">
                    <a:pos x="34" y="60"/>
                  </a:cxn>
                  <a:cxn ang="0">
                    <a:pos x="34" y="59"/>
                  </a:cxn>
                  <a:cxn ang="0">
                    <a:pos x="41" y="56"/>
                  </a:cxn>
                  <a:cxn ang="0">
                    <a:pos x="43" y="48"/>
                  </a:cxn>
                  <a:cxn ang="0">
                    <a:pos x="43" y="20"/>
                  </a:cxn>
                  <a:cxn ang="0">
                    <a:pos x="41" y="11"/>
                  </a:cxn>
                  <a:cxn ang="0">
                    <a:pos x="33" y="7"/>
                  </a:cxn>
                  <a:cxn ang="0">
                    <a:pos x="25" y="10"/>
                  </a:cxn>
                  <a:cxn ang="0">
                    <a:pos x="20" y="15"/>
                  </a:cxn>
                  <a:cxn ang="0">
                    <a:pos x="20" y="51"/>
                  </a:cxn>
                  <a:cxn ang="0">
                    <a:pos x="22" y="57"/>
                  </a:cxn>
                  <a:cxn ang="0">
                    <a:pos x="28" y="59"/>
                  </a:cxn>
                  <a:cxn ang="0">
                    <a:pos x="28" y="60"/>
                  </a:cxn>
                  <a:cxn ang="0">
                    <a:pos x="0" y="60"/>
                  </a:cxn>
                  <a:cxn ang="0">
                    <a:pos x="0" y="59"/>
                  </a:cxn>
                  <a:cxn ang="0">
                    <a:pos x="31" y="0"/>
                  </a:cxn>
                  <a:cxn ang="0">
                    <a:pos x="31" y="0"/>
                  </a:cxn>
                  <a:cxn ang="0">
                    <a:pos x="31" y="0"/>
                  </a:cxn>
                </a:cxnLst>
                <a:rect l="0" t="0" r="r" b="b"/>
                <a:pathLst>
                  <a:path w="62" h="60">
                    <a:moveTo>
                      <a:pt x="0" y="59"/>
                    </a:moveTo>
                    <a:lnTo>
                      <a:pt x="0" y="59"/>
                    </a:lnTo>
                    <a:cubicBezTo>
                      <a:pt x="3" y="58"/>
                      <a:pt x="5" y="58"/>
                      <a:pt x="7" y="56"/>
                    </a:cubicBezTo>
                    <a:cubicBezTo>
                      <a:pt x="8" y="55"/>
                      <a:pt x="8" y="53"/>
                      <a:pt x="8" y="49"/>
                    </a:cubicBezTo>
                    <a:lnTo>
                      <a:pt x="8" y="16"/>
                    </a:lnTo>
                    <a:cubicBezTo>
                      <a:pt x="8" y="13"/>
                      <a:pt x="8" y="11"/>
                      <a:pt x="8" y="10"/>
                    </a:cubicBezTo>
                    <a:cubicBezTo>
                      <a:pt x="7" y="9"/>
                      <a:pt x="5" y="8"/>
                      <a:pt x="3" y="8"/>
                    </a:cubicBezTo>
                    <a:cubicBezTo>
                      <a:pt x="2" y="8"/>
                      <a:pt x="2" y="8"/>
                      <a:pt x="1" y="8"/>
                    </a:cubicBezTo>
                    <a:cubicBezTo>
                      <a:pt x="1" y="8"/>
                      <a:pt x="0" y="8"/>
                      <a:pt x="0" y="8"/>
                    </a:cubicBezTo>
                    <a:lnTo>
                      <a:pt x="0" y="6"/>
                    </a:lnTo>
                    <a:cubicBezTo>
                      <a:pt x="2" y="5"/>
                      <a:pt x="6" y="4"/>
                      <a:pt x="12" y="2"/>
                    </a:cubicBezTo>
                    <a:lnTo>
                      <a:pt x="18" y="0"/>
                    </a:lnTo>
                    <a:cubicBezTo>
                      <a:pt x="19" y="0"/>
                      <a:pt x="19" y="0"/>
                      <a:pt x="19" y="0"/>
                    </a:cubicBezTo>
                    <a:cubicBezTo>
                      <a:pt x="19" y="0"/>
                      <a:pt x="19" y="1"/>
                      <a:pt x="19" y="1"/>
                    </a:cubicBezTo>
                    <a:lnTo>
                      <a:pt x="19" y="11"/>
                    </a:lnTo>
                    <a:cubicBezTo>
                      <a:pt x="23" y="7"/>
                      <a:pt x="26" y="4"/>
                      <a:pt x="28" y="3"/>
                    </a:cubicBezTo>
                    <a:cubicBezTo>
                      <a:pt x="32" y="1"/>
                      <a:pt x="35" y="0"/>
                      <a:pt x="39" y="0"/>
                    </a:cubicBezTo>
                    <a:cubicBezTo>
                      <a:pt x="42" y="0"/>
                      <a:pt x="44" y="1"/>
                      <a:pt x="47" y="2"/>
                    </a:cubicBezTo>
                    <a:cubicBezTo>
                      <a:pt x="51" y="6"/>
                      <a:pt x="54" y="11"/>
                      <a:pt x="54" y="20"/>
                    </a:cubicBezTo>
                    <a:lnTo>
                      <a:pt x="54" y="50"/>
                    </a:lnTo>
                    <a:cubicBezTo>
                      <a:pt x="54" y="53"/>
                      <a:pt x="54" y="55"/>
                      <a:pt x="56" y="57"/>
                    </a:cubicBezTo>
                    <a:cubicBezTo>
                      <a:pt x="57" y="58"/>
                      <a:pt x="59" y="59"/>
                      <a:pt x="62" y="59"/>
                    </a:cubicBezTo>
                    <a:lnTo>
                      <a:pt x="62" y="60"/>
                    </a:lnTo>
                    <a:lnTo>
                      <a:pt x="34" y="60"/>
                    </a:lnTo>
                    <a:lnTo>
                      <a:pt x="34" y="59"/>
                    </a:lnTo>
                    <a:cubicBezTo>
                      <a:pt x="37" y="58"/>
                      <a:pt x="40" y="57"/>
                      <a:pt x="41" y="56"/>
                    </a:cubicBezTo>
                    <a:cubicBezTo>
                      <a:pt x="42" y="55"/>
                      <a:pt x="43" y="52"/>
                      <a:pt x="43" y="48"/>
                    </a:cubicBezTo>
                    <a:lnTo>
                      <a:pt x="43" y="20"/>
                    </a:lnTo>
                    <a:cubicBezTo>
                      <a:pt x="43" y="16"/>
                      <a:pt x="42" y="13"/>
                      <a:pt x="41" y="11"/>
                    </a:cubicBezTo>
                    <a:cubicBezTo>
                      <a:pt x="39" y="8"/>
                      <a:pt x="37" y="7"/>
                      <a:pt x="33" y="7"/>
                    </a:cubicBezTo>
                    <a:cubicBezTo>
                      <a:pt x="31" y="7"/>
                      <a:pt x="28" y="8"/>
                      <a:pt x="25" y="10"/>
                    </a:cubicBezTo>
                    <a:cubicBezTo>
                      <a:pt x="24" y="11"/>
                      <a:pt x="22" y="12"/>
                      <a:pt x="20" y="15"/>
                    </a:cubicBezTo>
                    <a:lnTo>
                      <a:pt x="20" y="51"/>
                    </a:lnTo>
                    <a:cubicBezTo>
                      <a:pt x="20" y="54"/>
                      <a:pt x="20" y="56"/>
                      <a:pt x="22" y="57"/>
                    </a:cubicBezTo>
                    <a:cubicBezTo>
                      <a:pt x="23" y="58"/>
                      <a:pt x="25" y="59"/>
                      <a:pt x="28" y="59"/>
                    </a:cubicBezTo>
                    <a:lnTo>
                      <a:pt x="28" y="60"/>
                    </a:lnTo>
                    <a:lnTo>
                      <a:pt x="0" y="60"/>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5" name="Freeform 375"/>
              <p:cNvSpPr>
                <a:spLocks noEditPoints="1"/>
              </p:cNvSpPr>
              <p:nvPr/>
            </p:nvSpPr>
            <p:spPr bwMode="auto">
              <a:xfrm>
                <a:off x="1420" y="932"/>
                <a:ext cx="71" cy="118"/>
              </a:xfrm>
              <a:custGeom>
                <a:avLst/>
                <a:gdLst/>
                <a:ahLst/>
                <a:cxnLst>
                  <a:cxn ang="0">
                    <a:pos x="9" y="72"/>
                  </a:cxn>
                  <a:cxn ang="0">
                    <a:pos x="29" y="82"/>
                  </a:cxn>
                  <a:cxn ang="0">
                    <a:pos x="53" y="69"/>
                  </a:cxn>
                  <a:cxn ang="0">
                    <a:pos x="35" y="62"/>
                  </a:cxn>
                  <a:cxn ang="0">
                    <a:pos x="25" y="62"/>
                  </a:cxn>
                  <a:cxn ang="0">
                    <a:pos x="16" y="61"/>
                  </a:cxn>
                  <a:cxn ang="0">
                    <a:pos x="9" y="72"/>
                  </a:cxn>
                  <a:cxn ang="0">
                    <a:pos x="18" y="39"/>
                  </a:cxn>
                  <a:cxn ang="0">
                    <a:pos x="8" y="32"/>
                  </a:cxn>
                  <a:cxn ang="0">
                    <a:pos x="11" y="6"/>
                  </a:cxn>
                  <a:cxn ang="0">
                    <a:pos x="39" y="2"/>
                  </a:cxn>
                  <a:cxn ang="0">
                    <a:pos x="54" y="4"/>
                  </a:cxn>
                  <a:cxn ang="0">
                    <a:pos x="58" y="4"/>
                  </a:cxn>
                  <a:cxn ang="0">
                    <a:pos x="47" y="9"/>
                  </a:cxn>
                  <a:cxn ang="0">
                    <a:pos x="50" y="21"/>
                  </a:cxn>
                  <a:cxn ang="0">
                    <a:pos x="28" y="41"/>
                  </a:cxn>
                  <a:cxn ang="0">
                    <a:pos x="17" y="43"/>
                  </a:cxn>
                  <a:cxn ang="0">
                    <a:pos x="18" y="51"/>
                  </a:cxn>
                  <a:cxn ang="0">
                    <a:pos x="47" y="54"/>
                  </a:cxn>
                  <a:cxn ang="0">
                    <a:pos x="46" y="83"/>
                  </a:cxn>
                  <a:cxn ang="0">
                    <a:pos x="6" y="85"/>
                  </a:cxn>
                  <a:cxn ang="0">
                    <a:pos x="1" y="71"/>
                  </a:cxn>
                  <a:cxn ang="0">
                    <a:pos x="12" y="61"/>
                  </a:cxn>
                  <a:cxn ang="0">
                    <a:pos x="8" y="58"/>
                  </a:cxn>
                  <a:cxn ang="0">
                    <a:pos x="8" y="48"/>
                  </a:cxn>
                  <a:cxn ang="0">
                    <a:pos x="18" y="39"/>
                  </a:cxn>
                  <a:cxn ang="0">
                    <a:pos x="30" y="38"/>
                  </a:cxn>
                  <a:cxn ang="0">
                    <a:pos x="40" y="25"/>
                  </a:cxn>
                  <a:cxn ang="0">
                    <a:pos x="26" y="3"/>
                  </a:cxn>
                  <a:cxn ang="0">
                    <a:pos x="16" y="17"/>
                  </a:cxn>
                  <a:cxn ang="0">
                    <a:pos x="30" y="38"/>
                  </a:cxn>
                  <a:cxn ang="0">
                    <a:pos x="29" y="0"/>
                  </a:cxn>
                  <a:cxn ang="0">
                    <a:pos x="29" y="0"/>
                  </a:cxn>
                </a:cxnLst>
                <a:rect l="0" t="0" r="r" b="b"/>
                <a:pathLst>
                  <a:path w="58" h="89">
                    <a:moveTo>
                      <a:pt x="9" y="72"/>
                    </a:moveTo>
                    <a:lnTo>
                      <a:pt x="9" y="72"/>
                    </a:lnTo>
                    <a:cubicBezTo>
                      <a:pt x="9" y="76"/>
                      <a:pt x="11" y="79"/>
                      <a:pt x="15" y="80"/>
                    </a:cubicBezTo>
                    <a:cubicBezTo>
                      <a:pt x="19" y="81"/>
                      <a:pt x="24" y="82"/>
                      <a:pt x="29" y="82"/>
                    </a:cubicBezTo>
                    <a:cubicBezTo>
                      <a:pt x="36" y="82"/>
                      <a:pt x="42" y="81"/>
                      <a:pt x="47" y="78"/>
                    </a:cubicBezTo>
                    <a:cubicBezTo>
                      <a:pt x="51" y="76"/>
                      <a:pt x="53" y="73"/>
                      <a:pt x="53" y="69"/>
                    </a:cubicBezTo>
                    <a:cubicBezTo>
                      <a:pt x="53" y="66"/>
                      <a:pt x="52" y="64"/>
                      <a:pt x="48" y="63"/>
                    </a:cubicBezTo>
                    <a:cubicBezTo>
                      <a:pt x="46" y="63"/>
                      <a:pt x="42" y="62"/>
                      <a:pt x="35" y="62"/>
                    </a:cubicBezTo>
                    <a:cubicBezTo>
                      <a:pt x="34" y="62"/>
                      <a:pt x="32" y="62"/>
                      <a:pt x="30" y="62"/>
                    </a:cubicBezTo>
                    <a:cubicBezTo>
                      <a:pt x="28" y="62"/>
                      <a:pt x="27" y="62"/>
                      <a:pt x="25" y="62"/>
                    </a:cubicBezTo>
                    <a:cubicBezTo>
                      <a:pt x="24" y="62"/>
                      <a:pt x="23" y="62"/>
                      <a:pt x="21" y="62"/>
                    </a:cubicBezTo>
                    <a:cubicBezTo>
                      <a:pt x="19" y="61"/>
                      <a:pt x="17" y="61"/>
                      <a:pt x="16" y="61"/>
                    </a:cubicBezTo>
                    <a:cubicBezTo>
                      <a:pt x="16" y="61"/>
                      <a:pt x="14" y="62"/>
                      <a:pt x="12" y="65"/>
                    </a:cubicBezTo>
                    <a:cubicBezTo>
                      <a:pt x="10" y="68"/>
                      <a:pt x="9" y="70"/>
                      <a:pt x="9" y="72"/>
                    </a:cubicBezTo>
                    <a:lnTo>
                      <a:pt x="9" y="72"/>
                    </a:lnTo>
                    <a:close/>
                    <a:moveTo>
                      <a:pt x="18" y="39"/>
                    </a:moveTo>
                    <a:lnTo>
                      <a:pt x="18" y="39"/>
                    </a:lnTo>
                    <a:cubicBezTo>
                      <a:pt x="14" y="38"/>
                      <a:pt x="11" y="35"/>
                      <a:pt x="8" y="32"/>
                    </a:cubicBezTo>
                    <a:cubicBezTo>
                      <a:pt x="6" y="29"/>
                      <a:pt x="5" y="25"/>
                      <a:pt x="5" y="21"/>
                    </a:cubicBezTo>
                    <a:cubicBezTo>
                      <a:pt x="5" y="16"/>
                      <a:pt x="7" y="11"/>
                      <a:pt x="11" y="6"/>
                    </a:cubicBezTo>
                    <a:cubicBezTo>
                      <a:pt x="15" y="2"/>
                      <a:pt x="21" y="0"/>
                      <a:pt x="28" y="0"/>
                    </a:cubicBezTo>
                    <a:cubicBezTo>
                      <a:pt x="31" y="0"/>
                      <a:pt x="35" y="0"/>
                      <a:pt x="39" y="2"/>
                    </a:cubicBezTo>
                    <a:cubicBezTo>
                      <a:pt x="42" y="3"/>
                      <a:pt x="46" y="4"/>
                      <a:pt x="49" y="4"/>
                    </a:cubicBezTo>
                    <a:cubicBezTo>
                      <a:pt x="50" y="4"/>
                      <a:pt x="52" y="4"/>
                      <a:pt x="54" y="4"/>
                    </a:cubicBezTo>
                    <a:cubicBezTo>
                      <a:pt x="55" y="4"/>
                      <a:pt x="57" y="4"/>
                      <a:pt x="58" y="4"/>
                    </a:cubicBezTo>
                    <a:lnTo>
                      <a:pt x="58" y="4"/>
                    </a:lnTo>
                    <a:lnTo>
                      <a:pt x="58" y="9"/>
                    </a:lnTo>
                    <a:lnTo>
                      <a:pt x="47" y="9"/>
                    </a:lnTo>
                    <a:cubicBezTo>
                      <a:pt x="48" y="11"/>
                      <a:pt x="49" y="13"/>
                      <a:pt x="49" y="14"/>
                    </a:cubicBezTo>
                    <a:cubicBezTo>
                      <a:pt x="50" y="16"/>
                      <a:pt x="50" y="19"/>
                      <a:pt x="50" y="21"/>
                    </a:cubicBezTo>
                    <a:cubicBezTo>
                      <a:pt x="50" y="26"/>
                      <a:pt x="48" y="30"/>
                      <a:pt x="44" y="34"/>
                    </a:cubicBezTo>
                    <a:cubicBezTo>
                      <a:pt x="40" y="39"/>
                      <a:pt x="34" y="41"/>
                      <a:pt x="28" y="41"/>
                    </a:cubicBezTo>
                    <a:cubicBezTo>
                      <a:pt x="26" y="41"/>
                      <a:pt x="25" y="40"/>
                      <a:pt x="22" y="40"/>
                    </a:cubicBezTo>
                    <a:cubicBezTo>
                      <a:pt x="20" y="40"/>
                      <a:pt x="19" y="41"/>
                      <a:pt x="17" y="43"/>
                    </a:cubicBezTo>
                    <a:cubicBezTo>
                      <a:pt x="15" y="45"/>
                      <a:pt x="14" y="47"/>
                      <a:pt x="14" y="48"/>
                    </a:cubicBezTo>
                    <a:cubicBezTo>
                      <a:pt x="14" y="50"/>
                      <a:pt x="15" y="51"/>
                      <a:pt x="18" y="51"/>
                    </a:cubicBezTo>
                    <a:cubicBezTo>
                      <a:pt x="20" y="52"/>
                      <a:pt x="22" y="52"/>
                      <a:pt x="25" y="52"/>
                    </a:cubicBezTo>
                    <a:cubicBezTo>
                      <a:pt x="36" y="52"/>
                      <a:pt x="43" y="53"/>
                      <a:pt x="47" y="54"/>
                    </a:cubicBezTo>
                    <a:cubicBezTo>
                      <a:pt x="54" y="56"/>
                      <a:pt x="57" y="60"/>
                      <a:pt x="57" y="67"/>
                    </a:cubicBezTo>
                    <a:cubicBezTo>
                      <a:pt x="57" y="74"/>
                      <a:pt x="53" y="79"/>
                      <a:pt x="46" y="83"/>
                    </a:cubicBezTo>
                    <a:cubicBezTo>
                      <a:pt x="38" y="87"/>
                      <a:pt x="30" y="89"/>
                      <a:pt x="23" y="89"/>
                    </a:cubicBezTo>
                    <a:cubicBezTo>
                      <a:pt x="16" y="89"/>
                      <a:pt x="10" y="88"/>
                      <a:pt x="6" y="85"/>
                    </a:cubicBezTo>
                    <a:cubicBezTo>
                      <a:pt x="2" y="82"/>
                      <a:pt x="0" y="79"/>
                      <a:pt x="0" y="76"/>
                    </a:cubicBezTo>
                    <a:cubicBezTo>
                      <a:pt x="0" y="74"/>
                      <a:pt x="0" y="73"/>
                      <a:pt x="1" y="71"/>
                    </a:cubicBezTo>
                    <a:cubicBezTo>
                      <a:pt x="3" y="70"/>
                      <a:pt x="5" y="68"/>
                      <a:pt x="8" y="65"/>
                    </a:cubicBezTo>
                    <a:lnTo>
                      <a:pt x="12" y="61"/>
                    </a:lnTo>
                    <a:lnTo>
                      <a:pt x="13" y="60"/>
                    </a:lnTo>
                    <a:cubicBezTo>
                      <a:pt x="11" y="59"/>
                      <a:pt x="9" y="59"/>
                      <a:pt x="8" y="58"/>
                    </a:cubicBezTo>
                    <a:cubicBezTo>
                      <a:pt x="7" y="57"/>
                      <a:pt x="6" y="55"/>
                      <a:pt x="6" y="53"/>
                    </a:cubicBezTo>
                    <a:cubicBezTo>
                      <a:pt x="6" y="52"/>
                      <a:pt x="7" y="50"/>
                      <a:pt x="8" y="48"/>
                    </a:cubicBezTo>
                    <a:cubicBezTo>
                      <a:pt x="10" y="46"/>
                      <a:pt x="13" y="43"/>
                      <a:pt x="18" y="39"/>
                    </a:cubicBezTo>
                    <a:lnTo>
                      <a:pt x="18" y="39"/>
                    </a:lnTo>
                    <a:close/>
                    <a:moveTo>
                      <a:pt x="30" y="38"/>
                    </a:moveTo>
                    <a:lnTo>
                      <a:pt x="30" y="38"/>
                    </a:lnTo>
                    <a:cubicBezTo>
                      <a:pt x="32" y="38"/>
                      <a:pt x="34" y="37"/>
                      <a:pt x="36" y="36"/>
                    </a:cubicBezTo>
                    <a:cubicBezTo>
                      <a:pt x="38" y="34"/>
                      <a:pt x="40" y="30"/>
                      <a:pt x="40" y="25"/>
                    </a:cubicBezTo>
                    <a:cubicBezTo>
                      <a:pt x="40" y="21"/>
                      <a:pt x="39" y="16"/>
                      <a:pt x="37" y="11"/>
                    </a:cubicBezTo>
                    <a:cubicBezTo>
                      <a:pt x="34" y="6"/>
                      <a:pt x="31" y="3"/>
                      <a:pt x="26" y="3"/>
                    </a:cubicBezTo>
                    <a:cubicBezTo>
                      <a:pt x="22" y="3"/>
                      <a:pt x="19" y="5"/>
                      <a:pt x="17" y="9"/>
                    </a:cubicBezTo>
                    <a:cubicBezTo>
                      <a:pt x="17" y="11"/>
                      <a:pt x="16" y="14"/>
                      <a:pt x="16" y="17"/>
                    </a:cubicBezTo>
                    <a:cubicBezTo>
                      <a:pt x="16" y="22"/>
                      <a:pt x="17" y="27"/>
                      <a:pt x="20" y="31"/>
                    </a:cubicBezTo>
                    <a:cubicBezTo>
                      <a:pt x="23" y="35"/>
                      <a:pt x="26" y="38"/>
                      <a:pt x="30" y="38"/>
                    </a:cubicBezTo>
                    <a:lnTo>
                      <a:pt x="30" y="38"/>
                    </a:lnTo>
                    <a:close/>
                    <a:moveTo>
                      <a:pt x="29" y="0"/>
                    </a:moveTo>
                    <a:lnTo>
                      <a:pt x="29" y="0"/>
                    </a:lnTo>
                    <a:lnTo>
                      <a:pt x="2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6" name="Freeform 376"/>
              <p:cNvSpPr>
                <a:spLocks noEditPoints="1"/>
              </p:cNvSpPr>
              <p:nvPr/>
            </p:nvSpPr>
            <p:spPr bwMode="auto">
              <a:xfrm>
                <a:off x="1498" y="932"/>
                <a:ext cx="65" cy="82"/>
              </a:xfrm>
              <a:custGeom>
                <a:avLst/>
                <a:gdLst/>
                <a:ahLst/>
                <a:cxnLst>
                  <a:cxn ang="0">
                    <a:pos x="28" y="0"/>
                  </a:cxn>
                  <a:cxn ang="0">
                    <a:pos x="28" y="0"/>
                  </a:cxn>
                  <a:cxn ang="0">
                    <a:pos x="44" y="6"/>
                  </a:cxn>
                  <a:cxn ang="0">
                    <a:pos x="51" y="24"/>
                  </a:cxn>
                  <a:cxn ang="0">
                    <a:pos x="10" y="24"/>
                  </a:cxn>
                  <a:cxn ang="0">
                    <a:pos x="17" y="46"/>
                  </a:cxn>
                  <a:cxn ang="0">
                    <a:pos x="31" y="53"/>
                  </a:cxn>
                  <a:cxn ang="0">
                    <a:pos x="43" y="49"/>
                  </a:cxn>
                  <a:cxn ang="0">
                    <a:pos x="51" y="39"/>
                  </a:cxn>
                  <a:cxn ang="0">
                    <a:pos x="53" y="40"/>
                  </a:cxn>
                  <a:cxn ang="0">
                    <a:pos x="44" y="55"/>
                  </a:cxn>
                  <a:cxn ang="0">
                    <a:pos x="26"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9" y="10"/>
                      <a:pt x="51" y="16"/>
                      <a:pt x="51" y="24"/>
                    </a:cubicBezTo>
                    <a:lnTo>
                      <a:pt x="10" y="24"/>
                    </a:lnTo>
                    <a:cubicBezTo>
                      <a:pt x="10" y="34"/>
                      <a:pt x="13" y="41"/>
                      <a:pt x="17" y="46"/>
                    </a:cubicBezTo>
                    <a:cubicBezTo>
                      <a:pt x="21" y="50"/>
                      <a:pt x="26" y="53"/>
                      <a:pt x="31" y="53"/>
                    </a:cubicBezTo>
                    <a:cubicBezTo>
                      <a:pt x="36" y="53"/>
                      <a:pt x="39" y="52"/>
                      <a:pt x="43" y="49"/>
                    </a:cubicBezTo>
                    <a:cubicBezTo>
                      <a:pt x="46" y="47"/>
                      <a:pt x="49" y="43"/>
                      <a:pt x="51" y="39"/>
                    </a:cubicBezTo>
                    <a:lnTo>
                      <a:pt x="53" y="40"/>
                    </a:lnTo>
                    <a:cubicBezTo>
                      <a:pt x="52" y="45"/>
                      <a:pt x="48" y="50"/>
                      <a:pt x="44" y="55"/>
                    </a:cubicBezTo>
                    <a:cubicBezTo>
                      <a:pt x="39" y="60"/>
                      <a:pt x="33" y="62"/>
                      <a:pt x="26" y="62"/>
                    </a:cubicBezTo>
                    <a:cubicBezTo>
                      <a:pt x="18" y="62"/>
                      <a:pt x="11" y="59"/>
                      <a:pt x="7" y="53"/>
                    </a:cubicBezTo>
                    <a:cubicBezTo>
                      <a:pt x="3" y="47"/>
                      <a:pt x="0" y="40"/>
                      <a:pt x="0" y="32"/>
                    </a:cubicBezTo>
                    <a:cubicBezTo>
                      <a:pt x="0" y="23"/>
                      <a:pt x="3" y="16"/>
                      <a:pt x="8" y="9"/>
                    </a:cubicBezTo>
                    <a:cubicBezTo>
                      <a:pt x="13" y="3"/>
                      <a:pt x="20" y="0"/>
                      <a:pt x="28" y="0"/>
                    </a:cubicBezTo>
                    <a:lnTo>
                      <a:pt x="28" y="0"/>
                    </a:lnTo>
                    <a:close/>
                    <a:moveTo>
                      <a:pt x="24" y="5"/>
                    </a:moveTo>
                    <a:lnTo>
                      <a:pt x="24" y="5"/>
                    </a:lnTo>
                    <a:cubicBezTo>
                      <a:pt x="19" y="5"/>
                      <a:pt x="16" y="7"/>
                      <a:pt x="13" y="11"/>
                    </a:cubicBezTo>
                    <a:cubicBezTo>
                      <a:pt x="12" y="14"/>
                      <a:pt x="11" y="16"/>
                      <a:pt x="10" y="20"/>
                    </a:cubicBezTo>
                    <a:lnTo>
                      <a:pt x="37" y="20"/>
                    </a:lnTo>
                    <a:cubicBezTo>
                      <a:pt x="37" y="16"/>
                      <a:pt x="36" y="13"/>
                      <a:pt x="35" y="10"/>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7" name="Freeform 377"/>
              <p:cNvSpPr>
                <a:spLocks/>
              </p:cNvSpPr>
              <p:nvPr/>
            </p:nvSpPr>
            <p:spPr bwMode="auto">
              <a:xfrm>
                <a:off x="1569" y="932"/>
                <a:ext cx="52" cy="80"/>
              </a:xfrm>
              <a:custGeom>
                <a:avLst/>
                <a:gdLst/>
                <a:ahLst/>
                <a:cxnLst>
                  <a:cxn ang="0">
                    <a:pos x="0" y="58"/>
                  </a:cxn>
                  <a:cxn ang="0">
                    <a:pos x="0" y="58"/>
                  </a:cxn>
                  <a:cxn ang="0">
                    <a:pos x="7" y="56"/>
                  </a:cxn>
                  <a:cxn ang="0">
                    <a:pos x="9" y="50"/>
                  </a:cxn>
                  <a:cxn ang="0">
                    <a:pos x="9" y="20"/>
                  </a:cxn>
                  <a:cxn ang="0">
                    <a:pos x="8" y="11"/>
                  </a:cxn>
                  <a:cxn ang="0">
                    <a:pos x="4" y="9"/>
                  </a:cxn>
                  <a:cxn ang="0">
                    <a:pos x="2" y="9"/>
                  </a:cxn>
                  <a:cxn ang="0">
                    <a:pos x="0" y="9"/>
                  </a:cxn>
                  <a:cxn ang="0">
                    <a:pos x="0" y="7"/>
                  </a:cxn>
                  <a:cxn ang="0">
                    <a:pos x="7" y="4"/>
                  </a:cxn>
                  <a:cxn ang="0">
                    <a:pos x="13" y="2"/>
                  </a:cxn>
                  <a:cxn ang="0">
                    <a:pos x="19" y="0"/>
                  </a:cxn>
                  <a:cxn ang="0">
                    <a:pos x="20" y="0"/>
                  </a:cxn>
                  <a:cxn ang="0">
                    <a:pos x="20" y="1"/>
                  </a:cxn>
                  <a:cxn ang="0">
                    <a:pos x="20" y="12"/>
                  </a:cxn>
                  <a:cxn ang="0">
                    <a:pos x="28" y="3"/>
                  </a:cxn>
                  <a:cxn ang="0">
                    <a:pos x="36" y="0"/>
                  </a:cxn>
                  <a:cxn ang="0">
                    <a:pos x="41" y="2"/>
                  </a:cxn>
                  <a:cxn ang="0">
                    <a:pos x="43" y="7"/>
                  </a:cxn>
                  <a:cxn ang="0">
                    <a:pos x="42" y="11"/>
                  </a:cxn>
                  <a:cxn ang="0">
                    <a:pos x="38" y="13"/>
                  </a:cxn>
                  <a:cxn ang="0">
                    <a:pos x="33" y="11"/>
                  </a:cxn>
                  <a:cxn ang="0">
                    <a:pos x="29" y="8"/>
                  </a:cxn>
                  <a:cxn ang="0">
                    <a:pos x="24" y="12"/>
                  </a:cxn>
                  <a:cxn ang="0">
                    <a:pos x="20" y="20"/>
                  </a:cxn>
                  <a:cxn ang="0">
                    <a:pos x="20" y="49"/>
                  </a:cxn>
                  <a:cxn ang="0">
                    <a:pos x="23" y="56"/>
                  </a:cxn>
                  <a:cxn ang="0">
                    <a:pos x="31" y="58"/>
                  </a:cxn>
                  <a:cxn ang="0">
                    <a:pos x="31" y="60"/>
                  </a:cxn>
                  <a:cxn ang="0">
                    <a:pos x="0" y="60"/>
                  </a:cxn>
                  <a:cxn ang="0">
                    <a:pos x="0" y="58"/>
                  </a:cxn>
                </a:cxnLst>
                <a:rect l="0" t="0" r="r" b="b"/>
                <a:pathLst>
                  <a:path w="43" h="60">
                    <a:moveTo>
                      <a:pt x="0" y="58"/>
                    </a:moveTo>
                    <a:lnTo>
                      <a:pt x="0" y="58"/>
                    </a:lnTo>
                    <a:cubicBezTo>
                      <a:pt x="4" y="58"/>
                      <a:pt x="6" y="57"/>
                      <a:pt x="7" y="56"/>
                    </a:cubicBezTo>
                    <a:cubicBezTo>
                      <a:pt x="9" y="55"/>
                      <a:pt x="9" y="53"/>
                      <a:pt x="9" y="50"/>
                    </a:cubicBezTo>
                    <a:lnTo>
                      <a:pt x="9" y="20"/>
                    </a:lnTo>
                    <a:cubicBezTo>
                      <a:pt x="9" y="16"/>
                      <a:pt x="9" y="13"/>
                      <a:pt x="8" y="11"/>
                    </a:cubicBezTo>
                    <a:cubicBezTo>
                      <a:pt x="7" y="10"/>
                      <a:pt x="6" y="9"/>
                      <a:pt x="4" y="9"/>
                    </a:cubicBezTo>
                    <a:cubicBezTo>
                      <a:pt x="3" y="9"/>
                      <a:pt x="3" y="9"/>
                      <a:pt x="2" y="9"/>
                    </a:cubicBezTo>
                    <a:cubicBezTo>
                      <a:pt x="1" y="9"/>
                      <a:pt x="1" y="9"/>
                      <a:pt x="0" y="9"/>
                    </a:cubicBezTo>
                    <a:lnTo>
                      <a:pt x="0" y="7"/>
                    </a:lnTo>
                    <a:cubicBezTo>
                      <a:pt x="2" y="6"/>
                      <a:pt x="5" y="5"/>
                      <a:pt x="7" y="4"/>
                    </a:cubicBezTo>
                    <a:cubicBezTo>
                      <a:pt x="10" y="4"/>
                      <a:pt x="12" y="3"/>
                      <a:pt x="13" y="2"/>
                    </a:cubicBezTo>
                    <a:cubicBezTo>
                      <a:pt x="15" y="2"/>
                      <a:pt x="17" y="1"/>
                      <a:pt x="19" y="0"/>
                    </a:cubicBezTo>
                    <a:cubicBezTo>
                      <a:pt x="20" y="0"/>
                      <a:pt x="20" y="0"/>
                      <a:pt x="20" y="0"/>
                    </a:cubicBezTo>
                    <a:cubicBezTo>
                      <a:pt x="20" y="0"/>
                      <a:pt x="20" y="1"/>
                      <a:pt x="20" y="1"/>
                    </a:cubicBezTo>
                    <a:lnTo>
                      <a:pt x="20" y="12"/>
                    </a:lnTo>
                    <a:cubicBezTo>
                      <a:pt x="23" y="8"/>
                      <a:pt x="26" y="5"/>
                      <a:pt x="28" y="3"/>
                    </a:cubicBezTo>
                    <a:cubicBezTo>
                      <a:pt x="31" y="1"/>
                      <a:pt x="33" y="0"/>
                      <a:pt x="36" y="0"/>
                    </a:cubicBezTo>
                    <a:cubicBezTo>
                      <a:pt x="38" y="0"/>
                      <a:pt x="40" y="0"/>
                      <a:pt x="41" y="2"/>
                    </a:cubicBezTo>
                    <a:cubicBezTo>
                      <a:pt x="43" y="3"/>
                      <a:pt x="43" y="5"/>
                      <a:pt x="43" y="7"/>
                    </a:cubicBezTo>
                    <a:cubicBezTo>
                      <a:pt x="43" y="8"/>
                      <a:pt x="43" y="10"/>
                      <a:pt x="42" y="11"/>
                    </a:cubicBezTo>
                    <a:cubicBezTo>
                      <a:pt x="41" y="12"/>
                      <a:pt x="39" y="13"/>
                      <a:pt x="38" y="13"/>
                    </a:cubicBezTo>
                    <a:cubicBezTo>
                      <a:pt x="36" y="13"/>
                      <a:pt x="35" y="12"/>
                      <a:pt x="33" y="11"/>
                    </a:cubicBezTo>
                    <a:cubicBezTo>
                      <a:pt x="31" y="9"/>
                      <a:pt x="30" y="8"/>
                      <a:pt x="29" y="8"/>
                    </a:cubicBezTo>
                    <a:cubicBezTo>
                      <a:pt x="28" y="8"/>
                      <a:pt x="26" y="10"/>
                      <a:pt x="24" y="12"/>
                    </a:cubicBezTo>
                    <a:cubicBezTo>
                      <a:pt x="21" y="14"/>
                      <a:pt x="20" y="17"/>
                      <a:pt x="20" y="20"/>
                    </a:cubicBezTo>
                    <a:lnTo>
                      <a:pt x="20" y="49"/>
                    </a:lnTo>
                    <a:cubicBezTo>
                      <a:pt x="20" y="52"/>
                      <a:pt x="21" y="55"/>
                      <a:pt x="23" y="56"/>
                    </a:cubicBezTo>
                    <a:cubicBezTo>
                      <a:pt x="25" y="58"/>
                      <a:pt x="27" y="58"/>
                      <a:pt x="31" y="58"/>
                    </a:cubicBezTo>
                    <a:lnTo>
                      <a:pt x="31" y="60"/>
                    </a:lnTo>
                    <a:lnTo>
                      <a:pt x="0" y="60"/>
                    </a:lnTo>
                    <a:lnTo>
                      <a:pt x="0"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8" name="Freeform 378"/>
              <p:cNvSpPr>
                <a:spLocks/>
              </p:cNvSpPr>
              <p:nvPr/>
            </p:nvSpPr>
            <p:spPr bwMode="auto">
              <a:xfrm>
                <a:off x="1665" y="897"/>
                <a:ext cx="136" cy="115"/>
              </a:xfrm>
              <a:custGeom>
                <a:avLst/>
                <a:gdLst/>
                <a:ahLst/>
                <a:cxnLst>
                  <a:cxn ang="0">
                    <a:pos x="0" y="85"/>
                  </a:cxn>
                  <a:cxn ang="0">
                    <a:pos x="0" y="85"/>
                  </a:cxn>
                  <a:cxn ang="0">
                    <a:pos x="10" y="81"/>
                  </a:cxn>
                  <a:cxn ang="0">
                    <a:pos x="13" y="68"/>
                  </a:cxn>
                  <a:cxn ang="0">
                    <a:pos x="13" y="14"/>
                  </a:cxn>
                  <a:cxn ang="0">
                    <a:pos x="11" y="5"/>
                  </a:cxn>
                  <a:cxn ang="0">
                    <a:pos x="0" y="3"/>
                  </a:cxn>
                  <a:cxn ang="0">
                    <a:pos x="0" y="0"/>
                  </a:cxn>
                  <a:cxn ang="0">
                    <a:pos x="26" y="0"/>
                  </a:cxn>
                  <a:cxn ang="0">
                    <a:pos x="57" y="67"/>
                  </a:cxn>
                  <a:cxn ang="0">
                    <a:pos x="86" y="0"/>
                  </a:cxn>
                  <a:cxn ang="0">
                    <a:pos x="112" y="0"/>
                  </a:cxn>
                  <a:cxn ang="0">
                    <a:pos x="112" y="3"/>
                  </a:cxn>
                  <a:cxn ang="0">
                    <a:pos x="103" y="5"/>
                  </a:cxn>
                  <a:cxn ang="0">
                    <a:pos x="101" y="14"/>
                  </a:cxn>
                  <a:cxn ang="0">
                    <a:pos x="101" y="73"/>
                  </a:cxn>
                  <a:cxn ang="0">
                    <a:pos x="103" y="82"/>
                  </a:cxn>
                  <a:cxn ang="0">
                    <a:pos x="112" y="85"/>
                  </a:cxn>
                  <a:cxn ang="0">
                    <a:pos x="112" y="87"/>
                  </a:cxn>
                  <a:cxn ang="0">
                    <a:pos x="75" y="87"/>
                  </a:cxn>
                  <a:cxn ang="0">
                    <a:pos x="75" y="85"/>
                  </a:cxn>
                  <a:cxn ang="0">
                    <a:pos x="85" y="82"/>
                  </a:cxn>
                  <a:cxn ang="0">
                    <a:pos x="87" y="72"/>
                  </a:cxn>
                  <a:cxn ang="0">
                    <a:pos x="87" y="12"/>
                  </a:cxn>
                  <a:cxn ang="0">
                    <a:pos x="54" y="87"/>
                  </a:cxn>
                  <a:cxn ang="0">
                    <a:pos x="52" y="87"/>
                  </a:cxn>
                  <a:cxn ang="0">
                    <a:pos x="19" y="15"/>
                  </a:cxn>
                  <a:cxn ang="0">
                    <a:pos x="19" y="68"/>
                  </a:cxn>
                  <a:cxn ang="0">
                    <a:pos x="22" y="82"/>
                  </a:cxn>
                  <a:cxn ang="0">
                    <a:pos x="31" y="85"/>
                  </a:cxn>
                  <a:cxn ang="0">
                    <a:pos x="31" y="87"/>
                  </a:cxn>
                  <a:cxn ang="0">
                    <a:pos x="0" y="87"/>
                  </a:cxn>
                  <a:cxn ang="0">
                    <a:pos x="0" y="85"/>
                  </a:cxn>
                </a:cxnLst>
                <a:rect l="0" t="0" r="r" b="b"/>
                <a:pathLst>
                  <a:path w="112" h="87">
                    <a:moveTo>
                      <a:pt x="0" y="85"/>
                    </a:moveTo>
                    <a:lnTo>
                      <a:pt x="0" y="85"/>
                    </a:lnTo>
                    <a:cubicBezTo>
                      <a:pt x="5" y="85"/>
                      <a:pt x="9" y="83"/>
                      <a:pt x="10" y="81"/>
                    </a:cubicBezTo>
                    <a:cubicBezTo>
                      <a:pt x="12" y="79"/>
                      <a:pt x="13" y="75"/>
                      <a:pt x="13" y="68"/>
                    </a:cubicBezTo>
                    <a:lnTo>
                      <a:pt x="13" y="14"/>
                    </a:lnTo>
                    <a:cubicBezTo>
                      <a:pt x="13" y="10"/>
                      <a:pt x="12" y="7"/>
                      <a:pt x="11" y="5"/>
                    </a:cubicBezTo>
                    <a:cubicBezTo>
                      <a:pt x="9" y="4"/>
                      <a:pt x="6" y="3"/>
                      <a:pt x="0" y="3"/>
                    </a:cubicBezTo>
                    <a:lnTo>
                      <a:pt x="0" y="0"/>
                    </a:lnTo>
                    <a:lnTo>
                      <a:pt x="26" y="0"/>
                    </a:lnTo>
                    <a:lnTo>
                      <a:pt x="57" y="67"/>
                    </a:lnTo>
                    <a:lnTo>
                      <a:pt x="86" y="0"/>
                    </a:lnTo>
                    <a:lnTo>
                      <a:pt x="112" y="0"/>
                    </a:lnTo>
                    <a:lnTo>
                      <a:pt x="112" y="3"/>
                    </a:lnTo>
                    <a:cubicBezTo>
                      <a:pt x="108" y="3"/>
                      <a:pt x="104" y="4"/>
                      <a:pt x="103" y="5"/>
                    </a:cubicBezTo>
                    <a:cubicBezTo>
                      <a:pt x="102" y="7"/>
                      <a:pt x="101" y="10"/>
                      <a:pt x="101" y="14"/>
                    </a:cubicBezTo>
                    <a:lnTo>
                      <a:pt x="101" y="73"/>
                    </a:lnTo>
                    <a:cubicBezTo>
                      <a:pt x="101" y="78"/>
                      <a:pt x="102" y="81"/>
                      <a:pt x="103" y="82"/>
                    </a:cubicBezTo>
                    <a:cubicBezTo>
                      <a:pt x="104" y="84"/>
                      <a:pt x="108" y="85"/>
                      <a:pt x="112" y="85"/>
                    </a:cubicBezTo>
                    <a:lnTo>
                      <a:pt x="112" y="87"/>
                    </a:lnTo>
                    <a:lnTo>
                      <a:pt x="75" y="87"/>
                    </a:lnTo>
                    <a:lnTo>
                      <a:pt x="75" y="85"/>
                    </a:lnTo>
                    <a:cubicBezTo>
                      <a:pt x="81" y="85"/>
                      <a:pt x="84" y="84"/>
                      <a:pt x="85" y="82"/>
                    </a:cubicBezTo>
                    <a:cubicBezTo>
                      <a:pt x="87" y="81"/>
                      <a:pt x="87" y="77"/>
                      <a:pt x="87" y="72"/>
                    </a:cubicBezTo>
                    <a:lnTo>
                      <a:pt x="87" y="12"/>
                    </a:lnTo>
                    <a:lnTo>
                      <a:pt x="54" y="87"/>
                    </a:lnTo>
                    <a:lnTo>
                      <a:pt x="52" y="87"/>
                    </a:lnTo>
                    <a:lnTo>
                      <a:pt x="19" y="15"/>
                    </a:lnTo>
                    <a:lnTo>
                      <a:pt x="19" y="68"/>
                    </a:lnTo>
                    <a:cubicBezTo>
                      <a:pt x="19" y="75"/>
                      <a:pt x="20" y="80"/>
                      <a:pt x="22" y="82"/>
                    </a:cubicBezTo>
                    <a:cubicBezTo>
                      <a:pt x="23" y="84"/>
                      <a:pt x="26" y="85"/>
                      <a:pt x="31" y="85"/>
                    </a:cubicBezTo>
                    <a:lnTo>
                      <a:pt x="31"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499" name="Freeform 379"/>
              <p:cNvSpPr>
                <a:spLocks noEditPoints="1"/>
              </p:cNvSpPr>
              <p:nvPr/>
            </p:nvSpPr>
            <p:spPr bwMode="auto">
              <a:xfrm>
                <a:off x="1810" y="893"/>
                <a:ext cx="39" cy="119"/>
              </a:xfrm>
              <a:custGeom>
                <a:avLst/>
                <a:gdLst/>
                <a:ahLst/>
                <a:cxnLst>
                  <a:cxn ang="0">
                    <a:pos x="9" y="7"/>
                  </a:cxn>
                  <a:cxn ang="0">
                    <a:pos x="9" y="7"/>
                  </a:cxn>
                  <a:cxn ang="0">
                    <a:pos x="11" y="2"/>
                  </a:cxn>
                  <a:cxn ang="0">
                    <a:pos x="15" y="0"/>
                  </a:cxn>
                  <a:cxn ang="0">
                    <a:pos x="20" y="2"/>
                  </a:cxn>
                  <a:cxn ang="0">
                    <a:pos x="22" y="7"/>
                  </a:cxn>
                  <a:cxn ang="0">
                    <a:pos x="20" y="12"/>
                  </a:cxn>
                  <a:cxn ang="0">
                    <a:pos x="15" y="14"/>
                  </a:cxn>
                  <a:cxn ang="0">
                    <a:pos x="11" y="12"/>
                  </a:cxn>
                  <a:cxn ang="0">
                    <a:pos x="9" y="7"/>
                  </a:cxn>
                  <a:cxn ang="0">
                    <a:pos x="9" y="7"/>
                  </a:cxn>
                  <a:cxn ang="0">
                    <a:pos x="0" y="89"/>
                  </a:cxn>
                  <a:cxn ang="0">
                    <a:pos x="0" y="89"/>
                  </a:cxn>
                  <a:cxn ang="0">
                    <a:pos x="9" y="86"/>
                  </a:cxn>
                  <a:cxn ang="0">
                    <a:pos x="11" y="77"/>
                  </a:cxn>
                  <a:cxn ang="0">
                    <a:pos x="11" y="46"/>
                  </a:cxn>
                  <a:cxn ang="0">
                    <a:pos x="10" y="41"/>
                  </a:cxn>
                  <a:cxn ang="0">
                    <a:pos x="6" y="38"/>
                  </a:cxn>
                  <a:cxn ang="0">
                    <a:pos x="5" y="38"/>
                  </a:cxn>
                  <a:cxn ang="0">
                    <a:pos x="1" y="39"/>
                  </a:cxn>
                  <a:cxn ang="0">
                    <a:pos x="1" y="37"/>
                  </a:cxn>
                  <a:cxn ang="0">
                    <a:pos x="4" y="36"/>
                  </a:cxn>
                  <a:cxn ang="0">
                    <a:pos x="20" y="31"/>
                  </a:cxn>
                  <a:cxn ang="0">
                    <a:pos x="22" y="30"/>
                  </a:cxn>
                  <a:cxn ang="0">
                    <a:pos x="22" y="31"/>
                  </a:cxn>
                  <a:cxn ang="0">
                    <a:pos x="22" y="77"/>
                  </a:cxn>
                  <a:cxn ang="0">
                    <a:pos x="24" y="86"/>
                  </a:cxn>
                  <a:cxn ang="0">
                    <a:pos x="32" y="89"/>
                  </a:cxn>
                  <a:cxn ang="0">
                    <a:pos x="32" y="90"/>
                  </a:cxn>
                  <a:cxn ang="0">
                    <a:pos x="0" y="90"/>
                  </a:cxn>
                  <a:cxn ang="0">
                    <a:pos x="0" y="89"/>
                  </a:cxn>
                </a:cxnLst>
                <a:rect l="0" t="0" r="r" b="b"/>
                <a:pathLst>
                  <a:path w="32" h="90">
                    <a:moveTo>
                      <a:pt x="9" y="7"/>
                    </a:moveTo>
                    <a:lnTo>
                      <a:pt x="9" y="7"/>
                    </a:lnTo>
                    <a:cubicBezTo>
                      <a:pt x="9" y="5"/>
                      <a:pt x="9" y="4"/>
                      <a:pt x="11" y="2"/>
                    </a:cubicBezTo>
                    <a:cubicBezTo>
                      <a:pt x="12" y="1"/>
                      <a:pt x="14" y="0"/>
                      <a:pt x="15" y="0"/>
                    </a:cubicBezTo>
                    <a:cubicBezTo>
                      <a:pt x="17" y="0"/>
                      <a:pt x="19" y="1"/>
                      <a:pt x="20" y="2"/>
                    </a:cubicBezTo>
                    <a:cubicBezTo>
                      <a:pt x="21" y="4"/>
                      <a:pt x="22" y="5"/>
                      <a:pt x="22" y="7"/>
                    </a:cubicBezTo>
                    <a:cubicBezTo>
                      <a:pt x="22" y="9"/>
                      <a:pt x="21" y="11"/>
                      <a:pt x="20" y="12"/>
                    </a:cubicBezTo>
                    <a:cubicBezTo>
                      <a:pt x="19" y="13"/>
                      <a:pt x="17" y="14"/>
                      <a:pt x="15" y="14"/>
                    </a:cubicBezTo>
                    <a:cubicBezTo>
                      <a:pt x="14" y="14"/>
                      <a:pt x="12" y="13"/>
                      <a:pt x="11" y="12"/>
                    </a:cubicBezTo>
                    <a:cubicBezTo>
                      <a:pt x="9" y="11"/>
                      <a:pt x="9" y="9"/>
                      <a:pt x="9" y="7"/>
                    </a:cubicBezTo>
                    <a:lnTo>
                      <a:pt x="9" y="7"/>
                    </a:lnTo>
                    <a:close/>
                    <a:moveTo>
                      <a:pt x="0" y="89"/>
                    </a:moveTo>
                    <a:lnTo>
                      <a:pt x="0" y="89"/>
                    </a:lnTo>
                    <a:cubicBezTo>
                      <a:pt x="5" y="88"/>
                      <a:pt x="8" y="87"/>
                      <a:pt x="9" y="86"/>
                    </a:cubicBezTo>
                    <a:cubicBezTo>
                      <a:pt x="10" y="85"/>
                      <a:pt x="11" y="82"/>
                      <a:pt x="11" y="77"/>
                    </a:cubicBezTo>
                    <a:lnTo>
                      <a:pt x="11" y="46"/>
                    </a:lnTo>
                    <a:cubicBezTo>
                      <a:pt x="11" y="44"/>
                      <a:pt x="11" y="42"/>
                      <a:pt x="10" y="41"/>
                    </a:cubicBezTo>
                    <a:cubicBezTo>
                      <a:pt x="10" y="39"/>
                      <a:pt x="8" y="38"/>
                      <a:pt x="6" y="38"/>
                    </a:cubicBezTo>
                    <a:cubicBezTo>
                      <a:pt x="6" y="38"/>
                      <a:pt x="5" y="38"/>
                      <a:pt x="5" y="38"/>
                    </a:cubicBezTo>
                    <a:cubicBezTo>
                      <a:pt x="5" y="38"/>
                      <a:pt x="3" y="38"/>
                      <a:pt x="1" y="39"/>
                    </a:cubicBezTo>
                    <a:lnTo>
                      <a:pt x="1" y="37"/>
                    </a:lnTo>
                    <a:lnTo>
                      <a:pt x="4" y="36"/>
                    </a:lnTo>
                    <a:cubicBezTo>
                      <a:pt x="11" y="34"/>
                      <a:pt x="17" y="32"/>
                      <a:pt x="20" y="31"/>
                    </a:cubicBezTo>
                    <a:cubicBezTo>
                      <a:pt x="21" y="30"/>
                      <a:pt x="22" y="30"/>
                      <a:pt x="22" y="30"/>
                    </a:cubicBezTo>
                    <a:cubicBezTo>
                      <a:pt x="22" y="30"/>
                      <a:pt x="22" y="30"/>
                      <a:pt x="22" y="31"/>
                    </a:cubicBezTo>
                    <a:lnTo>
                      <a:pt x="22" y="77"/>
                    </a:lnTo>
                    <a:cubicBezTo>
                      <a:pt x="22" y="82"/>
                      <a:pt x="23" y="85"/>
                      <a:pt x="24" y="86"/>
                    </a:cubicBezTo>
                    <a:cubicBezTo>
                      <a:pt x="25" y="88"/>
                      <a:pt x="28" y="88"/>
                      <a:pt x="32" y="89"/>
                    </a:cubicBezTo>
                    <a:lnTo>
                      <a:pt x="32"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0" name="Freeform 380"/>
              <p:cNvSpPr>
                <a:spLocks/>
              </p:cNvSpPr>
              <p:nvPr/>
            </p:nvSpPr>
            <p:spPr bwMode="auto">
              <a:xfrm>
                <a:off x="1855" y="893"/>
                <a:ext cx="39" cy="119"/>
              </a:xfrm>
              <a:custGeom>
                <a:avLst/>
                <a:gdLst/>
                <a:ahLst/>
                <a:cxnLst>
                  <a:cxn ang="0">
                    <a:pos x="0" y="89"/>
                  </a:cxn>
                  <a:cxn ang="0">
                    <a:pos x="0" y="89"/>
                  </a:cxn>
                  <a:cxn ang="0">
                    <a:pos x="9" y="86"/>
                  </a:cxn>
                  <a:cxn ang="0">
                    <a:pos x="11" y="79"/>
                  </a:cxn>
                  <a:cxn ang="0">
                    <a:pos x="11" y="16"/>
                  </a:cxn>
                  <a:cxn ang="0">
                    <a:pos x="10" y="10"/>
                  </a:cxn>
                  <a:cxn ang="0">
                    <a:pos x="5" y="8"/>
                  </a:cxn>
                  <a:cxn ang="0">
                    <a:pos x="3" y="8"/>
                  </a:cxn>
                  <a:cxn ang="0">
                    <a:pos x="0" y="8"/>
                  </a:cxn>
                  <a:cxn ang="0">
                    <a:pos x="0" y="6"/>
                  </a:cxn>
                  <a:cxn ang="0">
                    <a:pos x="21" y="0"/>
                  </a:cxn>
                  <a:cxn ang="0">
                    <a:pos x="22" y="0"/>
                  </a:cxn>
                  <a:cxn ang="0">
                    <a:pos x="22" y="2"/>
                  </a:cxn>
                  <a:cxn ang="0">
                    <a:pos x="22" y="79"/>
                  </a:cxn>
                  <a:cxn ang="0">
                    <a:pos x="24" y="87"/>
                  </a:cxn>
                  <a:cxn ang="0">
                    <a:pos x="32" y="89"/>
                  </a:cxn>
                  <a:cxn ang="0">
                    <a:pos x="32" y="90"/>
                  </a:cxn>
                  <a:cxn ang="0">
                    <a:pos x="0" y="90"/>
                  </a:cxn>
                  <a:cxn ang="0">
                    <a:pos x="0" y="89"/>
                  </a:cxn>
                </a:cxnLst>
                <a:rect l="0" t="0" r="r" b="b"/>
                <a:pathLst>
                  <a:path w="32" h="90">
                    <a:moveTo>
                      <a:pt x="0" y="89"/>
                    </a:moveTo>
                    <a:lnTo>
                      <a:pt x="0" y="89"/>
                    </a:lnTo>
                    <a:cubicBezTo>
                      <a:pt x="4" y="88"/>
                      <a:pt x="7" y="87"/>
                      <a:pt x="9" y="86"/>
                    </a:cubicBezTo>
                    <a:cubicBezTo>
                      <a:pt x="10" y="85"/>
                      <a:pt x="11" y="83"/>
                      <a:pt x="11" y="79"/>
                    </a:cubicBezTo>
                    <a:lnTo>
                      <a:pt x="11" y="16"/>
                    </a:lnTo>
                    <a:cubicBezTo>
                      <a:pt x="11" y="13"/>
                      <a:pt x="10" y="11"/>
                      <a:pt x="10" y="10"/>
                    </a:cubicBezTo>
                    <a:cubicBezTo>
                      <a:pt x="9" y="8"/>
                      <a:pt x="7" y="8"/>
                      <a:pt x="5" y="8"/>
                    </a:cubicBezTo>
                    <a:cubicBezTo>
                      <a:pt x="4" y="8"/>
                      <a:pt x="3" y="8"/>
                      <a:pt x="3" y="8"/>
                    </a:cubicBezTo>
                    <a:cubicBezTo>
                      <a:pt x="2" y="8"/>
                      <a:pt x="1" y="8"/>
                      <a:pt x="0" y="8"/>
                    </a:cubicBezTo>
                    <a:lnTo>
                      <a:pt x="0" y="6"/>
                    </a:lnTo>
                    <a:cubicBezTo>
                      <a:pt x="6" y="5"/>
                      <a:pt x="13" y="3"/>
                      <a:pt x="21" y="0"/>
                    </a:cubicBezTo>
                    <a:cubicBezTo>
                      <a:pt x="21" y="0"/>
                      <a:pt x="22" y="0"/>
                      <a:pt x="22" y="0"/>
                    </a:cubicBezTo>
                    <a:cubicBezTo>
                      <a:pt x="22" y="1"/>
                      <a:pt x="22" y="1"/>
                      <a:pt x="22" y="2"/>
                    </a:cubicBezTo>
                    <a:lnTo>
                      <a:pt x="22" y="79"/>
                    </a:lnTo>
                    <a:cubicBezTo>
                      <a:pt x="22" y="83"/>
                      <a:pt x="22" y="85"/>
                      <a:pt x="24" y="87"/>
                    </a:cubicBezTo>
                    <a:cubicBezTo>
                      <a:pt x="25" y="88"/>
                      <a:pt x="28" y="88"/>
                      <a:pt x="32" y="89"/>
                    </a:cubicBezTo>
                    <a:lnTo>
                      <a:pt x="32"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1" name="Freeform 381"/>
              <p:cNvSpPr>
                <a:spLocks noEditPoints="1"/>
              </p:cNvSpPr>
              <p:nvPr/>
            </p:nvSpPr>
            <p:spPr bwMode="auto">
              <a:xfrm>
                <a:off x="1900" y="932"/>
                <a:ext cx="64"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9"/>
                  </a:cxn>
                  <a:cxn ang="0">
                    <a:pos x="28" y="0"/>
                  </a:cxn>
                  <a:cxn ang="0">
                    <a:pos x="28" y="0"/>
                  </a:cxn>
                  <a:cxn ang="0">
                    <a:pos x="24" y="5"/>
                  </a:cxn>
                  <a:cxn ang="0">
                    <a:pos x="24" y="5"/>
                  </a:cxn>
                  <a:cxn ang="0">
                    <a:pos x="13" y="11"/>
                  </a:cxn>
                  <a:cxn ang="0">
                    <a:pos x="10" y="20"/>
                  </a:cxn>
                  <a:cxn ang="0">
                    <a:pos x="37" y="20"/>
                  </a:cxn>
                  <a:cxn ang="0">
                    <a:pos x="35" y="10"/>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0"/>
                      <a:pt x="50" y="16"/>
                      <a:pt x="50" y="24"/>
                    </a:cubicBezTo>
                    <a:lnTo>
                      <a:pt x="10" y="24"/>
                    </a:lnTo>
                    <a:cubicBezTo>
                      <a:pt x="10" y="34"/>
                      <a:pt x="12" y="41"/>
                      <a:pt x="16" y="46"/>
                    </a:cubicBezTo>
                    <a:cubicBezTo>
                      <a:pt x="20" y="50"/>
                      <a:pt x="25" y="53"/>
                      <a:pt x="31" y="53"/>
                    </a:cubicBezTo>
                    <a:cubicBezTo>
                      <a:pt x="35" y="53"/>
                      <a:pt x="39" y="52"/>
                      <a:pt x="42" y="49"/>
                    </a:cubicBezTo>
                    <a:cubicBezTo>
                      <a:pt x="45" y="47"/>
                      <a:pt x="48" y="43"/>
                      <a:pt x="51" y="39"/>
                    </a:cubicBezTo>
                    <a:lnTo>
                      <a:pt x="53" y="40"/>
                    </a:lnTo>
                    <a:cubicBezTo>
                      <a:pt x="51" y="45"/>
                      <a:pt x="48" y="50"/>
                      <a:pt x="43" y="55"/>
                    </a:cubicBezTo>
                    <a:cubicBezTo>
                      <a:pt x="38" y="60"/>
                      <a:pt x="32" y="62"/>
                      <a:pt x="25" y="62"/>
                    </a:cubicBezTo>
                    <a:cubicBezTo>
                      <a:pt x="17" y="62"/>
                      <a:pt x="11" y="59"/>
                      <a:pt x="7" y="53"/>
                    </a:cubicBezTo>
                    <a:cubicBezTo>
                      <a:pt x="2" y="47"/>
                      <a:pt x="0" y="40"/>
                      <a:pt x="0" y="32"/>
                    </a:cubicBezTo>
                    <a:cubicBezTo>
                      <a:pt x="0" y="23"/>
                      <a:pt x="3" y="16"/>
                      <a:pt x="8" y="9"/>
                    </a:cubicBezTo>
                    <a:cubicBezTo>
                      <a:pt x="13" y="3"/>
                      <a:pt x="20" y="0"/>
                      <a:pt x="28" y="0"/>
                    </a:cubicBezTo>
                    <a:lnTo>
                      <a:pt x="28" y="0"/>
                    </a:lnTo>
                    <a:close/>
                    <a:moveTo>
                      <a:pt x="24" y="5"/>
                    </a:moveTo>
                    <a:lnTo>
                      <a:pt x="24" y="5"/>
                    </a:lnTo>
                    <a:cubicBezTo>
                      <a:pt x="19" y="5"/>
                      <a:pt x="15" y="7"/>
                      <a:pt x="13" y="11"/>
                    </a:cubicBezTo>
                    <a:cubicBezTo>
                      <a:pt x="11" y="14"/>
                      <a:pt x="10" y="16"/>
                      <a:pt x="10" y="20"/>
                    </a:cubicBezTo>
                    <a:lnTo>
                      <a:pt x="37" y="20"/>
                    </a:lnTo>
                    <a:cubicBezTo>
                      <a:pt x="37" y="16"/>
                      <a:pt x="36" y="13"/>
                      <a:pt x="35" y="10"/>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2" name="Freeform 382"/>
              <p:cNvSpPr>
                <a:spLocks noEditPoints="1"/>
              </p:cNvSpPr>
              <p:nvPr/>
            </p:nvSpPr>
            <p:spPr bwMode="auto">
              <a:xfrm>
                <a:off x="1976" y="932"/>
                <a:ext cx="49" cy="82"/>
              </a:xfrm>
              <a:custGeom>
                <a:avLst/>
                <a:gdLst/>
                <a:ahLst/>
                <a:cxnLst>
                  <a:cxn ang="0">
                    <a:pos x="1" y="40"/>
                  </a:cxn>
                  <a:cxn ang="0">
                    <a:pos x="1" y="40"/>
                  </a:cxn>
                  <a:cxn ang="0">
                    <a:pos x="3" y="40"/>
                  </a:cxn>
                  <a:cxn ang="0">
                    <a:pos x="7" y="51"/>
                  </a:cxn>
                  <a:cxn ang="0">
                    <a:pos x="20" y="59"/>
                  </a:cxn>
                  <a:cxn ang="0">
                    <a:pos x="28" y="56"/>
                  </a:cxn>
                  <a:cxn ang="0">
                    <a:pos x="30" y="49"/>
                  </a:cxn>
                  <a:cxn ang="0">
                    <a:pos x="29" y="44"/>
                  </a:cxn>
                  <a:cxn ang="0">
                    <a:pos x="23" y="39"/>
                  </a:cxn>
                  <a:cxn ang="0">
                    <a:pos x="16" y="35"/>
                  </a:cxn>
                  <a:cxn ang="0">
                    <a:pos x="4" y="26"/>
                  </a:cxn>
                  <a:cxn ang="0">
                    <a:pos x="0" y="16"/>
                  </a:cxn>
                  <a:cxn ang="0">
                    <a:pos x="6" y="4"/>
                  </a:cxn>
                  <a:cxn ang="0">
                    <a:pos x="19" y="0"/>
                  </a:cxn>
                  <a:cxn ang="0">
                    <a:pos x="26" y="1"/>
                  </a:cxn>
                  <a:cxn ang="0">
                    <a:pos x="31" y="2"/>
                  </a:cxn>
                  <a:cxn ang="0">
                    <a:pos x="32" y="2"/>
                  </a:cxn>
                  <a:cxn ang="0">
                    <a:pos x="33" y="1"/>
                  </a:cxn>
                  <a:cxn ang="0">
                    <a:pos x="35" y="1"/>
                  </a:cxn>
                  <a:cxn ang="0">
                    <a:pos x="35" y="19"/>
                  </a:cxn>
                  <a:cxn ang="0">
                    <a:pos x="33" y="19"/>
                  </a:cxn>
                  <a:cxn ang="0">
                    <a:pos x="30" y="9"/>
                  </a:cxn>
                  <a:cxn ang="0">
                    <a:pos x="18" y="3"/>
                  </a:cxn>
                  <a:cxn ang="0">
                    <a:pos x="11" y="5"/>
                  </a:cxn>
                  <a:cxn ang="0">
                    <a:pos x="9" y="12"/>
                  </a:cxn>
                  <a:cxn ang="0">
                    <a:pos x="17" y="22"/>
                  </a:cxn>
                  <a:cxn ang="0">
                    <a:pos x="26" y="27"/>
                  </a:cxn>
                  <a:cxn ang="0">
                    <a:pos x="40" y="44"/>
                  </a:cxn>
                  <a:cxn ang="0">
                    <a:pos x="34" y="57"/>
                  </a:cxn>
                  <a:cxn ang="0">
                    <a:pos x="19" y="62"/>
                  </a:cxn>
                  <a:cxn ang="0">
                    <a:pos x="10" y="60"/>
                  </a:cxn>
                  <a:cxn ang="0">
                    <a:pos x="5" y="59"/>
                  </a:cxn>
                  <a:cxn ang="0">
                    <a:pos x="3" y="60"/>
                  </a:cxn>
                  <a:cxn ang="0">
                    <a:pos x="2" y="61"/>
                  </a:cxn>
                  <a:cxn ang="0">
                    <a:pos x="1" y="61"/>
                  </a:cxn>
                  <a:cxn ang="0">
                    <a:pos x="1" y="40"/>
                  </a:cxn>
                  <a:cxn ang="0">
                    <a:pos x="19" y="0"/>
                  </a:cxn>
                  <a:cxn ang="0">
                    <a:pos x="19" y="0"/>
                  </a:cxn>
                  <a:cxn ang="0">
                    <a:pos x="19" y="0"/>
                  </a:cxn>
                </a:cxnLst>
                <a:rect l="0" t="0" r="r" b="b"/>
                <a:pathLst>
                  <a:path w="40" h="62">
                    <a:moveTo>
                      <a:pt x="1" y="40"/>
                    </a:moveTo>
                    <a:lnTo>
                      <a:pt x="1" y="40"/>
                    </a:lnTo>
                    <a:lnTo>
                      <a:pt x="3" y="40"/>
                    </a:lnTo>
                    <a:cubicBezTo>
                      <a:pt x="4" y="45"/>
                      <a:pt x="5" y="49"/>
                      <a:pt x="7" y="51"/>
                    </a:cubicBezTo>
                    <a:cubicBezTo>
                      <a:pt x="10" y="56"/>
                      <a:pt x="14" y="59"/>
                      <a:pt x="20" y="59"/>
                    </a:cubicBezTo>
                    <a:cubicBezTo>
                      <a:pt x="23" y="59"/>
                      <a:pt x="26" y="58"/>
                      <a:pt x="28" y="56"/>
                    </a:cubicBezTo>
                    <a:cubicBezTo>
                      <a:pt x="29" y="54"/>
                      <a:pt x="30" y="52"/>
                      <a:pt x="30" y="49"/>
                    </a:cubicBezTo>
                    <a:cubicBezTo>
                      <a:pt x="30" y="47"/>
                      <a:pt x="30" y="46"/>
                      <a:pt x="29" y="44"/>
                    </a:cubicBezTo>
                    <a:cubicBezTo>
                      <a:pt x="28" y="42"/>
                      <a:pt x="26" y="41"/>
                      <a:pt x="23" y="39"/>
                    </a:cubicBezTo>
                    <a:lnTo>
                      <a:pt x="16" y="35"/>
                    </a:lnTo>
                    <a:cubicBezTo>
                      <a:pt x="11" y="32"/>
                      <a:pt x="7" y="29"/>
                      <a:pt x="4" y="26"/>
                    </a:cubicBezTo>
                    <a:cubicBezTo>
                      <a:pt x="2" y="23"/>
                      <a:pt x="0" y="20"/>
                      <a:pt x="0" y="16"/>
                    </a:cubicBezTo>
                    <a:cubicBezTo>
                      <a:pt x="0" y="11"/>
                      <a:pt x="2" y="7"/>
                      <a:pt x="6" y="4"/>
                    </a:cubicBezTo>
                    <a:cubicBezTo>
                      <a:pt x="9" y="1"/>
                      <a:pt x="13" y="0"/>
                      <a:pt x="19" y="0"/>
                    </a:cubicBezTo>
                    <a:cubicBezTo>
                      <a:pt x="21" y="0"/>
                      <a:pt x="23" y="0"/>
                      <a:pt x="26" y="1"/>
                    </a:cubicBezTo>
                    <a:cubicBezTo>
                      <a:pt x="29" y="2"/>
                      <a:pt x="30" y="2"/>
                      <a:pt x="31" y="2"/>
                    </a:cubicBezTo>
                    <a:cubicBezTo>
                      <a:pt x="31" y="2"/>
                      <a:pt x="32" y="2"/>
                      <a:pt x="32" y="2"/>
                    </a:cubicBezTo>
                    <a:cubicBezTo>
                      <a:pt x="33" y="2"/>
                      <a:pt x="33" y="1"/>
                      <a:pt x="33" y="1"/>
                    </a:cubicBezTo>
                    <a:lnTo>
                      <a:pt x="35" y="1"/>
                    </a:lnTo>
                    <a:lnTo>
                      <a:pt x="35" y="19"/>
                    </a:lnTo>
                    <a:lnTo>
                      <a:pt x="33" y="19"/>
                    </a:lnTo>
                    <a:cubicBezTo>
                      <a:pt x="32" y="15"/>
                      <a:pt x="31" y="11"/>
                      <a:pt x="30" y="9"/>
                    </a:cubicBezTo>
                    <a:cubicBezTo>
                      <a:pt x="27" y="5"/>
                      <a:pt x="23" y="3"/>
                      <a:pt x="18" y="3"/>
                    </a:cubicBezTo>
                    <a:cubicBezTo>
                      <a:pt x="15" y="3"/>
                      <a:pt x="13" y="4"/>
                      <a:pt x="11" y="5"/>
                    </a:cubicBezTo>
                    <a:cubicBezTo>
                      <a:pt x="9" y="7"/>
                      <a:pt x="9" y="9"/>
                      <a:pt x="9" y="12"/>
                    </a:cubicBezTo>
                    <a:cubicBezTo>
                      <a:pt x="9" y="16"/>
                      <a:pt x="12" y="19"/>
                      <a:pt x="17" y="22"/>
                    </a:cubicBezTo>
                    <a:lnTo>
                      <a:pt x="26" y="27"/>
                    </a:lnTo>
                    <a:cubicBezTo>
                      <a:pt x="35" y="32"/>
                      <a:pt x="40" y="38"/>
                      <a:pt x="40" y="44"/>
                    </a:cubicBezTo>
                    <a:cubicBezTo>
                      <a:pt x="40" y="50"/>
                      <a:pt x="38" y="54"/>
                      <a:pt x="34" y="57"/>
                    </a:cubicBezTo>
                    <a:cubicBezTo>
                      <a:pt x="30" y="60"/>
                      <a:pt x="25" y="62"/>
                      <a:pt x="19" y="62"/>
                    </a:cubicBezTo>
                    <a:cubicBezTo>
                      <a:pt x="16" y="62"/>
                      <a:pt x="14" y="61"/>
                      <a:pt x="10" y="60"/>
                    </a:cubicBezTo>
                    <a:cubicBezTo>
                      <a:pt x="7" y="60"/>
                      <a:pt x="5" y="59"/>
                      <a:pt x="5" y="59"/>
                    </a:cubicBezTo>
                    <a:cubicBezTo>
                      <a:pt x="4" y="59"/>
                      <a:pt x="4" y="59"/>
                      <a:pt x="3" y="60"/>
                    </a:cubicBezTo>
                    <a:cubicBezTo>
                      <a:pt x="3" y="60"/>
                      <a:pt x="2" y="60"/>
                      <a:pt x="2" y="61"/>
                    </a:cubicBezTo>
                    <a:lnTo>
                      <a:pt x="1" y="61"/>
                    </a:lnTo>
                    <a:lnTo>
                      <a:pt x="1"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3" name="Freeform 383"/>
              <p:cNvSpPr>
                <a:spLocks noEditPoints="1"/>
              </p:cNvSpPr>
              <p:nvPr/>
            </p:nvSpPr>
            <p:spPr bwMode="auto">
              <a:xfrm>
                <a:off x="370" y="1245"/>
                <a:ext cx="112" cy="118"/>
              </a:xfrm>
              <a:custGeom>
                <a:avLst/>
                <a:gdLst/>
                <a:ahLst/>
                <a:cxnLst>
                  <a:cxn ang="0">
                    <a:pos x="57" y="55"/>
                  </a:cxn>
                  <a:cxn ang="0">
                    <a:pos x="57" y="55"/>
                  </a:cxn>
                  <a:cxn ang="0">
                    <a:pos x="42" y="19"/>
                  </a:cxn>
                  <a:cxn ang="0">
                    <a:pos x="27" y="55"/>
                  </a:cxn>
                  <a:cxn ang="0">
                    <a:pos x="57" y="55"/>
                  </a:cxn>
                  <a:cxn ang="0">
                    <a:pos x="0" y="89"/>
                  </a:cxn>
                  <a:cxn ang="0">
                    <a:pos x="0" y="89"/>
                  </a:cxn>
                  <a:cxn ang="0">
                    <a:pos x="0" y="87"/>
                  </a:cxn>
                  <a:cxn ang="0">
                    <a:pos x="8" y="83"/>
                  </a:cxn>
                  <a:cxn ang="0">
                    <a:pos x="17" y="65"/>
                  </a:cxn>
                  <a:cxn ang="0">
                    <a:pos x="44" y="0"/>
                  </a:cxn>
                  <a:cxn ang="0">
                    <a:pos x="47" y="0"/>
                  </a:cxn>
                  <a:cxn ang="0">
                    <a:pos x="80" y="75"/>
                  </a:cxn>
                  <a:cxn ang="0">
                    <a:pos x="85" y="84"/>
                  </a:cxn>
                  <a:cxn ang="0">
                    <a:pos x="92" y="87"/>
                  </a:cxn>
                  <a:cxn ang="0">
                    <a:pos x="92" y="89"/>
                  </a:cxn>
                  <a:cxn ang="0">
                    <a:pos x="58" y="89"/>
                  </a:cxn>
                  <a:cxn ang="0">
                    <a:pos x="58" y="87"/>
                  </a:cxn>
                  <a:cxn ang="0">
                    <a:pos x="66" y="85"/>
                  </a:cxn>
                  <a:cxn ang="0">
                    <a:pos x="67" y="82"/>
                  </a:cxn>
                  <a:cxn ang="0">
                    <a:pos x="67" y="78"/>
                  </a:cxn>
                  <a:cxn ang="0">
                    <a:pos x="65" y="73"/>
                  </a:cxn>
                  <a:cxn ang="0">
                    <a:pos x="59" y="61"/>
                  </a:cxn>
                  <a:cxn ang="0">
                    <a:pos x="25" y="61"/>
                  </a:cxn>
                  <a:cxn ang="0">
                    <a:pos x="19" y="76"/>
                  </a:cxn>
                  <a:cxn ang="0">
                    <a:pos x="18" y="81"/>
                  </a:cxn>
                  <a:cxn ang="0">
                    <a:pos x="20" y="86"/>
                  </a:cxn>
                  <a:cxn ang="0">
                    <a:pos x="27" y="87"/>
                  </a:cxn>
                  <a:cxn ang="0">
                    <a:pos x="27" y="89"/>
                  </a:cxn>
                  <a:cxn ang="0">
                    <a:pos x="0" y="89"/>
                  </a:cxn>
                  <a:cxn ang="0">
                    <a:pos x="46" y="0"/>
                  </a:cxn>
                  <a:cxn ang="0">
                    <a:pos x="46" y="0"/>
                  </a:cxn>
                  <a:cxn ang="0">
                    <a:pos x="46" y="0"/>
                  </a:cxn>
                </a:cxnLst>
                <a:rect l="0" t="0" r="r" b="b"/>
                <a:pathLst>
                  <a:path w="92" h="89">
                    <a:moveTo>
                      <a:pt x="57" y="55"/>
                    </a:moveTo>
                    <a:lnTo>
                      <a:pt x="57" y="55"/>
                    </a:lnTo>
                    <a:lnTo>
                      <a:pt x="42" y="19"/>
                    </a:lnTo>
                    <a:lnTo>
                      <a:pt x="27" y="55"/>
                    </a:lnTo>
                    <a:lnTo>
                      <a:pt x="57" y="55"/>
                    </a:lnTo>
                    <a:close/>
                    <a:moveTo>
                      <a:pt x="0" y="89"/>
                    </a:moveTo>
                    <a:lnTo>
                      <a:pt x="0" y="89"/>
                    </a:lnTo>
                    <a:lnTo>
                      <a:pt x="0" y="87"/>
                    </a:lnTo>
                    <a:cubicBezTo>
                      <a:pt x="4" y="86"/>
                      <a:pt x="6" y="85"/>
                      <a:pt x="8" y="83"/>
                    </a:cubicBezTo>
                    <a:cubicBezTo>
                      <a:pt x="10" y="81"/>
                      <a:pt x="13" y="75"/>
                      <a:pt x="17" y="65"/>
                    </a:cubicBezTo>
                    <a:lnTo>
                      <a:pt x="44" y="0"/>
                    </a:lnTo>
                    <a:lnTo>
                      <a:pt x="47" y="0"/>
                    </a:lnTo>
                    <a:lnTo>
                      <a:pt x="80" y="75"/>
                    </a:lnTo>
                    <a:cubicBezTo>
                      <a:pt x="82" y="80"/>
                      <a:pt x="84" y="83"/>
                      <a:pt x="85" y="84"/>
                    </a:cubicBezTo>
                    <a:cubicBezTo>
                      <a:pt x="86" y="85"/>
                      <a:pt x="89" y="86"/>
                      <a:pt x="92" y="87"/>
                    </a:cubicBezTo>
                    <a:lnTo>
                      <a:pt x="92" y="89"/>
                    </a:lnTo>
                    <a:lnTo>
                      <a:pt x="58" y="89"/>
                    </a:lnTo>
                    <a:lnTo>
                      <a:pt x="58" y="87"/>
                    </a:lnTo>
                    <a:cubicBezTo>
                      <a:pt x="62" y="86"/>
                      <a:pt x="64" y="86"/>
                      <a:pt x="66" y="85"/>
                    </a:cubicBezTo>
                    <a:cubicBezTo>
                      <a:pt x="67" y="85"/>
                      <a:pt x="67" y="84"/>
                      <a:pt x="67" y="82"/>
                    </a:cubicBezTo>
                    <a:cubicBezTo>
                      <a:pt x="67" y="81"/>
                      <a:pt x="67" y="80"/>
                      <a:pt x="67" y="78"/>
                    </a:cubicBezTo>
                    <a:cubicBezTo>
                      <a:pt x="66" y="77"/>
                      <a:pt x="66" y="75"/>
                      <a:pt x="65" y="73"/>
                    </a:cubicBezTo>
                    <a:lnTo>
                      <a:pt x="59" y="61"/>
                    </a:lnTo>
                    <a:lnTo>
                      <a:pt x="25" y="61"/>
                    </a:lnTo>
                    <a:cubicBezTo>
                      <a:pt x="21" y="69"/>
                      <a:pt x="19" y="74"/>
                      <a:pt x="19" y="76"/>
                    </a:cubicBezTo>
                    <a:cubicBezTo>
                      <a:pt x="18" y="78"/>
                      <a:pt x="18" y="80"/>
                      <a:pt x="18" y="81"/>
                    </a:cubicBezTo>
                    <a:cubicBezTo>
                      <a:pt x="18" y="83"/>
                      <a:pt x="18" y="85"/>
                      <a:pt x="20" y="86"/>
                    </a:cubicBezTo>
                    <a:cubicBezTo>
                      <a:pt x="21" y="86"/>
                      <a:pt x="24" y="86"/>
                      <a:pt x="27" y="87"/>
                    </a:cubicBezTo>
                    <a:lnTo>
                      <a:pt x="27" y="89"/>
                    </a:lnTo>
                    <a:lnTo>
                      <a:pt x="0" y="89"/>
                    </a:lnTo>
                    <a:close/>
                    <a:moveTo>
                      <a:pt x="46" y="0"/>
                    </a:moveTo>
                    <a:lnTo>
                      <a:pt x="46" y="0"/>
                    </a:lnTo>
                    <a:lnTo>
                      <a:pt x="46" y="0"/>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4" name="Freeform 384"/>
              <p:cNvSpPr>
                <a:spLocks/>
              </p:cNvSpPr>
              <p:nvPr/>
            </p:nvSpPr>
            <p:spPr bwMode="auto">
              <a:xfrm>
                <a:off x="474" y="1284"/>
                <a:ext cx="73" cy="80"/>
              </a:xfrm>
              <a:custGeom>
                <a:avLst/>
                <a:gdLst/>
                <a:ahLst/>
                <a:cxnLst>
                  <a:cxn ang="0">
                    <a:pos x="26" y="0"/>
                  </a:cxn>
                  <a:cxn ang="0">
                    <a:pos x="26" y="0"/>
                  </a:cxn>
                  <a:cxn ang="0">
                    <a:pos x="26" y="2"/>
                  </a:cxn>
                  <a:cxn ang="0">
                    <a:pos x="21" y="3"/>
                  </a:cxn>
                  <a:cxn ang="0">
                    <a:pos x="20" y="6"/>
                  </a:cxn>
                  <a:cxn ang="0">
                    <a:pos x="20" y="8"/>
                  </a:cxn>
                  <a:cxn ang="0">
                    <a:pos x="21" y="11"/>
                  </a:cxn>
                  <a:cxn ang="0">
                    <a:pos x="34" y="44"/>
                  </a:cxn>
                  <a:cxn ang="0">
                    <a:pos x="46" y="15"/>
                  </a:cxn>
                  <a:cxn ang="0">
                    <a:pos x="47" y="10"/>
                  </a:cxn>
                  <a:cxn ang="0">
                    <a:pos x="48" y="7"/>
                  </a:cxn>
                  <a:cxn ang="0">
                    <a:pos x="46" y="3"/>
                  </a:cxn>
                  <a:cxn ang="0">
                    <a:pos x="42" y="2"/>
                  </a:cxn>
                  <a:cxn ang="0">
                    <a:pos x="42" y="0"/>
                  </a:cxn>
                  <a:cxn ang="0">
                    <a:pos x="60" y="0"/>
                  </a:cxn>
                  <a:cxn ang="0">
                    <a:pos x="60" y="2"/>
                  </a:cxn>
                  <a:cxn ang="0">
                    <a:pos x="56" y="4"/>
                  </a:cxn>
                  <a:cxn ang="0">
                    <a:pos x="52" y="13"/>
                  </a:cxn>
                  <a:cxn ang="0">
                    <a:pos x="33" y="59"/>
                  </a:cxn>
                  <a:cxn ang="0">
                    <a:pos x="32" y="61"/>
                  </a:cxn>
                  <a:cxn ang="0">
                    <a:pos x="31" y="61"/>
                  </a:cxn>
                  <a:cxn ang="0">
                    <a:pos x="30" y="61"/>
                  </a:cxn>
                  <a:cxn ang="0">
                    <a:pos x="29" y="59"/>
                  </a:cxn>
                  <a:cxn ang="0">
                    <a:pos x="9" y="12"/>
                  </a:cxn>
                  <a:cxn ang="0">
                    <a:pos x="4" y="4"/>
                  </a:cxn>
                  <a:cxn ang="0">
                    <a:pos x="0" y="2"/>
                  </a:cxn>
                  <a:cxn ang="0">
                    <a:pos x="0" y="0"/>
                  </a:cxn>
                  <a:cxn ang="0">
                    <a:pos x="26" y="0"/>
                  </a:cxn>
                </a:cxnLst>
                <a:rect l="0" t="0" r="r" b="b"/>
                <a:pathLst>
                  <a:path w="60" h="61">
                    <a:moveTo>
                      <a:pt x="26" y="0"/>
                    </a:moveTo>
                    <a:lnTo>
                      <a:pt x="26" y="0"/>
                    </a:lnTo>
                    <a:lnTo>
                      <a:pt x="26" y="2"/>
                    </a:lnTo>
                    <a:cubicBezTo>
                      <a:pt x="23" y="2"/>
                      <a:pt x="22" y="3"/>
                      <a:pt x="21" y="3"/>
                    </a:cubicBezTo>
                    <a:cubicBezTo>
                      <a:pt x="20" y="4"/>
                      <a:pt x="20" y="5"/>
                      <a:pt x="20" y="6"/>
                    </a:cubicBezTo>
                    <a:cubicBezTo>
                      <a:pt x="20" y="7"/>
                      <a:pt x="20" y="7"/>
                      <a:pt x="20" y="8"/>
                    </a:cubicBezTo>
                    <a:cubicBezTo>
                      <a:pt x="20" y="9"/>
                      <a:pt x="20" y="10"/>
                      <a:pt x="21" y="11"/>
                    </a:cubicBezTo>
                    <a:lnTo>
                      <a:pt x="34" y="44"/>
                    </a:lnTo>
                    <a:lnTo>
                      <a:pt x="46" y="15"/>
                    </a:lnTo>
                    <a:cubicBezTo>
                      <a:pt x="46" y="13"/>
                      <a:pt x="47" y="12"/>
                      <a:pt x="47" y="10"/>
                    </a:cubicBezTo>
                    <a:cubicBezTo>
                      <a:pt x="48" y="9"/>
                      <a:pt x="48" y="7"/>
                      <a:pt x="48" y="7"/>
                    </a:cubicBezTo>
                    <a:cubicBezTo>
                      <a:pt x="48" y="5"/>
                      <a:pt x="47" y="4"/>
                      <a:pt x="46" y="3"/>
                    </a:cubicBezTo>
                    <a:cubicBezTo>
                      <a:pt x="45" y="3"/>
                      <a:pt x="44" y="2"/>
                      <a:pt x="42" y="2"/>
                    </a:cubicBezTo>
                    <a:lnTo>
                      <a:pt x="42" y="0"/>
                    </a:lnTo>
                    <a:lnTo>
                      <a:pt x="60" y="0"/>
                    </a:lnTo>
                    <a:lnTo>
                      <a:pt x="60" y="2"/>
                    </a:lnTo>
                    <a:cubicBezTo>
                      <a:pt x="58" y="2"/>
                      <a:pt x="57" y="3"/>
                      <a:pt x="56" y="4"/>
                    </a:cubicBezTo>
                    <a:cubicBezTo>
                      <a:pt x="55" y="6"/>
                      <a:pt x="53" y="8"/>
                      <a:pt x="52" y="13"/>
                    </a:cubicBezTo>
                    <a:lnTo>
                      <a:pt x="33" y="59"/>
                    </a:lnTo>
                    <a:cubicBezTo>
                      <a:pt x="33" y="60"/>
                      <a:pt x="32" y="61"/>
                      <a:pt x="32" y="61"/>
                    </a:cubicBezTo>
                    <a:cubicBezTo>
                      <a:pt x="32" y="61"/>
                      <a:pt x="32" y="61"/>
                      <a:pt x="31" y="61"/>
                    </a:cubicBezTo>
                    <a:cubicBezTo>
                      <a:pt x="31" y="61"/>
                      <a:pt x="30" y="61"/>
                      <a:pt x="30" y="61"/>
                    </a:cubicBezTo>
                    <a:cubicBezTo>
                      <a:pt x="30" y="60"/>
                      <a:pt x="30" y="59"/>
                      <a:pt x="29" y="59"/>
                    </a:cubicBezTo>
                    <a:lnTo>
                      <a:pt x="9" y="12"/>
                    </a:lnTo>
                    <a:cubicBezTo>
                      <a:pt x="8" y="8"/>
                      <a:pt x="6" y="5"/>
                      <a:pt x="4" y="4"/>
                    </a:cubicBezTo>
                    <a:cubicBezTo>
                      <a:pt x="3" y="3"/>
                      <a:pt x="2" y="2"/>
                      <a:pt x="0" y="2"/>
                    </a:cubicBezTo>
                    <a:lnTo>
                      <a:pt x="0"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5" name="Freeform 385"/>
              <p:cNvSpPr>
                <a:spLocks noEditPoints="1"/>
              </p:cNvSpPr>
              <p:nvPr/>
            </p:nvSpPr>
            <p:spPr bwMode="auto">
              <a:xfrm>
                <a:off x="557" y="1282"/>
                <a:ext cx="65" cy="82"/>
              </a:xfrm>
              <a:custGeom>
                <a:avLst/>
                <a:gdLst/>
                <a:ahLst/>
                <a:cxnLst>
                  <a:cxn ang="0">
                    <a:pos x="33" y="25"/>
                  </a:cxn>
                  <a:cxn ang="0">
                    <a:pos x="33" y="25"/>
                  </a:cxn>
                  <a:cxn ang="0">
                    <a:pos x="21" y="31"/>
                  </a:cxn>
                  <a:cxn ang="0">
                    <a:pos x="11" y="44"/>
                  </a:cxn>
                  <a:cxn ang="0">
                    <a:pos x="15" y="52"/>
                  </a:cxn>
                  <a:cxn ang="0">
                    <a:pos x="21" y="54"/>
                  </a:cxn>
                  <a:cxn ang="0">
                    <a:pos x="29" y="52"/>
                  </a:cxn>
                  <a:cxn ang="0">
                    <a:pos x="33" y="46"/>
                  </a:cxn>
                  <a:cxn ang="0">
                    <a:pos x="33" y="25"/>
                  </a:cxn>
                  <a:cxn ang="0">
                    <a:pos x="0" y="48"/>
                  </a:cxn>
                  <a:cxn ang="0">
                    <a:pos x="0" y="48"/>
                  </a:cxn>
                  <a:cxn ang="0">
                    <a:pos x="9" y="33"/>
                  </a:cxn>
                  <a:cxn ang="0">
                    <a:pos x="33" y="22"/>
                  </a:cxn>
                  <a:cxn ang="0">
                    <a:pos x="33" y="17"/>
                  </a:cxn>
                  <a:cxn ang="0">
                    <a:pos x="31" y="8"/>
                  </a:cxn>
                  <a:cxn ang="0">
                    <a:pos x="22" y="3"/>
                  </a:cxn>
                  <a:cxn ang="0">
                    <a:pos x="16" y="5"/>
                  </a:cxn>
                  <a:cxn ang="0">
                    <a:pos x="13" y="10"/>
                  </a:cxn>
                  <a:cxn ang="0">
                    <a:pos x="13" y="12"/>
                  </a:cxn>
                  <a:cxn ang="0">
                    <a:pos x="14" y="15"/>
                  </a:cxn>
                  <a:cxn ang="0">
                    <a:pos x="11" y="20"/>
                  </a:cxn>
                  <a:cxn ang="0">
                    <a:pos x="8" y="20"/>
                  </a:cxn>
                  <a:cxn ang="0">
                    <a:pos x="4" y="19"/>
                  </a:cxn>
                  <a:cxn ang="0">
                    <a:pos x="2" y="14"/>
                  </a:cxn>
                  <a:cxn ang="0">
                    <a:pos x="8" y="5"/>
                  </a:cxn>
                  <a:cxn ang="0">
                    <a:pos x="24" y="0"/>
                  </a:cxn>
                  <a:cxn ang="0">
                    <a:pos x="41" y="8"/>
                  </a:cxn>
                  <a:cxn ang="0">
                    <a:pos x="43" y="21"/>
                  </a:cxn>
                  <a:cxn ang="0">
                    <a:pos x="43" y="47"/>
                  </a:cxn>
                  <a:cxn ang="0">
                    <a:pos x="44" y="52"/>
                  </a:cxn>
                  <a:cxn ang="0">
                    <a:pos x="47" y="55"/>
                  </a:cxn>
                  <a:cxn ang="0">
                    <a:pos x="50" y="54"/>
                  </a:cxn>
                  <a:cxn ang="0">
                    <a:pos x="53" y="52"/>
                  </a:cxn>
                  <a:cxn ang="0">
                    <a:pos x="53" y="55"/>
                  </a:cxn>
                  <a:cxn ang="0">
                    <a:pos x="49" y="59"/>
                  </a:cxn>
                  <a:cxn ang="0">
                    <a:pos x="41" y="62"/>
                  </a:cxn>
                  <a:cxn ang="0">
                    <a:pos x="35" y="59"/>
                  </a:cxn>
                  <a:cxn ang="0">
                    <a:pos x="33" y="52"/>
                  </a:cxn>
                  <a:cxn ang="0">
                    <a:pos x="25" y="59"/>
                  </a:cxn>
                  <a:cxn ang="0">
                    <a:pos x="13" y="62"/>
                  </a:cxn>
                  <a:cxn ang="0">
                    <a:pos x="4" y="58"/>
                  </a:cxn>
                  <a:cxn ang="0">
                    <a:pos x="0" y="48"/>
                  </a:cxn>
                  <a:cxn ang="0">
                    <a:pos x="0" y="48"/>
                  </a:cxn>
                  <a:cxn ang="0">
                    <a:pos x="24" y="0"/>
                  </a:cxn>
                  <a:cxn ang="0">
                    <a:pos x="24" y="0"/>
                  </a:cxn>
                  <a:cxn ang="0">
                    <a:pos x="24" y="0"/>
                  </a:cxn>
                </a:cxnLst>
                <a:rect l="0" t="0" r="r" b="b"/>
                <a:pathLst>
                  <a:path w="53" h="62">
                    <a:moveTo>
                      <a:pt x="33" y="25"/>
                    </a:moveTo>
                    <a:lnTo>
                      <a:pt x="33" y="25"/>
                    </a:lnTo>
                    <a:cubicBezTo>
                      <a:pt x="28" y="27"/>
                      <a:pt x="24" y="29"/>
                      <a:pt x="21" y="31"/>
                    </a:cubicBezTo>
                    <a:cubicBezTo>
                      <a:pt x="14" y="35"/>
                      <a:pt x="11" y="39"/>
                      <a:pt x="11" y="44"/>
                    </a:cubicBezTo>
                    <a:cubicBezTo>
                      <a:pt x="11" y="48"/>
                      <a:pt x="13" y="51"/>
                      <a:pt x="15" y="52"/>
                    </a:cubicBezTo>
                    <a:cubicBezTo>
                      <a:pt x="17" y="54"/>
                      <a:pt x="19" y="54"/>
                      <a:pt x="21" y="54"/>
                    </a:cubicBezTo>
                    <a:cubicBezTo>
                      <a:pt x="24" y="54"/>
                      <a:pt x="26" y="53"/>
                      <a:pt x="29" y="52"/>
                    </a:cubicBezTo>
                    <a:cubicBezTo>
                      <a:pt x="31" y="50"/>
                      <a:pt x="33" y="48"/>
                      <a:pt x="33" y="46"/>
                    </a:cubicBezTo>
                    <a:lnTo>
                      <a:pt x="33" y="25"/>
                    </a:lnTo>
                    <a:close/>
                    <a:moveTo>
                      <a:pt x="0" y="48"/>
                    </a:moveTo>
                    <a:lnTo>
                      <a:pt x="0" y="48"/>
                    </a:lnTo>
                    <a:cubicBezTo>
                      <a:pt x="0" y="42"/>
                      <a:pt x="3" y="37"/>
                      <a:pt x="9" y="33"/>
                    </a:cubicBezTo>
                    <a:cubicBezTo>
                      <a:pt x="13" y="30"/>
                      <a:pt x="21" y="27"/>
                      <a:pt x="33" y="22"/>
                    </a:cubicBezTo>
                    <a:lnTo>
                      <a:pt x="33" y="17"/>
                    </a:lnTo>
                    <a:cubicBezTo>
                      <a:pt x="33" y="12"/>
                      <a:pt x="32" y="9"/>
                      <a:pt x="31" y="8"/>
                    </a:cubicBezTo>
                    <a:cubicBezTo>
                      <a:pt x="30" y="5"/>
                      <a:pt x="27" y="3"/>
                      <a:pt x="22" y="3"/>
                    </a:cubicBezTo>
                    <a:cubicBezTo>
                      <a:pt x="20" y="3"/>
                      <a:pt x="18" y="4"/>
                      <a:pt x="16" y="5"/>
                    </a:cubicBezTo>
                    <a:cubicBezTo>
                      <a:pt x="14" y="6"/>
                      <a:pt x="13" y="8"/>
                      <a:pt x="13" y="10"/>
                    </a:cubicBezTo>
                    <a:cubicBezTo>
                      <a:pt x="13" y="10"/>
                      <a:pt x="13" y="11"/>
                      <a:pt x="13" y="12"/>
                    </a:cubicBezTo>
                    <a:cubicBezTo>
                      <a:pt x="14" y="13"/>
                      <a:pt x="14" y="14"/>
                      <a:pt x="14" y="15"/>
                    </a:cubicBezTo>
                    <a:cubicBezTo>
                      <a:pt x="14" y="17"/>
                      <a:pt x="13" y="19"/>
                      <a:pt x="11" y="20"/>
                    </a:cubicBezTo>
                    <a:cubicBezTo>
                      <a:pt x="11" y="20"/>
                      <a:pt x="9" y="20"/>
                      <a:pt x="8" y="20"/>
                    </a:cubicBezTo>
                    <a:cubicBezTo>
                      <a:pt x="6" y="20"/>
                      <a:pt x="5" y="20"/>
                      <a:pt x="4" y="19"/>
                    </a:cubicBezTo>
                    <a:cubicBezTo>
                      <a:pt x="3" y="17"/>
                      <a:pt x="2" y="16"/>
                      <a:pt x="2" y="14"/>
                    </a:cubicBezTo>
                    <a:cubicBezTo>
                      <a:pt x="2" y="11"/>
                      <a:pt x="4" y="8"/>
                      <a:pt x="8" y="5"/>
                    </a:cubicBezTo>
                    <a:cubicBezTo>
                      <a:pt x="11" y="2"/>
                      <a:pt x="17" y="0"/>
                      <a:pt x="24" y="0"/>
                    </a:cubicBezTo>
                    <a:cubicBezTo>
                      <a:pt x="32" y="0"/>
                      <a:pt x="38" y="3"/>
                      <a:pt x="41" y="8"/>
                    </a:cubicBezTo>
                    <a:cubicBezTo>
                      <a:pt x="43" y="11"/>
                      <a:pt x="43" y="15"/>
                      <a:pt x="43" y="21"/>
                    </a:cubicBezTo>
                    <a:lnTo>
                      <a:pt x="43" y="47"/>
                    </a:lnTo>
                    <a:cubicBezTo>
                      <a:pt x="43" y="49"/>
                      <a:pt x="44" y="51"/>
                      <a:pt x="44" y="52"/>
                    </a:cubicBezTo>
                    <a:cubicBezTo>
                      <a:pt x="45" y="54"/>
                      <a:pt x="46" y="55"/>
                      <a:pt x="47" y="55"/>
                    </a:cubicBezTo>
                    <a:cubicBezTo>
                      <a:pt x="48" y="55"/>
                      <a:pt x="49" y="54"/>
                      <a:pt x="50" y="54"/>
                    </a:cubicBezTo>
                    <a:cubicBezTo>
                      <a:pt x="51" y="54"/>
                      <a:pt x="52" y="53"/>
                      <a:pt x="53" y="52"/>
                    </a:cubicBezTo>
                    <a:lnTo>
                      <a:pt x="53" y="55"/>
                    </a:lnTo>
                    <a:cubicBezTo>
                      <a:pt x="52" y="57"/>
                      <a:pt x="50" y="58"/>
                      <a:pt x="49" y="59"/>
                    </a:cubicBezTo>
                    <a:cubicBezTo>
                      <a:pt x="46" y="61"/>
                      <a:pt x="44" y="62"/>
                      <a:pt x="41" y="62"/>
                    </a:cubicBezTo>
                    <a:cubicBezTo>
                      <a:pt x="39" y="62"/>
                      <a:pt x="36" y="61"/>
                      <a:pt x="35" y="59"/>
                    </a:cubicBezTo>
                    <a:cubicBezTo>
                      <a:pt x="34" y="57"/>
                      <a:pt x="33" y="55"/>
                      <a:pt x="33" y="52"/>
                    </a:cubicBezTo>
                    <a:cubicBezTo>
                      <a:pt x="30" y="55"/>
                      <a:pt x="27" y="57"/>
                      <a:pt x="25" y="59"/>
                    </a:cubicBezTo>
                    <a:cubicBezTo>
                      <a:pt x="21" y="61"/>
                      <a:pt x="17" y="62"/>
                      <a:pt x="13" y="62"/>
                    </a:cubicBezTo>
                    <a:cubicBezTo>
                      <a:pt x="10" y="62"/>
                      <a:pt x="7" y="61"/>
                      <a:pt x="4" y="58"/>
                    </a:cubicBezTo>
                    <a:cubicBezTo>
                      <a:pt x="1" y="56"/>
                      <a:pt x="0" y="52"/>
                      <a:pt x="0" y="48"/>
                    </a:cubicBezTo>
                    <a:lnTo>
                      <a:pt x="0" y="48"/>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6" name="Freeform 386"/>
              <p:cNvSpPr>
                <a:spLocks noEditPoints="1"/>
              </p:cNvSpPr>
              <p:nvPr/>
            </p:nvSpPr>
            <p:spPr bwMode="auto">
              <a:xfrm>
                <a:off x="627" y="1244"/>
                <a:ext cx="37" cy="119"/>
              </a:xfrm>
              <a:custGeom>
                <a:avLst/>
                <a:gdLst/>
                <a:ahLst/>
                <a:cxnLst>
                  <a:cxn ang="0">
                    <a:pos x="8" y="7"/>
                  </a:cxn>
                  <a:cxn ang="0">
                    <a:pos x="8" y="7"/>
                  </a:cxn>
                  <a:cxn ang="0">
                    <a:pos x="10" y="2"/>
                  </a:cxn>
                  <a:cxn ang="0">
                    <a:pos x="15" y="0"/>
                  </a:cxn>
                  <a:cxn ang="0">
                    <a:pos x="19" y="2"/>
                  </a:cxn>
                  <a:cxn ang="0">
                    <a:pos x="21" y="7"/>
                  </a:cxn>
                  <a:cxn ang="0">
                    <a:pos x="19" y="12"/>
                  </a:cxn>
                  <a:cxn ang="0">
                    <a:pos x="15" y="14"/>
                  </a:cxn>
                  <a:cxn ang="0">
                    <a:pos x="10" y="12"/>
                  </a:cxn>
                  <a:cxn ang="0">
                    <a:pos x="8" y="7"/>
                  </a:cxn>
                  <a:cxn ang="0">
                    <a:pos x="8" y="7"/>
                  </a:cxn>
                  <a:cxn ang="0">
                    <a:pos x="0" y="88"/>
                  </a:cxn>
                  <a:cxn ang="0">
                    <a:pos x="0" y="88"/>
                  </a:cxn>
                  <a:cxn ang="0">
                    <a:pos x="8" y="86"/>
                  </a:cxn>
                  <a:cxn ang="0">
                    <a:pos x="10" y="77"/>
                  </a:cxn>
                  <a:cxn ang="0">
                    <a:pos x="10" y="46"/>
                  </a:cxn>
                  <a:cxn ang="0">
                    <a:pos x="10" y="40"/>
                  </a:cxn>
                  <a:cxn ang="0">
                    <a:pos x="6" y="37"/>
                  </a:cxn>
                  <a:cxn ang="0">
                    <a:pos x="4" y="38"/>
                  </a:cxn>
                  <a:cxn ang="0">
                    <a:pos x="0" y="39"/>
                  </a:cxn>
                  <a:cxn ang="0">
                    <a:pos x="0" y="37"/>
                  </a:cxn>
                  <a:cxn ang="0">
                    <a:pos x="3" y="36"/>
                  </a:cxn>
                  <a:cxn ang="0">
                    <a:pos x="19" y="30"/>
                  </a:cxn>
                  <a:cxn ang="0">
                    <a:pos x="21" y="29"/>
                  </a:cxn>
                  <a:cxn ang="0">
                    <a:pos x="21" y="30"/>
                  </a:cxn>
                  <a:cxn ang="0">
                    <a:pos x="21" y="77"/>
                  </a:cxn>
                  <a:cxn ang="0">
                    <a:pos x="23" y="86"/>
                  </a:cxn>
                  <a:cxn ang="0">
                    <a:pos x="31" y="88"/>
                  </a:cxn>
                  <a:cxn ang="0">
                    <a:pos x="31" y="90"/>
                  </a:cxn>
                  <a:cxn ang="0">
                    <a:pos x="0" y="90"/>
                  </a:cxn>
                  <a:cxn ang="0">
                    <a:pos x="0" y="88"/>
                  </a:cxn>
                </a:cxnLst>
                <a:rect l="0" t="0" r="r" b="b"/>
                <a:pathLst>
                  <a:path w="31" h="90">
                    <a:moveTo>
                      <a:pt x="8" y="7"/>
                    </a:moveTo>
                    <a:lnTo>
                      <a:pt x="8" y="7"/>
                    </a:lnTo>
                    <a:cubicBezTo>
                      <a:pt x="8" y="5"/>
                      <a:pt x="9" y="3"/>
                      <a:pt x="10" y="2"/>
                    </a:cubicBezTo>
                    <a:cubicBezTo>
                      <a:pt x="11" y="1"/>
                      <a:pt x="13" y="0"/>
                      <a:pt x="15" y="0"/>
                    </a:cubicBezTo>
                    <a:cubicBezTo>
                      <a:pt x="17" y="0"/>
                      <a:pt x="18" y="1"/>
                      <a:pt x="19" y="2"/>
                    </a:cubicBezTo>
                    <a:cubicBezTo>
                      <a:pt x="21" y="3"/>
                      <a:pt x="21" y="5"/>
                      <a:pt x="21" y="7"/>
                    </a:cubicBezTo>
                    <a:cubicBezTo>
                      <a:pt x="21" y="9"/>
                      <a:pt x="21" y="10"/>
                      <a:pt x="19" y="12"/>
                    </a:cubicBezTo>
                    <a:cubicBezTo>
                      <a:pt x="18" y="13"/>
                      <a:pt x="17" y="14"/>
                      <a:pt x="15" y="14"/>
                    </a:cubicBezTo>
                    <a:cubicBezTo>
                      <a:pt x="13" y="14"/>
                      <a:pt x="11" y="13"/>
                      <a:pt x="10" y="12"/>
                    </a:cubicBezTo>
                    <a:cubicBezTo>
                      <a:pt x="9" y="10"/>
                      <a:pt x="8" y="9"/>
                      <a:pt x="8" y="7"/>
                    </a:cubicBezTo>
                    <a:lnTo>
                      <a:pt x="8" y="7"/>
                    </a:lnTo>
                    <a:close/>
                    <a:moveTo>
                      <a:pt x="0" y="88"/>
                    </a:moveTo>
                    <a:lnTo>
                      <a:pt x="0" y="88"/>
                    </a:lnTo>
                    <a:cubicBezTo>
                      <a:pt x="4" y="88"/>
                      <a:pt x="7" y="87"/>
                      <a:pt x="8" y="86"/>
                    </a:cubicBezTo>
                    <a:cubicBezTo>
                      <a:pt x="10" y="85"/>
                      <a:pt x="10" y="82"/>
                      <a:pt x="10" y="77"/>
                    </a:cubicBezTo>
                    <a:lnTo>
                      <a:pt x="10" y="46"/>
                    </a:lnTo>
                    <a:cubicBezTo>
                      <a:pt x="10" y="43"/>
                      <a:pt x="10" y="41"/>
                      <a:pt x="10" y="40"/>
                    </a:cubicBezTo>
                    <a:cubicBezTo>
                      <a:pt x="9" y="38"/>
                      <a:pt x="8" y="37"/>
                      <a:pt x="6" y="37"/>
                    </a:cubicBezTo>
                    <a:cubicBezTo>
                      <a:pt x="5" y="37"/>
                      <a:pt x="5" y="38"/>
                      <a:pt x="4" y="38"/>
                    </a:cubicBezTo>
                    <a:cubicBezTo>
                      <a:pt x="4" y="38"/>
                      <a:pt x="2" y="38"/>
                      <a:pt x="0" y="39"/>
                    </a:cubicBezTo>
                    <a:lnTo>
                      <a:pt x="0" y="37"/>
                    </a:lnTo>
                    <a:lnTo>
                      <a:pt x="3" y="36"/>
                    </a:lnTo>
                    <a:cubicBezTo>
                      <a:pt x="11" y="33"/>
                      <a:pt x="16" y="31"/>
                      <a:pt x="19" y="30"/>
                    </a:cubicBezTo>
                    <a:cubicBezTo>
                      <a:pt x="20" y="30"/>
                      <a:pt x="21" y="29"/>
                      <a:pt x="21" y="29"/>
                    </a:cubicBezTo>
                    <a:cubicBezTo>
                      <a:pt x="21" y="30"/>
                      <a:pt x="21" y="30"/>
                      <a:pt x="21" y="30"/>
                    </a:cubicBezTo>
                    <a:lnTo>
                      <a:pt x="21" y="77"/>
                    </a:lnTo>
                    <a:cubicBezTo>
                      <a:pt x="21" y="82"/>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7" name="Freeform 387"/>
              <p:cNvSpPr>
                <a:spLocks/>
              </p:cNvSpPr>
              <p:nvPr/>
            </p:nvSpPr>
            <p:spPr bwMode="auto">
              <a:xfrm>
                <a:off x="670" y="1244"/>
                <a:ext cx="39" cy="119"/>
              </a:xfrm>
              <a:custGeom>
                <a:avLst/>
                <a:gdLst/>
                <a:ahLst/>
                <a:cxnLst>
                  <a:cxn ang="0">
                    <a:pos x="1" y="88"/>
                  </a:cxn>
                  <a:cxn ang="0">
                    <a:pos x="1" y="88"/>
                  </a:cxn>
                  <a:cxn ang="0">
                    <a:pos x="9" y="86"/>
                  </a:cxn>
                  <a:cxn ang="0">
                    <a:pos x="11" y="79"/>
                  </a:cxn>
                  <a:cxn ang="0">
                    <a:pos x="11" y="16"/>
                  </a:cxn>
                  <a:cxn ang="0">
                    <a:pos x="10" y="10"/>
                  </a:cxn>
                  <a:cxn ang="0">
                    <a:pos x="5" y="7"/>
                  </a:cxn>
                  <a:cxn ang="0">
                    <a:pos x="3" y="7"/>
                  </a:cxn>
                  <a:cxn ang="0">
                    <a:pos x="0" y="8"/>
                  </a:cxn>
                  <a:cxn ang="0">
                    <a:pos x="0" y="6"/>
                  </a:cxn>
                  <a:cxn ang="0">
                    <a:pos x="21" y="0"/>
                  </a:cxn>
                  <a:cxn ang="0">
                    <a:pos x="22" y="0"/>
                  </a:cxn>
                  <a:cxn ang="0">
                    <a:pos x="22" y="2"/>
                  </a:cxn>
                  <a:cxn ang="0">
                    <a:pos x="22" y="79"/>
                  </a:cxn>
                  <a:cxn ang="0">
                    <a:pos x="24" y="86"/>
                  </a:cxn>
                  <a:cxn ang="0">
                    <a:pos x="32" y="88"/>
                  </a:cxn>
                  <a:cxn ang="0">
                    <a:pos x="32" y="90"/>
                  </a:cxn>
                  <a:cxn ang="0">
                    <a:pos x="1" y="90"/>
                  </a:cxn>
                  <a:cxn ang="0">
                    <a:pos x="1" y="88"/>
                  </a:cxn>
                </a:cxnLst>
                <a:rect l="0" t="0" r="r" b="b"/>
                <a:pathLst>
                  <a:path w="32" h="90">
                    <a:moveTo>
                      <a:pt x="1" y="88"/>
                    </a:moveTo>
                    <a:lnTo>
                      <a:pt x="1" y="88"/>
                    </a:lnTo>
                    <a:cubicBezTo>
                      <a:pt x="5" y="88"/>
                      <a:pt x="7" y="87"/>
                      <a:pt x="9" y="86"/>
                    </a:cubicBezTo>
                    <a:cubicBezTo>
                      <a:pt x="10" y="85"/>
                      <a:pt x="11" y="82"/>
                      <a:pt x="11" y="79"/>
                    </a:cubicBezTo>
                    <a:lnTo>
                      <a:pt x="11" y="16"/>
                    </a:lnTo>
                    <a:cubicBezTo>
                      <a:pt x="11" y="13"/>
                      <a:pt x="11" y="11"/>
                      <a:pt x="10" y="10"/>
                    </a:cubicBezTo>
                    <a:cubicBezTo>
                      <a:pt x="9" y="8"/>
                      <a:pt x="8" y="7"/>
                      <a:pt x="5" y="7"/>
                    </a:cubicBezTo>
                    <a:cubicBezTo>
                      <a:pt x="4" y="7"/>
                      <a:pt x="4" y="7"/>
                      <a:pt x="3" y="7"/>
                    </a:cubicBezTo>
                    <a:cubicBezTo>
                      <a:pt x="2" y="7"/>
                      <a:pt x="1" y="8"/>
                      <a:pt x="0" y="8"/>
                    </a:cubicBezTo>
                    <a:lnTo>
                      <a:pt x="0" y="6"/>
                    </a:lnTo>
                    <a:cubicBezTo>
                      <a:pt x="6" y="4"/>
                      <a:pt x="13" y="2"/>
                      <a:pt x="21" y="0"/>
                    </a:cubicBezTo>
                    <a:cubicBezTo>
                      <a:pt x="22" y="0"/>
                      <a:pt x="22" y="0"/>
                      <a:pt x="22" y="0"/>
                    </a:cubicBezTo>
                    <a:cubicBezTo>
                      <a:pt x="22" y="0"/>
                      <a:pt x="22" y="1"/>
                      <a:pt x="22" y="2"/>
                    </a:cubicBezTo>
                    <a:lnTo>
                      <a:pt x="22" y="79"/>
                    </a:lnTo>
                    <a:cubicBezTo>
                      <a:pt x="22" y="83"/>
                      <a:pt x="23" y="85"/>
                      <a:pt x="24" y="86"/>
                    </a:cubicBezTo>
                    <a:cubicBezTo>
                      <a:pt x="25" y="87"/>
                      <a:pt x="28" y="88"/>
                      <a:pt x="32" y="88"/>
                    </a:cubicBezTo>
                    <a:lnTo>
                      <a:pt x="32" y="90"/>
                    </a:lnTo>
                    <a:lnTo>
                      <a:pt x="1" y="90"/>
                    </a:lnTo>
                    <a:lnTo>
                      <a:pt x="1"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8" name="Freeform 388"/>
              <p:cNvSpPr>
                <a:spLocks noEditPoints="1"/>
              </p:cNvSpPr>
              <p:nvPr/>
            </p:nvSpPr>
            <p:spPr bwMode="auto">
              <a:xfrm>
                <a:off x="719" y="1282"/>
                <a:ext cx="65" cy="82"/>
              </a:xfrm>
              <a:custGeom>
                <a:avLst/>
                <a:gdLst/>
                <a:ahLst/>
                <a:cxnLst>
                  <a:cxn ang="0">
                    <a:pos x="33" y="25"/>
                  </a:cxn>
                  <a:cxn ang="0">
                    <a:pos x="33" y="25"/>
                  </a:cxn>
                  <a:cxn ang="0">
                    <a:pos x="20" y="31"/>
                  </a:cxn>
                  <a:cxn ang="0">
                    <a:pos x="11" y="44"/>
                  </a:cxn>
                  <a:cxn ang="0">
                    <a:pos x="15" y="52"/>
                  </a:cxn>
                  <a:cxn ang="0">
                    <a:pos x="20" y="54"/>
                  </a:cxn>
                  <a:cxn ang="0">
                    <a:pos x="29" y="52"/>
                  </a:cxn>
                  <a:cxn ang="0">
                    <a:pos x="33" y="46"/>
                  </a:cxn>
                  <a:cxn ang="0">
                    <a:pos x="33" y="25"/>
                  </a:cxn>
                  <a:cxn ang="0">
                    <a:pos x="0" y="48"/>
                  </a:cxn>
                  <a:cxn ang="0">
                    <a:pos x="0" y="48"/>
                  </a:cxn>
                  <a:cxn ang="0">
                    <a:pos x="9" y="33"/>
                  </a:cxn>
                  <a:cxn ang="0">
                    <a:pos x="33" y="22"/>
                  </a:cxn>
                  <a:cxn ang="0">
                    <a:pos x="33" y="17"/>
                  </a:cxn>
                  <a:cxn ang="0">
                    <a:pos x="31" y="8"/>
                  </a:cxn>
                  <a:cxn ang="0">
                    <a:pos x="22" y="3"/>
                  </a:cxn>
                  <a:cxn ang="0">
                    <a:pos x="16" y="5"/>
                  </a:cxn>
                  <a:cxn ang="0">
                    <a:pos x="13" y="10"/>
                  </a:cxn>
                  <a:cxn ang="0">
                    <a:pos x="13" y="12"/>
                  </a:cxn>
                  <a:cxn ang="0">
                    <a:pos x="14" y="15"/>
                  </a:cxn>
                  <a:cxn ang="0">
                    <a:pos x="11" y="20"/>
                  </a:cxn>
                  <a:cxn ang="0">
                    <a:pos x="8" y="20"/>
                  </a:cxn>
                  <a:cxn ang="0">
                    <a:pos x="4" y="19"/>
                  </a:cxn>
                  <a:cxn ang="0">
                    <a:pos x="2" y="14"/>
                  </a:cxn>
                  <a:cxn ang="0">
                    <a:pos x="8" y="5"/>
                  </a:cxn>
                  <a:cxn ang="0">
                    <a:pos x="24" y="0"/>
                  </a:cxn>
                  <a:cxn ang="0">
                    <a:pos x="41" y="8"/>
                  </a:cxn>
                  <a:cxn ang="0">
                    <a:pos x="43" y="21"/>
                  </a:cxn>
                  <a:cxn ang="0">
                    <a:pos x="43" y="47"/>
                  </a:cxn>
                  <a:cxn ang="0">
                    <a:pos x="44" y="52"/>
                  </a:cxn>
                  <a:cxn ang="0">
                    <a:pos x="47" y="55"/>
                  </a:cxn>
                  <a:cxn ang="0">
                    <a:pos x="50" y="54"/>
                  </a:cxn>
                  <a:cxn ang="0">
                    <a:pos x="53" y="52"/>
                  </a:cxn>
                  <a:cxn ang="0">
                    <a:pos x="53" y="55"/>
                  </a:cxn>
                  <a:cxn ang="0">
                    <a:pos x="49" y="59"/>
                  </a:cxn>
                  <a:cxn ang="0">
                    <a:pos x="41" y="62"/>
                  </a:cxn>
                  <a:cxn ang="0">
                    <a:pos x="35" y="59"/>
                  </a:cxn>
                  <a:cxn ang="0">
                    <a:pos x="33" y="52"/>
                  </a:cxn>
                  <a:cxn ang="0">
                    <a:pos x="24" y="59"/>
                  </a:cxn>
                  <a:cxn ang="0">
                    <a:pos x="13" y="62"/>
                  </a:cxn>
                  <a:cxn ang="0">
                    <a:pos x="4" y="58"/>
                  </a:cxn>
                  <a:cxn ang="0">
                    <a:pos x="0" y="48"/>
                  </a:cxn>
                  <a:cxn ang="0">
                    <a:pos x="0" y="48"/>
                  </a:cxn>
                  <a:cxn ang="0">
                    <a:pos x="24" y="0"/>
                  </a:cxn>
                  <a:cxn ang="0">
                    <a:pos x="24" y="0"/>
                  </a:cxn>
                  <a:cxn ang="0">
                    <a:pos x="24" y="0"/>
                  </a:cxn>
                </a:cxnLst>
                <a:rect l="0" t="0" r="r" b="b"/>
                <a:pathLst>
                  <a:path w="53" h="62">
                    <a:moveTo>
                      <a:pt x="33" y="25"/>
                    </a:moveTo>
                    <a:lnTo>
                      <a:pt x="33" y="25"/>
                    </a:lnTo>
                    <a:cubicBezTo>
                      <a:pt x="28" y="27"/>
                      <a:pt x="24" y="29"/>
                      <a:pt x="20" y="31"/>
                    </a:cubicBezTo>
                    <a:cubicBezTo>
                      <a:pt x="14" y="35"/>
                      <a:pt x="11" y="39"/>
                      <a:pt x="11" y="44"/>
                    </a:cubicBezTo>
                    <a:cubicBezTo>
                      <a:pt x="11" y="48"/>
                      <a:pt x="12" y="51"/>
                      <a:pt x="15" y="52"/>
                    </a:cubicBezTo>
                    <a:cubicBezTo>
                      <a:pt x="17" y="54"/>
                      <a:pt x="18" y="54"/>
                      <a:pt x="20" y="54"/>
                    </a:cubicBezTo>
                    <a:cubicBezTo>
                      <a:pt x="23" y="54"/>
                      <a:pt x="26" y="53"/>
                      <a:pt x="29" y="52"/>
                    </a:cubicBezTo>
                    <a:cubicBezTo>
                      <a:pt x="31" y="50"/>
                      <a:pt x="33" y="48"/>
                      <a:pt x="33" y="46"/>
                    </a:cubicBezTo>
                    <a:lnTo>
                      <a:pt x="33" y="25"/>
                    </a:lnTo>
                    <a:close/>
                    <a:moveTo>
                      <a:pt x="0" y="48"/>
                    </a:moveTo>
                    <a:lnTo>
                      <a:pt x="0" y="48"/>
                    </a:lnTo>
                    <a:cubicBezTo>
                      <a:pt x="0" y="42"/>
                      <a:pt x="3" y="37"/>
                      <a:pt x="9" y="33"/>
                    </a:cubicBezTo>
                    <a:cubicBezTo>
                      <a:pt x="13" y="30"/>
                      <a:pt x="21" y="27"/>
                      <a:pt x="33" y="22"/>
                    </a:cubicBezTo>
                    <a:lnTo>
                      <a:pt x="33" y="17"/>
                    </a:lnTo>
                    <a:cubicBezTo>
                      <a:pt x="33" y="12"/>
                      <a:pt x="32" y="9"/>
                      <a:pt x="31" y="8"/>
                    </a:cubicBezTo>
                    <a:cubicBezTo>
                      <a:pt x="30" y="5"/>
                      <a:pt x="27" y="3"/>
                      <a:pt x="22" y="3"/>
                    </a:cubicBezTo>
                    <a:cubicBezTo>
                      <a:pt x="20" y="3"/>
                      <a:pt x="18" y="4"/>
                      <a:pt x="16" y="5"/>
                    </a:cubicBezTo>
                    <a:cubicBezTo>
                      <a:pt x="14" y="6"/>
                      <a:pt x="13" y="8"/>
                      <a:pt x="13" y="10"/>
                    </a:cubicBezTo>
                    <a:cubicBezTo>
                      <a:pt x="13" y="10"/>
                      <a:pt x="13" y="11"/>
                      <a:pt x="13" y="12"/>
                    </a:cubicBezTo>
                    <a:cubicBezTo>
                      <a:pt x="13" y="13"/>
                      <a:pt x="14" y="14"/>
                      <a:pt x="14" y="15"/>
                    </a:cubicBezTo>
                    <a:cubicBezTo>
                      <a:pt x="14" y="17"/>
                      <a:pt x="13" y="19"/>
                      <a:pt x="11" y="20"/>
                    </a:cubicBezTo>
                    <a:cubicBezTo>
                      <a:pt x="10" y="20"/>
                      <a:pt x="9" y="20"/>
                      <a:pt x="8" y="20"/>
                    </a:cubicBezTo>
                    <a:cubicBezTo>
                      <a:pt x="6" y="20"/>
                      <a:pt x="5" y="20"/>
                      <a:pt x="4" y="19"/>
                    </a:cubicBezTo>
                    <a:cubicBezTo>
                      <a:pt x="3" y="17"/>
                      <a:pt x="2" y="16"/>
                      <a:pt x="2" y="14"/>
                    </a:cubicBezTo>
                    <a:cubicBezTo>
                      <a:pt x="2" y="11"/>
                      <a:pt x="4" y="8"/>
                      <a:pt x="8" y="5"/>
                    </a:cubicBezTo>
                    <a:cubicBezTo>
                      <a:pt x="11" y="2"/>
                      <a:pt x="17" y="0"/>
                      <a:pt x="24" y="0"/>
                    </a:cubicBezTo>
                    <a:cubicBezTo>
                      <a:pt x="32" y="0"/>
                      <a:pt x="38" y="3"/>
                      <a:pt x="41" y="8"/>
                    </a:cubicBezTo>
                    <a:cubicBezTo>
                      <a:pt x="42" y="11"/>
                      <a:pt x="43" y="15"/>
                      <a:pt x="43" y="21"/>
                    </a:cubicBezTo>
                    <a:lnTo>
                      <a:pt x="43" y="47"/>
                    </a:lnTo>
                    <a:cubicBezTo>
                      <a:pt x="43" y="49"/>
                      <a:pt x="43" y="51"/>
                      <a:pt x="44" y="52"/>
                    </a:cubicBezTo>
                    <a:cubicBezTo>
                      <a:pt x="44" y="54"/>
                      <a:pt x="45" y="55"/>
                      <a:pt x="47" y="55"/>
                    </a:cubicBezTo>
                    <a:cubicBezTo>
                      <a:pt x="48" y="55"/>
                      <a:pt x="49" y="54"/>
                      <a:pt x="50" y="54"/>
                    </a:cubicBezTo>
                    <a:cubicBezTo>
                      <a:pt x="50" y="54"/>
                      <a:pt x="51" y="53"/>
                      <a:pt x="53" y="52"/>
                    </a:cubicBezTo>
                    <a:lnTo>
                      <a:pt x="53" y="55"/>
                    </a:lnTo>
                    <a:cubicBezTo>
                      <a:pt x="52" y="57"/>
                      <a:pt x="50" y="58"/>
                      <a:pt x="49" y="59"/>
                    </a:cubicBezTo>
                    <a:cubicBezTo>
                      <a:pt x="46" y="61"/>
                      <a:pt x="44" y="62"/>
                      <a:pt x="41" y="62"/>
                    </a:cubicBezTo>
                    <a:cubicBezTo>
                      <a:pt x="38" y="62"/>
                      <a:pt x="36" y="61"/>
                      <a:pt x="35" y="59"/>
                    </a:cubicBezTo>
                    <a:cubicBezTo>
                      <a:pt x="34" y="57"/>
                      <a:pt x="33" y="55"/>
                      <a:pt x="33" y="52"/>
                    </a:cubicBezTo>
                    <a:cubicBezTo>
                      <a:pt x="29" y="55"/>
                      <a:pt x="27" y="57"/>
                      <a:pt x="24" y="59"/>
                    </a:cubicBezTo>
                    <a:cubicBezTo>
                      <a:pt x="20" y="61"/>
                      <a:pt x="17" y="62"/>
                      <a:pt x="13" y="62"/>
                    </a:cubicBezTo>
                    <a:cubicBezTo>
                      <a:pt x="10" y="62"/>
                      <a:pt x="6" y="61"/>
                      <a:pt x="4" y="58"/>
                    </a:cubicBezTo>
                    <a:cubicBezTo>
                      <a:pt x="1" y="56"/>
                      <a:pt x="0" y="52"/>
                      <a:pt x="0" y="48"/>
                    </a:cubicBezTo>
                    <a:lnTo>
                      <a:pt x="0" y="48"/>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09" name="Freeform 389"/>
              <p:cNvSpPr>
                <a:spLocks noEditPoints="1"/>
              </p:cNvSpPr>
              <p:nvPr/>
            </p:nvSpPr>
            <p:spPr bwMode="auto">
              <a:xfrm>
                <a:off x="785" y="1244"/>
                <a:ext cx="75" cy="120"/>
              </a:xfrm>
              <a:custGeom>
                <a:avLst/>
                <a:gdLst/>
                <a:ahLst/>
                <a:cxnLst>
                  <a:cxn ang="0">
                    <a:pos x="0" y="8"/>
                  </a:cxn>
                  <a:cxn ang="0">
                    <a:pos x="0" y="8"/>
                  </a:cxn>
                  <a:cxn ang="0">
                    <a:pos x="0" y="6"/>
                  </a:cxn>
                  <a:cxn ang="0">
                    <a:pos x="14" y="2"/>
                  </a:cxn>
                  <a:cxn ang="0">
                    <a:pos x="20" y="0"/>
                  </a:cxn>
                  <a:cxn ang="0">
                    <a:pos x="20" y="1"/>
                  </a:cxn>
                  <a:cxn ang="0">
                    <a:pos x="20" y="40"/>
                  </a:cxn>
                  <a:cxn ang="0">
                    <a:pos x="25" y="34"/>
                  </a:cxn>
                  <a:cxn ang="0">
                    <a:pos x="39" y="29"/>
                  </a:cxn>
                  <a:cxn ang="0">
                    <a:pos x="55" y="37"/>
                  </a:cxn>
                  <a:cxn ang="0">
                    <a:pos x="62" y="58"/>
                  </a:cxn>
                  <a:cxn ang="0">
                    <a:pos x="53" y="82"/>
                  </a:cxn>
                  <a:cxn ang="0">
                    <a:pos x="30" y="91"/>
                  </a:cxn>
                  <a:cxn ang="0">
                    <a:pos x="16" y="88"/>
                  </a:cxn>
                  <a:cxn ang="0">
                    <a:pos x="9" y="83"/>
                  </a:cxn>
                  <a:cxn ang="0">
                    <a:pos x="9" y="15"/>
                  </a:cxn>
                  <a:cxn ang="0">
                    <a:pos x="8" y="9"/>
                  </a:cxn>
                  <a:cxn ang="0">
                    <a:pos x="3" y="8"/>
                  </a:cxn>
                  <a:cxn ang="0">
                    <a:pos x="0" y="8"/>
                  </a:cxn>
                  <a:cxn ang="0">
                    <a:pos x="20" y="81"/>
                  </a:cxn>
                  <a:cxn ang="0">
                    <a:pos x="20" y="81"/>
                  </a:cxn>
                  <a:cxn ang="0">
                    <a:pos x="25" y="85"/>
                  </a:cxn>
                  <a:cxn ang="0">
                    <a:pos x="33" y="87"/>
                  </a:cxn>
                  <a:cxn ang="0">
                    <a:pos x="46" y="80"/>
                  </a:cxn>
                  <a:cxn ang="0">
                    <a:pos x="50" y="64"/>
                  </a:cxn>
                  <a:cxn ang="0">
                    <a:pos x="46" y="46"/>
                  </a:cxn>
                  <a:cxn ang="0">
                    <a:pos x="33" y="38"/>
                  </a:cxn>
                  <a:cxn ang="0">
                    <a:pos x="24" y="41"/>
                  </a:cxn>
                  <a:cxn ang="0">
                    <a:pos x="20" y="48"/>
                  </a:cxn>
                  <a:cxn ang="0">
                    <a:pos x="20" y="81"/>
                  </a:cxn>
                </a:cxnLst>
                <a:rect l="0" t="0" r="r" b="b"/>
                <a:pathLst>
                  <a:path w="62" h="91">
                    <a:moveTo>
                      <a:pt x="0" y="8"/>
                    </a:moveTo>
                    <a:lnTo>
                      <a:pt x="0" y="8"/>
                    </a:lnTo>
                    <a:lnTo>
                      <a:pt x="0" y="6"/>
                    </a:lnTo>
                    <a:cubicBezTo>
                      <a:pt x="5" y="5"/>
                      <a:pt x="10" y="4"/>
                      <a:pt x="14" y="2"/>
                    </a:cubicBezTo>
                    <a:cubicBezTo>
                      <a:pt x="18" y="1"/>
                      <a:pt x="20" y="0"/>
                      <a:pt x="20" y="0"/>
                    </a:cubicBezTo>
                    <a:cubicBezTo>
                      <a:pt x="20" y="0"/>
                      <a:pt x="20" y="1"/>
                      <a:pt x="20" y="1"/>
                    </a:cubicBezTo>
                    <a:lnTo>
                      <a:pt x="20" y="40"/>
                    </a:lnTo>
                    <a:cubicBezTo>
                      <a:pt x="21" y="38"/>
                      <a:pt x="23" y="36"/>
                      <a:pt x="25" y="34"/>
                    </a:cubicBezTo>
                    <a:cubicBezTo>
                      <a:pt x="29" y="31"/>
                      <a:pt x="34" y="29"/>
                      <a:pt x="39" y="29"/>
                    </a:cubicBezTo>
                    <a:cubicBezTo>
                      <a:pt x="45" y="29"/>
                      <a:pt x="50" y="32"/>
                      <a:pt x="55" y="37"/>
                    </a:cubicBezTo>
                    <a:cubicBezTo>
                      <a:pt x="59" y="43"/>
                      <a:pt x="62" y="50"/>
                      <a:pt x="62" y="58"/>
                    </a:cubicBezTo>
                    <a:cubicBezTo>
                      <a:pt x="62" y="67"/>
                      <a:pt x="59" y="75"/>
                      <a:pt x="53" y="82"/>
                    </a:cubicBezTo>
                    <a:cubicBezTo>
                      <a:pt x="47" y="88"/>
                      <a:pt x="39" y="91"/>
                      <a:pt x="30" y="91"/>
                    </a:cubicBezTo>
                    <a:cubicBezTo>
                      <a:pt x="25" y="91"/>
                      <a:pt x="21" y="90"/>
                      <a:pt x="16" y="88"/>
                    </a:cubicBezTo>
                    <a:cubicBezTo>
                      <a:pt x="11" y="87"/>
                      <a:pt x="9" y="85"/>
                      <a:pt x="9" y="83"/>
                    </a:cubicBezTo>
                    <a:lnTo>
                      <a:pt x="9" y="15"/>
                    </a:lnTo>
                    <a:cubicBezTo>
                      <a:pt x="9" y="12"/>
                      <a:pt x="9" y="10"/>
                      <a:pt x="8" y="9"/>
                    </a:cubicBezTo>
                    <a:cubicBezTo>
                      <a:pt x="7" y="8"/>
                      <a:pt x="6" y="8"/>
                      <a:pt x="3" y="8"/>
                    </a:cubicBezTo>
                    <a:lnTo>
                      <a:pt x="0" y="8"/>
                    </a:lnTo>
                    <a:close/>
                    <a:moveTo>
                      <a:pt x="20" y="81"/>
                    </a:moveTo>
                    <a:lnTo>
                      <a:pt x="20" y="81"/>
                    </a:lnTo>
                    <a:cubicBezTo>
                      <a:pt x="20" y="83"/>
                      <a:pt x="22" y="84"/>
                      <a:pt x="25" y="85"/>
                    </a:cubicBezTo>
                    <a:cubicBezTo>
                      <a:pt x="28" y="86"/>
                      <a:pt x="30" y="87"/>
                      <a:pt x="33" y="87"/>
                    </a:cubicBezTo>
                    <a:cubicBezTo>
                      <a:pt x="39" y="87"/>
                      <a:pt x="43" y="85"/>
                      <a:pt x="46" y="80"/>
                    </a:cubicBezTo>
                    <a:cubicBezTo>
                      <a:pt x="49" y="76"/>
                      <a:pt x="50" y="70"/>
                      <a:pt x="50" y="64"/>
                    </a:cubicBezTo>
                    <a:cubicBezTo>
                      <a:pt x="50" y="57"/>
                      <a:pt x="49" y="51"/>
                      <a:pt x="46" y="46"/>
                    </a:cubicBezTo>
                    <a:cubicBezTo>
                      <a:pt x="44" y="41"/>
                      <a:pt x="39" y="38"/>
                      <a:pt x="33" y="38"/>
                    </a:cubicBezTo>
                    <a:cubicBezTo>
                      <a:pt x="30" y="38"/>
                      <a:pt x="27" y="39"/>
                      <a:pt x="24" y="41"/>
                    </a:cubicBezTo>
                    <a:cubicBezTo>
                      <a:pt x="21" y="43"/>
                      <a:pt x="20" y="45"/>
                      <a:pt x="20" y="48"/>
                    </a:cubicBezTo>
                    <a:lnTo>
                      <a:pt x="20" y="8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0" name="Freeform 390"/>
              <p:cNvSpPr>
                <a:spLocks/>
              </p:cNvSpPr>
              <p:nvPr/>
            </p:nvSpPr>
            <p:spPr bwMode="auto">
              <a:xfrm>
                <a:off x="870" y="1244"/>
                <a:ext cx="38" cy="119"/>
              </a:xfrm>
              <a:custGeom>
                <a:avLst/>
                <a:gdLst/>
                <a:ahLst/>
                <a:cxnLst>
                  <a:cxn ang="0">
                    <a:pos x="0" y="88"/>
                  </a:cxn>
                  <a:cxn ang="0">
                    <a:pos x="0" y="88"/>
                  </a:cxn>
                  <a:cxn ang="0">
                    <a:pos x="8" y="86"/>
                  </a:cxn>
                  <a:cxn ang="0">
                    <a:pos x="10" y="79"/>
                  </a:cxn>
                  <a:cxn ang="0">
                    <a:pos x="10" y="16"/>
                  </a:cxn>
                  <a:cxn ang="0">
                    <a:pos x="9" y="10"/>
                  </a:cxn>
                  <a:cxn ang="0">
                    <a:pos x="4" y="7"/>
                  </a:cxn>
                  <a:cxn ang="0">
                    <a:pos x="2" y="7"/>
                  </a:cxn>
                  <a:cxn ang="0">
                    <a:pos x="0" y="8"/>
                  </a:cxn>
                  <a:cxn ang="0">
                    <a:pos x="0" y="6"/>
                  </a:cxn>
                  <a:cxn ang="0">
                    <a:pos x="20" y="0"/>
                  </a:cxn>
                  <a:cxn ang="0">
                    <a:pos x="21" y="0"/>
                  </a:cxn>
                  <a:cxn ang="0">
                    <a:pos x="21" y="2"/>
                  </a:cxn>
                  <a:cxn ang="0">
                    <a:pos x="21" y="79"/>
                  </a:cxn>
                  <a:cxn ang="0">
                    <a:pos x="23" y="86"/>
                  </a:cxn>
                  <a:cxn ang="0">
                    <a:pos x="31" y="88"/>
                  </a:cxn>
                  <a:cxn ang="0">
                    <a:pos x="31" y="90"/>
                  </a:cxn>
                  <a:cxn ang="0">
                    <a:pos x="0" y="90"/>
                  </a:cxn>
                  <a:cxn ang="0">
                    <a:pos x="0" y="88"/>
                  </a:cxn>
                </a:cxnLst>
                <a:rect l="0" t="0" r="r" b="b"/>
                <a:pathLst>
                  <a:path w="31" h="90">
                    <a:moveTo>
                      <a:pt x="0" y="88"/>
                    </a:moveTo>
                    <a:lnTo>
                      <a:pt x="0" y="88"/>
                    </a:lnTo>
                    <a:cubicBezTo>
                      <a:pt x="4" y="88"/>
                      <a:pt x="7" y="87"/>
                      <a:pt x="8" y="86"/>
                    </a:cubicBezTo>
                    <a:cubicBezTo>
                      <a:pt x="9" y="85"/>
                      <a:pt x="10" y="82"/>
                      <a:pt x="10" y="79"/>
                    </a:cubicBezTo>
                    <a:lnTo>
                      <a:pt x="10" y="16"/>
                    </a:lnTo>
                    <a:cubicBezTo>
                      <a:pt x="10" y="13"/>
                      <a:pt x="10" y="11"/>
                      <a:pt x="9" y="10"/>
                    </a:cubicBezTo>
                    <a:cubicBezTo>
                      <a:pt x="9" y="8"/>
                      <a:pt x="7" y="7"/>
                      <a:pt x="4" y="7"/>
                    </a:cubicBezTo>
                    <a:cubicBezTo>
                      <a:pt x="4" y="7"/>
                      <a:pt x="3" y="7"/>
                      <a:pt x="2" y="7"/>
                    </a:cubicBezTo>
                    <a:cubicBezTo>
                      <a:pt x="1" y="7"/>
                      <a:pt x="1" y="8"/>
                      <a:pt x="0" y="8"/>
                    </a:cubicBezTo>
                    <a:lnTo>
                      <a:pt x="0" y="6"/>
                    </a:lnTo>
                    <a:cubicBezTo>
                      <a:pt x="5" y="4"/>
                      <a:pt x="12" y="2"/>
                      <a:pt x="20" y="0"/>
                    </a:cubicBezTo>
                    <a:cubicBezTo>
                      <a:pt x="21" y="0"/>
                      <a:pt x="21" y="0"/>
                      <a:pt x="21" y="0"/>
                    </a:cubicBezTo>
                    <a:cubicBezTo>
                      <a:pt x="21" y="0"/>
                      <a:pt x="21" y="1"/>
                      <a:pt x="21" y="2"/>
                    </a:cubicBezTo>
                    <a:lnTo>
                      <a:pt x="21" y="79"/>
                    </a:lnTo>
                    <a:cubicBezTo>
                      <a:pt x="21" y="83"/>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1" name="Freeform 391"/>
              <p:cNvSpPr>
                <a:spLocks noEditPoints="1"/>
              </p:cNvSpPr>
              <p:nvPr/>
            </p:nvSpPr>
            <p:spPr bwMode="auto">
              <a:xfrm>
                <a:off x="914" y="1284"/>
                <a:ext cx="64" cy="82"/>
              </a:xfrm>
              <a:custGeom>
                <a:avLst/>
                <a:gdLst/>
                <a:ahLst/>
                <a:cxnLst>
                  <a:cxn ang="0">
                    <a:pos x="28" y="0"/>
                  </a:cxn>
                  <a:cxn ang="0">
                    <a:pos x="28" y="0"/>
                  </a:cxn>
                  <a:cxn ang="0">
                    <a:pos x="44" y="6"/>
                  </a:cxn>
                  <a:cxn ang="0">
                    <a:pos x="51" y="24"/>
                  </a:cxn>
                  <a:cxn ang="0">
                    <a:pos x="10" y="24"/>
                  </a:cxn>
                  <a:cxn ang="0">
                    <a:pos x="17" y="46"/>
                  </a:cxn>
                  <a:cxn ang="0">
                    <a:pos x="31" y="52"/>
                  </a:cxn>
                  <a:cxn ang="0">
                    <a:pos x="43" y="49"/>
                  </a:cxn>
                  <a:cxn ang="0">
                    <a:pos x="51" y="39"/>
                  </a:cxn>
                  <a:cxn ang="0">
                    <a:pos x="53" y="40"/>
                  </a:cxn>
                  <a:cxn ang="0">
                    <a:pos x="44" y="55"/>
                  </a:cxn>
                  <a:cxn ang="0">
                    <a:pos x="26" y="62"/>
                  </a:cxn>
                  <a:cxn ang="0">
                    <a:pos x="7" y="52"/>
                  </a:cxn>
                  <a:cxn ang="0">
                    <a:pos x="0" y="31"/>
                  </a:cxn>
                  <a:cxn ang="0">
                    <a:pos x="8" y="9"/>
                  </a:cxn>
                  <a:cxn ang="0">
                    <a:pos x="28" y="0"/>
                  </a:cxn>
                  <a:cxn ang="0">
                    <a:pos x="28" y="0"/>
                  </a:cxn>
                  <a:cxn ang="0">
                    <a:pos x="24" y="4"/>
                  </a:cxn>
                  <a:cxn ang="0">
                    <a:pos x="24" y="4"/>
                  </a:cxn>
                  <a:cxn ang="0">
                    <a:pos x="13" y="11"/>
                  </a:cxn>
                  <a:cxn ang="0">
                    <a:pos x="10" y="20"/>
                  </a:cxn>
                  <a:cxn ang="0">
                    <a:pos x="37" y="20"/>
                  </a:cxn>
                  <a:cxn ang="0">
                    <a:pos x="35" y="10"/>
                  </a:cxn>
                  <a:cxn ang="0">
                    <a:pos x="24" y="4"/>
                  </a:cxn>
                  <a:cxn ang="0">
                    <a:pos x="24" y="4"/>
                  </a:cxn>
                  <a:cxn ang="0">
                    <a:pos x="27" y="0"/>
                  </a:cxn>
                  <a:cxn ang="0">
                    <a:pos x="27" y="0"/>
                  </a:cxn>
                  <a:cxn ang="0">
                    <a:pos x="27" y="0"/>
                  </a:cxn>
                </a:cxnLst>
                <a:rect l="0" t="0" r="r" b="b"/>
                <a:pathLst>
                  <a:path w="53" h="62">
                    <a:moveTo>
                      <a:pt x="28" y="0"/>
                    </a:moveTo>
                    <a:lnTo>
                      <a:pt x="28" y="0"/>
                    </a:lnTo>
                    <a:cubicBezTo>
                      <a:pt x="34" y="0"/>
                      <a:pt x="39" y="2"/>
                      <a:pt x="44" y="6"/>
                    </a:cubicBezTo>
                    <a:cubicBezTo>
                      <a:pt x="49" y="10"/>
                      <a:pt x="51" y="16"/>
                      <a:pt x="51" y="24"/>
                    </a:cubicBezTo>
                    <a:lnTo>
                      <a:pt x="10" y="24"/>
                    </a:lnTo>
                    <a:cubicBezTo>
                      <a:pt x="10" y="34"/>
                      <a:pt x="13" y="41"/>
                      <a:pt x="17" y="46"/>
                    </a:cubicBezTo>
                    <a:cubicBezTo>
                      <a:pt x="21" y="50"/>
                      <a:pt x="26" y="52"/>
                      <a:pt x="31" y="52"/>
                    </a:cubicBezTo>
                    <a:cubicBezTo>
                      <a:pt x="36" y="52"/>
                      <a:pt x="40" y="51"/>
                      <a:pt x="43" y="49"/>
                    </a:cubicBezTo>
                    <a:cubicBezTo>
                      <a:pt x="46" y="46"/>
                      <a:pt x="49" y="43"/>
                      <a:pt x="51" y="39"/>
                    </a:cubicBezTo>
                    <a:lnTo>
                      <a:pt x="53" y="40"/>
                    </a:lnTo>
                    <a:cubicBezTo>
                      <a:pt x="52" y="45"/>
                      <a:pt x="48" y="50"/>
                      <a:pt x="44" y="55"/>
                    </a:cubicBezTo>
                    <a:cubicBezTo>
                      <a:pt x="39" y="59"/>
                      <a:pt x="33" y="62"/>
                      <a:pt x="26" y="62"/>
                    </a:cubicBezTo>
                    <a:cubicBezTo>
                      <a:pt x="18" y="62"/>
                      <a:pt x="12" y="59"/>
                      <a:pt x="7" y="52"/>
                    </a:cubicBezTo>
                    <a:cubicBezTo>
                      <a:pt x="3" y="46"/>
                      <a:pt x="0" y="39"/>
                      <a:pt x="0" y="31"/>
                    </a:cubicBezTo>
                    <a:cubicBezTo>
                      <a:pt x="0" y="23"/>
                      <a:pt x="3" y="15"/>
                      <a:pt x="8" y="9"/>
                    </a:cubicBezTo>
                    <a:cubicBezTo>
                      <a:pt x="13" y="3"/>
                      <a:pt x="20" y="0"/>
                      <a:pt x="28" y="0"/>
                    </a:cubicBezTo>
                    <a:lnTo>
                      <a:pt x="28" y="0"/>
                    </a:lnTo>
                    <a:close/>
                    <a:moveTo>
                      <a:pt x="24" y="4"/>
                    </a:moveTo>
                    <a:lnTo>
                      <a:pt x="24" y="4"/>
                    </a:lnTo>
                    <a:cubicBezTo>
                      <a:pt x="19" y="4"/>
                      <a:pt x="16" y="6"/>
                      <a:pt x="13" y="11"/>
                    </a:cubicBezTo>
                    <a:cubicBezTo>
                      <a:pt x="12" y="13"/>
                      <a:pt x="11" y="16"/>
                      <a:pt x="10" y="20"/>
                    </a:cubicBezTo>
                    <a:lnTo>
                      <a:pt x="37" y="20"/>
                    </a:lnTo>
                    <a:cubicBezTo>
                      <a:pt x="37" y="15"/>
                      <a:pt x="36" y="12"/>
                      <a:pt x="35" y="10"/>
                    </a:cubicBezTo>
                    <a:cubicBezTo>
                      <a:pt x="33" y="6"/>
                      <a:pt x="29" y="4"/>
                      <a:pt x="24" y="4"/>
                    </a:cubicBezTo>
                    <a:lnTo>
                      <a:pt x="24" y="4"/>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2" name="Freeform 392"/>
              <p:cNvSpPr>
                <a:spLocks noEditPoints="1"/>
              </p:cNvSpPr>
              <p:nvPr/>
            </p:nvSpPr>
            <p:spPr bwMode="auto">
              <a:xfrm>
                <a:off x="1031" y="1245"/>
                <a:ext cx="72" cy="121"/>
              </a:xfrm>
              <a:custGeom>
                <a:avLst/>
                <a:gdLst/>
                <a:ahLst/>
                <a:cxnLst>
                  <a:cxn ang="0">
                    <a:pos x="3" y="63"/>
                  </a:cxn>
                  <a:cxn ang="0">
                    <a:pos x="3" y="63"/>
                  </a:cxn>
                  <a:cxn ang="0">
                    <a:pos x="11" y="77"/>
                  </a:cxn>
                  <a:cxn ang="0">
                    <a:pos x="31" y="86"/>
                  </a:cxn>
                  <a:cxn ang="0">
                    <a:pos x="42" y="82"/>
                  </a:cxn>
                  <a:cxn ang="0">
                    <a:pos x="46" y="71"/>
                  </a:cxn>
                  <a:cxn ang="0">
                    <a:pos x="42" y="60"/>
                  </a:cxn>
                  <a:cxn ang="0">
                    <a:pos x="29" y="50"/>
                  </a:cxn>
                  <a:cxn ang="0">
                    <a:pos x="17" y="43"/>
                  </a:cxn>
                  <a:cxn ang="0">
                    <a:pos x="9" y="37"/>
                  </a:cxn>
                  <a:cxn ang="0">
                    <a:pos x="4" y="23"/>
                  </a:cxn>
                  <a:cxn ang="0">
                    <a:pos x="10" y="7"/>
                  </a:cxn>
                  <a:cxn ang="0">
                    <a:pos x="28" y="0"/>
                  </a:cxn>
                  <a:cxn ang="0">
                    <a:pos x="39" y="2"/>
                  </a:cxn>
                  <a:cxn ang="0">
                    <a:pos x="46" y="4"/>
                  </a:cxn>
                  <a:cxn ang="0">
                    <a:pos x="49" y="3"/>
                  </a:cxn>
                  <a:cxn ang="0">
                    <a:pos x="51" y="0"/>
                  </a:cxn>
                  <a:cxn ang="0">
                    <a:pos x="54" y="0"/>
                  </a:cxn>
                  <a:cxn ang="0">
                    <a:pos x="57" y="28"/>
                  </a:cxn>
                  <a:cxn ang="0">
                    <a:pos x="53" y="28"/>
                  </a:cxn>
                  <a:cxn ang="0">
                    <a:pos x="43" y="10"/>
                  </a:cxn>
                  <a:cxn ang="0">
                    <a:pos x="29" y="5"/>
                  </a:cxn>
                  <a:cxn ang="0">
                    <a:pos x="19" y="8"/>
                  </a:cxn>
                  <a:cxn ang="0">
                    <a:pos x="15" y="17"/>
                  </a:cxn>
                  <a:cxn ang="0">
                    <a:pos x="19" y="26"/>
                  </a:cxn>
                  <a:cxn ang="0">
                    <a:pos x="28" y="34"/>
                  </a:cxn>
                  <a:cxn ang="0">
                    <a:pos x="40" y="41"/>
                  </a:cxn>
                  <a:cxn ang="0">
                    <a:pos x="55" y="53"/>
                  </a:cxn>
                  <a:cxn ang="0">
                    <a:pos x="59" y="67"/>
                  </a:cxn>
                  <a:cxn ang="0">
                    <a:pos x="52" y="84"/>
                  </a:cxn>
                  <a:cxn ang="0">
                    <a:pos x="32" y="91"/>
                  </a:cxn>
                  <a:cxn ang="0">
                    <a:pos x="19" y="88"/>
                  </a:cxn>
                  <a:cxn ang="0">
                    <a:pos x="11" y="86"/>
                  </a:cxn>
                  <a:cxn ang="0">
                    <a:pos x="8" y="88"/>
                  </a:cxn>
                  <a:cxn ang="0">
                    <a:pos x="7" y="91"/>
                  </a:cxn>
                  <a:cxn ang="0">
                    <a:pos x="4" y="91"/>
                  </a:cxn>
                  <a:cxn ang="0">
                    <a:pos x="0" y="63"/>
                  </a:cxn>
                  <a:cxn ang="0">
                    <a:pos x="3" y="63"/>
                  </a:cxn>
                  <a:cxn ang="0">
                    <a:pos x="31" y="0"/>
                  </a:cxn>
                  <a:cxn ang="0">
                    <a:pos x="31" y="0"/>
                  </a:cxn>
                  <a:cxn ang="0">
                    <a:pos x="31" y="0"/>
                  </a:cxn>
                </a:cxnLst>
                <a:rect l="0" t="0" r="r" b="b"/>
                <a:pathLst>
                  <a:path w="59" h="91">
                    <a:moveTo>
                      <a:pt x="3" y="63"/>
                    </a:moveTo>
                    <a:lnTo>
                      <a:pt x="3" y="63"/>
                    </a:lnTo>
                    <a:cubicBezTo>
                      <a:pt x="5" y="68"/>
                      <a:pt x="8" y="73"/>
                      <a:pt x="11" y="77"/>
                    </a:cubicBezTo>
                    <a:cubicBezTo>
                      <a:pt x="16" y="83"/>
                      <a:pt x="23" y="86"/>
                      <a:pt x="31" y="86"/>
                    </a:cubicBezTo>
                    <a:cubicBezTo>
                      <a:pt x="35" y="86"/>
                      <a:pt x="38" y="85"/>
                      <a:pt x="42" y="82"/>
                    </a:cubicBezTo>
                    <a:cubicBezTo>
                      <a:pt x="45" y="79"/>
                      <a:pt x="46" y="76"/>
                      <a:pt x="46" y="71"/>
                    </a:cubicBezTo>
                    <a:cubicBezTo>
                      <a:pt x="46" y="66"/>
                      <a:pt x="45" y="63"/>
                      <a:pt x="42" y="60"/>
                    </a:cubicBezTo>
                    <a:cubicBezTo>
                      <a:pt x="39" y="58"/>
                      <a:pt x="35" y="55"/>
                      <a:pt x="29" y="50"/>
                    </a:cubicBezTo>
                    <a:lnTo>
                      <a:pt x="17" y="43"/>
                    </a:lnTo>
                    <a:cubicBezTo>
                      <a:pt x="14" y="41"/>
                      <a:pt x="11" y="39"/>
                      <a:pt x="9" y="37"/>
                    </a:cubicBezTo>
                    <a:cubicBezTo>
                      <a:pt x="6" y="33"/>
                      <a:pt x="4" y="28"/>
                      <a:pt x="4" y="23"/>
                    </a:cubicBezTo>
                    <a:cubicBezTo>
                      <a:pt x="4" y="16"/>
                      <a:pt x="6" y="11"/>
                      <a:pt x="10" y="7"/>
                    </a:cubicBezTo>
                    <a:cubicBezTo>
                      <a:pt x="15" y="2"/>
                      <a:pt x="21" y="0"/>
                      <a:pt x="28" y="0"/>
                    </a:cubicBezTo>
                    <a:cubicBezTo>
                      <a:pt x="31" y="0"/>
                      <a:pt x="35" y="1"/>
                      <a:pt x="39" y="2"/>
                    </a:cubicBezTo>
                    <a:cubicBezTo>
                      <a:pt x="43" y="4"/>
                      <a:pt x="45" y="4"/>
                      <a:pt x="46" y="4"/>
                    </a:cubicBezTo>
                    <a:cubicBezTo>
                      <a:pt x="48" y="4"/>
                      <a:pt x="49" y="4"/>
                      <a:pt x="49" y="3"/>
                    </a:cubicBezTo>
                    <a:cubicBezTo>
                      <a:pt x="50" y="2"/>
                      <a:pt x="51" y="1"/>
                      <a:pt x="51" y="0"/>
                    </a:cubicBezTo>
                    <a:lnTo>
                      <a:pt x="54" y="0"/>
                    </a:lnTo>
                    <a:lnTo>
                      <a:pt x="57" y="28"/>
                    </a:lnTo>
                    <a:lnTo>
                      <a:pt x="53" y="28"/>
                    </a:lnTo>
                    <a:cubicBezTo>
                      <a:pt x="51" y="20"/>
                      <a:pt x="48" y="14"/>
                      <a:pt x="43" y="10"/>
                    </a:cubicBezTo>
                    <a:cubicBezTo>
                      <a:pt x="38" y="7"/>
                      <a:pt x="34" y="5"/>
                      <a:pt x="29" y="5"/>
                    </a:cubicBezTo>
                    <a:cubicBezTo>
                      <a:pt x="25" y="5"/>
                      <a:pt x="22" y="6"/>
                      <a:pt x="19" y="8"/>
                    </a:cubicBezTo>
                    <a:cubicBezTo>
                      <a:pt x="17" y="11"/>
                      <a:pt x="15" y="13"/>
                      <a:pt x="15" y="17"/>
                    </a:cubicBezTo>
                    <a:cubicBezTo>
                      <a:pt x="15" y="21"/>
                      <a:pt x="16" y="24"/>
                      <a:pt x="19" y="26"/>
                    </a:cubicBezTo>
                    <a:cubicBezTo>
                      <a:pt x="21" y="28"/>
                      <a:pt x="24" y="31"/>
                      <a:pt x="28" y="34"/>
                    </a:cubicBezTo>
                    <a:lnTo>
                      <a:pt x="40" y="41"/>
                    </a:lnTo>
                    <a:cubicBezTo>
                      <a:pt x="47" y="45"/>
                      <a:pt x="52" y="49"/>
                      <a:pt x="55" y="53"/>
                    </a:cubicBezTo>
                    <a:cubicBezTo>
                      <a:pt x="58" y="57"/>
                      <a:pt x="59" y="61"/>
                      <a:pt x="59" y="67"/>
                    </a:cubicBezTo>
                    <a:cubicBezTo>
                      <a:pt x="59" y="73"/>
                      <a:pt x="57" y="79"/>
                      <a:pt x="52" y="84"/>
                    </a:cubicBezTo>
                    <a:cubicBezTo>
                      <a:pt x="46" y="88"/>
                      <a:pt x="40" y="91"/>
                      <a:pt x="32" y="91"/>
                    </a:cubicBezTo>
                    <a:cubicBezTo>
                      <a:pt x="28" y="91"/>
                      <a:pt x="23" y="90"/>
                      <a:pt x="19" y="88"/>
                    </a:cubicBezTo>
                    <a:cubicBezTo>
                      <a:pt x="14" y="87"/>
                      <a:pt x="12" y="86"/>
                      <a:pt x="11" y="86"/>
                    </a:cubicBezTo>
                    <a:cubicBezTo>
                      <a:pt x="10" y="86"/>
                      <a:pt x="9" y="87"/>
                      <a:pt x="8" y="88"/>
                    </a:cubicBezTo>
                    <a:cubicBezTo>
                      <a:pt x="8" y="89"/>
                      <a:pt x="7" y="90"/>
                      <a:pt x="7" y="91"/>
                    </a:cubicBezTo>
                    <a:lnTo>
                      <a:pt x="4" y="91"/>
                    </a:lnTo>
                    <a:lnTo>
                      <a:pt x="0" y="63"/>
                    </a:lnTo>
                    <a:lnTo>
                      <a:pt x="3" y="63"/>
                    </a:lnTo>
                    <a:close/>
                    <a:moveTo>
                      <a:pt x="31" y="0"/>
                    </a:moveTo>
                    <a:lnTo>
                      <a:pt x="31" y="0"/>
                    </a:lnTo>
                    <a:lnTo>
                      <a:pt x="31" y="0"/>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3" name="Freeform 393"/>
              <p:cNvSpPr>
                <a:spLocks noEditPoints="1"/>
              </p:cNvSpPr>
              <p:nvPr/>
            </p:nvSpPr>
            <p:spPr bwMode="auto">
              <a:xfrm>
                <a:off x="1117" y="1284"/>
                <a:ext cx="65" cy="82"/>
              </a:xfrm>
              <a:custGeom>
                <a:avLst/>
                <a:gdLst/>
                <a:ahLst/>
                <a:cxnLst>
                  <a:cxn ang="0">
                    <a:pos x="28" y="0"/>
                  </a:cxn>
                  <a:cxn ang="0">
                    <a:pos x="28" y="0"/>
                  </a:cxn>
                  <a:cxn ang="0">
                    <a:pos x="43" y="6"/>
                  </a:cxn>
                  <a:cxn ang="0">
                    <a:pos x="50" y="24"/>
                  </a:cxn>
                  <a:cxn ang="0">
                    <a:pos x="9" y="24"/>
                  </a:cxn>
                  <a:cxn ang="0">
                    <a:pos x="16" y="46"/>
                  </a:cxn>
                  <a:cxn ang="0">
                    <a:pos x="31" y="52"/>
                  </a:cxn>
                  <a:cxn ang="0">
                    <a:pos x="42" y="49"/>
                  </a:cxn>
                  <a:cxn ang="0">
                    <a:pos x="51" y="39"/>
                  </a:cxn>
                  <a:cxn ang="0">
                    <a:pos x="53" y="40"/>
                  </a:cxn>
                  <a:cxn ang="0">
                    <a:pos x="43" y="55"/>
                  </a:cxn>
                  <a:cxn ang="0">
                    <a:pos x="25" y="62"/>
                  </a:cxn>
                  <a:cxn ang="0">
                    <a:pos x="6" y="52"/>
                  </a:cxn>
                  <a:cxn ang="0">
                    <a:pos x="0" y="31"/>
                  </a:cxn>
                  <a:cxn ang="0">
                    <a:pos x="8" y="9"/>
                  </a:cxn>
                  <a:cxn ang="0">
                    <a:pos x="28" y="0"/>
                  </a:cxn>
                  <a:cxn ang="0">
                    <a:pos x="28" y="0"/>
                  </a:cxn>
                  <a:cxn ang="0">
                    <a:pos x="24" y="4"/>
                  </a:cxn>
                  <a:cxn ang="0">
                    <a:pos x="24" y="4"/>
                  </a:cxn>
                  <a:cxn ang="0">
                    <a:pos x="13" y="11"/>
                  </a:cxn>
                  <a:cxn ang="0">
                    <a:pos x="10" y="20"/>
                  </a:cxn>
                  <a:cxn ang="0">
                    <a:pos x="37" y="20"/>
                  </a:cxn>
                  <a:cxn ang="0">
                    <a:pos x="34" y="10"/>
                  </a:cxn>
                  <a:cxn ang="0">
                    <a:pos x="24" y="4"/>
                  </a:cxn>
                  <a:cxn ang="0">
                    <a:pos x="24" y="4"/>
                  </a:cxn>
                  <a:cxn ang="0">
                    <a:pos x="27" y="0"/>
                  </a:cxn>
                  <a:cxn ang="0">
                    <a:pos x="27" y="0"/>
                  </a:cxn>
                  <a:cxn ang="0">
                    <a:pos x="27" y="0"/>
                  </a:cxn>
                </a:cxnLst>
                <a:rect l="0" t="0" r="r" b="b"/>
                <a:pathLst>
                  <a:path w="53" h="62">
                    <a:moveTo>
                      <a:pt x="28" y="0"/>
                    </a:moveTo>
                    <a:lnTo>
                      <a:pt x="28" y="0"/>
                    </a:lnTo>
                    <a:cubicBezTo>
                      <a:pt x="34" y="0"/>
                      <a:pt x="39" y="2"/>
                      <a:pt x="43" y="6"/>
                    </a:cubicBezTo>
                    <a:cubicBezTo>
                      <a:pt x="48" y="10"/>
                      <a:pt x="50" y="16"/>
                      <a:pt x="50" y="24"/>
                    </a:cubicBezTo>
                    <a:lnTo>
                      <a:pt x="9" y="24"/>
                    </a:lnTo>
                    <a:cubicBezTo>
                      <a:pt x="10" y="34"/>
                      <a:pt x="12" y="41"/>
                      <a:pt x="16" y="46"/>
                    </a:cubicBezTo>
                    <a:cubicBezTo>
                      <a:pt x="20" y="50"/>
                      <a:pt x="25" y="52"/>
                      <a:pt x="31" y="52"/>
                    </a:cubicBezTo>
                    <a:cubicBezTo>
                      <a:pt x="35" y="52"/>
                      <a:pt x="39" y="51"/>
                      <a:pt x="42" y="49"/>
                    </a:cubicBezTo>
                    <a:cubicBezTo>
                      <a:pt x="45" y="46"/>
                      <a:pt x="48" y="43"/>
                      <a:pt x="51" y="39"/>
                    </a:cubicBezTo>
                    <a:lnTo>
                      <a:pt x="53" y="40"/>
                    </a:lnTo>
                    <a:cubicBezTo>
                      <a:pt x="51" y="45"/>
                      <a:pt x="48" y="50"/>
                      <a:pt x="43" y="55"/>
                    </a:cubicBezTo>
                    <a:cubicBezTo>
                      <a:pt x="38" y="59"/>
                      <a:pt x="32" y="62"/>
                      <a:pt x="25" y="62"/>
                    </a:cubicBezTo>
                    <a:cubicBezTo>
                      <a:pt x="17" y="62"/>
                      <a:pt x="11" y="59"/>
                      <a:pt x="6" y="52"/>
                    </a:cubicBezTo>
                    <a:cubicBezTo>
                      <a:pt x="2" y="46"/>
                      <a:pt x="0" y="39"/>
                      <a:pt x="0" y="31"/>
                    </a:cubicBezTo>
                    <a:cubicBezTo>
                      <a:pt x="0" y="23"/>
                      <a:pt x="2" y="15"/>
                      <a:pt x="8" y="9"/>
                    </a:cubicBezTo>
                    <a:cubicBezTo>
                      <a:pt x="13" y="3"/>
                      <a:pt x="19" y="0"/>
                      <a:pt x="28" y="0"/>
                    </a:cubicBezTo>
                    <a:lnTo>
                      <a:pt x="28" y="0"/>
                    </a:lnTo>
                    <a:close/>
                    <a:moveTo>
                      <a:pt x="24" y="4"/>
                    </a:moveTo>
                    <a:lnTo>
                      <a:pt x="24" y="4"/>
                    </a:lnTo>
                    <a:cubicBezTo>
                      <a:pt x="19" y="4"/>
                      <a:pt x="15" y="6"/>
                      <a:pt x="13" y="11"/>
                    </a:cubicBezTo>
                    <a:cubicBezTo>
                      <a:pt x="11" y="13"/>
                      <a:pt x="10" y="16"/>
                      <a:pt x="10" y="20"/>
                    </a:cubicBezTo>
                    <a:lnTo>
                      <a:pt x="37" y="20"/>
                    </a:lnTo>
                    <a:cubicBezTo>
                      <a:pt x="36" y="15"/>
                      <a:pt x="36" y="12"/>
                      <a:pt x="34" y="10"/>
                    </a:cubicBezTo>
                    <a:cubicBezTo>
                      <a:pt x="32" y="6"/>
                      <a:pt x="29" y="4"/>
                      <a:pt x="24" y="4"/>
                    </a:cubicBezTo>
                    <a:lnTo>
                      <a:pt x="24" y="4"/>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4" name="Freeform 394"/>
              <p:cNvSpPr>
                <a:spLocks noEditPoints="1"/>
              </p:cNvSpPr>
              <p:nvPr/>
            </p:nvSpPr>
            <p:spPr bwMode="auto">
              <a:xfrm>
                <a:off x="1191" y="1282"/>
                <a:ext cx="66" cy="82"/>
              </a:xfrm>
              <a:custGeom>
                <a:avLst/>
                <a:gdLst/>
                <a:ahLst/>
                <a:cxnLst>
                  <a:cxn ang="0">
                    <a:pos x="33" y="25"/>
                  </a:cxn>
                  <a:cxn ang="0">
                    <a:pos x="33" y="25"/>
                  </a:cxn>
                  <a:cxn ang="0">
                    <a:pos x="21" y="31"/>
                  </a:cxn>
                  <a:cxn ang="0">
                    <a:pos x="12" y="44"/>
                  </a:cxn>
                  <a:cxn ang="0">
                    <a:pos x="16" y="52"/>
                  </a:cxn>
                  <a:cxn ang="0">
                    <a:pos x="21" y="54"/>
                  </a:cxn>
                  <a:cxn ang="0">
                    <a:pos x="29" y="52"/>
                  </a:cxn>
                  <a:cxn ang="0">
                    <a:pos x="33" y="46"/>
                  </a:cxn>
                  <a:cxn ang="0">
                    <a:pos x="33" y="25"/>
                  </a:cxn>
                  <a:cxn ang="0">
                    <a:pos x="0" y="48"/>
                  </a:cxn>
                  <a:cxn ang="0">
                    <a:pos x="0" y="48"/>
                  </a:cxn>
                  <a:cxn ang="0">
                    <a:pos x="10" y="33"/>
                  </a:cxn>
                  <a:cxn ang="0">
                    <a:pos x="33" y="22"/>
                  </a:cxn>
                  <a:cxn ang="0">
                    <a:pos x="33" y="17"/>
                  </a:cxn>
                  <a:cxn ang="0">
                    <a:pos x="32" y="8"/>
                  </a:cxn>
                  <a:cxn ang="0">
                    <a:pos x="23" y="3"/>
                  </a:cxn>
                  <a:cxn ang="0">
                    <a:pos x="17" y="5"/>
                  </a:cxn>
                  <a:cxn ang="0">
                    <a:pos x="14" y="10"/>
                  </a:cxn>
                  <a:cxn ang="0">
                    <a:pos x="14" y="12"/>
                  </a:cxn>
                  <a:cxn ang="0">
                    <a:pos x="14" y="15"/>
                  </a:cxn>
                  <a:cxn ang="0">
                    <a:pos x="12" y="20"/>
                  </a:cxn>
                  <a:cxn ang="0">
                    <a:pos x="9" y="20"/>
                  </a:cxn>
                  <a:cxn ang="0">
                    <a:pos x="4" y="19"/>
                  </a:cxn>
                  <a:cxn ang="0">
                    <a:pos x="3" y="14"/>
                  </a:cxn>
                  <a:cxn ang="0">
                    <a:pos x="8" y="5"/>
                  </a:cxn>
                  <a:cxn ang="0">
                    <a:pos x="25" y="0"/>
                  </a:cxn>
                  <a:cxn ang="0">
                    <a:pos x="42" y="8"/>
                  </a:cxn>
                  <a:cxn ang="0">
                    <a:pos x="44" y="21"/>
                  </a:cxn>
                  <a:cxn ang="0">
                    <a:pos x="44" y="47"/>
                  </a:cxn>
                  <a:cxn ang="0">
                    <a:pos x="45" y="52"/>
                  </a:cxn>
                  <a:cxn ang="0">
                    <a:pos x="48" y="55"/>
                  </a:cxn>
                  <a:cxn ang="0">
                    <a:pos x="50" y="54"/>
                  </a:cxn>
                  <a:cxn ang="0">
                    <a:pos x="54" y="52"/>
                  </a:cxn>
                  <a:cxn ang="0">
                    <a:pos x="54" y="55"/>
                  </a:cxn>
                  <a:cxn ang="0">
                    <a:pos x="49" y="59"/>
                  </a:cxn>
                  <a:cxn ang="0">
                    <a:pos x="42" y="62"/>
                  </a:cxn>
                  <a:cxn ang="0">
                    <a:pos x="36" y="59"/>
                  </a:cxn>
                  <a:cxn ang="0">
                    <a:pos x="34" y="52"/>
                  </a:cxn>
                  <a:cxn ang="0">
                    <a:pos x="25" y="59"/>
                  </a:cxn>
                  <a:cxn ang="0">
                    <a:pos x="14" y="62"/>
                  </a:cxn>
                  <a:cxn ang="0">
                    <a:pos x="4" y="58"/>
                  </a:cxn>
                  <a:cxn ang="0">
                    <a:pos x="0" y="48"/>
                  </a:cxn>
                  <a:cxn ang="0">
                    <a:pos x="0" y="48"/>
                  </a:cxn>
                  <a:cxn ang="0">
                    <a:pos x="25" y="0"/>
                  </a:cxn>
                  <a:cxn ang="0">
                    <a:pos x="25" y="0"/>
                  </a:cxn>
                  <a:cxn ang="0">
                    <a:pos x="25" y="0"/>
                  </a:cxn>
                </a:cxnLst>
                <a:rect l="0" t="0" r="r" b="b"/>
                <a:pathLst>
                  <a:path w="54" h="62">
                    <a:moveTo>
                      <a:pt x="33" y="25"/>
                    </a:moveTo>
                    <a:lnTo>
                      <a:pt x="33" y="25"/>
                    </a:lnTo>
                    <a:cubicBezTo>
                      <a:pt x="28" y="27"/>
                      <a:pt x="24" y="29"/>
                      <a:pt x="21" y="31"/>
                    </a:cubicBezTo>
                    <a:cubicBezTo>
                      <a:pt x="15" y="35"/>
                      <a:pt x="12" y="39"/>
                      <a:pt x="12" y="44"/>
                    </a:cubicBezTo>
                    <a:cubicBezTo>
                      <a:pt x="12" y="48"/>
                      <a:pt x="13" y="51"/>
                      <a:pt x="16" y="52"/>
                    </a:cubicBezTo>
                    <a:cubicBezTo>
                      <a:pt x="17" y="54"/>
                      <a:pt x="19" y="54"/>
                      <a:pt x="21" y="54"/>
                    </a:cubicBezTo>
                    <a:cubicBezTo>
                      <a:pt x="24" y="54"/>
                      <a:pt x="27" y="53"/>
                      <a:pt x="29" y="52"/>
                    </a:cubicBezTo>
                    <a:cubicBezTo>
                      <a:pt x="32" y="50"/>
                      <a:pt x="33" y="48"/>
                      <a:pt x="33" y="46"/>
                    </a:cubicBezTo>
                    <a:lnTo>
                      <a:pt x="33" y="25"/>
                    </a:lnTo>
                    <a:close/>
                    <a:moveTo>
                      <a:pt x="0" y="48"/>
                    </a:moveTo>
                    <a:lnTo>
                      <a:pt x="0" y="48"/>
                    </a:lnTo>
                    <a:cubicBezTo>
                      <a:pt x="0" y="42"/>
                      <a:pt x="3" y="37"/>
                      <a:pt x="10" y="33"/>
                    </a:cubicBezTo>
                    <a:cubicBezTo>
                      <a:pt x="14" y="30"/>
                      <a:pt x="22" y="27"/>
                      <a:pt x="33" y="22"/>
                    </a:cubicBezTo>
                    <a:lnTo>
                      <a:pt x="33" y="17"/>
                    </a:lnTo>
                    <a:cubicBezTo>
                      <a:pt x="33" y="12"/>
                      <a:pt x="33" y="9"/>
                      <a:pt x="32" y="8"/>
                    </a:cubicBezTo>
                    <a:cubicBezTo>
                      <a:pt x="31" y="5"/>
                      <a:pt x="28" y="3"/>
                      <a:pt x="23" y="3"/>
                    </a:cubicBezTo>
                    <a:cubicBezTo>
                      <a:pt x="21" y="3"/>
                      <a:pt x="19" y="4"/>
                      <a:pt x="17" y="5"/>
                    </a:cubicBezTo>
                    <a:cubicBezTo>
                      <a:pt x="15" y="6"/>
                      <a:pt x="14" y="8"/>
                      <a:pt x="14" y="10"/>
                    </a:cubicBezTo>
                    <a:cubicBezTo>
                      <a:pt x="14" y="10"/>
                      <a:pt x="14" y="11"/>
                      <a:pt x="14" y="12"/>
                    </a:cubicBezTo>
                    <a:cubicBezTo>
                      <a:pt x="14" y="13"/>
                      <a:pt x="14" y="14"/>
                      <a:pt x="14" y="15"/>
                    </a:cubicBezTo>
                    <a:cubicBezTo>
                      <a:pt x="14" y="17"/>
                      <a:pt x="14" y="19"/>
                      <a:pt x="12" y="20"/>
                    </a:cubicBezTo>
                    <a:cubicBezTo>
                      <a:pt x="11" y="20"/>
                      <a:pt x="10" y="20"/>
                      <a:pt x="9" y="20"/>
                    </a:cubicBezTo>
                    <a:cubicBezTo>
                      <a:pt x="7" y="20"/>
                      <a:pt x="5" y="20"/>
                      <a:pt x="4" y="19"/>
                    </a:cubicBezTo>
                    <a:cubicBezTo>
                      <a:pt x="3" y="17"/>
                      <a:pt x="3" y="16"/>
                      <a:pt x="3" y="14"/>
                    </a:cubicBezTo>
                    <a:cubicBezTo>
                      <a:pt x="3" y="11"/>
                      <a:pt x="5" y="8"/>
                      <a:pt x="8" y="5"/>
                    </a:cubicBezTo>
                    <a:cubicBezTo>
                      <a:pt x="12" y="2"/>
                      <a:pt x="18" y="0"/>
                      <a:pt x="25" y="0"/>
                    </a:cubicBezTo>
                    <a:cubicBezTo>
                      <a:pt x="33" y="0"/>
                      <a:pt x="39" y="3"/>
                      <a:pt x="42" y="8"/>
                    </a:cubicBezTo>
                    <a:cubicBezTo>
                      <a:pt x="43" y="11"/>
                      <a:pt x="44" y="15"/>
                      <a:pt x="44" y="21"/>
                    </a:cubicBezTo>
                    <a:lnTo>
                      <a:pt x="44" y="47"/>
                    </a:lnTo>
                    <a:cubicBezTo>
                      <a:pt x="44" y="49"/>
                      <a:pt x="44" y="51"/>
                      <a:pt x="45" y="52"/>
                    </a:cubicBezTo>
                    <a:cubicBezTo>
                      <a:pt x="45" y="54"/>
                      <a:pt x="46" y="55"/>
                      <a:pt x="48" y="55"/>
                    </a:cubicBezTo>
                    <a:cubicBezTo>
                      <a:pt x="49" y="55"/>
                      <a:pt x="50" y="54"/>
                      <a:pt x="50" y="54"/>
                    </a:cubicBezTo>
                    <a:cubicBezTo>
                      <a:pt x="51" y="54"/>
                      <a:pt x="52" y="53"/>
                      <a:pt x="54" y="52"/>
                    </a:cubicBezTo>
                    <a:lnTo>
                      <a:pt x="54" y="55"/>
                    </a:lnTo>
                    <a:cubicBezTo>
                      <a:pt x="52" y="57"/>
                      <a:pt x="51" y="58"/>
                      <a:pt x="49" y="59"/>
                    </a:cubicBezTo>
                    <a:cubicBezTo>
                      <a:pt x="47" y="61"/>
                      <a:pt x="45" y="62"/>
                      <a:pt x="42" y="62"/>
                    </a:cubicBezTo>
                    <a:cubicBezTo>
                      <a:pt x="39" y="62"/>
                      <a:pt x="37" y="61"/>
                      <a:pt x="36" y="59"/>
                    </a:cubicBezTo>
                    <a:cubicBezTo>
                      <a:pt x="34" y="57"/>
                      <a:pt x="34" y="55"/>
                      <a:pt x="34" y="52"/>
                    </a:cubicBezTo>
                    <a:cubicBezTo>
                      <a:pt x="30" y="55"/>
                      <a:pt x="27" y="57"/>
                      <a:pt x="25" y="59"/>
                    </a:cubicBezTo>
                    <a:cubicBezTo>
                      <a:pt x="21" y="61"/>
                      <a:pt x="18" y="62"/>
                      <a:pt x="14" y="62"/>
                    </a:cubicBezTo>
                    <a:cubicBezTo>
                      <a:pt x="10" y="62"/>
                      <a:pt x="7" y="61"/>
                      <a:pt x="4" y="58"/>
                    </a:cubicBezTo>
                    <a:cubicBezTo>
                      <a:pt x="2" y="56"/>
                      <a:pt x="0" y="52"/>
                      <a:pt x="0" y="48"/>
                    </a:cubicBezTo>
                    <a:lnTo>
                      <a:pt x="0" y="48"/>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5" name="Freeform 395"/>
              <p:cNvSpPr>
                <a:spLocks/>
              </p:cNvSpPr>
              <p:nvPr/>
            </p:nvSpPr>
            <p:spPr bwMode="auto">
              <a:xfrm>
                <a:off x="1260" y="1263"/>
                <a:ext cx="42" cy="101"/>
              </a:xfrm>
              <a:custGeom>
                <a:avLst/>
                <a:gdLst/>
                <a:ahLst/>
                <a:cxnLst>
                  <a:cxn ang="0">
                    <a:pos x="32" y="17"/>
                  </a:cxn>
                  <a:cxn ang="0">
                    <a:pos x="32" y="17"/>
                  </a:cxn>
                  <a:cxn ang="0">
                    <a:pos x="32" y="21"/>
                  </a:cxn>
                  <a:cxn ang="0">
                    <a:pos x="19" y="21"/>
                  </a:cxn>
                  <a:cxn ang="0">
                    <a:pos x="19" y="58"/>
                  </a:cxn>
                  <a:cxn ang="0">
                    <a:pos x="20" y="66"/>
                  </a:cxn>
                  <a:cxn ang="0">
                    <a:pos x="26" y="70"/>
                  </a:cxn>
                  <a:cxn ang="0">
                    <a:pos x="30" y="69"/>
                  </a:cxn>
                  <a:cxn ang="0">
                    <a:pos x="34" y="66"/>
                  </a:cxn>
                  <a:cxn ang="0">
                    <a:pos x="35" y="67"/>
                  </a:cxn>
                  <a:cxn ang="0">
                    <a:pos x="34" y="69"/>
                  </a:cxn>
                  <a:cxn ang="0">
                    <a:pos x="27" y="75"/>
                  </a:cxn>
                  <a:cxn ang="0">
                    <a:pos x="20" y="77"/>
                  </a:cxn>
                  <a:cxn ang="0">
                    <a:pos x="9" y="71"/>
                  </a:cxn>
                  <a:cxn ang="0">
                    <a:pos x="8" y="60"/>
                  </a:cxn>
                  <a:cxn ang="0">
                    <a:pos x="8" y="21"/>
                  </a:cxn>
                  <a:cxn ang="0">
                    <a:pos x="1" y="21"/>
                  </a:cxn>
                  <a:cxn ang="0">
                    <a:pos x="0" y="21"/>
                  </a:cxn>
                  <a:cxn ang="0">
                    <a:pos x="0" y="20"/>
                  </a:cxn>
                  <a:cxn ang="0">
                    <a:pos x="1" y="19"/>
                  </a:cxn>
                  <a:cxn ang="0">
                    <a:pos x="2" y="18"/>
                  </a:cxn>
                  <a:cxn ang="0">
                    <a:pos x="9" y="12"/>
                  </a:cxn>
                  <a:cxn ang="0">
                    <a:pos x="18" y="0"/>
                  </a:cxn>
                  <a:cxn ang="0">
                    <a:pos x="19" y="0"/>
                  </a:cxn>
                  <a:cxn ang="0">
                    <a:pos x="19" y="1"/>
                  </a:cxn>
                  <a:cxn ang="0">
                    <a:pos x="19" y="17"/>
                  </a:cxn>
                  <a:cxn ang="0">
                    <a:pos x="32" y="17"/>
                  </a:cxn>
                </a:cxnLst>
                <a:rect l="0" t="0" r="r" b="b"/>
                <a:pathLst>
                  <a:path w="35" h="77">
                    <a:moveTo>
                      <a:pt x="32" y="17"/>
                    </a:moveTo>
                    <a:lnTo>
                      <a:pt x="32" y="17"/>
                    </a:lnTo>
                    <a:lnTo>
                      <a:pt x="32" y="21"/>
                    </a:lnTo>
                    <a:lnTo>
                      <a:pt x="19" y="21"/>
                    </a:lnTo>
                    <a:lnTo>
                      <a:pt x="19" y="58"/>
                    </a:lnTo>
                    <a:cubicBezTo>
                      <a:pt x="19" y="62"/>
                      <a:pt x="19" y="64"/>
                      <a:pt x="20" y="66"/>
                    </a:cubicBezTo>
                    <a:cubicBezTo>
                      <a:pt x="21" y="69"/>
                      <a:pt x="23" y="70"/>
                      <a:pt x="26" y="70"/>
                    </a:cubicBezTo>
                    <a:cubicBezTo>
                      <a:pt x="27" y="70"/>
                      <a:pt x="29" y="70"/>
                      <a:pt x="30" y="69"/>
                    </a:cubicBezTo>
                    <a:cubicBezTo>
                      <a:pt x="31" y="68"/>
                      <a:pt x="32" y="67"/>
                      <a:pt x="34" y="66"/>
                    </a:cubicBezTo>
                    <a:lnTo>
                      <a:pt x="35" y="67"/>
                    </a:lnTo>
                    <a:lnTo>
                      <a:pt x="34" y="69"/>
                    </a:lnTo>
                    <a:cubicBezTo>
                      <a:pt x="32" y="72"/>
                      <a:pt x="29" y="74"/>
                      <a:pt x="27" y="75"/>
                    </a:cubicBezTo>
                    <a:cubicBezTo>
                      <a:pt x="24" y="77"/>
                      <a:pt x="22" y="77"/>
                      <a:pt x="20" y="77"/>
                    </a:cubicBezTo>
                    <a:cubicBezTo>
                      <a:pt x="15" y="77"/>
                      <a:pt x="11" y="75"/>
                      <a:pt x="9" y="71"/>
                    </a:cubicBezTo>
                    <a:cubicBezTo>
                      <a:pt x="8" y="68"/>
                      <a:pt x="8" y="65"/>
                      <a:pt x="8" y="60"/>
                    </a:cubicBezTo>
                    <a:lnTo>
                      <a:pt x="8" y="21"/>
                    </a:lnTo>
                    <a:lnTo>
                      <a:pt x="1" y="21"/>
                    </a:lnTo>
                    <a:cubicBezTo>
                      <a:pt x="1" y="21"/>
                      <a:pt x="1" y="21"/>
                      <a:pt x="0" y="21"/>
                    </a:cubicBezTo>
                    <a:cubicBezTo>
                      <a:pt x="0" y="21"/>
                      <a:pt x="0" y="21"/>
                      <a:pt x="0" y="20"/>
                    </a:cubicBezTo>
                    <a:cubicBezTo>
                      <a:pt x="0" y="20"/>
                      <a:pt x="0" y="20"/>
                      <a:pt x="1" y="19"/>
                    </a:cubicBezTo>
                    <a:cubicBezTo>
                      <a:pt x="1" y="19"/>
                      <a:pt x="1" y="19"/>
                      <a:pt x="2" y="18"/>
                    </a:cubicBezTo>
                    <a:cubicBezTo>
                      <a:pt x="5" y="15"/>
                      <a:pt x="8" y="13"/>
                      <a:pt x="9" y="12"/>
                    </a:cubicBezTo>
                    <a:cubicBezTo>
                      <a:pt x="10" y="10"/>
                      <a:pt x="13" y="6"/>
                      <a:pt x="18" y="0"/>
                    </a:cubicBezTo>
                    <a:cubicBezTo>
                      <a:pt x="19" y="0"/>
                      <a:pt x="19" y="0"/>
                      <a:pt x="19" y="0"/>
                    </a:cubicBezTo>
                    <a:cubicBezTo>
                      <a:pt x="19" y="0"/>
                      <a:pt x="19" y="0"/>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6" name="Freeform 396"/>
              <p:cNvSpPr>
                <a:spLocks/>
              </p:cNvSpPr>
              <p:nvPr/>
            </p:nvSpPr>
            <p:spPr bwMode="auto">
              <a:xfrm>
                <a:off x="1346" y="1248"/>
                <a:ext cx="136" cy="115"/>
              </a:xfrm>
              <a:custGeom>
                <a:avLst/>
                <a:gdLst/>
                <a:ahLst/>
                <a:cxnLst>
                  <a:cxn ang="0">
                    <a:pos x="0" y="85"/>
                  </a:cxn>
                  <a:cxn ang="0">
                    <a:pos x="0" y="85"/>
                  </a:cxn>
                  <a:cxn ang="0">
                    <a:pos x="10" y="81"/>
                  </a:cxn>
                  <a:cxn ang="0">
                    <a:pos x="12" y="68"/>
                  </a:cxn>
                  <a:cxn ang="0">
                    <a:pos x="12" y="14"/>
                  </a:cxn>
                  <a:cxn ang="0">
                    <a:pos x="10" y="5"/>
                  </a:cxn>
                  <a:cxn ang="0">
                    <a:pos x="0" y="2"/>
                  </a:cxn>
                  <a:cxn ang="0">
                    <a:pos x="0" y="0"/>
                  </a:cxn>
                  <a:cxn ang="0">
                    <a:pos x="26" y="0"/>
                  </a:cxn>
                  <a:cxn ang="0">
                    <a:pos x="57" y="66"/>
                  </a:cxn>
                  <a:cxn ang="0">
                    <a:pos x="86" y="0"/>
                  </a:cxn>
                  <a:cxn ang="0">
                    <a:pos x="112" y="0"/>
                  </a:cxn>
                  <a:cxn ang="0">
                    <a:pos x="112" y="2"/>
                  </a:cxn>
                  <a:cxn ang="0">
                    <a:pos x="103" y="5"/>
                  </a:cxn>
                  <a:cxn ang="0">
                    <a:pos x="100" y="14"/>
                  </a:cxn>
                  <a:cxn ang="0">
                    <a:pos x="100" y="73"/>
                  </a:cxn>
                  <a:cxn ang="0">
                    <a:pos x="103" y="82"/>
                  </a:cxn>
                  <a:cxn ang="0">
                    <a:pos x="112" y="85"/>
                  </a:cxn>
                  <a:cxn ang="0">
                    <a:pos x="112" y="87"/>
                  </a:cxn>
                  <a:cxn ang="0">
                    <a:pos x="75" y="87"/>
                  </a:cxn>
                  <a:cxn ang="0">
                    <a:pos x="75" y="85"/>
                  </a:cxn>
                  <a:cxn ang="0">
                    <a:pos x="85" y="82"/>
                  </a:cxn>
                  <a:cxn ang="0">
                    <a:pos x="87" y="71"/>
                  </a:cxn>
                  <a:cxn ang="0">
                    <a:pos x="87" y="12"/>
                  </a:cxn>
                  <a:cxn ang="0">
                    <a:pos x="53" y="87"/>
                  </a:cxn>
                  <a:cxn ang="0">
                    <a:pos x="51" y="87"/>
                  </a:cxn>
                  <a:cxn ang="0">
                    <a:pos x="18" y="15"/>
                  </a:cxn>
                  <a:cxn ang="0">
                    <a:pos x="18" y="68"/>
                  </a:cxn>
                  <a:cxn ang="0">
                    <a:pos x="21" y="82"/>
                  </a:cxn>
                  <a:cxn ang="0">
                    <a:pos x="31" y="85"/>
                  </a:cxn>
                  <a:cxn ang="0">
                    <a:pos x="31" y="87"/>
                  </a:cxn>
                  <a:cxn ang="0">
                    <a:pos x="0" y="87"/>
                  </a:cxn>
                  <a:cxn ang="0">
                    <a:pos x="0" y="85"/>
                  </a:cxn>
                </a:cxnLst>
                <a:rect l="0" t="0" r="r" b="b"/>
                <a:pathLst>
                  <a:path w="112" h="87">
                    <a:moveTo>
                      <a:pt x="0" y="85"/>
                    </a:moveTo>
                    <a:lnTo>
                      <a:pt x="0" y="85"/>
                    </a:lnTo>
                    <a:cubicBezTo>
                      <a:pt x="5" y="84"/>
                      <a:pt x="9" y="83"/>
                      <a:pt x="10" y="81"/>
                    </a:cubicBezTo>
                    <a:cubicBezTo>
                      <a:pt x="12" y="79"/>
                      <a:pt x="12" y="75"/>
                      <a:pt x="12" y="68"/>
                    </a:cubicBezTo>
                    <a:lnTo>
                      <a:pt x="12" y="14"/>
                    </a:lnTo>
                    <a:cubicBezTo>
                      <a:pt x="12" y="9"/>
                      <a:pt x="12" y="6"/>
                      <a:pt x="10" y="5"/>
                    </a:cubicBezTo>
                    <a:cubicBezTo>
                      <a:pt x="9" y="3"/>
                      <a:pt x="5" y="2"/>
                      <a:pt x="0" y="2"/>
                    </a:cubicBezTo>
                    <a:lnTo>
                      <a:pt x="0" y="0"/>
                    </a:lnTo>
                    <a:lnTo>
                      <a:pt x="26" y="0"/>
                    </a:lnTo>
                    <a:lnTo>
                      <a:pt x="57" y="66"/>
                    </a:lnTo>
                    <a:lnTo>
                      <a:pt x="86" y="0"/>
                    </a:lnTo>
                    <a:lnTo>
                      <a:pt x="112" y="0"/>
                    </a:lnTo>
                    <a:lnTo>
                      <a:pt x="112" y="2"/>
                    </a:lnTo>
                    <a:cubicBezTo>
                      <a:pt x="107" y="3"/>
                      <a:pt x="104" y="3"/>
                      <a:pt x="103" y="5"/>
                    </a:cubicBezTo>
                    <a:cubicBezTo>
                      <a:pt x="101" y="6"/>
                      <a:pt x="100" y="9"/>
                      <a:pt x="100" y="14"/>
                    </a:cubicBezTo>
                    <a:lnTo>
                      <a:pt x="100" y="73"/>
                    </a:lnTo>
                    <a:cubicBezTo>
                      <a:pt x="100" y="78"/>
                      <a:pt x="101" y="81"/>
                      <a:pt x="103" y="82"/>
                    </a:cubicBezTo>
                    <a:cubicBezTo>
                      <a:pt x="104" y="83"/>
                      <a:pt x="107" y="84"/>
                      <a:pt x="112" y="85"/>
                    </a:cubicBezTo>
                    <a:lnTo>
                      <a:pt x="112" y="87"/>
                    </a:lnTo>
                    <a:lnTo>
                      <a:pt x="75" y="87"/>
                    </a:lnTo>
                    <a:lnTo>
                      <a:pt x="75" y="85"/>
                    </a:lnTo>
                    <a:cubicBezTo>
                      <a:pt x="80" y="84"/>
                      <a:pt x="84" y="83"/>
                      <a:pt x="85" y="82"/>
                    </a:cubicBezTo>
                    <a:cubicBezTo>
                      <a:pt x="86" y="80"/>
                      <a:pt x="87" y="77"/>
                      <a:pt x="87" y="71"/>
                    </a:cubicBezTo>
                    <a:lnTo>
                      <a:pt x="87" y="12"/>
                    </a:lnTo>
                    <a:lnTo>
                      <a:pt x="53" y="87"/>
                    </a:lnTo>
                    <a:lnTo>
                      <a:pt x="51" y="87"/>
                    </a:lnTo>
                    <a:lnTo>
                      <a:pt x="18" y="15"/>
                    </a:lnTo>
                    <a:lnTo>
                      <a:pt x="18" y="68"/>
                    </a:lnTo>
                    <a:cubicBezTo>
                      <a:pt x="18" y="75"/>
                      <a:pt x="19" y="80"/>
                      <a:pt x="21" y="82"/>
                    </a:cubicBezTo>
                    <a:cubicBezTo>
                      <a:pt x="23" y="83"/>
                      <a:pt x="26" y="84"/>
                      <a:pt x="31" y="85"/>
                    </a:cubicBezTo>
                    <a:lnTo>
                      <a:pt x="31" y="87"/>
                    </a:lnTo>
                    <a:lnTo>
                      <a:pt x="0" y="87"/>
                    </a:lnTo>
                    <a:lnTo>
                      <a:pt x="0" y="85"/>
                    </a:lnTo>
                    <a:close/>
                  </a:path>
                </a:pathLst>
              </a:cu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7" name="Freeform 397"/>
              <p:cNvSpPr>
                <a:spLocks noEditPoints="1"/>
              </p:cNvSpPr>
              <p:nvPr/>
            </p:nvSpPr>
            <p:spPr bwMode="auto">
              <a:xfrm>
                <a:off x="1491" y="1244"/>
                <a:ext cx="38" cy="119"/>
              </a:xfrm>
              <a:custGeom>
                <a:avLst/>
                <a:gdLst/>
                <a:ahLst/>
                <a:cxnLst>
                  <a:cxn ang="0">
                    <a:pos x="8" y="7"/>
                  </a:cxn>
                  <a:cxn ang="0">
                    <a:pos x="8" y="7"/>
                  </a:cxn>
                  <a:cxn ang="0">
                    <a:pos x="10" y="2"/>
                  </a:cxn>
                  <a:cxn ang="0">
                    <a:pos x="15" y="0"/>
                  </a:cxn>
                  <a:cxn ang="0">
                    <a:pos x="20" y="2"/>
                  </a:cxn>
                  <a:cxn ang="0">
                    <a:pos x="22" y="7"/>
                  </a:cxn>
                  <a:cxn ang="0">
                    <a:pos x="20" y="12"/>
                  </a:cxn>
                  <a:cxn ang="0">
                    <a:pos x="15" y="14"/>
                  </a:cxn>
                  <a:cxn ang="0">
                    <a:pos x="10" y="12"/>
                  </a:cxn>
                  <a:cxn ang="0">
                    <a:pos x="8" y="7"/>
                  </a:cxn>
                  <a:cxn ang="0">
                    <a:pos x="8" y="7"/>
                  </a:cxn>
                  <a:cxn ang="0">
                    <a:pos x="0" y="88"/>
                  </a:cxn>
                  <a:cxn ang="0">
                    <a:pos x="0" y="88"/>
                  </a:cxn>
                  <a:cxn ang="0">
                    <a:pos x="9" y="86"/>
                  </a:cxn>
                  <a:cxn ang="0">
                    <a:pos x="11" y="77"/>
                  </a:cxn>
                  <a:cxn ang="0">
                    <a:pos x="11" y="46"/>
                  </a:cxn>
                  <a:cxn ang="0">
                    <a:pos x="10" y="40"/>
                  </a:cxn>
                  <a:cxn ang="0">
                    <a:pos x="6" y="37"/>
                  </a:cxn>
                  <a:cxn ang="0">
                    <a:pos x="5" y="38"/>
                  </a:cxn>
                  <a:cxn ang="0">
                    <a:pos x="1" y="39"/>
                  </a:cxn>
                  <a:cxn ang="0">
                    <a:pos x="1" y="37"/>
                  </a:cxn>
                  <a:cxn ang="0">
                    <a:pos x="3" y="36"/>
                  </a:cxn>
                  <a:cxn ang="0">
                    <a:pos x="19" y="30"/>
                  </a:cxn>
                  <a:cxn ang="0">
                    <a:pos x="21" y="29"/>
                  </a:cxn>
                  <a:cxn ang="0">
                    <a:pos x="22" y="30"/>
                  </a:cxn>
                  <a:cxn ang="0">
                    <a:pos x="22" y="77"/>
                  </a:cxn>
                  <a:cxn ang="0">
                    <a:pos x="23" y="86"/>
                  </a:cxn>
                  <a:cxn ang="0">
                    <a:pos x="31" y="88"/>
                  </a:cxn>
                  <a:cxn ang="0">
                    <a:pos x="31" y="90"/>
                  </a:cxn>
                  <a:cxn ang="0">
                    <a:pos x="0" y="90"/>
                  </a:cxn>
                  <a:cxn ang="0">
                    <a:pos x="0" y="88"/>
                  </a:cxn>
                </a:cxnLst>
                <a:rect l="0" t="0" r="r" b="b"/>
                <a:pathLst>
                  <a:path w="31" h="90">
                    <a:moveTo>
                      <a:pt x="8" y="7"/>
                    </a:moveTo>
                    <a:lnTo>
                      <a:pt x="8" y="7"/>
                    </a:lnTo>
                    <a:cubicBezTo>
                      <a:pt x="8" y="5"/>
                      <a:pt x="9" y="3"/>
                      <a:pt x="10" y="2"/>
                    </a:cubicBezTo>
                    <a:cubicBezTo>
                      <a:pt x="12" y="1"/>
                      <a:pt x="13" y="0"/>
                      <a:pt x="15" y="0"/>
                    </a:cubicBezTo>
                    <a:cubicBezTo>
                      <a:pt x="17" y="0"/>
                      <a:pt x="18" y="1"/>
                      <a:pt x="20" y="2"/>
                    </a:cubicBezTo>
                    <a:cubicBezTo>
                      <a:pt x="21" y="3"/>
                      <a:pt x="22" y="5"/>
                      <a:pt x="22" y="7"/>
                    </a:cubicBezTo>
                    <a:cubicBezTo>
                      <a:pt x="22" y="9"/>
                      <a:pt x="21" y="10"/>
                      <a:pt x="20" y="12"/>
                    </a:cubicBezTo>
                    <a:cubicBezTo>
                      <a:pt x="18" y="13"/>
                      <a:pt x="17" y="14"/>
                      <a:pt x="15" y="14"/>
                    </a:cubicBezTo>
                    <a:cubicBezTo>
                      <a:pt x="13" y="14"/>
                      <a:pt x="12" y="13"/>
                      <a:pt x="10" y="12"/>
                    </a:cubicBezTo>
                    <a:cubicBezTo>
                      <a:pt x="9" y="10"/>
                      <a:pt x="8" y="9"/>
                      <a:pt x="8" y="7"/>
                    </a:cubicBezTo>
                    <a:lnTo>
                      <a:pt x="8" y="7"/>
                    </a:lnTo>
                    <a:close/>
                    <a:moveTo>
                      <a:pt x="0" y="88"/>
                    </a:moveTo>
                    <a:lnTo>
                      <a:pt x="0" y="88"/>
                    </a:lnTo>
                    <a:cubicBezTo>
                      <a:pt x="5" y="88"/>
                      <a:pt x="8" y="87"/>
                      <a:pt x="9" y="86"/>
                    </a:cubicBezTo>
                    <a:cubicBezTo>
                      <a:pt x="10" y="85"/>
                      <a:pt x="11" y="82"/>
                      <a:pt x="11" y="77"/>
                    </a:cubicBezTo>
                    <a:lnTo>
                      <a:pt x="11" y="46"/>
                    </a:lnTo>
                    <a:cubicBezTo>
                      <a:pt x="11" y="43"/>
                      <a:pt x="10" y="41"/>
                      <a:pt x="10" y="40"/>
                    </a:cubicBezTo>
                    <a:cubicBezTo>
                      <a:pt x="9" y="38"/>
                      <a:pt x="8" y="37"/>
                      <a:pt x="6" y="37"/>
                    </a:cubicBezTo>
                    <a:cubicBezTo>
                      <a:pt x="5" y="37"/>
                      <a:pt x="5" y="38"/>
                      <a:pt x="5" y="38"/>
                    </a:cubicBezTo>
                    <a:cubicBezTo>
                      <a:pt x="4" y="38"/>
                      <a:pt x="3" y="38"/>
                      <a:pt x="1" y="39"/>
                    </a:cubicBezTo>
                    <a:lnTo>
                      <a:pt x="1" y="37"/>
                    </a:lnTo>
                    <a:lnTo>
                      <a:pt x="3" y="36"/>
                    </a:lnTo>
                    <a:cubicBezTo>
                      <a:pt x="11" y="33"/>
                      <a:pt x="16" y="31"/>
                      <a:pt x="19" y="30"/>
                    </a:cubicBezTo>
                    <a:cubicBezTo>
                      <a:pt x="20" y="30"/>
                      <a:pt x="21" y="29"/>
                      <a:pt x="21" y="29"/>
                    </a:cubicBezTo>
                    <a:cubicBezTo>
                      <a:pt x="22" y="30"/>
                      <a:pt x="22" y="30"/>
                      <a:pt x="22" y="30"/>
                    </a:cubicBezTo>
                    <a:lnTo>
                      <a:pt x="22" y="77"/>
                    </a:lnTo>
                    <a:cubicBezTo>
                      <a:pt x="22" y="82"/>
                      <a:pt x="22" y="85"/>
                      <a:pt x="23" y="86"/>
                    </a:cubicBezTo>
                    <a:cubicBezTo>
                      <a:pt x="25"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8" name="Freeform 398"/>
              <p:cNvSpPr>
                <a:spLocks/>
              </p:cNvSpPr>
              <p:nvPr/>
            </p:nvSpPr>
            <p:spPr bwMode="auto">
              <a:xfrm>
                <a:off x="1536" y="1244"/>
                <a:ext cx="38" cy="119"/>
              </a:xfrm>
              <a:custGeom>
                <a:avLst/>
                <a:gdLst/>
                <a:ahLst/>
                <a:cxnLst>
                  <a:cxn ang="0">
                    <a:pos x="0" y="88"/>
                  </a:cxn>
                  <a:cxn ang="0">
                    <a:pos x="0" y="88"/>
                  </a:cxn>
                  <a:cxn ang="0">
                    <a:pos x="8" y="86"/>
                  </a:cxn>
                  <a:cxn ang="0">
                    <a:pos x="10" y="79"/>
                  </a:cxn>
                  <a:cxn ang="0">
                    <a:pos x="10" y="16"/>
                  </a:cxn>
                  <a:cxn ang="0">
                    <a:pos x="10" y="10"/>
                  </a:cxn>
                  <a:cxn ang="0">
                    <a:pos x="4" y="7"/>
                  </a:cxn>
                  <a:cxn ang="0">
                    <a:pos x="2" y="7"/>
                  </a:cxn>
                  <a:cxn ang="0">
                    <a:pos x="0" y="8"/>
                  </a:cxn>
                  <a:cxn ang="0">
                    <a:pos x="0" y="6"/>
                  </a:cxn>
                  <a:cxn ang="0">
                    <a:pos x="21" y="0"/>
                  </a:cxn>
                  <a:cxn ang="0">
                    <a:pos x="21" y="0"/>
                  </a:cxn>
                  <a:cxn ang="0">
                    <a:pos x="21" y="2"/>
                  </a:cxn>
                  <a:cxn ang="0">
                    <a:pos x="21" y="79"/>
                  </a:cxn>
                  <a:cxn ang="0">
                    <a:pos x="23" y="86"/>
                  </a:cxn>
                  <a:cxn ang="0">
                    <a:pos x="31" y="88"/>
                  </a:cxn>
                  <a:cxn ang="0">
                    <a:pos x="31" y="90"/>
                  </a:cxn>
                  <a:cxn ang="0">
                    <a:pos x="0" y="90"/>
                  </a:cxn>
                  <a:cxn ang="0">
                    <a:pos x="0" y="88"/>
                  </a:cxn>
                </a:cxnLst>
                <a:rect l="0" t="0" r="r" b="b"/>
                <a:pathLst>
                  <a:path w="31" h="90">
                    <a:moveTo>
                      <a:pt x="0" y="88"/>
                    </a:moveTo>
                    <a:lnTo>
                      <a:pt x="0" y="88"/>
                    </a:lnTo>
                    <a:cubicBezTo>
                      <a:pt x="4" y="88"/>
                      <a:pt x="7" y="87"/>
                      <a:pt x="8" y="86"/>
                    </a:cubicBezTo>
                    <a:cubicBezTo>
                      <a:pt x="10" y="85"/>
                      <a:pt x="10" y="82"/>
                      <a:pt x="10" y="79"/>
                    </a:cubicBezTo>
                    <a:lnTo>
                      <a:pt x="10" y="16"/>
                    </a:lnTo>
                    <a:cubicBezTo>
                      <a:pt x="10" y="13"/>
                      <a:pt x="10" y="11"/>
                      <a:pt x="10" y="10"/>
                    </a:cubicBezTo>
                    <a:cubicBezTo>
                      <a:pt x="9" y="8"/>
                      <a:pt x="7" y="7"/>
                      <a:pt x="4" y="7"/>
                    </a:cubicBezTo>
                    <a:cubicBezTo>
                      <a:pt x="4" y="7"/>
                      <a:pt x="3" y="7"/>
                      <a:pt x="2" y="7"/>
                    </a:cubicBezTo>
                    <a:cubicBezTo>
                      <a:pt x="2" y="7"/>
                      <a:pt x="1" y="8"/>
                      <a:pt x="0" y="8"/>
                    </a:cubicBezTo>
                    <a:lnTo>
                      <a:pt x="0" y="6"/>
                    </a:lnTo>
                    <a:cubicBezTo>
                      <a:pt x="5" y="4"/>
                      <a:pt x="12" y="2"/>
                      <a:pt x="21" y="0"/>
                    </a:cubicBezTo>
                    <a:cubicBezTo>
                      <a:pt x="21" y="0"/>
                      <a:pt x="21" y="0"/>
                      <a:pt x="21" y="0"/>
                    </a:cubicBezTo>
                    <a:cubicBezTo>
                      <a:pt x="21" y="0"/>
                      <a:pt x="21" y="1"/>
                      <a:pt x="21" y="2"/>
                    </a:cubicBezTo>
                    <a:lnTo>
                      <a:pt x="21" y="79"/>
                    </a:lnTo>
                    <a:cubicBezTo>
                      <a:pt x="21" y="83"/>
                      <a:pt x="22" y="85"/>
                      <a:pt x="23" y="86"/>
                    </a:cubicBezTo>
                    <a:cubicBezTo>
                      <a:pt x="24" y="87"/>
                      <a:pt x="27" y="88"/>
                      <a:pt x="31" y="88"/>
                    </a:cubicBezTo>
                    <a:lnTo>
                      <a:pt x="31"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19" name="Freeform 399"/>
              <p:cNvSpPr>
                <a:spLocks noEditPoints="1"/>
              </p:cNvSpPr>
              <p:nvPr/>
            </p:nvSpPr>
            <p:spPr bwMode="auto">
              <a:xfrm>
                <a:off x="1581" y="1284"/>
                <a:ext cx="64" cy="82"/>
              </a:xfrm>
              <a:custGeom>
                <a:avLst/>
                <a:gdLst/>
                <a:ahLst/>
                <a:cxnLst>
                  <a:cxn ang="0">
                    <a:pos x="27" y="0"/>
                  </a:cxn>
                  <a:cxn ang="0">
                    <a:pos x="27" y="0"/>
                  </a:cxn>
                  <a:cxn ang="0">
                    <a:pos x="43" y="6"/>
                  </a:cxn>
                  <a:cxn ang="0">
                    <a:pos x="50" y="24"/>
                  </a:cxn>
                  <a:cxn ang="0">
                    <a:pos x="9" y="24"/>
                  </a:cxn>
                  <a:cxn ang="0">
                    <a:pos x="16" y="46"/>
                  </a:cxn>
                  <a:cxn ang="0">
                    <a:pos x="30" y="52"/>
                  </a:cxn>
                  <a:cxn ang="0">
                    <a:pos x="42" y="49"/>
                  </a:cxn>
                  <a:cxn ang="0">
                    <a:pos x="50" y="39"/>
                  </a:cxn>
                  <a:cxn ang="0">
                    <a:pos x="53" y="40"/>
                  </a:cxn>
                  <a:cxn ang="0">
                    <a:pos x="43" y="55"/>
                  </a:cxn>
                  <a:cxn ang="0">
                    <a:pos x="25" y="62"/>
                  </a:cxn>
                  <a:cxn ang="0">
                    <a:pos x="6" y="52"/>
                  </a:cxn>
                  <a:cxn ang="0">
                    <a:pos x="0" y="31"/>
                  </a:cxn>
                  <a:cxn ang="0">
                    <a:pos x="7" y="9"/>
                  </a:cxn>
                  <a:cxn ang="0">
                    <a:pos x="27" y="0"/>
                  </a:cxn>
                  <a:cxn ang="0">
                    <a:pos x="27" y="0"/>
                  </a:cxn>
                  <a:cxn ang="0">
                    <a:pos x="24" y="4"/>
                  </a:cxn>
                  <a:cxn ang="0">
                    <a:pos x="24" y="4"/>
                  </a:cxn>
                  <a:cxn ang="0">
                    <a:pos x="12" y="11"/>
                  </a:cxn>
                  <a:cxn ang="0">
                    <a:pos x="9" y="20"/>
                  </a:cxn>
                  <a:cxn ang="0">
                    <a:pos x="37" y="20"/>
                  </a:cxn>
                  <a:cxn ang="0">
                    <a:pos x="34" y="10"/>
                  </a:cxn>
                  <a:cxn ang="0">
                    <a:pos x="24" y="4"/>
                  </a:cxn>
                  <a:cxn ang="0">
                    <a:pos x="24" y="4"/>
                  </a:cxn>
                  <a:cxn ang="0">
                    <a:pos x="26" y="0"/>
                  </a:cxn>
                  <a:cxn ang="0">
                    <a:pos x="26" y="0"/>
                  </a:cxn>
                  <a:cxn ang="0">
                    <a:pos x="26" y="0"/>
                  </a:cxn>
                </a:cxnLst>
                <a:rect l="0" t="0" r="r" b="b"/>
                <a:pathLst>
                  <a:path w="53" h="62">
                    <a:moveTo>
                      <a:pt x="27" y="0"/>
                    </a:moveTo>
                    <a:lnTo>
                      <a:pt x="27" y="0"/>
                    </a:lnTo>
                    <a:cubicBezTo>
                      <a:pt x="33" y="0"/>
                      <a:pt x="39" y="2"/>
                      <a:pt x="43" y="6"/>
                    </a:cubicBezTo>
                    <a:cubicBezTo>
                      <a:pt x="48" y="10"/>
                      <a:pt x="50" y="16"/>
                      <a:pt x="50" y="24"/>
                    </a:cubicBezTo>
                    <a:lnTo>
                      <a:pt x="9" y="24"/>
                    </a:lnTo>
                    <a:cubicBezTo>
                      <a:pt x="10" y="34"/>
                      <a:pt x="12" y="41"/>
                      <a:pt x="16" y="46"/>
                    </a:cubicBezTo>
                    <a:cubicBezTo>
                      <a:pt x="20" y="50"/>
                      <a:pt x="25" y="52"/>
                      <a:pt x="30" y="52"/>
                    </a:cubicBezTo>
                    <a:cubicBezTo>
                      <a:pt x="35" y="52"/>
                      <a:pt x="39" y="51"/>
                      <a:pt x="42" y="49"/>
                    </a:cubicBezTo>
                    <a:cubicBezTo>
                      <a:pt x="45" y="46"/>
                      <a:pt x="48" y="43"/>
                      <a:pt x="50" y="39"/>
                    </a:cubicBezTo>
                    <a:lnTo>
                      <a:pt x="53" y="40"/>
                    </a:lnTo>
                    <a:cubicBezTo>
                      <a:pt x="51" y="45"/>
                      <a:pt x="48" y="50"/>
                      <a:pt x="43" y="55"/>
                    </a:cubicBezTo>
                    <a:cubicBezTo>
                      <a:pt x="38" y="59"/>
                      <a:pt x="32" y="62"/>
                      <a:pt x="25" y="62"/>
                    </a:cubicBezTo>
                    <a:cubicBezTo>
                      <a:pt x="17" y="62"/>
                      <a:pt x="11" y="59"/>
                      <a:pt x="6" y="52"/>
                    </a:cubicBezTo>
                    <a:cubicBezTo>
                      <a:pt x="2" y="46"/>
                      <a:pt x="0" y="39"/>
                      <a:pt x="0" y="31"/>
                    </a:cubicBezTo>
                    <a:cubicBezTo>
                      <a:pt x="0" y="23"/>
                      <a:pt x="2" y="15"/>
                      <a:pt x="7" y="9"/>
                    </a:cubicBezTo>
                    <a:cubicBezTo>
                      <a:pt x="12" y="3"/>
                      <a:pt x="19" y="0"/>
                      <a:pt x="27" y="0"/>
                    </a:cubicBezTo>
                    <a:lnTo>
                      <a:pt x="27" y="0"/>
                    </a:lnTo>
                    <a:close/>
                    <a:moveTo>
                      <a:pt x="24" y="4"/>
                    </a:moveTo>
                    <a:lnTo>
                      <a:pt x="24" y="4"/>
                    </a:lnTo>
                    <a:cubicBezTo>
                      <a:pt x="19" y="4"/>
                      <a:pt x="15" y="6"/>
                      <a:pt x="12" y="11"/>
                    </a:cubicBezTo>
                    <a:cubicBezTo>
                      <a:pt x="11" y="13"/>
                      <a:pt x="10" y="16"/>
                      <a:pt x="9" y="20"/>
                    </a:cubicBezTo>
                    <a:lnTo>
                      <a:pt x="37" y="20"/>
                    </a:lnTo>
                    <a:cubicBezTo>
                      <a:pt x="36" y="15"/>
                      <a:pt x="35" y="12"/>
                      <a:pt x="34" y="10"/>
                    </a:cubicBezTo>
                    <a:cubicBezTo>
                      <a:pt x="32" y="6"/>
                      <a:pt x="29" y="4"/>
                      <a:pt x="24" y="4"/>
                    </a:cubicBezTo>
                    <a:lnTo>
                      <a:pt x="24" y="4"/>
                    </a:lnTo>
                    <a:close/>
                    <a:moveTo>
                      <a:pt x="26" y="0"/>
                    </a:moveTo>
                    <a:lnTo>
                      <a:pt x="26"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0" name="Freeform 400"/>
              <p:cNvSpPr>
                <a:spLocks noEditPoints="1"/>
              </p:cNvSpPr>
              <p:nvPr/>
            </p:nvSpPr>
            <p:spPr bwMode="auto">
              <a:xfrm>
                <a:off x="1658" y="1282"/>
                <a:ext cx="47" cy="82"/>
              </a:xfrm>
              <a:custGeom>
                <a:avLst/>
                <a:gdLst/>
                <a:ahLst/>
                <a:cxnLst>
                  <a:cxn ang="0">
                    <a:pos x="0" y="41"/>
                  </a:cxn>
                  <a:cxn ang="0">
                    <a:pos x="0" y="41"/>
                  </a:cxn>
                  <a:cxn ang="0">
                    <a:pos x="2" y="41"/>
                  </a:cxn>
                  <a:cxn ang="0">
                    <a:pos x="6" y="52"/>
                  </a:cxn>
                  <a:cxn ang="0">
                    <a:pos x="20" y="59"/>
                  </a:cxn>
                  <a:cxn ang="0">
                    <a:pos x="27" y="57"/>
                  </a:cxn>
                  <a:cxn ang="0">
                    <a:pos x="30" y="50"/>
                  </a:cxn>
                  <a:cxn ang="0">
                    <a:pos x="28" y="44"/>
                  </a:cxn>
                  <a:cxn ang="0">
                    <a:pos x="23" y="40"/>
                  </a:cxn>
                  <a:cxn ang="0">
                    <a:pos x="15" y="35"/>
                  </a:cxn>
                  <a:cxn ang="0">
                    <a:pos x="4" y="27"/>
                  </a:cxn>
                  <a:cxn ang="0">
                    <a:pos x="0" y="17"/>
                  </a:cxn>
                  <a:cxn ang="0">
                    <a:pos x="5" y="5"/>
                  </a:cxn>
                  <a:cxn ang="0">
                    <a:pos x="18" y="0"/>
                  </a:cxn>
                  <a:cxn ang="0">
                    <a:pos x="26" y="1"/>
                  </a:cxn>
                  <a:cxn ang="0">
                    <a:pos x="30" y="3"/>
                  </a:cxn>
                  <a:cxn ang="0">
                    <a:pos x="32" y="2"/>
                  </a:cxn>
                  <a:cxn ang="0">
                    <a:pos x="33" y="1"/>
                  </a:cxn>
                  <a:cxn ang="0">
                    <a:pos x="34" y="1"/>
                  </a:cxn>
                  <a:cxn ang="0">
                    <a:pos x="35" y="19"/>
                  </a:cxn>
                  <a:cxn ang="0">
                    <a:pos x="33" y="19"/>
                  </a:cxn>
                  <a:cxn ang="0">
                    <a:pos x="29" y="10"/>
                  </a:cxn>
                  <a:cxn ang="0">
                    <a:pos x="18" y="3"/>
                  </a:cxn>
                  <a:cxn ang="0">
                    <a:pos x="11" y="6"/>
                  </a:cxn>
                  <a:cxn ang="0">
                    <a:pos x="8" y="12"/>
                  </a:cxn>
                  <a:cxn ang="0">
                    <a:pos x="17" y="23"/>
                  </a:cxn>
                  <a:cxn ang="0">
                    <a:pos x="26" y="28"/>
                  </a:cxn>
                  <a:cxn ang="0">
                    <a:pos x="39" y="45"/>
                  </a:cxn>
                  <a:cxn ang="0">
                    <a:pos x="34" y="57"/>
                  </a:cxn>
                  <a:cxn ang="0">
                    <a:pos x="19" y="62"/>
                  </a:cxn>
                  <a:cxn ang="0">
                    <a:pos x="10" y="61"/>
                  </a:cxn>
                  <a:cxn ang="0">
                    <a:pos x="4" y="60"/>
                  </a:cxn>
                  <a:cxn ang="0">
                    <a:pos x="3" y="60"/>
                  </a:cxn>
                  <a:cxn ang="0">
                    <a:pos x="2" y="62"/>
                  </a:cxn>
                  <a:cxn ang="0">
                    <a:pos x="0" y="62"/>
                  </a:cxn>
                  <a:cxn ang="0">
                    <a:pos x="0" y="41"/>
                  </a:cxn>
                  <a:cxn ang="0">
                    <a:pos x="19" y="0"/>
                  </a:cxn>
                  <a:cxn ang="0">
                    <a:pos x="19" y="0"/>
                  </a:cxn>
                  <a:cxn ang="0">
                    <a:pos x="19" y="0"/>
                  </a:cxn>
                </a:cxnLst>
                <a:rect l="0" t="0" r="r" b="b"/>
                <a:pathLst>
                  <a:path w="39" h="62">
                    <a:moveTo>
                      <a:pt x="0" y="41"/>
                    </a:moveTo>
                    <a:lnTo>
                      <a:pt x="0" y="41"/>
                    </a:lnTo>
                    <a:lnTo>
                      <a:pt x="2" y="41"/>
                    </a:lnTo>
                    <a:cubicBezTo>
                      <a:pt x="3" y="46"/>
                      <a:pt x="5" y="49"/>
                      <a:pt x="6" y="52"/>
                    </a:cubicBezTo>
                    <a:cubicBezTo>
                      <a:pt x="9" y="57"/>
                      <a:pt x="14" y="59"/>
                      <a:pt x="20" y="59"/>
                    </a:cubicBezTo>
                    <a:cubicBezTo>
                      <a:pt x="23" y="59"/>
                      <a:pt x="25" y="58"/>
                      <a:pt x="27" y="57"/>
                    </a:cubicBezTo>
                    <a:cubicBezTo>
                      <a:pt x="29" y="55"/>
                      <a:pt x="30" y="53"/>
                      <a:pt x="30" y="50"/>
                    </a:cubicBezTo>
                    <a:cubicBezTo>
                      <a:pt x="30" y="48"/>
                      <a:pt x="29" y="46"/>
                      <a:pt x="28" y="44"/>
                    </a:cubicBezTo>
                    <a:cubicBezTo>
                      <a:pt x="27" y="43"/>
                      <a:pt x="25" y="41"/>
                      <a:pt x="23" y="40"/>
                    </a:cubicBezTo>
                    <a:lnTo>
                      <a:pt x="15" y="35"/>
                    </a:lnTo>
                    <a:cubicBezTo>
                      <a:pt x="10" y="33"/>
                      <a:pt x="6" y="30"/>
                      <a:pt x="4" y="27"/>
                    </a:cubicBezTo>
                    <a:cubicBezTo>
                      <a:pt x="1" y="24"/>
                      <a:pt x="0" y="21"/>
                      <a:pt x="0" y="17"/>
                    </a:cubicBezTo>
                    <a:cubicBezTo>
                      <a:pt x="0" y="12"/>
                      <a:pt x="2" y="8"/>
                      <a:pt x="5" y="5"/>
                    </a:cubicBezTo>
                    <a:cubicBezTo>
                      <a:pt x="9" y="2"/>
                      <a:pt x="13" y="0"/>
                      <a:pt x="18" y="0"/>
                    </a:cubicBezTo>
                    <a:cubicBezTo>
                      <a:pt x="20" y="0"/>
                      <a:pt x="23" y="1"/>
                      <a:pt x="26" y="1"/>
                    </a:cubicBezTo>
                    <a:cubicBezTo>
                      <a:pt x="28" y="2"/>
                      <a:pt x="30" y="3"/>
                      <a:pt x="30" y="3"/>
                    </a:cubicBezTo>
                    <a:cubicBezTo>
                      <a:pt x="31" y="3"/>
                      <a:pt x="32" y="3"/>
                      <a:pt x="32" y="2"/>
                    </a:cubicBezTo>
                    <a:cubicBezTo>
                      <a:pt x="32" y="2"/>
                      <a:pt x="33" y="2"/>
                      <a:pt x="33" y="1"/>
                    </a:cubicBezTo>
                    <a:lnTo>
                      <a:pt x="34" y="1"/>
                    </a:lnTo>
                    <a:lnTo>
                      <a:pt x="35" y="19"/>
                    </a:lnTo>
                    <a:lnTo>
                      <a:pt x="33" y="19"/>
                    </a:lnTo>
                    <a:cubicBezTo>
                      <a:pt x="32" y="15"/>
                      <a:pt x="31" y="12"/>
                      <a:pt x="29" y="10"/>
                    </a:cubicBezTo>
                    <a:cubicBezTo>
                      <a:pt x="27" y="5"/>
                      <a:pt x="23" y="3"/>
                      <a:pt x="18" y="3"/>
                    </a:cubicBezTo>
                    <a:cubicBezTo>
                      <a:pt x="15" y="3"/>
                      <a:pt x="12" y="4"/>
                      <a:pt x="11" y="6"/>
                    </a:cubicBezTo>
                    <a:cubicBezTo>
                      <a:pt x="9" y="8"/>
                      <a:pt x="8" y="10"/>
                      <a:pt x="8" y="12"/>
                    </a:cubicBezTo>
                    <a:cubicBezTo>
                      <a:pt x="8" y="16"/>
                      <a:pt x="11" y="20"/>
                      <a:pt x="17" y="23"/>
                    </a:cubicBezTo>
                    <a:lnTo>
                      <a:pt x="26" y="28"/>
                    </a:lnTo>
                    <a:cubicBezTo>
                      <a:pt x="35" y="33"/>
                      <a:pt x="39" y="38"/>
                      <a:pt x="39" y="45"/>
                    </a:cubicBezTo>
                    <a:cubicBezTo>
                      <a:pt x="39" y="50"/>
                      <a:pt x="37" y="54"/>
                      <a:pt x="34" y="57"/>
                    </a:cubicBezTo>
                    <a:cubicBezTo>
                      <a:pt x="30" y="61"/>
                      <a:pt x="25" y="62"/>
                      <a:pt x="19" y="62"/>
                    </a:cubicBezTo>
                    <a:cubicBezTo>
                      <a:pt x="16" y="62"/>
                      <a:pt x="13" y="62"/>
                      <a:pt x="10" y="61"/>
                    </a:cubicBezTo>
                    <a:cubicBezTo>
                      <a:pt x="7" y="60"/>
                      <a:pt x="5" y="60"/>
                      <a:pt x="4" y="60"/>
                    </a:cubicBezTo>
                    <a:cubicBezTo>
                      <a:pt x="4" y="60"/>
                      <a:pt x="3" y="60"/>
                      <a:pt x="3" y="60"/>
                    </a:cubicBezTo>
                    <a:cubicBezTo>
                      <a:pt x="2" y="61"/>
                      <a:pt x="2" y="61"/>
                      <a:pt x="2" y="62"/>
                    </a:cubicBezTo>
                    <a:lnTo>
                      <a:pt x="0" y="62"/>
                    </a:lnTo>
                    <a:lnTo>
                      <a:pt x="0" y="41"/>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1" name="Freeform 401"/>
              <p:cNvSpPr>
                <a:spLocks/>
              </p:cNvSpPr>
              <p:nvPr/>
            </p:nvSpPr>
            <p:spPr bwMode="auto">
              <a:xfrm>
                <a:off x="-27" y="-55"/>
                <a:ext cx="5827" cy="4740"/>
              </a:xfrm>
              <a:custGeom>
                <a:avLst/>
                <a:gdLst/>
                <a:ahLst/>
                <a:cxnLst>
                  <a:cxn ang="0">
                    <a:pos x="0" y="3587"/>
                  </a:cxn>
                  <a:cxn ang="0">
                    <a:pos x="0" y="3587"/>
                  </a:cxn>
                  <a:cxn ang="0">
                    <a:pos x="4787" y="3587"/>
                  </a:cxn>
                  <a:cxn ang="0">
                    <a:pos x="4787" y="0"/>
                  </a:cxn>
                  <a:cxn ang="0">
                    <a:pos x="0" y="0"/>
                  </a:cxn>
                  <a:cxn ang="0">
                    <a:pos x="0" y="3587"/>
                  </a:cxn>
                </a:cxnLst>
                <a:rect l="0" t="0" r="r" b="b"/>
                <a:pathLst>
                  <a:path w="4787" h="3587">
                    <a:moveTo>
                      <a:pt x="0" y="3587"/>
                    </a:moveTo>
                    <a:lnTo>
                      <a:pt x="0" y="3587"/>
                    </a:lnTo>
                    <a:lnTo>
                      <a:pt x="4787" y="3587"/>
                    </a:lnTo>
                    <a:lnTo>
                      <a:pt x="4787" y="0"/>
                    </a:lnTo>
                    <a:lnTo>
                      <a:pt x="0" y="0"/>
                    </a:lnTo>
                    <a:lnTo>
                      <a:pt x="0" y="3587"/>
                    </a:lnTo>
                    <a:close/>
                  </a:path>
                </a:pathLst>
              </a:custGeom>
              <a:noFill/>
              <a:ln w="23813"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522" name="Freeform 402"/>
              <p:cNvSpPr>
                <a:spLocks/>
              </p:cNvSpPr>
              <p:nvPr/>
            </p:nvSpPr>
            <p:spPr bwMode="auto">
              <a:xfrm>
                <a:off x="-36" y="5838"/>
                <a:ext cx="5843" cy="4757"/>
              </a:xfrm>
              <a:custGeom>
                <a:avLst/>
                <a:gdLst/>
                <a:ahLst/>
                <a:cxnLst>
                  <a:cxn ang="0">
                    <a:pos x="0" y="3600"/>
                  </a:cxn>
                  <a:cxn ang="0">
                    <a:pos x="0" y="3600"/>
                  </a:cxn>
                  <a:cxn ang="0">
                    <a:pos x="4800" y="3600"/>
                  </a:cxn>
                  <a:cxn ang="0">
                    <a:pos x="4800" y="0"/>
                  </a:cxn>
                  <a:cxn ang="0">
                    <a:pos x="0" y="0"/>
                  </a:cxn>
                  <a:cxn ang="0">
                    <a:pos x="0" y="3600"/>
                  </a:cxn>
                </a:cxnLst>
                <a:rect l="0" t="0" r="r" b="b"/>
                <a:pathLst>
                  <a:path w="4800" h="3600">
                    <a:moveTo>
                      <a:pt x="0" y="3600"/>
                    </a:moveTo>
                    <a:lnTo>
                      <a:pt x="0" y="3600"/>
                    </a:lnTo>
                    <a:lnTo>
                      <a:pt x="4800" y="3600"/>
                    </a:lnTo>
                    <a:lnTo>
                      <a:pt x="4800" y="0"/>
                    </a:lnTo>
                    <a:lnTo>
                      <a:pt x="0" y="0"/>
                    </a:lnTo>
                    <a:lnTo>
                      <a:pt x="0" y="3600"/>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3" name="Freeform 403"/>
              <p:cNvSpPr>
                <a:spLocks/>
              </p:cNvSpPr>
              <p:nvPr/>
            </p:nvSpPr>
            <p:spPr bwMode="auto">
              <a:xfrm>
                <a:off x="213" y="6113"/>
                <a:ext cx="5263" cy="428"/>
              </a:xfrm>
              <a:custGeom>
                <a:avLst/>
                <a:gdLst/>
                <a:ahLst/>
                <a:cxnLst>
                  <a:cxn ang="0">
                    <a:pos x="0" y="324"/>
                  </a:cxn>
                  <a:cxn ang="0">
                    <a:pos x="0" y="324"/>
                  </a:cxn>
                  <a:cxn ang="0">
                    <a:pos x="0" y="0"/>
                  </a:cxn>
                  <a:cxn ang="0">
                    <a:pos x="4324" y="0"/>
                  </a:cxn>
                  <a:cxn ang="0">
                    <a:pos x="4324" y="9"/>
                  </a:cxn>
                  <a:cxn ang="0">
                    <a:pos x="4" y="9"/>
                  </a:cxn>
                  <a:cxn ang="0">
                    <a:pos x="9" y="4"/>
                  </a:cxn>
                  <a:cxn ang="0">
                    <a:pos x="9" y="324"/>
                  </a:cxn>
                  <a:cxn ang="0">
                    <a:pos x="0" y="324"/>
                  </a:cxn>
                </a:cxnLst>
                <a:rect l="0" t="0" r="r" b="b"/>
                <a:pathLst>
                  <a:path w="4324" h="324">
                    <a:moveTo>
                      <a:pt x="0" y="324"/>
                    </a:moveTo>
                    <a:lnTo>
                      <a:pt x="0" y="324"/>
                    </a:lnTo>
                    <a:lnTo>
                      <a:pt x="0" y="0"/>
                    </a:lnTo>
                    <a:lnTo>
                      <a:pt x="4324" y="0"/>
                    </a:lnTo>
                    <a:lnTo>
                      <a:pt x="4324" y="9"/>
                    </a:lnTo>
                    <a:lnTo>
                      <a:pt x="4" y="9"/>
                    </a:lnTo>
                    <a:lnTo>
                      <a:pt x="9" y="4"/>
                    </a:lnTo>
                    <a:lnTo>
                      <a:pt x="9" y="324"/>
                    </a:lnTo>
                    <a:lnTo>
                      <a:pt x="0" y="324"/>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4" name="Freeform 404"/>
              <p:cNvSpPr>
                <a:spLocks/>
              </p:cNvSpPr>
              <p:nvPr/>
            </p:nvSpPr>
            <p:spPr bwMode="auto">
              <a:xfrm>
                <a:off x="257" y="10113"/>
                <a:ext cx="5258" cy="14"/>
              </a:xfrm>
              <a:custGeom>
                <a:avLst/>
                <a:gdLst/>
                <a:ahLst/>
                <a:cxnLst>
                  <a:cxn ang="0">
                    <a:pos x="0" y="11"/>
                  </a:cxn>
                  <a:cxn ang="0">
                    <a:pos x="0" y="11"/>
                  </a:cxn>
                  <a:cxn ang="0">
                    <a:pos x="4320" y="11"/>
                  </a:cxn>
                  <a:cxn ang="0">
                    <a:pos x="4320" y="0"/>
                  </a:cxn>
                  <a:cxn ang="0">
                    <a:pos x="0" y="0"/>
                  </a:cxn>
                  <a:cxn ang="0">
                    <a:pos x="0" y="11"/>
                  </a:cxn>
                </a:cxnLst>
                <a:rect l="0" t="0" r="r" b="b"/>
                <a:pathLst>
                  <a:path w="4320" h="11">
                    <a:moveTo>
                      <a:pt x="0" y="11"/>
                    </a:moveTo>
                    <a:lnTo>
                      <a:pt x="0" y="11"/>
                    </a:lnTo>
                    <a:lnTo>
                      <a:pt x="4320" y="11"/>
                    </a:lnTo>
                    <a:lnTo>
                      <a:pt x="4320" y="0"/>
                    </a:lnTo>
                    <a:lnTo>
                      <a:pt x="0" y="0"/>
                    </a:lnTo>
                    <a:lnTo>
                      <a:pt x="0" y="11"/>
                    </a:lnTo>
                    <a:close/>
                  </a:path>
                </a:pathLst>
              </a:custGeom>
              <a:solidFill>
                <a:srgbClr val="C996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5" name="Freeform 405"/>
              <p:cNvSpPr>
                <a:spLocks/>
              </p:cNvSpPr>
              <p:nvPr/>
            </p:nvSpPr>
            <p:spPr bwMode="auto">
              <a:xfrm>
                <a:off x="5357" y="10342"/>
                <a:ext cx="31" cy="81"/>
              </a:xfrm>
              <a:custGeom>
                <a:avLst/>
                <a:gdLst/>
                <a:ahLst/>
                <a:cxnLst>
                  <a:cxn ang="0">
                    <a:pos x="17" y="0"/>
                  </a:cxn>
                  <a:cxn ang="0">
                    <a:pos x="17" y="0"/>
                  </a:cxn>
                  <a:cxn ang="0">
                    <a:pos x="17" y="1"/>
                  </a:cxn>
                  <a:cxn ang="0">
                    <a:pos x="17" y="1"/>
                  </a:cxn>
                  <a:cxn ang="0">
                    <a:pos x="17" y="55"/>
                  </a:cxn>
                  <a:cxn ang="0">
                    <a:pos x="19" y="60"/>
                  </a:cxn>
                  <a:cxn ang="0">
                    <a:pos x="26" y="61"/>
                  </a:cxn>
                  <a:cxn ang="0">
                    <a:pos x="26" y="62"/>
                  </a:cxn>
                  <a:cxn ang="0">
                    <a:pos x="0" y="62"/>
                  </a:cxn>
                  <a:cxn ang="0">
                    <a:pos x="0" y="61"/>
                  </a:cxn>
                  <a:cxn ang="0">
                    <a:pos x="7" y="59"/>
                  </a:cxn>
                  <a:cxn ang="0">
                    <a:pos x="9" y="54"/>
                  </a:cxn>
                  <a:cxn ang="0">
                    <a:pos x="9" y="12"/>
                  </a:cxn>
                  <a:cxn ang="0">
                    <a:pos x="9" y="9"/>
                  </a:cxn>
                  <a:cxn ang="0">
                    <a:pos x="6" y="8"/>
                  </a:cxn>
                  <a:cxn ang="0">
                    <a:pos x="3" y="9"/>
                  </a:cxn>
                  <a:cxn ang="0">
                    <a:pos x="0" y="10"/>
                  </a:cxn>
                  <a:cxn ang="0">
                    <a:pos x="0" y="9"/>
                  </a:cxn>
                  <a:cxn ang="0">
                    <a:pos x="16" y="0"/>
                  </a:cxn>
                  <a:cxn ang="0">
                    <a:pos x="17" y="0"/>
                  </a:cxn>
                </a:cxnLst>
                <a:rect l="0" t="0" r="r" b="b"/>
                <a:pathLst>
                  <a:path w="26" h="62">
                    <a:moveTo>
                      <a:pt x="17" y="0"/>
                    </a:moveTo>
                    <a:lnTo>
                      <a:pt x="17" y="0"/>
                    </a:lnTo>
                    <a:cubicBezTo>
                      <a:pt x="17" y="1"/>
                      <a:pt x="17" y="1"/>
                      <a:pt x="17" y="1"/>
                    </a:cubicBezTo>
                    <a:cubicBezTo>
                      <a:pt x="17" y="1"/>
                      <a:pt x="17" y="1"/>
                      <a:pt x="17" y="1"/>
                    </a:cubicBezTo>
                    <a:lnTo>
                      <a:pt x="17" y="55"/>
                    </a:lnTo>
                    <a:cubicBezTo>
                      <a:pt x="17" y="58"/>
                      <a:pt x="18" y="59"/>
                      <a:pt x="19" y="60"/>
                    </a:cubicBezTo>
                    <a:cubicBezTo>
                      <a:pt x="20" y="60"/>
                      <a:pt x="22" y="61"/>
                      <a:pt x="26" y="61"/>
                    </a:cubicBezTo>
                    <a:lnTo>
                      <a:pt x="26" y="62"/>
                    </a:lnTo>
                    <a:lnTo>
                      <a:pt x="0" y="62"/>
                    </a:lnTo>
                    <a:lnTo>
                      <a:pt x="0" y="61"/>
                    </a:lnTo>
                    <a:cubicBezTo>
                      <a:pt x="4" y="61"/>
                      <a:pt x="6" y="60"/>
                      <a:pt x="7" y="59"/>
                    </a:cubicBezTo>
                    <a:cubicBezTo>
                      <a:pt x="9" y="58"/>
                      <a:pt x="9" y="57"/>
                      <a:pt x="9" y="54"/>
                    </a:cubicBezTo>
                    <a:lnTo>
                      <a:pt x="9" y="12"/>
                    </a:lnTo>
                    <a:cubicBezTo>
                      <a:pt x="9" y="11"/>
                      <a:pt x="9" y="10"/>
                      <a:pt x="9" y="9"/>
                    </a:cubicBezTo>
                    <a:cubicBezTo>
                      <a:pt x="8" y="8"/>
                      <a:pt x="7" y="8"/>
                      <a:pt x="6" y="8"/>
                    </a:cubicBezTo>
                    <a:cubicBezTo>
                      <a:pt x="5" y="8"/>
                      <a:pt x="4" y="8"/>
                      <a:pt x="3" y="9"/>
                    </a:cubicBezTo>
                    <a:cubicBezTo>
                      <a:pt x="2" y="9"/>
                      <a:pt x="1" y="10"/>
                      <a:pt x="0" y="10"/>
                    </a:cubicBezTo>
                    <a:lnTo>
                      <a:pt x="0" y="9"/>
                    </a:lnTo>
                    <a:lnTo>
                      <a:pt x="16" y="0"/>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33527" name="Freeform 407"/>
            <p:cNvSpPr>
              <a:spLocks noEditPoints="1"/>
            </p:cNvSpPr>
            <p:nvPr/>
          </p:nvSpPr>
          <p:spPr bwMode="auto">
            <a:xfrm>
              <a:off x="5407" y="10342"/>
              <a:ext cx="43" cy="83"/>
            </a:xfrm>
            <a:custGeom>
              <a:avLst/>
              <a:gdLst/>
              <a:ahLst/>
              <a:cxnLst>
                <a:cxn ang="0">
                  <a:pos x="18" y="61"/>
                </a:cxn>
                <a:cxn ang="0">
                  <a:pos x="18" y="61"/>
                </a:cxn>
                <a:cxn ang="0">
                  <a:pos x="26" y="58"/>
                </a:cxn>
                <a:cxn ang="0">
                  <a:pos x="29" y="50"/>
                </a:cxn>
                <a:cxn ang="0">
                  <a:pos x="26" y="43"/>
                </a:cxn>
                <a:cxn ang="0">
                  <a:pos x="14" y="33"/>
                </a:cxn>
                <a:cxn ang="0">
                  <a:pos x="9" y="40"/>
                </a:cxn>
                <a:cxn ang="0">
                  <a:pos x="7" y="47"/>
                </a:cxn>
                <a:cxn ang="0">
                  <a:pos x="10" y="57"/>
                </a:cxn>
                <a:cxn ang="0">
                  <a:pos x="18" y="61"/>
                </a:cxn>
                <a:cxn ang="0">
                  <a:pos x="18" y="61"/>
                </a:cxn>
                <a:cxn ang="0">
                  <a:pos x="19" y="26"/>
                </a:cxn>
                <a:cxn ang="0">
                  <a:pos x="19" y="26"/>
                </a:cxn>
                <a:cxn ang="0">
                  <a:pos x="24" y="21"/>
                </a:cxn>
                <a:cxn ang="0">
                  <a:pos x="27" y="13"/>
                </a:cxn>
                <a:cxn ang="0">
                  <a:pos x="25" y="6"/>
                </a:cxn>
                <a:cxn ang="0">
                  <a:pos x="17" y="3"/>
                </a:cxn>
                <a:cxn ang="0">
                  <a:pos x="10" y="5"/>
                </a:cxn>
                <a:cxn ang="0">
                  <a:pos x="7" y="12"/>
                </a:cxn>
                <a:cxn ang="0">
                  <a:pos x="10" y="19"/>
                </a:cxn>
                <a:cxn ang="0">
                  <a:pos x="19" y="26"/>
                </a:cxn>
                <a:cxn ang="0">
                  <a:pos x="19" y="26"/>
                </a:cxn>
                <a:cxn ang="0">
                  <a:pos x="12" y="31"/>
                </a:cxn>
                <a:cxn ang="0">
                  <a:pos x="12" y="31"/>
                </a:cxn>
                <a:cxn ang="0">
                  <a:pos x="4" y="24"/>
                </a:cxn>
                <a:cxn ang="0">
                  <a:pos x="0" y="14"/>
                </a:cxn>
                <a:cxn ang="0">
                  <a:pos x="5" y="4"/>
                </a:cxn>
                <a:cxn ang="0">
                  <a:pos x="18" y="0"/>
                </a:cxn>
                <a:cxn ang="0">
                  <a:pos x="30" y="4"/>
                </a:cxn>
                <a:cxn ang="0">
                  <a:pos x="34" y="13"/>
                </a:cxn>
                <a:cxn ang="0">
                  <a:pos x="29" y="23"/>
                </a:cxn>
                <a:cxn ang="0">
                  <a:pos x="21" y="28"/>
                </a:cxn>
                <a:cxn ang="0">
                  <a:pos x="32" y="38"/>
                </a:cxn>
                <a:cxn ang="0">
                  <a:pos x="36" y="48"/>
                </a:cxn>
                <a:cxn ang="0">
                  <a:pos x="31" y="59"/>
                </a:cxn>
                <a:cxn ang="0">
                  <a:pos x="18" y="63"/>
                </a:cxn>
                <a:cxn ang="0">
                  <a:pos x="5" y="59"/>
                </a:cxn>
                <a:cxn ang="0">
                  <a:pos x="0" y="48"/>
                </a:cxn>
                <a:cxn ang="0">
                  <a:pos x="3" y="38"/>
                </a:cxn>
                <a:cxn ang="0">
                  <a:pos x="12" y="31"/>
                </a:cxn>
                <a:cxn ang="0">
                  <a:pos x="12" y="31"/>
                </a:cxn>
              </a:cxnLst>
              <a:rect l="0" t="0" r="r" b="b"/>
              <a:pathLst>
                <a:path w="36" h="63">
                  <a:moveTo>
                    <a:pt x="18" y="61"/>
                  </a:moveTo>
                  <a:lnTo>
                    <a:pt x="18" y="61"/>
                  </a:lnTo>
                  <a:cubicBezTo>
                    <a:pt x="21" y="61"/>
                    <a:pt x="24" y="60"/>
                    <a:pt x="26" y="58"/>
                  </a:cubicBezTo>
                  <a:cubicBezTo>
                    <a:pt x="28" y="56"/>
                    <a:pt x="29" y="53"/>
                    <a:pt x="29" y="50"/>
                  </a:cubicBezTo>
                  <a:cubicBezTo>
                    <a:pt x="29" y="47"/>
                    <a:pt x="28" y="45"/>
                    <a:pt x="26" y="43"/>
                  </a:cubicBezTo>
                  <a:cubicBezTo>
                    <a:pt x="24" y="41"/>
                    <a:pt x="20" y="37"/>
                    <a:pt x="14" y="33"/>
                  </a:cubicBezTo>
                  <a:cubicBezTo>
                    <a:pt x="12" y="35"/>
                    <a:pt x="10" y="37"/>
                    <a:pt x="9" y="40"/>
                  </a:cubicBezTo>
                  <a:cubicBezTo>
                    <a:pt x="7" y="42"/>
                    <a:pt x="7" y="45"/>
                    <a:pt x="7" y="47"/>
                  </a:cubicBezTo>
                  <a:cubicBezTo>
                    <a:pt x="7" y="51"/>
                    <a:pt x="8" y="54"/>
                    <a:pt x="10" y="57"/>
                  </a:cubicBezTo>
                  <a:cubicBezTo>
                    <a:pt x="12" y="59"/>
                    <a:pt x="15" y="61"/>
                    <a:pt x="18" y="61"/>
                  </a:cubicBezTo>
                  <a:lnTo>
                    <a:pt x="18" y="61"/>
                  </a:lnTo>
                  <a:close/>
                  <a:moveTo>
                    <a:pt x="19" y="26"/>
                  </a:moveTo>
                  <a:lnTo>
                    <a:pt x="19" y="26"/>
                  </a:lnTo>
                  <a:cubicBezTo>
                    <a:pt x="21" y="24"/>
                    <a:pt x="23" y="23"/>
                    <a:pt x="24" y="21"/>
                  </a:cubicBezTo>
                  <a:cubicBezTo>
                    <a:pt x="26" y="19"/>
                    <a:pt x="27" y="16"/>
                    <a:pt x="27" y="13"/>
                  </a:cubicBezTo>
                  <a:cubicBezTo>
                    <a:pt x="27" y="10"/>
                    <a:pt x="26" y="8"/>
                    <a:pt x="25" y="6"/>
                  </a:cubicBezTo>
                  <a:cubicBezTo>
                    <a:pt x="23" y="4"/>
                    <a:pt x="20" y="3"/>
                    <a:pt x="17" y="3"/>
                  </a:cubicBezTo>
                  <a:cubicBezTo>
                    <a:pt x="14" y="3"/>
                    <a:pt x="12" y="4"/>
                    <a:pt x="10" y="5"/>
                  </a:cubicBezTo>
                  <a:cubicBezTo>
                    <a:pt x="8" y="7"/>
                    <a:pt x="7" y="9"/>
                    <a:pt x="7" y="12"/>
                  </a:cubicBezTo>
                  <a:cubicBezTo>
                    <a:pt x="7" y="14"/>
                    <a:pt x="8" y="17"/>
                    <a:pt x="10" y="19"/>
                  </a:cubicBezTo>
                  <a:cubicBezTo>
                    <a:pt x="12" y="22"/>
                    <a:pt x="15" y="24"/>
                    <a:pt x="19" y="26"/>
                  </a:cubicBezTo>
                  <a:lnTo>
                    <a:pt x="19" y="26"/>
                  </a:lnTo>
                  <a:close/>
                  <a:moveTo>
                    <a:pt x="12" y="31"/>
                  </a:moveTo>
                  <a:lnTo>
                    <a:pt x="12" y="31"/>
                  </a:lnTo>
                  <a:cubicBezTo>
                    <a:pt x="8" y="28"/>
                    <a:pt x="5" y="26"/>
                    <a:pt x="4" y="24"/>
                  </a:cubicBezTo>
                  <a:cubicBezTo>
                    <a:pt x="1" y="21"/>
                    <a:pt x="0" y="18"/>
                    <a:pt x="0" y="14"/>
                  </a:cubicBezTo>
                  <a:cubicBezTo>
                    <a:pt x="0" y="10"/>
                    <a:pt x="2" y="7"/>
                    <a:pt x="5" y="4"/>
                  </a:cubicBezTo>
                  <a:cubicBezTo>
                    <a:pt x="9" y="2"/>
                    <a:pt x="13" y="0"/>
                    <a:pt x="18" y="0"/>
                  </a:cubicBezTo>
                  <a:cubicBezTo>
                    <a:pt x="23" y="0"/>
                    <a:pt x="27" y="1"/>
                    <a:pt x="30" y="4"/>
                  </a:cubicBezTo>
                  <a:cubicBezTo>
                    <a:pt x="32" y="7"/>
                    <a:pt x="34" y="10"/>
                    <a:pt x="34" y="13"/>
                  </a:cubicBezTo>
                  <a:cubicBezTo>
                    <a:pt x="34" y="17"/>
                    <a:pt x="32" y="20"/>
                    <a:pt x="29" y="23"/>
                  </a:cubicBezTo>
                  <a:cubicBezTo>
                    <a:pt x="28" y="24"/>
                    <a:pt x="25" y="26"/>
                    <a:pt x="21" y="28"/>
                  </a:cubicBezTo>
                  <a:cubicBezTo>
                    <a:pt x="26" y="32"/>
                    <a:pt x="30" y="35"/>
                    <a:pt x="32" y="38"/>
                  </a:cubicBezTo>
                  <a:cubicBezTo>
                    <a:pt x="34" y="41"/>
                    <a:pt x="36" y="44"/>
                    <a:pt x="36" y="48"/>
                  </a:cubicBezTo>
                  <a:cubicBezTo>
                    <a:pt x="36" y="52"/>
                    <a:pt x="34" y="56"/>
                    <a:pt x="31" y="59"/>
                  </a:cubicBezTo>
                  <a:cubicBezTo>
                    <a:pt x="27" y="62"/>
                    <a:pt x="23" y="63"/>
                    <a:pt x="18" y="63"/>
                  </a:cubicBezTo>
                  <a:cubicBezTo>
                    <a:pt x="13" y="63"/>
                    <a:pt x="9" y="62"/>
                    <a:pt x="5" y="59"/>
                  </a:cubicBezTo>
                  <a:cubicBezTo>
                    <a:pt x="2" y="56"/>
                    <a:pt x="0" y="53"/>
                    <a:pt x="0" y="48"/>
                  </a:cubicBezTo>
                  <a:cubicBezTo>
                    <a:pt x="0" y="44"/>
                    <a:pt x="1" y="41"/>
                    <a:pt x="3" y="38"/>
                  </a:cubicBezTo>
                  <a:cubicBezTo>
                    <a:pt x="5" y="36"/>
                    <a:pt x="8" y="34"/>
                    <a:pt x="12" y="31"/>
                  </a:cubicBezTo>
                  <a:lnTo>
                    <a:pt x="12"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8" name="Freeform 408"/>
            <p:cNvSpPr>
              <a:spLocks/>
            </p:cNvSpPr>
            <p:nvPr/>
          </p:nvSpPr>
          <p:spPr bwMode="auto">
            <a:xfrm>
              <a:off x="327" y="6277"/>
              <a:ext cx="155" cy="183"/>
            </a:xfrm>
            <a:custGeom>
              <a:avLst/>
              <a:gdLst/>
              <a:ahLst/>
              <a:cxnLst>
                <a:cxn ang="0">
                  <a:pos x="118" y="6"/>
                </a:cxn>
                <a:cxn ang="0">
                  <a:pos x="118" y="6"/>
                </a:cxn>
                <a:cxn ang="0">
                  <a:pos x="123" y="23"/>
                </a:cxn>
                <a:cxn ang="0">
                  <a:pos x="125" y="37"/>
                </a:cxn>
                <a:cxn ang="0">
                  <a:pos x="116" y="37"/>
                </a:cxn>
                <a:cxn ang="0">
                  <a:pos x="95" y="17"/>
                </a:cxn>
                <a:cxn ang="0">
                  <a:pos x="71" y="11"/>
                </a:cxn>
                <a:cxn ang="0">
                  <a:pos x="46" y="23"/>
                </a:cxn>
                <a:cxn ang="0">
                  <a:pos x="32" y="71"/>
                </a:cxn>
                <a:cxn ang="0">
                  <a:pos x="35" y="96"/>
                </a:cxn>
                <a:cxn ang="0">
                  <a:pos x="44" y="116"/>
                </a:cxn>
                <a:cxn ang="0">
                  <a:pos x="55" y="125"/>
                </a:cxn>
                <a:cxn ang="0">
                  <a:pos x="75" y="129"/>
                </a:cxn>
                <a:cxn ang="0">
                  <a:pos x="97" y="122"/>
                </a:cxn>
                <a:cxn ang="0">
                  <a:pos x="117" y="101"/>
                </a:cxn>
                <a:cxn ang="0">
                  <a:pos x="127" y="100"/>
                </a:cxn>
                <a:cxn ang="0">
                  <a:pos x="126" y="109"/>
                </a:cxn>
                <a:cxn ang="0">
                  <a:pos x="123" y="122"/>
                </a:cxn>
                <a:cxn ang="0">
                  <a:pos x="122" y="125"/>
                </a:cxn>
                <a:cxn ang="0">
                  <a:pos x="121" y="130"/>
                </a:cxn>
                <a:cxn ang="0">
                  <a:pos x="103" y="137"/>
                </a:cxn>
                <a:cxn ang="0">
                  <a:pos x="75" y="139"/>
                </a:cxn>
                <a:cxn ang="0">
                  <a:pos x="51" y="137"/>
                </a:cxn>
                <a:cxn ang="0">
                  <a:pos x="32" y="129"/>
                </a:cxn>
                <a:cxn ang="0">
                  <a:pos x="13" y="113"/>
                </a:cxn>
                <a:cxn ang="0">
                  <a:pos x="3" y="94"/>
                </a:cxn>
                <a:cxn ang="0">
                  <a:pos x="0" y="71"/>
                </a:cxn>
                <a:cxn ang="0">
                  <a:pos x="20" y="20"/>
                </a:cxn>
                <a:cxn ang="0">
                  <a:pos x="72" y="0"/>
                </a:cxn>
                <a:cxn ang="0">
                  <a:pos x="96" y="2"/>
                </a:cxn>
                <a:cxn ang="0">
                  <a:pos x="118" y="6"/>
                </a:cxn>
                <a:cxn ang="0">
                  <a:pos x="118" y="6"/>
                </a:cxn>
              </a:cxnLst>
              <a:rect l="0" t="0" r="r" b="b"/>
              <a:pathLst>
                <a:path w="127" h="139">
                  <a:moveTo>
                    <a:pt x="118" y="6"/>
                  </a:moveTo>
                  <a:lnTo>
                    <a:pt x="118" y="6"/>
                  </a:lnTo>
                  <a:cubicBezTo>
                    <a:pt x="118" y="8"/>
                    <a:pt x="120" y="14"/>
                    <a:pt x="123" y="23"/>
                  </a:cubicBezTo>
                  <a:cubicBezTo>
                    <a:pt x="124" y="28"/>
                    <a:pt x="125" y="32"/>
                    <a:pt x="125" y="37"/>
                  </a:cubicBezTo>
                  <a:lnTo>
                    <a:pt x="116" y="37"/>
                  </a:lnTo>
                  <a:cubicBezTo>
                    <a:pt x="109" y="28"/>
                    <a:pt x="102" y="21"/>
                    <a:pt x="95" y="17"/>
                  </a:cubicBezTo>
                  <a:cubicBezTo>
                    <a:pt x="88" y="13"/>
                    <a:pt x="80" y="11"/>
                    <a:pt x="71" y="11"/>
                  </a:cubicBezTo>
                  <a:cubicBezTo>
                    <a:pt x="61" y="11"/>
                    <a:pt x="52" y="15"/>
                    <a:pt x="46" y="23"/>
                  </a:cubicBezTo>
                  <a:cubicBezTo>
                    <a:pt x="37" y="35"/>
                    <a:pt x="32" y="51"/>
                    <a:pt x="32" y="71"/>
                  </a:cubicBezTo>
                  <a:cubicBezTo>
                    <a:pt x="32" y="83"/>
                    <a:pt x="33" y="91"/>
                    <a:pt x="35" y="96"/>
                  </a:cubicBezTo>
                  <a:cubicBezTo>
                    <a:pt x="37" y="104"/>
                    <a:pt x="40" y="111"/>
                    <a:pt x="44" y="116"/>
                  </a:cubicBezTo>
                  <a:cubicBezTo>
                    <a:pt x="47" y="119"/>
                    <a:pt x="51" y="123"/>
                    <a:pt x="55" y="125"/>
                  </a:cubicBezTo>
                  <a:cubicBezTo>
                    <a:pt x="61" y="128"/>
                    <a:pt x="68" y="129"/>
                    <a:pt x="75" y="129"/>
                  </a:cubicBezTo>
                  <a:cubicBezTo>
                    <a:pt x="82" y="129"/>
                    <a:pt x="90" y="127"/>
                    <a:pt x="97" y="122"/>
                  </a:cubicBezTo>
                  <a:cubicBezTo>
                    <a:pt x="104" y="118"/>
                    <a:pt x="111" y="111"/>
                    <a:pt x="117" y="101"/>
                  </a:cubicBezTo>
                  <a:cubicBezTo>
                    <a:pt x="120" y="101"/>
                    <a:pt x="123" y="100"/>
                    <a:pt x="127" y="100"/>
                  </a:cubicBezTo>
                  <a:cubicBezTo>
                    <a:pt x="127" y="103"/>
                    <a:pt x="126" y="106"/>
                    <a:pt x="126" y="109"/>
                  </a:cubicBezTo>
                  <a:cubicBezTo>
                    <a:pt x="126" y="110"/>
                    <a:pt x="125" y="114"/>
                    <a:pt x="123" y="122"/>
                  </a:cubicBezTo>
                  <a:lnTo>
                    <a:pt x="122" y="125"/>
                  </a:lnTo>
                  <a:lnTo>
                    <a:pt x="121" y="130"/>
                  </a:lnTo>
                  <a:cubicBezTo>
                    <a:pt x="117" y="133"/>
                    <a:pt x="111" y="135"/>
                    <a:pt x="103" y="137"/>
                  </a:cubicBezTo>
                  <a:cubicBezTo>
                    <a:pt x="96" y="139"/>
                    <a:pt x="86" y="139"/>
                    <a:pt x="75" y="139"/>
                  </a:cubicBezTo>
                  <a:cubicBezTo>
                    <a:pt x="67" y="139"/>
                    <a:pt x="59" y="139"/>
                    <a:pt x="51" y="137"/>
                  </a:cubicBezTo>
                  <a:cubicBezTo>
                    <a:pt x="44" y="135"/>
                    <a:pt x="37" y="133"/>
                    <a:pt x="32" y="129"/>
                  </a:cubicBezTo>
                  <a:cubicBezTo>
                    <a:pt x="24" y="125"/>
                    <a:pt x="18" y="119"/>
                    <a:pt x="13" y="113"/>
                  </a:cubicBezTo>
                  <a:cubicBezTo>
                    <a:pt x="9" y="108"/>
                    <a:pt x="5" y="101"/>
                    <a:pt x="3" y="94"/>
                  </a:cubicBezTo>
                  <a:cubicBezTo>
                    <a:pt x="1" y="88"/>
                    <a:pt x="0" y="80"/>
                    <a:pt x="0" y="71"/>
                  </a:cubicBezTo>
                  <a:cubicBezTo>
                    <a:pt x="0" y="51"/>
                    <a:pt x="7" y="34"/>
                    <a:pt x="20" y="20"/>
                  </a:cubicBezTo>
                  <a:cubicBezTo>
                    <a:pt x="34" y="7"/>
                    <a:pt x="51" y="0"/>
                    <a:pt x="72" y="0"/>
                  </a:cubicBezTo>
                  <a:cubicBezTo>
                    <a:pt x="81" y="0"/>
                    <a:pt x="89" y="1"/>
                    <a:pt x="96" y="2"/>
                  </a:cubicBezTo>
                  <a:cubicBezTo>
                    <a:pt x="104" y="3"/>
                    <a:pt x="111" y="4"/>
                    <a:pt x="118" y="6"/>
                  </a:cubicBezTo>
                  <a:lnTo>
                    <a:pt x="118"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29" name="Freeform 409"/>
            <p:cNvSpPr>
              <a:spLocks noEditPoints="1"/>
            </p:cNvSpPr>
            <p:nvPr/>
          </p:nvSpPr>
          <p:spPr bwMode="auto">
            <a:xfrm>
              <a:off x="500" y="6341"/>
              <a:ext cx="116" cy="121"/>
            </a:xfrm>
            <a:custGeom>
              <a:avLst/>
              <a:gdLst/>
              <a:ahLst/>
              <a:cxnLst>
                <a:cxn ang="0">
                  <a:pos x="82" y="13"/>
                </a:cxn>
                <a:cxn ang="0">
                  <a:pos x="82" y="13"/>
                </a:cxn>
                <a:cxn ang="0">
                  <a:pos x="92" y="28"/>
                </a:cxn>
                <a:cxn ang="0">
                  <a:pos x="95" y="43"/>
                </a:cxn>
                <a:cxn ang="0">
                  <a:pos x="91" y="66"/>
                </a:cxn>
                <a:cxn ang="0">
                  <a:pos x="74" y="85"/>
                </a:cxn>
                <a:cxn ang="0">
                  <a:pos x="48" y="91"/>
                </a:cxn>
                <a:cxn ang="0">
                  <a:pos x="21" y="84"/>
                </a:cxn>
                <a:cxn ang="0">
                  <a:pos x="5" y="67"/>
                </a:cxn>
                <a:cxn ang="0">
                  <a:pos x="0" y="44"/>
                </a:cxn>
                <a:cxn ang="0">
                  <a:pos x="2" y="30"/>
                </a:cxn>
                <a:cxn ang="0">
                  <a:pos x="9" y="18"/>
                </a:cxn>
                <a:cxn ang="0">
                  <a:pos x="17" y="9"/>
                </a:cxn>
                <a:cxn ang="0">
                  <a:pos x="31" y="2"/>
                </a:cxn>
                <a:cxn ang="0">
                  <a:pos x="48" y="0"/>
                </a:cxn>
                <a:cxn ang="0">
                  <a:pos x="82" y="13"/>
                </a:cxn>
                <a:cxn ang="0">
                  <a:pos x="82" y="13"/>
                </a:cxn>
                <a:cxn ang="0">
                  <a:pos x="25" y="49"/>
                </a:cxn>
                <a:cxn ang="0">
                  <a:pos x="25" y="49"/>
                </a:cxn>
                <a:cxn ang="0">
                  <a:pos x="27" y="64"/>
                </a:cxn>
                <a:cxn ang="0">
                  <a:pos x="31" y="76"/>
                </a:cxn>
                <a:cxn ang="0">
                  <a:pos x="37" y="81"/>
                </a:cxn>
                <a:cxn ang="0">
                  <a:pos x="48" y="84"/>
                </a:cxn>
                <a:cxn ang="0">
                  <a:pos x="61" y="79"/>
                </a:cxn>
                <a:cxn ang="0">
                  <a:pos x="68" y="64"/>
                </a:cxn>
                <a:cxn ang="0">
                  <a:pos x="70" y="42"/>
                </a:cxn>
                <a:cxn ang="0">
                  <a:pos x="64" y="15"/>
                </a:cxn>
                <a:cxn ang="0">
                  <a:pos x="47" y="7"/>
                </a:cxn>
                <a:cxn ang="0">
                  <a:pos x="34" y="12"/>
                </a:cxn>
                <a:cxn ang="0">
                  <a:pos x="27" y="25"/>
                </a:cxn>
                <a:cxn ang="0">
                  <a:pos x="25" y="49"/>
                </a:cxn>
                <a:cxn ang="0">
                  <a:pos x="25" y="49"/>
                </a:cxn>
              </a:cxnLst>
              <a:rect l="0" t="0" r="r" b="b"/>
              <a:pathLst>
                <a:path w="95" h="91">
                  <a:moveTo>
                    <a:pt x="82" y="13"/>
                  </a:moveTo>
                  <a:lnTo>
                    <a:pt x="82" y="13"/>
                  </a:lnTo>
                  <a:cubicBezTo>
                    <a:pt x="86" y="17"/>
                    <a:pt x="90" y="22"/>
                    <a:pt x="92" y="28"/>
                  </a:cubicBezTo>
                  <a:cubicBezTo>
                    <a:pt x="94" y="33"/>
                    <a:pt x="95" y="39"/>
                    <a:pt x="95" y="43"/>
                  </a:cubicBezTo>
                  <a:cubicBezTo>
                    <a:pt x="95" y="53"/>
                    <a:pt x="94" y="60"/>
                    <a:pt x="91" y="66"/>
                  </a:cubicBezTo>
                  <a:cubicBezTo>
                    <a:pt x="87" y="74"/>
                    <a:pt x="81" y="81"/>
                    <a:pt x="74" y="85"/>
                  </a:cubicBezTo>
                  <a:cubicBezTo>
                    <a:pt x="66" y="89"/>
                    <a:pt x="58" y="91"/>
                    <a:pt x="48" y="91"/>
                  </a:cubicBezTo>
                  <a:cubicBezTo>
                    <a:pt x="38" y="91"/>
                    <a:pt x="28" y="88"/>
                    <a:pt x="21" y="84"/>
                  </a:cubicBezTo>
                  <a:cubicBezTo>
                    <a:pt x="13" y="79"/>
                    <a:pt x="8" y="73"/>
                    <a:pt x="5" y="67"/>
                  </a:cubicBezTo>
                  <a:cubicBezTo>
                    <a:pt x="2" y="61"/>
                    <a:pt x="0" y="53"/>
                    <a:pt x="0" y="44"/>
                  </a:cubicBezTo>
                  <a:cubicBezTo>
                    <a:pt x="0" y="40"/>
                    <a:pt x="1" y="35"/>
                    <a:pt x="2" y="30"/>
                  </a:cubicBezTo>
                  <a:cubicBezTo>
                    <a:pt x="4" y="26"/>
                    <a:pt x="6" y="22"/>
                    <a:pt x="9" y="18"/>
                  </a:cubicBezTo>
                  <a:cubicBezTo>
                    <a:pt x="11" y="15"/>
                    <a:pt x="14" y="12"/>
                    <a:pt x="17" y="9"/>
                  </a:cubicBezTo>
                  <a:cubicBezTo>
                    <a:pt x="22" y="6"/>
                    <a:pt x="27" y="4"/>
                    <a:pt x="31" y="2"/>
                  </a:cubicBezTo>
                  <a:cubicBezTo>
                    <a:pt x="36" y="1"/>
                    <a:pt x="42" y="0"/>
                    <a:pt x="48" y="0"/>
                  </a:cubicBezTo>
                  <a:cubicBezTo>
                    <a:pt x="63" y="0"/>
                    <a:pt x="74" y="5"/>
                    <a:pt x="82" y="13"/>
                  </a:cubicBezTo>
                  <a:lnTo>
                    <a:pt x="82" y="13"/>
                  </a:lnTo>
                  <a:close/>
                  <a:moveTo>
                    <a:pt x="25" y="49"/>
                  </a:moveTo>
                  <a:lnTo>
                    <a:pt x="25" y="49"/>
                  </a:lnTo>
                  <a:cubicBezTo>
                    <a:pt x="26" y="57"/>
                    <a:pt x="26" y="62"/>
                    <a:pt x="27" y="64"/>
                  </a:cubicBezTo>
                  <a:cubicBezTo>
                    <a:pt x="28" y="68"/>
                    <a:pt x="29" y="72"/>
                    <a:pt x="31" y="76"/>
                  </a:cubicBezTo>
                  <a:cubicBezTo>
                    <a:pt x="32" y="78"/>
                    <a:pt x="34" y="80"/>
                    <a:pt x="37" y="81"/>
                  </a:cubicBezTo>
                  <a:cubicBezTo>
                    <a:pt x="40" y="83"/>
                    <a:pt x="44" y="84"/>
                    <a:pt x="48" y="84"/>
                  </a:cubicBezTo>
                  <a:cubicBezTo>
                    <a:pt x="53" y="84"/>
                    <a:pt x="58" y="82"/>
                    <a:pt x="61" y="79"/>
                  </a:cubicBezTo>
                  <a:cubicBezTo>
                    <a:pt x="64" y="76"/>
                    <a:pt x="67" y="71"/>
                    <a:pt x="68" y="64"/>
                  </a:cubicBezTo>
                  <a:cubicBezTo>
                    <a:pt x="69" y="59"/>
                    <a:pt x="70" y="52"/>
                    <a:pt x="70" y="42"/>
                  </a:cubicBezTo>
                  <a:cubicBezTo>
                    <a:pt x="70" y="29"/>
                    <a:pt x="68" y="20"/>
                    <a:pt x="64" y="15"/>
                  </a:cubicBezTo>
                  <a:cubicBezTo>
                    <a:pt x="60" y="10"/>
                    <a:pt x="54" y="7"/>
                    <a:pt x="47" y="7"/>
                  </a:cubicBezTo>
                  <a:cubicBezTo>
                    <a:pt x="42" y="7"/>
                    <a:pt x="38" y="9"/>
                    <a:pt x="34" y="12"/>
                  </a:cubicBezTo>
                  <a:cubicBezTo>
                    <a:pt x="31" y="15"/>
                    <a:pt x="28" y="19"/>
                    <a:pt x="27" y="25"/>
                  </a:cubicBezTo>
                  <a:cubicBezTo>
                    <a:pt x="26" y="29"/>
                    <a:pt x="25" y="37"/>
                    <a:pt x="25" y="49"/>
                  </a:cubicBezTo>
                  <a:lnTo>
                    <a:pt x="25" y="4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0" name="Freeform 410"/>
            <p:cNvSpPr>
              <a:spLocks/>
            </p:cNvSpPr>
            <p:nvPr/>
          </p:nvSpPr>
          <p:spPr bwMode="auto">
            <a:xfrm>
              <a:off x="630" y="6337"/>
              <a:ext cx="210" cy="121"/>
            </a:xfrm>
            <a:custGeom>
              <a:avLst/>
              <a:gdLst/>
              <a:ahLst/>
              <a:cxnLst>
                <a:cxn ang="0">
                  <a:pos x="1" y="85"/>
                </a:cxn>
                <a:cxn ang="0">
                  <a:pos x="13" y="82"/>
                </a:cxn>
                <a:cxn ang="0">
                  <a:pos x="14" y="62"/>
                </a:cxn>
                <a:cxn ang="0">
                  <a:pos x="14" y="45"/>
                </a:cxn>
                <a:cxn ang="0">
                  <a:pos x="14" y="32"/>
                </a:cxn>
                <a:cxn ang="0">
                  <a:pos x="0" y="19"/>
                </a:cxn>
                <a:cxn ang="0">
                  <a:pos x="5" y="14"/>
                </a:cxn>
                <a:cxn ang="0">
                  <a:pos x="30" y="0"/>
                </a:cxn>
                <a:cxn ang="0">
                  <a:pos x="36" y="2"/>
                </a:cxn>
                <a:cxn ang="0">
                  <a:pos x="36" y="14"/>
                </a:cxn>
                <a:cxn ang="0">
                  <a:pos x="52" y="5"/>
                </a:cxn>
                <a:cxn ang="0">
                  <a:pos x="83" y="6"/>
                </a:cxn>
                <a:cxn ang="0">
                  <a:pos x="108" y="8"/>
                </a:cxn>
                <a:cxn ang="0">
                  <a:pos x="129" y="3"/>
                </a:cxn>
                <a:cxn ang="0">
                  <a:pos x="160" y="36"/>
                </a:cxn>
                <a:cxn ang="0">
                  <a:pos x="160" y="70"/>
                </a:cxn>
                <a:cxn ang="0">
                  <a:pos x="161" y="82"/>
                </a:cxn>
                <a:cxn ang="0">
                  <a:pos x="172" y="85"/>
                </a:cxn>
                <a:cxn ang="0">
                  <a:pos x="172" y="91"/>
                </a:cxn>
                <a:cxn ang="0">
                  <a:pos x="163" y="91"/>
                </a:cxn>
                <a:cxn ang="0">
                  <a:pos x="128" y="91"/>
                </a:cxn>
                <a:cxn ang="0">
                  <a:pos x="127" y="86"/>
                </a:cxn>
                <a:cxn ang="0">
                  <a:pos x="138" y="80"/>
                </a:cxn>
                <a:cxn ang="0">
                  <a:pos x="138" y="39"/>
                </a:cxn>
                <a:cxn ang="0">
                  <a:pos x="133" y="20"/>
                </a:cxn>
                <a:cxn ang="0">
                  <a:pos x="121" y="13"/>
                </a:cxn>
                <a:cxn ang="0">
                  <a:pos x="98" y="26"/>
                </a:cxn>
                <a:cxn ang="0">
                  <a:pos x="98" y="43"/>
                </a:cxn>
                <a:cxn ang="0">
                  <a:pos x="98" y="64"/>
                </a:cxn>
                <a:cxn ang="0">
                  <a:pos x="99" y="81"/>
                </a:cxn>
                <a:cxn ang="0">
                  <a:pos x="113" y="85"/>
                </a:cxn>
                <a:cxn ang="0">
                  <a:pos x="113" y="91"/>
                </a:cxn>
                <a:cxn ang="0">
                  <a:pos x="106" y="91"/>
                </a:cxn>
                <a:cxn ang="0">
                  <a:pos x="89" y="90"/>
                </a:cxn>
                <a:cxn ang="0">
                  <a:pos x="64" y="91"/>
                </a:cxn>
                <a:cxn ang="0">
                  <a:pos x="62" y="85"/>
                </a:cxn>
                <a:cxn ang="0">
                  <a:pos x="74" y="83"/>
                </a:cxn>
                <a:cxn ang="0">
                  <a:pos x="76" y="72"/>
                </a:cxn>
                <a:cxn ang="0">
                  <a:pos x="76" y="45"/>
                </a:cxn>
                <a:cxn ang="0">
                  <a:pos x="69" y="17"/>
                </a:cxn>
                <a:cxn ang="0">
                  <a:pos x="43" y="18"/>
                </a:cxn>
                <a:cxn ang="0">
                  <a:pos x="36" y="27"/>
                </a:cxn>
                <a:cxn ang="0">
                  <a:pos x="36" y="29"/>
                </a:cxn>
                <a:cxn ang="0">
                  <a:pos x="36" y="62"/>
                </a:cxn>
                <a:cxn ang="0">
                  <a:pos x="36" y="80"/>
                </a:cxn>
                <a:cxn ang="0">
                  <a:pos x="42" y="83"/>
                </a:cxn>
                <a:cxn ang="0">
                  <a:pos x="48" y="87"/>
                </a:cxn>
                <a:cxn ang="0">
                  <a:pos x="45" y="91"/>
                </a:cxn>
                <a:cxn ang="0">
                  <a:pos x="23" y="90"/>
                </a:cxn>
                <a:cxn ang="0">
                  <a:pos x="0" y="91"/>
                </a:cxn>
                <a:cxn ang="0">
                  <a:pos x="1" y="85"/>
                </a:cxn>
              </a:cxnLst>
              <a:rect l="0" t="0" r="r" b="b"/>
              <a:pathLst>
                <a:path w="172" h="91">
                  <a:moveTo>
                    <a:pt x="1" y="85"/>
                  </a:moveTo>
                  <a:lnTo>
                    <a:pt x="1" y="85"/>
                  </a:lnTo>
                  <a:cubicBezTo>
                    <a:pt x="1" y="84"/>
                    <a:pt x="2" y="84"/>
                    <a:pt x="3" y="84"/>
                  </a:cubicBezTo>
                  <a:cubicBezTo>
                    <a:pt x="7" y="84"/>
                    <a:pt x="10" y="83"/>
                    <a:pt x="13" y="82"/>
                  </a:cubicBezTo>
                  <a:cubicBezTo>
                    <a:pt x="13" y="82"/>
                    <a:pt x="13" y="81"/>
                    <a:pt x="13" y="81"/>
                  </a:cubicBezTo>
                  <a:cubicBezTo>
                    <a:pt x="14" y="80"/>
                    <a:pt x="14" y="74"/>
                    <a:pt x="14" y="62"/>
                  </a:cubicBezTo>
                  <a:lnTo>
                    <a:pt x="14" y="56"/>
                  </a:lnTo>
                  <a:lnTo>
                    <a:pt x="14" y="45"/>
                  </a:lnTo>
                  <a:lnTo>
                    <a:pt x="14" y="34"/>
                  </a:lnTo>
                  <a:lnTo>
                    <a:pt x="14" y="32"/>
                  </a:lnTo>
                  <a:cubicBezTo>
                    <a:pt x="14" y="28"/>
                    <a:pt x="13" y="26"/>
                    <a:pt x="12" y="24"/>
                  </a:cubicBezTo>
                  <a:cubicBezTo>
                    <a:pt x="10" y="23"/>
                    <a:pt x="6" y="21"/>
                    <a:pt x="0" y="19"/>
                  </a:cubicBezTo>
                  <a:lnTo>
                    <a:pt x="0" y="15"/>
                  </a:lnTo>
                  <a:cubicBezTo>
                    <a:pt x="1" y="15"/>
                    <a:pt x="3" y="14"/>
                    <a:pt x="5" y="14"/>
                  </a:cubicBezTo>
                  <a:cubicBezTo>
                    <a:pt x="11" y="13"/>
                    <a:pt x="16" y="11"/>
                    <a:pt x="21" y="8"/>
                  </a:cubicBezTo>
                  <a:cubicBezTo>
                    <a:pt x="24" y="6"/>
                    <a:pt x="27" y="4"/>
                    <a:pt x="30" y="0"/>
                  </a:cubicBezTo>
                  <a:lnTo>
                    <a:pt x="36" y="0"/>
                  </a:lnTo>
                  <a:lnTo>
                    <a:pt x="36" y="2"/>
                  </a:lnTo>
                  <a:lnTo>
                    <a:pt x="36" y="10"/>
                  </a:lnTo>
                  <a:lnTo>
                    <a:pt x="36" y="14"/>
                  </a:lnTo>
                  <a:lnTo>
                    <a:pt x="36" y="16"/>
                  </a:lnTo>
                  <a:cubicBezTo>
                    <a:pt x="43" y="10"/>
                    <a:pt x="48" y="7"/>
                    <a:pt x="52" y="5"/>
                  </a:cubicBezTo>
                  <a:cubicBezTo>
                    <a:pt x="57" y="4"/>
                    <a:pt x="62" y="3"/>
                    <a:pt x="68" y="3"/>
                  </a:cubicBezTo>
                  <a:cubicBezTo>
                    <a:pt x="73" y="3"/>
                    <a:pt x="78" y="4"/>
                    <a:pt x="83" y="6"/>
                  </a:cubicBezTo>
                  <a:cubicBezTo>
                    <a:pt x="88" y="9"/>
                    <a:pt x="93" y="13"/>
                    <a:pt x="96" y="18"/>
                  </a:cubicBezTo>
                  <a:cubicBezTo>
                    <a:pt x="101" y="13"/>
                    <a:pt x="105" y="10"/>
                    <a:pt x="108" y="8"/>
                  </a:cubicBezTo>
                  <a:cubicBezTo>
                    <a:pt x="111" y="7"/>
                    <a:pt x="114" y="6"/>
                    <a:pt x="118" y="5"/>
                  </a:cubicBezTo>
                  <a:cubicBezTo>
                    <a:pt x="122" y="4"/>
                    <a:pt x="125" y="3"/>
                    <a:pt x="129" y="3"/>
                  </a:cubicBezTo>
                  <a:cubicBezTo>
                    <a:pt x="139" y="3"/>
                    <a:pt x="146" y="6"/>
                    <a:pt x="152" y="12"/>
                  </a:cubicBezTo>
                  <a:cubicBezTo>
                    <a:pt x="157" y="18"/>
                    <a:pt x="160" y="26"/>
                    <a:pt x="160" y="36"/>
                  </a:cubicBezTo>
                  <a:lnTo>
                    <a:pt x="160" y="52"/>
                  </a:lnTo>
                  <a:cubicBezTo>
                    <a:pt x="160" y="55"/>
                    <a:pt x="160" y="61"/>
                    <a:pt x="160" y="70"/>
                  </a:cubicBezTo>
                  <a:lnTo>
                    <a:pt x="160" y="78"/>
                  </a:lnTo>
                  <a:cubicBezTo>
                    <a:pt x="160" y="79"/>
                    <a:pt x="160" y="80"/>
                    <a:pt x="161" y="82"/>
                  </a:cubicBezTo>
                  <a:cubicBezTo>
                    <a:pt x="164" y="83"/>
                    <a:pt x="166" y="84"/>
                    <a:pt x="168" y="84"/>
                  </a:cubicBezTo>
                  <a:cubicBezTo>
                    <a:pt x="169" y="84"/>
                    <a:pt x="171" y="85"/>
                    <a:pt x="172" y="85"/>
                  </a:cubicBezTo>
                  <a:cubicBezTo>
                    <a:pt x="172" y="87"/>
                    <a:pt x="172" y="88"/>
                    <a:pt x="172" y="88"/>
                  </a:cubicBezTo>
                  <a:lnTo>
                    <a:pt x="172" y="91"/>
                  </a:lnTo>
                  <a:cubicBezTo>
                    <a:pt x="170" y="91"/>
                    <a:pt x="169" y="91"/>
                    <a:pt x="168" y="91"/>
                  </a:cubicBezTo>
                  <a:cubicBezTo>
                    <a:pt x="168" y="91"/>
                    <a:pt x="166" y="91"/>
                    <a:pt x="163" y="91"/>
                  </a:cubicBezTo>
                  <a:cubicBezTo>
                    <a:pt x="160" y="90"/>
                    <a:pt x="157" y="90"/>
                    <a:pt x="153" y="90"/>
                  </a:cubicBezTo>
                  <a:cubicBezTo>
                    <a:pt x="142" y="90"/>
                    <a:pt x="134" y="90"/>
                    <a:pt x="128" y="91"/>
                  </a:cubicBezTo>
                  <a:cubicBezTo>
                    <a:pt x="127" y="89"/>
                    <a:pt x="127" y="88"/>
                    <a:pt x="127" y="87"/>
                  </a:cubicBezTo>
                  <a:lnTo>
                    <a:pt x="127" y="86"/>
                  </a:lnTo>
                  <a:cubicBezTo>
                    <a:pt x="128" y="85"/>
                    <a:pt x="131" y="84"/>
                    <a:pt x="136" y="82"/>
                  </a:cubicBezTo>
                  <a:cubicBezTo>
                    <a:pt x="137" y="81"/>
                    <a:pt x="137" y="80"/>
                    <a:pt x="138" y="80"/>
                  </a:cubicBezTo>
                  <a:cubicBezTo>
                    <a:pt x="138" y="78"/>
                    <a:pt x="138" y="74"/>
                    <a:pt x="138" y="68"/>
                  </a:cubicBezTo>
                  <a:lnTo>
                    <a:pt x="138" y="39"/>
                  </a:lnTo>
                  <a:cubicBezTo>
                    <a:pt x="137" y="34"/>
                    <a:pt x="137" y="30"/>
                    <a:pt x="136" y="27"/>
                  </a:cubicBezTo>
                  <a:cubicBezTo>
                    <a:pt x="136" y="24"/>
                    <a:pt x="135" y="21"/>
                    <a:pt x="133" y="20"/>
                  </a:cubicBezTo>
                  <a:cubicBezTo>
                    <a:pt x="132" y="18"/>
                    <a:pt x="130" y="16"/>
                    <a:pt x="128" y="15"/>
                  </a:cubicBezTo>
                  <a:cubicBezTo>
                    <a:pt x="126" y="14"/>
                    <a:pt x="123" y="13"/>
                    <a:pt x="121" y="13"/>
                  </a:cubicBezTo>
                  <a:cubicBezTo>
                    <a:pt x="117" y="13"/>
                    <a:pt x="113" y="14"/>
                    <a:pt x="109" y="17"/>
                  </a:cubicBezTo>
                  <a:cubicBezTo>
                    <a:pt x="105" y="19"/>
                    <a:pt x="101" y="22"/>
                    <a:pt x="98" y="26"/>
                  </a:cubicBezTo>
                  <a:lnTo>
                    <a:pt x="98" y="29"/>
                  </a:lnTo>
                  <a:lnTo>
                    <a:pt x="98" y="43"/>
                  </a:lnTo>
                  <a:lnTo>
                    <a:pt x="98" y="54"/>
                  </a:lnTo>
                  <a:lnTo>
                    <a:pt x="98" y="64"/>
                  </a:lnTo>
                  <a:lnTo>
                    <a:pt x="98" y="73"/>
                  </a:lnTo>
                  <a:cubicBezTo>
                    <a:pt x="98" y="78"/>
                    <a:pt x="99" y="80"/>
                    <a:pt x="99" y="81"/>
                  </a:cubicBezTo>
                  <a:cubicBezTo>
                    <a:pt x="101" y="83"/>
                    <a:pt x="104" y="83"/>
                    <a:pt x="110" y="84"/>
                  </a:cubicBezTo>
                  <a:lnTo>
                    <a:pt x="113" y="85"/>
                  </a:lnTo>
                  <a:cubicBezTo>
                    <a:pt x="113" y="87"/>
                    <a:pt x="114" y="88"/>
                    <a:pt x="114" y="89"/>
                  </a:cubicBezTo>
                  <a:cubicBezTo>
                    <a:pt x="114" y="89"/>
                    <a:pt x="113" y="90"/>
                    <a:pt x="113" y="91"/>
                  </a:cubicBezTo>
                  <a:lnTo>
                    <a:pt x="110" y="91"/>
                  </a:lnTo>
                  <a:lnTo>
                    <a:pt x="106" y="91"/>
                  </a:lnTo>
                  <a:lnTo>
                    <a:pt x="104" y="91"/>
                  </a:lnTo>
                  <a:cubicBezTo>
                    <a:pt x="99" y="91"/>
                    <a:pt x="94" y="90"/>
                    <a:pt x="89" y="90"/>
                  </a:cubicBezTo>
                  <a:lnTo>
                    <a:pt x="78" y="90"/>
                  </a:lnTo>
                  <a:cubicBezTo>
                    <a:pt x="75" y="90"/>
                    <a:pt x="70" y="90"/>
                    <a:pt x="64" y="91"/>
                  </a:cubicBezTo>
                  <a:lnTo>
                    <a:pt x="62" y="91"/>
                  </a:lnTo>
                  <a:lnTo>
                    <a:pt x="62" y="85"/>
                  </a:lnTo>
                  <a:cubicBezTo>
                    <a:pt x="64" y="84"/>
                    <a:pt x="67" y="83"/>
                    <a:pt x="73" y="83"/>
                  </a:cubicBezTo>
                  <a:cubicBezTo>
                    <a:pt x="73" y="83"/>
                    <a:pt x="74" y="83"/>
                    <a:pt x="74" y="83"/>
                  </a:cubicBezTo>
                  <a:cubicBezTo>
                    <a:pt x="75" y="82"/>
                    <a:pt x="75" y="81"/>
                    <a:pt x="76" y="80"/>
                  </a:cubicBezTo>
                  <a:cubicBezTo>
                    <a:pt x="76" y="79"/>
                    <a:pt x="76" y="76"/>
                    <a:pt x="76" y="72"/>
                  </a:cubicBezTo>
                  <a:lnTo>
                    <a:pt x="76" y="51"/>
                  </a:lnTo>
                  <a:lnTo>
                    <a:pt x="76" y="45"/>
                  </a:lnTo>
                  <a:cubicBezTo>
                    <a:pt x="76" y="35"/>
                    <a:pt x="76" y="28"/>
                    <a:pt x="75" y="25"/>
                  </a:cubicBezTo>
                  <a:cubicBezTo>
                    <a:pt x="74" y="22"/>
                    <a:pt x="72" y="19"/>
                    <a:pt x="69" y="17"/>
                  </a:cubicBezTo>
                  <a:cubicBezTo>
                    <a:pt x="66" y="15"/>
                    <a:pt x="62" y="14"/>
                    <a:pt x="58" y="14"/>
                  </a:cubicBezTo>
                  <a:cubicBezTo>
                    <a:pt x="52" y="14"/>
                    <a:pt x="47" y="15"/>
                    <a:pt x="43" y="18"/>
                  </a:cubicBezTo>
                  <a:cubicBezTo>
                    <a:pt x="39" y="21"/>
                    <a:pt x="37" y="23"/>
                    <a:pt x="36" y="25"/>
                  </a:cubicBezTo>
                  <a:cubicBezTo>
                    <a:pt x="36" y="26"/>
                    <a:pt x="36" y="27"/>
                    <a:pt x="36" y="27"/>
                  </a:cubicBezTo>
                  <a:lnTo>
                    <a:pt x="36" y="28"/>
                  </a:lnTo>
                  <a:lnTo>
                    <a:pt x="36" y="29"/>
                  </a:lnTo>
                  <a:cubicBezTo>
                    <a:pt x="36" y="30"/>
                    <a:pt x="36" y="31"/>
                    <a:pt x="36" y="32"/>
                  </a:cubicBezTo>
                  <a:lnTo>
                    <a:pt x="36" y="62"/>
                  </a:lnTo>
                  <a:lnTo>
                    <a:pt x="36" y="77"/>
                  </a:lnTo>
                  <a:cubicBezTo>
                    <a:pt x="36" y="78"/>
                    <a:pt x="36" y="79"/>
                    <a:pt x="36" y="80"/>
                  </a:cubicBezTo>
                  <a:lnTo>
                    <a:pt x="37" y="82"/>
                  </a:lnTo>
                  <a:cubicBezTo>
                    <a:pt x="39" y="82"/>
                    <a:pt x="40" y="83"/>
                    <a:pt x="42" y="83"/>
                  </a:cubicBezTo>
                  <a:cubicBezTo>
                    <a:pt x="44" y="83"/>
                    <a:pt x="46" y="84"/>
                    <a:pt x="48" y="85"/>
                  </a:cubicBezTo>
                  <a:cubicBezTo>
                    <a:pt x="48" y="86"/>
                    <a:pt x="48" y="87"/>
                    <a:pt x="48" y="87"/>
                  </a:cubicBezTo>
                  <a:cubicBezTo>
                    <a:pt x="48" y="88"/>
                    <a:pt x="48" y="89"/>
                    <a:pt x="47" y="91"/>
                  </a:cubicBezTo>
                  <a:cubicBezTo>
                    <a:pt x="46" y="91"/>
                    <a:pt x="45" y="91"/>
                    <a:pt x="45" y="91"/>
                  </a:cubicBezTo>
                  <a:cubicBezTo>
                    <a:pt x="44" y="91"/>
                    <a:pt x="40" y="91"/>
                    <a:pt x="34" y="90"/>
                  </a:cubicBezTo>
                  <a:lnTo>
                    <a:pt x="23" y="90"/>
                  </a:lnTo>
                  <a:cubicBezTo>
                    <a:pt x="18" y="90"/>
                    <a:pt x="11" y="90"/>
                    <a:pt x="3" y="91"/>
                  </a:cubicBezTo>
                  <a:lnTo>
                    <a:pt x="0" y="91"/>
                  </a:lnTo>
                  <a:cubicBezTo>
                    <a:pt x="0" y="90"/>
                    <a:pt x="0" y="89"/>
                    <a:pt x="0" y="87"/>
                  </a:cubicBezTo>
                  <a:cubicBezTo>
                    <a:pt x="0" y="87"/>
                    <a:pt x="0" y="86"/>
                    <a:pt x="1" y="85"/>
                  </a:cubicBezTo>
                  <a:lnTo>
                    <a:pt x="1" y="85"/>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1" name="Freeform 411"/>
            <p:cNvSpPr>
              <a:spLocks noEditPoints="1"/>
            </p:cNvSpPr>
            <p:nvPr/>
          </p:nvSpPr>
          <p:spPr bwMode="auto">
            <a:xfrm>
              <a:off x="842" y="6333"/>
              <a:ext cx="134" cy="195"/>
            </a:xfrm>
            <a:custGeom>
              <a:avLst/>
              <a:gdLst/>
              <a:ahLst/>
              <a:cxnLst>
                <a:cxn ang="0">
                  <a:pos x="0" y="147"/>
                </a:cxn>
                <a:cxn ang="0">
                  <a:pos x="3" y="141"/>
                </a:cxn>
                <a:cxn ang="0">
                  <a:pos x="17" y="135"/>
                </a:cxn>
                <a:cxn ang="0">
                  <a:pos x="17" y="83"/>
                </a:cxn>
                <a:cxn ang="0">
                  <a:pos x="14" y="23"/>
                </a:cxn>
                <a:cxn ang="0">
                  <a:pos x="3" y="13"/>
                </a:cxn>
                <a:cxn ang="0">
                  <a:pos x="34" y="0"/>
                </a:cxn>
                <a:cxn ang="0">
                  <a:pos x="39" y="3"/>
                </a:cxn>
                <a:cxn ang="0">
                  <a:pos x="39" y="17"/>
                </a:cxn>
                <a:cxn ang="0">
                  <a:pos x="73" y="8"/>
                </a:cxn>
                <a:cxn ang="0">
                  <a:pos x="93" y="14"/>
                </a:cxn>
                <a:cxn ang="0">
                  <a:pos x="108" y="36"/>
                </a:cxn>
                <a:cxn ang="0">
                  <a:pos x="107" y="68"/>
                </a:cxn>
                <a:cxn ang="0">
                  <a:pos x="83" y="93"/>
                </a:cxn>
                <a:cxn ang="0">
                  <a:pos x="54" y="95"/>
                </a:cxn>
                <a:cxn ang="0">
                  <a:pos x="40" y="92"/>
                </a:cxn>
                <a:cxn ang="0">
                  <a:pos x="41" y="98"/>
                </a:cxn>
                <a:cxn ang="0">
                  <a:pos x="41" y="125"/>
                </a:cxn>
                <a:cxn ang="0">
                  <a:pos x="41" y="130"/>
                </a:cxn>
                <a:cxn ang="0">
                  <a:pos x="43" y="138"/>
                </a:cxn>
                <a:cxn ang="0">
                  <a:pos x="51" y="140"/>
                </a:cxn>
                <a:cxn ang="0">
                  <a:pos x="57" y="144"/>
                </a:cxn>
                <a:cxn ang="0">
                  <a:pos x="55" y="147"/>
                </a:cxn>
                <a:cxn ang="0">
                  <a:pos x="31" y="146"/>
                </a:cxn>
                <a:cxn ang="0">
                  <a:pos x="23" y="146"/>
                </a:cxn>
                <a:cxn ang="0">
                  <a:pos x="14" y="146"/>
                </a:cxn>
                <a:cxn ang="0">
                  <a:pos x="2" y="147"/>
                </a:cxn>
                <a:cxn ang="0">
                  <a:pos x="40" y="73"/>
                </a:cxn>
                <a:cxn ang="0">
                  <a:pos x="40" y="75"/>
                </a:cxn>
                <a:cxn ang="0">
                  <a:pos x="50" y="87"/>
                </a:cxn>
                <a:cxn ang="0">
                  <a:pos x="72" y="86"/>
                </a:cxn>
                <a:cxn ang="0">
                  <a:pos x="81" y="79"/>
                </a:cxn>
                <a:cxn ang="0">
                  <a:pos x="87" y="59"/>
                </a:cxn>
                <a:cxn ang="0">
                  <a:pos x="57" y="22"/>
                </a:cxn>
                <a:cxn ang="0">
                  <a:pos x="40" y="49"/>
                </a:cxn>
                <a:cxn ang="0">
                  <a:pos x="40" y="73"/>
                </a:cxn>
              </a:cxnLst>
              <a:rect l="0" t="0" r="r" b="b"/>
              <a:pathLst>
                <a:path w="110" h="147">
                  <a:moveTo>
                    <a:pt x="0" y="147"/>
                  </a:moveTo>
                  <a:lnTo>
                    <a:pt x="0" y="147"/>
                  </a:lnTo>
                  <a:lnTo>
                    <a:pt x="0" y="142"/>
                  </a:lnTo>
                  <a:cubicBezTo>
                    <a:pt x="2" y="142"/>
                    <a:pt x="3" y="141"/>
                    <a:pt x="3" y="141"/>
                  </a:cubicBezTo>
                  <a:lnTo>
                    <a:pt x="11" y="138"/>
                  </a:lnTo>
                  <a:cubicBezTo>
                    <a:pt x="14" y="137"/>
                    <a:pt x="16" y="136"/>
                    <a:pt x="17" y="135"/>
                  </a:cubicBezTo>
                  <a:cubicBezTo>
                    <a:pt x="18" y="133"/>
                    <a:pt x="18" y="129"/>
                    <a:pt x="18" y="124"/>
                  </a:cubicBezTo>
                  <a:lnTo>
                    <a:pt x="17" y="83"/>
                  </a:lnTo>
                  <a:lnTo>
                    <a:pt x="16" y="31"/>
                  </a:lnTo>
                  <a:cubicBezTo>
                    <a:pt x="16" y="28"/>
                    <a:pt x="15" y="25"/>
                    <a:pt x="14" y="23"/>
                  </a:cubicBezTo>
                  <a:cubicBezTo>
                    <a:pt x="13" y="22"/>
                    <a:pt x="9" y="20"/>
                    <a:pt x="3" y="18"/>
                  </a:cubicBezTo>
                  <a:lnTo>
                    <a:pt x="3" y="13"/>
                  </a:lnTo>
                  <a:cubicBezTo>
                    <a:pt x="10" y="12"/>
                    <a:pt x="15" y="10"/>
                    <a:pt x="20" y="8"/>
                  </a:cubicBezTo>
                  <a:cubicBezTo>
                    <a:pt x="23" y="7"/>
                    <a:pt x="28" y="4"/>
                    <a:pt x="34" y="0"/>
                  </a:cubicBezTo>
                  <a:lnTo>
                    <a:pt x="39" y="0"/>
                  </a:lnTo>
                  <a:lnTo>
                    <a:pt x="39" y="3"/>
                  </a:lnTo>
                  <a:lnTo>
                    <a:pt x="39" y="14"/>
                  </a:lnTo>
                  <a:cubicBezTo>
                    <a:pt x="39" y="15"/>
                    <a:pt x="39" y="16"/>
                    <a:pt x="39" y="17"/>
                  </a:cubicBezTo>
                  <a:cubicBezTo>
                    <a:pt x="45" y="14"/>
                    <a:pt x="50" y="11"/>
                    <a:pt x="54" y="10"/>
                  </a:cubicBezTo>
                  <a:cubicBezTo>
                    <a:pt x="60" y="9"/>
                    <a:pt x="66" y="8"/>
                    <a:pt x="73" y="8"/>
                  </a:cubicBezTo>
                  <a:cubicBezTo>
                    <a:pt x="80" y="8"/>
                    <a:pt x="86" y="9"/>
                    <a:pt x="91" y="13"/>
                  </a:cubicBezTo>
                  <a:cubicBezTo>
                    <a:pt x="92" y="13"/>
                    <a:pt x="92" y="14"/>
                    <a:pt x="93" y="14"/>
                  </a:cubicBezTo>
                  <a:cubicBezTo>
                    <a:pt x="97" y="17"/>
                    <a:pt x="99" y="19"/>
                    <a:pt x="101" y="21"/>
                  </a:cubicBezTo>
                  <a:cubicBezTo>
                    <a:pt x="104" y="26"/>
                    <a:pt x="107" y="31"/>
                    <a:pt x="108" y="36"/>
                  </a:cubicBezTo>
                  <a:cubicBezTo>
                    <a:pt x="109" y="39"/>
                    <a:pt x="110" y="44"/>
                    <a:pt x="110" y="49"/>
                  </a:cubicBezTo>
                  <a:cubicBezTo>
                    <a:pt x="110" y="57"/>
                    <a:pt x="109" y="63"/>
                    <a:pt x="107" y="68"/>
                  </a:cubicBezTo>
                  <a:cubicBezTo>
                    <a:pt x="105" y="73"/>
                    <a:pt x="102" y="78"/>
                    <a:pt x="98" y="83"/>
                  </a:cubicBezTo>
                  <a:cubicBezTo>
                    <a:pt x="93" y="88"/>
                    <a:pt x="88" y="91"/>
                    <a:pt x="83" y="93"/>
                  </a:cubicBezTo>
                  <a:cubicBezTo>
                    <a:pt x="78" y="95"/>
                    <a:pt x="72" y="97"/>
                    <a:pt x="67" y="97"/>
                  </a:cubicBezTo>
                  <a:cubicBezTo>
                    <a:pt x="61" y="97"/>
                    <a:pt x="57" y="96"/>
                    <a:pt x="54" y="95"/>
                  </a:cubicBezTo>
                  <a:cubicBezTo>
                    <a:pt x="50" y="94"/>
                    <a:pt x="45" y="92"/>
                    <a:pt x="41" y="90"/>
                  </a:cubicBezTo>
                  <a:cubicBezTo>
                    <a:pt x="40" y="91"/>
                    <a:pt x="40" y="92"/>
                    <a:pt x="40" y="92"/>
                  </a:cubicBezTo>
                  <a:lnTo>
                    <a:pt x="41" y="95"/>
                  </a:lnTo>
                  <a:cubicBezTo>
                    <a:pt x="41" y="96"/>
                    <a:pt x="41" y="96"/>
                    <a:pt x="41" y="98"/>
                  </a:cubicBezTo>
                  <a:cubicBezTo>
                    <a:pt x="41" y="98"/>
                    <a:pt x="41" y="101"/>
                    <a:pt x="41" y="106"/>
                  </a:cubicBezTo>
                  <a:lnTo>
                    <a:pt x="41" y="125"/>
                  </a:lnTo>
                  <a:cubicBezTo>
                    <a:pt x="41" y="125"/>
                    <a:pt x="41" y="126"/>
                    <a:pt x="41" y="129"/>
                  </a:cubicBezTo>
                  <a:lnTo>
                    <a:pt x="41" y="130"/>
                  </a:lnTo>
                  <a:cubicBezTo>
                    <a:pt x="41" y="132"/>
                    <a:pt x="41" y="134"/>
                    <a:pt x="41" y="135"/>
                  </a:cubicBezTo>
                  <a:cubicBezTo>
                    <a:pt x="42" y="136"/>
                    <a:pt x="42" y="137"/>
                    <a:pt x="43" y="138"/>
                  </a:cubicBezTo>
                  <a:cubicBezTo>
                    <a:pt x="44" y="138"/>
                    <a:pt x="44" y="138"/>
                    <a:pt x="45" y="139"/>
                  </a:cubicBezTo>
                  <a:cubicBezTo>
                    <a:pt x="47" y="139"/>
                    <a:pt x="49" y="139"/>
                    <a:pt x="51" y="140"/>
                  </a:cubicBezTo>
                  <a:cubicBezTo>
                    <a:pt x="52" y="140"/>
                    <a:pt x="54" y="141"/>
                    <a:pt x="56" y="141"/>
                  </a:cubicBezTo>
                  <a:cubicBezTo>
                    <a:pt x="56" y="142"/>
                    <a:pt x="57" y="143"/>
                    <a:pt x="57" y="144"/>
                  </a:cubicBezTo>
                  <a:cubicBezTo>
                    <a:pt x="57" y="145"/>
                    <a:pt x="57" y="146"/>
                    <a:pt x="57" y="147"/>
                  </a:cubicBezTo>
                  <a:lnTo>
                    <a:pt x="55" y="147"/>
                  </a:lnTo>
                  <a:cubicBezTo>
                    <a:pt x="51" y="147"/>
                    <a:pt x="48" y="147"/>
                    <a:pt x="46" y="147"/>
                  </a:cubicBezTo>
                  <a:lnTo>
                    <a:pt x="31" y="146"/>
                  </a:lnTo>
                  <a:lnTo>
                    <a:pt x="27" y="146"/>
                  </a:lnTo>
                  <a:lnTo>
                    <a:pt x="23" y="146"/>
                  </a:lnTo>
                  <a:lnTo>
                    <a:pt x="20" y="146"/>
                  </a:lnTo>
                  <a:lnTo>
                    <a:pt x="14" y="146"/>
                  </a:lnTo>
                  <a:cubicBezTo>
                    <a:pt x="12" y="146"/>
                    <a:pt x="10" y="146"/>
                    <a:pt x="7" y="147"/>
                  </a:cubicBezTo>
                  <a:cubicBezTo>
                    <a:pt x="5" y="147"/>
                    <a:pt x="3" y="147"/>
                    <a:pt x="2" y="147"/>
                  </a:cubicBezTo>
                  <a:lnTo>
                    <a:pt x="0" y="147"/>
                  </a:lnTo>
                  <a:close/>
                  <a:moveTo>
                    <a:pt x="40" y="73"/>
                  </a:moveTo>
                  <a:lnTo>
                    <a:pt x="40" y="73"/>
                  </a:lnTo>
                  <a:cubicBezTo>
                    <a:pt x="40" y="74"/>
                    <a:pt x="40" y="74"/>
                    <a:pt x="40" y="75"/>
                  </a:cubicBezTo>
                  <a:cubicBezTo>
                    <a:pt x="41" y="78"/>
                    <a:pt x="42" y="80"/>
                    <a:pt x="43" y="82"/>
                  </a:cubicBezTo>
                  <a:cubicBezTo>
                    <a:pt x="45" y="84"/>
                    <a:pt x="48" y="86"/>
                    <a:pt x="50" y="87"/>
                  </a:cubicBezTo>
                  <a:cubicBezTo>
                    <a:pt x="55" y="88"/>
                    <a:pt x="58" y="88"/>
                    <a:pt x="61" y="88"/>
                  </a:cubicBezTo>
                  <a:cubicBezTo>
                    <a:pt x="65" y="88"/>
                    <a:pt x="68" y="88"/>
                    <a:pt x="72" y="86"/>
                  </a:cubicBezTo>
                  <a:cubicBezTo>
                    <a:pt x="75" y="85"/>
                    <a:pt x="78" y="83"/>
                    <a:pt x="80" y="80"/>
                  </a:cubicBezTo>
                  <a:cubicBezTo>
                    <a:pt x="80" y="80"/>
                    <a:pt x="81" y="79"/>
                    <a:pt x="81" y="79"/>
                  </a:cubicBezTo>
                  <a:cubicBezTo>
                    <a:pt x="82" y="77"/>
                    <a:pt x="82" y="77"/>
                    <a:pt x="82" y="76"/>
                  </a:cubicBezTo>
                  <a:cubicBezTo>
                    <a:pt x="85" y="71"/>
                    <a:pt x="87" y="65"/>
                    <a:pt x="87" y="59"/>
                  </a:cubicBezTo>
                  <a:cubicBezTo>
                    <a:pt x="87" y="48"/>
                    <a:pt x="83" y="38"/>
                    <a:pt x="77" y="31"/>
                  </a:cubicBezTo>
                  <a:cubicBezTo>
                    <a:pt x="72" y="25"/>
                    <a:pt x="65" y="22"/>
                    <a:pt x="57" y="22"/>
                  </a:cubicBezTo>
                  <a:cubicBezTo>
                    <a:pt x="52" y="22"/>
                    <a:pt x="46" y="24"/>
                    <a:pt x="40" y="26"/>
                  </a:cubicBezTo>
                  <a:cubicBezTo>
                    <a:pt x="40" y="29"/>
                    <a:pt x="40" y="37"/>
                    <a:pt x="40" y="49"/>
                  </a:cubicBezTo>
                  <a:lnTo>
                    <a:pt x="40" y="69"/>
                  </a:lnTo>
                  <a:cubicBezTo>
                    <a:pt x="40" y="69"/>
                    <a:pt x="40" y="71"/>
                    <a:pt x="40" y="73"/>
                  </a:cubicBezTo>
                  <a:lnTo>
                    <a:pt x="40" y="73"/>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2" name="Freeform 412"/>
            <p:cNvSpPr>
              <a:spLocks noEditPoints="1"/>
            </p:cNvSpPr>
            <p:nvPr/>
          </p:nvSpPr>
          <p:spPr bwMode="auto">
            <a:xfrm>
              <a:off x="998" y="6343"/>
              <a:ext cx="108" cy="117"/>
            </a:xfrm>
            <a:custGeom>
              <a:avLst/>
              <a:gdLst/>
              <a:ahLst/>
              <a:cxnLst>
                <a:cxn ang="0">
                  <a:pos x="85" y="68"/>
                </a:cxn>
                <a:cxn ang="0">
                  <a:pos x="85" y="68"/>
                </a:cxn>
                <a:cxn ang="0">
                  <a:pos x="88" y="70"/>
                </a:cxn>
                <a:cxn ang="0">
                  <a:pos x="89" y="71"/>
                </a:cxn>
                <a:cxn ang="0">
                  <a:pos x="89" y="72"/>
                </a:cxn>
                <a:cxn ang="0">
                  <a:pos x="82" y="84"/>
                </a:cxn>
                <a:cxn ang="0">
                  <a:pos x="72" y="88"/>
                </a:cxn>
                <a:cxn ang="0">
                  <a:pos x="62" y="85"/>
                </a:cxn>
                <a:cxn ang="0">
                  <a:pos x="54" y="73"/>
                </a:cxn>
                <a:cxn ang="0">
                  <a:pos x="41" y="85"/>
                </a:cxn>
                <a:cxn ang="0">
                  <a:pos x="22" y="89"/>
                </a:cxn>
                <a:cxn ang="0">
                  <a:pos x="6" y="84"/>
                </a:cxn>
                <a:cxn ang="0">
                  <a:pos x="1" y="72"/>
                </a:cxn>
                <a:cxn ang="0">
                  <a:pos x="2" y="65"/>
                </a:cxn>
                <a:cxn ang="0">
                  <a:pos x="7" y="58"/>
                </a:cxn>
                <a:cxn ang="0">
                  <a:pos x="18" y="51"/>
                </a:cxn>
                <a:cxn ang="0">
                  <a:pos x="26" y="47"/>
                </a:cxn>
                <a:cxn ang="0">
                  <a:pos x="51" y="37"/>
                </a:cxn>
                <a:cxn ang="0">
                  <a:pos x="52" y="29"/>
                </a:cxn>
                <a:cxn ang="0">
                  <a:pos x="48" y="10"/>
                </a:cxn>
                <a:cxn ang="0">
                  <a:pos x="41" y="7"/>
                </a:cxn>
                <a:cxn ang="0">
                  <a:pos x="32" y="9"/>
                </a:cxn>
                <a:cxn ang="0">
                  <a:pos x="25" y="14"/>
                </a:cxn>
                <a:cxn ang="0">
                  <a:pos x="23" y="22"/>
                </a:cxn>
                <a:cxn ang="0">
                  <a:pos x="21" y="28"/>
                </a:cxn>
                <a:cxn ang="0">
                  <a:pos x="16" y="31"/>
                </a:cxn>
                <a:cxn ang="0">
                  <a:pos x="10" y="34"/>
                </a:cxn>
                <a:cxn ang="0">
                  <a:pos x="1" y="36"/>
                </a:cxn>
                <a:cxn ang="0">
                  <a:pos x="0" y="33"/>
                </a:cxn>
                <a:cxn ang="0">
                  <a:pos x="2" y="23"/>
                </a:cxn>
                <a:cxn ang="0">
                  <a:pos x="14" y="11"/>
                </a:cxn>
                <a:cxn ang="0">
                  <a:pos x="28" y="3"/>
                </a:cxn>
                <a:cxn ang="0">
                  <a:pos x="49" y="0"/>
                </a:cxn>
                <a:cxn ang="0">
                  <a:pos x="64" y="3"/>
                </a:cxn>
                <a:cxn ang="0">
                  <a:pos x="72" y="12"/>
                </a:cxn>
                <a:cxn ang="0">
                  <a:pos x="74" y="34"/>
                </a:cxn>
                <a:cxn ang="0">
                  <a:pos x="74" y="51"/>
                </a:cxn>
                <a:cxn ang="0">
                  <a:pos x="74" y="63"/>
                </a:cxn>
                <a:cxn ang="0">
                  <a:pos x="74" y="67"/>
                </a:cxn>
                <a:cxn ang="0">
                  <a:pos x="75" y="73"/>
                </a:cxn>
                <a:cxn ang="0">
                  <a:pos x="78" y="74"/>
                </a:cxn>
                <a:cxn ang="0">
                  <a:pos x="80" y="74"/>
                </a:cxn>
                <a:cxn ang="0">
                  <a:pos x="83" y="69"/>
                </a:cxn>
                <a:cxn ang="0">
                  <a:pos x="85" y="68"/>
                </a:cxn>
                <a:cxn ang="0">
                  <a:pos x="51" y="44"/>
                </a:cxn>
                <a:cxn ang="0">
                  <a:pos x="51" y="44"/>
                </a:cxn>
                <a:cxn ang="0">
                  <a:pos x="38" y="51"/>
                </a:cxn>
                <a:cxn ang="0">
                  <a:pos x="28" y="60"/>
                </a:cxn>
                <a:cxn ang="0">
                  <a:pos x="26" y="68"/>
                </a:cxn>
                <a:cxn ang="0">
                  <a:pos x="28" y="76"/>
                </a:cxn>
                <a:cxn ang="0">
                  <a:pos x="35" y="78"/>
                </a:cxn>
                <a:cxn ang="0">
                  <a:pos x="44" y="75"/>
                </a:cxn>
                <a:cxn ang="0">
                  <a:pos x="51" y="68"/>
                </a:cxn>
                <a:cxn ang="0">
                  <a:pos x="52" y="53"/>
                </a:cxn>
                <a:cxn ang="0">
                  <a:pos x="51" y="44"/>
                </a:cxn>
                <a:cxn ang="0">
                  <a:pos x="51" y="44"/>
                </a:cxn>
              </a:cxnLst>
              <a:rect l="0" t="0" r="r" b="b"/>
              <a:pathLst>
                <a:path w="89" h="89">
                  <a:moveTo>
                    <a:pt x="85" y="68"/>
                  </a:moveTo>
                  <a:lnTo>
                    <a:pt x="85" y="68"/>
                  </a:lnTo>
                  <a:lnTo>
                    <a:pt x="88" y="70"/>
                  </a:lnTo>
                  <a:cubicBezTo>
                    <a:pt x="88" y="70"/>
                    <a:pt x="89" y="71"/>
                    <a:pt x="89" y="71"/>
                  </a:cubicBezTo>
                  <a:lnTo>
                    <a:pt x="89" y="72"/>
                  </a:lnTo>
                  <a:cubicBezTo>
                    <a:pt x="87" y="78"/>
                    <a:pt x="85" y="82"/>
                    <a:pt x="82" y="84"/>
                  </a:cubicBezTo>
                  <a:cubicBezTo>
                    <a:pt x="80" y="87"/>
                    <a:pt x="76" y="88"/>
                    <a:pt x="72" y="88"/>
                  </a:cubicBezTo>
                  <a:cubicBezTo>
                    <a:pt x="68" y="88"/>
                    <a:pt x="65" y="87"/>
                    <a:pt x="62" y="85"/>
                  </a:cubicBezTo>
                  <a:cubicBezTo>
                    <a:pt x="59" y="82"/>
                    <a:pt x="56" y="78"/>
                    <a:pt x="54" y="73"/>
                  </a:cubicBezTo>
                  <a:cubicBezTo>
                    <a:pt x="51" y="78"/>
                    <a:pt x="47" y="82"/>
                    <a:pt x="41" y="85"/>
                  </a:cubicBezTo>
                  <a:cubicBezTo>
                    <a:pt x="36" y="87"/>
                    <a:pt x="29" y="89"/>
                    <a:pt x="22" y="89"/>
                  </a:cubicBezTo>
                  <a:cubicBezTo>
                    <a:pt x="14" y="89"/>
                    <a:pt x="9" y="87"/>
                    <a:pt x="6" y="84"/>
                  </a:cubicBezTo>
                  <a:cubicBezTo>
                    <a:pt x="2" y="81"/>
                    <a:pt x="1" y="77"/>
                    <a:pt x="1" y="72"/>
                  </a:cubicBezTo>
                  <a:cubicBezTo>
                    <a:pt x="1" y="70"/>
                    <a:pt x="1" y="68"/>
                    <a:pt x="2" y="65"/>
                  </a:cubicBezTo>
                  <a:cubicBezTo>
                    <a:pt x="3" y="63"/>
                    <a:pt x="5" y="61"/>
                    <a:pt x="7" y="58"/>
                  </a:cubicBezTo>
                  <a:cubicBezTo>
                    <a:pt x="9" y="56"/>
                    <a:pt x="13" y="53"/>
                    <a:pt x="18" y="51"/>
                  </a:cubicBezTo>
                  <a:cubicBezTo>
                    <a:pt x="19" y="50"/>
                    <a:pt x="21" y="49"/>
                    <a:pt x="26" y="47"/>
                  </a:cubicBezTo>
                  <a:lnTo>
                    <a:pt x="51" y="37"/>
                  </a:lnTo>
                  <a:cubicBezTo>
                    <a:pt x="52" y="34"/>
                    <a:pt x="52" y="32"/>
                    <a:pt x="52" y="29"/>
                  </a:cubicBezTo>
                  <a:cubicBezTo>
                    <a:pt x="52" y="20"/>
                    <a:pt x="51" y="13"/>
                    <a:pt x="48" y="10"/>
                  </a:cubicBezTo>
                  <a:cubicBezTo>
                    <a:pt x="47" y="8"/>
                    <a:pt x="45" y="7"/>
                    <a:pt x="41" y="7"/>
                  </a:cubicBezTo>
                  <a:cubicBezTo>
                    <a:pt x="38" y="7"/>
                    <a:pt x="34" y="7"/>
                    <a:pt x="32" y="9"/>
                  </a:cubicBezTo>
                  <a:cubicBezTo>
                    <a:pt x="29" y="10"/>
                    <a:pt x="27" y="12"/>
                    <a:pt x="25" y="14"/>
                  </a:cubicBezTo>
                  <a:cubicBezTo>
                    <a:pt x="24" y="15"/>
                    <a:pt x="23" y="18"/>
                    <a:pt x="23" y="22"/>
                  </a:cubicBezTo>
                  <a:cubicBezTo>
                    <a:pt x="22" y="25"/>
                    <a:pt x="22" y="27"/>
                    <a:pt x="21" y="28"/>
                  </a:cubicBezTo>
                  <a:cubicBezTo>
                    <a:pt x="20" y="29"/>
                    <a:pt x="19" y="30"/>
                    <a:pt x="16" y="31"/>
                  </a:cubicBezTo>
                  <a:cubicBezTo>
                    <a:pt x="13" y="32"/>
                    <a:pt x="11" y="33"/>
                    <a:pt x="10" y="34"/>
                  </a:cubicBezTo>
                  <a:cubicBezTo>
                    <a:pt x="7" y="35"/>
                    <a:pt x="4" y="36"/>
                    <a:pt x="1" y="36"/>
                  </a:cubicBezTo>
                  <a:cubicBezTo>
                    <a:pt x="0" y="35"/>
                    <a:pt x="0" y="34"/>
                    <a:pt x="0" y="33"/>
                  </a:cubicBezTo>
                  <a:cubicBezTo>
                    <a:pt x="0" y="29"/>
                    <a:pt x="1" y="25"/>
                    <a:pt x="2" y="23"/>
                  </a:cubicBezTo>
                  <a:cubicBezTo>
                    <a:pt x="5" y="19"/>
                    <a:pt x="9" y="15"/>
                    <a:pt x="14" y="11"/>
                  </a:cubicBezTo>
                  <a:cubicBezTo>
                    <a:pt x="19" y="7"/>
                    <a:pt x="23" y="5"/>
                    <a:pt x="28" y="3"/>
                  </a:cubicBezTo>
                  <a:cubicBezTo>
                    <a:pt x="34" y="1"/>
                    <a:pt x="41" y="0"/>
                    <a:pt x="49" y="0"/>
                  </a:cubicBezTo>
                  <a:cubicBezTo>
                    <a:pt x="55" y="0"/>
                    <a:pt x="60" y="1"/>
                    <a:pt x="64" y="3"/>
                  </a:cubicBezTo>
                  <a:cubicBezTo>
                    <a:pt x="68" y="5"/>
                    <a:pt x="70" y="8"/>
                    <a:pt x="72" y="12"/>
                  </a:cubicBezTo>
                  <a:cubicBezTo>
                    <a:pt x="73" y="16"/>
                    <a:pt x="74" y="23"/>
                    <a:pt x="74" y="34"/>
                  </a:cubicBezTo>
                  <a:lnTo>
                    <a:pt x="74" y="51"/>
                  </a:lnTo>
                  <a:lnTo>
                    <a:pt x="74" y="63"/>
                  </a:lnTo>
                  <a:lnTo>
                    <a:pt x="74" y="67"/>
                  </a:lnTo>
                  <a:cubicBezTo>
                    <a:pt x="74" y="70"/>
                    <a:pt x="75" y="72"/>
                    <a:pt x="75" y="73"/>
                  </a:cubicBezTo>
                  <a:cubicBezTo>
                    <a:pt x="76" y="74"/>
                    <a:pt x="77" y="74"/>
                    <a:pt x="78" y="74"/>
                  </a:cubicBezTo>
                  <a:cubicBezTo>
                    <a:pt x="79" y="74"/>
                    <a:pt x="80" y="74"/>
                    <a:pt x="80" y="74"/>
                  </a:cubicBezTo>
                  <a:lnTo>
                    <a:pt x="83" y="69"/>
                  </a:lnTo>
                  <a:lnTo>
                    <a:pt x="85" y="68"/>
                  </a:lnTo>
                  <a:close/>
                  <a:moveTo>
                    <a:pt x="51" y="44"/>
                  </a:moveTo>
                  <a:lnTo>
                    <a:pt x="51" y="44"/>
                  </a:lnTo>
                  <a:cubicBezTo>
                    <a:pt x="47" y="45"/>
                    <a:pt x="43" y="47"/>
                    <a:pt x="38" y="51"/>
                  </a:cubicBezTo>
                  <a:cubicBezTo>
                    <a:pt x="33" y="54"/>
                    <a:pt x="30" y="57"/>
                    <a:pt x="28" y="60"/>
                  </a:cubicBezTo>
                  <a:cubicBezTo>
                    <a:pt x="26" y="62"/>
                    <a:pt x="26" y="65"/>
                    <a:pt x="26" y="68"/>
                  </a:cubicBezTo>
                  <a:cubicBezTo>
                    <a:pt x="26" y="71"/>
                    <a:pt x="27" y="74"/>
                    <a:pt x="28" y="76"/>
                  </a:cubicBezTo>
                  <a:cubicBezTo>
                    <a:pt x="30" y="77"/>
                    <a:pt x="32" y="78"/>
                    <a:pt x="35" y="78"/>
                  </a:cubicBezTo>
                  <a:cubicBezTo>
                    <a:pt x="38" y="78"/>
                    <a:pt x="42" y="77"/>
                    <a:pt x="44" y="75"/>
                  </a:cubicBezTo>
                  <a:cubicBezTo>
                    <a:pt x="48" y="72"/>
                    <a:pt x="50" y="70"/>
                    <a:pt x="51" y="68"/>
                  </a:cubicBezTo>
                  <a:cubicBezTo>
                    <a:pt x="51" y="66"/>
                    <a:pt x="52" y="61"/>
                    <a:pt x="52" y="53"/>
                  </a:cubicBezTo>
                  <a:cubicBezTo>
                    <a:pt x="52" y="50"/>
                    <a:pt x="52" y="47"/>
                    <a:pt x="51" y="44"/>
                  </a:cubicBezTo>
                  <a:lnTo>
                    <a:pt x="51"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3" name="Freeform 413"/>
            <p:cNvSpPr>
              <a:spLocks/>
            </p:cNvSpPr>
            <p:nvPr/>
          </p:nvSpPr>
          <p:spPr bwMode="auto">
            <a:xfrm>
              <a:off x="1115" y="6336"/>
              <a:ext cx="84" cy="122"/>
            </a:xfrm>
            <a:custGeom>
              <a:avLst/>
              <a:gdLst/>
              <a:ahLst/>
              <a:cxnLst>
                <a:cxn ang="0">
                  <a:pos x="0" y="87"/>
                </a:cxn>
                <a:cxn ang="0">
                  <a:pos x="0" y="87"/>
                </a:cxn>
                <a:cxn ang="0">
                  <a:pos x="3" y="86"/>
                </a:cxn>
                <a:cxn ang="0">
                  <a:pos x="13" y="82"/>
                </a:cxn>
                <a:cxn ang="0">
                  <a:pos x="14" y="65"/>
                </a:cxn>
                <a:cxn ang="0">
                  <a:pos x="13" y="29"/>
                </a:cxn>
                <a:cxn ang="0">
                  <a:pos x="12" y="27"/>
                </a:cxn>
                <a:cxn ang="0">
                  <a:pos x="5" y="24"/>
                </a:cxn>
                <a:cxn ang="0">
                  <a:pos x="2" y="22"/>
                </a:cxn>
                <a:cxn ang="0">
                  <a:pos x="2" y="18"/>
                </a:cxn>
                <a:cxn ang="0">
                  <a:pos x="16" y="13"/>
                </a:cxn>
                <a:cxn ang="0">
                  <a:pos x="25" y="4"/>
                </a:cxn>
                <a:cxn ang="0">
                  <a:pos x="28" y="1"/>
                </a:cxn>
                <a:cxn ang="0">
                  <a:pos x="35" y="0"/>
                </a:cxn>
                <a:cxn ang="0">
                  <a:pos x="36" y="4"/>
                </a:cxn>
                <a:cxn ang="0">
                  <a:pos x="35" y="7"/>
                </a:cxn>
                <a:cxn ang="0">
                  <a:pos x="35" y="13"/>
                </a:cxn>
                <a:cxn ang="0">
                  <a:pos x="35" y="22"/>
                </a:cxn>
                <a:cxn ang="0">
                  <a:pos x="42" y="12"/>
                </a:cxn>
                <a:cxn ang="0">
                  <a:pos x="47" y="7"/>
                </a:cxn>
                <a:cxn ang="0">
                  <a:pos x="55" y="4"/>
                </a:cxn>
                <a:cxn ang="0">
                  <a:pos x="65" y="8"/>
                </a:cxn>
                <a:cxn ang="0">
                  <a:pos x="69" y="17"/>
                </a:cxn>
                <a:cxn ang="0">
                  <a:pos x="66" y="25"/>
                </a:cxn>
                <a:cxn ang="0">
                  <a:pos x="58" y="29"/>
                </a:cxn>
                <a:cxn ang="0">
                  <a:pos x="48" y="25"/>
                </a:cxn>
                <a:cxn ang="0">
                  <a:pos x="44" y="23"/>
                </a:cxn>
                <a:cxn ang="0">
                  <a:pos x="43" y="23"/>
                </a:cxn>
                <a:cxn ang="0">
                  <a:pos x="39" y="27"/>
                </a:cxn>
                <a:cxn ang="0">
                  <a:pos x="36" y="38"/>
                </a:cxn>
                <a:cxn ang="0">
                  <a:pos x="36" y="41"/>
                </a:cxn>
                <a:cxn ang="0">
                  <a:pos x="37" y="77"/>
                </a:cxn>
                <a:cxn ang="0">
                  <a:pos x="39" y="82"/>
                </a:cxn>
                <a:cxn ang="0">
                  <a:pos x="43" y="84"/>
                </a:cxn>
                <a:cxn ang="0">
                  <a:pos x="49" y="85"/>
                </a:cxn>
                <a:cxn ang="0">
                  <a:pos x="55" y="86"/>
                </a:cxn>
                <a:cxn ang="0">
                  <a:pos x="56" y="89"/>
                </a:cxn>
                <a:cxn ang="0">
                  <a:pos x="55" y="92"/>
                </a:cxn>
                <a:cxn ang="0">
                  <a:pos x="46" y="92"/>
                </a:cxn>
                <a:cxn ang="0">
                  <a:pos x="26" y="91"/>
                </a:cxn>
                <a:cxn ang="0">
                  <a:pos x="12" y="92"/>
                </a:cxn>
                <a:cxn ang="0">
                  <a:pos x="11" y="92"/>
                </a:cxn>
                <a:cxn ang="0">
                  <a:pos x="0" y="92"/>
                </a:cxn>
                <a:cxn ang="0">
                  <a:pos x="0" y="90"/>
                </a:cxn>
                <a:cxn ang="0">
                  <a:pos x="0" y="87"/>
                </a:cxn>
                <a:cxn ang="0">
                  <a:pos x="0" y="87"/>
                </a:cxn>
              </a:cxnLst>
              <a:rect l="0" t="0" r="r" b="b"/>
              <a:pathLst>
                <a:path w="69" h="92">
                  <a:moveTo>
                    <a:pt x="0" y="87"/>
                  </a:moveTo>
                  <a:lnTo>
                    <a:pt x="0" y="87"/>
                  </a:lnTo>
                  <a:cubicBezTo>
                    <a:pt x="1" y="87"/>
                    <a:pt x="2" y="86"/>
                    <a:pt x="3" y="86"/>
                  </a:cubicBezTo>
                  <a:cubicBezTo>
                    <a:pt x="7" y="85"/>
                    <a:pt x="10" y="84"/>
                    <a:pt x="13" y="82"/>
                  </a:cubicBezTo>
                  <a:cubicBezTo>
                    <a:pt x="14" y="80"/>
                    <a:pt x="14" y="74"/>
                    <a:pt x="14" y="65"/>
                  </a:cubicBezTo>
                  <a:cubicBezTo>
                    <a:pt x="14" y="47"/>
                    <a:pt x="14" y="36"/>
                    <a:pt x="13" y="29"/>
                  </a:cubicBezTo>
                  <a:cubicBezTo>
                    <a:pt x="13" y="28"/>
                    <a:pt x="13" y="27"/>
                    <a:pt x="12" y="27"/>
                  </a:cubicBezTo>
                  <a:cubicBezTo>
                    <a:pt x="10" y="26"/>
                    <a:pt x="8" y="25"/>
                    <a:pt x="5" y="24"/>
                  </a:cubicBezTo>
                  <a:cubicBezTo>
                    <a:pt x="3" y="24"/>
                    <a:pt x="2" y="23"/>
                    <a:pt x="2" y="22"/>
                  </a:cubicBezTo>
                  <a:lnTo>
                    <a:pt x="2" y="18"/>
                  </a:lnTo>
                  <a:cubicBezTo>
                    <a:pt x="7" y="17"/>
                    <a:pt x="11" y="16"/>
                    <a:pt x="16" y="13"/>
                  </a:cubicBezTo>
                  <a:cubicBezTo>
                    <a:pt x="20" y="10"/>
                    <a:pt x="23" y="7"/>
                    <a:pt x="25" y="4"/>
                  </a:cubicBezTo>
                  <a:cubicBezTo>
                    <a:pt x="26" y="3"/>
                    <a:pt x="27" y="1"/>
                    <a:pt x="28" y="1"/>
                  </a:cubicBezTo>
                  <a:lnTo>
                    <a:pt x="35" y="0"/>
                  </a:lnTo>
                  <a:cubicBezTo>
                    <a:pt x="35" y="2"/>
                    <a:pt x="36" y="3"/>
                    <a:pt x="36" y="4"/>
                  </a:cubicBezTo>
                  <a:cubicBezTo>
                    <a:pt x="36" y="5"/>
                    <a:pt x="36" y="6"/>
                    <a:pt x="35" y="7"/>
                  </a:cubicBezTo>
                  <a:cubicBezTo>
                    <a:pt x="35" y="9"/>
                    <a:pt x="35" y="11"/>
                    <a:pt x="35" y="13"/>
                  </a:cubicBezTo>
                  <a:cubicBezTo>
                    <a:pt x="35" y="14"/>
                    <a:pt x="35" y="17"/>
                    <a:pt x="35" y="22"/>
                  </a:cubicBezTo>
                  <a:cubicBezTo>
                    <a:pt x="38" y="17"/>
                    <a:pt x="40" y="14"/>
                    <a:pt x="42" y="12"/>
                  </a:cubicBezTo>
                  <a:cubicBezTo>
                    <a:pt x="42" y="11"/>
                    <a:pt x="44" y="9"/>
                    <a:pt x="47" y="7"/>
                  </a:cubicBezTo>
                  <a:cubicBezTo>
                    <a:pt x="50" y="5"/>
                    <a:pt x="52" y="4"/>
                    <a:pt x="55" y="4"/>
                  </a:cubicBezTo>
                  <a:cubicBezTo>
                    <a:pt x="59" y="4"/>
                    <a:pt x="62" y="6"/>
                    <a:pt x="65" y="8"/>
                  </a:cubicBezTo>
                  <a:cubicBezTo>
                    <a:pt x="67" y="10"/>
                    <a:pt x="69" y="13"/>
                    <a:pt x="69" y="17"/>
                  </a:cubicBezTo>
                  <a:cubicBezTo>
                    <a:pt x="69" y="20"/>
                    <a:pt x="68" y="23"/>
                    <a:pt x="66" y="25"/>
                  </a:cubicBezTo>
                  <a:cubicBezTo>
                    <a:pt x="64" y="28"/>
                    <a:pt x="61" y="29"/>
                    <a:pt x="58" y="29"/>
                  </a:cubicBezTo>
                  <a:cubicBezTo>
                    <a:pt x="55" y="29"/>
                    <a:pt x="51" y="28"/>
                    <a:pt x="48" y="25"/>
                  </a:cubicBezTo>
                  <a:cubicBezTo>
                    <a:pt x="46" y="24"/>
                    <a:pt x="45" y="23"/>
                    <a:pt x="44" y="23"/>
                  </a:cubicBezTo>
                  <a:lnTo>
                    <a:pt x="43" y="23"/>
                  </a:lnTo>
                  <a:cubicBezTo>
                    <a:pt x="41" y="24"/>
                    <a:pt x="40" y="25"/>
                    <a:pt x="39" y="27"/>
                  </a:cubicBezTo>
                  <a:cubicBezTo>
                    <a:pt x="37" y="31"/>
                    <a:pt x="36" y="34"/>
                    <a:pt x="36" y="38"/>
                  </a:cubicBezTo>
                  <a:lnTo>
                    <a:pt x="36" y="41"/>
                  </a:lnTo>
                  <a:cubicBezTo>
                    <a:pt x="36" y="46"/>
                    <a:pt x="37" y="58"/>
                    <a:pt x="37" y="77"/>
                  </a:cubicBezTo>
                  <a:cubicBezTo>
                    <a:pt x="37" y="78"/>
                    <a:pt x="38" y="80"/>
                    <a:pt x="39" y="82"/>
                  </a:cubicBezTo>
                  <a:cubicBezTo>
                    <a:pt x="40" y="83"/>
                    <a:pt x="41" y="84"/>
                    <a:pt x="43" y="84"/>
                  </a:cubicBezTo>
                  <a:cubicBezTo>
                    <a:pt x="44" y="84"/>
                    <a:pt x="46" y="85"/>
                    <a:pt x="49" y="85"/>
                  </a:cubicBezTo>
                  <a:cubicBezTo>
                    <a:pt x="52" y="85"/>
                    <a:pt x="54" y="86"/>
                    <a:pt x="55" y="86"/>
                  </a:cubicBezTo>
                  <a:cubicBezTo>
                    <a:pt x="56" y="87"/>
                    <a:pt x="56" y="88"/>
                    <a:pt x="56" y="89"/>
                  </a:cubicBezTo>
                  <a:cubicBezTo>
                    <a:pt x="56" y="90"/>
                    <a:pt x="56" y="91"/>
                    <a:pt x="55" y="92"/>
                  </a:cubicBezTo>
                  <a:lnTo>
                    <a:pt x="46" y="92"/>
                  </a:lnTo>
                  <a:lnTo>
                    <a:pt x="26" y="91"/>
                  </a:lnTo>
                  <a:cubicBezTo>
                    <a:pt x="21" y="91"/>
                    <a:pt x="16" y="91"/>
                    <a:pt x="12" y="92"/>
                  </a:cubicBezTo>
                  <a:lnTo>
                    <a:pt x="11" y="92"/>
                  </a:lnTo>
                  <a:cubicBezTo>
                    <a:pt x="10" y="92"/>
                    <a:pt x="7" y="92"/>
                    <a:pt x="0" y="92"/>
                  </a:cubicBezTo>
                  <a:cubicBezTo>
                    <a:pt x="0" y="91"/>
                    <a:pt x="0" y="90"/>
                    <a:pt x="0" y="90"/>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4" name="Freeform 414"/>
            <p:cNvSpPr>
              <a:spLocks noEditPoints="1"/>
            </p:cNvSpPr>
            <p:nvPr/>
          </p:nvSpPr>
          <p:spPr bwMode="auto">
            <a:xfrm>
              <a:off x="1204" y="6278"/>
              <a:ext cx="64" cy="180"/>
            </a:xfrm>
            <a:custGeom>
              <a:avLst/>
              <a:gdLst/>
              <a:ahLst/>
              <a:cxnLst>
                <a:cxn ang="0">
                  <a:pos x="14" y="13"/>
                </a:cxn>
                <a:cxn ang="0">
                  <a:pos x="14" y="13"/>
                </a:cxn>
                <a:cxn ang="0">
                  <a:pos x="18" y="4"/>
                </a:cxn>
                <a:cxn ang="0">
                  <a:pos x="27" y="0"/>
                </a:cxn>
                <a:cxn ang="0">
                  <a:pos x="37" y="4"/>
                </a:cxn>
                <a:cxn ang="0">
                  <a:pos x="41" y="13"/>
                </a:cxn>
                <a:cxn ang="0">
                  <a:pos x="40" y="20"/>
                </a:cxn>
                <a:cxn ang="0">
                  <a:pos x="35" y="25"/>
                </a:cxn>
                <a:cxn ang="0">
                  <a:pos x="28" y="27"/>
                </a:cxn>
                <a:cxn ang="0">
                  <a:pos x="18" y="23"/>
                </a:cxn>
                <a:cxn ang="0">
                  <a:pos x="14" y="13"/>
                </a:cxn>
                <a:cxn ang="0">
                  <a:pos x="14" y="13"/>
                </a:cxn>
                <a:cxn ang="0">
                  <a:pos x="0" y="136"/>
                </a:cxn>
                <a:cxn ang="0">
                  <a:pos x="0" y="136"/>
                </a:cxn>
                <a:cxn ang="0">
                  <a:pos x="0" y="130"/>
                </a:cxn>
                <a:cxn ang="0">
                  <a:pos x="11" y="128"/>
                </a:cxn>
                <a:cxn ang="0">
                  <a:pos x="15" y="126"/>
                </a:cxn>
                <a:cxn ang="0">
                  <a:pos x="16" y="120"/>
                </a:cxn>
                <a:cxn ang="0">
                  <a:pos x="16" y="119"/>
                </a:cxn>
                <a:cxn ang="0">
                  <a:pos x="16" y="114"/>
                </a:cxn>
                <a:cxn ang="0">
                  <a:pos x="16" y="108"/>
                </a:cxn>
                <a:cxn ang="0">
                  <a:pos x="16" y="101"/>
                </a:cxn>
                <a:cxn ang="0">
                  <a:pos x="16" y="96"/>
                </a:cxn>
                <a:cxn ang="0">
                  <a:pos x="16" y="91"/>
                </a:cxn>
                <a:cxn ang="0">
                  <a:pos x="16" y="74"/>
                </a:cxn>
                <a:cxn ang="0">
                  <a:pos x="15" y="67"/>
                </a:cxn>
                <a:cxn ang="0">
                  <a:pos x="11" y="65"/>
                </a:cxn>
                <a:cxn ang="0">
                  <a:pos x="1" y="63"/>
                </a:cxn>
                <a:cxn ang="0">
                  <a:pos x="1" y="57"/>
                </a:cxn>
                <a:cxn ang="0">
                  <a:pos x="20" y="53"/>
                </a:cxn>
                <a:cxn ang="0">
                  <a:pos x="31" y="44"/>
                </a:cxn>
                <a:cxn ang="0">
                  <a:pos x="38" y="44"/>
                </a:cxn>
                <a:cxn ang="0">
                  <a:pos x="39" y="77"/>
                </a:cxn>
                <a:cxn ang="0">
                  <a:pos x="38" y="119"/>
                </a:cxn>
                <a:cxn ang="0">
                  <a:pos x="38" y="127"/>
                </a:cxn>
                <a:cxn ang="0">
                  <a:pos x="49" y="130"/>
                </a:cxn>
                <a:cxn ang="0">
                  <a:pos x="53" y="131"/>
                </a:cxn>
                <a:cxn ang="0">
                  <a:pos x="53" y="136"/>
                </a:cxn>
                <a:cxn ang="0">
                  <a:pos x="49" y="136"/>
                </a:cxn>
                <a:cxn ang="0">
                  <a:pos x="44" y="136"/>
                </a:cxn>
                <a:cxn ang="0">
                  <a:pos x="16" y="136"/>
                </a:cxn>
                <a:cxn ang="0">
                  <a:pos x="6" y="136"/>
                </a:cxn>
                <a:cxn ang="0">
                  <a:pos x="0" y="136"/>
                </a:cxn>
                <a:cxn ang="0">
                  <a:pos x="0" y="136"/>
                </a:cxn>
              </a:cxnLst>
              <a:rect l="0" t="0" r="r" b="b"/>
              <a:pathLst>
                <a:path w="53" h="136">
                  <a:moveTo>
                    <a:pt x="14" y="13"/>
                  </a:moveTo>
                  <a:lnTo>
                    <a:pt x="14" y="13"/>
                  </a:lnTo>
                  <a:cubicBezTo>
                    <a:pt x="14" y="9"/>
                    <a:pt x="15" y="6"/>
                    <a:pt x="18" y="4"/>
                  </a:cubicBezTo>
                  <a:cubicBezTo>
                    <a:pt x="20" y="1"/>
                    <a:pt x="23" y="0"/>
                    <a:pt x="27" y="0"/>
                  </a:cubicBezTo>
                  <a:cubicBezTo>
                    <a:pt x="31" y="0"/>
                    <a:pt x="35" y="1"/>
                    <a:pt x="37" y="4"/>
                  </a:cubicBezTo>
                  <a:cubicBezTo>
                    <a:pt x="40" y="7"/>
                    <a:pt x="41" y="9"/>
                    <a:pt x="41" y="13"/>
                  </a:cubicBezTo>
                  <a:cubicBezTo>
                    <a:pt x="41" y="15"/>
                    <a:pt x="41" y="17"/>
                    <a:pt x="40" y="20"/>
                  </a:cubicBezTo>
                  <a:cubicBezTo>
                    <a:pt x="39" y="22"/>
                    <a:pt x="37" y="24"/>
                    <a:pt x="35" y="25"/>
                  </a:cubicBezTo>
                  <a:cubicBezTo>
                    <a:pt x="32" y="27"/>
                    <a:pt x="30" y="27"/>
                    <a:pt x="28" y="27"/>
                  </a:cubicBezTo>
                  <a:cubicBezTo>
                    <a:pt x="24" y="27"/>
                    <a:pt x="21" y="26"/>
                    <a:pt x="18" y="23"/>
                  </a:cubicBezTo>
                  <a:cubicBezTo>
                    <a:pt x="16" y="20"/>
                    <a:pt x="14" y="17"/>
                    <a:pt x="14" y="13"/>
                  </a:cubicBezTo>
                  <a:lnTo>
                    <a:pt x="14" y="13"/>
                  </a:lnTo>
                  <a:close/>
                  <a:moveTo>
                    <a:pt x="0" y="136"/>
                  </a:moveTo>
                  <a:lnTo>
                    <a:pt x="0" y="136"/>
                  </a:lnTo>
                  <a:lnTo>
                    <a:pt x="0" y="130"/>
                  </a:lnTo>
                  <a:lnTo>
                    <a:pt x="11" y="128"/>
                  </a:lnTo>
                  <a:cubicBezTo>
                    <a:pt x="13" y="128"/>
                    <a:pt x="14" y="127"/>
                    <a:pt x="15" y="126"/>
                  </a:cubicBezTo>
                  <a:cubicBezTo>
                    <a:pt x="15" y="125"/>
                    <a:pt x="16" y="123"/>
                    <a:pt x="16" y="120"/>
                  </a:cubicBezTo>
                  <a:lnTo>
                    <a:pt x="16" y="119"/>
                  </a:lnTo>
                  <a:cubicBezTo>
                    <a:pt x="16" y="118"/>
                    <a:pt x="16" y="116"/>
                    <a:pt x="16" y="114"/>
                  </a:cubicBezTo>
                  <a:cubicBezTo>
                    <a:pt x="16" y="112"/>
                    <a:pt x="16" y="110"/>
                    <a:pt x="16" y="108"/>
                  </a:cubicBezTo>
                  <a:cubicBezTo>
                    <a:pt x="16" y="107"/>
                    <a:pt x="16" y="105"/>
                    <a:pt x="16" y="101"/>
                  </a:cubicBezTo>
                  <a:lnTo>
                    <a:pt x="16" y="96"/>
                  </a:lnTo>
                  <a:lnTo>
                    <a:pt x="16" y="91"/>
                  </a:lnTo>
                  <a:lnTo>
                    <a:pt x="16" y="74"/>
                  </a:lnTo>
                  <a:cubicBezTo>
                    <a:pt x="16" y="72"/>
                    <a:pt x="16" y="70"/>
                    <a:pt x="15" y="67"/>
                  </a:cubicBezTo>
                  <a:cubicBezTo>
                    <a:pt x="15" y="66"/>
                    <a:pt x="13" y="65"/>
                    <a:pt x="11" y="65"/>
                  </a:cubicBezTo>
                  <a:cubicBezTo>
                    <a:pt x="9" y="64"/>
                    <a:pt x="6" y="63"/>
                    <a:pt x="1" y="63"/>
                  </a:cubicBezTo>
                  <a:lnTo>
                    <a:pt x="1" y="57"/>
                  </a:lnTo>
                  <a:cubicBezTo>
                    <a:pt x="8" y="57"/>
                    <a:pt x="14" y="55"/>
                    <a:pt x="20" y="53"/>
                  </a:cubicBezTo>
                  <a:cubicBezTo>
                    <a:pt x="23" y="51"/>
                    <a:pt x="27" y="48"/>
                    <a:pt x="31" y="44"/>
                  </a:cubicBezTo>
                  <a:lnTo>
                    <a:pt x="38" y="44"/>
                  </a:lnTo>
                  <a:cubicBezTo>
                    <a:pt x="39" y="52"/>
                    <a:pt x="39" y="64"/>
                    <a:pt x="39" y="77"/>
                  </a:cubicBezTo>
                  <a:lnTo>
                    <a:pt x="38" y="119"/>
                  </a:lnTo>
                  <a:cubicBezTo>
                    <a:pt x="38" y="122"/>
                    <a:pt x="38" y="125"/>
                    <a:pt x="38" y="127"/>
                  </a:cubicBezTo>
                  <a:cubicBezTo>
                    <a:pt x="41" y="128"/>
                    <a:pt x="44" y="129"/>
                    <a:pt x="49" y="130"/>
                  </a:cubicBezTo>
                  <a:cubicBezTo>
                    <a:pt x="51" y="130"/>
                    <a:pt x="52" y="130"/>
                    <a:pt x="53" y="131"/>
                  </a:cubicBezTo>
                  <a:lnTo>
                    <a:pt x="53" y="136"/>
                  </a:lnTo>
                  <a:cubicBezTo>
                    <a:pt x="51" y="136"/>
                    <a:pt x="50" y="136"/>
                    <a:pt x="49" y="136"/>
                  </a:cubicBezTo>
                  <a:cubicBezTo>
                    <a:pt x="48" y="136"/>
                    <a:pt x="46" y="136"/>
                    <a:pt x="44" y="136"/>
                  </a:cubicBezTo>
                  <a:cubicBezTo>
                    <a:pt x="37" y="136"/>
                    <a:pt x="28" y="136"/>
                    <a:pt x="16" y="136"/>
                  </a:cubicBezTo>
                  <a:cubicBezTo>
                    <a:pt x="13" y="136"/>
                    <a:pt x="9" y="136"/>
                    <a:pt x="6" y="136"/>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5" name="Freeform 415"/>
            <p:cNvSpPr>
              <a:spLocks/>
            </p:cNvSpPr>
            <p:nvPr/>
          </p:nvSpPr>
          <p:spPr bwMode="auto">
            <a:xfrm>
              <a:off x="1277" y="6336"/>
              <a:ext cx="133" cy="123"/>
            </a:xfrm>
            <a:custGeom>
              <a:avLst/>
              <a:gdLst/>
              <a:ahLst/>
              <a:cxnLst>
                <a:cxn ang="0">
                  <a:pos x="0" y="87"/>
                </a:cxn>
                <a:cxn ang="0">
                  <a:pos x="12" y="84"/>
                </a:cxn>
                <a:cxn ang="0">
                  <a:pos x="14" y="73"/>
                </a:cxn>
                <a:cxn ang="0">
                  <a:pos x="14" y="56"/>
                </a:cxn>
                <a:cxn ang="0">
                  <a:pos x="14" y="39"/>
                </a:cxn>
                <a:cxn ang="0">
                  <a:pos x="10" y="25"/>
                </a:cxn>
                <a:cxn ang="0">
                  <a:pos x="0" y="16"/>
                </a:cxn>
                <a:cxn ang="0">
                  <a:pos x="11" y="13"/>
                </a:cxn>
                <a:cxn ang="0">
                  <a:pos x="20" y="10"/>
                </a:cxn>
                <a:cxn ang="0">
                  <a:pos x="31" y="0"/>
                </a:cxn>
                <a:cxn ang="0">
                  <a:pos x="36" y="11"/>
                </a:cxn>
                <a:cxn ang="0">
                  <a:pos x="36" y="19"/>
                </a:cxn>
                <a:cxn ang="0">
                  <a:pos x="69" y="5"/>
                </a:cxn>
                <a:cxn ang="0">
                  <a:pos x="96" y="21"/>
                </a:cxn>
                <a:cxn ang="0">
                  <a:pos x="97" y="80"/>
                </a:cxn>
                <a:cxn ang="0">
                  <a:pos x="104" y="85"/>
                </a:cxn>
                <a:cxn ang="0">
                  <a:pos x="110" y="90"/>
                </a:cxn>
                <a:cxn ang="0">
                  <a:pos x="90" y="92"/>
                </a:cxn>
                <a:cxn ang="0">
                  <a:pos x="79" y="92"/>
                </a:cxn>
                <a:cxn ang="0">
                  <a:pos x="62" y="93"/>
                </a:cxn>
                <a:cxn ang="0">
                  <a:pos x="62" y="87"/>
                </a:cxn>
                <a:cxn ang="0">
                  <a:pos x="72" y="85"/>
                </a:cxn>
                <a:cxn ang="0">
                  <a:pos x="76" y="77"/>
                </a:cxn>
                <a:cxn ang="0">
                  <a:pos x="76" y="51"/>
                </a:cxn>
                <a:cxn ang="0">
                  <a:pos x="61" y="16"/>
                </a:cxn>
                <a:cxn ang="0">
                  <a:pos x="36" y="28"/>
                </a:cxn>
                <a:cxn ang="0">
                  <a:pos x="36" y="36"/>
                </a:cxn>
                <a:cxn ang="0">
                  <a:pos x="37" y="60"/>
                </a:cxn>
                <a:cxn ang="0">
                  <a:pos x="38" y="81"/>
                </a:cxn>
                <a:cxn ang="0">
                  <a:pos x="48" y="89"/>
                </a:cxn>
                <a:cxn ang="0">
                  <a:pos x="42" y="93"/>
                </a:cxn>
                <a:cxn ang="0">
                  <a:pos x="24" y="92"/>
                </a:cxn>
                <a:cxn ang="0">
                  <a:pos x="0" y="90"/>
                </a:cxn>
                <a:cxn ang="0">
                  <a:pos x="0" y="87"/>
                </a:cxn>
              </a:cxnLst>
              <a:rect l="0" t="0" r="r" b="b"/>
              <a:pathLst>
                <a:path w="110" h="93">
                  <a:moveTo>
                    <a:pt x="0" y="87"/>
                  </a:moveTo>
                  <a:lnTo>
                    <a:pt x="0" y="87"/>
                  </a:lnTo>
                  <a:cubicBezTo>
                    <a:pt x="2" y="86"/>
                    <a:pt x="3" y="86"/>
                    <a:pt x="5" y="86"/>
                  </a:cubicBezTo>
                  <a:cubicBezTo>
                    <a:pt x="9" y="85"/>
                    <a:pt x="11" y="84"/>
                    <a:pt x="12" y="84"/>
                  </a:cubicBezTo>
                  <a:cubicBezTo>
                    <a:pt x="13" y="83"/>
                    <a:pt x="13" y="83"/>
                    <a:pt x="14" y="82"/>
                  </a:cubicBezTo>
                  <a:cubicBezTo>
                    <a:pt x="14" y="80"/>
                    <a:pt x="14" y="77"/>
                    <a:pt x="14" y="73"/>
                  </a:cubicBezTo>
                  <a:lnTo>
                    <a:pt x="14" y="64"/>
                  </a:lnTo>
                  <a:lnTo>
                    <a:pt x="14" y="56"/>
                  </a:lnTo>
                  <a:lnTo>
                    <a:pt x="14" y="45"/>
                  </a:lnTo>
                  <a:lnTo>
                    <a:pt x="14" y="39"/>
                  </a:lnTo>
                  <a:cubicBezTo>
                    <a:pt x="14" y="34"/>
                    <a:pt x="14" y="31"/>
                    <a:pt x="13" y="28"/>
                  </a:cubicBezTo>
                  <a:cubicBezTo>
                    <a:pt x="13" y="27"/>
                    <a:pt x="12" y="26"/>
                    <a:pt x="10" y="25"/>
                  </a:cubicBezTo>
                  <a:cubicBezTo>
                    <a:pt x="8" y="24"/>
                    <a:pt x="5" y="22"/>
                    <a:pt x="1" y="21"/>
                  </a:cubicBezTo>
                  <a:lnTo>
                    <a:pt x="0" y="16"/>
                  </a:lnTo>
                  <a:cubicBezTo>
                    <a:pt x="1" y="16"/>
                    <a:pt x="2" y="16"/>
                    <a:pt x="3" y="15"/>
                  </a:cubicBezTo>
                  <a:cubicBezTo>
                    <a:pt x="4" y="15"/>
                    <a:pt x="6" y="15"/>
                    <a:pt x="11" y="13"/>
                  </a:cubicBezTo>
                  <a:cubicBezTo>
                    <a:pt x="15" y="12"/>
                    <a:pt x="17" y="11"/>
                    <a:pt x="19" y="11"/>
                  </a:cubicBezTo>
                  <a:cubicBezTo>
                    <a:pt x="19" y="10"/>
                    <a:pt x="19" y="10"/>
                    <a:pt x="20" y="10"/>
                  </a:cubicBezTo>
                  <a:cubicBezTo>
                    <a:pt x="21" y="9"/>
                    <a:pt x="22" y="8"/>
                    <a:pt x="23" y="8"/>
                  </a:cubicBezTo>
                  <a:cubicBezTo>
                    <a:pt x="25" y="6"/>
                    <a:pt x="28" y="4"/>
                    <a:pt x="31" y="0"/>
                  </a:cubicBezTo>
                  <a:lnTo>
                    <a:pt x="36" y="0"/>
                  </a:lnTo>
                  <a:lnTo>
                    <a:pt x="36" y="11"/>
                  </a:lnTo>
                  <a:cubicBezTo>
                    <a:pt x="36" y="12"/>
                    <a:pt x="36" y="13"/>
                    <a:pt x="36" y="14"/>
                  </a:cubicBezTo>
                  <a:cubicBezTo>
                    <a:pt x="36" y="15"/>
                    <a:pt x="36" y="16"/>
                    <a:pt x="36" y="19"/>
                  </a:cubicBezTo>
                  <a:cubicBezTo>
                    <a:pt x="42" y="14"/>
                    <a:pt x="47" y="10"/>
                    <a:pt x="51" y="8"/>
                  </a:cubicBezTo>
                  <a:cubicBezTo>
                    <a:pt x="58" y="6"/>
                    <a:pt x="63" y="5"/>
                    <a:pt x="69" y="5"/>
                  </a:cubicBezTo>
                  <a:cubicBezTo>
                    <a:pt x="75" y="5"/>
                    <a:pt x="81" y="6"/>
                    <a:pt x="86" y="9"/>
                  </a:cubicBezTo>
                  <a:cubicBezTo>
                    <a:pt x="91" y="13"/>
                    <a:pt x="94" y="16"/>
                    <a:pt x="96" y="21"/>
                  </a:cubicBezTo>
                  <a:cubicBezTo>
                    <a:pt x="97" y="25"/>
                    <a:pt x="98" y="33"/>
                    <a:pt x="98" y="46"/>
                  </a:cubicBezTo>
                  <a:lnTo>
                    <a:pt x="97" y="80"/>
                  </a:lnTo>
                  <a:cubicBezTo>
                    <a:pt x="97" y="81"/>
                    <a:pt x="98" y="83"/>
                    <a:pt x="98" y="84"/>
                  </a:cubicBezTo>
                  <a:cubicBezTo>
                    <a:pt x="99" y="84"/>
                    <a:pt x="101" y="85"/>
                    <a:pt x="104" y="85"/>
                  </a:cubicBezTo>
                  <a:lnTo>
                    <a:pt x="109" y="86"/>
                  </a:lnTo>
                  <a:cubicBezTo>
                    <a:pt x="110" y="87"/>
                    <a:pt x="110" y="88"/>
                    <a:pt x="110" y="90"/>
                  </a:cubicBezTo>
                  <a:cubicBezTo>
                    <a:pt x="110" y="90"/>
                    <a:pt x="110" y="92"/>
                    <a:pt x="110" y="93"/>
                  </a:cubicBezTo>
                  <a:lnTo>
                    <a:pt x="90" y="92"/>
                  </a:lnTo>
                  <a:lnTo>
                    <a:pt x="84" y="92"/>
                  </a:lnTo>
                  <a:lnTo>
                    <a:pt x="79" y="92"/>
                  </a:lnTo>
                  <a:lnTo>
                    <a:pt x="65" y="93"/>
                  </a:lnTo>
                  <a:lnTo>
                    <a:pt x="62" y="93"/>
                  </a:lnTo>
                  <a:cubicBezTo>
                    <a:pt x="62" y="92"/>
                    <a:pt x="62" y="91"/>
                    <a:pt x="62" y="91"/>
                  </a:cubicBezTo>
                  <a:cubicBezTo>
                    <a:pt x="62" y="89"/>
                    <a:pt x="62" y="88"/>
                    <a:pt x="62" y="87"/>
                  </a:cubicBezTo>
                  <a:cubicBezTo>
                    <a:pt x="63" y="86"/>
                    <a:pt x="65" y="86"/>
                    <a:pt x="69" y="86"/>
                  </a:cubicBezTo>
                  <a:cubicBezTo>
                    <a:pt x="70" y="85"/>
                    <a:pt x="71" y="85"/>
                    <a:pt x="72" y="85"/>
                  </a:cubicBezTo>
                  <a:cubicBezTo>
                    <a:pt x="74" y="84"/>
                    <a:pt x="75" y="84"/>
                    <a:pt x="75" y="83"/>
                  </a:cubicBezTo>
                  <a:cubicBezTo>
                    <a:pt x="75" y="82"/>
                    <a:pt x="76" y="80"/>
                    <a:pt x="76" y="77"/>
                  </a:cubicBezTo>
                  <a:cubicBezTo>
                    <a:pt x="76" y="71"/>
                    <a:pt x="76" y="66"/>
                    <a:pt x="75" y="63"/>
                  </a:cubicBezTo>
                  <a:lnTo>
                    <a:pt x="76" y="51"/>
                  </a:lnTo>
                  <a:cubicBezTo>
                    <a:pt x="76" y="37"/>
                    <a:pt x="75" y="28"/>
                    <a:pt x="73" y="24"/>
                  </a:cubicBezTo>
                  <a:cubicBezTo>
                    <a:pt x="70" y="19"/>
                    <a:pt x="66" y="16"/>
                    <a:pt x="61" y="16"/>
                  </a:cubicBezTo>
                  <a:cubicBezTo>
                    <a:pt x="57" y="16"/>
                    <a:pt x="53" y="17"/>
                    <a:pt x="49" y="19"/>
                  </a:cubicBezTo>
                  <a:cubicBezTo>
                    <a:pt x="45" y="21"/>
                    <a:pt x="41" y="24"/>
                    <a:pt x="36" y="28"/>
                  </a:cubicBezTo>
                  <a:lnTo>
                    <a:pt x="36" y="30"/>
                  </a:lnTo>
                  <a:lnTo>
                    <a:pt x="36" y="36"/>
                  </a:lnTo>
                  <a:lnTo>
                    <a:pt x="36" y="43"/>
                  </a:lnTo>
                  <a:lnTo>
                    <a:pt x="37" y="60"/>
                  </a:lnTo>
                  <a:lnTo>
                    <a:pt x="36" y="62"/>
                  </a:lnTo>
                  <a:cubicBezTo>
                    <a:pt x="36" y="74"/>
                    <a:pt x="37" y="80"/>
                    <a:pt x="38" y="81"/>
                  </a:cubicBezTo>
                  <a:cubicBezTo>
                    <a:pt x="39" y="83"/>
                    <a:pt x="42" y="85"/>
                    <a:pt x="48" y="86"/>
                  </a:cubicBezTo>
                  <a:cubicBezTo>
                    <a:pt x="48" y="87"/>
                    <a:pt x="48" y="88"/>
                    <a:pt x="48" y="89"/>
                  </a:cubicBezTo>
                  <a:cubicBezTo>
                    <a:pt x="48" y="90"/>
                    <a:pt x="48" y="91"/>
                    <a:pt x="47" y="93"/>
                  </a:cubicBezTo>
                  <a:cubicBezTo>
                    <a:pt x="45" y="93"/>
                    <a:pt x="44" y="93"/>
                    <a:pt x="42" y="93"/>
                  </a:cubicBezTo>
                  <a:cubicBezTo>
                    <a:pt x="41" y="93"/>
                    <a:pt x="38" y="93"/>
                    <a:pt x="35" y="92"/>
                  </a:cubicBezTo>
                  <a:lnTo>
                    <a:pt x="24" y="92"/>
                  </a:lnTo>
                  <a:cubicBezTo>
                    <a:pt x="19" y="92"/>
                    <a:pt x="11" y="92"/>
                    <a:pt x="0" y="93"/>
                  </a:cubicBezTo>
                  <a:cubicBezTo>
                    <a:pt x="0" y="92"/>
                    <a:pt x="0" y="91"/>
                    <a:pt x="0" y="90"/>
                  </a:cubicBezTo>
                  <a:cubicBezTo>
                    <a:pt x="0" y="90"/>
                    <a:pt x="0" y="89"/>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6" name="Freeform 416"/>
            <p:cNvSpPr>
              <a:spLocks noEditPoints="1"/>
            </p:cNvSpPr>
            <p:nvPr/>
          </p:nvSpPr>
          <p:spPr bwMode="auto">
            <a:xfrm>
              <a:off x="1420" y="6343"/>
              <a:ext cx="133" cy="186"/>
            </a:xfrm>
            <a:custGeom>
              <a:avLst/>
              <a:gdLst/>
              <a:ahLst/>
              <a:cxnLst>
                <a:cxn ang="0">
                  <a:pos x="24" y="101"/>
                </a:cxn>
                <a:cxn ang="0">
                  <a:pos x="1" y="83"/>
                </a:cxn>
                <a:cxn ang="0">
                  <a:pos x="26" y="61"/>
                </a:cxn>
                <a:cxn ang="0">
                  <a:pos x="7" y="35"/>
                </a:cxn>
                <a:cxn ang="0">
                  <a:pos x="26" y="5"/>
                </a:cxn>
                <a:cxn ang="0">
                  <a:pos x="63" y="1"/>
                </a:cxn>
                <a:cxn ang="0">
                  <a:pos x="74" y="5"/>
                </a:cxn>
                <a:cxn ang="0">
                  <a:pos x="98" y="8"/>
                </a:cxn>
                <a:cxn ang="0">
                  <a:pos x="108" y="8"/>
                </a:cxn>
                <a:cxn ang="0">
                  <a:pos x="107" y="25"/>
                </a:cxn>
                <a:cxn ang="0">
                  <a:pos x="100" y="25"/>
                </a:cxn>
                <a:cxn ang="0">
                  <a:pos x="92" y="36"/>
                </a:cxn>
                <a:cxn ang="0">
                  <a:pos x="75" y="61"/>
                </a:cxn>
                <a:cxn ang="0">
                  <a:pos x="45" y="66"/>
                </a:cxn>
                <a:cxn ang="0">
                  <a:pos x="22" y="73"/>
                </a:cxn>
                <a:cxn ang="0">
                  <a:pos x="22" y="80"/>
                </a:cxn>
                <a:cxn ang="0">
                  <a:pos x="31" y="83"/>
                </a:cxn>
                <a:cxn ang="0">
                  <a:pos x="52" y="83"/>
                </a:cxn>
                <a:cxn ang="0">
                  <a:pos x="90" y="91"/>
                </a:cxn>
                <a:cxn ang="0">
                  <a:pos x="97" y="122"/>
                </a:cxn>
                <a:cxn ang="0">
                  <a:pos x="70" y="138"/>
                </a:cxn>
                <a:cxn ang="0">
                  <a:pos x="22" y="138"/>
                </a:cxn>
                <a:cxn ang="0">
                  <a:pos x="0" y="120"/>
                </a:cxn>
                <a:cxn ang="0">
                  <a:pos x="24" y="101"/>
                </a:cxn>
                <a:cxn ang="0">
                  <a:pos x="50" y="60"/>
                </a:cxn>
                <a:cxn ang="0">
                  <a:pos x="62" y="54"/>
                </a:cxn>
                <a:cxn ang="0">
                  <a:pos x="63" y="13"/>
                </a:cxn>
                <a:cxn ang="0">
                  <a:pos x="45" y="8"/>
                </a:cxn>
                <a:cxn ang="0">
                  <a:pos x="32" y="31"/>
                </a:cxn>
                <a:cxn ang="0">
                  <a:pos x="34" y="48"/>
                </a:cxn>
                <a:cxn ang="0">
                  <a:pos x="43" y="58"/>
                </a:cxn>
                <a:cxn ang="0">
                  <a:pos x="50" y="60"/>
                </a:cxn>
                <a:cxn ang="0">
                  <a:pos x="56" y="134"/>
                </a:cxn>
                <a:cxn ang="0">
                  <a:pos x="85" y="117"/>
                </a:cxn>
                <a:cxn ang="0">
                  <a:pos x="80" y="109"/>
                </a:cxn>
                <a:cxn ang="0">
                  <a:pos x="60" y="105"/>
                </a:cxn>
                <a:cxn ang="0">
                  <a:pos x="24" y="109"/>
                </a:cxn>
                <a:cxn ang="0">
                  <a:pos x="22" y="127"/>
                </a:cxn>
                <a:cxn ang="0">
                  <a:pos x="49" y="135"/>
                </a:cxn>
                <a:cxn ang="0">
                  <a:pos x="56" y="134"/>
                </a:cxn>
              </a:cxnLst>
              <a:rect l="0" t="0" r="r" b="b"/>
              <a:pathLst>
                <a:path w="109" h="141">
                  <a:moveTo>
                    <a:pt x="24" y="101"/>
                  </a:moveTo>
                  <a:lnTo>
                    <a:pt x="24" y="101"/>
                  </a:lnTo>
                  <a:cubicBezTo>
                    <a:pt x="15" y="99"/>
                    <a:pt x="9" y="96"/>
                    <a:pt x="6" y="93"/>
                  </a:cubicBezTo>
                  <a:cubicBezTo>
                    <a:pt x="3" y="90"/>
                    <a:pt x="1" y="86"/>
                    <a:pt x="1" y="83"/>
                  </a:cubicBezTo>
                  <a:cubicBezTo>
                    <a:pt x="1" y="79"/>
                    <a:pt x="2" y="77"/>
                    <a:pt x="4" y="75"/>
                  </a:cubicBezTo>
                  <a:cubicBezTo>
                    <a:pt x="5" y="74"/>
                    <a:pt x="13" y="69"/>
                    <a:pt x="26" y="61"/>
                  </a:cubicBezTo>
                  <a:cubicBezTo>
                    <a:pt x="19" y="57"/>
                    <a:pt x="15" y="53"/>
                    <a:pt x="12" y="50"/>
                  </a:cubicBezTo>
                  <a:cubicBezTo>
                    <a:pt x="9" y="45"/>
                    <a:pt x="7" y="40"/>
                    <a:pt x="7" y="35"/>
                  </a:cubicBezTo>
                  <a:cubicBezTo>
                    <a:pt x="7" y="31"/>
                    <a:pt x="8" y="26"/>
                    <a:pt x="10" y="21"/>
                  </a:cubicBezTo>
                  <a:cubicBezTo>
                    <a:pt x="14" y="14"/>
                    <a:pt x="19" y="9"/>
                    <a:pt x="26" y="5"/>
                  </a:cubicBezTo>
                  <a:cubicBezTo>
                    <a:pt x="33" y="2"/>
                    <a:pt x="41" y="0"/>
                    <a:pt x="52" y="0"/>
                  </a:cubicBezTo>
                  <a:cubicBezTo>
                    <a:pt x="56" y="0"/>
                    <a:pt x="60" y="0"/>
                    <a:pt x="63" y="1"/>
                  </a:cubicBezTo>
                  <a:cubicBezTo>
                    <a:pt x="64" y="1"/>
                    <a:pt x="67" y="2"/>
                    <a:pt x="70" y="3"/>
                  </a:cubicBezTo>
                  <a:lnTo>
                    <a:pt x="74" y="5"/>
                  </a:lnTo>
                  <a:cubicBezTo>
                    <a:pt x="78" y="7"/>
                    <a:pt x="81" y="9"/>
                    <a:pt x="83" y="11"/>
                  </a:cubicBezTo>
                  <a:cubicBezTo>
                    <a:pt x="89" y="10"/>
                    <a:pt x="94" y="9"/>
                    <a:pt x="98" y="8"/>
                  </a:cubicBezTo>
                  <a:cubicBezTo>
                    <a:pt x="100" y="7"/>
                    <a:pt x="102" y="7"/>
                    <a:pt x="104" y="7"/>
                  </a:cubicBezTo>
                  <a:cubicBezTo>
                    <a:pt x="106" y="7"/>
                    <a:pt x="107" y="7"/>
                    <a:pt x="108" y="8"/>
                  </a:cubicBezTo>
                  <a:cubicBezTo>
                    <a:pt x="108" y="10"/>
                    <a:pt x="109" y="12"/>
                    <a:pt x="109" y="17"/>
                  </a:cubicBezTo>
                  <a:cubicBezTo>
                    <a:pt x="109" y="21"/>
                    <a:pt x="108" y="23"/>
                    <a:pt x="107" y="25"/>
                  </a:cubicBezTo>
                  <a:cubicBezTo>
                    <a:pt x="106" y="26"/>
                    <a:pt x="105" y="27"/>
                    <a:pt x="104" y="27"/>
                  </a:cubicBezTo>
                  <a:cubicBezTo>
                    <a:pt x="104" y="27"/>
                    <a:pt x="102" y="26"/>
                    <a:pt x="100" y="25"/>
                  </a:cubicBezTo>
                  <a:cubicBezTo>
                    <a:pt x="96" y="23"/>
                    <a:pt x="92" y="22"/>
                    <a:pt x="89" y="22"/>
                  </a:cubicBezTo>
                  <a:cubicBezTo>
                    <a:pt x="91" y="27"/>
                    <a:pt x="92" y="31"/>
                    <a:pt x="92" y="36"/>
                  </a:cubicBezTo>
                  <a:cubicBezTo>
                    <a:pt x="92" y="41"/>
                    <a:pt x="90" y="45"/>
                    <a:pt x="87" y="50"/>
                  </a:cubicBezTo>
                  <a:cubicBezTo>
                    <a:pt x="84" y="55"/>
                    <a:pt x="80" y="58"/>
                    <a:pt x="75" y="61"/>
                  </a:cubicBezTo>
                  <a:cubicBezTo>
                    <a:pt x="68" y="65"/>
                    <a:pt x="61" y="67"/>
                    <a:pt x="54" y="67"/>
                  </a:cubicBezTo>
                  <a:cubicBezTo>
                    <a:pt x="49" y="67"/>
                    <a:pt x="46" y="67"/>
                    <a:pt x="45" y="66"/>
                  </a:cubicBezTo>
                  <a:cubicBezTo>
                    <a:pt x="42" y="66"/>
                    <a:pt x="39" y="65"/>
                    <a:pt x="34" y="64"/>
                  </a:cubicBezTo>
                  <a:cubicBezTo>
                    <a:pt x="29" y="68"/>
                    <a:pt x="24" y="70"/>
                    <a:pt x="22" y="73"/>
                  </a:cubicBezTo>
                  <a:cubicBezTo>
                    <a:pt x="21" y="74"/>
                    <a:pt x="20" y="75"/>
                    <a:pt x="20" y="77"/>
                  </a:cubicBezTo>
                  <a:cubicBezTo>
                    <a:pt x="20" y="78"/>
                    <a:pt x="21" y="79"/>
                    <a:pt x="22" y="80"/>
                  </a:cubicBezTo>
                  <a:cubicBezTo>
                    <a:pt x="23" y="82"/>
                    <a:pt x="25" y="82"/>
                    <a:pt x="28" y="83"/>
                  </a:cubicBezTo>
                  <a:cubicBezTo>
                    <a:pt x="29" y="83"/>
                    <a:pt x="30" y="83"/>
                    <a:pt x="31" y="83"/>
                  </a:cubicBezTo>
                  <a:cubicBezTo>
                    <a:pt x="34" y="83"/>
                    <a:pt x="39" y="84"/>
                    <a:pt x="45" y="84"/>
                  </a:cubicBezTo>
                  <a:cubicBezTo>
                    <a:pt x="46" y="84"/>
                    <a:pt x="48" y="83"/>
                    <a:pt x="52" y="83"/>
                  </a:cubicBezTo>
                  <a:cubicBezTo>
                    <a:pt x="54" y="83"/>
                    <a:pt x="55" y="83"/>
                    <a:pt x="55" y="83"/>
                  </a:cubicBezTo>
                  <a:cubicBezTo>
                    <a:pt x="72" y="83"/>
                    <a:pt x="84" y="86"/>
                    <a:pt x="90" y="91"/>
                  </a:cubicBezTo>
                  <a:cubicBezTo>
                    <a:pt x="97" y="96"/>
                    <a:pt x="100" y="103"/>
                    <a:pt x="100" y="110"/>
                  </a:cubicBezTo>
                  <a:cubicBezTo>
                    <a:pt x="100" y="114"/>
                    <a:pt x="99" y="118"/>
                    <a:pt x="97" y="122"/>
                  </a:cubicBezTo>
                  <a:cubicBezTo>
                    <a:pt x="94" y="126"/>
                    <a:pt x="91" y="129"/>
                    <a:pt x="87" y="132"/>
                  </a:cubicBezTo>
                  <a:cubicBezTo>
                    <a:pt x="83" y="134"/>
                    <a:pt x="78" y="136"/>
                    <a:pt x="70" y="138"/>
                  </a:cubicBezTo>
                  <a:cubicBezTo>
                    <a:pt x="63" y="140"/>
                    <a:pt x="55" y="141"/>
                    <a:pt x="46" y="141"/>
                  </a:cubicBezTo>
                  <a:cubicBezTo>
                    <a:pt x="37" y="141"/>
                    <a:pt x="29" y="140"/>
                    <a:pt x="22" y="138"/>
                  </a:cubicBezTo>
                  <a:cubicBezTo>
                    <a:pt x="14" y="137"/>
                    <a:pt x="9" y="134"/>
                    <a:pt x="4" y="130"/>
                  </a:cubicBezTo>
                  <a:cubicBezTo>
                    <a:pt x="1" y="127"/>
                    <a:pt x="0" y="123"/>
                    <a:pt x="0" y="120"/>
                  </a:cubicBezTo>
                  <a:cubicBezTo>
                    <a:pt x="0" y="117"/>
                    <a:pt x="1" y="114"/>
                    <a:pt x="4" y="111"/>
                  </a:cubicBezTo>
                  <a:cubicBezTo>
                    <a:pt x="6" y="108"/>
                    <a:pt x="13" y="105"/>
                    <a:pt x="24" y="101"/>
                  </a:cubicBezTo>
                  <a:lnTo>
                    <a:pt x="24" y="101"/>
                  </a:lnTo>
                  <a:close/>
                  <a:moveTo>
                    <a:pt x="50" y="60"/>
                  </a:moveTo>
                  <a:lnTo>
                    <a:pt x="50" y="60"/>
                  </a:lnTo>
                  <a:cubicBezTo>
                    <a:pt x="55" y="60"/>
                    <a:pt x="59" y="58"/>
                    <a:pt x="62" y="54"/>
                  </a:cubicBezTo>
                  <a:cubicBezTo>
                    <a:pt x="65" y="50"/>
                    <a:pt x="67" y="44"/>
                    <a:pt x="67" y="35"/>
                  </a:cubicBezTo>
                  <a:cubicBezTo>
                    <a:pt x="67" y="24"/>
                    <a:pt x="66" y="17"/>
                    <a:pt x="63" y="13"/>
                  </a:cubicBezTo>
                  <a:cubicBezTo>
                    <a:pt x="60" y="9"/>
                    <a:pt x="56" y="7"/>
                    <a:pt x="50" y="7"/>
                  </a:cubicBezTo>
                  <a:cubicBezTo>
                    <a:pt x="50" y="7"/>
                    <a:pt x="48" y="8"/>
                    <a:pt x="45" y="8"/>
                  </a:cubicBezTo>
                  <a:cubicBezTo>
                    <a:pt x="41" y="8"/>
                    <a:pt x="38" y="11"/>
                    <a:pt x="36" y="15"/>
                  </a:cubicBezTo>
                  <a:cubicBezTo>
                    <a:pt x="33" y="19"/>
                    <a:pt x="32" y="24"/>
                    <a:pt x="32" y="31"/>
                  </a:cubicBezTo>
                  <a:cubicBezTo>
                    <a:pt x="32" y="33"/>
                    <a:pt x="32" y="37"/>
                    <a:pt x="32" y="42"/>
                  </a:cubicBezTo>
                  <a:cubicBezTo>
                    <a:pt x="33" y="45"/>
                    <a:pt x="33" y="47"/>
                    <a:pt x="34" y="48"/>
                  </a:cubicBezTo>
                  <a:cubicBezTo>
                    <a:pt x="35" y="51"/>
                    <a:pt x="36" y="53"/>
                    <a:pt x="38" y="55"/>
                  </a:cubicBezTo>
                  <a:cubicBezTo>
                    <a:pt x="39" y="56"/>
                    <a:pt x="41" y="57"/>
                    <a:pt x="43" y="58"/>
                  </a:cubicBezTo>
                  <a:cubicBezTo>
                    <a:pt x="46" y="59"/>
                    <a:pt x="48" y="60"/>
                    <a:pt x="50" y="60"/>
                  </a:cubicBezTo>
                  <a:lnTo>
                    <a:pt x="50" y="60"/>
                  </a:lnTo>
                  <a:close/>
                  <a:moveTo>
                    <a:pt x="56" y="134"/>
                  </a:moveTo>
                  <a:lnTo>
                    <a:pt x="56" y="134"/>
                  </a:lnTo>
                  <a:cubicBezTo>
                    <a:pt x="66" y="133"/>
                    <a:pt x="74" y="130"/>
                    <a:pt x="80" y="126"/>
                  </a:cubicBezTo>
                  <a:cubicBezTo>
                    <a:pt x="84" y="123"/>
                    <a:pt x="85" y="120"/>
                    <a:pt x="85" y="117"/>
                  </a:cubicBezTo>
                  <a:cubicBezTo>
                    <a:pt x="85" y="116"/>
                    <a:pt x="85" y="114"/>
                    <a:pt x="84" y="113"/>
                  </a:cubicBezTo>
                  <a:cubicBezTo>
                    <a:pt x="83" y="112"/>
                    <a:pt x="82" y="110"/>
                    <a:pt x="80" y="109"/>
                  </a:cubicBezTo>
                  <a:cubicBezTo>
                    <a:pt x="78" y="107"/>
                    <a:pt x="76" y="106"/>
                    <a:pt x="73" y="106"/>
                  </a:cubicBezTo>
                  <a:cubicBezTo>
                    <a:pt x="70" y="105"/>
                    <a:pt x="65" y="105"/>
                    <a:pt x="60" y="105"/>
                  </a:cubicBezTo>
                  <a:lnTo>
                    <a:pt x="47" y="105"/>
                  </a:lnTo>
                  <a:cubicBezTo>
                    <a:pt x="36" y="105"/>
                    <a:pt x="28" y="106"/>
                    <a:pt x="24" y="109"/>
                  </a:cubicBezTo>
                  <a:cubicBezTo>
                    <a:pt x="20" y="111"/>
                    <a:pt x="19" y="115"/>
                    <a:pt x="19" y="120"/>
                  </a:cubicBezTo>
                  <a:cubicBezTo>
                    <a:pt x="19" y="122"/>
                    <a:pt x="20" y="124"/>
                    <a:pt x="22" y="127"/>
                  </a:cubicBezTo>
                  <a:cubicBezTo>
                    <a:pt x="24" y="129"/>
                    <a:pt x="27" y="131"/>
                    <a:pt x="32" y="132"/>
                  </a:cubicBezTo>
                  <a:cubicBezTo>
                    <a:pt x="38" y="134"/>
                    <a:pt x="43" y="135"/>
                    <a:pt x="49" y="135"/>
                  </a:cubicBezTo>
                  <a:cubicBezTo>
                    <a:pt x="50" y="135"/>
                    <a:pt x="53" y="134"/>
                    <a:pt x="56" y="134"/>
                  </a:cubicBezTo>
                  <a:lnTo>
                    <a:pt x="56" y="13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7" name="Freeform 417"/>
            <p:cNvSpPr>
              <a:spLocks/>
            </p:cNvSpPr>
            <p:nvPr/>
          </p:nvSpPr>
          <p:spPr bwMode="auto">
            <a:xfrm>
              <a:off x="1626" y="6282"/>
              <a:ext cx="181" cy="181"/>
            </a:xfrm>
            <a:custGeom>
              <a:avLst/>
              <a:gdLst/>
              <a:ahLst/>
              <a:cxnLst>
                <a:cxn ang="0">
                  <a:pos x="1" y="8"/>
                </a:cxn>
                <a:cxn ang="0">
                  <a:pos x="4" y="0"/>
                </a:cxn>
                <a:cxn ang="0">
                  <a:pos x="31" y="1"/>
                </a:cxn>
                <a:cxn ang="0">
                  <a:pos x="61" y="0"/>
                </a:cxn>
                <a:cxn ang="0">
                  <a:pos x="70" y="1"/>
                </a:cxn>
                <a:cxn ang="0">
                  <a:pos x="70" y="8"/>
                </a:cxn>
                <a:cxn ang="0">
                  <a:pos x="50" y="11"/>
                </a:cxn>
                <a:cxn ang="0">
                  <a:pos x="49" y="29"/>
                </a:cxn>
                <a:cxn ang="0">
                  <a:pos x="49" y="42"/>
                </a:cxn>
                <a:cxn ang="0">
                  <a:pos x="49" y="68"/>
                </a:cxn>
                <a:cxn ang="0">
                  <a:pos x="56" y="113"/>
                </a:cxn>
                <a:cxn ang="0">
                  <a:pos x="82" y="126"/>
                </a:cxn>
                <a:cxn ang="0">
                  <a:pos x="110" y="119"/>
                </a:cxn>
                <a:cxn ang="0">
                  <a:pos x="121" y="102"/>
                </a:cxn>
                <a:cxn ang="0">
                  <a:pos x="121" y="25"/>
                </a:cxn>
                <a:cxn ang="0">
                  <a:pos x="118" y="11"/>
                </a:cxn>
                <a:cxn ang="0">
                  <a:pos x="101" y="8"/>
                </a:cxn>
                <a:cxn ang="0">
                  <a:pos x="100" y="0"/>
                </a:cxn>
                <a:cxn ang="0">
                  <a:pos x="128" y="1"/>
                </a:cxn>
                <a:cxn ang="0">
                  <a:pos x="148" y="0"/>
                </a:cxn>
                <a:cxn ang="0">
                  <a:pos x="149" y="7"/>
                </a:cxn>
                <a:cxn ang="0">
                  <a:pos x="133" y="10"/>
                </a:cxn>
                <a:cxn ang="0">
                  <a:pos x="132" y="19"/>
                </a:cxn>
                <a:cxn ang="0">
                  <a:pos x="132" y="34"/>
                </a:cxn>
                <a:cxn ang="0">
                  <a:pos x="133" y="54"/>
                </a:cxn>
                <a:cxn ang="0">
                  <a:pos x="132" y="103"/>
                </a:cxn>
                <a:cxn ang="0">
                  <a:pos x="118" y="126"/>
                </a:cxn>
                <a:cxn ang="0">
                  <a:pos x="75" y="137"/>
                </a:cxn>
                <a:cxn ang="0">
                  <a:pos x="30" y="121"/>
                </a:cxn>
                <a:cxn ang="0">
                  <a:pos x="21" y="81"/>
                </a:cxn>
                <a:cxn ang="0">
                  <a:pos x="19" y="12"/>
                </a:cxn>
                <a:cxn ang="0">
                  <a:pos x="1" y="8"/>
                </a:cxn>
              </a:cxnLst>
              <a:rect l="0" t="0" r="r" b="b"/>
              <a:pathLst>
                <a:path w="149" h="137">
                  <a:moveTo>
                    <a:pt x="1" y="8"/>
                  </a:moveTo>
                  <a:lnTo>
                    <a:pt x="1" y="8"/>
                  </a:lnTo>
                  <a:lnTo>
                    <a:pt x="0" y="0"/>
                  </a:lnTo>
                  <a:cubicBezTo>
                    <a:pt x="2" y="0"/>
                    <a:pt x="3" y="0"/>
                    <a:pt x="4" y="0"/>
                  </a:cubicBezTo>
                  <a:cubicBezTo>
                    <a:pt x="8" y="0"/>
                    <a:pt x="11" y="0"/>
                    <a:pt x="15" y="0"/>
                  </a:cubicBezTo>
                  <a:cubicBezTo>
                    <a:pt x="24" y="1"/>
                    <a:pt x="30" y="1"/>
                    <a:pt x="31" y="1"/>
                  </a:cubicBezTo>
                  <a:cubicBezTo>
                    <a:pt x="37" y="1"/>
                    <a:pt x="42" y="1"/>
                    <a:pt x="47" y="0"/>
                  </a:cubicBezTo>
                  <a:cubicBezTo>
                    <a:pt x="53" y="0"/>
                    <a:pt x="57" y="0"/>
                    <a:pt x="61" y="0"/>
                  </a:cubicBezTo>
                  <a:cubicBezTo>
                    <a:pt x="66" y="0"/>
                    <a:pt x="68" y="0"/>
                    <a:pt x="70" y="0"/>
                  </a:cubicBezTo>
                  <a:lnTo>
                    <a:pt x="70" y="1"/>
                  </a:lnTo>
                  <a:lnTo>
                    <a:pt x="70" y="7"/>
                  </a:lnTo>
                  <a:lnTo>
                    <a:pt x="70" y="8"/>
                  </a:lnTo>
                  <a:cubicBezTo>
                    <a:pt x="66" y="9"/>
                    <a:pt x="62" y="9"/>
                    <a:pt x="58" y="9"/>
                  </a:cubicBezTo>
                  <a:cubicBezTo>
                    <a:pt x="54" y="9"/>
                    <a:pt x="51" y="10"/>
                    <a:pt x="50" y="11"/>
                  </a:cubicBezTo>
                  <a:cubicBezTo>
                    <a:pt x="49" y="12"/>
                    <a:pt x="49" y="16"/>
                    <a:pt x="49" y="23"/>
                  </a:cubicBezTo>
                  <a:cubicBezTo>
                    <a:pt x="49" y="26"/>
                    <a:pt x="49" y="27"/>
                    <a:pt x="49" y="29"/>
                  </a:cubicBezTo>
                  <a:lnTo>
                    <a:pt x="49" y="33"/>
                  </a:lnTo>
                  <a:lnTo>
                    <a:pt x="49" y="42"/>
                  </a:lnTo>
                  <a:lnTo>
                    <a:pt x="50" y="51"/>
                  </a:lnTo>
                  <a:lnTo>
                    <a:pt x="49" y="68"/>
                  </a:lnTo>
                  <a:lnTo>
                    <a:pt x="51" y="94"/>
                  </a:lnTo>
                  <a:cubicBezTo>
                    <a:pt x="51" y="102"/>
                    <a:pt x="53" y="108"/>
                    <a:pt x="56" y="113"/>
                  </a:cubicBezTo>
                  <a:cubicBezTo>
                    <a:pt x="58" y="117"/>
                    <a:pt x="61" y="120"/>
                    <a:pt x="65" y="122"/>
                  </a:cubicBezTo>
                  <a:cubicBezTo>
                    <a:pt x="71" y="125"/>
                    <a:pt x="76" y="126"/>
                    <a:pt x="82" y="126"/>
                  </a:cubicBezTo>
                  <a:cubicBezTo>
                    <a:pt x="89" y="126"/>
                    <a:pt x="95" y="125"/>
                    <a:pt x="100" y="124"/>
                  </a:cubicBezTo>
                  <a:cubicBezTo>
                    <a:pt x="104" y="123"/>
                    <a:pt x="107" y="121"/>
                    <a:pt x="110" y="119"/>
                  </a:cubicBezTo>
                  <a:cubicBezTo>
                    <a:pt x="113" y="117"/>
                    <a:pt x="115" y="115"/>
                    <a:pt x="116" y="113"/>
                  </a:cubicBezTo>
                  <a:cubicBezTo>
                    <a:pt x="119" y="109"/>
                    <a:pt x="120" y="105"/>
                    <a:pt x="121" y="102"/>
                  </a:cubicBezTo>
                  <a:cubicBezTo>
                    <a:pt x="123" y="98"/>
                    <a:pt x="123" y="91"/>
                    <a:pt x="123" y="81"/>
                  </a:cubicBezTo>
                  <a:cubicBezTo>
                    <a:pt x="123" y="64"/>
                    <a:pt x="123" y="45"/>
                    <a:pt x="121" y="25"/>
                  </a:cubicBezTo>
                  <a:lnTo>
                    <a:pt x="120" y="19"/>
                  </a:lnTo>
                  <a:cubicBezTo>
                    <a:pt x="120" y="15"/>
                    <a:pt x="119" y="12"/>
                    <a:pt x="118" y="11"/>
                  </a:cubicBezTo>
                  <a:cubicBezTo>
                    <a:pt x="116" y="9"/>
                    <a:pt x="113" y="8"/>
                    <a:pt x="111" y="8"/>
                  </a:cubicBezTo>
                  <a:lnTo>
                    <a:pt x="101" y="8"/>
                  </a:lnTo>
                  <a:lnTo>
                    <a:pt x="100" y="8"/>
                  </a:lnTo>
                  <a:lnTo>
                    <a:pt x="100" y="0"/>
                  </a:lnTo>
                  <a:lnTo>
                    <a:pt x="108" y="0"/>
                  </a:lnTo>
                  <a:lnTo>
                    <a:pt x="128" y="1"/>
                  </a:lnTo>
                  <a:cubicBezTo>
                    <a:pt x="134" y="1"/>
                    <a:pt x="141" y="0"/>
                    <a:pt x="147" y="0"/>
                  </a:cubicBezTo>
                  <a:lnTo>
                    <a:pt x="148" y="0"/>
                  </a:lnTo>
                  <a:cubicBezTo>
                    <a:pt x="149" y="2"/>
                    <a:pt x="149" y="4"/>
                    <a:pt x="149" y="5"/>
                  </a:cubicBezTo>
                  <a:cubicBezTo>
                    <a:pt x="149" y="5"/>
                    <a:pt x="149" y="6"/>
                    <a:pt x="149" y="7"/>
                  </a:cubicBezTo>
                  <a:cubicBezTo>
                    <a:pt x="146" y="8"/>
                    <a:pt x="143" y="9"/>
                    <a:pt x="141" y="9"/>
                  </a:cubicBezTo>
                  <a:cubicBezTo>
                    <a:pt x="136" y="9"/>
                    <a:pt x="133" y="10"/>
                    <a:pt x="133" y="10"/>
                  </a:cubicBezTo>
                  <a:cubicBezTo>
                    <a:pt x="132" y="11"/>
                    <a:pt x="131" y="12"/>
                    <a:pt x="131" y="14"/>
                  </a:cubicBezTo>
                  <a:cubicBezTo>
                    <a:pt x="131" y="15"/>
                    <a:pt x="131" y="17"/>
                    <a:pt x="132" y="19"/>
                  </a:cubicBezTo>
                  <a:cubicBezTo>
                    <a:pt x="132" y="21"/>
                    <a:pt x="132" y="24"/>
                    <a:pt x="132" y="28"/>
                  </a:cubicBezTo>
                  <a:cubicBezTo>
                    <a:pt x="132" y="31"/>
                    <a:pt x="132" y="33"/>
                    <a:pt x="132" y="34"/>
                  </a:cubicBezTo>
                  <a:cubicBezTo>
                    <a:pt x="132" y="36"/>
                    <a:pt x="132" y="37"/>
                    <a:pt x="132" y="38"/>
                  </a:cubicBezTo>
                  <a:cubicBezTo>
                    <a:pt x="132" y="43"/>
                    <a:pt x="133" y="48"/>
                    <a:pt x="133" y="54"/>
                  </a:cubicBezTo>
                  <a:lnTo>
                    <a:pt x="134" y="75"/>
                  </a:lnTo>
                  <a:cubicBezTo>
                    <a:pt x="134" y="89"/>
                    <a:pt x="133" y="98"/>
                    <a:pt x="132" y="103"/>
                  </a:cubicBezTo>
                  <a:cubicBezTo>
                    <a:pt x="131" y="108"/>
                    <a:pt x="130" y="111"/>
                    <a:pt x="128" y="114"/>
                  </a:cubicBezTo>
                  <a:cubicBezTo>
                    <a:pt x="126" y="118"/>
                    <a:pt x="122" y="122"/>
                    <a:pt x="118" y="126"/>
                  </a:cubicBezTo>
                  <a:cubicBezTo>
                    <a:pt x="113" y="129"/>
                    <a:pt x="107" y="132"/>
                    <a:pt x="100" y="134"/>
                  </a:cubicBezTo>
                  <a:cubicBezTo>
                    <a:pt x="93" y="136"/>
                    <a:pt x="85" y="137"/>
                    <a:pt x="75" y="137"/>
                  </a:cubicBezTo>
                  <a:cubicBezTo>
                    <a:pt x="65" y="137"/>
                    <a:pt x="55" y="135"/>
                    <a:pt x="48" y="133"/>
                  </a:cubicBezTo>
                  <a:cubicBezTo>
                    <a:pt x="40" y="130"/>
                    <a:pt x="34" y="126"/>
                    <a:pt x="30" y="121"/>
                  </a:cubicBezTo>
                  <a:cubicBezTo>
                    <a:pt x="27" y="117"/>
                    <a:pt x="24" y="111"/>
                    <a:pt x="22" y="103"/>
                  </a:cubicBezTo>
                  <a:cubicBezTo>
                    <a:pt x="21" y="98"/>
                    <a:pt x="21" y="91"/>
                    <a:pt x="21" y="81"/>
                  </a:cubicBezTo>
                  <a:lnTo>
                    <a:pt x="21" y="32"/>
                  </a:lnTo>
                  <a:cubicBezTo>
                    <a:pt x="21" y="20"/>
                    <a:pt x="20" y="14"/>
                    <a:pt x="19" y="12"/>
                  </a:cubicBezTo>
                  <a:cubicBezTo>
                    <a:pt x="18" y="10"/>
                    <a:pt x="13" y="9"/>
                    <a:pt x="5" y="8"/>
                  </a:cubicBezTo>
                  <a:cubicBezTo>
                    <a:pt x="3" y="8"/>
                    <a:pt x="2" y="8"/>
                    <a:pt x="1" y="8"/>
                  </a:cubicBezTo>
                  <a:lnTo>
                    <a:pt x="1" y="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8" name="Freeform 418"/>
            <p:cNvSpPr>
              <a:spLocks/>
            </p:cNvSpPr>
            <p:nvPr/>
          </p:nvSpPr>
          <p:spPr bwMode="auto">
            <a:xfrm>
              <a:off x="1832" y="6277"/>
              <a:ext cx="109" cy="183"/>
            </a:xfrm>
            <a:custGeom>
              <a:avLst/>
              <a:gdLst/>
              <a:ahLst/>
              <a:cxnLst>
                <a:cxn ang="0">
                  <a:pos x="77" y="6"/>
                </a:cxn>
                <a:cxn ang="0">
                  <a:pos x="77" y="6"/>
                </a:cxn>
                <a:cxn ang="0">
                  <a:pos x="79" y="17"/>
                </a:cxn>
                <a:cxn ang="0">
                  <a:pos x="80" y="34"/>
                </a:cxn>
                <a:cxn ang="0">
                  <a:pos x="80" y="38"/>
                </a:cxn>
                <a:cxn ang="0">
                  <a:pos x="79" y="38"/>
                </a:cxn>
                <a:cxn ang="0">
                  <a:pos x="71" y="37"/>
                </a:cxn>
                <a:cxn ang="0">
                  <a:pos x="70" y="37"/>
                </a:cxn>
                <a:cxn ang="0">
                  <a:pos x="61" y="19"/>
                </a:cxn>
                <a:cxn ang="0">
                  <a:pos x="42" y="10"/>
                </a:cxn>
                <a:cxn ang="0">
                  <a:pos x="26" y="16"/>
                </a:cxn>
                <a:cxn ang="0">
                  <a:pos x="20" y="29"/>
                </a:cxn>
                <a:cxn ang="0">
                  <a:pos x="26" y="42"/>
                </a:cxn>
                <a:cxn ang="0">
                  <a:pos x="51" y="53"/>
                </a:cxn>
                <a:cxn ang="0">
                  <a:pos x="66" y="59"/>
                </a:cxn>
                <a:cxn ang="0">
                  <a:pos x="80" y="68"/>
                </a:cxn>
                <a:cxn ang="0">
                  <a:pos x="88" y="81"/>
                </a:cxn>
                <a:cxn ang="0">
                  <a:pos x="90" y="96"/>
                </a:cxn>
                <a:cxn ang="0">
                  <a:pos x="87" y="115"/>
                </a:cxn>
                <a:cxn ang="0">
                  <a:pos x="80" y="124"/>
                </a:cxn>
                <a:cxn ang="0">
                  <a:pos x="71" y="132"/>
                </a:cxn>
                <a:cxn ang="0">
                  <a:pos x="57" y="138"/>
                </a:cxn>
                <a:cxn ang="0">
                  <a:pos x="39" y="139"/>
                </a:cxn>
                <a:cxn ang="0">
                  <a:pos x="22" y="137"/>
                </a:cxn>
                <a:cxn ang="0">
                  <a:pos x="10" y="134"/>
                </a:cxn>
                <a:cxn ang="0">
                  <a:pos x="3" y="131"/>
                </a:cxn>
                <a:cxn ang="0">
                  <a:pos x="2" y="129"/>
                </a:cxn>
                <a:cxn ang="0">
                  <a:pos x="2" y="128"/>
                </a:cxn>
                <a:cxn ang="0">
                  <a:pos x="2" y="114"/>
                </a:cxn>
                <a:cxn ang="0">
                  <a:pos x="2" y="104"/>
                </a:cxn>
                <a:cxn ang="0">
                  <a:pos x="2" y="100"/>
                </a:cxn>
                <a:cxn ang="0">
                  <a:pos x="11" y="100"/>
                </a:cxn>
                <a:cxn ang="0">
                  <a:pos x="17" y="114"/>
                </a:cxn>
                <a:cxn ang="0">
                  <a:pos x="25" y="123"/>
                </a:cxn>
                <a:cxn ang="0">
                  <a:pos x="34" y="128"/>
                </a:cxn>
                <a:cxn ang="0">
                  <a:pos x="46" y="130"/>
                </a:cxn>
                <a:cxn ang="0">
                  <a:pos x="58" y="127"/>
                </a:cxn>
                <a:cxn ang="0">
                  <a:pos x="69" y="119"/>
                </a:cxn>
                <a:cxn ang="0">
                  <a:pos x="73" y="108"/>
                </a:cxn>
                <a:cxn ang="0">
                  <a:pos x="66" y="94"/>
                </a:cxn>
                <a:cxn ang="0">
                  <a:pos x="42" y="83"/>
                </a:cxn>
                <a:cxn ang="0">
                  <a:pos x="16" y="71"/>
                </a:cxn>
                <a:cxn ang="0">
                  <a:pos x="4" y="57"/>
                </a:cxn>
                <a:cxn ang="0">
                  <a:pos x="0" y="40"/>
                </a:cxn>
                <a:cxn ang="0">
                  <a:pos x="12" y="12"/>
                </a:cxn>
                <a:cxn ang="0">
                  <a:pos x="47" y="0"/>
                </a:cxn>
                <a:cxn ang="0">
                  <a:pos x="61" y="2"/>
                </a:cxn>
                <a:cxn ang="0">
                  <a:pos x="77" y="6"/>
                </a:cxn>
                <a:cxn ang="0">
                  <a:pos x="77" y="6"/>
                </a:cxn>
              </a:cxnLst>
              <a:rect l="0" t="0" r="r" b="b"/>
              <a:pathLst>
                <a:path w="90" h="139">
                  <a:moveTo>
                    <a:pt x="77" y="6"/>
                  </a:moveTo>
                  <a:lnTo>
                    <a:pt x="77" y="6"/>
                  </a:lnTo>
                  <a:cubicBezTo>
                    <a:pt x="78" y="9"/>
                    <a:pt x="78" y="12"/>
                    <a:pt x="79" y="17"/>
                  </a:cubicBezTo>
                  <a:cubicBezTo>
                    <a:pt x="80" y="24"/>
                    <a:pt x="80" y="30"/>
                    <a:pt x="80" y="34"/>
                  </a:cubicBezTo>
                  <a:cubicBezTo>
                    <a:pt x="80" y="35"/>
                    <a:pt x="80" y="36"/>
                    <a:pt x="80" y="38"/>
                  </a:cubicBezTo>
                  <a:lnTo>
                    <a:pt x="79" y="38"/>
                  </a:lnTo>
                  <a:lnTo>
                    <a:pt x="71" y="37"/>
                  </a:lnTo>
                  <a:lnTo>
                    <a:pt x="70" y="37"/>
                  </a:lnTo>
                  <a:cubicBezTo>
                    <a:pt x="67" y="28"/>
                    <a:pt x="64" y="22"/>
                    <a:pt x="61" y="19"/>
                  </a:cubicBezTo>
                  <a:cubicBezTo>
                    <a:pt x="55" y="13"/>
                    <a:pt x="49" y="10"/>
                    <a:pt x="42" y="10"/>
                  </a:cubicBezTo>
                  <a:cubicBezTo>
                    <a:pt x="35" y="10"/>
                    <a:pt x="30" y="12"/>
                    <a:pt x="26" y="16"/>
                  </a:cubicBezTo>
                  <a:cubicBezTo>
                    <a:pt x="22" y="19"/>
                    <a:pt x="20" y="24"/>
                    <a:pt x="20" y="29"/>
                  </a:cubicBezTo>
                  <a:cubicBezTo>
                    <a:pt x="20" y="33"/>
                    <a:pt x="22" y="38"/>
                    <a:pt x="26" y="42"/>
                  </a:cubicBezTo>
                  <a:cubicBezTo>
                    <a:pt x="30" y="46"/>
                    <a:pt x="38" y="50"/>
                    <a:pt x="51" y="53"/>
                  </a:cubicBezTo>
                  <a:cubicBezTo>
                    <a:pt x="55" y="55"/>
                    <a:pt x="60" y="57"/>
                    <a:pt x="66" y="59"/>
                  </a:cubicBezTo>
                  <a:cubicBezTo>
                    <a:pt x="72" y="62"/>
                    <a:pt x="76" y="65"/>
                    <a:pt x="80" y="68"/>
                  </a:cubicBezTo>
                  <a:cubicBezTo>
                    <a:pt x="84" y="73"/>
                    <a:pt x="87" y="77"/>
                    <a:pt x="88" y="81"/>
                  </a:cubicBezTo>
                  <a:cubicBezTo>
                    <a:pt x="90" y="85"/>
                    <a:pt x="90" y="90"/>
                    <a:pt x="90" y="96"/>
                  </a:cubicBezTo>
                  <a:cubicBezTo>
                    <a:pt x="90" y="102"/>
                    <a:pt x="89" y="108"/>
                    <a:pt x="87" y="115"/>
                  </a:cubicBezTo>
                  <a:cubicBezTo>
                    <a:pt x="85" y="118"/>
                    <a:pt x="83" y="121"/>
                    <a:pt x="80" y="124"/>
                  </a:cubicBezTo>
                  <a:cubicBezTo>
                    <a:pt x="78" y="126"/>
                    <a:pt x="75" y="129"/>
                    <a:pt x="71" y="132"/>
                  </a:cubicBezTo>
                  <a:cubicBezTo>
                    <a:pt x="67" y="134"/>
                    <a:pt x="62" y="136"/>
                    <a:pt x="57" y="138"/>
                  </a:cubicBezTo>
                  <a:cubicBezTo>
                    <a:pt x="53" y="139"/>
                    <a:pt x="47" y="139"/>
                    <a:pt x="39" y="139"/>
                  </a:cubicBezTo>
                  <a:cubicBezTo>
                    <a:pt x="35" y="139"/>
                    <a:pt x="29" y="139"/>
                    <a:pt x="22" y="137"/>
                  </a:cubicBezTo>
                  <a:lnTo>
                    <a:pt x="10" y="134"/>
                  </a:lnTo>
                  <a:cubicBezTo>
                    <a:pt x="6" y="133"/>
                    <a:pt x="4" y="132"/>
                    <a:pt x="3" y="131"/>
                  </a:cubicBezTo>
                  <a:cubicBezTo>
                    <a:pt x="3" y="131"/>
                    <a:pt x="3" y="130"/>
                    <a:pt x="2" y="129"/>
                  </a:cubicBezTo>
                  <a:lnTo>
                    <a:pt x="2" y="128"/>
                  </a:lnTo>
                  <a:cubicBezTo>
                    <a:pt x="2" y="127"/>
                    <a:pt x="2" y="123"/>
                    <a:pt x="2" y="114"/>
                  </a:cubicBezTo>
                  <a:cubicBezTo>
                    <a:pt x="2" y="109"/>
                    <a:pt x="2" y="106"/>
                    <a:pt x="2" y="104"/>
                  </a:cubicBezTo>
                  <a:lnTo>
                    <a:pt x="2" y="100"/>
                  </a:lnTo>
                  <a:lnTo>
                    <a:pt x="11" y="100"/>
                  </a:lnTo>
                  <a:cubicBezTo>
                    <a:pt x="14" y="108"/>
                    <a:pt x="16" y="112"/>
                    <a:pt x="17" y="114"/>
                  </a:cubicBezTo>
                  <a:cubicBezTo>
                    <a:pt x="20" y="118"/>
                    <a:pt x="22" y="120"/>
                    <a:pt x="25" y="123"/>
                  </a:cubicBezTo>
                  <a:cubicBezTo>
                    <a:pt x="27" y="125"/>
                    <a:pt x="30" y="126"/>
                    <a:pt x="34" y="128"/>
                  </a:cubicBezTo>
                  <a:cubicBezTo>
                    <a:pt x="37" y="129"/>
                    <a:pt x="41" y="130"/>
                    <a:pt x="46" y="130"/>
                  </a:cubicBezTo>
                  <a:cubicBezTo>
                    <a:pt x="49" y="130"/>
                    <a:pt x="53" y="129"/>
                    <a:pt x="58" y="127"/>
                  </a:cubicBezTo>
                  <a:cubicBezTo>
                    <a:pt x="62" y="126"/>
                    <a:pt x="66" y="123"/>
                    <a:pt x="69" y="119"/>
                  </a:cubicBezTo>
                  <a:cubicBezTo>
                    <a:pt x="71" y="116"/>
                    <a:pt x="73" y="112"/>
                    <a:pt x="73" y="108"/>
                  </a:cubicBezTo>
                  <a:cubicBezTo>
                    <a:pt x="73" y="103"/>
                    <a:pt x="70" y="98"/>
                    <a:pt x="66" y="94"/>
                  </a:cubicBezTo>
                  <a:cubicBezTo>
                    <a:pt x="63" y="91"/>
                    <a:pt x="55" y="87"/>
                    <a:pt x="42" y="83"/>
                  </a:cubicBezTo>
                  <a:cubicBezTo>
                    <a:pt x="29" y="78"/>
                    <a:pt x="21" y="74"/>
                    <a:pt x="16" y="71"/>
                  </a:cubicBezTo>
                  <a:cubicBezTo>
                    <a:pt x="11" y="67"/>
                    <a:pt x="7" y="63"/>
                    <a:pt x="4" y="57"/>
                  </a:cubicBezTo>
                  <a:cubicBezTo>
                    <a:pt x="1" y="51"/>
                    <a:pt x="0" y="45"/>
                    <a:pt x="0" y="40"/>
                  </a:cubicBezTo>
                  <a:cubicBezTo>
                    <a:pt x="0" y="29"/>
                    <a:pt x="4" y="19"/>
                    <a:pt x="12" y="12"/>
                  </a:cubicBezTo>
                  <a:cubicBezTo>
                    <a:pt x="20" y="4"/>
                    <a:pt x="31" y="0"/>
                    <a:pt x="47" y="0"/>
                  </a:cubicBezTo>
                  <a:cubicBezTo>
                    <a:pt x="50" y="0"/>
                    <a:pt x="55" y="1"/>
                    <a:pt x="61" y="2"/>
                  </a:cubicBezTo>
                  <a:cubicBezTo>
                    <a:pt x="65" y="3"/>
                    <a:pt x="70" y="4"/>
                    <a:pt x="77" y="6"/>
                  </a:cubicBezTo>
                  <a:lnTo>
                    <a:pt x="77"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39" name="Freeform 419"/>
            <p:cNvSpPr>
              <a:spLocks noEditPoints="1"/>
            </p:cNvSpPr>
            <p:nvPr/>
          </p:nvSpPr>
          <p:spPr bwMode="auto">
            <a:xfrm>
              <a:off x="2014" y="6278"/>
              <a:ext cx="178" cy="180"/>
            </a:xfrm>
            <a:custGeom>
              <a:avLst/>
              <a:gdLst/>
              <a:ahLst/>
              <a:cxnLst>
                <a:cxn ang="0">
                  <a:pos x="0" y="136"/>
                </a:cxn>
                <a:cxn ang="0">
                  <a:pos x="0" y="136"/>
                </a:cxn>
                <a:cxn ang="0">
                  <a:pos x="0" y="129"/>
                </a:cxn>
                <a:cxn ang="0">
                  <a:pos x="7" y="128"/>
                </a:cxn>
                <a:cxn ang="0">
                  <a:pos x="17" y="125"/>
                </a:cxn>
                <a:cxn ang="0">
                  <a:pos x="21" y="119"/>
                </a:cxn>
                <a:cxn ang="0">
                  <a:pos x="42" y="64"/>
                </a:cxn>
                <a:cxn ang="0">
                  <a:pos x="66" y="0"/>
                </a:cxn>
                <a:cxn ang="0">
                  <a:pos x="73" y="0"/>
                </a:cxn>
                <a:cxn ang="0">
                  <a:pos x="78" y="0"/>
                </a:cxn>
                <a:cxn ang="0">
                  <a:pos x="78" y="2"/>
                </a:cxn>
                <a:cxn ang="0">
                  <a:pos x="96" y="44"/>
                </a:cxn>
                <a:cxn ang="0">
                  <a:pos x="107" y="71"/>
                </a:cxn>
                <a:cxn ang="0">
                  <a:pos x="116" y="92"/>
                </a:cxn>
                <a:cxn ang="0">
                  <a:pos x="121" y="106"/>
                </a:cxn>
                <a:cxn ang="0">
                  <a:pos x="127" y="119"/>
                </a:cxn>
                <a:cxn ang="0">
                  <a:pos x="130" y="125"/>
                </a:cxn>
                <a:cxn ang="0">
                  <a:pos x="136" y="127"/>
                </a:cxn>
                <a:cxn ang="0">
                  <a:pos x="145" y="129"/>
                </a:cxn>
                <a:cxn ang="0">
                  <a:pos x="146" y="134"/>
                </a:cxn>
                <a:cxn ang="0">
                  <a:pos x="146" y="136"/>
                </a:cxn>
                <a:cxn ang="0">
                  <a:pos x="129" y="136"/>
                </a:cxn>
                <a:cxn ang="0">
                  <a:pos x="112" y="135"/>
                </a:cxn>
                <a:cxn ang="0">
                  <a:pos x="101" y="135"/>
                </a:cxn>
                <a:cxn ang="0">
                  <a:pos x="83" y="136"/>
                </a:cxn>
                <a:cxn ang="0">
                  <a:pos x="78" y="136"/>
                </a:cxn>
                <a:cxn ang="0">
                  <a:pos x="78" y="129"/>
                </a:cxn>
                <a:cxn ang="0">
                  <a:pos x="90" y="127"/>
                </a:cxn>
                <a:cxn ang="0">
                  <a:pos x="96" y="125"/>
                </a:cxn>
                <a:cxn ang="0">
                  <a:pos x="97" y="122"/>
                </a:cxn>
                <a:cxn ang="0">
                  <a:pos x="96" y="120"/>
                </a:cxn>
                <a:cxn ang="0">
                  <a:pos x="92" y="109"/>
                </a:cxn>
                <a:cxn ang="0">
                  <a:pos x="84" y="89"/>
                </a:cxn>
                <a:cxn ang="0">
                  <a:pos x="44" y="89"/>
                </a:cxn>
                <a:cxn ang="0">
                  <a:pos x="35" y="113"/>
                </a:cxn>
                <a:cxn ang="0">
                  <a:pos x="33" y="121"/>
                </a:cxn>
                <a:cxn ang="0">
                  <a:pos x="35" y="125"/>
                </a:cxn>
                <a:cxn ang="0">
                  <a:pos x="44" y="127"/>
                </a:cxn>
                <a:cxn ang="0">
                  <a:pos x="51" y="129"/>
                </a:cxn>
                <a:cxn ang="0">
                  <a:pos x="51" y="134"/>
                </a:cxn>
                <a:cxn ang="0">
                  <a:pos x="51" y="136"/>
                </a:cxn>
                <a:cxn ang="0">
                  <a:pos x="21" y="134"/>
                </a:cxn>
                <a:cxn ang="0">
                  <a:pos x="16" y="135"/>
                </a:cxn>
                <a:cxn ang="0">
                  <a:pos x="2" y="136"/>
                </a:cxn>
                <a:cxn ang="0">
                  <a:pos x="0" y="136"/>
                </a:cxn>
                <a:cxn ang="0">
                  <a:pos x="49" y="78"/>
                </a:cxn>
                <a:cxn ang="0">
                  <a:pos x="49" y="78"/>
                </a:cxn>
                <a:cxn ang="0">
                  <a:pos x="77" y="78"/>
                </a:cxn>
                <a:cxn ang="0">
                  <a:pos x="80" y="78"/>
                </a:cxn>
                <a:cxn ang="0">
                  <a:pos x="72" y="57"/>
                </a:cxn>
                <a:cxn ang="0">
                  <a:pos x="64" y="38"/>
                </a:cxn>
                <a:cxn ang="0">
                  <a:pos x="49" y="78"/>
                </a:cxn>
              </a:cxnLst>
              <a:rect l="0" t="0" r="r" b="b"/>
              <a:pathLst>
                <a:path w="146" h="136">
                  <a:moveTo>
                    <a:pt x="0" y="136"/>
                  </a:moveTo>
                  <a:lnTo>
                    <a:pt x="0" y="136"/>
                  </a:lnTo>
                  <a:lnTo>
                    <a:pt x="0" y="129"/>
                  </a:lnTo>
                  <a:cubicBezTo>
                    <a:pt x="1" y="129"/>
                    <a:pt x="4" y="128"/>
                    <a:pt x="7" y="128"/>
                  </a:cubicBezTo>
                  <a:cubicBezTo>
                    <a:pt x="12" y="127"/>
                    <a:pt x="16" y="126"/>
                    <a:pt x="17" y="125"/>
                  </a:cubicBezTo>
                  <a:cubicBezTo>
                    <a:pt x="18" y="124"/>
                    <a:pt x="19" y="122"/>
                    <a:pt x="21" y="119"/>
                  </a:cubicBezTo>
                  <a:lnTo>
                    <a:pt x="42" y="64"/>
                  </a:lnTo>
                  <a:lnTo>
                    <a:pt x="66" y="0"/>
                  </a:lnTo>
                  <a:cubicBezTo>
                    <a:pt x="69" y="0"/>
                    <a:pt x="71" y="0"/>
                    <a:pt x="73" y="0"/>
                  </a:cubicBezTo>
                  <a:lnTo>
                    <a:pt x="78" y="0"/>
                  </a:lnTo>
                  <a:lnTo>
                    <a:pt x="78" y="2"/>
                  </a:lnTo>
                  <a:lnTo>
                    <a:pt x="96" y="44"/>
                  </a:lnTo>
                  <a:cubicBezTo>
                    <a:pt x="101" y="53"/>
                    <a:pt x="104" y="62"/>
                    <a:pt x="107" y="71"/>
                  </a:cubicBezTo>
                  <a:cubicBezTo>
                    <a:pt x="111" y="79"/>
                    <a:pt x="113" y="86"/>
                    <a:pt x="116" y="92"/>
                  </a:cubicBezTo>
                  <a:cubicBezTo>
                    <a:pt x="117" y="95"/>
                    <a:pt x="119" y="100"/>
                    <a:pt x="121" y="106"/>
                  </a:cubicBezTo>
                  <a:cubicBezTo>
                    <a:pt x="123" y="110"/>
                    <a:pt x="125" y="114"/>
                    <a:pt x="127" y="119"/>
                  </a:cubicBezTo>
                  <a:cubicBezTo>
                    <a:pt x="129" y="122"/>
                    <a:pt x="130" y="124"/>
                    <a:pt x="130" y="125"/>
                  </a:cubicBezTo>
                  <a:cubicBezTo>
                    <a:pt x="132" y="126"/>
                    <a:pt x="134" y="126"/>
                    <a:pt x="136" y="127"/>
                  </a:cubicBezTo>
                  <a:cubicBezTo>
                    <a:pt x="139" y="127"/>
                    <a:pt x="142" y="128"/>
                    <a:pt x="145" y="129"/>
                  </a:cubicBezTo>
                  <a:cubicBezTo>
                    <a:pt x="146" y="131"/>
                    <a:pt x="146" y="133"/>
                    <a:pt x="146" y="134"/>
                  </a:cubicBezTo>
                  <a:cubicBezTo>
                    <a:pt x="146" y="135"/>
                    <a:pt x="146" y="135"/>
                    <a:pt x="146" y="136"/>
                  </a:cubicBezTo>
                  <a:cubicBezTo>
                    <a:pt x="141" y="136"/>
                    <a:pt x="135" y="136"/>
                    <a:pt x="129" y="136"/>
                  </a:cubicBezTo>
                  <a:cubicBezTo>
                    <a:pt x="123" y="135"/>
                    <a:pt x="117" y="135"/>
                    <a:pt x="112" y="135"/>
                  </a:cubicBezTo>
                  <a:cubicBezTo>
                    <a:pt x="107" y="135"/>
                    <a:pt x="103" y="135"/>
                    <a:pt x="101" y="135"/>
                  </a:cubicBezTo>
                  <a:lnTo>
                    <a:pt x="83" y="136"/>
                  </a:lnTo>
                  <a:lnTo>
                    <a:pt x="78" y="136"/>
                  </a:lnTo>
                  <a:cubicBezTo>
                    <a:pt x="78" y="134"/>
                    <a:pt x="78" y="132"/>
                    <a:pt x="78" y="129"/>
                  </a:cubicBezTo>
                  <a:lnTo>
                    <a:pt x="90" y="127"/>
                  </a:lnTo>
                  <a:cubicBezTo>
                    <a:pt x="93" y="126"/>
                    <a:pt x="95" y="125"/>
                    <a:pt x="96" y="125"/>
                  </a:cubicBezTo>
                  <a:cubicBezTo>
                    <a:pt x="96" y="124"/>
                    <a:pt x="97" y="123"/>
                    <a:pt x="97" y="122"/>
                  </a:cubicBezTo>
                  <a:cubicBezTo>
                    <a:pt x="97" y="121"/>
                    <a:pt x="97" y="121"/>
                    <a:pt x="96" y="120"/>
                  </a:cubicBezTo>
                  <a:lnTo>
                    <a:pt x="92" y="109"/>
                  </a:lnTo>
                  <a:lnTo>
                    <a:pt x="84" y="89"/>
                  </a:lnTo>
                  <a:lnTo>
                    <a:pt x="44" y="89"/>
                  </a:lnTo>
                  <a:cubicBezTo>
                    <a:pt x="43" y="92"/>
                    <a:pt x="40" y="100"/>
                    <a:pt x="35" y="113"/>
                  </a:cubicBezTo>
                  <a:cubicBezTo>
                    <a:pt x="34" y="117"/>
                    <a:pt x="33" y="120"/>
                    <a:pt x="33" y="121"/>
                  </a:cubicBezTo>
                  <a:cubicBezTo>
                    <a:pt x="33" y="123"/>
                    <a:pt x="34" y="124"/>
                    <a:pt x="35" y="125"/>
                  </a:cubicBezTo>
                  <a:cubicBezTo>
                    <a:pt x="36" y="126"/>
                    <a:pt x="39" y="127"/>
                    <a:pt x="44" y="127"/>
                  </a:cubicBezTo>
                  <a:cubicBezTo>
                    <a:pt x="45" y="128"/>
                    <a:pt x="47" y="128"/>
                    <a:pt x="51" y="129"/>
                  </a:cubicBezTo>
                  <a:cubicBezTo>
                    <a:pt x="51" y="131"/>
                    <a:pt x="51" y="133"/>
                    <a:pt x="51" y="134"/>
                  </a:cubicBezTo>
                  <a:cubicBezTo>
                    <a:pt x="51" y="135"/>
                    <a:pt x="51" y="135"/>
                    <a:pt x="51" y="136"/>
                  </a:cubicBezTo>
                  <a:cubicBezTo>
                    <a:pt x="47" y="136"/>
                    <a:pt x="37" y="136"/>
                    <a:pt x="21" y="134"/>
                  </a:cubicBezTo>
                  <a:lnTo>
                    <a:pt x="16" y="135"/>
                  </a:lnTo>
                  <a:cubicBezTo>
                    <a:pt x="11" y="136"/>
                    <a:pt x="6" y="136"/>
                    <a:pt x="2" y="136"/>
                  </a:cubicBezTo>
                  <a:lnTo>
                    <a:pt x="0" y="136"/>
                  </a:lnTo>
                  <a:close/>
                  <a:moveTo>
                    <a:pt x="49" y="78"/>
                  </a:moveTo>
                  <a:lnTo>
                    <a:pt x="49" y="78"/>
                  </a:lnTo>
                  <a:cubicBezTo>
                    <a:pt x="65" y="78"/>
                    <a:pt x="74" y="78"/>
                    <a:pt x="77" y="78"/>
                  </a:cubicBezTo>
                  <a:lnTo>
                    <a:pt x="80" y="78"/>
                  </a:lnTo>
                  <a:cubicBezTo>
                    <a:pt x="78" y="72"/>
                    <a:pt x="75" y="65"/>
                    <a:pt x="72" y="57"/>
                  </a:cubicBezTo>
                  <a:cubicBezTo>
                    <a:pt x="68" y="49"/>
                    <a:pt x="66" y="42"/>
                    <a:pt x="64" y="38"/>
                  </a:cubicBezTo>
                  <a:lnTo>
                    <a:pt x="49" y="7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0" name="Freeform 420"/>
            <p:cNvSpPr>
              <a:spLocks noEditPoints="1"/>
            </p:cNvSpPr>
            <p:nvPr/>
          </p:nvSpPr>
          <p:spPr bwMode="auto">
            <a:xfrm>
              <a:off x="2191" y="6278"/>
              <a:ext cx="65" cy="180"/>
            </a:xfrm>
            <a:custGeom>
              <a:avLst/>
              <a:gdLst/>
              <a:ahLst/>
              <a:cxnLst>
                <a:cxn ang="0">
                  <a:pos x="14" y="13"/>
                </a:cxn>
                <a:cxn ang="0">
                  <a:pos x="14" y="13"/>
                </a:cxn>
                <a:cxn ang="0">
                  <a:pos x="18" y="4"/>
                </a:cxn>
                <a:cxn ang="0">
                  <a:pos x="27" y="0"/>
                </a:cxn>
                <a:cxn ang="0">
                  <a:pos x="38" y="4"/>
                </a:cxn>
                <a:cxn ang="0">
                  <a:pos x="42" y="13"/>
                </a:cxn>
                <a:cxn ang="0">
                  <a:pos x="40" y="20"/>
                </a:cxn>
                <a:cxn ang="0">
                  <a:pos x="35" y="25"/>
                </a:cxn>
                <a:cxn ang="0">
                  <a:pos x="28" y="27"/>
                </a:cxn>
                <a:cxn ang="0">
                  <a:pos x="19" y="23"/>
                </a:cxn>
                <a:cxn ang="0">
                  <a:pos x="14" y="13"/>
                </a:cxn>
                <a:cxn ang="0">
                  <a:pos x="14" y="13"/>
                </a:cxn>
                <a:cxn ang="0">
                  <a:pos x="0" y="136"/>
                </a:cxn>
                <a:cxn ang="0">
                  <a:pos x="0" y="136"/>
                </a:cxn>
                <a:cxn ang="0">
                  <a:pos x="0" y="130"/>
                </a:cxn>
                <a:cxn ang="0">
                  <a:pos x="11" y="128"/>
                </a:cxn>
                <a:cxn ang="0">
                  <a:pos x="15" y="126"/>
                </a:cxn>
                <a:cxn ang="0">
                  <a:pos x="16" y="120"/>
                </a:cxn>
                <a:cxn ang="0">
                  <a:pos x="16" y="119"/>
                </a:cxn>
                <a:cxn ang="0">
                  <a:pos x="16" y="114"/>
                </a:cxn>
                <a:cxn ang="0">
                  <a:pos x="16" y="108"/>
                </a:cxn>
                <a:cxn ang="0">
                  <a:pos x="16" y="101"/>
                </a:cxn>
                <a:cxn ang="0">
                  <a:pos x="16" y="96"/>
                </a:cxn>
                <a:cxn ang="0">
                  <a:pos x="16" y="91"/>
                </a:cxn>
                <a:cxn ang="0">
                  <a:pos x="16" y="74"/>
                </a:cxn>
                <a:cxn ang="0">
                  <a:pos x="16" y="67"/>
                </a:cxn>
                <a:cxn ang="0">
                  <a:pos x="11" y="65"/>
                </a:cxn>
                <a:cxn ang="0">
                  <a:pos x="1" y="63"/>
                </a:cxn>
                <a:cxn ang="0">
                  <a:pos x="1" y="57"/>
                </a:cxn>
                <a:cxn ang="0">
                  <a:pos x="20" y="53"/>
                </a:cxn>
                <a:cxn ang="0">
                  <a:pos x="32" y="44"/>
                </a:cxn>
                <a:cxn ang="0">
                  <a:pos x="39" y="44"/>
                </a:cxn>
                <a:cxn ang="0">
                  <a:pos x="39" y="77"/>
                </a:cxn>
                <a:cxn ang="0">
                  <a:pos x="38" y="119"/>
                </a:cxn>
                <a:cxn ang="0">
                  <a:pos x="39" y="127"/>
                </a:cxn>
                <a:cxn ang="0">
                  <a:pos x="49" y="130"/>
                </a:cxn>
                <a:cxn ang="0">
                  <a:pos x="54" y="131"/>
                </a:cxn>
                <a:cxn ang="0">
                  <a:pos x="53" y="136"/>
                </a:cxn>
                <a:cxn ang="0">
                  <a:pos x="49" y="136"/>
                </a:cxn>
                <a:cxn ang="0">
                  <a:pos x="45" y="136"/>
                </a:cxn>
                <a:cxn ang="0">
                  <a:pos x="16" y="136"/>
                </a:cxn>
                <a:cxn ang="0">
                  <a:pos x="6" y="136"/>
                </a:cxn>
                <a:cxn ang="0">
                  <a:pos x="0" y="136"/>
                </a:cxn>
                <a:cxn ang="0">
                  <a:pos x="0" y="136"/>
                </a:cxn>
              </a:cxnLst>
              <a:rect l="0" t="0" r="r" b="b"/>
              <a:pathLst>
                <a:path w="54" h="136">
                  <a:moveTo>
                    <a:pt x="14" y="13"/>
                  </a:moveTo>
                  <a:lnTo>
                    <a:pt x="14" y="13"/>
                  </a:lnTo>
                  <a:cubicBezTo>
                    <a:pt x="14" y="9"/>
                    <a:pt x="16" y="6"/>
                    <a:pt x="18" y="4"/>
                  </a:cubicBezTo>
                  <a:cubicBezTo>
                    <a:pt x="20" y="1"/>
                    <a:pt x="24" y="0"/>
                    <a:pt x="27" y="0"/>
                  </a:cubicBezTo>
                  <a:cubicBezTo>
                    <a:pt x="31" y="0"/>
                    <a:pt x="35" y="1"/>
                    <a:pt x="38" y="4"/>
                  </a:cubicBezTo>
                  <a:cubicBezTo>
                    <a:pt x="40" y="7"/>
                    <a:pt x="42" y="9"/>
                    <a:pt x="42" y="13"/>
                  </a:cubicBezTo>
                  <a:cubicBezTo>
                    <a:pt x="42" y="15"/>
                    <a:pt x="41" y="17"/>
                    <a:pt x="40" y="20"/>
                  </a:cubicBezTo>
                  <a:cubicBezTo>
                    <a:pt x="39" y="22"/>
                    <a:pt x="37" y="24"/>
                    <a:pt x="35" y="25"/>
                  </a:cubicBezTo>
                  <a:cubicBezTo>
                    <a:pt x="33" y="27"/>
                    <a:pt x="30" y="27"/>
                    <a:pt x="28" y="27"/>
                  </a:cubicBezTo>
                  <a:cubicBezTo>
                    <a:pt x="25" y="27"/>
                    <a:pt x="21" y="26"/>
                    <a:pt x="19" y="23"/>
                  </a:cubicBezTo>
                  <a:cubicBezTo>
                    <a:pt x="16" y="20"/>
                    <a:pt x="14" y="17"/>
                    <a:pt x="14" y="13"/>
                  </a:cubicBezTo>
                  <a:lnTo>
                    <a:pt x="14" y="13"/>
                  </a:lnTo>
                  <a:close/>
                  <a:moveTo>
                    <a:pt x="0" y="136"/>
                  </a:moveTo>
                  <a:lnTo>
                    <a:pt x="0" y="136"/>
                  </a:lnTo>
                  <a:lnTo>
                    <a:pt x="0" y="130"/>
                  </a:lnTo>
                  <a:lnTo>
                    <a:pt x="11" y="128"/>
                  </a:lnTo>
                  <a:cubicBezTo>
                    <a:pt x="13" y="128"/>
                    <a:pt x="14" y="127"/>
                    <a:pt x="15" y="126"/>
                  </a:cubicBezTo>
                  <a:cubicBezTo>
                    <a:pt x="16" y="125"/>
                    <a:pt x="16" y="123"/>
                    <a:pt x="16" y="120"/>
                  </a:cubicBezTo>
                  <a:lnTo>
                    <a:pt x="16" y="119"/>
                  </a:lnTo>
                  <a:cubicBezTo>
                    <a:pt x="16" y="118"/>
                    <a:pt x="16" y="116"/>
                    <a:pt x="16" y="114"/>
                  </a:cubicBezTo>
                  <a:cubicBezTo>
                    <a:pt x="16" y="112"/>
                    <a:pt x="16" y="110"/>
                    <a:pt x="16" y="108"/>
                  </a:cubicBezTo>
                  <a:cubicBezTo>
                    <a:pt x="16" y="107"/>
                    <a:pt x="16" y="105"/>
                    <a:pt x="16" y="101"/>
                  </a:cubicBezTo>
                  <a:lnTo>
                    <a:pt x="16" y="96"/>
                  </a:lnTo>
                  <a:lnTo>
                    <a:pt x="16" y="91"/>
                  </a:lnTo>
                  <a:lnTo>
                    <a:pt x="16" y="74"/>
                  </a:lnTo>
                  <a:cubicBezTo>
                    <a:pt x="16" y="72"/>
                    <a:pt x="16" y="70"/>
                    <a:pt x="16" y="67"/>
                  </a:cubicBezTo>
                  <a:cubicBezTo>
                    <a:pt x="15" y="66"/>
                    <a:pt x="13" y="65"/>
                    <a:pt x="11" y="65"/>
                  </a:cubicBezTo>
                  <a:cubicBezTo>
                    <a:pt x="9" y="64"/>
                    <a:pt x="6" y="63"/>
                    <a:pt x="1" y="63"/>
                  </a:cubicBezTo>
                  <a:lnTo>
                    <a:pt x="1" y="57"/>
                  </a:lnTo>
                  <a:cubicBezTo>
                    <a:pt x="8" y="57"/>
                    <a:pt x="14" y="55"/>
                    <a:pt x="20" y="53"/>
                  </a:cubicBezTo>
                  <a:cubicBezTo>
                    <a:pt x="23" y="51"/>
                    <a:pt x="27" y="48"/>
                    <a:pt x="32" y="44"/>
                  </a:cubicBezTo>
                  <a:lnTo>
                    <a:pt x="39" y="44"/>
                  </a:lnTo>
                  <a:cubicBezTo>
                    <a:pt x="39" y="52"/>
                    <a:pt x="39" y="64"/>
                    <a:pt x="39" y="77"/>
                  </a:cubicBezTo>
                  <a:lnTo>
                    <a:pt x="38" y="119"/>
                  </a:lnTo>
                  <a:cubicBezTo>
                    <a:pt x="38" y="122"/>
                    <a:pt x="38" y="125"/>
                    <a:pt x="39" y="127"/>
                  </a:cubicBezTo>
                  <a:cubicBezTo>
                    <a:pt x="41" y="128"/>
                    <a:pt x="44" y="129"/>
                    <a:pt x="49" y="130"/>
                  </a:cubicBezTo>
                  <a:cubicBezTo>
                    <a:pt x="51" y="130"/>
                    <a:pt x="52" y="130"/>
                    <a:pt x="54" y="131"/>
                  </a:cubicBezTo>
                  <a:lnTo>
                    <a:pt x="53" y="136"/>
                  </a:lnTo>
                  <a:cubicBezTo>
                    <a:pt x="52" y="136"/>
                    <a:pt x="50" y="136"/>
                    <a:pt x="49" y="136"/>
                  </a:cubicBezTo>
                  <a:cubicBezTo>
                    <a:pt x="48" y="136"/>
                    <a:pt x="47" y="136"/>
                    <a:pt x="45" y="136"/>
                  </a:cubicBezTo>
                  <a:cubicBezTo>
                    <a:pt x="38" y="136"/>
                    <a:pt x="28" y="136"/>
                    <a:pt x="16" y="136"/>
                  </a:cubicBezTo>
                  <a:cubicBezTo>
                    <a:pt x="13" y="136"/>
                    <a:pt x="10" y="136"/>
                    <a:pt x="6" y="136"/>
                  </a:cubicBezTo>
                  <a:cubicBezTo>
                    <a:pt x="3" y="136"/>
                    <a:pt x="1" y="136"/>
                    <a:pt x="0" y="136"/>
                  </a:cubicBezTo>
                  <a:lnTo>
                    <a:pt x="0" y="13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1" name="Freeform 421"/>
            <p:cNvSpPr>
              <a:spLocks/>
            </p:cNvSpPr>
            <p:nvPr/>
          </p:nvSpPr>
          <p:spPr bwMode="auto">
            <a:xfrm>
              <a:off x="2264" y="6336"/>
              <a:ext cx="84" cy="122"/>
            </a:xfrm>
            <a:custGeom>
              <a:avLst/>
              <a:gdLst/>
              <a:ahLst/>
              <a:cxnLst>
                <a:cxn ang="0">
                  <a:pos x="0" y="87"/>
                </a:cxn>
                <a:cxn ang="0">
                  <a:pos x="0" y="87"/>
                </a:cxn>
                <a:cxn ang="0">
                  <a:pos x="4" y="86"/>
                </a:cxn>
                <a:cxn ang="0">
                  <a:pos x="14" y="82"/>
                </a:cxn>
                <a:cxn ang="0">
                  <a:pos x="14" y="65"/>
                </a:cxn>
                <a:cxn ang="0">
                  <a:pos x="13" y="29"/>
                </a:cxn>
                <a:cxn ang="0">
                  <a:pos x="12" y="27"/>
                </a:cxn>
                <a:cxn ang="0">
                  <a:pos x="5" y="24"/>
                </a:cxn>
                <a:cxn ang="0">
                  <a:pos x="2" y="22"/>
                </a:cxn>
                <a:cxn ang="0">
                  <a:pos x="2" y="18"/>
                </a:cxn>
                <a:cxn ang="0">
                  <a:pos x="16" y="13"/>
                </a:cxn>
                <a:cxn ang="0">
                  <a:pos x="25" y="4"/>
                </a:cxn>
                <a:cxn ang="0">
                  <a:pos x="28" y="1"/>
                </a:cxn>
                <a:cxn ang="0">
                  <a:pos x="35" y="0"/>
                </a:cxn>
                <a:cxn ang="0">
                  <a:pos x="36" y="4"/>
                </a:cxn>
                <a:cxn ang="0">
                  <a:pos x="36" y="7"/>
                </a:cxn>
                <a:cxn ang="0">
                  <a:pos x="36" y="13"/>
                </a:cxn>
                <a:cxn ang="0">
                  <a:pos x="36" y="22"/>
                </a:cxn>
                <a:cxn ang="0">
                  <a:pos x="42" y="12"/>
                </a:cxn>
                <a:cxn ang="0">
                  <a:pos x="47" y="7"/>
                </a:cxn>
                <a:cxn ang="0">
                  <a:pos x="55" y="4"/>
                </a:cxn>
                <a:cxn ang="0">
                  <a:pos x="65" y="8"/>
                </a:cxn>
                <a:cxn ang="0">
                  <a:pos x="69" y="17"/>
                </a:cxn>
                <a:cxn ang="0">
                  <a:pos x="66" y="25"/>
                </a:cxn>
                <a:cxn ang="0">
                  <a:pos x="58" y="29"/>
                </a:cxn>
                <a:cxn ang="0">
                  <a:pos x="48" y="25"/>
                </a:cxn>
                <a:cxn ang="0">
                  <a:pos x="44" y="23"/>
                </a:cxn>
                <a:cxn ang="0">
                  <a:pos x="43" y="23"/>
                </a:cxn>
                <a:cxn ang="0">
                  <a:pos x="39" y="27"/>
                </a:cxn>
                <a:cxn ang="0">
                  <a:pos x="36" y="38"/>
                </a:cxn>
                <a:cxn ang="0">
                  <a:pos x="36" y="41"/>
                </a:cxn>
                <a:cxn ang="0">
                  <a:pos x="37" y="77"/>
                </a:cxn>
                <a:cxn ang="0">
                  <a:pos x="39" y="82"/>
                </a:cxn>
                <a:cxn ang="0">
                  <a:pos x="43" y="84"/>
                </a:cxn>
                <a:cxn ang="0">
                  <a:pos x="49" y="85"/>
                </a:cxn>
                <a:cxn ang="0">
                  <a:pos x="55" y="86"/>
                </a:cxn>
                <a:cxn ang="0">
                  <a:pos x="56" y="89"/>
                </a:cxn>
                <a:cxn ang="0">
                  <a:pos x="56" y="92"/>
                </a:cxn>
                <a:cxn ang="0">
                  <a:pos x="46" y="92"/>
                </a:cxn>
                <a:cxn ang="0">
                  <a:pos x="26" y="91"/>
                </a:cxn>
                <a:cxn ang="0">
                  <a:pos x="13" y="92"/>
                </a:cxn>
                <a:cxn ang="0">
                  <a:pos x="11" y="92"/>
                </a:cxn>
                <a:cxn ang="0">
                  <a:pos x="0" y="92"/>
                </a:cxn>
                <a:cxn ang="0">
                  <a:pos x="0" y="90"/>
                </a:cxn>
                <a:cxn ang="0">
                  <a:pos x="0" y="87"/>
                </a:cxn>
                <a:cxn ang="0">
                  <a:pos x="0" y="87"/>
                </a:cxn>
              </a:cxnLst>
              <a:rect l="0" t="0" r="r" b="b"/>
              <a:pathLst>
                <a:path w="69" h="92">
                  <a:moveTo>
                    <a:pt x="0" y="87"/>
                  </a:moveTo>
                  <a:lnTo>
                    <a:pt x="0" y="87"/>
                  </a:lnTo>
                  <a:cubicBezTo>
                    <a:pt x="1" y="87"/>
                    <a:pt x="2" y="86"/>
                    <a:pt x="4" y="86"/>
                  </a:cubicBezTo>
                  <a:cubicBezTo>
                    <a:pt x="7" y="85"/>
                    <a:pt x="10" y="84"/>
                    <a:pt x="14" y="82"/>
                  </a:cubicBezTo>
                  <a:cubicBezTo>
                    <a:pt x="14" y="80"/>
                    <a:pt x="14" y="74"/>
                    <a:pt x="14" y="65"/>
                  </a:cubicBezTo>
                  <a:cubicBezTo>
                    <a:pt x="14" y="47"/>
                    <a:pt x="14" y="36"/>
                    <a:pt x="13" y="29"/>
                  </a:cubicBezTo>
                  <a:cubicBezTo>
                    <a:pt x="13" y="28"/>
                    <a:pt x="13" y="27"/>
                    <a:pt x="12" y="27"/>
                  </a:cubicBezTo>
                  <a:cubicBezTo>
                    <a:pt x="10" y="26"/>
                    <a:pt x="8" y="25"/>
                    <a:pt x="5" y="24"/>
                  </a:cubicBezTo>
                  <a:cubicBezTo>
                    <a:pt x="3" y="24"/>
                    <a:pt x="2" y="23"/>
                    <a:pt x="2" y="22"/>
                  </a:cubicBezTo>
                  <a:lnTo>
                    <a:pt x="2" y="18"/>
                  </a:lnTo>
                  <a:cubicBezTo>
                    <a:pt x="7" y="17"/>
                    <a:pt x="12" y="16"/>
                    <a:pt x="16" y="13"/>
                  </a:cubicBezTo>
                  <a:cubicBezTo>
                    <a:pt x="20" y="10"/>
                    <a:pt x="23" y="7"/>
                    <a:pt x="25" y="4"/>
                  </a:cubicBezTo>
                  <a:cubicBezTo>
                    <a:pt x="26" y="3"/>
                    <a:pt x="27" y="1"/>
                    <a:pt x="28" y="1"/>
                  </a:cubicBezTo>
                  <a:lnTo>
                    <a:pt x="35" y="0"/>
                  </a:lnTo>
                  <a:cubicBezTo>
                    <a:pt x="36" y="2"/>
                    <a:pt x="36" y="3"/>
                    <a:pt x="36" y="4"/>
                  </a:cubicBezTo>
                  <a:cubicBezTo>
                    <a:pt x="36" y="5"/>
                    <a:pt x="36" y="6"/>
                    <a:pt x="36" y="7"/>
                  </a:cubicBezTo>
                  <a:cubicBezTo>
                    <a:pt x="36" y="9"/>
                    <a:pt x="36" y="11"/>
                    <a:pt x="36" y="13"/>
                  </a:cubicBezTo>
                  <a:cubicBezTo>
                    <a:pt x="36" y="14"/>
                    <a:pt x="36" y="17"/>
                    <a:pt x="36" y="22"/>
                  </a:cubicBezTo>
                  <a:cubicBezTo>
                    <a:pt x="38" y="17"/>
                    <a:pt x="41" y="14"/>
                    <a:pt x="42" y="12"/>
                  </a:cubicBezTo>
                  <a:cubicBezTo>
                    <a:pt x="42" y="11"/>
                    <a:pt x="44" y="9"/>
                    <a:pt x="47" y="7"/>
                  </a:cubicBezTo>
                  <a:cubicBezTo>
                    <a:pt x="50" y="5"/>
                    <a:pt x="52" y="4"/>
                    <a:pt x="55" y="4"/>
                  </a:cubicBezTo>
                  <a:cubicBezTo>
                    <a:pt x="59" y="4"/>
                    <a:pt x="62" y="6"/>
                    <a:pt x="65" y="8"/>
                  </a:cubicBezTo>
                  <a:cubicBezTo>
                    <a:pt x="67" y="10"/>
                    <a:pt x="69" y="13"/>
                    <a:pt x="69" y="17"/>
                  </a:cubicBezTo>
                  <a:cubicBezTo>
                    <a:pt x="69" y="20"/>
                    <a:pt x="68" y="23"/>
                    <a:pt x="66" y="25"/>
                  </a:cubicBezTo>
                  <a:cubicBezTo>
                    <a:pt x="64" y="28"/>
                    <a:pt x="61" y="29"/>
                    <a:pt x="58" y="29"/>
                  </a:cubicBezTo>
                  <a:cubicBezTo>
                    <a:pt x="55" y="29"/>
                    <a:pt x="52" y="28"/>
                    <a:pt x="48" y="25"/>
                  </a:cubicBezTo>
                  <a:cubicBezTo>
                    <a:pt x="46" y="24"/>
                    <a:pt x="45" y="23"/>
                    <a:pt x="44" y="23"/>
                  </a:cubicBezTo>
                  <a:lnTo>
                    <a:pt x="43" y="23"/>
                  </a:lnTo>
                  <a:cubicBezTo>
                    <a:pt x="42" y="24"/>
                    <a:pt x="40" y="25"/>
                    <a:pt x="39" y="27"/>
                  </a:cubicBezTo>
                  <a:cubicBezTo>
                    <a:pt x="37" y="31"/>
                    <a:pt x="36" y="34"/>
                    <a:pt x="36" y="38"/>
                  </a:cubicBezTo>
                  <a:lnTo>
                    <a:pt x="36" y="41"/>
                  </a:lnTo>
                  <a:cubicBezTo>
                    <a:pt x="37" y="46"/>
                    <a:pt x="37" y="58"/>
                    <a:pt x="37" y="77"/>
                  </a:cubicBezTo>
                  <a:cubicBezTo>
                    <a:pt x="37" y="78"/>
                    <a:pt x="38" y="80"/>
                    <a:pt x="39" y="82"/>
                  </a:cubicBezTo>
                  <a:cubicBezTo>
                    <a:pt x="40" y="83"/>
                    <a:pt x="41" y="84"/>
                    <a:pt x="43" y="84"/>
                  </a:cubicBezTo>
                  <a:cubicBezTo>
                    <a:pt x="44" y="84"/>
                    <a:pt x="46" y="85"/>
                    <a:pt x="49" y="85"/>
                  </a:cubicBezTo>
                  <a:cubicBezTo>
                    <a:pt x="53" y="85"/>
                    <a:pt x="54" y="86"/>
                    <a:pt x="55" y="86"/>
                  </a:cubicBezTo>
                  <a:cubicBezTo>
                    <a:pt x="56" y="87"/>
                    <a:pt x="56" y="88"/>
                    <a:pt x="56" y="89"/>
                  </a:cubicBezTo>
                  <a:cubicBezTo>
                    <a:pt x="56" y="90"/>
                    <a:pt x="56" y="91"/>
                    <a:pt x="56" y="92"/>
                  </a:cubicBezTo>
                  <a:lnTo>
                    <a:pt x="46" y="92"/>
                  </a:lnTo>
                  <a:lnTo>
                    <a:pt x="26" y="91"/>
                  </a:lnTo>
                  <a:cubicBezTo>
                    <a:pt x="21" y="91"/>
                    <a:pt x="17" y="91"/>
                    <a:pt x="13" y="92"/>
                  </a:cubicBezTo>
                  <a:lnTo>
                    <a:pt x="11" y="92"/>
                  </a:lnTo>
                  <a:cubicBezTo>
                    <a:pt x="10" y="92"/>
                    <a:pt x="7" y="92"/>
                    <a:pt x="0" y="92"/>
                  </a:cubicBezTo>
                  <a:cubicBezTo>
                    <a:pt x="0" y="91"/>
                    <a:pt x="0" y="90"/>
                    <a:pt x="0" y="90"/>
                  </a:cubicBezTo>
                  <a:cubicBezTo>
                    <a:pt x="0" y="89"/>
                    <a:pt x="0" y="88"/>
                    <a:pt x="0" y="87"/>
                  </a:cubicBezTo>
                  <a:lnTo>
                    <a:pt x="0"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2" name="Freeform 422"/>
            <p:cNvSpPr>
              <a:spLocks/>
            </p:cNvSpPr>
            <p:nvPr/>
          </p:nvSpPr>
          <p:spPr bwMode="auto">
            <a:xfrm>
              <a:off x="2347" y="6347"/>
              <a:ext cx="187" cy="113"/>
            </a:xfrm>
            <a:custGeom>
              <a:avLst/>
              <a:gdLst/>
              <a:ahLst/>
              <a:cxnLst>
                <a:cxn ang="0">
                  <a:pos x="0" y="0"/>
                </a:cxn>
                <a:cxn ang="0">
                  <a:pos x="4" y="0"/>
                </a:cxn>
                <a:cxn ang="0">
                  <a:pos x="23" y="2"/>
                </a:cxn>
                <a:cxn ang="0">
                  <a:pos x="43" y="0"/>
                </a:cxn>
                <a:cxn ang="0">
                  <a:pos x="48" y="4"/>
                </a:cxn>
                <a:cxn ang="0">
                  <a:pos x="43" y="7"/>
                </a:cxn>
                <a:cxn ang="0">
                  <a:pos x="36" y="10"/>
                </a:cxn>
                <a:cxn ang="0">
                  <a:pos x="48" y="39"/>
                </a:cxn>
                <a:cxn ang="0">
                  <a:pos x="60" y="63"/>
                </a:cxn>
                <a:cxn ang="0">
                  <a:pos x="70" y="20"/>
                </a:cxn>
                <a:cxn ang="0">
                  <a:pos x="60" y="8"/>
                </a:cxn>
                <a:cxn ang="0">
                  <a:pos x="53" y="0"/>
                </a:cxn>
                <a:cxn ang="0">
                  <a:pos x="77" y="1"/>
                </a:cxn>
                <a:cxn ang="0">
                  <a:pos x="96" y="0"/>
                </a:cxn>
                <a:cxn ang="0">
                  <a:pos x="101" y="6"/>
                </a:cxn>
                <a:cxn ang="0">
                  <a:pos x="89" y="8"/>
                </a:cxn>
                <a:cxn ang="0">
                  <a:pos x="97" y="26"/>
                </a:cxn>
                <a:cxn ang="0">
                  <a:pos x="112" y="59"/>
                </a:cxn>
                <a:cxn ang="0">
                  <a:pos x="122" y="37"/>
                </a:cxn>
                <a:cxn ang="0">
                  <a:pos x="130" y="13"/>
                </a:cxn>
                <a:cxn ang="0">
                  <a:pos x="120" y="7"/>
                </a:cxn>
                <a:cxn ang="0">
                  <a:pos x="114" y="0"/>
                </a:cxn>
                <a:cxn ang="0">
                  <a:pos x="126" y="1"/>
                </a:cxn>
                <a:cxn ang="0">
                  <a:pos x="148" y="1"/>
                </a:cxn>
                <a:cxn ang="0">
                  <a:pos x="154" y="3"/>
                </a:cxn>
                <a:cxn ang="0">
                  <a:pos x="141" y="12"/>
                </a:cxn>
                <a:cxn ang="0">
                  <a:pos x="124" y="49"/>
                </a:cxn>
                <a:cxn ang="0">
                  <a:pos x="108" y="86"/>
                </a:cxn>
                <a:cxn ang="0">
                  <a:pos x="83" y="47"/>
                </a:cxn>
                <a:cxn ang="0">
                  <a:pos x="79" y="39"/>
                </a:cxn>
                <a:cxn ang="0">
                  <a:pos x="65" y="66"/>
                </a:cxn>
                <a:cxn ang="0">
                  <a:pos x="56" y="86"/>
                </a:cxn>
                <a:cxn ang="0">
                  <a:pos x="47" y="86"/>
                </a:cxn>
                <a:cxn ang="0">
                  <a:pos x="13" y="14"/>
                </a:cxn>
                <a:cxn ang="0">
                  <a:pos x="4" y="7"/>
                </a:cxn>
                <a:cxn ang="0">
                  <a:pos x="0" y="3"/>
                </a:cxn>
                <a:cxn ang="0">
                  <a:pos x="0" y="0"/>
                </a:cxn>
              </a:cxnLst>
              <a:rect l="0" t="0" r="r" b="b"/>
              <a:pathLst>
                <a:path w="154" h="86">
                  <a:moveTo>
                    <a:pt x="0" y="0"/>
                  </a:moveTo>
                  <a:lnTo>
                    <a:pt x="0" y="0"/>
                  </a:lnTo>
                  <a:lnTo>
                    <a:pt x="2" y="0"/>
                  </a:lnTo>
                  <a:lnTo>
                    <a:pt x="4" y="0"/>
                  </a:lnTo>
                  <a:cubicBezTo>
                    <a:pt x="4" y="0"/>
                    <a:pt x="7" y="1"/>
                    <a:pt x="11" y="1"/>
                  </a:cubicBezTo>
                  <a:cubicBezTo>
                    <a:pt x="15" y="1"/>
                    <a:pt x="19" y="2"/>
                    <a:pt x="23" y="2"/>
                  </a:cubicBezTo>
                  <a:cubicBezTo>
                    <a:pt x="26" y="2"/>
                    <a:pt x="29" y="1"/>
                    <a:pt x="34" y="1"/>
                  </a:cubicBezTo>
                  <a:cubicBezTo>
                    <a:pt x="39" y="1"/>
                    <a:pt x="42" y="0"/>
                    <a:pt x="43" y="0"/>
                  </a:cubicBezTo>
                  <a:cubicBezTo>
                    <a:pt x="44" y="0"/>
                    <a:pt x="46" y="0"/>
                    <a:pt x="47" y="0"/>
                  </a:cubicBezTo>
                  <a:cubicBezTo>
                    <a:pt x="47" y="2"/>
                    <a:pt x="48" y="3"/>
                    <a:pt x="48" y="4"/>
                  </a:cubicBezTo>
                  <a:cubicBezTo>
                    <a:pt x="48" y="4"/>
                    <a:pt x="47" y="5"/>
                    <a:pt x="47" y="6"/>
                  </a:cubicBezTo>
                  <a:cubicBezTo>
                    <a:pt x="46" y="6"/>
                    <a:pt x="45" y="7"/>
                    <a:pt x="43" y="7"/>
                  </a:cubicBezTo>
                  <a:cubicBezTo>
                    <a:pt x="40" y="7"/>
                    <a:pt x="38" y="8"/>
                    <a:pt x="37" y="9"/>
                  </a:cubicBezTo>
                  <a:cubicBezTo>
                    <a:pt x="37" y="9"/>
                    <a:pt x="37" y="9"/>
                    <a:pt x="36" y="10"/>
                  </a:cubicBezTo>
                  <a:cubicBezTo>
                    <a:pt x="37" y="12"/>
                    <a:pt x="37" y="14"/>
                    <a:pt x="38" y="16"/>
                  </a:cubicBezTo>
                  <a:lnTo>
                    <a:pt x="48" y="39"/>
                  </a:lnTo>
                  <a:cubicBezTo>
                    <a:pt x="52" y="46"/>
                    <a:pt x="54" y="52"/>
                    <a:pt x="57" y="57"/>
                  </a:cubicBezTo>
                  <a:cubicBezTo>
                    <a:pt x="58" y="60"/>
                    <a:pt x="59" y="62"/>
                    <a:pt x="60" y="63"/>
                  </a:cubicBezTo>
                  <a:cubicBezTo>
                    <a:pt x="66" y="51"/>
                    <a:pt x="71" y="41"/>
                    <a:pt x="74" y="30"/>
                  </a:cubicBezTo>
                  <a:lnTo>
                    <a:pt x="70" y="20"/>
                  </a:lnTo>
                  <a:cubicBezTo>
                    <a:pt x="68" y="16"/>
                    <a:pt x="66" y="12"/>
                    <a:pt x="64" y="9"/>
                  </a:cubicBezTo>
                  <a:cubicBezTo>
                    <a:pt x="63" y="8"/>
                    <a:pt x="61" y="8"/>
                    <a:pt x="60" y="8"/>
                  </a:cubicBezTo>
                  <a:cubicBezTo>
                    <a:pt x="57" y="7"/>
                    <a:pt x="55" y="6"/>
                    <a:pt x="53" y="6"/>
                  </a:cubicBezTo>
                  <a:lnTo>
                    <a:pt x="53" y="0"/>
                  </a:lnTo>
                  <a:cubicBezTo>
                    <a:pt x="58" y="0"/>
                    <a:pt x="61" y="0"/>
                    <a:pt x="63" y="0"/>
                  </a:cubicBezTo>
                  <a:cubicBezTo>
                    <a:pt x="66" y="1"/>
                    <a:pt x="71" y="1"/>
                    <a:pt x="77" y="1"/>
                  </a:cubicBezTo>
                  <a:cubicBezTo>
                    <a:pt x="80" y="1"/>
                    <a:pt x="84" y="1"/>
                    <a:pt x="88" y="1"/>
                  </a:cubicBezTo>
                  <a:cubicBezTo>
                    <a:pt x="93" y="0"/>
                    <a:pt x="95" y="0"/>
                    <a:pt x="96" y="0"/>
                  </a:cubicBezTo>
                  <a:lnTo>
                    <a:pt x="101" y="0"/>
                  </a:lnTo>
                  <a:lnTo>
                    <a:pt x="101" y="6"/>
                  </a:lnTo>
                  <a:cubicBezTo>
                    <a:pt x="100" y="6"/>
                    <a:pt x="99" y="7"/>
                    <a:pt x="96" y="7"/>
                  </a:cubicBezTo>
                  <a:cubicBezTo>
                    <a:pt x="93" y="7"/>
                    <a:pt x="91" y="8"/>
                    <a:pt x="89" y="8"/>
                  </a:cubicBezTo>
                  <a:cubicBezTo>
                    <a:pt x="92" y="17"/>
                    <a:pt x="94" y="22"/>
                    <a:pt x="96" y="24"/>
                  </a:cubicBezTo>
                  <a:lnTo>
                    <a:pt x="97" y="26"/>
                  </a:lnTo>
                  <a:lnTo>
                    <a:pt x="108" y="50"/>
                  </a:lnTo>
                  <a:lnTo>
                    <a:pt x="112" y="59"/>
                  </a:lnTo>
                  <a:lnTo>
                    <a:pt x="116" y="50"/>
                  </a:lnTo>
                  <a:cubicBezTo>
                    <a:pt x="119" y="43"/>
                    <a:pt x="121" y="38"/>
                    <a:pt x="122" y="37"/>
                  </a:cubicBezTo>
                  <a:cubicBezTo>
                    <a:pt x="124" y="31"/>
                    <a:pt x="125" y="28"/>
                    <a:pt x="125" y="28"/>
                  </a:cubicBezTo>
                  <a:cubicBezTo>
                    <a:pt x="128" y="21"/>
                    <a:pt x="130" y="16"/>
                    <a:pt x="130" y="13"/>
                  </a:cubicBezTo>
                  <a:cubicBezTo>
                    <a:pt x="130" y="12"/>
                    <a:pt x="129" y="11"/>
                    <a:pt x="128" y="10"/>
                  </a:cubicBezTo>
                  <a:cubicBezTo>
                    <a:pt x="127" y="9"/>
                    <a:pt x="125" y="9"/>
                    <a:pt x="120" y="7"/>
                  </a:cubicBezTo>
                  <a:cubicBezTo>
                    <a:pt x="117" y="7"/>
                    <a:pt x="115" y="6"/>
                    <a:pt x="113" y="6"/>
                  </a:cubicBezTo>
                  <a:lnTo>
                    <a:pt x="114" y="0"/>
                  </a:lnTo>
                  <a:cubicBezTo>
                    <a:pt x="115" y="0"/>
                    <a:pt x="116" y="0"/>
                    <a:pt x="117" y="0"/>
                  </a:cubicBezTo>
                  <a:cubicBezTo>
                    <a:pt x="117" y="0"/>
                    <a:pt x="120" y="1"/>
                    <a:pt x="126" y="1"/>
                  </a:cubicBezTo>
                  <a:cubicBezTo>
                    <a:pt x="132" y="1"/>
                    <a:pt x="135" y="2"/>
                    <a:pt x="136" y="2"/>
                  </a:cubicBezTo>
                  <a:cubicBezTo>
                    <a:pt x="139" y="2"/>
                    <a:pt x="143" y="1"/>
                    <a:pt x="148" y="1"/>
                  </a:cubicBezTo>
                  <a:cubicBezTo>
                    <a:pt x="150" y="1"/>
                    <a:pt x="152" y="0"/>
                    <a:pt x="154" y="0"/>
                  </a:cubicBezTo>
                  <a:lnTo>
                    <a:pt x="154" y="3"/>
                  </a:lnTo>
                  <a:cubicBezTo>
                    <a:pt x="154" y="4"/>
                    <a:pt x="154" y="5"/>
                    <a:pt x="154" y="7"/>
                  </a:cubicBezTo>
                  <a:cubicBezTo>
                    <a:pt x="147" y="9"/>
                    <a:pt x="143" y="10"/>
                    <a:pt x="141" y="12"/>
                  </a:cubicBezTo>
                  <a:cubicBezTo>
                    <a:pt x="140" y="12"/>
                    <a:pt x="140" y="13"/>
                    <a:pt x="140" y="14"/>
                  </a:cubicBezTo>
                  <a:lnTo>
                    <a:pt x="124" y="49"/>
                  </a:lnTo>
                  <a:cubicBezTo>
                    <a:pt x="121" y="55"/>
                    <a:pt x="117" y="66"/>
                    <a:pt x="110" y="81"/>
                  </a:cubicBezTo>
                  <a:cubicBezTo>
                    <a:pt x="109" y="84"/>
                    <a:pt x="109" y="85"/>
                    <a:pt x="108" y="86"/>
                  </a:cubicBezTo>
                  <a:lnTo>
                    <a:pt x="100" y="86"/>
                  </a:lnTo>
                  <a:lnTo>
                    <a:pt x="83" y="47"/>
                  </a:lnTo>
                  <a:lnTo>
                    <a:pt x="81" y="43"/>
                  </a:lnTo>
                  <a:cubicBezTo>
                    <a:pt x="80" y="42"/>
                    <a:pt x="80" y="40"/>
                    <a:pt x="79" y="39"/>
                  </a:cubicBezTo>
                  <a:lnTo>
                    <a:pt x="78" y="41"/>
                  </a:lnTo>
                  <a:lnTo>
                    <a:pt x="65" y="66"/>
                  </a:lnTo>
                  <a:cubicBezTo>
                    <a:pt x="64" y="70"/>
                    <a:pt x="62" y="74"/>
                    <a:pt x="60" y="77"/>
                  </a:cubicBezTo>
                  <a:cubicBezTo>
                    <a:pt x="59" y="80"/>
                    <a:pt x="57" y="83"/>
                    <a:pt x="56" y="86"/>
                  </a:cubicBezTo>
                  <a:lnTo>
                    <a:pt x="52" y="86"/>
                  </a:lnTo>
                  <a:lnTo>
                    <a:pt x="47" y="86"/>
                  </a:lnTo>
                  <a:lnTo>
                    <a:pt x="31" y="52"/>
                  </a:lnTo>
                  <a:lnTo>
                    <a:pt x="13" y="14"/>
                  </a:lnTo>
                  <a:cubicBezTo>
                    <a:pt x="12" y="12"/>
                    <a:pt x="11" y="11"/>
                    <a:pt x="10" y="10"/>
                  </a:cubicBezTo>
                  <a:cubicBezTo>
                    <a:pt x="8" y="9"/>
                    <a:pt x="6" y="8"/>
                    <a:pt x="4" y="7"/>
                  </a:cubicBezTo>
                  <a:cubicBezTo>
                    <a:pt x="2" y="7"/>
                    <a:pt x="1" y="7"/>
                    <a:pt x="0" y="6"/>
                  </a:cubicBezTo>
                  <a:cubicBezTo>
                    <a:pt x="0" y="5"/>
                    <a:pt x="0" y="4"/>
                    <a:pt x="0" y="3"/>
                  </a:cubicBezTo>
                  <a:cubicBezTo>
                    <a:pt x="0" y="2"/>
                    <a:pt x="0" y="1"/>
                    <a:pt x="0" y="0"/>
                  </a:cubicBezTo>
                  <a:lnTo>
                    <a:pt x="0"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3" name="Freeform 423"/>
            <p:cNvSpPr>
              <a:spLocks noEditPoints="1"/>
            </p:cNvSpPr>
            <p:nvPr/>
          </p:nvSpPr>
          <p:spPr bwMode="auto">
            <a:xfrm>
              <a:off x="2544" y="6343"/>
              <a:ext cx="108" cy="117"/>
            </a:xfrm>
            <a:custGeom>
              <a:avLst/>
              <a:gdLst/>
              <a:ahLst/>
              <a:cxnLst>
                <a:cxn ang="0">
                  <a:pos x="86" y="68"/>
                </a:cxn>
                <a:cxn ang="0">
                  <a:pos x="86" y="68"/>
                </a:cxn>
                <a:cxn ang="0">
                  <a:pos x="88" y="70"/>
                </a:cxn>
                <a:cxn ang="0">
                  <a:pos x="89" y="71"/>
                </a:cxn>
                <a:cxn ang="0">
                  <a:pos x="89" y="72"/>
                </a:cxn>
                <a:cxn ang="0">
                  <a:pos x="83" y="84"/>
                </a:cxn>
                <a:cxn ang="0">
                  <a:pos x="73" y="88"/>
                </a:cxn>
                <a:cxn ang="0">
                  <a:pos x="62" y="85"/>
                </a:cxn>
                <a:cxn ang="0">
                  <a:pos x="54" y="73"/>
                </a:cxn>
                <a:cxn ang="0">
                  <a:pos x="42" y="85"/>
                </a:cxn>
                <a:cxn ang="0">
                  <a:pos x="22" y="89"/>
                </a:cxn>
                <a:cxn ang="0">
                  <a:pos x="6" y="84"/>
                </a:cxn>
                <a:cxn ang="0">
                  <a:pos x="1" y="72"/>
                </a:cxn>
                <a:cxn ang="0">
                  <a:pos x="2" y="65"/>
                </a:cxn>
                <a:cxn ang="0">
                  <a:pos x="7" y="58"/>
                </a:cxn>
                <a:cxn ang="0">
                  <a:pos x="18" y="51"/>
                </a:cxn>
                <a:cxn ang="0">
                  <a:pos x="26" y="47"/>
                </a:cxn>
                <a:cxn ang="0">
                  <a:pos x="52" y="37"/>
                </a:cxn>
                <a:cxn ang="0">
                  <a:pos x="52" y="29"/>
                </a:cxn>
                <a:cxn ang="0">
                  <a:pos x="49" y="10"/>
                </a:cxn>
                <a:cxn ang="0">
                  <a:pos x="41" y="7"/>
                </a:cxn>
                <a:cxn ang="0">
                  <a:pos x="32" y="9"/>
                </a:cxn>
                <a:cxn ang="0">
                  <a:pos x="26" y="14"/>
                </a:cxn>
                <a:cxn ang="0">
                  <a:pos x="23" y="22"/>
                </a:cxn>
                <a:cxn ang="0">
                  <a:pos x="22" y="28"/>
                </a:cxn>
                <a:cxn ang="0">
                  <a:pos x="16" y="31"/>
                </a:cxn>
                <a:cxn ang="0">
                  <a:pos x="11" y="34"/>
                </a:cxn>
                <a:cxn ang="0">
                  <a:pos x="2" y="36"/>
                </a:cxn>
                <a:cxn ang="0">
                  <a:pos x="0" y="33"/>
                </a:cxn>
                <a:cxn ang="0">
                  <a:pos x="3" y="23"/>
                </a:cxn>
                <a:cxn ang="0">
                  <a:pos x="14" y="11"/>
                </a:cxn>
                <a:cxn ang="0">
                  <a:pos x="28" y="3"/>
                </a:cxn>
                <a:cxn ang="0">
                  <a:pos x="50" y="0"/>
                </a:cxn>
                <a:cxn ang="0">
                  <a:pos x="64" y="3"/>
                </a:cxn>
                <a:cxn ang="0">
                  <a:pos x="72" y="12"/>
                </a:cxn>
                <a:cxn ang="0">
                  <a:pos x="75" y="34"/>
                </a:cxn>
                <a:cxn ang="0">
                  <a:pos x="74" y="51"/>
                </a:cxn>
                <a:cxn ang="0">
                  <a:pos x="74" y="63"/>
                </a:cxn>
                <a:cxn ang="0">
                  <a:pos x="74" y="67"/>
                </a:cxn>
                <a:cxn ang="0">
                  <a:pos x="76" y="73"/>
                </a:cxn>
                <a:cxn ang="0">
                  <a:pos x="79" y="74"/>
                </a:cxn>
                <a:cxn ang="0">
                  <a:pos x="81" y="74"/>
                </a:cxn>
                <a:cxn ang="0">
                  <a:pos x="84" y="69"/>
                </a:cxn>
                <a:cxn ang="0">
                  <a:pos x="86" y="68"/>
                </a:cxn>
                <a:cxn ang="0">
                  <a:pos x="52" y="44"/>
                </a:cxn>
                <a:cxn ang="0">
                  <a:pos x="52" y="44"/>
                </a:cxn>
                <a:cxn ang="0">
                  <a:pos x="38" y="51"/>
                </a:cxn>
                <a:cxn ang="0">
                  <a:pos x="28" y="60"/>
                </a:cxn>
                <a:cxn ang="0">
                  <a:pos x="26" y="68"/>
                </a:cxn>
                <a:cxn ang="0">
                  <a:pos x="29" y="76"/>
                </a:cxn>
                <a:cxn ang="0">
                  <a:pos x="35" y="78"/>
                </a:cxn>
                <a:cxn ang="0">
                  <a:pos x="45" y="75"/>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1"/>
                  </a:cubicBezTo>
                  <a:lnTo>
                    <a:pt x="89" y="72"/>
                  </a:lnTo>
                  <a:cubicBezTo>
                    <a:pt x="88" y="78"/>
                    <a:pt x="85" y="82"/>
                    <a:pt x="83" y="84"/>
                  </a:cubicBezTo>
                  <a:cubicBezTo>
                    <a:pt x="80" y="87"/>
                    <a:pt x="77" y="88"/>
                    <a:pt x="73" y="88"/>
                  </a:cubicBezTo>
                  <a:cubicBezTo>
                    <a:pt x="69" y="88"/>
                    <a:pt x="65" y="87"/>
                    <a:pt x="62" y="85"/>
                  </a:cubicBezTo>
                  <a:cubicBezTo>
                    <a:pt x="59" y="82"/>
                    <a:pt x="57" y="78"/>
                    <a:pt x="54" y="73"/>
                  </a:cubicBezTo>
                  <a:cubicBezTo>
                    <a:pt x="51" y="78"/>
                    <a:pt x="47" y="82"/>
                    <a:pt x="42" y="85"/>
                  </a:cubicBezTo>
                  <a:cubicBezTo>
                    <a:pt x="36" y="87"/>
                    <a:pt x="30" y="89"/>
                    <a:pt x="22" y="89"/>
                  </a:cubicBezTo>
                  <a:cubicBezTo>
                    <a:pt x="15" y="89"/>
                    <a:pt x="9" y="87"/>
                    <a:pt x="6" y="84"/>
                  </a:cubicBezTo>
                  <a:cubicBezTo>
                    <a:pt x="3" y="81"/>
                    <a:pt x="1" y="77"/>
                    <a:pt x="1" y="72"/>
                  </a:cubicBezTo>
                  <a:cubicBezTo>
                    <a:pt x="1" y="70"/>
                    <a:pt x="1" y="68"/>
                    <a:pt x="2" y="65"/>
                  </a:cubicBezTo>
                  <a:cubicBezTo>
                    <a:pt x="3" y="63"/>
                    <a:pt x="5" y="61"/>
                    <a:pt x="7" y="58"/>
                  </a:cubicBezTo>
                  <a:cubicBezTo>
                    <a:pt x="10" y="56"/>
                    <a:pt x="13" y="53"/>
                    <a:pt x="18" y="51"/>
                  </a:cubicBezTo>
                  <a:cubicBezTo>
                    <a:pt x="19" y="50"/>
                    <a:pt x="22" y="49"/>
                    <a:pt x="26" y="47"/>
                  </a:cubicBezTo>
                  <a:lnTo>
                    <a:pt x="52" y="37"/>
                  </a:lnTo>
                  <a:cubicBezTo>
                    <a:pt x="52" y="34"/>
                    <a:pt x="52" y="32"/>
                    <a:pt x="52" y="29"/>
                  </a:cubicBezTo>
                  <a:cubicBezTo>
                    <a:pt x="52" y="20"/>
                    <a:pt x="51" y="13"/>
                    <a:pt x="49" y="10"/>
                  </a:cubicBezTo>
                  <a:cubicBezTo>
                    <a:pt x="47" y="8"/>
                    <a:pt x="45" y="7"/>
                    <a:pt x="41" y="7"/>
                  </a:cubicBezTo>
                  <a:cubicBezTo>
                    <a:pt x="38" y="7"/>
                    <a:pt x="35" y="7"/>
                    <a:pt x="32" y="9"/>
                  </a:cubicBezTo>
                  <a:cubicBezTo>
                    <a:pt x="29" y="10"/>
                    <a:pt x="27" y="12"/>
                    <a:pt x="26" y="14"/>
                  </a:cubicBezTo>
                  <a:cubicBezTo>
                    <a:pt x="25" y="15"/>
                    <a:pt x="24" y="18"/>
                    <a:pt x="23" y="22"/>
                  </a:cubicBezTo>
                  <a:cubicBezTo>
                    <a:pt x="23" y="25"/>
                    <a:pt x="22" y="27"/>
                    <a:pt x="22" y="28"/>
                  </a:cubicBezTo>
                  <a:cubicBezTo>
                    <a:pt x="21" y="29"/>
                    <a:pt x="19" y="30"/>
                    <a:pt x="16" y="31"/>
                  </a:cubicBezTo>
                  <a:cubicBezTo>
                    <a:pt x="13" y="32"/>
                    <a:pt x="12" y="33"/>
                    <a:pt x="11" y="34"/>
                  </a:cubicBezTo>
                  <a:cubicBezTo>
                    <a:pt x="7" y="35"/>
                    <a:pt x="4" y="36"/>
                    <a:pt x="2" y="36"/>
                  </a:cubicBezTo>
                  <a:cubicBezTo>
                    <a:pt x="1" y="35"/>
                    <a:pt x="0" y="34"/>
                    <a:pt x="0" y="33"/>
                  </a:cubicBezTo>
                  <a:cubicBezTo>
                    <a:pt x="0" y="29"/>
                    <a:pt x="1" y="25"/>
                    <a:pt x="3" y="23"/>
                  </a:cubicBezTo>
                  <a:cubicBezTo>
                    <a:pt x="5" y="19"/>
                    <a:pt x="9" y="15"/>
                    <a:pt x="14" y="11"/>
                  </a:cubicBezTo>
                  <a:cubicBezTo>
                    <a:pt x="19" y="7"/>
                    <a:pt x="24" y="5"/>
                    <a:pt x="28" y="3"/>
                  </a:cubicBezTo>
                  <a:cubicBezTo>
                    <a:pt x="34" y="1"/>
                    <a:pt x="41" y="0"/>
                    <a:pt x="50" y="0"/>
                  </a:cubicBezTo>
                  <a:cubicBezTo>
                    <a:pt x="55" y="0"/>
                    <a:pt x="60" y="1"/>
                    <a:pt x="64" y="3"/>
                  </a:cubicBezTo>
                  <a:cubicBezTo>
                    <a:pt x="68" y="5"/>
                    <a:pt x="71" y="8"/>
                    <a:pt x="72" y="12"/>
                  </a:cubicBezTo>
                  <a:cubicBezTo>
                    <a:pt x="74" y="16"/>
                    <a:pt x="75" y="23"/>
                    <a:pt x="75" y="34"/>
                  </a:cubicBezTo>
                  <a:lnTo>
                    <a:pt x="74" y="51"/>
                  </a:lnTo>
                  <a:lnTo>
                    <a:pt x="74" y="63"/>
                  </a:lnTo>
                  <a:lnTo>
                    <a:pt x="74" y="67"/>
                  </a:lnTo>
                  <a:cubicBezTo>
                    <a:pt x="74" y="70"/>
                    <a:pt x="75" y="72"/>
                    <a:pt x="76" y="73"/>
                  </a:cubicBezTo>
                  <a:cubicBezTo>
                    <a:pt x="76" y="74"/>
                    <a:pt x="77" y="74"/>
                    <a:pt x="79" y="74"/>
                  </a:cubicBezTo>
                  <a:cubicBezTo>
                    <a:pt x="79" y="74"/>
                    <a:pt x="80" y="74"/>
                    <a:pt x="81" y="74"/>
                  </a:cubicBezTo>
                  <a:lnTo>
                    <a:pt x="84" y="69"/>
                  </a:lnTo>
                  <a:lnTo>
                    <a:pt x="86" y="68"/>
                  </a:lnTo>
                  <a:close/>
                  <a:moveTo>
                    <a:pt x="52" y="44"/>
                  </a:moveTo>
                  <a:lnTo>
                    <a:pt x="52" y="44"/>
                  </a:lnTo>
                  <a:cubicBezTo>
                    <a:pt x="48" y="45"/>
                    <a:pt x="43" y="47"/>
                    <a:pt x="38" y="51"/>
                  </a:cubicBezTo>
                  <a:cubicBezTo>
                    <a:pt x="33" y="54"/>
                    <a:pt x="30" y="57"/>
                    <a:pt x="28" y="60"/>
                  </a:cubicBezTo>
                  <a:cubicBezTo>
                    <a:pt x="27" y="62"/>
                    <a:pt x="26" y="65"/>
                    <a:pt x="26" y="68"/>
                  </a:cubicBezTo>
                  <a:cubicBezTo>
                    <a:pt x="26" y="71"/>
                    <a:pt x="27" y="74"/>
                    <a:pt x="29" y="76"/>
                  </a:cubicBezTo>
                  <a:cubicBezTo>
                    <a:pt x="31" y="77"/>
                    <a:pt x="33" y="78"/>
                    <a:pt x="35" y="78"/>
                  </a:cubicBezTo>
                  <a:cubicBezTo>
                    <a:pt x="39" y="78"/>
                    <a:pt x="42" y="77"/>
                    <a:pt x="45" y="75"/>
                  </a:cubicBezTo>
                  <a:cubicBezTo>
                    <a:pt x="48" y="72"/>
                    <a:pt x="51" y="70"/>
                    <a:pt x="51" y="68"/>
                  </a:cubicBezTo>
                  <a:cubicBezTo>
                    <a:pt x="52" y="66"/>
                    <a:pt x="52" y="61"/>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4" name="Freeform 424"/>
            <p:cNvSpPr>
              <a:spLocks/>
            </p:cNvSpPr>
            <p:nvPr/>
          </p:nvSpPr>
          <p:spPr bwMode="auto">
            <a:xfrm>
              <a:off x="2654" y="6347"/>
              <a:ext cx="123" cy="178"/>
            </a:xfrm>
            <a:custGeom>
              <a:avLst/>
              <a:gdLst/>
              <a:ahLst/>
              <a:cxnLst>
                <a:cxn ang="0">
                  <a:pos x="0" y="1"/>
                </a:cxn>
                <a:cxn ang="0">
                  <a:pos x="0" y="1"/>
                </a:cxn>
                <a:cxn ang="0">
                  <a:pos x="6" y="0"/>
                </a:cxn>
                <a:cxn ang="0">
                  <a:pos x="8" y="0"/>
                </a:cxn>
                <a:cxn ang="0">
                  <a:pos x="24" y="1"/>
                </a:cxn>
                <a:cxn ang="0">
                  <a:pos x="29" y="1"/>
                </a:cxn>
                <a:cxn ang="0">
                  <a:pos x="44" y="0"/>
                </a:cxn>
                <a:cxn ang="0">
                  <a:pos x="45" y="2"/>
                </a:cxn>
                <a:cxn ang="0">
                  <a:pos x="45" y="7"/>
                </a:cxn>
                <a:cxn ang="0">
                  <a:pos x="42" y="8"/>
                </a:cxn>
                <a:cxn ang="0">
                  <a:pos x="39" y="8"/>
                </a:cxn>
                <a:cxn ang="0">
                  <a:pos x="36" y="9"/>
                </a:cxn>
                <a:cxn ang="0">
                  <a:pos x="35" y="10"/>
                </a:cxn>
                <a:cxn ang="0">
                  <a:pos x="36" y="14"/>
                </a:cxn>
                <a:cxn ang="0">
                  <a:pos x="41" y="25"/>
                </a:cxn>
                <a:cxn ang="0">
                  <a:pos x="53" y="51"/>
                </a:cxn>
                <a:cxn ang="0">
                  <a:pos x="59" y="63"/>
                </a:cxn>
                <a:cxn ang="0">
                  <a:pos x="67" y="43"/>
                </a:cxn>
                <a:cxn ang="0">
                  <a:pos x="76" y="17"/>
                </a:cxn>
                <a:cxn ang="0">
                  <a:pos x="77" y="15"/>
                </a:cxn>
                <a:cxn ang="0">
                  <a:pos x="76" y="11"/>
                </a:cxn>
                <a:cxn ang="0">
                  <a:pos x="72" y="9"/>
                </a:cxn>
                <a:cxn ang="0">
                  <a:pos x="66" y="8"/>
                </a:cxn>
                <a:cxn ang="0">
                  <a:pos x="62" y="7"/>
                </a:cxn>
                <a:cxn ang="0">
                  <a:pos x="62" y="6"/>
                </a:cxn>
                <a:cxn ang="0">
                  <a:pos x="62" y="4"/>
                </a:cxn>
                <a:cxn ang="0">
                  <a:pos x="62" y="1"/>
                </a:cxn>
                <a:cxn ang="0">
                  <a:pos x="67" y="1"/>
                </a:cxn>
                <a:cxn ang="0">
                  <a:pos x="75" y="2"/>
                </a:cxn>
                <a:cxn ang="0">
                  <a:pos x="81" y="2"/>
                </a:cxn>
                <a:cxn ang="0">
                  <a:pos x="93" y="1"/>
                </a:cxn>
                <a:cxn ang="0">
                  <a:pos x="101" y="0"/>
                </a:cxn>
                <a:cxn ang="0">
                  <a:pos x="101" y="4"/>
                </a:cxn>
                <a:cxn ang="0">
                  <a:pos x="101" y="6"/>
                </a:cxn>
                <a:cxn ang="0">
                  <a:pos x="97" y="7"/>
                </a:cxn>
                <a:cxn ang="0">
                  <a:pos x="90" y="9"/>
                </a:cxn>
                <a:cxn ang="0">
                  <a:pos x="88" y="11"/>
                </a:cxn>
                <a:cxn ang="0">
                  <a:pos x="81" y="28"/>
                </a:cxn>
                <a:cxn ang="0">
                  <a:pos x="74" y="48"/>
                </a:cxn>
                <a:cxn ang="0">
                  <a:pos x="56" y="90"/>
                </a:cxn>
                <a:cxn ang="0">
                  <a:pos x="44" y="117"/>
                </a:cxn>
                <a:cxn ang="0">
                  <a:pos x="35" y="131"/>
                </a:cxn>
                <a:cxn ang="0">
                  <a:pos x="31" y="134"/>
                </a:cxn>
                <a:cxn ang="0">
                  <a:pos x="21" y="135"/>
                </a:cxn>
                <a:cxn ang="0">
                  <a:pos x="15" y="135"/>
                </a:cxn>
                <a:cxn ang="0">
                  <a:pos x="8" y="130"/>
                </a:cxn>
                <a:cxn ang="0">
                  <a:pos x="6" y="125"/>
                </a:cxn>
                <a:cxn ang="0">
                  <a:pos x="11" y="114"/>
                </a:cxn>
                <a:cxn ang="0">
                  <a:pos x="17" y="112"/>
                </a:cxn>
                <a:cxn ang="0">
                  <a:pos x="28" y="117"/>
                </a:cxn>
                <a:cxn ang="0">
                  <a:pos x="33" y="119"/>
                </a:cxn>
                <a:cxn ang="0">
                  <a:pos x="35" y="117"/>
                </a:cxn>
                <a:cxn ang="0">
                  <a:pos x="47" y="92"/>
                </a:cxn>
                <a:cxn ang="0">
                  <a:pos x="28" y="50"/>
                </a:cxn>
                <a:cxn ang="0">
                  <a:pos x="11" y="15"/>
                </a:cxn>
                <a:cxn ang="0">
                  <a:pos x="7" y="8"/>
                </a:cxn>
                <a:cxn ang="0">
                  <a:pos x="4" y="7"/>
                </a:cxn>
                <a:cxn ang="0">
                  <a:pos x="1" y="6"/>
                </a:cxn>
                <a:cxn ang="0">
                  <a:pos x="0" y="1"/>
                </a:cxn>
                <a:cxn ang="0">
                  <a:pos x="0" y="1"/>
                </a:cxn>
              </a:cxnLst>
              <a:rect l="0" t="0" r="r" b="b"/>
              <a:pathLst>
                <a:path w="101" h="135">
                  <a:moveTo>
                    <a:pt x="0" y="1"/>
                  </a:moveTo>
                  <a:lnTo>
                    <a:pt x="0" y="1"/>
                  </a:lnTo>
                  <a:cubicBezTo>
                    <a:pt x="2" y="1"/>
                    <a:pt x="4" y="0"/>
                    <a:pt x="6" y="0"/>
                  </a:cubicBezTo>
                  <a:cubicBezTo>
                    <a:pt x="6" y="0"/>
                    <a:pt x="7" y="0"/>
                    <a:pt x="8" y="0"/>
                  </a:cubicBezTo>
                  <a:cubicBezTo>
                    <a:pt x="15" y="1"/>
                    <a:pt x="20" y="1"/>
                    <a:pt x="24" y="1"/>
                  </a:cubicBezTo>
                  <a:lnTo>
                    <a:pt x="29" y="1"/>
                  </a:lnTo>
                  <a:lnTo>
                    <a:pt x="44" y="0"/>
                  </a:lnTo>
                  <a:cubicBezTo>
                    <a:pt x="44" y="1"/>
                    <a:pt x="45" y="1"/>
                    <a:pt x="45" y="2"/>
                  </a:cubicBezTo>
                  <a:cubicBezTo>
                    <a:pt x="45" y="5"/>
                    <a:pt x="45" y="7"/>
                    <a:pt x="45" y="7"/>
                  </a:cubicBezTo>
                  <a:cubicBezTo>
                    <a:pt x="44" y="8"/>
                    <a:pt x="43" y="8"/>
                    <a:pt x="42" y="8"/>
                  </a:cubicBezTo>
                  <a:cubicBezTo>
                    <a:pt x="41" y="8"/>
                    <a:pt x="40" y="8"/>
                    <a:pt x="39" y="8"/>
                  </a:cubicBezTo>
                  <a:cubicBezTo>
                    <a:pt x="38" y="9"/>
                    <a:pt x="37" y="9"/>
                    <a:pt x="36" y="9"/>
                  </a:cubicBezTo>
                  <a:cubicBezTo>
                    <a:pt x="35" y="9"/>
                    <a:pt x="35" y="10"/>
                    <a:pt x="35" y="10"/>
                  </a:cubicBezTo>
                  <a:cubicBezTo>
                    <a:pt x="35" y="12"/>
                    <a:pt x="35" y="13"/>
                    <a:pt x="36" y="14"/>
                  </a:cubicBezTo>
                  <a:lnTo>
                    <a:pt x="41" y="25"/>
                  </a:lnTo>
                  <a:cubicBezTo>
                    <a:pt x="45" y="34"/>
                    <a:pt x="49" y="43"/>
                    <a:pt x="53" y="51"/>
                  </a:cubicBezTo>
                  <a:lnTo>
                    <a:pt x="59" y="63"/>
                  </a:lnTo>
                  <a:cubicBezTo>
                    <a:pt x="59" y="62"/>
                    <a:pt x="62" y="56"/>
                    <a:pt x="67" y="43"/>
                  </a:cubicBezTo>
                  <a:cubicBezTo>
                    <a:pt x="73" y="28"/>
                    <a:pt x="76" y="19"/>
                    <a:pt x="76" y="17"/>
                  </a:cubicBezTo>
                  <a:cubicBezTo>
                    <a:pt x="77" y="16"/>
                    <a:pt x="77" y="15"/>
                    <a:pt x="77" y="15"/>
                  </a:cubicBezTo>
                  <a:cubicBezTo>
                    <a:pt x="77" y="14"/>
                    <a:pt x="76" y="13"/>
                    <a:pt x="76" y="11"/>
                  </a:cubicBezTo>
                  <a:cubicBezTo>
                    <a:pt x="75" y="10"/>
                    <a:pt x="73" y="9"/>
                    <a:pt x="72" y="9"/>
                  </a:cubicBezTo>
                  <a:cubicBezTo>
                    <a:pt x="71" y="9"/>
                    <a:pt x="69" y="8"/>
                    <a:pt x="66" y="8"/>
                  </a:cubicBezTo>
                  <a:lnTo>
                    <a:pt x="62" y="7"/>
                  </a:lnTo>
                  <a:lnTo>
                    <a:pt x="62" y="6"/>
                  </a:lnTo>
                  <a:cubicBezTo>
                    <a:pt x="62" y="5"/>
                    <a:pt x="62" y="4"/>
                    <a:pt x="62" y="4"/>
                  </a:cubicBezTo>
                  <a:cubicBezTo>
                    <a:pt x="62" y="4"/>
                    <a:pt x="62" y="3"/>
                    <a:pt x="62" y="1"/>
                  </a:cubicBezTo>
                  <a:cubicBezTo>
                    <a:pt x="64" y="1"/>
                    <a:pt x="66" y="1"/>
                    <a:pt x="67" y="1"/>
                  </a:cubicBezTo>
                  <a:lnTo>
                    <a:pt x="75" y="2"/>
                  </a:lnTo>
                  <a:lnTo>
                    <a:pt x="81" y="2"/>
                  </a:lnTo>
                  <a:cubicBezTo>
                    <a:pt x="83" y="2"/>
                    <a:pt x="87" y="2"/>
                    <a:pt x="93" y="1"/>
                  </a:cubicBezTo>
                  <a:cubicBezTo>
                    <a:pt x="96" y="1"/>
                    <a:pt x="99" y="0"/>
                    <a:pt x="101" y="0"/>
                  </a:cubicBezTo>
                  <a:cubicBezTo>
                    <a:pt x="101" y="2"/>
                    <a:pt x="101" y="3"/>
                    <a:pt x="101" y="4"/>
                  </a:cubicBezTo>
                  <a:cubicBezTo>
                    <a:pt x="101" y="5"/>
                    <a:pt x="101" y="5"/>
                    <a:pt x="101" y="6"/>
                  </a:cubicBezTo>
                  <a:cubicBezTo>
                    <a:pt x="100" y="7"/>
                    <a:pt x="98" y="7"/>
                    <a:pt x="97" y="7"/>
                  </a:cubicBezTo>
                  <a:cubicBezTo>
                    <a:pt x="94" y="8"/>
                    <a:pt x="92" y="9"/>
                    <a:pt x="90" y="9"/>
                  </a:cubicBezTo>
                  <a:cubicBezTo>
                    <a:pt x="89" y="10"/>
                    <a:pt x="89" y="11"/>
                    <a:pt x="88" y="11"/>
                  </a:cubicBezTo>
                  <a:cubicBezTo>
                    <a:pt x="87" y="14"/>
                    <a:pt x="85" y="20"/>
                    <a:pt x="81" y="28"/>
                  </a:cubicBezTo>
                  <a:lnTo>
                    <a:pt x="74" y="48"/>
                  </a:lnTo>
                  <a:lnTo>
                    <a:pt x="56" y="90"/>
                  </a:lnTo>
                  <a:lnTo>
                    <a:pt x="44" y="117"/>
                  </a:lnTo>
                  <a:cubicBezTo>
                    <a:pt x="42" y="122"/>
                    <a:pt x="39" y="127"/>
                    <a:pt x="35" y="131"/>
                  </a:cubicBezTo>
                  <a:cubicBezTo>
                    <a:pt x="34" y="132"/>
                    <a:pt x="32" y="133"/>
                    <a:pt x="31" y="134"/>
                  </a:cubicBezTo>
                  <a:cubicBezTo>
                    <a:pt x="28" y="135"/>
                    <a:pt x="25" y="135"/>
                    <a:pt x="21" y="135"/>
                  </a:cubicBezTo>
                  <a:cubicBezTo>
                    <a:pt x="21" y="135"/>
                    <a:pt x="19" y="135"/>
                    <a:pt x="15" y="135"/>
                  </a:cubicBezTo>
                  <a:cubicBezTo>
                    <a:pt x="13" y="134"/>
                    <a:pt x="10" y="133"/>
                    <a:pt x="8" y="130"/>
                  </a:cubicBezTo>
                  <a:cubicBezTo>
                    <a:pt x="7" y="129"/>
                    <a:pt x="6" y="127"/>
                    <a:pt x="6" y="125"/>
                  </a:cubicBezTo>
                  <a:cubicBezTo>
                    <a:pt x="6" y="121"/>
                    <a:pt x="7" y="118"/>
                    <a:pt x="11" y="114"/>
                  </a:cubicBezTo>
                  <a:cubicBezTo>
                    <a:pt x="14" y="113"/>
                    <a:pt x="16" y="112"/>
                    <a:pt x="17" y="112"/>
                  </a:cubicBezTo>
                  <a:cubicBezTo>
                    <a:pt x="20" y="112"/>
                    <a:pt x="24" y="113"/>
                    <a:pt x="28" y="117"/>
                  </a:cubicBezTo>
                  <a:cubicBezTo>
                    <a:pt x="30" y="118"/>
                    <a:pt x="31" y="119"/>
                    <a:pt x="33" y="119"/>
                  </a:cubicBezTo>
                  <a:cubicBezTo>
                    <a:pt x="34" y="119"/>
                    <a:pt x="35" y="118"/>
                    <a:pt x="35" y="117"/>
                  </a:cubicBezTo>
                  <a:cubicBezTo>
                    <a:pt x="41" y="105"/>
                    <a:pt x="45" y="97"/>
                    <a:pt x="47" y="92"/>
                  </a:cubicBezTo>
                  <a:lnTo>
                    <a:pt x="28" y="50"/>
                  </a:lnTo>
                  <a:cubicBezTo>
                    <a:pt x="21" y="33"/>
                    <a:pt x="15" y="21"/>
                    <a:pt x="11" y="15"/>
                  </a:cubicBezTo>
                  <a:cubicBezTo>
                    <a:pt x="10" y="11"/>
                    <a:pt x="8" y="9"/>
                    <a:pt x="7" y="8"/>
                  </a:cubicBezTo>
                  <a:cubicBezTo>
                    <a:pt x="7" y="8"/>
                    <a:pt x="5" y="7"/>
                    <a:pt x="4" y="7"/>
                  </a:cubicBezTo>
                  <a:cubicBezTo>
                    <a:pt x="3" y="7"/>
                    <a:pt x="2" y="6"/>
                    <a:pt x="1" y="6"/>
                  </a:cubicBezTo>
                  <a:cubicBezTo>
                    <a:pt x="0" y="4"/>
                    <a:pt x="0" y="2"/>
                    <a:pt x="0" y="1"/>
                  </a:cubicBezTo>
                  <a:lnTo>
                    <a:pt x="0" y="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5" name="Freeform 425"/>
            <p:cNvSpPr>
              <a:spLocks/>
            </p:cNvSpPr>
            <p:nvPr/>
          </p:nvSpPr>
          <p:spPr bwMode="auto">
            <a:xfrm>
              <a:off x="2788" y="6343"/>
              <a:ext cx="86" cy="119"/>
            </a:xfrm>
            <a:custGeom>
              <a:avLst/>
              <a:gdLst/>
              <a:ahLst/>
              <a:cxnLst>
                <a:cxn ang="0">
                  <a:pos x="0" y="58"/>
                </a:cxn>
                <a:cxn ang="0">
                  <a:pos x="0" y="58"/>
                </a:cxn>
                <a:cxn ang="0">
                  <a:pos x="4" y="58"/>
                </a:cxn>
                <a:cxn ang="0">
                  <a:pos x="7" y="58"/>
                </a:cxn>
                <a:cxn ang="0">
                  <a:pos x="8" y="59"/>
                </a:cxn>
                <a:cxn ang="0">
                  <a:pos x="15" y="71"/>
                </a:cxn>
                <a:cxn ang="0">
                  <a:pos x="22" y="78"/>
                </a:cxn>
                <a:cxn ang="0">
                  <a:pos x="29" y="81"/>
                </a:cxn>
                <a:cxn ang="0">
                  <a:pos x="37" y="82"/>
                </a:cxn>
                <a:cxn ang="0">
                  <a:pos x="48" y="78"/>
                </a:cxn>
                <a:cxn ang="0">
                  <a:pos x="53" y="69"/>
                </a:cxn>
                <a:cxn ang="0">
                  <a:pos x="51" y="63"/>
                </a:cxn>
                <a:cxn ang="0">
                  <a:pos x="44" y="59"/>
                </a:cxn>
                <a:cxn ang="0">
                  <a:pos x="31" y="55"/>
                </a:cxn>
                <a:cxn ang="0">
                  <a:pos x="18" y="52"/>
                </a:cxn>
                <a:cxn ang="0">
                  <a:pos x="10" y="47"/>
                </a:cxn>
                <a:cxn ang="0">
                  <a:pos x="4" y="39"/>
                </a:cxn>
                <a:cxn ang="0">
                  <a:pos x="1" y="29"/>
                </a:cxn>
                <a:cxn ang="0">
                  <a:pos x="3" y="16"/>
                </a:cxn>
                <a:cxn ang="0">
                  <a:pos x="10" y="7"/>
                </a:cxn>
                <a:cxn ang="0">
                  <a:pos x="19" y="2"/>
                </a:cxn>
                <a:cxn ang="0">
                  <a:pos x="32" y="0"/>
                </a:cxn>
                <a:cxn ang="0">
                  <a:pos x="49" y="1"/>
                </a:cxn>
                <a:cxn ang="0">
                  <a:pos x="62" y="5"/>
                </a:cxn>
                <a:cxn ang="0">
                  <a:pos x="64" y="16"/>
                </a:cxn>
                <a:cxn ang="0">
                  <a:pos x="65" y="26"/>
                </a:cxn>
                <a:cxn ang="0">
                  <a:pos x="64" y="28"/>
                </a:cxn>
                <a:cxn ang="0">
                  <a:pos x="60" y="28"/>
                </a:cxn>
                <a:cxn ang="0">
                  <a:pos x="57" y="28"/>
                </a:cxn>
                <a:cxn ang="0">
                  <a:pos x="54" y="24"/>
                </a:cxn>
                <a:cxn ang="0">
                  <a:pos x="44" y="11"/>
                </a:cxn>
                <a:cxn ang="0">
                  <a:pos x="32" y="7"/>
                </a:cxn>
                <a:cxn ang="0">
                  <a:pos x="20" y="11"/>
                </a:cxn>
                <a:cxn ang="0">
                  <a:pos x="17" y="19"/>
                </a:cxn>
                <a:cxn ang="0">
                  <a:pos x="20" y="26"/>
                </a:cxn>
                <a:cxn ang="0">
                  <a:pos x="33" y="32"/>
                </a:cxn>
                <a:cxn ang="0">
                  <a:pos x="53" y="38"/>
                </a:cxn>
                <a:cxn ang="0">
                  <a:pos x="66" y="48"/>
                </a:cxn>
                <a:cxn ang="0">
                  <a:pos x="70" y="62"/>
                </a:cxn>
                <a:cxn ang="0">
                  <a:pos x="61" y="82"/>
                </a:cxn>
                <a:cxn ang="0">
                  <a:pos x="34" y="90"/>
                </a:cxn>
                <a:cxn ang="0">
                  <a:pos x="22" y="89"/>
                </a:cxn>
                <a:cxn ang="0">
                  <a:pos x="12" y="87"/>
                </a:cxn>
                <a:cxn ang="0">
                  <a:pos x="5" y="84"/>
                </a:cxn>
                <a:cxn ang="0">
                  <a:pos x="3" y="82"/>
                </a:cxn>
                <a:cxn ang="0">
                  <a:pos x="2" y="74"/>
                </a:cxn>
                <a:cxn ang="0">
                  <a:pos x="0" y="58"/>
                </a:cxn>
                <a:cxn ang="0">
                  <a:pos x="0" y="58"/>
                </a:cxn>
              </a:cxnLst>
              <a:rect l="0" t="0" r="r" b="b"/>
              <a:pathLst>
                <a:path w="70" h="90">
                  <a:moveTo>
                    <a:pt x="0" y="58"/>
                  </a:moveTo>
                  <a:lnTo>
                    <a:pt x="0" y="58"/>
                  </a:lnTo>
                  <a:cubicBezTo>
                    <a:pt x="2" y="58"/>
                    <a:pt x="3" y="58"/>
                    <a:pt x="4" y="58"/>
                  </a:cubicBezTo>
                  <a:cubicBezTo>
                    <a:pt x="5" y="58"/>
                    <a:pt x="6" y="58"/>
                    <a:pt x="7" y="58"/>
                  </a:cubicBezTo>
                  <a:lnTo>
                    <a:pt x="8" y="59"/>
                  </a:lnTo>
                  <a:cubicBezTo>
                    <a:pt x="11" y="66"/>
                    <a:pt x="14" y="70"/>
                    <a:pt x="15" y="71"/>
                  </a:cubicBezTo>
                  <a:cubicBezTo>
                    <a:pt x="17" y="74"/>
                    <a:pt x="20" y="76"/>
                    <a:pt x="22" y="78"/>
                  </a:cubicBezTo>
                  <a:cubicBezTo>
                    <a:pt x="24" y="79"/>
                    <a:pt x="26" y="80"/>
                    <a:pt x="29" y="81"/>
                  </a:cubicBezTo>
                  <a:cubicBezTo>
                    <a:pt x="32" y="82"/>
                    <a:pt x="34" y="82"/>
                    <a:pt x="37" y="82"/>
                  </a:cubicBezTo>
                  <a:cubicBezTo>
                    <a:pt x="41" y="82"/>
                    <a:pt x="45" y="81"/>
                    <a:pt x="48" y="78"/>
                  </a:cubicBezTo>
                  <a:cubicBezTo>
                    <a:pt x="51" y="75"/>
                    <a:pt x="53" y="72"/>
                    <a:pt x="53" y="69"/>
                  </a:cubicBezTo>
                  <a:cubicBezTo>
                    <a:pt x="53" y="67"/>
                    <a:pt x="52" y="65"/>
                    <a:pt x="51" y="63"/>
                  </a:cubicBezTo>
                  <a:cubicBezTo>
                    <a:pt x="50" y="62"/>
                    <a:pt x="47" y="60"/>
                    <a:pt x="44" y="59"/>
                  </a:cubicBezTo>
                  <a:cubicBezTo>
                    <a:pt x="42" y="58"/>
                    <a:pt x="38" y="57"/>
                    <a:pt x="31" y="55"/>
                  </a:cubicBezTo>
                  <a:cubicBezTo>
                    <a:pt x="24" y="53"/>
                    <a:pt x="20" y="52"/>
                    <a:pt x="18" y="52"/>
                  </a:cubicBezTo>
                  <a:cubicBezTo>
                    <a:pt x="15" y="50"/>
                    <a:pt x="12" y="49"/>
                    <a:pt x="10" y="47"/>
                  </a:cubicBezTo>
                  <a:cubicBezTo>
                    <a:pt x="7" y="44"/>
                    <a:pt x="5" y="42"/>
                    <a:pt x="4" y="39"/>
                  </a:cubicBezTo>
                  <a:cubicBezTo>
                    <a:pt x="2" y="35"/>
                    <a:pt x="1" y="32"/>
                    <a:pt x="1" y="29"/>
                  </a:cubicBezTo>
                  <a:cubicBezTo>
                    <a:pt x="1" y="24"/>
                    <a:pt x="2" y="19"/>
                    <a:pt x="3" y="16"/>
                  </a:cubicBezTo>
                  <a:cubicBezTo>
                    <a:pt x="5" y="13"/>
                    <a:pt x="7" y="10"/>
                    <a:pt x="10" y="7"/>
                  </a:cubicBezTo>
                  <a:cubicBezTo>
                    <a:pt x="12" y="5"/>
                    <a:pt x="15" y="4"/>
                    <a:pt x="19" y="2"/>
                  </a:cubicBezTo>
                  <a:cubicBezTo>
                    <a:pt x="23" y="0"/>
                    <a:pt x="27" y="0"/>
                    <a:pt x="32" y="0"/>
                  </a:cubicBezTo>
                  <a:cubicBezTo>
                    <a:pt x="38" y="0"/>
                    <a:pt x="44" y="0"/>
                    <a:pt x="49" y="1"/>
                  </a:cubicBezTo>
                  <a:cubicBezTo>
                    <a:pt x="54" y="2"/>
                    <a:pt x="58" y="3"/>
                    <a:pt x="62" y="5"/>
                  </a:cubicBezTo>
                  <a:cubicBezTo>
                    <a:pt x="62" y="7"/>
                    <a:pt x="63" y="10"/>
                    <a:pt x="64" y="16"/>
                  </a:cubicBezTo>
                  <a:cubicBezTo>
                    <a:pt x="64" y="22"/>
                    <a:pt x="65" y="25"/>
                    <a:pt x="65" y="26"/>
                  </a:cubicBezTo>
                  <a:cubicBezTo>
                    <a:pt x="65" y="27"/>
                    <a:pt x="65" y="27"/>
                    <a:pt x="64" y="28"/>
                  </a:cubicBezTo>
                  <a:cubicBezTo>
                    <a:pt x="63" y="28"/>
                    <a:pt x="61" y="28"/>
                    <a:pt x="60" y="28"/>
                  </a:cubicBezTo>
                  <a:cubicBezTo>
                    <a:pt x="59" y="28"/>
                    <a:pt x="58" y="28"/>
                    <a:pt x="57" y="28"/>
                  </a:cubicBezTo>
                  <a:cubicBezTo>
                    <a:pt x="56" y="27"/>
                    <a:pt x="55" y="26"/>
                    <a:pt x="54" y="24"/>
                  </a:cubicBezTo>
                  <a:cubicBezTo>
                    <a:pt x="51" y="18"/>
                    <a:pt x="48" y="13"/>
                    <a:pt x="44" y="11"/>
                  </a:cubicBezTo>
                  <a:cubicBezTo>
                    <a:pt x="41" y="8"/>
                    <a:pt x="37" y="7"/>
                    <a:pt x="32" y="7"/>
                  </a:cubicBezTo>
                  <a:cubicBezTo>
                    <a:pt x="27" y="7"/>
                    <a:pt x="23" y="9"/>
                    <a:pt x="20" y="11"/>
                  </a:cubicBezTo>
                  <a:cubicBezTo>
                    <a:pt x="18" y="13"/>
                    <a:pt x="17" y="16"/>
                    <a:pt x="17" y="19"/>
                  </a:cubicBezTo>
                  <a:cubicBezTo>
                    <a:pt x="17" y="22"/>
                    <a:pt x="18" y="24"/>
                    <a:pt x="20" y="26"/>
                  </a:cubicBezTo>
                  <a:cubicBezTo>
                    <a:pt x="23" y="29"/>
                    <a:pt x="27" y="31"/>
                    <a:pt x="33" y="32"/>
                  </a:cubicBezTo>
                  <a:cubicBezTo>
                    <a:pt x="42" y="34"/>
                    <a:pt x="49" y="36"/>
                    <a:pt x="53" y="38"/>
                  </a:cubicBezTo>
                  <a:cubicBezTo>
                    <a:pt x="59" y="41"/>
                    <a:pt x="64" y="44"/>
                    <a:pt x="66" y="48"/>
                  </a:cubicBezTo>
                  <a:cubicBezTo>
                    <a:pt x="69" y="52"/>
                    <a:pt x="70" y="57"/>
                    <a:pt x="70" y="62"/>
                  </a:cubicBezTo>
                  <a:cubicBezTo>
                    <a:pt x="70" y="70"/>
                    <a:pt x="67" y="76"/>
                    <a:pt x="61" y="82"/>
                  </a:cubicBezTo>
                  <a:cubicBezTo>
                    <a:pt x="55" y="87"/>
                    <a:pt x="46" y="90"/>
                    <a:pt x="34" y="90"/>
                  </a:cubicBezTo>
                  <a:cubicBezTo>
                    <a:pt x="33" y="90"/>
                    <a:pt x="29" y="89"/>
                    <a:pt x="22" y="89"/>
                  </a:cubicBezTo>
                  <a:cubicBezTo>
                    <a:pt x="20" y="88"/>
                    <a:pt x="16" y="88"/>
                    <a:pt x="12" y="87"/>
                  </a:cubicBezTo>
                  <a:cubicBezTo>
                    <a:pt x="11" y="86"/>
                    <a:pt x="9" y="85"/>
                    <a:pt x="5" y="84"/>
                  </a:cubicBezTo>
                  <a:cubicBezTo>
                    <a:pt x="4" y="83"/>
                    <a:pt x="3" y="83"/>
                    <a:pt x="3" y="82"/>
                  </a:cubicBezTo>
                  <a:cubicBezTo>
                    <a:pt x="3" y="82"/>
                    <a:pt x="2" y="79"/>
                    <a:pt x="2" y="74"/>
                  </a:cubicBezTo>
                  <a:cubicBezTo>
                    <a:pt x="0" y="65"/>
                    <a:pt x="0" y="60"/>
                    <a:pt x="0" y="58"/>
                  </a:cubicBezTo>
                  <a:lnTo>
                    <a:pt x="0" y="5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6" name="Freeform 426"/>
            <p:cNvSpPr>
              <a:spLocks noEditPoints="1"/>
            </p:cNvSpPr>
            <p:nvPr/>
          </p:nvSpPr>
          <p:spPr bwMode="auto">
            <a:xfrm>
              <a:off x="2966" y="6343"/>
              <a:ext cx="108" cy="117"/>
            </a:xfrm>
            <a:custGeom>
              <a:avLst/>
              <a:gdLst/>
              <a:ahLst/>
              <a:cxnLst>
                <a:cxn ang="0">
                  <a:pos x="86" y="68"/>
                </a:cxn>
                <a:cxn ang="0">
                  <a:pos x="86" y="68"/>
                </a:cxn>
                <a:cxn ang="0">
                  <a:pos x="88" y="70"/>
                </a:cxn>
                <a:cxn ang="0">
                  <a:pos x="89" y="71"/>
                </a:cxn>
                <a:cxn ang="0">
                  <a:pos x="89" y="72"/>
                </a:cxn>
                <a:cxn ang="0">
                  <a:pos x="83" y="84"/>
                </a:cxn>
                <a:cxn ang="0">
                  <a:pos x="73" y="88"/>
                </a:cxn>
                <a:cxn ang="0">
                  <a:pos x="62" y="85"/>
                </a:cxn>
                <a:cxn ang="0">
                  <a:pos x="54" y="73"/>
                </a:cxn>
                <a:cxn ang="0">
                  <a:pos x="42" y="85"/>
                </a:cxn>
                <a:cxn ang="0">
                  <a:pos x="22" y="89"/>
                </a:cxn>
                <a:cxn ang="0">
                  <a:pos x="6" y="84"/>
                </a:cxn>
                <a:cxn ang="0">
                  <a:pos x="1" y="72"/>
                </a:cxn>
                <a:cxn ang="0">
                  <a:pos x="3" y="65"/>
                </a:cxn>
                <a:cxn ang="0">
                  <a:pos x="7" y="58"/>
                </a:cxn>
                <a:cxn ang="0">
                  <a:pos x="18" y="51"/>
                </a:cxn>
                <a:cxn ang="0">
                  <a:pos x="26" y="47"/>
                </a:cxn>
                <a:cxn ang="0">
                  <a:pos x="52" y="37"/>
                </a:cxn>
                <a:cxn ang="0">
                  <a:pos x="52" y="29"/>
                </a:cxn>
                <a:cxn ang="0">
                  <a:pos x="49" y="10"/>
                </a:cxn>
                <a:cxn ang="0">
                  <a:pos x="42" y="7"/>
                </a:cxn>
                <a:cxn ang="0">
                  <a:pos x="32" y="9"/>
                </a:cxn>
                <a:cxn ang="0">
                  <a:pos x="26" y="14"/>
                </a:cxn>
                <a:cxn ang="0">
                  <a:pos x="23" y="22"/>
                </a:cxn>
                <a:cxn ang="0">
                  <a:pos x="22" y="28"/>
                </a:cxn>
                <a:cxn ang="0">
                  <a:pos x="16" y="31"/>
                </a:cxn>
                <a:cxn ang="0">
                  <a:pos x="11" y="34"/>
                </a:cxn>
                <a:cxn ang="0">
                  <a:pos x="2" y="36"/>
                </a:cxn>
                <a:cxn ang="0">
                  <a:pos x="0" y="33"/>
                </a:cxn>
                <a:cxn ang="0">
                  <a:pos x="3" y="23"/>
                </a:cxn>
                <a:cxn ang="0">
                  <a:pos x="14" y="11"/>
                </a:cxn>
                <a:cxn ang="0">
                  <a:pos x="28" y="3"/>
                </a:cxn>
                <a:cxn ang="0">
                  <a:pos x="50" y="0"/>
                </a:cxn>
                <a:cxn ang="0">
                  <a:pos x="64" y="3"/>
                </a:cxn>
                <a:cxn ang="0">
                  <a:pos x="72" y="12"/>
                </a:cxn>
                <a:cxn ang="0">
                  <a:pos x="75" y="34"/>
                </a:cxn>
                <a:cxn ang="0">
                  <a:pos x="74" y="51"/>
                </a:cxn>
                <a:cxn ang="0">
                  <a:pos x="75" y="63"/>
                </a:cxn>
                <a:cxn ang="0">
                  <a:pos x="75" y="67"/>
                </a:cxn>
                <a:cxn ang="0">
                  <a:pos x="76" y="73"/>
                </a:cxn>
                <a:cxn ang="0">
                  <a:pos x="79" y="74"/>
                </a:cxn>
                <a:cxn ang="0">
                  <a:pos x="81" y="74"/>
                </a:cxn>
                <a:cxn ang="0">
                  <a:pos x="84" y="69"/>
                </a:cxn>
                <a:cxn ang="0">
                  <a:pos x="86" y="68"/>
                </a:cxn>
                <a:cxn ang="0">
                  <a:pos x="52" y="44"/>
                </a:cxn>
                <a:cxn ang="0">
                  <a:pos x="52" y="44"/>
                </a:cxn>
                <a:cxn ang="0">
                  <a:pos x="39" y="51"/>
                </a:cxn>
                <a:cxn ang="0">
                  <a:pos x="28" y="60"/>
                </a:cxn>
                <a:cxn ang="0">
                  <a:pos x="26" y="68"/>
                </a:cxn>
                <a:cxn ang="0">
                  <a:pos x="29" y="76"/>
                </a:cxn>
                <a:cxn ang="0">
                  <a:pos x="35" y="78"/>
                </a:cxn>
                <a:cxn ang="0">
                  <a:pos x="45" y="75"/>
                </a:cxn>
                <a:cxn ang="0">
                  <a:pos x="51" y="68"/>
                </a:cxn>
                <a:cxn ang="0">
                  <a:pos x="52" y="53"/>
                </a:cxn>
                <a:cxn ang="0">
                  <a:pos x="52" y="44"/>
                </a:cxn>
                <a:cxn ang="0">
                  <a:pos x="52" y="44"/>
                </a:cxn>
              </a:cxnLst>
              <a:rect l="0" t="0" r="r" b="b"/>
              <a:pathLst>
                <a:path w="89" h="89">
                  <a:moveTo>
                    <a:pt x="86" y="68"/>
                  </a:moveTo>
                  <a:lnTo>
                    <a:pt x="86" y="68"/>
                  </a:lnTo>
                  <a:lnTo>
                    <a:pt x="88" y="70"/>
                  </a:lnTo>
                  <a:cubicBezTo>
                    <a:pt x="89" y="70"/>
                    <a:pt x="89" y="71"/>
                    <a:pt x="89" y="71"/>
                  </a:cubicBezTo>
                  <a:lnTo>
                    <a:pt x="89" y="72"/>
                  </a:lnTo>
                  <a:cubicBezTo>
                    <a:pt x="88" y="78"/>
                    <a:pt x="86" y="82"/>
                    <a:pt x="83" y="84"/>
                  </a:cubicBezTo>
                  <a:cubicBezTo>
                    <a:pt x="80" y="87"/>
                    <a:pt x="77" y="88"/>
                    <a:pt x="73" y="88"/>
                  </a:cubicBezTo>
                  <a:cubicBezTo>
                    <a:pt x="69" y="88"/>
                    <a:pt x="65" y="87"/>
                    <a:pt x="62" y="85"/>
                  </a:cubicBezTo>
                  <a:cubicBezTo>
                    <a:pt x="59" y="82"/>
                    <a:pt x="57" y="78"/>
                    <a:pt x="54" y="73"/>
                  </a:cubicBezTo>
                  <a:cubicBezTo>
                    <a:pt x="51" y="78"/>
                    <a:pt x="47" y="82"/>
                    <a:pt x="42" y="85"/>
                  </a:cubicBezTo>
                  <a:cubicBezTo>
                    <a:pt x="36" y="87"/>
                    <a:pt x="30" y="89"/>
                    <a:pt x="22" y="89"/>
                  </a:cubicBezTo>
                  <a:cubicBezTo>
                    <a:pt x="15" y="89"/>
                    <a:pt x="10" y="87"/>
                    <a:pt x="6" y="84"/>
                  </a:cubicBezTo>
                  <a:cubicBezTo>
                    <a:pt x="3" y="81"/>
                    <a:pt x="1" y="77"/>
                    <a:pt x="1" y="72"/>
                  </a:cubicBezTo>
                  <a:cubicBezTo>
                    <a:pt x="1" y="70"/>
                    <a:pt x="2" y="68"/>
                    <a:pt x="3" y="65"/>
                  </a:cubicBezTo>
                  <a:cubicBezTo>
                    <a:pt x="4" y="63"/>
                    <a:pt x="5" y="61"/>
                    <a:pt x="7" y="58"/>
                  </a:cubicBezTo>
                  <a:cubicBezTo>
                    <a:pt x="10" y="56"/>
                    <a:pt x="13" y="53"/>
                    <a:pt x="18" y="51"/>
                  </a:cubicBezTo>
                  <a:cubicBezTo>
                    <a:pt x="19" y="50"/>
                    <a:pt x="22" y="49"/>
                    <a:pt x="26" y="47"/>
                  </a:cubicBezTo>
                  <a:lnTo>
                    <a:pt x="52" y="37"/>
                  </a:lnTo>
                  <a:cubicBezTo>
                    <a:pt x="52" y="34"/>
                    <a:pt x="52" y="32"/>
                    <a:pt x="52" y="29"/>
                  </a:cubicBezTo>
                  <a:cubicBezTo>
                    <a:pt x="52" y="20"/>
                    <a:pt x="51" y="13"/>
                    <a:pt x="49" y="10"/>
                  </a:cubicBezTo>
                  <a:cubicBezTo>
                    <a:pt x="47" y="8"/>
                    <a:pt x="45" y="7"/>
                    <a:pt x="42" y="7"/>
                  </a:cubicBezTo>
                  <a:cubicBezTo>
                    <a:pt x="38" y="7"/>
                    <a:pt x="35" y="7"/>
                    <a:pt x="32" y="9"/>
                  </a:cubicBezTo>
                  <a:cubicBezTo>
                    <a:pt x="29" y="10"/>
                    <a:pt x="27" y="12"/>
                    <a:pt x="26" y="14"/>
                  </a:cubicBezTo>
                  <a:cubicBezTo>
                    <a:pt x="25" y="15"/>
                    <a:pt x="24" y="18"/>
                    <a:pt x="23" y="22"/>
                  </a:cubicBezTo>
                  <a:cubicBezTo>
                    <a:pt x="23" y="25"/>
                    <a:pt x="22" y="27"/>
                    <a:pt x="22" y="28"/>
                  </a:cubicBezTo>
                  <a:cubicBezTo>
                    <a:pt x="21" y="29"/>
                    <a:pt x="19" y="30"/>
                    <a:pt x="16" y="31"/>
                  </a:cubicBezTo>
                  <a:cubicBezTo>
                    <a:pt x="14" y="32"/>
                    <a:pt x="12" y="33"/>
                    <a:pt x="11" y="34"/>
                  </a:cubicBezTo>
                  <a:cubicBezTo>
                    <a:pt x="7" y="35"/>
                    <a:pt x="4" y="36"/>
                    <a:pt x="2" y="36"/>
                  </a:cubicBezTo>
                  <a:cubicBezTo>
                    <a:pt x="1" y="35"/>
                    <a:pt x="0" y="34"/>
                    <a:pt x="0" y="33"/>
                  </a:cubicBezTo>
                  <a:cubicBezTo>
                    <a:pt x="0" y="29"/>
                    <a:pt x="1" y="25"/>
                    <a:pt x="3" y="23"/>
                  </a:cubicBezTo>
                  <a:cubicBezTo>
                    <a:pt x="5" y="19"/>
                    <a:pt x="9" y="15"/>
                    <a:pt x="14" y="11"/>
                  </a:cubicBezTo>
                  <a:cubicBezTo>
                    <a:pt x="19" y="7"/>
                    <a:pt x="24" y="5"/>
                    <a:pt x="28" y="3"/>
                  </a:cubicBezTo>
                  <a:cubicBezTo>
                    <a:pt x="34" y="1"/>
                    <a:pt x="41" y="0"/>
                    <a:pt x="50" y="0"/>
                  </a:cubicBezTo>
                  <a:cubicBezTo>
                    <a:pt x="55" y="0"/>
                    <a:pt x="60" y="1"/>
                    <a:pt x="64" y="3"/>
                  </a:cubicBezTo>
                  <a:cubicBezTo>
                    <a:pt x="68" y="5"/>
                    <a:pt x="71" y="8"/>
                    <a:pt x="72" y="12"/>
                  </a:cubicBezTo>
                  <a:cubicBezTo>
                    <a:pt x="74" y="16"/>
                    <a:pt x="75" y="23"/>
                    <a:pt x="75" y="34"/>
                  </a:cubicBezTo>
                  <a:lnTo>
                    <a:pt x="74" y="51"/>
                  </a:lnTo>
                  <a:lnTo>
                    <a:pt x="75" y="63"/>
                  </a:lnTo>
                  <a:lnTo>
                    <a:pt x="75" y="67"/>
                  </a:lnTo>
                  <a:cubicBezTo>
                    <a:pt x="75" y="70"/>
                    <a:pt x="75" y="72"/>
                    <a:pt x="76" y="73"/>
                  </a:cubicBezTo>
                  <a:cubicBezTo>
                    <a:pt x="77" y="74"/>
                    <a:pt x="78" y="74"/>
                    <a:pt x="79" y="74"/>
                  </a:cubicBezTo>
                  <a:cubicBezTo>
                    <a:pt x="80" y="74"/>
                    <a:pt x="80" y="74"/>
                    <a:pt x="81" y="74"/>
                  </a:cubicBezTo>
                  <a:lnTo>
                    <a:pt x="84" y="69"/>
                  </a:lnTo>
                  <a:lnTo>
                    <a:pt x="86" y="68"/>
                  </a:lnTo>
                  <a:close/>
                  <a:moveTo>
                    <a:pt x="52" y="44"/>
                  </a:moveTo>
                  <a:lnTo>
                    <a:pt x="52" y="44"/>
                  </a:lnTo>
                  <a:cubicBezTo>
                    <a:pt x="48" y="45"/>
                    <a:pt x="43" y="47"/>
                    <a:pt x="39" y="51"/>
                  </a:cubicBezTo>
                  <a:cubicBezTo>
                    <a:pt x="34" y="54"/>
                    <a:pt x="30" y="57"/>
                    <a:pt x="28" y="60"/>
                  </a:cubicBezTo>
                  <a:cubicBezTo>
                    <a:pt x="27" y="62"/>
                    <a:pt x="26" y="65"/>
                    <a:pt x="26" y="68"/>
                  </a:cubicBezTo>
                  <a:cubicBezTo>
                    <a:pt x="26" y="71"/>
                    <a:pt x="27" y="74"/>
                    <a:pt x="29" y="76"/>
                  </a:cubicBezTo>
                  <a:cubicBezTo>
                    <a:pt x="31" y="77"/>
                    <a:pt x="33" y="78"/>
                    <a:pt x="35" y="78"/>
                  </a:cubicBezTo>
                  <a:cubicBezTo>
                    <a:pt x="39" y="78"/>
                    <a:pt x="42" y="77"/>
                    <a:pt x="45" y="75"/>
                  </a:cubicBezTo>
                  <a:cubicBezTo>
                    <a:pt x="49" y="72"/>
                    <a:pt x="51" y="70"/>
                    <a:pt x="51" y="68"/>
                  </a:cubicBezTo>
                  <a:cubicBezTo>
                    <a:pt x="52" y="66"/>
                    <a:pt x="52" y="61"/>
                    <a:pt x="52" y="53"/>
                  </a:cubicBezTo>
                  <a:cubicBezTo>
                    <a:pt x="52" y="50"/>
                    <a:pt x="52" y="47"/>
                    <a:pt x="52" y="44"/>
                  </a:cubicBezTo>
                  <a:lnTo>
                    <a:pt x="52" y="44"/>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7" name="Freeform 427"/>
            <p:cNvSpPr>
              <a:spLocks/>
            </p:cNvSpPr>
            <p:nvPr/>
          </p:nvSpPr>
          <p:spPr bwMode="auto">
            <a:xfrm>
              <a:off x="3083" y="6336"/>
              <a:ext cx="135" cy="123"/>
            </a:xfrm>
            <a:custGeom>
              <a:avLst/>
              <a:gdLst/>
              <a:ahLst/>
              <a:cxnLst>
                <a:cxn ang="0">
                  <a:pos x="1" y="87"/>
                </a:cxn>
                <a:cxn ang="0">
                  <a:pos x="12" y="84"/>
                </a:cxn>
                <a:cxn ang="0">
                  <a:pos x="15" y="73"/>
                </a:cxn>
                <a:cxn ang="0">
                  <a:pos x="15" y="56"/>
                </a:cxn>
                <a:cxn ang="0">
                  <a:pos x="15" y="39"/>
                </a:cxn>
                <a:cxn ang="0">
                  <a:pos x="11" y="25"/>
                </a:cxn>
                <a:cxn ang="0">
                  <a:pos x="1" y="16"/>
                </a:cxn>
                <a:cxn ang="0">
                  <a:pos x="12" y="13"/>
                </a:cxn>
                <a:cxn ang="0">
                  <a:pos x="21" y="10"/>
                </a:cxn>
                <a:cxn ang="0">
                  <a:pos x="31" y="0"/>
                </a:cxn>
                <a:cxn ang="0">
                  <a:pos x="36" y="11"/>
                </a:cxn>
                <a:cxn ang="0">
                  <a:pos x="36" y="19"/>
                </a:cxn>
                <a:cxn ang="0">
                  <a:pos x="69" y="5"/>
                </a:cxn>
                <a:cxn ang="0">
                  <a:pos x="96" y="21"/>
                </a:cxn>
                <a:cxn ang="0">
                  <a:pos x="98" y="80"/>
                </a:cxn>
                <a:cxn ang="0">
                  <a:pos x="105" y="85"/>
                </a:cxn>
                <a:cxn ang="0">
                  <a:pos x="111" y="90"/>
                </a:cxn>
                <a:cxn ang="0">
                  <a:pos x="90" y="92"/>
                </a:cxn>
                <a:cxn ang="0">
                  <a:pos x="79" y="92"/>
                </a:cxn>
                <a:cxn ang="0">
                  <a:pos x="62" y="93"/>
                </a:cxn>
                <a:cxn ang="0">
                  <a:pos x="62" y="87"/>
                </a:cxn>
                <a:cxn ang="0">
                  <a:pos x="73" y="85"/>
                </a:cxn>
                <a:cxn ang="0">
                  <a:pos x="76" y="77"/>
                </a:cxn>
                <a:cxn ang="0">
                  <a:pos x="76" y="51"/>
                </a:cxn>
                <a:cxn ang="0">
                  <a:pos x="62" y="16"/>
                </a:cxn>
                <a:cxn ang="0">
                  <a:pos x="37" y="28"/>
                </a:cxn>
                <a:cxn ang="0">
                  <a:pos x="37" y="36"/>
                </a:cxn>
                <a:cxn ang="0">
                  <a:pos x="37" y="60"/>
                </a:cxn>
                <a:cxn ang="0">
                  <a:pos x="38" y="81"/>
                </a:cxn>
                <a:cxn ang="0">
                  <a:pos x="49" y="89"/>
                </a:cxn>
                <a:cxn ang="0">
                  <a:pos x="43" y="93"/>
                </a:cxn>
                <a:cxn ang="0">
                  <a:pos x="25" y="92"/>
                </a:cxn>
                <a:cxn ang="0">
                  <a:pos x="0" y="90"/>
                </a:cxn>
                <a:cxn ang="0">
                  <a:pos x="1" y="87"/>
                </a:cxn>
              </a:cxnLst>
              <a:rect l="0" t="0" r="r" b="b"/>
              <a:pathLst>
                <a:path w="111" h="93">
                  <a:moveTo>
                    <a:pt x="1" y="87"/>
                  </a:moveTo>
                  <a:lnTo>
                    <a:pt x="1" y="87"/>
                  </a:lnTo>
                  <a:cubicBezTo>
                    <a:pt x="2" y="86"/>
                    <a:pt x="4" y="86"/>
                    <a:pt x="6" y="86"/>
                  </a:cubicBezTo>
                  <a:cubicBezTo>
                    <a:pt x="9" y="85"/>
                    <a:pt x="12" y="84"/>
                    <a:pt x="12" y="84"/>
                  </a:cubicBezTo>
                  <a:cubicBezTo>
                    <a:pt x="13" y="83"/>
                    <a:pt x="14" y="83"/>
                    <a:pt x="14" y="82"/>
                  </a:cubicBezTo>
                  <a:cubicBezTo>
                    <a:pt x="15" y="80"/>
                    <a:pt x="15" y="77"/>
                    <a:pt x="15" y="73"/>
                  </a:cubicBezTo>
                  <a:lnTo>
                    <a:pt x="15" y="64"/>
                  </a:lnTo>
                  <a:lnTo>
                    <a:pt x="15" y="56"/>
                  </a:lnTo>
                  <a:lnTo>
                    <a:pt x="15" y="45"/>
                  </a:lnTo>
                  <a:lnTo>
                    <a:pt x="15" y="39"/>
                  </a:lnTo>
                  <a:cubicBezTo>
                    <a:pt x="15" y="34"/>
                    <a:pt x="14" y="31"/>
                    <a:pt x="14" y="28"/>
                  </a:cubicBezTo>
                  <a:cubicBezTo>
                    <a:pt x="13" y="27"/>
                    <a:pt x="12" y="26"/>
                    <a:pt x="11" y="25"/>
                  </a:cubicBezTo>
                  <a:cubicBezTo>
                    <a:pt x="9" y="24"/>
                    <a:pt x="6" y="22"/>
                    <a:pt x="1" y="21"/>
                  </a:cubicBezTo>
                  <a:lnTo>
                    <a:pt x="1" y="16"/>
                  </a:lnTo>
                  <a:cubicBezTo>
                    <a:pt x="2" y="16"/>
                    <a:pt x="3" y="16"/>
                    <a:pt x="3" y="15"/>
                  </a:cubicBezTo>
                  <a:cubicBezTo>
                    <a:pt x="4" y="15"/>
                    <a:pt x="7" y="15"/>
                    <a:pt x="12" y="13"/>
                  </a:cubicBezTo>
                  <a:cubicBezTo>
                    <a:pt x="16" y="12"/>
                    <a:pt x="18" y="11"/>
                    <a:pt x="19" y="11"/>
                  </a:cubicBezTo>
                  <a:cubicBezTo>
                    <a:pt x="20" y="10"/>
                    <a:pt x="20" y="10"/>
                    <a:pt x="21" y="10"/>
                  </a:cubicBezTo>
                  <a:cubicBezTo>
                    <a:pt x="22" y="9"/>
                    <a:pt x="23" y="8"/>
                    <a:pt x="24" y="8"/>
                  </a:cubicBezTo>
                  <a:cubicBezTo>
                    <a:pt x="26" y="6"/>
                    <a:pt x="28" y="4"/>
                    <a:pt x="31" y="0"/>
                  </a:cubicBezTo>
                  <a:lnTo>
                    <a:pt x="37" y="0"/>
                  </a:lnTo>
                  <a:lnTo>
                    <a:pt x="36" y="11"/>
                  </a:lnTo>
                  <a:cubicBezTo>
                    <a:pt x="36" y="12"/>
                    <a:pt x="36" y="13"/>
                    <a:pt x="36" y="14"/>
                  </a:cubicBezTo>
                  <a:cubicBezTo>
                    <a:pt x="36" y="15"/>
                    <a:pt x="36" y="16"/>
                    <a:pt x="36" y="19"/>
                  </a:cubicBezTo>
                  <a:cubicBezTo>
                    <a:pt x="42" y="14"/>
                    <a:pt x="47" y="10"/>
                    <a:pt x="52" y="8"/>
                  </a:cubicBezTo>
                  <a:cubicBezTo>
                    <a:pt x="58" y="6"/>
                    <a:pt x="64" y="5"/>
                    <a:pt x="69" y="5"/>
                  </a:cubicBezTo>
                  <a:cubicBezTo>
                    <a:pt x="76" y="5"/>
                    <a:pt x="82" y="6"/>
                    <a:pt x="87" y="9"/>
                  </a:cubicBezTo>
                  <a:cubicBezTo>
                    <a:pt x="91" y="13"/>
                    <a:pt x="95" y="16"/>
                    <a:pt x="96" y="21"/>
                  </a:cubicBezTo>
                  <a:cubicBezTo>
                    <a:pt x="98" y="25"/>
                    <a:pt x="98" y="33"/>
                    <a:pt x="98" y="46"/>
                  </a:cubicBezTo>
                  <a:lnTo>
                    <a:pt x="98" y="80"/>
                  </a:lnTo>
                  <a:cubicBezTo>
                    <a:pt x="98" y="81"/>
                    <a:pt x="98" y="83"/>
                    <a:pt x="99" y="84"/>
                  </a:cubicBezTo>
                  <a:cubicBezTo>
                    <a:pt x="100" y="84"/>
                    <a:pt x="101" y="85"/>
                    <a:pt x="105" y="85"/>
                  </a:cubicBezTo>
                  <a:lnTo>
                    <a:pt x="110" y="86"/>
                  </a:lnTo>
                  <a:cubicBezTo>
                    <a:pt x="110" y="87"/>
                    <a:pt x="111" y="88"/>
                    <a:pt x="111" y="90"/>
                  </a:cubicBezTo>
                  <a:cubicBezTo>
                    <a:pt x="111" y="90"/>
                    <a:pt x="111" y="92"/>
                    <a:pt x="110" y="93"/>
                  </a:cubicBezTo>
                  <a:lnTo>
                    <a:pt x="90" y="92"/>
                  </a:lnTo>
                  <a:lnTo>
                    <a:pt x="84" y="92"/>
                  </a:lnTo>
                  <a:lnTo>
                    <a:pt x="79" y="92"/>
                  </a:lnTo>
                  <a:lnTo>
                    <a:pt x="66" y="93"/>
                  </a:lnTo>
                  <a:lnTo>
                    <a:pt x="62" y="93"/>
                  </a:lnTo>
                  <a:cubicBezTo>
                    <a:pt x="62" y="92"/>
                    <a:pt x="62" y="91"/>
                    <a:pt x="62" y="91"/>
                  </a:cubicBezTo>
                  <a:cubicBezTo>
                    <a:pt x="62" y="89"/>
                    <a:pt x="62" y="88"/>
                    <a:pt x="62" y="87"/>
                  </a:cubicBezTo>
                  <a:cubicBezTo>
                    <a:pt x="63" y="86"/>
                    <a:pt x="66" y="86"/>
                    <a:pt x="70" y="86"/>
                  </a:cubicBezTo>
                  <a:cubicBezTo>
                    <a:pt x="71" y="85"/>
                    <a:pt x="72" y="85"/>
                    <a:pt x="73" y="85"/>
                  </a:cubicBezTo>
                  <a:cubicBezTo>
                    <a:pt x="74" y="84"/>
                    <a:pt x="75" y="84"/>
                    <a:pt x="75" y="83"/>
                  </a:cubicBezTo>
                  <a:cubicBezTo>
                    <a:pt x="76" y="82"/>
                    <a:pt x="76" y="80"/>
                    <a:pt x="76" y="77"/>
                  </a:cubicBezTo>
                  <a:cubicBezTo>
                    <a:pt x="76" y="71"/>
                    <a:pt x="76" y="66"/>
                    <a:pt x="76" y="63"/>
                  </a:cubicBezTo>
                  <a:lnTo>
                    <a:pt x="76" y="51"/>
                  </a:lnTo>
                  <a:cubicBezTo>
                    <a:pt x="76" y="37"/>
                    <a:pt x="75" y="28"/>
                    <a:pt x="73" y="24"/>
                  </a:cubicBezTo>
                  <a:cubicBezTo>
                    <a:pt x="71" y="19"/>
                    <a:pt x="67" y="16"/>
                    <a:pt x="62" y="16"/>
                  </a:cubicBezTo>
                  <a:cubicBezTo>
                    <a:pt x="58" y="16"/>
                    <a:pt x="54" y="17"/>
                    <a:pt x="50" y="19"/>
                  </a:cubicBezTo>
                  <a:cubicBezTo>
                    <a:pt x="45" y="21"/>
                    <a:pt x="41" y="24"/>
                    <a:pt x="37" y="28"/>
                  </a:cubicBezTo>
                  <a:lnTo>
                    <a:pt x="37" y="30"/>
                  </a:lnTo>
                  <a:lnTo>
                    <a:pt x="37" y="36"/>
                  </a:lnTo>
                  <a:lnTo>
                    <a:pt x="37" y="43"/>
                  </a:lnTo>
                  <a:lnTo>
                    <a:pt x="37" y="60"/>
                  </a:lnTo>
                  <a:lnTo>
                    <a:pt x="37" y="62"/>
                  </a:lnTo>
                  <a:cubicBezTo>
                    <a:pt x="37" y="74"/>
                    <a:pt x="37" y="80"/>
                    <a:pt x="38" y="81"/>
                  </a:cubicBezTo>
                  <a:cubicBezTo>
                    <a:pt x="39" y="83"/>
                    <a:pt x="43" y="85"/>
                    <a:pt x="48" y="86"/>
                  </a:cubicBezTo>
                  <a:cubicBezTo>
                    <a:pt x="49" y="87"/>
                    <a:pt x="49" y="88"/>
                    <a:pt x="49" y="89"/>
                  </a:cubicBezTo>
                  <a:cubicBezTo>
                    <a:pt x="49" y="90"/>
                    <a:pt x="49" y="91"/>
                    <a:pt x="48" y="93"/>
                  </a:cubicBezTo>
                  <a:cubicBezTo>
                    <a:pt x="46" y="93"/>
                    <a:pt x="44" y="93"/>
                    <a:pt x="43" y="93"/>
                  </a:cubicBezTo>
                  <a:cubicBezTo>
                    <a:pt x="41" y="93"/>
                    <a:pt x="39" y="93"/>
                    <a:pt x="36" y="92"/>
                  </a:cubicBezTo>
                  <a:lnTo>
                    <a:pt x="25" y="92"/>
                  </a:lnTo>
                  <a:cubicBezTo>
                    <a:pt x="19" y="92"/>
                    <a:pt x="11" y="92"/>
                    <a:pt x="1" y="93"/>
                  </a:cubicBezTo>
                  <a:cubicBezTo>
                    <a:pt x="1" y="92"/>
                    <a:pt x="0" y="91"/>
                    <a:pt x="0" y="90"/>
                  </a:cubicBezTo>
                  <a:cubicBezTo>
                    <a:pt x="0" y="90"/>
                    <a:pt x="0" y="89"/>
                    <a:pt x="1" y="87"/>
                  </a:cubicBezTo>
                  <a:lnTo>
                    <a:pt x="1" y="8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8" name="Freeform 428"/>
            <p:cNvSpPr>
              <a:spLocks noEditPoints="1"/>
            </p:cNvSpPr>
            <p:nvPr/>
          </p:nvSpPr>
          <p:spPr bwMode="auto">
            <a:xfrm>
              <a:off x="3230" y="6277"/>
              <a:ext cx="130" cy="185"/>
            </a:xfrm>
            <a:custGeom>
              <a:avLst/>
              <a:gdLst/>
              <a:ahLst/>
              <a:cxnLst>
                <a:cxn ang="0">
                  <a:pos x="19" y="58"/>
                </a:cxn>
                <a:cxn ang="0">
                  <a:pos x="42" y="51"/>
                </a:cxn>
                <a:cxn ang="0">
                  <a:pos x="70" y="58"/>
                </a:cxn>
                <a:cxn ang="0">
                  <a:pos x="70" y="49"/>
                </a:cxn>
                <a:cxn ang="0">
                  <a:pos x="68" y="16"/>
                </a:cxn>
                <a:cxn ang="0">
                  <a:pos x="56" y="11"/>
                </a:cxn>
                <a:cxn ang="0">
                  <a:pos x="61" y="6"/>
                </a:cxn>
                <a:cxn ang="0">
                  <a:pos x="77" y="3"/>
                </a:cxn>
                <a:cxn ang="0">
                  <a:pos x="91" y="0"/>
                </a:cxn>
                <a:cxn ang="0">
                  <a:pos x="93" y="3"/>
                </a:cxn>
                <a:cxn ang="0">
                  <a:pos x="93" y="7"/>
                </a:cxn>
                <a:cxn ang="0">
                  <a:pos x="93" y="28"/>
                </a:cxn>
                <a:cxn ang="0">
                  <a:pos x="93" y="36"/>
                </a:cxn>
                <a:cxn ang="0">
                  <a:pos x="93" y="53"/>
                </a:cxn>
                <a:cxn ang="0">
                  <a:pos x="93" y="69"/>
                </a:cxn>
                <a:cxn ang="0">
                  <a:pos x="93" y="75"/>
                </a:cxn>
                <a:cxn ang="0">
                  <a:pos x="94" y="85"/>
                </a:cxn>
                <a:cxn ang="0">
                  <a:pos x="93" y="95"/>
                </a:cxn>
                <a:cxn ang="0">
                  <a:pos x="94" y="108"/>
                </a:cxn>
                <a:cxn ang="0">
                  <a:pos x="94" y="125"/>
                </a:cxn>
                <a:cxn ang="0">
                  <a:pos x="107" y="127"/>
                </a:cxn>
                <a:cxn ang="0">
                  <a:pos x="107" y="132"/>
                </a:cxn>
                <a:cxn ang="0">
                  <a:pos x="78" y="139"/>
                </a:cxn>
                <a:cxn ang="0">
                  <a:pos x="71" y="140"/>
                </a:cxn>
                <a:cxn ang="0">
                  <a:pos x="71" y="129"/>
                </a:cxn>
                <a:cxn ang="0">
                  <a:pos x="54" y="137"/>
                </a:cxn>
                <a:cxn ang="0">
                  <a:pos x="20" y="133"/>
                </a:cxn>
                <a:cxn ang="0">
                  <a:pos x="0" y="94"/>
                </a:cxn>
                <a:cxn ang="0">
                  <a:pos x="19" y="58"/>
                </a:cxn>
                <a:cxn ang="0">
                  <a:pos x="51" y="127"/>
                </a:cxn>
                <a:cxn ang="0">
                  <a:pos x="62" y="125"/>
                </a:cxn>
                <a:cxn ang="0">
                  <a:pos x="71" y="117"/>
                </a:cxn>
                <a:cxn ang="0">
                  <a:pos x="63" y="63"/>
                </a:cxn>
                <a:cxn ang="0">
                  <a:pos x="41" y="60"/>
                </a:cxn>
                <a:cxn ang="0">
                  <a:pos x="28" y="75"/>
                </a:cxn>
                <a:cxn ang="0">
                  <a:pos x="33" y="116"/>
                </a:cxn>
                <a:cxn ang="0">
                  <a:pos x="51" y="127"/>
                </a:cxn>
              </a:cxnLst>
              <a:rect l="0" t="0" r="r" b="b"/>
              <a:pathLst>
                <a:path w="107" h="140">
                  <a:moveTo>
                    <a:pt x="19" y="58"/>
                  </a:moveTo>
                  <a:lnTo>
                    <a:pt x="19" y="58"/>
                  </a:lnTo>
                  <a:cubicBezTo>
                    <a:pt x="23" y="56"/>
                    <a:pt x="26" y="54"/>
                    <a:pt x="29" y="53"/>
                  </a:cubicBezTo>
                  <a:cubicBezTo>
                    <a:pt x="32" y="52"/>
                    <a:pt x="37" y="51"/>
                    <a:pt x="42" y="51"/>
                  </a:cubicBezTo>
                  <a:lnTo>
                    <a:pt x="48" y="51"/>
                  </a:lnTo>
                  <a:cubicBezTo>
                    <a:pt x="56" y="51"/>
                    <a:pt x="63" y="53"/>
                    <a:pt x="70" y="58"/>
                  </a:cubicBezTo>
                  <a:lnTo>
                    <a:pt x="70" y="56"/>
                  </a:lnTo>
                  <a:lnTo>
                    <a:pt x="70" y="49"/>
                  </a:lnTo>
                  <a:lnTo>
                    <a:pt x="70" y="38"/>
                  </a:lnTo>
                  <a:cubicBezTo>
                    <a:pt x="70" y="26"/>
                    <a:pt x="70" y="19"/>
                    <a:pt x="68" y="16"/>
                  </a:cubicBezTo>
                  <a:cubicBezTo>
                    <a:pt x="67" y="14"/>
                    <a:pt x="65" y="13"/>
                    <a:pt x="62" y="13"/>
                  </a:cubicBezTo>
                  <a:cubicBezTo>
                    <a:pt x="60" y="13"/>
                    <a:pt x="58" y="12"/>
                    <a:pt x="56" y="11"/>
                  </a:cubicBezTo>
                  <a:lnTo>
                    <a:pt x="56" y="6"/>
                  </a:lnTo>
                  <a:cubicBezTo>
                    <a:pt x="57" y="6"/>
                    <a:pt x="59" y="6"/>
                    <a:pt x="61" y="6"/>
                  </a:cubicBezTo>
                  <a:cubicBezTo>
                    <a:pt x="63" y="6"/>
                    <a:pt x="67" y="5"/>
                    <a:pt x="73" y="4"/>
                  </a:cubicBezTo>
                  <a:lnTo>
                    <a:pt x="77" y="3"/>
                  </a:lnTo>
                  <a:lnTo>
                    <a:pt x="87" y="0"/>
                  </a:lnTo>
                  <a:cubicBezTo>
                    <a:pt x="89" y="0"/>
                    <a:pt x="90" y="0"/>
                    <a:pt x="91" y="0"/>
                  </a:cubicBezTo>
                  <a:cubicBezTo>
                    <a:pt x="91" y="0"/>
                    <a:pt x="92" y="0"/>
                    <a:pt x="92" y="0"/>
                  </a:cubicBezTo>
                  <a:cubicBezTo>
                    <a:pt x="93" y="1"/>
                    <a:pt x="93" y="3"/>
                    <a:pt x="93" y="3"/>
                  </a:cubicBezTo>
                  <a:lnTo>
                    <a:pt x="93" y="5"/>
                  </a:lnTo>
                  <a:lnTo>
                    <a:pt x="93" y="7"/>
                  </a:lnTo>
                  <a:cubicBezTo>
                    <a:pt x="93" y="9"/>
                    <a:pt x="93" y="14"/>
                    <a:pt x="93" y="22"/>
                  </a:cubicBezTo>
                  <a:lnTo>
                    <a:pt x="93" y="28"/>
                  </a:lnTo>
                  <a:lnTo>
                    <a:pt x="93" y="31"/>
                  </a:lnTo>
                  <a:lnTo>
                    <a:pt x="93" y="36"/>
                  </a:lnTo>
                  <a:lnTo>
                    <a:pt x="94" y="47"/>
                  </a:lnTo>
                  <a:lnTo>
                    <a:pt x="93" y="53"/>
                  </a:lnTo>
                  <a:cubicBezTo>
                    <a:pt x="93" y="56"/>
                    <a:pt x="93" y="60"/>
                    <a:pt x="93" y="66"/>
                  </a:cubicBezTo>
                  <a:cubicBezTo>
                    <a:pt x="93" y="67"/>
                    <a:pt x="93" y="68"/>
                    <a:pt x="93" y="69"/>
                  </a:cubicBezTo>
                  <a:lnTo>
                    <a:pt x="93" y="72"/>
                  </a:lnTo>
                  <a:cubicBezTo>
                    <a:pt x="93" y="73"/>
                    <a:pt x="93" y="74"/>
                    <a:pt x="93" y="75"/>
                  </a:cubicBezTo>
                  <a:cubicBezTo>
                    <a:pt x="93" y="76"/>
                    <a:pt x="93" y="77"/>
                    <a:pt x="94" y="79"/>
                  </a:cubicBezTo>
                  <a:lnTo>
                    <a:pt x="94" y="85"/>
                  </a:lnTo>
                  <a:lnTo>
                    <a:pt x="93" y="87"/>
                  </a:lnTo>
                  <a:cubicBezTo>
                    <a:pt x="93" y="89"/>
                    <a:pt x="93" y="92"/>
                    <a:pt x="93" y="95"/>
                  </a:cubicBezTo>
                  <a:cubicBezTo>
                    <a:pt x="93" y="99"/>
                    <a:pt x="93" y="102"/>
                    <a:pt x="93" y="105"/>
                  </a:cubicBezTo>
                  <a:cubicBezTo>
                    <a:pt x="93" y="106"/>
                    <a:pt x="94" y="107"/>
                    <a:pt x="94" y="108"/>
                  </a:cubicBezTo>
                  <a:lnTo>
                    <a:pt x="94" y="116"/>
                  </a:lnTo>
                  <a:cubicBezTo>
                    <a:pt x="94" y="119"/>
                    <a:pt x="94" y="122"/>
                    <a:pt x="94" y="125"/>
                  </a:cubicBezTo>
                  <a:cubicBezTo>
                    <a:pt x="95" y="126"/>
                    <a:pt x="98" y="126"/>
                    <a:pt x="103" y="127"/>
                  </a:cubicBezTo>
                  <a:cubicBezTo>
                    <a:pt x="104" y="127"/>
                    <a:pt x="106" y="127"/>
                    <a:pt x="107" y="127"/>
                  </a:cubicBezTo>
                  <a:cubicBezTo>
                    <a:pt x="107" y="128"/>
                    <a:pt x="107" y="129"/>
                    <a:pt x="107" y="129"/>
                  </a:cubicBezTo>
                  <a:cubicBezTo>
                    <a:pt x="107" y="130"/>
                    <a:pt x="107" y="131"/>
                    <a:pt x="107" y="132"/>
                  </a:cubicBezTo>
                  <a:cubicBezTo>
                    <a:pt x="104" y="133"/>
                    <a:pt x="101" y="133"/>
                    <a:pt x="98" y="134"/>
                  </a:cubicBezTo>
                  <a:cubicBezTo>
                    <a:pt x="88" y="135"/>
                    <a:pt x="82" y="137"/>
                    <a:pt x="78" y="139"/>
                  </a:cubicBezTo>
                  <a:cubicBezTo>
                    <a:pt x="76" y="140"/>
                    <a:pt x="74" y="140"/>
                    <a:pt x="74" y="140"/>
                  </a:cubicBezTo>
                  <a:cubicBezTo>
                    <a:pt x="73" y="140"/>
                    <a:pt x="72" y="140"/>
                    <a:pt x="71" y="140"/>
                  </a:cubicBezTo>
                  <a:cubicBezTo>
                    <a:pt x="71" y="139"/>
                    <a:pt x="71" y="138"/>
                    <a:pt x="71" y="138"/>
                  </a:cubicBezTo>
                  <a:cubicBezTo>
                    <a:pt x="71" y="133"/>
                    <a:pt x="71" y="130"/>
                    <a:pt x="71" y="129"/>
                  </a:cubicBezTo>
                  <a:cubicBezTo>
                    <a:pt x="70" y="129"/>
                    <a:pt x="68" y="130"/>
                    <a:pt x="67" y="131"/>
                  </a:cubicBezTo>
                  <a:cubicBezTo>
                    <a:pt x="62" y="134"/>
                    <a:pt x="58" y="136"/>
                    <a:pt x="54" y="137"/>
                  </a:cubicBezTo>
                  <a:cubicBezTo>
                    <a:pt x="50" y="138"/>
                    <a:pt x="46" y="138"/>
                    <a:pt x="41" y="138"/>
                  </a:cubicBezTo>
                  <a:cubicBezTo>
                    <a:pt x="33" y="138"/>
                    <a:pt x="26" y="137"/>
                    <a:pt x="20" y="133"/>
                  </a:cubicBezTo>
                  <a:cubicBezTo>
                    <a:pt x="13" y="129"/>
                    <a:pt x="7" y="123"/>
                    <a:pt x="5" y="116"/>
                  </a:cubicBezTo>
                  <a:cubicBezTo>
                    <a:pt x="2" y="109"/>
                    <a:pt x="0" y="102"/>
                    <a:pt x="0" y="94"/>
                  </a:cubicBezTo>
                  <a:cubicBezTo>
                    <a:pt x="0" y="80"/>
                    <a:pt x="7" y="68"/>
                    <a:pt x="19" y="58"/>
                  </a:cubicBezTo>
                  <a:lnTo>
                    <a:pt x="19" y="58"/>
                  </a:lnTo>
                  <a:close/>
                  <a:moveTo>
                    <a:pt x="51" y="127"/>
                  </a:moveTo>
                  <a:lnTo>
                    <a:pt x="51" y="127"/>
                  </a:lnTo>
                  <a:cubicBezTo>
                    <a:pt x="53" y="127"/>
                    <a:pt x="54" y="127"/>
                    <a:pt x="55" y="127"/>
                  </a:cubicBezTo>
                  <a:cubicBezTo>
                    <a:pt x="57" y="127"/>
                    <a:pt x="60" y="126"/>
                    <a:pt x="62" y="125"/>
                  </a:cubicBezTo>
                  <a:cubicBezTo>
                    <a:pt x="65" y="124"/>
                    <a:pt x="68" y="123"/>
                    <a:pt x="71" y="121"/>
                  </a:cubicBezTo>
                  <a:cubicBezTo>
                    <a:pt x="71" y="119"/>
                    <a:pt x="71" y="117"/>
                    <a:pt x="71" y="117"/>
                  </a:cubicBezTo>
                  <a:cubicBezTo>
                    <a:pt x="71" y="95"/>
                    <a:pt x="70" y="82"/>
                    <a:pt x="70" y="77"/>
                  </a:cubicBezTo>
                  <a:cubicBezTo>
                    <a:pt x="69" y="71"/>
                    <a:pt x="67" y="67"/>
                    <a:pt x="63" y="63"/>
                  </a:cubicBezTo>
                  <a:cubicBezTo>
                    <a:pt x="59" y="60"/>
                    <a:pt x="55" y="59"/>
                    <a:pt x="49" y="59"/>
                  </a:cubicBezTo>
                  <a:cubicBezTo>
                    <a:pt x="46" y="59"/>
                    <a:pt x="43" y="59"/>
                    <a:pt x="41" y="60"/>
                  </a:cubicBezTo>
                  <a:cubicBezTo>
                    <a:pt x="38" y="61"/>
                    <a:pt x="36" y="63"/>
                    <a:pt x="34" y="65"/>
                  </a:cubicBezTo>
                  <a:cubicBezTo>
                    <a:pt x="31" y="68"/>
                    <a:pt x="30" y="71"/>
                    <a:pt x="28" y="75"/>
                  </a:cubicBezTo>
                  <a:cubicBezTo>
                    <a:pt x="26" y="81"/>
                    <a:pt x="26" y="86"/>
                    <a:pt x="26" y="90"/>
                  </a:cubicBezTo>
                  <a:cubicBezTo>
                    <a:pt x="26" y="102"/>
                    <a:pt x="28" y="110"/>
                    <a:pt x="33" y="116"/>
                  </a:cubicBezTo>
                  <a:cubicBezTo>
                    <a:pt x="37" y="122"/>
                    <a:pt x="44" y="126"/>
                    <a:pt x="51" y="127"/>
                  </a:cubicBezTo>
                  <a:lnTo>
                    <a:pt x="51" y="127"/>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49" name="Freeform 429"/>
            <p:cNvSpPr>
              <a:spLocks/>
            </p:cNvSpPr>
            <p:nvPr/>
          </p:nvSpPr>
          <p:spPr bwMode="auto">
            <a:xfrm>
              <a:off x="3442" y="6277"/>
              <a:ext cx="110" cy="183"/>
            </a:xfrm>
            <a:custGeom>
              <a:avLst/>
              <a:gdLst/>
              <a:ahLst/>
              <a:cxnLst>
                <a:cxn ang="0">
                  <a:pos x="77" y="6"/>
                </a:cxn>
                <a:cxn ang="0">
                  <a:pos x="77" y="6"/>
                </a:cxn>
                <a:cxn ang="0">
                  <a:pos x="79" y="17"/>
                </a:cxn>
                <a:cxn ang="0">
                  <a:pos x="80" y="34"/>
                </a:cxn>
                <a:cxn ang="0">
                  <a:pos x="79" y="38"/>
                </a:cxn>
                <a:cxn ang="0">
                  <a:pos x="78" y="38"/>
                </a:cxn>
                <a:cxn ang="0">
                  <a:pos x="71" y="37"/>
                </a:cxn>
                <a:cxn ang="0">
                  <a:pos x="70" y="37"/>
                </a:cxn>
                <a:cxn ang="0">
                  <a:pos x="61" y="19"/>
                </a:cxn>
                <a:cxn ang="0">
                  <a:pos x="42" y="10"/>
                </a:cxn>
                <a:cxn ang="0">
                  <a:pos x="26" y="16"/>
                </a:cxn>
                <a:cxn ang="0">
                  <a:pos x="20" y="29"/>
                </a:cxn>
                <a:cxn ang="0">
                  <a:pos x="26" y="42"/>
                </a:cxn>
                <a:cxn ang="0">
                  <a:pos x="51" y="53"/>
                </a:cxn>
                <a:cxn ang="0">
                  <a:pos x="66" y="59"/>
                </a:cxn>
                <a:cxn ang="0">
                  <a:pos x="79" y="68"/>
                </a:cxn>
                <a:cxn ang="0">
                  <a:pos x="88" y="81"/>
                </a:cxn>
                <a:cxn ang="0">
                  <a:pos x="90" y="96"/>
                </a:cxn>
                <a:cxn ang="0">
                  <a:pos x="87" y="115"/>
                </a:cxn>
                <a:cxn ang="0">
                  <a:pos x="80" y="124"/>
                </a:cxn>
                <a:cxn ang="0">
                  <a:pos x="71" y="132"/>
                </a:cxn>
                <a:cxn ang="0">
                  <a:pos x="57" y="138"/>
                </a:cxn>
                <a:cxn ang="0">
                  <a:pos x="39" y="139"/>
                </a:cxn>
                <a:cxn ang="0">
                  <a:pos x="22" y="137"/>
                </a:cxn>
                <a:cxn ang="0">
                  <a:pos x="10" y="134"/>
                </a:cxn>
                <a:cxn ang="0">
                  <a:pos x="3" y="131"/>
                </a:cxn>
                <a:cxn ang="0">
                  <a:pos x="2" y="129"/>
                </a:cxn>
                <a:cxn ang="0">
                  <a:pos x="2" y="128"/>
                </a:cxn>
                <a:cxn ang="0">
                  <a:pos x="2" y="114"/>
                </a:cxn>
                <a:cxn ang="0">
                  <a:pos x="1" y="104"/>
                </a:cxn>
                <a:cxn ang="0">
                  <a:pos x="1" y="100"/>
                </a:cxn>
                <a:cxn ang="0">
                  <a:pos x="11" y="100"/>
                </a:cxn>
                <a:cxn ang="0">
                  <a:pos x="17" y="114"/>
                </a:cxn>
                <a:cxn ang="0">
                  <a:pos x="24" y="123"/>
                </a:cxn>
                <a:cxn ang="0">
                  <a:pos x="34" y="128"/>
                </a:cxn>
                <a:cxn ang="0">
                  <a:pos x="45" y="130"/>
                </a:cxn>
                <a:cxn ang="0">
                  <a:pos x="58" y="127"/>
                </a:cxn>
                <a:cxn ang="0">
                  <a:pos x="69" y="119"/>
                </a:cxn>
                <a:cxn ang="0">
                  <a:pos x="73" y="108"/>
                </a:cxn>
                <a:cxn ang="0">
                  <a:pos x="65" y="94"/>
                </a:cxn>
                <a:cxn ang="0">
                  <a:pos x="42" y="83"/>
                </a:cxn>
                <a:cxn ang="0">
                  <a:pos x="16" y="71"/>
                </a:cxn>
                <a:cxn ang="0">
                  <a:pos x="4" y="57"/>
                </a:cxn>
                <a:cxn ang="0">
                  <a:pos x="0" y="40"/>
                </a:cxn>
                <a:cxn ang="0">
                  <a:pos x="12" y="12"/>
                </a:cxn>
                <a:cxn ang="0">
                  <a:pos x="46" y="0"/>
                </a:cxn>
                <a:cxn ang="0">
                  <a:pos x="61" y="2"/>
                </a:cxn>
                <a:cxn ang="0">
                  <a:pos x="77" y="6"/>
                </a:cxn>
                <a:cxn ang="0">
                  <a:pos x="77" y="6"/>
                </a:cxn>
              </a:cxnLst>
              <a:rect l="0" t="0" r="r" b="b"/>
              <a:pathLst>
                <a:path w="90" h="139">
                  <a:moveTo>
                    <a:pt x="77" y="6"/>
                  </a:moveTo>
                  <a:lnTo>
                    <a:pt x="77" y="6"/>
                  </a:lnTo>
                  <a:cubicBezTo>
                    <a:pt x="77" y="9"/>
                    <a:pt x="78" y="12"/>
                    <a:pt x="79" y="17"/>
                  </a:cubicBezTo>
                  <a:cubicBezTo>
                    <a:pt x="79" y="24"/>
                    <a:pt x="80" y="30"/>
                    <a:pt x="80" y="34"/>
                  </a:cubicBezTo>
                  <a:cubicBezTo>
                    <a:pt x="80" y="35"/>
                    <a:pt x="80" y="36"/>
                    <a:pt x="79" y="38"/>
                  </a:cubicBezTo>
                  <a:lnTo>
                    <a:pt x="78" y="38"/>
                  </a:lnTo>
                  <a:lnTo>
                    <a:pt x="71" y="37"/>
                  </a:lnTo>
                  <a:lnTo>
                    <a:pt x="70" y="37"/>
                  </a:lnTo>
                  <a:cubicBezTo>
                    <a:pt x="67" y="28"/>
                    <a:pt x="64" y="22"/>
                    <a:pt x="61" y="19"/>
                  </a:cubicBezTo>
                  <a:cubicBezTo>
                    <a:pt x="55" y="13"/>
                    <a:pt x="49" y="10"/>
                    <a:pt x="42" y="10"/>
                  </a:cubicBezTo>
                  <a:cubicBezTo>
                    <a:pt x="35" y="10"/>
                    <a:pt x="30" y="12"/>
                    <a:pt x="26" y="16"/>
                  </a:cubicBezTo>
                  <a:cubicBezTo>
                    <a:pt x="22" y="19"/>
                    <a:pt x="20" y="24"/>
                    <a:pt x="20" y="29"/>
                  </a:cubicBezTo>
                  <a:cubicBezTo>
                    <a:pt x="20" y="33"/>
                    <a:pt x="22" y="38"/>
                    <a:pt x="26" y="42"/>
                  </a:cubicBezTo>
                  <a:cubicBezTo>
                    <a:pt x="30" y="46"/>
                    <a:pt x="38" y="50"/>
                    <a:pt x="51" y="53"/>
                  </a:cubicBezTo>
                  <a:cubicBezTo>
                    <a:pt x="55" y="55"/>
                    <a:pt x="60" y="57"/>
                    <a:pt x="66" y="59"/>
                  </a:cubicBezTo>
                  <a:cubicBezTo>
                    <a:pt x="72" y="62"/>
                    <a:pt x="76" y="65"/>
                    <a:pt x="79" y="68"/>
                  </a:cubicBezTo>
                  <a:cubicBezTo>
                    <a:pt x="84" y="73"/>
                    <a:pt x="86" y="77"/>
                    <a:pt x="88" y="81"/>
                  </a:cubicBezTo>
                  <a:cubicBezTo>
                    <a:pt x="90" y="85"/>
                    <a:pt x="90" y="90"/>
                    <a:pt x="90" y="96"/>
                  </a:cubicBezTo>
                  <a:cubicBezTo>
                    <a:pt x="90" y="102"/>
                    <a:pt x="89" y="108"/>
                    <a:pt x="87" y="115"/>
                  </a:cubicBezTo>
                  <a:cubicBezTo>
                    <a:pt x="85" y="118"/>
                    <a:pt x="83" y="121"/>
                    <a:pt x="80" y="124"/>
                  </a:cubicBezTo>
                  <a:cubicBezTo>
                    <a:pt x="78" y="126"/>
                    <a:pt x="75" y="129"/>
                    <a:pt x="71" y="132"/>
                  </a:cubicBezTo>
                  <a:cubicBezTo>
                    <a:pt x="66" y="134"/>
                    <a:pt x="62" y="136"/>
                    <a:pt x="57" y="138"/>
                  </a:cubicBezTo>
                  <a:cubicBezTo>
                    <a:pt x="53" y="139"/>
                    <a:pt x="47" y="139"/>
                    <a:pt x="39" y="139"/>
                  </a:cubicBezTo>
                  <a:cubicBezTo>
                    <a:pt x="34" y="139"/>
                    <a:pt x="29" y="139"/>
                    <a:pt x="22" y="137"/>
                  </a:cubicBezTo>
                  <a:lnTo>
                    <a:pt x="10" y="134"/>
                  </a:lnTo>
                  <a:cubicBezTo>
                    <a:pt x="6" y="133"/>
                    <a:pt x="4" y="132"/>
                    <a:pt x="3" y="131"/>
                  </a:cubicBezTo>
                  <a:cubicBezTo>
                    <a:pt x="3" y="131"/>
                    <a:pt x="2" y="130"/>
                    <a:pt x="2" y="129"/>
                  </a:cubicBezTo>
                  <a:lnTo>
                    <a:pt x="2" y="128"/>
                  </a:lnTo>
                  <a:cubicBezTo>
                    <a:pt x="2" y="127"/>
                    <a:pt x="2" y="123"/>
                    <a:pt x="2" y="114"/>
                  </a:cubicBezTo>
                  <a:cubicBezTo>
                    <a:pt x="1" y="109"/>
                    <a:pt x="1" y="106"/>
                    <a:pt x="1" y="104"/>
                  </a:cubicBezTo>
                  <a:lnTo>
                    <a:pt x="1" y="100"/>
                  </a:lnTo>
                  <a:lnTo>
                    <a:pt x="11" y="100"/>
                  </a:lnTo>
                  <a:cubicBezTo>
                    <a:pt x="14" y="108"/>
                    <a:pt x="16" y="112"/>
                    <a:pt x="17" y="114"/>
                  </a:cubicBezTo>
                  <a:cubicBezTo>
                    <a:pt x="19" y="118"/>
                    <a:pt x="22" y="120"/>
                    <a:pt x="24" y="123"/>
                  </a:cubicBezTo>
                  <a:cubicBezTo>
                    <a:pt x="27" y="125"/>
                    <a:pt x="30" y="126"/>
                    <a:pt x="34" y="128"/>
                  </a:cubicBezTo>
                  <a:cubicBezTo>
                    <a:pt x="37" y="129"/>
                    <a:pt x="41" y="130"/>
                    <a:pt x="45" y="130"/>
                  </a:cubicBezTo>
                  <a:cubicBezTo>
                    <a:pt x="49" y="130"/>
                    <a:pt x="53" y="129"/>
                    <a:pt x="58" y="127"/>
                  </a:cubicBezTo>
                  <a:cubicBezTo>
                    <a:pt x="62" y="126"/>
                    <a:pt x="66" y="123"/>
                    <a:pt x="69" y="119"/>
                  </a:cubicBezTo>
                  <a:cubicBezTo>
                    <a:pt x="71" y="116"/>
                    <a:pt x="73" y="112"/>
                    <a:pt x="73" y="108"/>
                  </a:cubicBezTo>
                  <a:cubicBezTo>
                    <a:pt x="73" y="103"/>
                    <a:pt x="70" y="98"/>
                    <a:pt x="65" y="94"/>
                  </a:cubicBezTo>
                  <a:cubicBezTo>
                    <a:pt x="63" y="91"/>
                    <a:pt x="55" y="87"/>
                    <a:pt x="42" y="83"/>
                  </a:cubicBezTo>
                  <a:cubicBezTo>
                    <a:pt x="29" y="78"/>
                    <a:pt x="21" y="74"/>
                    <a:pt x="16" y="71"/>
                  </a:cubicBezTo>
                  <a:cubicBezTo>
                    <a:pt x="11" y="67"/>
                    <a:pt x="7" y="63"/>
                    <a:pt x="4" y="57"/>
                  </a:cubicBezTo>
                  <a:cubicBezTo>
                    <a:pt x="1" y="51"/>
                    <a:pt x="0" y="45"/>
                    <a:pt x="0" y="40"/>
                  </a:cubicBezTo>
                  <a:cubicBezTo>
                    <a:pt x="0" y="29"/>
                    <a:pt x="4" y="19"/>
                    <a:pt x="12" y="12"/>
                  </a:cubicBezTo>
                  <a:cubicBezTo>
                    <a:pt x="20" y="4"/>
                    <a:pt x="31" y="0"/>
                    <a:pt x="46" y="0"/>
                  </a:cubicBezTo>
                  <a:cubicBezTo>
                    <a:pt x="50" y="0"/>
                    <a:pt x="55" y="1"/>
                    <a:pt x="61" y="2"/>
                  </a:cubicBezTo>
                  <a:cubicBezTo>
                    <a:pt x="65" y="3"/>
                    <a:pt x="70" y="4"/>
                    <a:pt x="77" y="6"/>
                  </a:cubicBezTo>
                  <a:lnTo>
                    <a:pt x="77" y="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0" name="Freeform 430"/>
            <p:cNvSpPr>
              <a:spLocks noEditPoints="1"/>
            </p:cNvSpPr>
            <p:nvPr/>
          </p:nvSpPr>
          <p:spPr bwMode="auto">
            <a:xfrm>
              <a:off x="3571" y="6341"/>
              <a:ext cx="116" cy="121"/>
            </a:xfrm>
            <a:custGeom>
              <a:avLst/>
              <a:gdLst/>
              <a:ahLst/>
              <a:cxnLst>
                <a:cxn ang="0">
                  <a:pos x="82" y="13"/>
                </a:cxn>
                <a:cxn ang="0">
                  <a:pos x="82" y="13"/>
                </a:cxn>
                <a:cxn ang="0">
                  <a:pos x="92" y="28"/>
                </a:cxn>
                <a:cxn ang="0">
                  <a:pos x="95" y="43"/>
                </a:cxn>
                <a:cxn ang="0">
                  <a:pos x="91" y="66"/>
                </a:cxn>
                <a:cxn ang="0">
                  <a:pos x="73" y="85"/>
                </a:cxn>
                <a:cxn ang="0">
                  <a:pos x="48" y="91"/>
                </a:cxn>
                <a:cxn ang="0">
                  <a:pos x="21" y="84"/>
                </a:cxn>
                <a:cxn ang="0">
                  <a:pos x="5" y="67"/>
                </a:cxn>
                <a:cxn ang="0">
                  <a:pos x="0" y="44"/>
                </a:cxn>
                <a:cxn ang="0">
                  <a:pos x="2" y="30"/>
                </a:cxn>
                <a:cxn ang="0">
                  <a:pos x="8" y="18"/>
                </a:cxn>
                <a:cxn ang="0">
                  <a:pos x="17" y="9"/>
                </a:cxn>
                <a:cxn ang="0">
                  <a:pos x="31" y="2"/>
                </a:cxn>
                <a:cxn ang="0">
                  <a:pos x="48" y="0"/>
                </a:cxn>
                <a:cxn ang="0">
                  <a:pos x="82" y="13"/>
                </a:cxn>
                <a:cxn ang="0">
                  <a:pos x="82" y="13"/>
                </a:cxn>
                <a:cxn ang="0">
                  <a:pos x="25" y="49"/>
                </a:cxn>
                <a:cxn ang="0">
                  <a:pos x="25" y="49"/>
                </a:cxn>
                <a:cxn ang="0">
                  <a:pos x="27" y="64"/>
                </a:cxn>
                <a:cxn ang="0">
                  <a:pos x="31" y="76"/>
                </a:cxn>
                <a:cxn ang="0">
                  <a:pos x="37" y="81"/>
                </a:cxn>
                <a:cxn ang="0">
                  <a:pos x="48" y="84"/>
                </a:cxn>
                <a:cxn ang="0">
                  <a:pos x="61" y="79"/>
                </a:cxn>
                <a:cxn ang="0">
                  <a:pos x="68" y="64"/>
                </a:cxn>
                <a:cxn ang="0">
                  <a:pos x="70" y="42"/>
                </a:cxn>
                <a:cxn ang="0">
                  <a:pos x="64" y="15"/>
                </a:cxn>
                <a:cxn ang="0">
                  <a:pos x="47" y="7"/>
                </a:cxn>
                <a:cxn ang="0">
                  <a:pos x="34" y="12"/>
                </a:cxn>
                <a:cxn ang="0">
                  <a:pos x="27" y="25"/>
                </a:cxn>
                <a:cxn ang="0">
                  <a:pos x="25" y="49"/>
                </a:cxn>
                <a:cxn ang="0">
                  <a:pos x="25" y="49"/>
                </a:cxn>
              </a:cxnLst>
              <a:rect l="0" t="0" r="r" b="b"/>
              <a:pathLst>
                <a:path w="95" h="91">
                  <a:moveTo>
                    <a:pt x="82" y="13"/>
                  </a:moveTo>
                  <a:lnTo>
                    <a:pt x="82" y="13"/>
                  </a:lnTo>
                  <a:cubicBezTo>
                    <a:pt x="86" y="17"/>
                    <a:pt x="90" y="22"/>
                    <a:pt x="92" y="28"/>
                  </a:cubicBezTo>
                  <a:cubicBezTo>
                    <a:pt x="94" y="33"/>
                    <a:pt x="95" y="39"/>
                    <a:pt x="95" y="43"/>
                  </a:cubicBezTo>
                  <a:cubicBezTo>
                    <a:pt x="95" y="53"/>
                    <a:pt x="94" y="60"/>
                    <a:pt x="91" y="66"/>
                  </a:cubicBezTo>
                  <a:cubicBezTo>
                    <a:pt x="86" y="74"/>
                    <a:pt x="81" y="81"/>
                    <a:pt x="73" y="85"/>
                  </a:cubicBezTo>
                  <a:cubicBezTo>
                    <a:pt x="66" y="89"/>
                    <a:pt x="58" y="91"/>
                    <a:pt x="48" y="91"/>
                  </a:cubicBezTo>
                  <a:cubicBezTo>
                    <a:pt x="37" y="91"/>
                    <a:pt x="28" y="88"/>
                    <a:pt x="21" y="84"/>
                  </a:cubicBezTo>
                  <a:cubicBezTo>
                    <a:pt x="13" y="79"/>
                    <a:pt x="8" y="73"/>
                    <a:pt x="5" y="67"/>
                  </a:cubicBezTo>
                  <a:cubicBezTo>
                    <a:pt x="2" y="61"/>
                    <a:pt x="0" y="53"/>
                    <a:pt x="0" y="44"/>
                  </a:cubicBezTo>
                  <a:cubicBezTo>
                    <a:pt x="0" y="40"/>
                    <a:pt x="1" y="35"/>
                    <a:pt x="2" y="30"/>
                  </a:cubicBezTo>
                  <a:cubicBezTo>
                    <a:pt x="4" y="26"/>
                    <a:pt x="6" y="22"/>
                    <a:pt x="8" y="18"/>
                  </a:cubicBezTo>
                  <a:cubicBezTo>
                    <a:pt x="11" y="15"/>
                    <a:pt x="14" y="12"/>
                    <a:pt x="17" y="9"/>
                  </a:cubicBezTo>
                  <a:cubicBezTo>
                    <a:pt x="22" y="6"/>
                    <a:pt x="27" y="4"/>
                    <a:pt x="31" y="2"/>
                  </a:cubicBezTo>
                  <a:cubicBezTo>
                    <a:pt x="36" y="1"/>
                    <a:pt x="41" y="0"/>
                    <a:pt x="48" y="0"/>
                  </a:cubicBezTo>
                  <a:cubicBezTo>
                    <a:pt x="63" y="0"/>
                    <a:pt x="74" y="5"/>
                    <a:pt x="82" y="13"/>
                  </a:cubicBezTo>
                  <a:lnTo>
                    <a:pt x="82" y="13"/>
                  </a:lnTo>
                  <a:close/>
                  <a:moveTo>
                    <a:pt x="25" y="49"/>
                  </a:moveTo>
                  <a:lnTo>
                    <a:pt x="25" y="49"/>
                  </a:lnTo>
                  <a:cubicBezTo>
                    <a:pt x="26" y="57"/>
                    <a:pt x="26" y="62"/>
                    <a:pt x="27" y="64"/>
                  </a:cubicBezTo>
                  <a:cubicBezTo>
                    <a:pt x="27" y="68"/>
                    <a:pt x="29" y="72"/>
                    <a:pt x="31" y="76"/>
                  </a:cubicBezTo>
                  <a:cubicBezTo>
                    <a:pt x="32" y="78"/>
                    <a:pt x="34" y="80"/>
                    <a:pt x="37" y="81"/>
                  </a:cubicBezTo>
                  <a:cubicBezTo>
                    <a:pt x="40" y="83"/>
                    <a:pt x="44" y="84"/>
                    <a:pt x="48" y="84"/>
                  </a:cubicBezTo>
                  <a:cubicBezTo>
                    <a:pt x="53" y="84"/>
                    <a:pt x="57" y="82"/>
                    <a:pt x="61" y="79"/>
                  </a:cubicBezTo>
                  <a:cubicBezTo>
                    <a:pt x="64" y="76"/>
                    <a:pt x="67" y="71"/>
                    <a:pt x="68" y="64"/>
                  </a:cubicBezTo>
                  <a:cubicBezTo>
                    <a:pt x="69" y="59"/>
                    <a:pt x="70" y="52"/>
                    <a:pt x="70" y="42"/>
                  </a:cubicBezTo>
                  <a:cubicBezTo>
                    <a:pt x="70" y="29"/>
                    <a:pt x="68" y="20"/>
                    <a:pt x="64" y="15"/>
                  </a:cubicBezTo>
                  <a:cubicBezTo>
                    <a:pt x="59" y="10"/>
                    <a:pt x="54" y="7"/>
                    <a:pt x="47" y="7"/>
                  </a:cubicBezTo>
                  <a:cubicBezTo>
                    <a:pt x="42" y="7"/>
                    <a:pt x="38" y="9"/>
                    <a:pt x="34" y="12"/>
                  </a:cubicBezTo>
                  <a:cubicBezTo>
                    <a:pt x="31" y="15"/>
                    <a:pt x="28" y="19"/>
                    <a:pt x="27" y="25"/>
                  </a:cubicBezTo>
                  <a:cubicBezTo>
                    <a:pt x="26" y="29"/>
                    <a:pt x="25" y="37"/>
                    <a:pt x="25" y="49"/>
                  </a:cubicBezTo>
                  <a:lnTo>
                    <a:pt x="25" y="4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1" name="Freeform 431"/>
            <p:cNvSpPr>
              <a:spLocks/>
            </p:cNvSpPr>
            <p:nvPr/>
          </p:nvSpPr>
          <p:spPr bwMode="auto">
            <a:xfrm>
              <a:off x="3701" y="6347"/>
              <a:ext cx="133" cy="115"/>
            </a:xfrm>
            <a:custGeom>
              <a:avLst/>
              <a:gdLst/>
              <a:ahLst/>
              <a:cxnLst>
                <a:cxn ang="0">
                  <a:pos x="0" y="1"/>
                </a:cxn>
                <a:cxn ang="0">
                  <a:pos x="33" y="0"/>
                </a:cxn>
                <a:cxn ang="0">
                  <a:pos x="36" y="7"/>
                </a:cxn>
                <a:cxn ang="0">
                  <a:pos x="35" y="23"/>
                </a:cxn>
                <a:cxn ang="0">
                  <a:pos x="35" y="49"/>
                </a:cxn>
                <a:cxn ang="0">
                  <a:pos x="41" y="72"/>
                </a:cxn>
                <a:cxn ang="0">
                  <a:pos x="57" y="74"/>
                </a:cxn>
                <a:cxn ang="0">
                  <a:pos x="69" y="66"/>
                </a:cxn>
                <a:cxn ang="0">
                  <a:pos x="74" y="34"/>
                </a:cxn>
                <a:cxn ang="0">
                  <a:pos x="74" y="21"/>
                </a:cxn>
                <a:cxn ang="0">
                  <a:pos x="74" y="13"/>
                </a:cxn>
                <a:cxn ang="0">
                  <a:pos x="67" y="8"/>
                </a:cxn>
                <a:cxn ang="0">
                  <a:pos x="59" y="7"/>
                </a:cxn>
                <a:cxn ang="0">
                  <a:pos x="59" y="0"/>
                </a:cxn>
                <a:cxn ang="0">
                  <a:pos x="80" y="0"/>
                </a:cxn>
                <a:cxn ang="0">
                  <a:pos x="96" y="8"/>
                </a:cxn>
                <a:cxn ang="0">
                  <a:pos x="96" y="30"/>
                </a:cxn>
                <a:cxn ang="0">
                  <a:pos x="96" y="56"/>
                </a:cxn>
                <a:cxn ang="0">
                  <a:pos x="96" y="67"/>
                </a:cxn>
                <a:cxn ang="0">
                  <a:pos x="98" y="72"/>
                </a:cxn>
                <a:cxn ang="0">
                  <a:pos x="109" y="72"/>
                </a:cxn>
                <a:cxn ang="0">
                  <a:pos x="109" y="79"/>
                </a:cxn>
                <a:cxn ang="0">
                  <a:pos x="77" y="87"/>
                </a:cxn>
                <a:cxn ang="0">
                  <a:pos x="73" y="70"/>
                </a:cxn>
                <a:cxn ang="0">
                  <a:pos x="53" y="84"/>
                </a:cxn>
                <a:cxn ang="0">
                  <a:pos x="25" y="83"/>
                </a:cxn>
                <a:cxn ang="0">
                  <a:pos x="13" y="63"/>
                </a:cxn>
                <a:cxn ang="0">
                  <a:pos x="13" y="39"/>
                </a:cxn>
                <a:cxn ang="0">
                  <a:pos x="13" y="13"/>
                </a:cxn>
                <a:cxn ang="0">
                  <a:pos x="9" y="9"/>
                </a:cxn>
                <a:cxn ang="0">
                  <a:pos x="0" y="6"/>
                </a:cxn>
                <a:cxn ang="0">
                  <a:pos x="0" y="1"/>
                </a:cxn>
              </a:cxnLst>
              <a:rect l="0" t="0" r="r" b="b"/>
              <a:pathLst>
                <a:path w="109" h="87">
                  <a:moveTo>
                    <a:pt x="0" y="1"/>
                  </a:moveTo>
                  <a:lnTo>
                    <a:pt x="0" y="1"/>
                  </a:lnTo>
                  <a:cubicBezTo>
                    <a:pt x="1" y="0"/>
                    <a:pt x="2" y="0"/>
                    <a:pt x="2" y="0"/>
                  </a:cubicBezTo>
                  <a:lnTo>
                    <a:pt x="33" y="0"/>
                  </a:lnTo>
                  <a:lnTo>
                    <a:pt x="35" y="0"/>
                  </a:lnTo>
                  <a:lnTo>
                    <a:pt x="36" y="7"/>
                  </a:lnTo>
                  <a:lnTo>
                    <a:pt x="35" y="17"/>
                  </a:lnTo>
                  <a:lnTo>
                    <a:pt x="35" y="23"/>
                  </a:lnTo>
                  <a:lnTo>
                    <a:pt x="35" y="38"/>
                  </a:lnTo>
                  <a:lnTo>
                    <a:pt x="35" y="49"/>
                  </a:lnTo>
                  <a:cubicBezTo>
                    <a:pt x="35" y="56"/>
                    <a:pt x="36" y="61"/>
                    <a:pt x="36" y="65"/>
                  </a:cubicBezTo>
                  <a:cubicBezTo>
                    <a:pt x="38" y="68"/>
                    <a:pt x="39" y="71"/>
                    <a:pt x="41" y="72"/>
                  </a:cubicBezTo>
                  <a:cubicBezTo>
                    <a:pt x="44" y="74"/>
                    <a:pt x="47" y="75"/>
                    <a:pt x="50" y="75"/>
                  </a:cubicBezTo>
                  <a:cubicBezTo>
                    <a:pt x="53" y="75"/>
                    <a:pt x="56" y="74"/>
                    <a:pt x="57" y="74"/>
                  </a:cubicBezTo>
                  <a:cubicBezTo>
                    <a:pt x="59" y="73"/>
                    <a:pt x="62" y="72"/>
                    <a:pt x="64" y="70"/>
                  </a:cubicBezTo>
                  <a:cubicBezTo>
                    <a:pt x="67" y="68"/>
                    <a:pt x="68" y="67"/>
                    <a:pt x="69" y="66"/>
                  </a:cubicBezTo>
                  <a:cubicBezTo>
                    <a:pt x="71" y="64"/>
                    <a:pt x="72" y="62"/>
                    <a:pt x="73" y="60"/>
                  </a:cubicBezTo>
                  <a:lnTo>
                    <a:pt x="74" y="34"/>
                  </a:lnTo>
                  <a:cubicBezTo>
                    <a:pt x="74" y="32"/>
                    <a:pt x="74" y="30"/>
                    <a:pt x="74" y="28"/>
                  </a:cubicBezTo>
                  <a:cubicBezTo>
                    <a:pt x="74" y="26"/>
                    <a:pt x="74" y="24"/>
                    <a:pt x="74" y="21"/>
                  </a:cubicBezTo>
                  <a:cubicBezTo>
                    <a:pt x="74" y="18"/>
                    <a:pt x="74" y="17"/>
                    <a:pt x="74" y="16"/>
                  </a:cubicBezTo>
                  <a:lnTo>
                    <a:pt x="74" y="13"/>
                  </a:lnTo>
                  <a:lnTo>
                    <a:pt x="74" y="10"/>
                  </a:lnTo>
                  <a:cubicBezTo>
                    <a:pt x="72" y="9"/>
                    <a:pt x="70" y="9"/>
                    <a:pt x="67" y="8"/>
                  </a:cubicBezTo>
                  <a:lnTo>
                    <a:pt x="60" y="8"/>
                  </a:lnTo>
                  <a:cubicBezTo>
                    <a:pt x="59" y="8"/>
                    <a:pt x="59" y="7"/>
                    <a:pt x="59" y="7"/>
                  </a:cubicBezTo>
                  <a:cubicBezTo>
                    <a:pt x="58" y="6"/>
                    <a:pt x="58" y="5"/>
                    <a:pt x="58" y="4"/>
                  </a:cubicBezTo>
                  <a:cubicBezTo>
                    <a:pt x="58" y="3"/>
                    <a:pt x="58" y="2"/>
                    <a:pt x="59" y="0"/>
                  </a:cubicBezTo>
                  <a:cubicBezTo>
                    <a:pt x="61" y="0"/>
                    <a:pt x="63" y="0"/>
                    <a:pt x="64" y="0"/>
                  </a:cubicBezTo>
                  <a:lnTo>
                    <a:pt x="80" y="0"/>
                  </a:lnTo>
                  <a:cubicBezTo>
                    <a:pt x="85" y="0"/>
                    <a:pt x="90" y="0"/>
                    <a:pt x="96" y="0"/>
                  </a:cubicBezTo>
                  <a:lnTo>
                    <a:pt x="96" y="8"/>
                  </a:lnTo>
                  <a:lnTo>
                    <a:pt x="96" y="18"/>
                  </a:lnTo>
                  <a:lnTo>
                    <a:pt x="96" y="30"/>
                  </a:lnTo>
                  <a:lnTo>
                    <a:pt x="96" y="48"/>
                  </a:lnTo>
                  <a:lnTo>
                    <a:pt x="96" y="56"/>
                  </a:lnTo>
                  <a:lnTo>
                    <a:pt x="96" y="61"/>
                  </a:lnTo>
                  <a:cubicBezTo>
                    <a:pt x="96" y="65"/>
                    <a:pt x="96" y="67"/>
                    <a:pt x="96" y="67"/>
                  </a:cubicBezTo>
                  <a:cubicBezTo>
                    <a:pt x="96" y="69"/>
                    <a:pt x="96" y="70"/>
                    <a:pt x="97" y="71"/>
                  </a:cubicBezTo>
                  <a:cubicBezTo>
                    <a:pt x="97" y="72"/>
                    <a:pt x="98" y="72"/>
                    <a:pt x="98" y="72"/>
                  </a:cubicBezTo>
                  <a:lnTo>
                    <a:pt x="108" y="72"/>
                  </a:lnTo>
                  <a:lnTo>
                    <a:pt x="109" y="72"/>
                  </a:lnTo>
                  <a:cubicBezTo>
                    <a:pt x="109" y="75"/>
                    <a:pt x="109" y="76"/>
                    <a:pt x="109" y="76"/>
                  </a:cubicBezTo>
                  <a:cubicBezTo>
                    <a:pt x="109" y="77"/>
                    <a:pt x="109" y="78"/>
                    <a:pt x="109" y="79"/>
                  </a:cubicBezTo>
                  <a:cubicBezTo>
                    <a:pt x="105" y="79"/>
                    <a:pt x="103" y="79"/>
                    <a:pt x="101" y="79"/>
                  </a:cubicBezTo>
                  <a:cubicBezTo>
                    <a:pt x="94" y="81"/>
                    <a:pt x="86" y="84"/>
                    <a:pt x="77" y="87"/>
                  </a:cubicBezTo>
                  <a:lnTo>
                    <a:pt x="73" y="87"/>
                  </a:lnTo>
                  <a:lnTo>
                    <a:pt x="73" y="70"/>
                  </a:lnTo>
                  <a:cubicBezTo>
                    <a:pt x="72" y="70"/>
                    <a:pt x="71" y="72"/>
                    <a:pt x="69" y="73"/>
                  </a:cubicBezTo>
                  <a:cubicBezTo>
                    <a:pt x="63" y="78"/>
                    <a:pt x="58" y="82"/>
                    <a:pt x="53" y="84"/>
                  </a:cubicBezTo>
                  <a:cubicBezTo>
                    <a:pt x="49" y="86"/>
                    <a:pt x="45" y="87"/>
                    <a:pt x="40" y="87"/>
                  </a:cubicBezTo>
                  <a:cubicBezTo>
                    <a:pt x="34" y="87"/>
                    <a:pt x="29" y="86"/>
                    <a:pt x="25" y="83"/>
                  </a:cubicBezTo>
                  <a:cubicBezTo>
                    <a:pt x="21" y="81"/>
                    <a:pt x="18" y="78"/>
                    <a:pt x="16" y="75"/>
                  </a:cubicBezTo>
                  <a:cubicBezTo>
                    <a:pt x="15" y="72"/>
                    <a:pt x="14" y="68"/>
                    <a:pt x="13" y="63"/>
                  </a:cubicBezTo>
                  <a:cubicBezTo>
                    <a:pt x="13" y="62"/>
                    <a:pt x="13" y="55"/>
                    <a:pt x="13" y="43"/>
                  </a:cubicBezTo>
                  <a:lnTo>
                    <a:pt x="13" y="39"/>
                  </a:lnTo>
                  <a:cubicBezTo>
                    <a:pt x="13" y="33"/>
                    <a:pt x="13" y="28"/>
                    <a:pt x="13" y="24"/>
                  </a:cubicBezTo>
                  <a:cubicBezTo>
                    <a:pt x="13" y="19"/>
                    <a:pt x="13" y="15"/>
                    <a:pt x="13" y="13"/>
                  </a:cubicBezTo>
                  <a:cubicBezTo>
                    <a:pt x="13" y="12"/>
                    <a:pt x="13" y="11"/>
                    <a:pt x="12" y="10"/>
                  </a:cubicBezTo>
                  <a:cubicBezTo>
                    <a:pt x="11" y="10"/>
                    <a:pt x="10" y="9"/>
                    <a:pt x="9" y="9"/>
                  </a:cubicBezTo>
                  <a:cubicBezTo>
                    <a:pt x="4" y="8"/>
                    <a:pt x="2" y="8"/>
                    <a:pt x="0" y="7"/>
                  </a:cubicBezTo>
                  <a:cubicBezTo>
                    <a:pt x="0" y="7"/>
                    <a:pt x="0" y="6"/>
                    <a:pt x="0" y="6"/>
                  </a:cubicBezTo>
                  <a:cubicBezTo>
                    <a:pt x="0" y="5"/>
                    <a:pt x="0" y="5"/>
                    <a:pt x="0" y="4"/>
                  </a:cubicBezTo>
                  <a:cubicBezTo>
                    <a:pt x="0" y="3"/>
                    <a:pt x="0" y="2"/>
                    <a:pt x="0" y="1"/>
                  </a:cubicBezTo>
                  <a:lnTo>
                    <a:pt x="0" y="1"/>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2" name="Freeform 432"/>
            <p:cNvSpPr>
              <a:spLocks/>
            </p:cNvSpPr>
            <p:nvPr/>
          </p:nvSpPr>
          <p:spPr bwMode="auto">
            <a:xfrm>
              <a:off x="3845" y="6320"/>
              <a:ext cx="70" cy="139"/>
            </a:xfrm>
            <a:custGeom>
              <a:avLst/>
              <a:gdLst/>
              <a:ahLst/>
              <a:cxnLst>
                <a:cxn ang="0">
                  <a:pos x="0" y="26"/>
                </a:cxn>
                <a:cxn ang="0">
                  <a:pos x="0" y="26"/>
                </a:cxn>
                <a:cxn ang="0">
                  <a:pos x="18" y="16"/>
                </a:cxn>
                <a:cxn ang="0">
                  <a:pos x="30" y="0"/>
                </a:cxn>
                <a:cxn ang="0">
                  <a:pos x="36" y="0"/>
                </a:cxn>
                <a:cxn ang="0">
                  <a:pos x="36" y="5"/>
                </a:cxn>
                <a:cxn ang="0">
                  <a:pos x="36" y="14"/>
                </a:cxn>
                <a:cxn ang="0">
                  <a:pos x="36" y="20"/>
                </a:cxn>
                <a:cxn ang="0">
                  <a:pos x="36" y="22"/>
                </a:cxn>
                <a:cxn ang="0">
                  <a:pos x="39" y="22"/>
                </a:cxn>
                <a:cxn ang="0">
                  <a:pos x="48" y="22"/>
                </a:cxn>
                <a:cxn ang="0">
                  <a:pos x="56" y="22"/>
                </a:cxn>
                <a:cxn ang="0">
                  <a:pos x="57" y="27"/>
                </a:cxn>
                <a:cxn ang="0">
                  <a:pos x="56" y="32"/>
                </a:cxn>
                <a:cxn ang="0">
                  <a:pos x="51" y="33"/>
                </a:cxn>
                <a:cxn ang="0">
                  <a:pos x="47" y="33"/>
                </a:cxn>
                <a:cxn ang="0">
                  <a:pos x="42" y="33"/>
                </a:cxn>
                <a:cxn ang="0">
                  <a:pos x="40" y="32"/>
                </a:cxn>
                <a:cxn ang="0">
                  <a:pos x="35" y="33"/>
                </a:cxn>
                <a:cxn ang="0">
                  <a:pos x="35" y="72"/>
                </a:cxn>
                <a:cxn ang="0">
                  <a:pos x="35" y="86"/>
                </a:cxn>
                <a:cxn ang="0">
                  <a:pos x="38" y="92"/>
                </a:cxn>
                <a:cxn ang="0">
                  <a:pos x="43" y="93"/>
                </a:cxn>
                <a:cxn ang="0">
                  <a:pos x="47" y="93"/>
                </a:cxn>
                <a:cxn ang="0">
                  <a:pos x="52" y="90"/>
                </a:cxn>
                <a:cxn ang="0">
                  <a:pos x="54" y="88"/>
                </a:cxn>
                <a:cxn ang="0">
                  <a:pos x="58" y="92"/>
                </a:cxn>
                <a:cxn ang="0">
                  <a:pos x="58" y="93"/>
                </a:cxn>
                <a:cxn ang="0">
                  <a:pos x="48" y="102"/>
                </a:cxn>
                <a:cxn ang="0">
                  <a:pos x="34" y="105"/>
                </a:cxn>
                <a:cxn ang="0">
                  <a:pos x="18" y="99"/>
                </a:cxn>
                <a:cxn ang="0">
                  <a:pos x="12" y="80"/>
                </a:cxn>
                <a:cxn ang="0">
                  <a:pos x="13" y="62"/>
                </a:cxn>
                <a:cxn ang="0">
                  <a:pos x="13" y="33"/>
                </a:cxn>
                <a:cxn ang="0">
                  <a:pos x="10" y="33"/>
                </a:cxn>
                <a:cxn ang="0">
                  <a:pos x="2" y="33"/>
                </a:cxn>
                <a:cxn ang="0">
                  <a:pos x="1" y="32"/>
                </a:cxn>
                <a:cxn ang="0">
                  <a:pos x="0" y="31"/>
                </a:cxn>
                <a:cxn ang="0">
                  <a:pos x="0" y="26"/>
                </a:cxn>
                <a:cxn ang="0">
                  <a:pos x="0" y="26"/>
                </a:cxn>
              </a:cxnLst>
              <a:rect l="0" t="0" r="r" b="b"/>
              <a:pathLst>
                <a:path w="58" h="105">
                  <a:moveTo>
                    <a:pt x="0" y="26"/>
                  </a:moveTo>
                  <a:lnTo>
                    <a:pt x="0" y="26"/>
                  </a:lnTo>
                  <a:cubicBezTo>
                    <a:pt x="9" y="23"/>
                    <a:pt x="14" y="19"/>
                    <a:pt x="18" y="16"/>
                  </a:cubicBezTo>
                  <a:cubicBezTo>
                    <a:pt x="22" y="13"/>
                    <a:pt x="26" y="7"/>
                    <a:pt x="30" y="0"/>
                  </a:cubicBezTo>
                  <a:lnTo>
                    <a:pt x="36" y="0"/>
                  </a:lnTo>
                  <a:cubicBezTo>
                    <a:pt x="36" y="1"/>
                    <a:pt x="36" y="3"/>
                    <a:pt x="36" y="5"/>
                  </a:cubicBezTo>
                  <a:cubicBezTo>
                    <a:pt x="36" y="9"/>
                    <a:pt x="36" y="12"/>
                    <a:pt x="36" y="14"/>
                  </a:cubicBezTo>
                  <a:lnTo>
                    <a:pt x="36" y="20"/>
                  </a:lnTo>
                  <a:cubicBezTo>
                    <a:pt x="36" y="20"/>
                    <a:pt x="36" y="21"/>
                    <a:pt x="36" y="22"/>
                  </a:cubicBezTo>
                  <a:lnTo>
                    <a:pt x="39" y="22"/>
                  </a:lnTo>
                  <a:cubicBezTo>
                    <a:pt x="39" y="22"/>
                    <a:pt x="42" y="22"/>
                    <a:pt x="48" y="22"/>
                  </a:cubicBezTo>
                  <a:cubicBezTo>
                    <a:pt x="49" y="22"/>
                    <a:pt x="51" y="22"/>
                    <a:pt x="56" y="22"/>
                  </a:cubicBezTo>
                  <a:cubicBezTo>
                    <a:pt x="56" y="24"/>
                    <a:pt x="57" y="25"/>
                    <a:pt x="57" y="27"/>
                  </a:cubicBezTo>
                  <a:cubicBezTo>
                    <a:pt x="57" y="28"/>
                    <a:pt x="56" y="30"/>
                    <a:pt x="56" y="32"/>
                  </a:cubicBezTo>
                  <a:cubicBezTo>
                    <a:pt x="54" y="33"/>
                    <a:pt x="52" y="33"/>
                    <a:pt x="51" y="33"/>
                  </a:cubicBezTo>
                  <a:cubicBezTo>
                    <a:pt x="50" y="33"/>
                    <a:pt x="49" y="33"/>
                    <a:pt x="47" y="33"/>
                  </a:cubicBezTo>
                  <a:lnTo>
                    <a:pt x="42" y="33"/>
                  </a:lnTo>
                  <a:lnTo>
                    <a:pt x="40" y="32"/>
                  </a:lnTo>
                  <a:lnTo>
                    <a:pt x="35" y="33"/>
                  </a:lnTo>
                  <a:lnTo>
                    <a:pt x="35" y="72"/>
                  </a:lnTo>
                  <a:cubicBezTo>
                    <a:pt x="35" y="80"/>
                    <a:pt x="35" y="85"/>
                    <a:pt x="35" y="86"/>
                  </a:cubicBezTo>
                  <a:cubicBezTo>
                    <a:pt x="36" y="88"/>
                    <a:pt x="37" y="90"/>
                    <a:pt x="38" y="92"/>
                  </a:cubicBezTo>
                  <a:cubicBezTo>
                    <a:pt x="40" y="93"/>
                    <a:pt x="41" y="93"/>
                    <a:pt x="43" y="93"/>
                  </a:cubicBezTo>
                  <a:cubicBezTo>
                    <a:pt x="45" y="93"/>
                    <a:pt x="46" y="93"/>
                    <a:pt x="47" y="93"/>
                  </a:cubicBezTo>
                  <a:cubicBezTo>
                    <a:pt x="48" y="92"/>
                    <a:pt x="50" y="91"/>
                    <a:pt x="52" y="90"/>
                  </a:cubicBezTo>
                  <a:cubicBezTo>
                    <a:pt x="52" y="89"/>
                    <a:pt x="53" y="89"/>
                    <a:pt x="54" y="88"/>
                  </a:cubicBezTo>
                  <a:cubicBezTo>
                    <a:pt x="56" y="89"/>
                    <a:pt x="57" y="91"/>
                    <a:pt x="58" y="92"/>
                  </a:cubicBezTo>
                  <a:lnTo>
                    <a:pt x="58" y="93"/>
                  </a:lnTo>
                  <a:cubicBezTo>
                    <a:pt x="56" y="97"/>
                    <a:pt x="52" y="100"/>
                    <a:pt x="48" y="102"/>
                  </a:cubicBezTo>
                  <a:cubicBezTo>
                    <a:pt x="44" y="104"/>
                    <a:pt x="39" y="105"/>
                    <a:pt x="34" y="105"/>
                  </a:cubicBezTo>
                  <a:cubicBezTo>
                    <a:pt x="28" y="105"/>
                    <a:pt x="22" y="103"/>
                    <a:pt x="18" y="99"/>
                  </a:cubicBezTo>
                  <a:cubicBezTo>
                    <a:pt x="14" y="95"/>
                    <a:pt x="12" y="89"/>
                    <a:pt x="12" y="80"/>
                  </a:cubicBezTo>
                  <a:lnTo>
                    <a:pt x="13" y="62"/>
                  </a:lnTo>
                  <a:lnTo>
                    <a:pt x="13" y="33"/>
                  </a:lnTo>
                  <a:lnTo>
                    <a:pt x="10" y="33"/>
                  </a:lnTo>
                  <a:lnTo>
                    <a:pt x="2" y="33"/>
                  </a:lnTo>
                  <a:lnTo>
                    <a:pt x="1" y="32"/>
                  </a:lnTo>
                  <a:cubicBezTo>
                    <a:pt x="0" y="32"/>
                    <a:pt x="0" y="31"/>
                    <a:pt x="0" y="31"/>
                  </a:cubicBezTo>
                  <a:cubicBezTo>
                    <a:pt x="0" y="30"/>
                    <a:pt x="0" y="29"/>
                    <a:pt x="0" y="26"/>
                  </a:cubicBezTo>
                  <a:lnTo>
                    <a:pt x="0" y="2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3" name="Freeform 433"/>
            <p:cNvSpPr>
              <a:spLocks/>
            </p:cNvSpPr>
            <p:nvPr/>
          </p:nvSpPr>
          <p:spPr bwMode="auto">
            <a:xfrm>
              <a:off x="3924" y="6278"/>
              <a:ext cx="135" cy="181"/>
            </a:xfrm>
            <a:custGeom>
              <a:avLst/>
              <a:gdLst/>
              <a:ahLst/>
              <a:cxnLst>
                <a:cxn ang="0">
                  <a:pos x="0" y="130"/>
                </a:cxn>
                <a:cxn ang="0">
                  <a:pos x="14" y="127"/>
                </a:cxn>
                <a:cxn ang="0">
                  <a:pos x="15" y="113"/>
                </a:cxn>
                <a:cxn ang="0">
                  <a:pos x="15" y="96"/>
                </a:cxn>
                <a:cxn ang="0">
                  <a:pos x="15" y="89"/>
                </a:cxn>
                <a:cxn ang="0">
                  <a:pos x="16" y="50"/>
                </a:cxn>
                <a:cxn ang="0">
                  <a:pos x="15" y="23"/>
                </a:cxn>
                <a:cxn ang="0">
                  <a:pos x="1" y="16"/>
                </a:cxn>
                <a:cxn ang="0">
                  <a:pos x="1" y="10"/>
                </a:cxn>
                <a:cxn ang="0">
                  <a:pos x="15" y="7"/>
                </a:cxn>
                <a:cxn ang="0">
                  <a:pos x="32" y="0"/>
                </a:cxn>
                <a:cxn ang="0">
                  <a:pos x="38" y="62"/>
                </a:cxn>
                <a:cxn ang="0">
                  <a:pos x="71" y="49"/>
                </a:cxn>
                <a:cxn ang="0">
                  <a:pos x="94" y="59"/>
                </a:cxn>
                <a:cxn ang="0">
                  <a:pos x="99" y="84"/>
                </a:cxn>
                <a:cxn ang="0">
                  <a:pos x="99" y="105"/>
                </a:cxn>
                <a:cxn ang="0">
                  <a:pos x="100" y="128"/>
                </a:cxn>
                <a:cxn ang="0">
                  <a:pos x="110" y="130"/>
                </a:cxn>
                <a:cxn ang="0">
                  <a:pos x="111" y="134"/>
                </a:cxn>
                <a:cxn ang="0">
                  <a:pos x="108" y="137"/>
                </a:cxn>
                <a:cxn ang="0">
                  <a:pos x="88" y="136"/>
                </a:cxn>
                <a:cxn ang="0">
                  <a:pos x="66" y="136"/>
                </a:cxn>
                <a:cxn ang="0">
                  <a:pos x="64" y="134"/>
                </a:cxn>
                <a:cxn ang="0">
                  <a:pos x="64" y="130"/>
                </a:cxn>
                <a:cxn ang="0">
                  <a:pos x="76" y="128"/>
                </a:cxn>
                <a:cxn ang="0">
                  <a:pos x="77" y="110"/>
                </a:cxn>
                <a:cxn ang="0">
                  <a:pos x="75" y="70"/>
                </a:cxn>
                <a:cxn ang="0">
                  <a:pos x="61" y="60"/>
                </a:cxn>
                <a:cxn ang="0">
                  <a:pos x="38" y="71"/>
                </a:cxn>
                <a:cxn ang="0">
                  <a:pos x="37" y="111"/>
                </a:cxn>
                <a:cxn ang="0">
                  <a:pos x="38" y="127"/>
                </a:cxn>
                <a:cxn ang="0">
                  <a:pos x="47" y="129"/>
                </a:cxn>
                <a:cxn ang="0">
                  <a:pos x="51" y="133"/>
                </a:cxn>
                <a:cxn ang="0">
                  <a:pos x="39" y="136"/>
                </a:cxn>
                <a:cxn ang="0">
                  <a:pos x="13" y="137"/>
                </a:cxn>
                <a:cxn ang="0">
                  <a:pos x="0" y="131"/>
                </a:cxn>
              </a:cxnLst>
              <a:rect l="0" t="0" r="r" b="b"/>
              <a:pathLst>
                <a:path w="111" h="137">
                  <a:moveTo>
                    <a:pt x="0" y="130"/>
                  </a:moveTo>
                  <a:lnTo>
                    <a:pt x="0" y="130"/>
                  </a:lnTo>
                  <a:cubicBezTo>
                    <a:pt x="2" y="130"/>
                    <a:pt x="5" y="129"/>
                    <a:pt x="10" y="129"/>
                  </a:cubicBezTo>
                  <a:cubicBezTo>
                    <a:pt x="12" y="128"/>
                    <a:pt x="13" y="128"/>
                    <a:pt x="14" y="127"/>
                  </a:cubicBezTo>
                  <a:cubicBezTo>
                    <a:pt x="14" y="126"/>
                    <a:pt x="15" y="124"/>
                    <a:pt x="15" y="120"/>
                  </a:cubicBezTo>
                  <a:lnTo>
                    <a:pt x="15" y="113"/>
                  </a:lnTo>
                  <a:lnTo>
                    <a:pt x="15" y="105"/>
                  </a:lnTo>
                  <a:lnTo>
                    <a:pt x="15" y="96"/>
                  </a:lnTo>
                  <a:lnTo>
                    <a:pt x="15" y="94"/>
                  </a:lnTo>
                  <a:lnTo>
                    <a:pt x="15" y="89"/>
                  </a:lnTo>
                  <a:lnTo>
                    <a:pt x="15" y="87"/>
                  </a:lnTo>
                  <a:lnTo>
                    <a:pt x="16" y="50"/>
                  </a:lnTo>
                  <a:lnTo>
                    <a:pt x="16" y="47"/>
                  </a:lnTo>
                  <a:cubicBezTo>
                    <a:pt x="16" y="34"/>
                    <a:pt x="15" y="26"/>
                    <a:pt x="15" y="23"/>
                  </a:cubicBezTo>
                  <a:cubicBezTo>
                    <a:pt x="14" y="21"/>
                    <a:pt x="13" y="20"/>
                    <a:pt x="12" y="19"/>
                  </a:cubicBezTo>
                  <a:cubicBezTo>
                    <a:pt x="10" y="18"/>
                    <a:pt x="7" y="17"/>
                    <a:pt x="1" y="16"/>
                  </a:cubicBezTo>
                  <a:lnTo>
                    <a:pt x="1" y="14"/>
                  </a:lnTo>
                  <a:cubicBezTo>
                    <a:pt x="1" y="13"/>
                    <a:pt x="1" y="11"/>
                    <a:pt x="1" y="10"/>
                  </a:cubicBezTo>
                  <a:lnTo>
                    <a:pt x="10" y="8"/>
                  </a:lnTo>
                  <a:cubicBezTo>
                    <a:pt x="11" y="8"/>
                    <a:pt x="13" y="7"/>
                    <a:pt x="15" y="7"/>
                  </a:cubicBezTo>
                  <a:cubicBezTo>
                    <a:pt x="19" y="6"/>
                    <a:pt x="23" y="4"/>
                    <a:pt x="29" y="2"/>
                  </a:cubicBezTo>
                  <a:cubicBezTo>
                    <a:pt x="30" y="1"/>
                    <a:pt x="31" y="0"/>
                    <a:pt x="32" y="0"/>
                  </a:cubicBezTo>
                  <a:lnTo>
                    <a:pt x="38" y="0"/>
                  </a:lnTo>
                  <a:lnTo>
                    <a:pt x="38" y="62"/>
                  </a:lnTo>
                  <a:cubicBezTo>
                    <a:pt x="44" y="57"/>
                    <a:pt x="50" y="54"/>
                    <a:pt x="55" y="52"/>
                  </a:cubicBezTo>
                  <a:cubicBezTo>
                    <a:pt x="60" y="50"/>
                    <a:pt x="65" y="49"/>
                    <a:pt x="71" y="49"/>
                  </a:cubicBezTo>
                  <a:cubicBezTo>
                    <a:pt x="76" y="49"/>
                    <a:pt x="81" y="50"/>
                    <a:pt x="85" y="52"/>
                  </a:cubicBezTo>
                  <a:cubicBezTo>
                    <a:pt x="89" y="53"/>
                    <a:pt x="92" y="56"/>
                    <a:pt x="94" y="59"/>
                  </a:cubicBezTo>
                  <a:cubicBezTo>
                    <a:pt x="96" y="61"/>
                    <a:pt x="97" y="65"/>
                    <a:pt x="98" y="69"/>
                  </a:cubicBezTo>
                  <a:cubicBezTo>
                    <a:pt x="99" y="71"/>
                    <a:pt x="99" y="77"/>
                    <a:pt x="99" y="84"/>
                  </a:cubicBezTo>
                  <a:lnTo>
                    <a:pt x="99" y="91"/>
                  </a:lnTo>
                  <a:lnTo>
                    <a:pt x="99" y="105"/>
                  </a:lnTo>
                  <a:lnTo>
                    <a:pt x="99" y="127"/>
                  </a:lnTo>
                  <a:cubicBezTo>
                    <a:pt x="99" y="127"/>
                    <a:pt x="99" y="128"/>
                    <a:pt x="100" y="128"/>
                  </a:cubicBezTo>
                  <a:cubicBezTo>
                    <a:pt x="101" y="128"/>
                    <a:pt x="103" y="129"/>
                    <a:pt x="106" y="129"/>
                  </a:cubicBezTo>
                  <a:cubicBezTo>
                    <a:pt x="108" y="130"/>
                    <a:pt x="109" y="130"/>
                    <a:pt x="110" y="130"/>
                  </a:cubicBezTo>
                  <a:cubicBezTo>
                    <a:pt x="111" y="131"/>
                    <a:pt x="111" y="132"/>
                    <a:pt x="111" y="133"/>
                  </a:cubicBezTo>
                  <a:lnTo>
                    <a:pt x="111" y="134"/>
                  </a:lnTo>
                  <a:cubicBezTo>
                    <a:pt x="111" y="134"/>
                    <a:pt x="111" y="135"/>
                    <a:pt x="111" y="137"/>
                  </a:cubicBezTo>
                  <a:lnTo>
                    <a:pt x="108" y="137"/>
                  </a:lnTo>
                  <a:cubicBezTo>
                    <a:pt x="107" y="137"/>
                    <a:pt x="105" y="137"/>
                    <a:pt x="102" y="137"/>
                  </a:cubicBezTo>
                  <a:cubicBezTo>
                    <a:pt x="97" y="136"/>
                    <a:pt x="92" y="136"/>
                    <a:pt x="88" y="136"/>
                  </a:cubicBezTo>
                  <a:cubicBezTo>
                    <a:pt x="85" y="136"/>
                    <a:pt x="82" y="136"/>
                    <a:pt x="77" y="136"/>
                  </a:cubicBezTo>
                  <a:cubicBezTo>
                    <a:pt x="74" y="136"/>
                    <a:pt x="71" y="136"/>
                    <a:pt x="66" y="136"/>
                  </a:cubicBezTo>
                  <a:cubicBezTo>
                    <a:pt x="65" y="136"/>
                    <a:pt x="64" y="136"/>
                    <a:pt x="64" y="136"/>
                  </a:cubicBezTo>
                  <a:lnTo>
                    <a:pt x="64" y="134"/>
                  </a:lnTo>
                  <a:lnTo>
                    <a:pt x="64" y="132"/>
                  </a:lnTo>
                  <a:cubicBezTo>
                    <a:pt x="64" y="132"/>
                    <a:pt x="64" y="131"/>
                    <a:pt x="64" y="130"/>
                  </a:cubicBezTo>
                  <a:cubicBezTo>
                    <a:pt x="66" y="129"/>
                    <a:pt x="68" y="129"/>
                    <a:pt x="70" y="129"/>
                  </a:cubicBezTo>
                  <a:cubicBezTo>
                    <a:pt x="72" y="128"/>
                    <a:pt x="74" y="128"/>
                    <a:pt x="76" y="128"/>
                  </a:cubicBezTo>
                  <a:cubicBezTo>
                    <a:pt x="76" y="126"/>
                    <a:pt x="76" y="126"/>
                    <a:pt x="76" y="125"/>
                  </a:cubicBezTo>
                  <a:lnTo>
                    <a:pt x="77" y="110"/>
                  </a:lnTo>
                  <a:lnTo>
                    <a:pt x="77" y="85"/>
                  </a:lnTo>
                  <a:cubicBezTo>
                    <a:pt x="77" y="77"/>
                    <a:pt x="76" y="72"/>
                    <a:pt x="75" y="70"/>
                  </a:cubicBezTo>
                  <a:cubicBezTo>
                    <a:pt x="75" y="67"/>
                    <a:pt x="73" y="65"/>
                    <a:pt x="70" y="63"/>
                  </a:cubicBezTo>
                  <a:cubicBezTo>
                    <a:pt x="68" y="61"/>
                    <a:pt x="64" y="60"/>
                    <a:pt x="61" y="60"/>
                  </a:cubicBezTo>
                  <a:cubicBezTo>
                    <a:pt x="56" y="60"/>
                    <a:pt x="52" y="61"/>
                    <a:pt x="48" y="64"/>
                  </a:cubicBezTo>
                  <a:cubicBezTo>
                    <a:pt x="44" y="66"/>
                    <a:pt x="40" y="68"/>
                    <a:pt x="38" y="71"/>
                  </a:cubicBezTo>
                  <a:lnTo>
                    <a:pt x="38" y="89"/>
                  </a:lnTo>
                  <a:cubicBezTo>
                    <a:pt x="38" y="99"/>
                    <a:pt x="37" y="106"/>
                    <a:pt x="37" y="111"/>
                  </a:cubicBezTo>
                  <a:cubicBezTo>
                    <a:pt x="37" y="114"/>
                    <a:pt x="37" y="116"/>
                    <a:pt x="37" y="117"/>
                  </a:cubicBezTo>
                  <a:cubicBezTo>
                    <a:pt x="37" y="122"/>
                    <a:pt x="37" y="125"/>
                    <a:pt x="38" y="127"/>
                  </a:cubicBezTo>
                  <a:cubicBezTo>
                    <a:pt x="38" y="127"/>
                    <a:pt x="39" y="128"/>
                    <a:pt x="40" y="129"/>
                  </a:cubicBezTo>
                  <a:cubicBezTo>
                    <a:pt x="43" y="129"/>
                    <a:pt x="45" y="129"/>
                    <a:pt x="47" y="129"/>
                  </a:cubicBezTo>
                  <a:cubicBezTo>
                    <a:pt x="48" y="129"/>
                    <a:pt x="50" y="129"/>
                    <a:pt x="51" y="130"/>
                  </a:cubicBezTo>
                  <a:cubicBezTo>
                    <a:pt x="51" y="131"/>
                    <a:pt x="51" y="133"/>
                    <a:pt x="51" y="133"/>
                  </a:cubicBezTo>
                  <a:cubicBezTo>
                    <a:pt x="51" y="134"/>
                    <a:pt x="51" y="135"/>
                    <a:pt x="50" y="137"/>
                  </a:cubicBezTo>
                  <a:lnTo>
                    <a:pt x="39" y="136"/>
                  </a:lnTo>
                  <a:cubicBezTo>
                    <a:pt x="35" y="136"/>
                    <a:pt x="31" y="136"/>
                    <a:pt x="27" y="136"/>
                  </a:cubicBezTo>
                  <a:lnTo>
                    <a:pt x="13" y="137"/>
                  </a:lnTo>
                  <a:lnTo>
                    <a:pt x="3" y="136"/>
                  </a:lnTo>
                  <a:cubicBezTo>
                    <a:pt x="2" y="135"/>
                    <a:pt x="1" y="134"/>
                    <a:pt x="0" y="131"/>
                  </a:cubicBezTo>
                  <a:lnTo>
                    <a:pt x="0" y="13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4" name="Freeform 434"/>
            <p:cNvSpPr>
              <a:spLocks/>
            </p:cNvSpPr>
            <p:nvPr/>
          </p:nvSpPr>
          <p:spPr bwMode="auto">
            <a:xfrm>
              <a:off x="4060" y="6347"/>
              <a:ext cx="187" cy="113"/>
            </a:xfrm>
            <a:custGeom>
              <a:avLst/>
              <a:gdLst/>
              <a:ahLst/>
              <a:cxnLst>
                <a:cxn ang="0">
                  <a:pos x="0" y="0"/>
                </a:cxn>
                <a:cxn ang="0">
                  <a:pos x="4" y="0"/>
                </a:cxn>
                <a:cxn ang="0">
                  <a:pos x="23" y="2"/>
                </a:cxn>
                <a:cxn ang="0">
                  <a:pos x="43" y="0"/>
                </a:cxn>
                <a:cxn ang="0">
                  <a:pos x="47" y="4"/>
                </a:cxn>
                <a:cxn ang="0">
                  <a:pos x="43" y="7"/>
                </a:cxn>
                <a:cxn ang="0">
                  <a:pos x="36" y="10"/>
                </a:cxn>
                <a:cxn ang="0">
                  <a:pos x="48" y="39"/>
                </a:cxn>
                <a:cxn ang="0">
                  <a:pos x="59" y="63"/>
                </a:cxn>
                <a:cxn ang="0">
                  <a:pos x="70" y="20"/>
                </a:cxn>
                <a:cxn ang="0">
                  <a:pos x="59" y="8"/>
                </a:cxn>
                <a:cxn ang="0">
                  <a:pos x="52" y="0"/>
                </a:cxn>
                <a:cxn ang="0">
                  <a:pos x="77" y="1"/>
                </a:cxn>
                <a:cxn ang="0">
                  <a:pos x="96" y="0"/>
                </a:cxn>
                <a:cxn ang="0">
                  <a:pos x="101" y="6"/>
                </a:cxn>
                <a:cxn ang="0">
                  <a:pos x="88" y="8"/>
                </a:cxn>
                <a:cxn ang="0">
                  <a:pos x="97" y="26"/>
                </a:cxn>
                <a:cxn ang="0">
                  <a:pos x="111" y="59"/>
                </a:cxn>
                <a:cxn ang="0">
                  <a:pos x="121" y="37"/>
                </a:cxn>
                <a:cxn ang="0">
                  <a:pos x="130" y="13"/>
                </a:cxn>
                <a:cxn ang="0">
                  <a:pos x="120" y="7"/>
                </a:cxn>
                <a:cxn ang="0">
                  <a:pos x="114" y="0"/>
                </a:cxn>
                <a:cxn ang="0">
                  <a:pos x="126" y="1"/>
                </a:cxn>
                <a:cxn ang="0">
                  <a:pos x="148" y="1"/>
                </a:cxn>
                <a:cxn ang="0">
                  <a:pos x="153" y="3"/>
                </a:cxn>
                <a:cxn ang="0">
                  <a:pos x="141" y="12"/>
                </a:cxn>
                <a:cxn ang="0">
                  <a:pos x="124" y="49"/>
                </a:cxn>
                <a:cxn ang="0">
                  <a:pos x="108" y="86"/>
                </a:cxn>
                <a:cxn ang="0">
                  <a:pos x="82" y="47"/>
                </a:cxn>
                <a:cxn ang="0">
                  <a:pos x="79" y="39"/>
                </a:cxn>
                <a:cxn ang="0">
                  <a:pos x="65" y="66"/>
                </a:cxn>
                <a:cxn ang="0">
                  <a:pos x="56" y="86"/>
                </a:cxn>
                <a:cxn ang="0">
                  <a:pos x="46" y="86"/>
                </a:cxn>
                <a:cxn ang="0">
                  <a:pos x="13" y="14"/>
                </a:cxn>
                <a:cxn ang="0">
                  <a:pos x="4" y="7"/>
                </a:cxn>
                <a:cxn ang="0">
                  <a:pos x="0" y="3"/>
                </a:cxn>
                <a:cxn ang="0">
                  <a:pos x="0" y="0"/>
                </a:cxn>
              </a:cxnLst>
              <a:rect l="0" t="0" r="r" b="b"/>
              <a:pathLst>
                <a:path w="153" h="86">
                  <a:moveTo>
                    <a:pt x="0" y="0"/>
                  </a:moveTo>
                  <a:lnTo>
                    <a:pt x="0" y="0"/>
                  </a:lnTo>
                  <a:lnTo>
                    <a:pt x="2" y="0"/>
                  </a:lnTo>
                  <a:lnTo>
                    <a:pt x="4" y="0"/>
                  </a:lnTo>
                  <a:cubicBezTo>
                    <a:pt x="4" y="0"/>
                    <a:pt x="7" y="1"/>
                    <a:pt x="11" y="1"/>
                  </a:cubicBezTo>
                  <a:cubicBezTo>
                    <a:pt x="15" y="1"/>
                    <a:pt x="19" y="2"/>
                    <a:pt x="23" y="2"/>
                  </a:cubicBezTo>
                  <a:cubicBezTo>
                    <a:pt x="25" y="2"/>
                    <a:pt x="29" y="1"/>
                    <a:pt x="34" y="1"/>
                  </a:cubicBezTo>
                  <a:cubicBezTo>
                    <a:pt x="39" y="1"/>
                    <a:pt x="42" y="0"/>
                    <a:pt x="43" y="0"/>
                  </a:cubicBezTo>
                  <a:cubicBezTo>
                    <a:pt x="44" y="0"/>
                    <a:pt x="45" y="0"/>
                    <a:pt x="47" y="0"/>
                  </a:cubicBezTo>
                  <a:cubicBezTo>
                    <a:pt x="47" y="2"/>
                    <a:pt x="47" y="3"/>
                    <a:pt x="47" y="4"/>
                  </a:cubicBezTo>
                  <a:cubicBezTo>
                    <a:pt x="47" y="4"/>
                    <a:pt x="47" y="5"/>
                    <a:pt x="47" y="6"/>
                  </a:cubicBezTo>
                  <a:cubicBezTo>
                    <a:pt x="46" y="6"/>
                    <a:pt x="45" y="7"/>
                    <a:pt x="43" y="7"/>
                  </a:cubicBezTo>
                  <a:cubicBezTo>
                    <a:pt x="40" y="7"/>
                    <a:pt x="38" y="8"/>
                    <a:pt x="37" y="9"/>
                  </a:cubicBezTo>
                  <a:cubicBezTo>
                    <a:pt x="37" y="9"/>
                    <a:pt x="36" y="9"/>
                    <a:pt x="36" y="10"/>
                  </a:cubicBezTo>
                  <a:cubicBezTo>
                    <a:pt x="37" y="12"/>
                    <a:pt x="37" y="14"/>
                    <a:pt x="38" y="16"/>
                  </a:cubicBezTo>
                  <a:lnTo>
                    <a:pt x="48" y="39"/>
                  </a:lnTo>
                  <a:cubicBezTo>
                    <a:pt x="51" y="46"/>
                    <a:pt x="54" y="52"/>
                    <a:pt x="57" y="57"/>
                  </a:cubicBezTo>
                  <a:cubicBezTo>
                    <a:pt x="58" y="60"/>
                    <a:pt x="59" y="62"/>
                    <a:pt x="59" y="63"/>
                  </a:cubicBezTo>
                  <a:cubicBezTo>
                    <a:pt x="66" y="51"/>
                    <a:pt x="71" y="41"/>
                    <a:pt x="74" y="30"/>
                  </a:cubicBezTo>
                  <a:lnTo>
                    <a:pt x="70" y="20"/>
                  </a:lnTo>
                  <a:cubicBezTo>
                    <a:pt x="68" y="16"/>
                    <a:pt x="66" y="12"/>
                    <a:pt x="64" y="9"/>
                  </a:cubicBezTo>
                  <a:cubicBezTo>
                    <a:pt x="62" y="8"/>
                    <a:pt x="61" y="8"/>
                    <a:pt x="59" y="8"/>
                  </a:cubicBezTo>
                  <a:cubicBezTo>
                    <a:pt x="57" y="7"/>
                    <a:pt x="55" y="6"/>
                    <a:pt x="52" y="6"/>
                  </a:cubicBezTo>
                  <a:lnTo>
                    <a:pt x="52" y="0"/>
                  </a:lnTo>
                  <a:cubicBezTo>
                    <a:pt x="58" y="0"/>
                    <a:pt x="61" y="0"/>
                    <a:pt x="63" y="0"/>
                  </a:cubicBezTo>
                  <a:cubicBezTo>
                    <a:pt x="66" y="1"/>
                    <a:pt x="71" y="1"/>
                    <a:pt x="77" y="1"/>
                  </a:cubicBezTo>
                  <a:cubicBezTo>
                    <a:pt x="80" y="1"/>
                    <a:pt x="84" y="1"/>
                    <a:pt x="88" y="1"/>
                  </a:cubicBezTo>
                  <a:cubicBezTo>
                    <a:pt x="92" y="0"/>
                    <a:pt x="95" y="0"/>
                    <a:pt x="96" y="0"/>
                  </a:cubicBezTo>
                  <a:lnTo>
                    <a:pt x="101" y="0"/>
                  </a:lnTo>
                  <a:lnTo>
                    <a:pt x="101" y="6"/>
                  </a:lnTo>
                  <a:cubicBezTo>
                    <a:pt x="100" y="6"/>
                    <a:pt x="98" y="7"/>
                    <a:pt x="96" y="7"/>
                  </a:cubicBezTo>
                  <a:cubicBezTo>
                    <a:pt x="93" y="7"/>
                    <a:pt x="91" y="8"/>
                    <a:pt x="88" y="8"/>
                  </a:cubicBezTo>
                  <a:cubicBezTo>
                    <a:pt x="92" y="17"/>
                    <a:pt x="94" y="22"/>
                    <a:pt x="95" y="24"/>
                  </a:cubicBezTo>
                  <a:lnTo>
                    <a:pt x="97" y="26"/>
                  </a:lnTo>
                  <a:lnTo>
                    <a:pt x="108" y="50"/>
                  </a:lnTo>
                  <a:lnTo>
                    <a:pt x="111" y="59"/>
                  </a:lnTo>
                  <a:lnTo>
                    <a:pt x="115" y="50"/>
                  </a:lnTo>
                  <a:cubicBezTo>
                    <a:pt x="119" y="43"/>
                    <a:pt x="121" y="38"/>
                    <a:pt x="121" y="37"/>
                  </a:cubicBezTo>
                  <a:cubicBezTo>
                    <a:pt x="123" y="31"/>
                    <a:pt x="125" y="28"/>
                    <a:pt x="125" y="28"/>
                  </a:cubicBezTo>
                  <a:cubicBezTo>
                    <a:pt x="128" y="21"/>
                    <a:pt x="130" y="16"/>
                    <a:pt x="130" y="13"/>
                  </a:cubicBezTo>
                  <a:cubicBezTo>
                    <a:pt x="130" y="12"/>
                    <a:pt x="129" y="11"/>
                    <a:pt x="128" y="10"/>
                  </a:cubicBezTo>
                  <a:cubicBezTo>
                    <a:pt x="127" y="9"/>
                    <a:pt x="125" y="9"/>
                    <a:pt x="120" y="7"/>
                  </a:cubicBezTo>
                  <a:cubicBezTo>
                    <a:pt x="117" y="7"/>
                    <a:pt x="114" y="6"/>
                    <a:pt x="113" y="6"/>
                  </a:cubicBezTo>
                  <a:lnTo>
                    <a:pt x="114" y="0"/>
                  </a:lnTo>
                  <a:cubicBezTo>
                    <a:pt x="115" y="0"/>
                    <a:pt x="116" y="0"/>
                    <a:pt x="116" y="0"/>
                  </a:cubicBezTo>
                  <a:cubicBezTo>
                    <a:pt x="117" y="0"/>
                    <a:pt x="120" y="1"/>
                    <a:pt x="126" y="1"/>
                  </a:cubicBezTo>
                  <a:cubicBezTo>
                    <a:pt x="131" y="1"/>
                    <a:pt x="135" y="2"/>
                    <a:pt x="136" y="2"/>
                  </a:cubicBezTo>
                  <a:cubicBezTo>
                    <a:pt x="138" y="2"/>
                    <a:pt x="142" y="1"/>
                    <a:pt x="148" y="1"/>
                  </a:cubicBezTo>
                  <a:cubicBezTo>
                    <a:pt x="150" y="1"/>
                    <a:pt x="152" y="0"/>
                    <a:pt x="153" y="0"/>
                  </a:cubicBezTo>
                  <a:lnTo>
                    <a:pt x="153" y="3"/>
                  </a:lnTo>
                  <a:cubicBezTo>
                    <a:pt x="153" y="4"/>
                    <a:pt x="153" y="5"/>
                    <a:pt x="153" y="7"/>
                  </a:cubicBezTo>
                  <a:cubicBezTo>
                    <a:pt x="147" y="9"/>
                    <a:pt x="142" y="10"/>
                    <a:pt x="141" y="12"/>
                  </a:cubicBezTo>
                  <a:cubicBezTo>
                    <a:pt x="140" y="12"/>
                    <a:pt x="140" y="13"/>
                    <a:pt x="139" y="14"/>
                  </a:cubicBezTo>
                  <a:lnTo>
                    <a:pt x="124" y="49"/>
                  </a:lnTo>
                  <a:cubicBezTo>
                    <a:pt x="121" y="55"/>
                    <a:pt x="116" y="66"/>
                    <a:pt x="110" y="81"/>
                  </a:cubicBezTo>
                  <a:cubicBezTo>
                    <a:pt x="109" y="84"/>
                    <a:pt x="108" y="85"/>
                    <a:pt x="108" y="86"/>
                  </a:cubicBezTo>
                  <a:lnTo>
                    <a:pt x="100" y="86"/>
                  </a:lnTo>
                  <a:lnTo>
                    <a:pt x="82" y="47"/>
                  </a:lnTo>
                  <a:lnTo>
                    <a:pt x="80" y="43"/>
                  </a:lnTo>
                  <a:cubicBezTo>
                    <a:pt x="80" y="42"/>
                    <a:pt x="79" y="40"/>
                    <a:pt x="79" y="39"/>
                  </a:cubicBezTo>
                  <a:lnTo>
                    <a:pt x="78" y="41"/>
                  </a:lnTo>
                  <a:lnTo>
                    <a:pt x="65" y="66"/>
                  </a:lnTo>
                  <a:cubicBezTo>
                    <a:pt x="63" y="70"/>
                    <a:pt x="62" y="74"/>
                    <a:pt x="60" y="77"/>
                  </a:cubicBezTo>
                  <a:cubicBezTo>
                    <a:pt x="58" y="80"/>
                    <a:pt x="57" y="83"/>
                    <a:pt x="56" y="86"/>
                  </a:cubicBezTo>
                  <a:lnTo>
                    <a:pt x="52" y="86"/>
                  </a:lnTo>
                  <a:lnTo>
                    <a:pt x="46" y="86"/>
                  </a:lnTo>
                  <a:lnTo>
                    <a:pt x="30" y="52"/>
                  </a:lnTo>
                  <a:lnTo>
                    <a:pt x="13" y="14"/>
                  </a:lnTo>
                  <a:cubicBezTo>
                    <a:pt x="12" y="12"/>
                    <a:pt x="11" y="11"/>
                    <a:pt x="10" y="10"/>
                  </a:cubicBezTo>
                  <a:cubicBezTo>
                    <a:pt x="8" y="9"/>
                    <a:pt x="6" y="8"/>
                    <a:pt x="4" y="7"/>
                  </a:cubicBezTo>
                  <a:cubicBezTo>
                    <a:pt x="2" y="7"/>
                    <a:pt x="1" y="7"/>
                    <a:pt x="0" y="6"/>
                  </a:cubicBezTo>
                  <a:cubicBezTo>
                    <a:pt x="0" y="5"/>
                    <a:pt x="0" y="4"/>
                    <a:pt x="0" y="3"/>
                  </a:cubicBezTo>
                  <a:cubicBezTo>
                    <a:pt x="0" y="2"/>
                    <a:pt x="0" y="1"/>
                    <a:pt x="0" y="0"/>
                  </a:cubicBezTo>
                  <a:lnTo>
                    <a:pt x="0" y="0"/>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5" name="Freeform 435"/>
            <p:cNvSpPr>
              <a:spLocks noEditPoints="1"/>
            </p:cNvSpPr>
            <p:nvPr/>
          </p:nvSpPr>
          <p:spPr bwMode="auto">
            <a:xfrm>
              <a:off x="4254" y="6341"/>
              <a:ext cx="103" cy="121"/>
            </a:xfrm>
            <a:custGeom>
              <a:avLst/>
              <a:gdLst/>
              <a:ahLst/>
              <a:cxnLst>
                <a:cxn ang="0">
                  <a:pos x="2" y="34"/>
                </a:cxn>
                <a:cxn ang="0">
                  <a:pos x="2" y="34"/>
                </a:cxn>
                <a:cxn ang="0">
                  <a:pos x="6" y="22"/>
                </a:cxn>
                <a:cxn ang="0">
                  <a:pos x="19" y="9"/>
                </a:cxn>
                <a:cxn ang="0">
                  <a:pos x="31" y="2"/>
                </a:cxn>
                <a:cxn ang="0">
                  <a:pos x="42" y="0"/>
                </a:cxn>
                <a:cxn ang="0">
                  <a:pos x="57" y="2"/>
                </a:cxn>
                <a:cxn ang="0">
                  <a:pos x="67" y="6"/>
                </a:cxn>
                <a:cxn ang="0">
                  <a:pos x="77" y="14"/>
                </a:cxn>
                <a:cxn ang="0">
                  <a:pos x="82" y="24"/>
                </a:cxn>
                <a:cxn ang="0">
                  <a:pos x="85" y="38"/>
                </a:cxn>
                <a:cxn ang="0">
                  <a:pos x="73" y="37"/>
                </a:cxn>
                <a:cxn ang="0">
                  <a:pos x="53" y="36"/>
                </a:cxn>
                <a:cxn ang="0">
                  <a:pos x="44" y="36"/>
                </a:cxn>
                <a:cxn ang="0">
                  <a:pos x="33" y="36"/>
                </a:cxn>
                <a:cxn ang="0">
                  <a:pos x="24" y="36"/>
                </a:cxn>
                <a:cxn ang="0">
                  <a:pos x="24" y="39"/>
                </a:cxn>
                <a:cxn ang="0">
                  <a:pos x="25" y="50"/>
                </a:cxn>
                <a:cxn ang="0">
                  <a:pos x="29" y="61"/>
                </a:cxn>
                <a:cxn ang="0">
                  <a:pos x="36" y="69"/>
                </a:cxn>
                <a:cxn ang="0">
                  <a:pos x="44" y="74"/>
                </a:cxn>
                <a:cxn ang="0">
                  <a:pos x="50" y="76"/>
                </a:cxn>
                <a:cxn ang="0">
                  <a:pos x="61" y="75"/>
                </a:cxn>
                <a:cxn ang="0">
                  <a:pos x="70" y="72"/>
                </a:cxn>
                <a:cxn ang="0">
                  <a:pos x="79" y="67"/>
                </a:cxn>
                <a:cxn ang="0">
                  <a:pos x="85" y="72"/>
                </a:cxn>
                <a:cxn ang="0">
                  <a:pos x="66" y="86"/>
                </a:cxn>
                <a:cxn ang="0">
                  <a:pos x="44" y="91"/>
                </a:cxn>
                <a:cxn ang="0">
                  <a:pos x="31" y="89"/>
                </a:cxn>
                <a:cxn ang="0">
                  <a:pos x="18" y="84"/>
                </a:cxn>
                <a:cxn ang="0">
                  <a:pos x="9" y="74"/>
                </a:cxn>
                <a:cxn ang="0">
                  <a:pos x="3" y="62"/>
                </a:cxn>
                <a:cxn ang="0">
                  <a:pos x="0" y="50"/>
                </a:cxn>
                <a:cxn ang="0">
                  <a:pos x="2" y="34"/>
                </a:cxn>
                <a:cxn ang="0">
                  <a:pos x="2" y="34"/>
                </a:cxn>
                <a:cxn ang="0">
                  <a:pos x="62" y="29"/>
                </a:cxn>
                <a:cxn ang="0">
                  <a:pos x="62" y="29"/>
                </a:cxn>
                <a:cxn ang="0">
                  <a:pos x="59" y="18"/>
                </a:cxn>
                <a:cxn ang="0">
                  <a:pos x="53" y="10"/>
                </a:cxn>
                <a:cxn ang="0">
                  <a:pos x="44" y="7"/>
                </a:cxn>
                <a:cxn ang="0">
                  <a:pos x="31" y="13"/>
                </a:cxn>
                <a:cxn ang="0">
                  <a:pos x="25" y="30"/>
                </a:cxn>
                <a:cxn ang="0">
                  <a:pos x="48" y="30"/>
                </a:cxn>
                <a:cxn ang="0">
                  <a:pos x="55" y="29"/>
                </a:cxn>
                <a:cxn ang="0">
                  <a:pos x="59" y="29"/>
                </a:cxn>
                <a:cxn ang="0">
                  <a:pos x="62" y="29"/>
                </a:cxn>
                <a:cxn ang="0">
                  <a:pos x="62" y="29"/>
                </a:cxn>
              </a:cxnLst>
              <a:rect l="0" t="0" r="r" b="b"/>
              <a:pathLst>
                <a:path w="85" h="91">
                  <a:moveTo>
                    <a:pt x="2" y="34"/>
                  </a:moveTo>
                  <a:lnTo>
                    <a:pt x="2" y="34"/>
                  </a:lnTo>
                  <a:cubicBezTo>
                    <a:pt x="3" y="28"/>
                    <a:pt x="5" y="24"/>
                    <a:pt x="6" y="22"/>
                  </a:cubicBezTo>
                  <a:cubicBezTo>
                    <a:pt x="10" y="16"/>
                    <a:pt x="14" y="12"/>
                    <a:pt x="19" y="9"/>
                  </a:cubicBezTo>
                  <a:cubicBezTo>
                    <a:pt x="23" y="5"/>
                    <a:pt x="27" y="3"/>
                    <a:pt x="31" y="2"/>
                  </a:cubicBezTo>
                  <a:cubicBezTo>
                    <a:pt x="35" y="1"/>
                    <a:pt x="39" y="0"/>
                    <a:pt x="42" y="0"/>
                  </a:cubicBezTo>
                  <a:cubicBezTo>
                    <a:pt x="48" y="0"/>
                    <a:pt x="53" y="1"/>
                    <a:pt x="57" y="2"/>
                  </a:cubicBezTo>
                  <a:cubicBezTo>
                    <a:pt x="61" y="3"/>
                    <a:pt x="65" y="4"/>
                    <a:pt x="67" y="6"/>
                  </a:cubicBezTo>
                  <a:cubicBezTo>
                    <a:pt x="71" y="9"/>
                    <a:pt x="74" y="12"/>
                    <a:pt x="77" y="14"/>
                  </a:cubicBezTo>
                  <a:cubicBezTo>
                    <a:pt x="79" y="17"/>
                    <a:pt x="81" y="20"/>
                    <a:pt x="82" y="24"/>
                  </a:cubicBezTo>
                  <a:cubicBezTo>
                    <a:pt x="84" y="28"/>
                    <a:pt x="85" y="32"/>
                    <a:pt x="85" y="38"/>
                  </a:cubicBezTo>
                  <a:lnTo>
                    <a:pt x="73" y="37"/>
                  </a:lnTo>
                  <a:cubicBezTo>
                    <a:pt x="70" y="37"/>
                    <a:pt x="63" y="37"/>
                    <a:pt x="53" y="36"/>
                  </a:cubicBezTo>
                  <a:cubicBezTo>
                    <a:pt x="49" y="36"/>
                    <a:pt x="46" y="36"/>
                    <a:pt x="44" y="36"/>
                  </a:cubicBezTo>
                  <a:cubicBezTo>
                    <a:pt x="44" y="36"/>
                    <a:pt x="40" y="36"/>
                    <a:pt x="33" y="36"/>
                  </a:cubicBezTo>
                  <a:lnTo>
                    <a:pt x="24" y="36"/>
                  </a:lnTo>
                  <a:cubicBezTo>
                    <a:pt x="24" y="37"/>
                    <a:pt x="24" y="38"/>
                    <a:pt x="24" y="39"/>
                  </a:cubicBezTo>
                  <a:cubicBezTo>
                    <a:pt x="24" y="42"/>
                    <a:pt x="24" y="46"/>
                    <a:pt x="25" y="50"/>
                  </a:cubicBezTo>
                  <a:cubicBezTo>
                    <a:pt x="26" y="54"/>
                    <a:pt x="28" y="58"/>
                    <a:pt x="29" y="61"/>
                  </a:cubicBezTo>
                  <a:cubicBezTo>
                    <a:pt x="31" y="64"/>
                    <a:pt x="33" y="67"/>
                    <a:pt x="36" y="69"/>
                  </a:cubicBezTo>
                  <a:cubicBezTo>
                    <a:pt x="39" y="71"/>
                    <a:pt x="41" y="73"/>
                    <a:pt x="44" y="74"/>
                  </a:cubicBezTo>
                  <a:lnTo>
                    <a:pt x="50" y="76"/>
                  </a:lnTo>
                  <a:cubicBezTo>
                    <a:pt x="56" y="76"/>
                    <a:pt x="59" y="75"/>
                    <a:pt x="61" y="75"/>
                  </a:cubicBezTo>
                  <a:cubicBezTo>
                    <a:pt x="64" y="74"/>
                    <a:pt x="67" y="73"/>
                    <a:pt x="70" y="72"/>
                  </a:cubicBezTo>
                  <a:cubicBezTo>
                    <a:pt x="72" y="71"/>
                    <a:pt x="75" y="69"/>
                    <a:pt x="79" y="67"/>
                  </a:cubicBezTo>
                  <a:cubicBezTo>
                    <a:pt x="81" y="69"/>
                    <a:pt x="83" y="70"/>
                    <a:pt x="85" y="72"/>
                  </a:cubicBezTo>
                  <a:cubicBezTo>
                    <a:pt x="79" y="78"/>
                    <a:pt x="73" y="83"/>
                    <a:pt x="66" y="86"/>
                  </a:cubicBezTo>
                  <a:cubicBezTo>
                    <a:pt x="60" y="89"/>
                    <a:pt x="52" y="91"/>
                    <a:pt x="44" y="91"/>
                  </a:cubicBezTo>
                  <a:cubicBezTo>
                    <a:pt x="39" y="91"/>
                    <a:pt x="34" y="90"/>
                    <a:pt x="31" y="89"/>
                  </a:cubicBezTo>
                  <a:cubicBezTo>
                    <a:pt x="26" y="88"/>
                    <a:pt x="22" y="86"/>
                    <a:pt x="18" y="84"/>
                  </a:cubicBezTo>
                  <a:cubicBezTo>
                    <a:pt x="15" y="81"/>
                    <a:pt x="11" y="78"/>
                    <a:pt x="9" y="74"/>
                  </a:cubicBezTo>
                  <a:cubicBezTo>
                    <a:pt x="6" y="70"/>
                    <a:pt x="4" y="66"/>
                    <a:pt x="3" y="62"/>
                  </a:cubicBezTo>
                  <a:cubicBezTo>
                    <a:pt x="1" y="57"/>
                    <a:pt x="0" y="53"/>
                    <a:pt x="0" y="50"/>
                  </a:cubicBezTo>
                  <a:cubicBezTo>
                    <a:pt x="0" y="44"/>
                    <a:pt x="1" y="38"/>
                    <a:pt x="2" y="34"/>
                  </a:cubicBezTo>
                  <a:lnTo>
                    <a:pt x="2" y="34"/>
                  </a:lnTo>
                  <a:close/>
                  <a:moveTo>
                    <a:pt x="62" y="29"/>
                  </a:moveTo>
                  <a:lnTo>
                    <a:pt x="62" y="29"/>
                  </a:lnTo>
                  <a:cubicBezTo>
                    <a:pt x="62" y="25"/>
                    <a:pt x="61" y="22"/>
                    <a:pt x="59" y="18"/>
                  </a:cubicBezTo>
                  <a:cubicBezTo>
                    <a:pt x="58" y="15"/>
                    <a:pt x="56" y="12"/>
                    <a:pt x="53" y="10"/>
                  </a:cubicBezTo>
                  <a:cubicBezTo>
                    <a:pt x="50" y="8"/>
                    <a:pt x="47" y="7"/>
                    <a:pt x="44" y="7"/>
                  </a:cubicBezTo>
                  <a:cubicBezTo>
                    <a:pt x="39" y="7"/>
                    <a:pt x="35" y="9"/>
                    <a:pt x="31" y="13"/>
                  </a:cubicBezTo>
                  <a:cubicBezTo>
                    <a:pt x="27" y="17"/>
                    <a:pt x="25" y="23"/>
                    <a:pt x="25" y="30"/>
                  </a:cubicBezTo>
                  <a:lnTo>
                    <a:pt x="48" y="30"/>
                  </a:lnTo>
                  <a:cubicBezTo>
                    <a:pt x="50" y="30"/>
                    <a:pt x="52" y="30"/>
                    <a:pt x="55" y="29"/>
                  </a:cubicBezTo>
                  <a:cubicBezTo>
                    <a:pt x="57" y="29"/>
                    <a:pt x="58" y="29"/>
                    <a:pt x="59" y="29"/>
                  </a:cubicBezTo>
                  <a:cubicBezTo>
                    <a:pt x="60" y="29"/>
                    <a:pt x="60" y="29"/>
                    <a:pt x="62" y="29"/>
                  </a:cubicBezTo>
                  <a:lnTo>
                    <a:pt x="62" y="29"/>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6" name="Freeform 436"/>
            <p:cNvSpPr>
              <a:spLocks/>
            </p:cNvSpPr>
            <p:nvPr/>
          </p:nvSpPr>
          <p:spPr bwMode="auto">
            <a:xfrm>
              <a:off x="4377" y="6343"/>
              <a:ext cx="85" cy="119"/>
            </a:xfrm>
            <a:custGeom>
              <a:avLst/>
              <a:gdLst/>
              <a:ahLst/>
              <a:cxnLst>
                <a:cxn ang="0">
                  <a:pos x="0" y="58"/>
                </a:cxn>
                <a:cxn ang="0">
                  <a:pos x="0" y="58"/>
                </a:cxn>
                <a:cxn ang="0">
                  <a:pos x="5" y="58"/>
                </a:cxn>
                <a:cxn ang="0">
                  <a:pos x="7" y="58"/>
                </a:cxn>
                <a:cxn ang="0">
                  <a:pos x="8" y="59"/>
                </a:cxn>
                <a:cxn ang="0">
                  <a:pos x="15" y="71"/>
                </a:cxn>
                <a:cxn ang="0">
                  <a:pos x="22" y="78"/>
                </a:cxn>
                <a:cxn ang="0">
                  <a:pos x="30" y="81"/>
                </a:cxn>
                <a:cxn ang="0">
                  <a:pos x="37" y="82"/>
                </a:cxn>
                <a:cxn ang="0">
                  <a:pos x="48" y="78"/>
                </a:cxn>
                <a:cxn ang="0">
                  <a:pos x="53" y="69"/>
                </a:cxn>
                <a:cxn ang="0">
                  <a:pos x="51" y="63"/>
                </a:cxn>
                <a:cxn ang="0">
                  <a:pos x="44" y="59"/>
                </a:cxn>
                <a:cxn ang="0">
                  <a:pos x="31" y="55"/>
                </a:cxn>
                <a:cxn ang="0">
                  <a:pos x="19" y="52"/>
                </a:cxn>
                <a:cxn ang="0">
                  <a:pos x="10" y="47"/>
                </a:cxn>
                <a:cxn ang="0">
                  <a:pos x="4" y="39"/>
                </a:cxn>
                <a:cxn ang="0">
                  <a:pos x="2" y="29"/>
                </a:cxn>
                <a:cxn ang="0">
                  <a:pos x="4" y="16"/>
                </a:cxn>
                <a:cxn ang="0">
                  <a:pos x="10" y="7"/>
                </a:cxn>
                <a:cxn ang="0">
                  <a:pos x="19" y="2"/>
                </a:cxn>
                <a:cxn ang="0">
                  <a:pos x="32" y="0"/>
                </a:cxn>
                <a:cxn ang="0">
                  <a:pos x="50" y="1"/>
                </a:cxn>
                <a:cxn ang="0">
                  <a:pos x="62" y="5"/>
                </a:cxn>
                <a:cxn ang="0">
                  <a:pos x="64" y="16"/>
                </a:cxn>
                <a:cxn ang="0">
                  <a:pos x="65" y="26"/>
                </a:cxn>
                <a:cxn ang="0">
                  <a:pos x="65" y="28"/>
                </a:cxn>
                <a:cxn ang="0">
                  <a:pos x="60" y="28"/>
                </a:cxn>
                <a:cxn ang="0">
                  <a:pos x="57" y="28"/>
                </a:cxn>
                <a:cxn ang="0">
                  <a:pos x="55" y="24"/>
                </a:cxn>
                <a:cxn ang="0">
                  <a:pos x="45" y="11"/>
                </a:cxn>
                <a:cxn ang="0">
                  <a:pos x="33" y="7"/>
                </a:cxn>
                <a:cxn ang="0">
                  <a:pos x="21" y="11"/>
                </a:cxn>
                <a:cxn ang="0">
                  <a:pos x="17" y="19"/>
                </a:cxn>
                <a:cxn ang="0">
                  <a:pos x="21" y="26"/>
                </a:cxn>
                <a:cxn ang="0">
                  <a:pos x="33" y="32"/>
                </a:cxn>
                <a:cxn ang="0">
                  <a:pos x="53" y="38"/>
                </a:cxn>
                <a:cxn ang="0">
                  <a:pos x="67" y="48"/>
                </a:cxn>
                <a:cxn ang="0">
                  <a:pos x="70" y="62"/>
                </a:cxn>
                <a:cxn ang="0">
                  <a:pos x="61" y="82"/>
                </a:cxn>
                <a:cxn ang="0">
                  <a:pos x="35" y="90"/>
                </a:cxn>
                <a:cxn ang="0">
                  <a:pos x="23" y="89"/>
                </a:cxn>
                <a:cxn ang="0">
                  <a:pos x="13" y="87"/>
                </a:cxn>
                <a:cxn ang="0">
                  <a:pos x="5" y="84"/>
                </a:cxn>
                <a:cxn ang="0">
                  <a:pos x="3" y="82"/>
                </a:cxn>
                <a:cxn ang="0">
                  <a:pos x="2" y="74"/>
                </a:cxn>
                <a:cxn ang="0">
                  <a:pos x="0" y="58"/>
                </a:cxn>
                <a:cxn ang="0">
                  <a:pos x="0" y="58"/>
                </a:cxn>
              </a:cxnLst>
              <a:rect l="0" t="0" r="r" b="b"/>
              <a:pathLst>
                <a:path w="70" h="90">
                  <a:moveTo>
                    <a:pt x="0" y="58"/>
                  </a:moveTo>
                  <a:lnTo>
                    <a:pt x="0" y="58"/>
                  </a:lnTo>
                  <a:cubicBezTo>
                    <a:pt x="2" y="58"/>
                    <a:pt x="4" y="58"/>
                    <a:pt x="5" y="58"/>
                  </a:cubicBezTo>
                  <a:cubicBezTo>
                    <a:pt x="5" y="58"/>
                    <a:pt x="6" y="58"/>
                    <a:pt x="7" y="58"/>
                  </a:cubicBezTo>
                  <a:lnTo>
                    <a:pt x="8" y="59"/>
                  </a:lnTo>
                  <a:cubicBezTo>
                    <a:pt x="12" y="66"/>
                    <a:pt x="14" y="70"/>
                    <a:pt x="15" y="71"/>
                  </a:cubicBezTo>
                  <a:cubicBezTo>
                    <a:pt x="18" y="74"/>
                    <a:pt x="20" y="76"/>
                    <a:pt x="22" y="78"/>
                  </a:cubicBezTo>
                  <a:cubicBezTo>
                    <a:pt x="24" y="79"/>
                    <a:pt x="27" y="80"/>
                    <a:pt x="30" y="81"/>
                  </a:cubicBezTo>
                  <a:cubicBezTo>
                    <a:pt x="32" y="82"/>
                    <a:pt x="35" y="82"/>
                    <a:pt x="37" y="82"/>
                  </a:cubicBezTo>
                  <a:cubicBezTo>
                    <a:pt x="42" y="82"/>
                    <a:pt x="45" y="81"/>
                    <a:pt x="48" y="78"/>
                  </a:cubicBezTo>
                  <a:cubicBezTo>
                    <a:pt x="51" y="75"/>
                    <a:pt x="53" y="72"/>
                    <a:pt x="53" y="69"/>
                  </a:cubicBezTo>
                  <a:cubicBezTo>
                    <a:pt x="53" y="67"/>
                    <a:pt x="52" y="65"/>
                    <a:pt x="51" y="63"/>
                  </a:cubicBezTo>
                  <a:cubicBezTo>
                    <a:pt x="50" y="62"/>
                    <a:pt x="48" y="60"/>
                    <a:pt x="44" y="59"/>
                  </a:cubicBezTo>
                  <a:cubicBezTo>
                    <a:pt x="42" y="58"/>
                    <a:pt x="38" y="57"/>
                    <a:pt x="31" y="55"/>
                  </a:cubicBezTo>
                  <a:cubicBezTo>
                    <a:pt x="24" y="53"/>
                    <a:pt x="20" y="52"/>
                    <a:pt x="19" y="52"/>
                  </a:cubicBezTo>
                  <a:cubicBezTo>
                    <a:pt x="15" y="50"/>
                    <a:pt x="13" y="49"/>
                    <a:pt x="10" y="47"/>
                  </a:cubicBezTo>
                  <a:cubicBezTo>
                    <a:pt x="7" y="44"/>
                    <a:pt x="6" y="42"/>
                    <a:pt x="4" y="39"/>
                  </a:cubicBezTo>
                  <a:cubicBezTo>
                    <a:pt x="2" y="35"/>
                    <a:pt x="2" y="32"/>
                    <a:pt x="2" y="29"/>
                  </a:cubicBezTo>
                  <a:cubicBezTo>
                    <a:pt x="2" y="24"/>
                    <a:pt x="2" y="19"/>
                    <a:pt x="4" y="16"/>
                  </a:cubicBezTo>
                  <a:cubicBezTo>
                    <a:pt x="5" y="13"/>
                    <a:pt x="7" y="10"/>
                    <a:pt x="10" y="7"/>
                  </a:cubicBezTo>
                  <a:cubicBezTo>
                    <a:pt x="12" y="5"/>
                    <a:pt x="15" y="4"/>
                    <a:pt x="19" y="2"/>
                  </a:cubicBezTo>
                  <a:cubicBezTo>
                    <a:pt x="23" y="0"/>
                    <a:pt x="28" y="0"/>
                    <a:pt x="32" y="0"/>
                  </a:cubicBezTo>
                  <a:cubicBezTo>
                    <a:pt x="39" y="0"/>
                    <a:pt x="45" y="0"/>
                    <a:pt x="50" y="1"/>
                  </a:cubicBezTo>
                  <a:cubicBezTo>
                    <a:pt x="55" y="2"/>
                    <a:pt x="59" y="3"/>
                    <a:pt x="62" y="5"/>
                  </a:cubicBezTo>
                  <a:cubicBezTo>
                    <a:pt x="63" y="7"/>
                    <a:pt x="63" y="10"/>
                    <a:pt x="64" y="16"/>
                  </a:cubicBezTo>
                  <a:cubicBezTo>
                    <a:pt x="65" y="22"/>
                    <a:pt x="65" y="25"/>
                    <a:pt x="65" y="26"/>
                  </a:cubicBezTo>
                  <a:cubicBezTo>
                    <a:pt x="65" y="27"/>
                    <a:pt x="65" y="27"/>
                    <a:pt x="65" y="28"/>
                  </a:cubicBezTo>
                  <a:cubicBezTo>
                    <a:pt x="63" y="28"/>
                    <a:pt x="62" y="28"/>
                    <a:pt x="60" y="28"/>
                  </a:cubicBezTo>
                  <a:cubicBezTo>
                    <a:pt x="60" y="28"/>
                    <a:pt x="59" y="28"/>
                    <a:pt x="57" y="28"/>
                  </a:cubicBezTo>
                  <a:cubicBezTo>
                    <a:pt x="57" y="27"/>
                    <a:pt x="56" y="26"/>
                    <a:pt x="55" y="24"/>
                  </a:cubicBezTo>
                  <a:cubicBezTo>
                    <a:pt x="52" y="18"/>
                    <a:pt x="48" y="13"/>
                    <a:pt x="45" y="11"/>
                  </a:cubicBezTo>
                  <a:cubicBezTo>
                    <a:pt x="41" y="8"/>
                    <a:pt x="37" y="7"/>
                    <a:pt x="33" y="7"/>
                  </a:cubicBezTo>
                  <a:cubicBezTo>
                    <a:pt x="28" y="7"/>
                    <a:pt x="24" y="9"/>
                    <a:pt x="21" y="11"/>
                  </a:cubicBezTo>
                  <a:cubicBezTo>
                    <a:pt x="18" y="13"/>
                    <a:pt x="17" y="16"/>
                    <a:pt x="17" y="19"/>
                  </a:cubicBezTo>
                  <a:cubicBezTo>
                    <a:pt x="17" y="22"/>
                    <a:pt x="18" y="24"/>
                    <a:pt x="21" y="26"/>
                  </a:cubicBezTo>
                  <a:cubicBezTo>
                    <a:pt x="23" y="29"/>
                    <a:pt x="27" y="31"/>
                    <a:pt x="33" y="32"/>
                  </a:cubicBezTo>
                  <a:cubicBezTo>
                    <a:pt x="42" y="34"/>
                    <a:pt x="49" y="36"/>
                    <a:pt x="53" y="38"/>
                  </a:cubicBezTo>
                  <a:cubicBezTo>
                    <a:pt x="60" y="41"/>
                    <a:pt x="64" y="44"/>
                    <a:pt x="67" y="48"/>
                  </a:cubicBezTo>
                  <a:cubicBezTo>
                    <a:pt x="69" y="52"/>
                    <a:pt x="70" y="57"/>
                    <a:pt x="70" y="62"/>
                  </a:cubicBezTo>
                  <a:cubicBezTo>
                    <a:pt x="70" y="70"/>
                    <a:pt x="67" y="76"/>
                    <a:pt x="61" y="82"/>
                  </a:cubicBezTo>
                  <a:cubicBezTo>
                    <a:pt x="55" y="87"/>
                    <a:pt x="46" y="90"/>
                    <a:pt x="35" y="90"/>
                  </a:cubicBezTo>
                  <a:cubicBezTo>
                    <a:pt x="33" y="90"/>
                    <a:pt x="29" y="89"/>
                    <a:pt x="23" y="89"/>
                  </a:cubicBezTo>
                  <a:cubicBezTo>
                    <a:pt x="20" y="88"/>
                    <a:pt x="17" y="88"/>
                    <a:pt x="13" y="87"/>
                  </a:cubicBezTo>
                  <a:cubicBezTo>
                    <a:pt x="12" y="86"/>
                    <a:pt x="9" y="85"/>
                    <a:pt x="5" y="84"/>
                  </a:cubicBezTo>
                  <a:cubicBezTo>
                    <a:pt x="4" y="83"/>
                    <a:pt x="4" y="83"/>
                    <a:pt x="3" y="82"/>
                  </a:cubicBezTo>
                  <a:cubicBezTo>
                    <a:pt x="3" y="82"/>
                    <a:pt x="3" y="79"/>
                    <a:pt x="2" y="74"/>
                  </a:cubicBezTo>
                  <a:cubicBezTo>
                    <a:pt x="1" y="65"/>
                    <a:pt x="0" y="60"/>
                    <a:pt x="0" y="58"/>
                  </a:cubicBezTo>
                  <a:lnTo>
                    <a:pt x="0" y="58"/>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7" name="Freeform 437"/>
            <p:cNvSpPr>
              <a:spLocks/>
            </p:cNvSpPr>
            <p:nvPr/>
          </p:nvSpPr>
          <p:spPr bwMode="auto">
            <a:xfrm>
              <a:off x="4480" y="6320"/>
              <a:ext cx="71" cy="139"/>
            </a:xfrm>
            <a:custGeom>
              <a:avLst/>
              <a:gdLst/>
              <a:ahLst/>
              <a:cxnLst>
                <a:cxn ang="0">
                  <a:pos x="0" y="26"/>
                </a:cxn>
                <a:cxn ang="0">
                  <a:pos x="0" y="26"/>
                </a:cxn>
                <a:cxn ang="0">
                  <a:pos x="18" y="16"/>
                </a:cxn>
                <a:cxn ang="0">
                  <a:pos x="29" y="0"/>
                </a:cxn>
                <a:cxn ang="0">
                  <a:pos x="35" y="0"/>
                </a:cxn>
                <a:cxn ang="0">
                  <a:pos x="36" y="5"/>
                </a:cxn>
                <a:cxn ang="0">
                  <a:pos x="36" y="14"/>
                </a:cxn>
                <a:cxn ang="0">
                  <a:pos x="36" y="20"/>
                </a:cxn>
                <a:cxn ang="0">
                  <a:pos x="36" y="22"/>
                </a:cxn>
                <a:cxn ang="0">
                  <a:pos x="38" y="22"/>
                </a:cxn>
                <a:cxn ang="0">
                  <a:pos x="48" y="22"/>
                </a:cxn>
                <a:cxn ang="0">
                  <a:pos x="56" y="22"/>
                </a:cxn>
                <a:cxn ang="0">
                  <a:pos x="56" y="27"/>
                </a:cxn>
                <a:cxn ang="0">
                  <a:pos x="56" y="32"/>
                </a:cxn>
                <a:cxn ang="0">
                  <a:pos x="50" y="33"/>
                </a:cxn>
                <a:cxn ang="0">
                  <a:pos x="47" y="33"/>
                </a:cxn>
                <a:cxn ang="0">
                  <a:pos x="42" y="33"/>
                </a:cxn>
                <a:cxn ang="0">
                  <a:pos x="40" y="32"/>
                </a:cxn>
                <a:cxn ang="0">
                  <a:pos x="35" y="33"/>
                </a:cxn>
                <a:cxn ang="0">
                  <a:pos x="35" y="72"/>
                </a:cxn>
                <a:cxn ang="0">
                  <a:pos x="35" y="86"/>
                </a:cxn>
                <a:cxn ang="0">
                  <a:pos x="38" y="92"/>
                </a:cxn>
                <a:cxn ang="0">
                  <a:pos x="43" y="93"/>
                </a:cxn>
                <a:cxn ang="0">
                  <a:pos x="47" y="93"/>
                </a:cxn>
                <a:cxn ang="0">
                  <a:pos x="52" y="90"/>
                </a:cxn>
                <a:cxn ang="0">
                  <a:pos x="54" y="88"/>
                </a:cxn>
                <a:cxn ang="0">
                  <a:pos x="58" y="92"/>
                </a:cxn>
                <a:cxn ang="0">
                  <a:pos x="58" y="93"/>
                </a:cxn>
                <a:cxn ang="0">
                  <a:pos x="48" y="102"/>
                </a:cxn>
                <a:cxn ang="0">
                  <a:pos x="34" y="105"/>
                </a:cxn>
                <a:cxn ang="0">
                  <a:pos x="18" y="99"/>
                </a:cxn>
                <a:cxn ang="0">
                  <a:pos x="12" y="80"/>
                </a:cxn>
                <a:cxn ang="0">
                  <a:pos x="13" y="62"/>
                </a:cxn>
                <a:cxn ang="0">
                  <a:pos x="13" y="33"/>
                </a:cxn>
                <a:cxn ang="0">
                  <a:pos x="9" y="33"/>
                </a:cxn>
                <a:cxn ang="0">
                  <a:pos x="2" y="33"/>
                </a:cxn>
                <a:cxn ang="0">
                  <a:pos x="1" y="32"/>
                </a:cxn>
                <a:cxn ang="0">
                  <a:pos x="0" y="31"/>
                </a:cxn>
                <a:cxn ang="0">
                  <a:pos x="0" y="26"/>
                </a:cxn>
                <a:cxn ang="0">
                  <a:pos x="0" y="26"/>
                </a:cxn>
              </a:cxnLst>
              <a:rect l="0" t="0" r="r" b="b"/>
              <a:pathLst>
                <a:path w="58" h="105">
                  <a:moveTo>
                    <a:pt x="0" y="26"/>
                  </a:moveTo>
                  <a:lnTo>
                    <a:pt x="0" y="26"/>
                  </a:lnTo>
                  <a:cubicBezTo>
                    <a:pt x="8" y="23"/>
                    <a:pt x="14" y="19"/>
                    <a:pt x="18" y="16"/>
                  </a:cubicBezTo>
                  <a:cubicBezTo>
                    <a:pt x="21" y="13"/>
                    <a:pt x="25" y="7"/>
                    <a:pt x="29" y="0"/>
                  </a:cubicBezTo>
                  <a:lnTo>
                    <a:pt x="35" y="0"/>
                  </a:lnTo>
                  <a:cubicBezTo>
                    <a:pt x="36" y="1"/>
                    <a:pt x="36" y="3"/>
                    <a:pt x="36" y="5"/>
                  </a:cubicBezTo>
                  <a:cubicBezTo>
                    <a:pt x="36" y="9"/>
                    <a:pt x="36" y="12"/>
                    <a:pt x="36" y="14"/>
                  </a:cubicBezTo>
                  <a:lnTo>
                    <a:pt x="36" y="20"/>
                  </a:lnTo>
                  <a:cubicBezTo>
                    <a:pt x="36" y="20"/>
                    <a:pt x="36" y="21"/>
                    <a:pt x="36" y="22"/>
                  </a:cubicBezTo>
                  <a:lnTo>
                    <a:pt x="38" y="22"/>
                  </a:lnTo>
                  <a:cubicBezTo>
                    <a:pt x="39" y="22"/>
                    <a:pt x="42" y="22"/>
                    <a:pt x="48" y="22"/>
                  </a:cubicBezTo>
                  <a:cubicBezTo>
                    <a:pt x="48" y="22"/>
                    <a:pt x="51" y="22"/>
                    <a:pt x="56" y="22"/>
                  </a:cubicBezTo>
                  <a:cubicBezTo>
                    <a:pt x="56" y="24"/>
                    <a:pt x="56" y="25"/>
                    <a:pt x="56" y="27"/>
                  </a:cubicBezTo>
                  <a:cubicBezTo>
                    <a:pt x="56" y="28"/>
                    <a:pt x="56" y="30"/>
                    <a:pt x="56" y="32"/>
                  </a:cubicBezTo>
                  <a:cubicBezTo>
                    <a:pt x="53" y="33"/>
                    <a:pt x="52" y="33"/>
                    <a:pt x="50" y="33"/>
                  </a:cubicBezTo>
                  <a:cubicBezTo>
                    <a:pt x="50" y="33"/>
                    <a:pt x="49" y="33"/>
                    <a:pt x="47" y="33"/>
                  </a:cubicBezTo>
                  <a:lnTo>
                    <a:pt x="42" y="33"/>
                  </a:lnTo>
                  <a:lnTo>
                    <a:pt x="40" y="32"/>
                  </a:lnTo>
                  <a:lnTo>
                    <a:pt x="35" y="33"/>
                  </a:lnTo>
                  <a:lnTo>
                    <a:pt x="35" y="72"/>
                  </a:lnTo>
                  <a:cubicBezTo>
                    <a:pt x="35" y="80"/>
                    <a:pt x="35" y="85"/>
                    <a:pt x="35" y="86"/>
                  </a:cubicBezTo>
                  <a:cubicBezTo>
                    <a:pt x="36" y="88"/>
                    <a:pt x="36" y="90"/>
                    <a:pt x="38" y="92"/>
                  </a:cubicBezTo>
                  <a:cubicBezTo>
                    <a:pt x="39" y="93"/>
                    <a:pt x="41" y="93"/>
                    <a:pt x="43" y="93"/>
                  </a:cubicBezTo>
                  <a:cubicBezTo>
                    <a:pt x="45" y="93"/>
                    <a:pt x="46" y="93"/>
                    <a:pt x="47" y="93"/>
                  </a:cubicBezTo>
                  <a:cubicBezTo>
                    <a:pt x="48" y="92"/>
                    <a:pt x="49" y="91"/>
                    <a:pt x="52" y="90"/>
                  </a:cubicBezTo>
                  <a:cubicBezTo>
                    <a:pt x="52" y="89"/>
                    <a:pt x="53" y="89"/>
                    <a:pt x="54" y="88"/>
                  </a:cubicBezTo>
                  <a:cubicBezTo>
                    <a:pt x="55" y="89"/>
                    <a:pt x="57" y="91"/>
                    <a:pt x="58" y="92"/>
                  </a:cubicBezTo>
                  <a:lnTo>
                    <a:pt x="58" y="93"/>
                  </a:lnTo>
                  <a:cubicBezTo>
                    <a:pt x="56" y="97"/>
                    <a:pt x="52" y="100"/>
                    <a:pt x="48" y="102"/>
                  </a:cubicBezTo>
                  <a:cubicBezTo>
                    <a:pt x="43" y="104"/>
                    <a:pt x="39" y="105"/>
                    <a:pt x="34" y="105"/>
                  </a:cubicBezTo>
                  <a:cubicBezTo>
                    <a:pt x="27" y="105"/>
                    <a:pt x="22" y="103"/>
                    <a:pt x="18" y="99"/>
                  </a:cubicBezTo>
                  <a:cubicBezTo>
                    <a:pt x="14" y="95"/>
                    <a:pt x="12" y="89"/>
                    <a:pt x="12" y="80"/>
                  </a:cubicBezTo>
                  <a:lnTo>
                    <a:pt x="13" y="62"/>
                  </a:lnTo>
                  <a:lnTo>
                    <a:pt x="13" y="33"/>
                  </a:lnTo>
                  <a:lnTo>
                    <a:pt x="9" y="33"/>
                  </a:lnTo>
                  <a:lnTo>
                    <a:pt x="2" y="33"/>
                  </a:lnTo>
                  <a:lnTo>
                    <a:pt x="1" y="32"/>
                  </a:lnTo>
                  <a:cubicBezTo>
                    <a:pt x="0" y="32"/>
                    <a:pt x="0" y="31"/>
                    <a:pt x="0" y="31"/>
                  </a:cubicBezTo>
                  <a:cubicBezTo>
                    <a:pt x="0" y="30"/>
                    <a:pt x="0" y="29"/>
                    <a:pt x="0" y="26"/>
                  </a:cubicBezTo>
                  <a:lnTo>
                    <a:pt x="0" y="26"/>
                  </a:lnTo>
                  <a:close/>
                </a:path>
              </a:pathLst>
            </a:custGeom>
            <a:solidFill>
              <a:srgbClr val="00633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8" name="Freeform 438"/>
            <p:cNvSpPr>
              <a:spLocks/>
            </p:cNvSpPr>
            <p:nvPr/>
          </p:nvSpPr>
          <p:spPr bwMode="auto">
            <a:xfrm>
              <a:off x="1252" y="8785"/>
              <a:ext cx="861" cy="1"/>
            </a:xfrm>
            <a:custGeom>
              <a:avLst/>
              <a:gdLst/>
              <a:ahLst/>
              <a:cxnLst>
                <a:cxn ang="0">
                  <a:pos x="0" y="0"/>
                </a:cxn>
                <a:cxn ang="0">
                  <a:pos x="0" y="0"/>
                </a:cxn>
                <a:cxn ang="0">
                  <a:pos x="707" y="0"/>
                </a:cxn>
              </a:cxnLst>
              <a:rect l="0" t="0" r="r" b="b"/>
              <a:pathLst>
                <a:path w="707">
                  <a:moveTo>
                    <a:pt x="0" y="0"/>
                  </a:moveTo>
                  <a:lnTo>
                    <a:pt x="0" y="0"/>
                  </a:lnTo>
                  <a:lnTo>
                    <a:pt x="707"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59" name="Freeform 439"/>
            <p:cNvSpPr>
              <a:spLocks/>
            </p:cNvSpPr>
            <p:nvPr/>
          </p:nvSpPr>
          <p:spPr bwMode="auto">
            <a:xfrm>
              <a:off x="2304" y="8785"/>
              <a:ext cx="713" cy="1"/>
            </a:xfrm>
            <a:custGeom>
              <a:avLst/>
              <a:gdLst/>
              <a:ahLst/>
              <a:cxnLst>
                <a:cxn ang="0">
                  <a:pos x="0" y="0"/>
                </a:cxn>
                <a:cxn ang="0">
                  <a:pos x="0" y="0"/>
                </a:cxn>
                <a:cxn ang="0">
                  <a:pos x="586" y="0"/>
                </a:cxn>
              </a:cxnLst>
              <a:rect l="0" t="0" r="r" b="b"/>
              <a:pathLst>
                <a:path w="586">
                  <a:moveTo>
                    <a:pt x="0" y="0"/>
                  </a:moveTo>
                  <a:lnTo>
                    <a:pt x="0" y="0"/>
                  </a:lnTo>
                  <a:lnTo>
                    <a:pt x="58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0" name="Freeform 440"/>
            <p:cNvSpPr>
              <a:spLocks/>
            </p:cNvSpPr>
            <p:nvPr/>
          </p:nvSpPr>
          <p:spPr bwMode="auto">
            <a:xfrm>
              <a:off x="3177" y="8785"/>
              <a:ext cx="396" cy="1"/>
            </a:xfrm>
            <a:custGeom>
              <a:avLst/>
              <a:gdLst/>
              <a:ahLst/>
              <a:cxnLst>
                <a:cxn ang="0">
                  <a:pos x="0" y="0"/>
                </a:cxn>
                <a:cxn ang="0">
                  <a:pos x="0" y="0"/>
                </a:cxn>
                <a:cxn ang="0">
                  <a:pos x="326" y="0"/>
                </a:cxn>
              </a:cxnLst>
              <a:rect l="0" t="0" r="r" b="b"/>
              <a:pathLst>
                <a:path w="326">
                  <a:moveTo>
                    <a:pt x="0" y="0"/>
                  </a:moveTo>
                  <a:lnTo>
                    <a:pt x="0" y="0"/>
                  </a:lnTo>
                  <a:lnTo>
                    <a:pt x="32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1" name="Freeform 441"/>
            <p:cNvSpPr>
              <a:spLocks/>
            </p:cNvSpPr>
            <p:nvPr/>
          </p:nvSpPr>
          <p:spPr bwMode="auto">
            <a:xfrm>
              <a:off x="3733" y="8785"/>
              <a:ext cx="871" cy="1"/>
            </a:xfrm>
            <a:custGeom>
              <a:avLst/>
              <a:gdLst/>
              <a:ahLst/>
              <a:cxnLst>
                <a:cxn ang="0">
                  <a:pos x="0" y="0"/>
                </a:cxn>
                <a:cxn ang="0">
                  <a:pos x="0" y="0"/>
                </a:cxn>
                <a:cxn ang="0">
                  <a:pos x="716" y="0"/>
                </a:cxn>
              </a:cxnLst>
              <a:rect l="0" t="0" r="r" b="b"/>
              <a:pathLst>
                <a:path w="716">
                  <a:moveTo>
                    <a:pt x="0" y="0"/>
                  </a:moveTo>
                  <a:lnTo>
                    <a:pt x="0" y="0"/>
                  </a:lnTo>
                  <a:lnTo>
                    <a:pt x="716"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2" name="Freeform 442"/>
            <p:cNvSpPr>
              <a:spLocks/>
            </p:cNvSpPr>
            <p:nvPr/>
          </p:nvSpPr>
          <p:spPr bwMode="auto">
            <a:xfrm>
              <a:off x="4764" y="8785"/>
              <a:ext cx="873" cy="1"/>
            </a:xfrm>
            <a:custGeom>
              <a:avLst/>
              <a:gdLst/>
              <a:ahLst/>
              <a:cxnLst>
                <a:cxn ang="0">
                  <a:pos x="0" y="0"/>
                </a:cxn>
                <a:cxn ang="0">
                  <a:pos x="0" y="0"/>
                </a:cxn>
                <a:cxn ang="0">
                  <a:pos x="717" y="0"/>
                </a:cxn>
              </a:cxnLst>
              <a:rect l="0" t="0" r="r" b="b"/>
              <a:pathLst>
                <a:path w="717">
                  <a:moveTo>
                    <a:pt x="0" y="0"/>
                  </a:moveTo>
                  <a:lnTo>
                    <a:pt x="0" y="0"/>
                  </a:lnTo>
                  <a:lnTo>
                    <a:pt x="717" y="0"/>
                  </a:lnTo>
                </a:path>
              </a:pathLst>
            </a:custGeom>
            <a:noFill/>
            <a:ln w="793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3" name="Freeform 443"/>
            <p:cNvSpPr>
              <a:spLocks/>
            </p:cNvSpPr>
            <p:nvPr/>
          </p:nvSpPr>
          <p:spPr bwMode="auto">
            <a:xfrm>
              <a:off x="5267" y="8843"/>
              <a:ext cx="110" cy="141"/>
            </a:xfrm>
            <a:custGeom>
              <a:avLst/>
              <a:gdLst/>
              <a:ahLst/>
              <a:cxnLst>
                <a:cxn ang="0">
                  <a:pos x="78" y="69"/>
                </a:cxn>
                <a:cxn ang="0">
                  <a:pos x="78" y="69"/>
                </a:cxn>
                <a:cxn ang="0">
                  <a:pos x="91" y="72"/>
                </a:cxn>
                <a:cxn ang="0">
                  <a:pos x="76" y="98"/>
                </a:cxn>
                <a:cxn ang="0">
                  <a:pos x="49" y="107"/>
                </a:cxn>
                <a:cxn ang="0">
                  <a:pos x="22" y="100"/>
                </a:cxn>
                <a:cxn ang="0">
                  <a:pos x="6" y="80"/>
                </a:cxn>
                <a:cxn ang="0">
                  <a:pos x="0" y="53"/>
                </a:cxn>
                <a:cxn ang="0">
                  <a:pos x="6" y="24"/>
                </a:cxn>
                <a:cxn ang="0">
                  <a:pos x="24" y="6"/>
                </a:cxn>
                <a:cxn ang="0">
                  <a:pos x="49" y="0"/>
                </a:cxn>
                <a:cxn ang="0">
                  <a:pos x="75" y="8"/>
                </a:cxn>
                <a:cxn ang="0">
                  <a:pos x="90" y="30"/>
                </a:cxn>
                <a:cxn ang="0">
                  <a:pos x="76" y="33"/>
                </a:cxn>
                <a:cxn ang="0">
                  <a:pos x="66" y="17"/>
                </a:cxn>
                <a:cxn ang="0">
                  <a:pos x="49" y="12"/>
                </a:cxn>
                <a:cxn ang="0">
                  <a:pos x="29" y="17"/>
                </a:cxn>
                <a:cxn ang="0">
                  <a:pos x="18" y="33"/>
                </a:cxn>
                <a:cxn ang="0">
                  <a:pos x="14" y="52"/>
                </a:cxn>
                <a:cxn ang="0">
                  <a:pos x="18" y="75"/>
                </a:cxn>
                <a:cxn ang="0">
                  <a:pos x="30" y="90"/>
                </a:cxn>
                <a:cxn ang="0">
                  <a:pos x="48" y="95"/>
                </a:cxn>
                <a:cxn ang="0">
                  <a:pos x="67" y="88"/>
                </a:cxn>
                <a:cxn ang="0">
                  <a:pos x="78" y="69"/>
                </a:cxn>
                <a:cxn ang="0">
                  <a:pos x="78" y="69"/>
                </a:cxn>
              </a:cxnLst>
              <a:rect l="0" t="0" r="r" b="b"/>
              <a:pathLst>
                <a:path w="91" h="107">
                  <a:moveTo>
                    <a:pt x="78" y="69"/>
                  </a:moveTo>
                  <a:lnTo>
                    <a:pt x="78" y="69"/>
                  </a:lnTo>
                  <a:lnTo>
                    <a:pt x="91" y="72"/>
                  </a:lnTo>
                  <a:cubicBezTo>
                    <a:pt x="89" y="83"/>
                    <a:pt x="83" y="92"/>
                    <a:pt x="76" y="98"/>
                  </a:cubicBezTo>
                  <a:cubicBezTo>
                    <a:pt x="69" y="104"/>
                    <a:pt x="59" y="107"/>
                    <a:pt x="49" y="107"/>
                  </a:cubicBezTo>
                  <a:cubicBezTo>
                    <a:pt x="38" y="107"/>
                    <a:pt x="29" y="104"/>
                    <a:pt x="22" y="100"/>
                  </a:cubicBezTo>
                  <a:cubicBezTo>
                    <a:pt x="15" y="95"/>
                    <a:pt x="9" y="89"/>
                    <a:pt x="6" y="80"/>
                  </a:cubicBezTo>
                  <a:cubicBezTo>
                    <a:pt x="2" y="72"/>
                    <a:pt x="0" y="62"/>
                    <a:pt x="0" y="53"/>
                  </a:cubicBezTo>
                  <a:cubicBezTo>
                    <a:pt x="0" y="42"/>
                    <a:pt x="2" y="32"/>
                    <a:pt x="6" y="24"/>
                  </a:cubicBezTo>
                  <a:cubicBezTo>
                    <a:pt x="11" y="16"/>
                    <a:pt x="16" y="10"/>
                    <a:pt x="24" y="6"/>
                  </a:cubicBezTo>
                  <a:cubicBezTo>
                    <a:pt x="31" y="2"/>
                    <a:pt x="40" y="0"/>
                    <a:pt x="49" y="0"/>
                  </a:cubicBezTo>
                  <a:cubicBezTo>
                    <a:pt x="59" y="0"/>
                    <a:pt x="68" y="3"/>
                    <a:pt x="75" y="8"/>
                  </a:cubicBezTo>
                  <a:cubicBezTo>
                    <a:pt x="82" y="13"/>
                    <a:pt x="87" y="21"/>
                    <a:pt x="90" y="30"/>
                  </a:cubicBezTo>
                  <a:lnTo>
                    <a:pt x="76" y="33"/>
                  </a:lnTo>
                  <a:cubicBezTo>
                    <a:pt x="74" y="26"/>
                    <a:pt x="70" y="20"/>
                    <a:pt x="66" y="17"/>
                  </a:cubicBezTo>
                  <a:cubicBezTo>
                    <a:pt x="61" y="13"/>
                    <a:pt x="56" y="12"/>
                    <a:pt x="49" y="12"/>
                  </a:cubicBezTo>
                  <a:cubicBezTo>
                    <a:pt x="41" y="12"/>
                    <a:pt x="34" y="14"/>
                    <a:pt x="29" y="17"/>
                  </a:cubicBezTo>
                  <a:cubicBezTo>
                    <a:pt x="23" y="21"/>
                    <a:pt x="20" y="26"/>
                    <a:pt x="18" y="33"/>
                  </a:cubicBezTo>
                  <a:cubicBezTo>
                    <a:pt x="15" y="39"/>
                    <a:pt x="14" y="46"/>
                    <a:pt x="14" y="52"/>
                  </a:cubicBezTo>
                  <a:cubicBezTo>
                    <a:pt x="14" y="61"/>
                    <a:pt x="16" y="69"/>
                    <a:pt x="18" y="75"/>
                  </a:cubicBezTo>
                  <a:cubicBezTo>
                    <a:pt x="21" y="82"/>
                    <a:pt x="25" y="87"/>
                    <a:pt x="30" y="90"/>
                  </a:cubicBezTo>
                  <a:cubicBezTo>
                    <a:pt x="35" y="93"/>
                    <a:pt x="41" y="95"/>
                    <a:pt x="48" y="95"/>
                  </a:cubicBezTo>
                  <a:cubicBezTo>
                    <a:pt x="55" y="95"/>
                    <a:pt x="62" y="93"/>
                    <a:pt x="67" y="88"/>
                  </a:cubicBezTo>
                  <a:cubicBezTo>
                    <a:pt x="72" y="84"/>
                    <a:pt x="76" y="77"/>
                    <a:pt x="78" y="69"/>
                  </a:cubicBezTo>
                  <a:lnTo>
                    <a:pt x="78" y="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4" name="Freeform 444"/>
            <p:cNvSpPr>
              <a:spLocks noEditPoints="1"/>
            </p:cNvSpPr>
            <p:nvPr/>
          </p:nvSpPr>
          <p:spPr bwMode="auto">
            <a:xfrm>
              <a:off x="5391" y="8881"/>
              <a:ext cx="85" cy="103"/>
            </a:xfrm>
            <a:custGeom>
              <a:avLst/>
              <a:gdLst/>
              <a:ahLst/>
              <a:cxnLst>
                <a:cxn ang="0">
                  <a:pos x="0" y="39"/>
                </a:cxn>
                <a:cxn ang="0">
                  <a:pos x="0" y="39"/>
                </a:cxn>
                <a:cxn ang="0">
                  <a:pos x="11"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1" y="17"/>
                </a:cxn>
                <a:cxn ang="0">
                  <a:pos x="35" y="10"/>
                </a:cxn>
                <a:cxn ang="0">
                  <a:pos x="19" y="17"/>
                </a:cxn>
                <a:cxn ang="0">
                  <a:pos x="13" y="39"/>
                </a:cxn>
                <a:cxn ang="0">
                  <a:pos x="13" y="39"/>
                </a:cxn>
              </a:cxnLst>
              <a:rect l="0" t="0" r="r" b="b"/>
              <a:pathLst>
                <a:path w="70" h="78">
                  <a:moveTo>
                    <a:pt x="0" y="39"/>
                  </a:moveTo>
                  <a:lnTo>
                    <a:pt x="0" y="39"/>
                  </a:lnTo>
                  <a:cubicBezTo>
                    <a:pt x="0" y="25"/>
                    <a:pt x="4" y="14"/>
                    <a:pt x="11" y="8"/>
                  </a:cubicBezTo>
                  <a:cubicBezTo>
                    <a:pt x="18" y="2"/>
                    <a:pt x="26" y="0"/>
                    <a:pt x="35" y="0"/>
                  </a:cubicBezTo>
                  <a:cubicBezTo>
                    <a:pt x="45" y="0"/>
                    <a:pt x="54" y="3"/>
                    <a:pt x="60" y="10"/>
                  </a:cubicBezTo>
                  <a:cubicBezTo>
                    <a:pt x="67" y="16"/>
                    <a:pt x="70" y="26"/>
                    <a:pt x="70" y="37"/>
                  </a:cubicBezTo>
                  <a:cubicBezTo>
                    <a:pt x="70" y="47"/>
                    <a:pt x="68" y="55"/>
                    <a:pt x="66" y="60"/>
                  </a:cubicBezTo>
                  <a:cubicBezTo>
                    <a:pt x="63" y="66"/>
                    <a:pt x="58" y="70"/>
                    <a:pt x="53" y="73"/>
                  </a:cubicBezTo>
                  <a:cubicBezTo>
                    <a:pt x="47" y="76"/>
                    <a:pt x="41" y="78"/>
                    <a:pt x="35" y="78"/>
                  </a:cubicBezTo>
                  <a:cubicBezTo>
                    <a:pt x="24" y="78"/>
                    <a:pt x="16" y="74"/>
                    <a:pt x="10" y="68"/>
                  </a:cubicBezTo>
                  <a:cubicBezTo>
                    <a:pt x="3" y="61"/>
                    <a:pt x="0" y="51"/>
                    <a:pt x="0" y="39"/>
                  </a:cubicBezTo>
                  <a:lnTo>
                    <a:pt x="0" y="39"/>
                  </a:lnTo>
                  <a:close/>
                  <a:moveTo>
                    <a:pt x="13" y="39"/>
                  </a:moveTo>
                  <a:lnTo>
                    <a:pt x="13" y="39"/>
                  </a:lnTo>
                  <a:cubicBezTo>
                    <a:pt x="13" y="48"/>
                    <a:pt x="15" y="55"/>
                    <a:pt x="19" y="60"/>
                  </a:cubicBezTo>
                  <a:cubicBezTo>
                    <a:pt x="23" y="65"/>
                    <a:pt x="29" y="67"/>
                    <a:pt x="35" y="67"/>
                  </a:cubicBezTo>
                  <a:cubicBezTo>
                    <a:pt x="41" y="67"/>
                    <a:pt x="46" y="65"/>
                    <a:pt x="51" y="60"/>
                  </a:cubicBezTo>
                  <a:cubicBezTo>
                    <a:pt x="55" y="55"/>
                    <a:pt x="57" y="48"/>
                    <a:pt x="57" y="38"/>
                  </a:cubicBezTo>
                  <a:cubicBezTo>
                    <a:pt x="57" y="29"/>
                    <a:pt x="55" y="22"/>
                    <a:pt x="51" y="17"/>
                  </a:cubicBezTo>
                  <a:cubicBezTo>
                    <a:pt x="46" y="12"/>
                    <a:pt x="41" y="10"/>
                    <a:pt x="35" y="10"/>
                  </a:cubicBezTo>
                  <a:cubicBezTo>
                    <a:pt x="29"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5" name="Freeform 445"/>
            <p:cNvSpPr>
              <a:spLocks/>
            </p:cNvSpPr>
            <p:nvPr/>
          </p:nvSpPr>
          <p:spPr bwMode="auto">
            <a:xfrm>
              <a:off x="5488" y="8881"/>
              <a:ext cx="76" cy="103"/>
            </a:xfrm>
            <a:custGeom>
              <a:avLst/>
              <a:gdLst/>
              <a:ahLst/>
              <a:cxnLst>
                <a:cxn ang="0">
                  <a:pos x="0" y="54"/>
                </a:cxn>
                <a:cxn ang="0">
                  <a:pos x="0" y="54"/>
                </a:cxn>
                <a:cxn ang="0">
                  <a:pos x="12" y="52"/>
                </a:cxn>
                <a:cxn ang="0">
                  <a:pos x="18" y="63"/>
                </a:cxn>
                <a:cxn ang="0">
                  <a:pos x="31" y="67"/>
                </a:cxn>
                <a:cxn ang="0">
                  <a:pos x="44" y="64"/>
                </a:cxn>
                <a:cxn ang="0">
                  <a:pos x="49" y="55"/>
                </a:cxn>
                <a:cxn ang="0">
                  <a:pos x="45" y="49"/>
                </a:cxn>
                <a:cxn ang="0">
                  <a:pos x="32" y="44"/>
                </a:cxn>
                <a:cxn ang="0">
                  <a:pos x="13" y="38"/>
                </a:cxn>
                <a:cxn ang="0">
                  <a:pos x="4" y="31"/>
                </a:cxn>
                <a:cxn ang="0">
                  <a:pos x="2" y="21"/>
                </a:cxn>
                <a:cxn ang="0">
                  <a:pos x="4" y="12"/>
                </a:cxn>
                <a:cxn ang="0">
                  <a:pos x="10" y="5"/>
                </a:cxn>
                <a:cxn ang="0">
                  <a:pos x="18" y="1"/>
                </a:cxn>
                <a:cxn ang="0">
                  <a:pos x="29" y="0"/>
                </a:cxn>
                <a:cxn ang="0">
                  <a:pos x="45" y="2"/>
                </a:cxn>
                <a:cxn ang="0">
                  <a:pos x="54" y="9"/>
                </a:cxn>
                <a:cxn ang="0">
                  <a:pos x="59" y="20"/>
                </a:cxn>
                <a:cxn ang="0">
                  <a:pos x="46" y="22"/>
                </a:cxn>
                <a:cxn ang="0">
                  <a:pos x="41" y="13"/>
                </a:cxn>
                <a:cxn ang="0">
                  <a:pos x="30" y="10"/>
                </a:cxn>
                <a:cxn ang="0">
                  <a:pos x="18" y="13"/>
                </a:cxn>
                <a:cxn ang="0">
                  <a:pos x="14" y="20"/>
                </a:cxn>
                <a:cxn ang="0">
                  <a:pos x="15" y="24"/>
                </a:cxn>
                <a:cxn ang="0">
                  <a:pos x="20" y="27"/>
                </a:cxn>
                <a:cxn ang="0">
                  <a:pos x="31" y="31"/>
                </a:cxn>
                <a:cxn ang="0">
                  <a:pos x="50" y="36"/>
                </a:cxn>
                <a:cxn ang="0">
                  <a:pos x="59" y="43"/>
                </a:cxn>
                <a:cxn ang="0">
                  <a:pos x="62" y="54"/>
                </a:cxn>
                <a:cxn ang="0">
                  <a:pos x="58" y="66"/>
                </a:cxn>
                <a:cxn ang="0">
                  <a:pos x="47" y="74"/>
                </a:cxn>
                <a:cxn ang="0">
                  <a:pos x="31" y="78"/>
                </a:cxn>
                <a:cxn ang="0">
                  <a:pos x="9" y="72"/>
                </a:cxn>
                <a:cxn ang="0">
                  <a:pos x="0" y="54"/>
                </a:cxn>
                <a:cxn ang="0">
                  <a:pos x="0" y="54"/>
                </a:cxn>
              </a:cxnLst>
              <a:rect l="0" t="0" r="r" b="b"/>
              <a:pathLst>
                <a:path w="62" h="78">
                  <a:moveTo>
                    <a:pt x="0" y="54"/>
                  </a:moveTo>
                  <a:lnTo>
                    <a:pt x="0" y="54"/>
                  </a:lnTo>
                  <a:lnTo>
                    <a:pt x="12" y="52"/>
                  </a:lnTo>
                  <a:cubicBezTo>
                    <a:pt x="13" y="57"/>
                    <a:pt x="15" y="60"/>
                    <a:pt x="18" y="63"/>
                  </a:cubicBezTo>
                  <a:cubicBezTo>
                    <a:pt x="21" y="66"/>
                    <a:pt x="26" y="67"/>
                    <a:pt x="31" y="67"/>
                  </a:cubicBezTo>
                  <a:cubicBezTo>
                    <a:pt x="37" y="67"/>
                    <a:pt x="42" y="66"/>
                    <a:pt x="44" y="64"/>
                  </a:cubicBezTo>
                  <a:cubicBezTo>
                    <a:pt x="47" y="61"/>
                    <a:pt x="49" y="58"/>
                    <a:pt x="49" y="55"/>
                  </a:cubicBezTo>
                  <a:cubicBezTo>
                    <a:pt x="49" y="52"/>
                    <a:pt x="47" y="50"/>
                    <a:pt x="45" y="49"/>
                  </a:cubicBezTo>
                  <a:cubicBezTo>
                    <a:pt x="43" y="47"/>
                    <a:pt x="39" y="46"/>
                    <a:pt x="32" y="44"/>
                  </a:cubicBezTo>
                  <a:cubicBezTo>
                    <a:pt x="23" y="42"/>
                    <a:pt x="16" y="40"/>
                    <a:pt x="13" y="38"/>
                  </a:cubicBezTo>
                  <a:cubicBezTo>
                    <a:pt x="9" y="36"/>
                    <a:pt x="6" y="34"/>
                    <a:pt x="4" y="31"/>
                  </a:cubicBezTo>
                  <a:cubicBezTo>
                    <a:pt x="3" y="28"/>
                    <a:pt x="2" y="25"/>
                    <a:pt x="2" y="21"/>
                  </a:cubicBezTo>
                  <a:cubicBezTo>
                    <a:pt x="2" y="18"/>
                    <a:pt x="2" y="15"/>
                    <a:pt x="4" y="12"/>
                  </a:cubicBezTo>
                  <a:cubicBezTo>
                    <a:pt x="5" y="9"/>
                    <a:pt x="8" y="7"/>
                    <a:pt x="10" y="5"/>
                  </a:cubicBezTo>
                  <a:cubicBezTo>
                    <a:pt x="12" y="3"/>
                    <a:pt x="15" y="2"/>
                    <a:pt x="18" y="1"/>
                  </a:cubicBezTo>
                  <a:cubicBezTo>
                    <a:pt x="22" y="0"/>
                    <a:pt x="25" y="0"/>
                    <a:pt x="29" y="0"/>
                  </a:cubicBezTo>
                  <a:cubicBezTo>
                    <a:pt x="35" y="0"/>
                    <a:pt x="40" y="0"/>
                    <a:pt x="45" y="2"/>
                  </a:cubicBezTo>
                  <a:cubicBezTo>
                    <a:pt x="49" y="4"/>
                    <a:pt x="52" y="6"/>
                    <a:pt x="54" y="9"/>
                  </a:cubicBezTo>
                  <a:cubicBezTo>
                    <a:pt x="56" y="12"/>
                    <a:pt x="58" y="16"/>
                    <a:pt x="59" y="20"/>
                  </a:cubicBezTo>
                  <a:lnTo>
                    <a:pt x="46" y="22"/>
                  </a:lnTo>
                  <a:cubicBezTo>
                    <a:pt x="46" y="18"/>
                    <a:pt x="44" y="15"/>
                    <a:pt x="41" y="13"/>
                  </a:cubicBezTo>
                  <a:cubicBezTo>
                    <a:pt x="39" y="11"/>
                    <a:pt x="35" y="10"/>
                    <a:pt x="30" y="10"/>
                  </a:cubicBezTo>
                  <a:cubicBezTo>
                    <a:pt x="24" y="10"/>
                    <a:pt x="20" y="11"/>
                    <a:pt x="18" y="13"/>
                  </a:cubicBezTo>
                  <a:cubicBezTo>
                    <a:pt x="15" y="15"/>
                    <a:pt x="14" y="17"/>
                    <a:pt x="14" y="20"/>
                  </a:cubicBezTo>
                  <a:cubicBezTo>
                    <a:pt x="14" y="21"/>
                    <a:pt x="14" y="23"/>
                    <a:pt x="15" y="24"/>
                  </a:cubicBezTo>
                  <a:cubicBezTo>
                    <a:pt x="16" y="25"/>
                    <a:pt x="18" y="26"/>
                    <a:pt x="20" y="27"/>
                  </a:cubicBezTo>
                  <a:cubicBezTo>
                    <a:pt x="22" y="28"/>
                    <a:pt x="25" y="29"/>
                    <a:pt x="31" y="31"/>
                  </a:cubicBezTo>
                  <a:cubicBezTo>
                    <a:pt x="40" y="33"/>
                    <a:pt x="47" y="35"/>
                    <a:pt x="50" y="36"/>
                  </a:cubicBezTo>
                  <a:cubicBezTo>
                    <a:pt x="54" y="38"/>
                    <a:pt x="57" y="40"/>
                    <a:pt x="59" y="43"/>
                  </a:cubicBezTo>
                  <a:cubicBezTo>
                    <a:pt x="61" y="46"/>
                    <a:pt x="62" y="50"/>
                    <a:pt x="62" y="54"/>
                  </a:cubicBezTo>
                  <a:cubicBezTo>
                    <a:pt x="62" y="58"/>
                    <a:pt x="60" y="62"/>
                    <a:pt x="58" y="66"/>
                  </a:cubicBezTo>
                  <a:cubicBezTo>
                    <a:pt x="55" y="70"/>
                    <a:pt x="52" y="72"/>
                    <a:pt x="47" y="74"/>
                  </a:cubicBezTo>
                  <a:cubicBezTo>
                    <a:pt x="43" y="77"/>
                    <a:pt x="37" y="78"/>
                    <a:pt x="31" y="78"/>
                  </a:cubicBezTo>
                  <a:cubicBezTo>
                    <a:pt x="22" y="78"/>
                    <a:pt x="14" y="76"/>
                    <a:pt x="9" y="72"/>
                  </a:cubicBezTo>
                  <a:cubicBezTo>
                    <a:pt x="4"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6" name="Freeform 446"/>
            <p:cNvSpPr>
              <a:spLocks/>
            </p:cNvSpPr>
            <p:nvPr/>
          </p:nvSpPr>
          <p:spPr bwMode="auto">
            <a:xfrm>
              <a:off x="5573" y="8848"/>
              <a:ext cx="44" cy="135"/>
            </a:xfrm>
            <a:custGeom>
              <a:avLst/>
              <a:gdLst/>
              <a:ahLst/>
              <a:cxnLst>
                <a:cxn ang="0">
                  <a:pos x="34" y="90"/>
                </a:cxn>
                <a:cxn ang="0">
                  <a:pos x="34" y="90"/>
                </a:cxn>
                <a:cxn ang="0">
                  <a:pos x="36" y="101"/>
                </a:cxn>
                <a:cxn ang="0">
                  <a:pos x="26" y="102"/>
                </a:cxn>
                <a:cxn ang="0">
                  <a:pos x="16" y="100"/>
                </a:cxn>
                <a:cxn ang="0">
                  <a:pos x="10" y="94"/>
                </a:cxn>
                <a:cxn ang="0">
                  <a:pos x="9" y="79"/>
                </a:cxn>
                <a:cxn ang="0">
                  <a:pos x="9" y="36"/>
                </a:cxn>
                <a:cxn ang="0">
                  <a:pos x="0" y="36"/>
                </a:cxn>
                <a:cxn ang="0">
                  <a:pos x="0" y="26"/>
                </a:cxn>
                <a:cxn ang="0">
                  <a:pos x="9" y="26"/>
                </a:cxn>
                <a:cxn ang="0">
                  <a:pos x="9" y="8"/>
                </a:cxn>
                <a:cxn ang="0">
                  <a:pos x="21" y="0"/>
                </a:cxn>
                <a:cxn ang="0">
                  <a:pos x="21" y="26"/>
                </a:cxn>
                <a:cxn ang="0">
                  <a:pos x="34" y="26"/>
                </a:cxn>
                <a:cxn ang="0">
                  <a:pos x="34" y="36"/>
                </a:cxn>
                <a:cxn ang="0">
                  <a:pos x="21" y="36"/>
                </a:cxn>
                <a:cxn ang="0">
                  <a:pos x="21" y="80"/>
                </a:cxn>
                <a:cxn ang="0">
                  <a:pos x="22" y="87"/>
                </a:cxn>
                <a:cxn ang="0">
                  <a:pos x="24" y="89"/>
                </a:cxn>
                <a:cxn ang="0">
                  <a:pos x="29" y="90"/>
                </a:cxn>
                <a:cxn ang="0">
                  <a:pos x="34" y="90"/>
                </a:cxn>
                <a:cxn ang="0">
                  <a:pos x="34" y="90"/>
                </a:cxn>
              </a:cxnLst>
              <a:rect l="0" t="0" r="r" b="b"/>
              <a:pathLst>
                <a:path w="36" h="102">
                  <a:moveTo>
                    <a:pt x="34" y="90"/>
                  </a:moveTo>
                  <a:lnTo>
                    <a:pt x="34" y="90"/>
                  </a:lnTo>
                  <a:lnTo>
                    <a:pt x="36" y="101"/>
                  </a:lnTo>
                  <a:cubicBezTo>
                    <a:pt x="32" y="101"/>
                    <a:pt x="29" y="102"/>
                    <a:pt x="26" y="102"/>
                  </a:cubicBezTo>
                  <a:cubicBezTo>
                    <a:pt x="22" y="102"/>
                    <a:pt x="18" y="101"/>
                    <a:pt x="16" y="100"/>
                  </a:cubicBezTo>
                  <a:cubicBezTo>
                    <a:pt x="13" y="98"/>
                    <a:pt x="11" y="96"/>
                    <a:pt x="10" y="94"/>
                  </a:cubicBezTo>
                  <a:cubicBezTo>
                    <a:pt x="9" y="92"/>
                    <a:pt x="9" y="87"/>
                    <a:pt x="9" y="79"/>
                  </a:cubicBezTo>
                  <a:lnTo>
                    <a:pt x="9" y="36"/>
                  </a:lnTo>
                  <a:lnTo>
                    <a:pt x="0" y="36"/>
                  </a:lnTo>
                  <a:lnTo>
                    <a:pt x="0" y="26"/>
                  </a:lnTo>
                  <a:lnTo>
                    <a:pt x="9" y="26"/>
                  </a:lnTo>
                  <a:lnTo>
                    <a:pt x="9" y="8"/>
                  </a:lnTo>
                  <a:lnTo>
                    <a:pt x="21" y="0"/>
                  </a:lnTo>
                  <a:lnTo>
                    <a:pt x="21" y="26"/>
                  </a:lnTo>
                  <a:lnTo>
                    <a:pt x="34" y="26"/>
                  </a:lnTo>
                  <a:lnTo>
                    <a:pt x="34" y="36"/>
                  </a:lnTo>
                  <a:lnTo>
                    <a:pt x="21" y="36"/>
                  </a:lnTo>
                  <a:lnTo>
                    <a:pt x="21" y="80"/>
                  </a:lnTo>
                  <a:cubicBezTo>
                    <a:pt x="21" y="83"/>
                    <a:pt x="22" y="86"/>
                    <a:pt x="22" y="87"/>
                  </a:cubicBezTo>
                  <a:cubicBezTo>
                    <a:pt x="23" y="88"/>
                    <a:pt x="23" y="89"/>
                    <a:pt x="24" y="89"/>
                  </a:cubicBezTo>
                  <a:cubicBezTo>
                    <a:pt x="25" y="90"/>
                    <a:pt x="27" y="90"/>
                    <a:pt x="29" y="90"/>
                  </a:cubicBezTo>
                  <a:cubicBezTo>
                    <a:pt x="30" y="90"/>
                    <a:pt x="32" y="90"/>
                    <a:pt x="34" y="90"/>
                  </a:cubicBezTo>
                  <a:lnTo>
                    <a:pt x="34" y="9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7" name="Freeform 447"/>
            <p:cNvSpPr>
              <a:spLocks/>
            </p:cNvSpPr>
            <p:nvPr/>
          </p:nvSpPr>
          <p:spPr bwMode="auto">
            <a:xfrm>
              <a:off x="4785" y="8846"/>
              <a:ext cx="77" cy="136"/>
            </a:xfrm>
            <a:custGeom>
              <a:avLst/>
              <a:gdLst/>
              <a:ahLst/>
              <a:cxnLst>
                <a:cxn ang="0">
                  <a:pos x="0" y="103"/>
                </a:cxn>
                <a:cxn ang="0">
                  <a:pos x="0" y="103"/>
                </a:cxn>
                <a:cxn ang="0">
                  <a:pos x="0" y="0"/>
                </a:cxn>
                <a:cxn ang="0">
                  <a:pos x="13" y="0"/>
                </a:cxn>
                <a:cxn ang="0">
                  <a:pos x="13" y="91"/>
                </a:cxn>
                <a:cxn ang="0">
                  <a:pos x="64" y="91"/>
                </a:cxn>
                <a:cxn ang="0">
                  <a:pos x="64" y="103"/>
                </a:cxn>
                <a:cxn ang="0">
                  <a:pos x="0" y="103"/>
                </a:cxn>
              </a:cxnLst>
              <a:rect l="0" t="0" r="r" b="b"/>
              <a:pathLst>
                <a:path w="64" h="103">
                  <a:moveTo>
                    <a:pt x="0" y="103"/>
                  </a:moveTo>
                  <a:lnTo>
                    <a:pt x="0" y="103"/>
                  </a:lnTo>
                  <a:lnTo>
                    <a:pt x="0" y="0"/>
                  </a:lnTo>
                  <a:lnTo>
                    <a:pt x="13" y="0"/>
                  </a:lnTo>
                  <a:lnTo>
                    <a:pt x="13" y="91"/>
                  </a:lnTo>
                  <a:lnTo>
                    <a:pt x="64" y="91"/>
                  </a:lnTo>
                  <a:lnTo>
                    <a:pt x="64"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8" name="Freeform 448"/>
            <p:cNvSpPr>
              <a:spLocks noEditPoints="1"/>
            </p:cNvSpPr>
            <p:nvPr/>
          </p:nvSpPr>
          <p:spPr bwMode="auto">
            <a:xfrm>
              <a:off x="4875" y="8881"/>
              <a:ext cx="84" cy="103"/>
            </a:xfrm>
            <a:custGeom>
              <a:avLst/>
              <a:gdLst/>
              <a:ahLst/>
              <a:cxnLst>
                <a:cxn ang="0">
                  <a:pos x="53" y="67"/>
                </a:cxn>
                <a:cxn ang="0">
                  <a:pos x="53" y="67"/>
                </a:cxn>
                <a:cxn ang="0">
                  <a:pos x="40" y="75"/>
                </a:cxn>
                <a:cxn ang="0">
                  <a:pos x="26" y="78"/>
                </a:cxn>
                <a:cxn ang="0">
                  <a:pos x="7" y="72"/>
                </a:cxn>
                <a:cxn ang="0">
                  <a:pos x="0" y="56"/>
                </a:cxn>
                <a:cxn ang="0">
                  <a:pos x="3" y="46"/>
                </a:cxn>
                <a:cxn ang="0">
                  <a:pos x="9" y="39"/>
                </a:cxn>
                <a:cxn ang="0">
                  <a:pos x="18" y="35"/>
                </a:cxn>
                <a:cxn ang="0">
                  <a:pos x="30" y="33"/>
                </a:cxn>
                <a:cxn ang="0">
                  <a:pos x="52" y="28"/>
                </a:cxn>
                <a:cxn ang="0">
                  <a:pos x="52" y="25"/>
                </a:cxn>
                <a:cxn ang="0">
                  <a:pos x="49" y="14"/>
                </a:cxn>
                <a:cxn ang="0">
                  <a:pos x="34" y="10"/>
                </a:cxn>
                <a:cxn ang="0">
                  <a:pos x="21" y="13"/>
                </a:cxn>
                <a:cxn ang="0">
                  <a:pos x="15" y="24"/>
                </a:cxn>
                <a:cxn ang="0">
                  <a:pos x="2" y="22"/>
                </a:cxn>
                <a:cxn ang="0">
                  <a:pos x="8" y="10"/>
                </a:cxn>
                <a:cxn ang="0">
                  <a:pos x="19" y="2"/>
                </a:cxn>
                <a:cxn ang="0">
                  <a:pos x="36" y="0"/>
                </a:cxn>
                <a:cxn ang="0">
                  <a:pos x="52" y="2"/>
                </a:cxn>
                <a:cxn ang="0">
                  <a:pos x="60" y="7"/>
                </a:cxn>
                <a:cxn ang="0">
                  <a:pos x="64" y="16"/>
                </a:cxn>
                <a:cxn ang="0">
                  <a:pos x="65" y="28"/>
                </a:cxn>
                <a:cxn ang="0">
                  <a:pos x="65" y="45"/>
                </a:cxn>
                <a:cxn ang="0">
                  <a:pos x="66" y="67"/>
                </a:cxn>
                <a:cxn ang="0">
                  <a:pos x="69" y="76"/>
                </a:cxn>
                <a:cxn ang="0">
                  <a:pos x="56" y="76"/>
                </a:cxn>
                <a:cxn ang="0">
                  <a:pos x="53" y="67"/>
                </a:cxn>
                <a:cxn ang="0">
                  <a:pos x="53" y="67"/>
                </a:cxn>
                <a:cxn ang="0">
                  <a:pos x="52" y="38"/>
                </a:cxn>
                <a:cxn ang="0">
                  <a:pos x="52" y="38"/>
                </a:cxn>
                <a:cxn ang="0">
                  <a:pos x="32" y="43"/>
                </a:cxn>
                <a:cxn ang="0">
                  <a:pos x="21" y="46"/>
                </a:cxn>
                <a:cxn ang="0">
                  <a:pos x="16" y="50"/>
                </a:cxn>
                <a:cxn ang="0">
                  <a:pos x="14" y="56"/>
                </a:cxn>
                <a:cxn ang="0">
                  <a:pos x="18" y="64"/>
                </a:cxn>
                <a:cxn ang="0">
                  <a:pos x="29" y="68"/>
                </a:cxn>
                <a:cxn ang="0">
                  <a:pos x="42" y="64"/>
                </a:cxn>
                <a:cxn ang="0">
                  <a:pos x="50" y="56"/>
                </a:cxn>
                <a:cxn ang="0">
                  <a:pos x="52" y="43"/>
                </a:cxn>
                <a:cxn ang="0">
                  <a:pos x="52" y="38"/>
                </a:cxn>
              </a:cxnLst>
              <a:rect l="0" t="0" r="r" b="b"/>
              <a:pathLst>
                <a:path w="69" h="78">
                  <a:moveTo>
                    <a:pt x="53" y="67"/>
                  </a:moveTo>
                  <a:lnTo>
                    <a:pt x="53" y="67"/>
                  </a:lnTo>
                  <a:cubicBezTo>
                    <a:pt x="49" y="71"/>
                    <a:pt x="44" y="73"/>
                    <a:pt x="40" y="75"/>
                  </a:cubicBezTo>
                  <a:cubicBezTo>
                    <a:pt x="35" y="77"/>
                    <a:pt x="31" y="78"/>
                    <a:pt x="26" y="78"/>
                  </a:cubicBezTo>
                  <a:cubicBezTo>
                    <a:pt x="18" y="78"/>
                    <a:pt x="11" y="76"/>
                    <a:pt x="7" y="72"/>
                  </a:cubicBezTo>
                  <a:cubicBezTo>
                    <a:pt x="2" y="68"/>
                    <a:pt x="0" y="62"/>
                    <a:pt x="0" y="56"/>
                  </a:cubicBezTo>
                  <a:cubicBezTo>
                    <a:pt x="0" y="53"/>
                    <a:pt x="1" y="49"/>
                    <a:pt x="3" y="46"/>
                  </a:cubicBezTo>
                  <a:cubicBezTo>
                    <a:pt x="4" y="43"/>
                    <a:pt x="7" y="41"/>
                    <a:pt x="9" y="39"/>
                  </a:cubicBezTo>
                  <a:cubicBezTo>
                    <a:pt x="12" y="37"/>
                    <a:pt x="15" y="36"/>
                    <a:pt x="18" y="35"/>
                  </a:cubicBezTo>
                  <a:cubicBezTo>
                    <a:pt x="21" y="34"/>
                    <a:pt x="25" y="33"/>
                    <a:pt x="30" y="33"/>
                  </a:cubicBezTo>
                  <a:cubicBezTo>
                    <a:pt x="40" y="32"/>
                    <a:pt x="47" y="30"/>
                    <a:pt x="52" y="28"/>
                  </a:cubicBezTo>
                  <a:cubicBezTo>
                    <a:pt x="52" y="27"/>
                    <a:pt x="52" y="26"/>
                    <a:pt x="52" y="25"/>
                  </a:cubicBezTo>
                  <a:cubicBezTo>
                    <a:pt x="52" y="20"/>
                    <a:pt x="51" y="16"/>
                    <a:pt x="49" y="14"/>
                  </a:cubicBezTo>
                  <a:cubicBezTo>
                    <a:pt x="45" y="11"/>
                    <a:pt x="41" y="10"/>
                    <a:pt x="34" y="10"/>
                  </a:cubicBezTo>
                  <a:cubicBezTo>
                    <a:pt x="28" y="10"/>
                    <a:pt x="24" y="11"/>
                    <a:pt x="21" y="13"/>
                  </a:cubicBezTo>
                  <a:cubicBezTo>
                    <a:pt x="18" y="15"/>
                    <a:pt x="16" y="19"/>
                    <a:pt x="15" y="24"/>
                  </a:cubicBezTo>
                  <a:lnTo>
                    <a:pt x="2" y="22"/>
                  </a:lnTo>
                  <a:cubicBezTo>
                    <a:pt x="4" y="17"/>
                    <a:pt x="5" y="13"/>
                    <a:pt x="8" y="10"/>
                  </a:cubicBezTo>
                  <a:cubicBezTo>
                    <a:pt x="11" y="6"/>
                    <a:pt x="14" y="4"/>
                    <a:pt x="19" y="2"/>
                  </a:cubicBezTo>
                  <a:cubicBezTo>
                    <a:pt x="24" y="0"/>
                    <a:pt x="30" y="0"/>
                    <a:pt x="36" y="0"/>
                  </a:cubicBezTo>
                  <a:cubicBezTo>
                    <a:pt x="43" y="0"/>
                    <a:pt x="48" y="0"/>
                    <a:pt x="52" y="2"/>
                  </a:cubicBezTo>
                  <a:cubicBezTo>
                    <a:pt x="56" y="3"/>
                    <a:pt x="59" y="5"/>
                    <a:pt x="60" y="7"/>
                  </a:cubicBezTo>
                  <a:cubicBezTo>
                    <a:pt x="62" y="10"/>
                    <a:pt x="64" y="13"/>
                    <a:pt x="64" y="16"/>
                  </a:cubicBezTo>
                  <a:cubicBezTo>
                    <a:pt x="65" y="18"/>
                    <a:pt x="65" y="22"/>
                    <a:pt x="65" y="28"/>
                  </a:cubicBezTo>
                  <a:lnTo>
                    <a:pt x="65" y="45"/>
                  </a:lnTo>
                  <a:cubicBezTo>
                    <a:pt x="65" y="56"/>
                    <a:pt x="65" y="64"/>
                    <a:pt x="66" y="67"/>
                  </a:cubicBezTo>
                  <a:cubicBezTo>
                    <a:pt x="66" y="70"/>
                    <a:pt x="67" y="73"/>
                    <a:pt x="69" y="76"/>
                  </a:cubicBezTo>
                  <a:lnTo>
                    <a:pt x="56" y="76"/>
                  </a:lnTo>
                  <a:cubicBezTo>
                    <a:pt x="55" y="73"/>
                    <a:pt x="54" y="70"/>
                    <a:pt x="53" y="67"/>
                  </a:cubicBezTo>
                  <a:lnTo>
                    <a:pt x="53" y="67"/>
                  </a:lnTo>
                  <a:close/>
                  <a:moveTo>
                    <a:pt x="52" y="38"/>
                  </a:moveTo>
                  <a:lnTo>
                    <a:pt x="52" y="38"/>
                  </a:lnTo>
                  <a:cubicBezTo>
                    <a:pt x="48" y="40"/>
                    <a:pt x="41" y="42"/>
                    <a:pt x="32" y="43"/>
                  </a:cubicBezTo>
                  <a:cubicBezTo>
                    <a:pt x="26" y="44"/>
                    <a:pt x="23" y="45"/>
                    <a:pt x="21" y="46"/>
                  </a:cubicBezTo>
                  <a:cubicBezTo>
                    <a:pt x="18" y="47"/>
                    <a:pt x="17" y="48"/>
                    <a:pt x="16" y="50"/>
                  </a:cubicBezTo>
                  <a:cubicBezTo>
                    <a:pt x="14" y="52"/>
                    <a:pt x="14" y="54"/>
                    <a:pt x="14" y="56"/>
                  </a:cubicBezTo>
                  <a:cubicBezTo>
                    <a:pt x="14" y="59"/>
                    <a:pt x="15" y="62"/>
                    <a:pt x="18" y="64"/>
                  </a:cubicBezTo>
                  <a:cubicBezTo>
                    <a:pt x="20" y="67"/>
                    <a:pt x="24" y="68"/>
                    <a:pt x="29" y="68"/>
                  </a:cubicBezTo>
                  <a:cubicBezTo>
                    <a:pt x="34" y="68"/>
                    <a:pt x="38" y="67"/>
                    <a:pt x="42" y="64"/>
                  </a:cubicBezTo>
                  <a:cubicBezTo>
                    <a:pt x="46" y="62"/>
                    <a:pt x="48" y="59"/>
                    <a:pt x="50" y="56"/>
                  </a:cubicBezTo>
                  <a:cubicBezTo>
                    <a:pt x="52" y="53"/>
                    <a:pt x="52" y="49"/>
                    <a:pt x="52" y="43"/>
                  </a:cubicBezTo>
                  <a:lnTo>
                    <a:pt x="52" y="3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69" name="Freeform 449"/>
            <p:cNvSpPr>
              <a:spLocks noEditPoints="1"/>
            </p:cNvSpPr>
            <p:nvPr/>
          </p:nvSpPr>
          <p:spPr bwMode="auto">
            <a:xfrm>
              <a:off x="4977" y="8846"/>
              <a:ext cx="79" cy="138"/>
            </a:xfrm>
            <a:custGeom>
              <a:avLst/>
              <a:gdLst/>
              <a:ahLst/>
              <a:cxnLst>
                <a:cxn ang="0">
                  <a:pos x="12" y="103"/>
                </a:cxn>
                <a:cxn ang="0">
                  <a:pos x="12" y="103"/>
                </a:cxn>
                <a:cxn ang="0">
                  <a:pos x="0" y="103"/>
                </a:cxn>
                <a:cxn ang="0">
                  <a:pos x="0" y="0"/>
                </a:cxn>
                <a:cxn ang="0">
                  <a:pos x="13" y="0"/>
                </a:cxn>
                <a:cxn ang="0">
                  <a:pos x="13" y="37"/>
                </a:cxn>
                <a:cxn ang="0">
                  <a:pos x="34" y="27"/>
                </a:cxn>
                <a:cxn ang="0">
                  <a:pos x="47" y="29"/>
                </a:cxn>
                <a:cxn ang="0">
                  <a:pos x="57" y="37"/>
                </a:cxn>
                <a:cxn ang="0">
                  <a:pos x="63" y="49"/>
                </a:cxn>
                <a:cxn ang="0">
                  <a:pos x="65" y="64"/>
                </a:cxn>
                <a:cxn ang="0">
                  <a:pos x="56" y="94"/>
                </a:cxn>
                <a:cxn ang="0">
                  <a:pos x="33" y="105"/>
                </a:cxn>
                <a:cxn ang="0">
                  <a:pos x="12" y="94"/>
                </a:cxn>
                <a:cxn ang="0">
                  <a:pos x="12" y="103"/>
                </a:cxn>
                <a:cxn ang="0">
                  <a:pos x="12" y="65"/>
                </a:cxn>
                <a:cxn ang="0">
                  <a:pos x="12" y="65"/>
                </a:cxn>
                <a:cxn ang="0">
                  <a:pos x="16" y="84"/>
                </a:cxn>
                <a:cxn ang="0">
                  <a:pos x="32" y="94"/>
                </a:cxn>
                <a:cxn ang="0">
                  <a:pos x="46" y="87"/>
                </a:cxn>
                <a:cxn ang="0">
                  <a:pos x="52" y="65"/>
                </a:cxn>
                <a:cxn ang="0">
                  <a:pos x="47" y="44"/>
                </a:cxn>
                <a:cxn ang="0">
                  <a:pos x="32" y="37"/>
                </a:cxn>
                <a:cxn ang="0">
                  <a:pos x="18" y="44"/>
                </a:cxn>
                <a:cxn ang="0">
                  <a:pos x="12" y="65"/>
                </a:cxn>
                <a:cxn ang="0">
                  <a:pos x="12" y="65"/>
                </a:cxn>
              </a:cxnLst>
              <a:rect l="0" t="0" r="r" b="b"/>
              <a:pathLst>
                <a:path w="65" h="105">
                  <a:moveTo>
                    <a:pt x="12" y="103"/>
                  </a:moveTo>
                  <a:lnTo>
                    <a:pt x="12" y="103"/>
                  </a:lnTo>
                  <a:lnTo>
                    <a:pt x="0" y="103"/>
                  </a:lnTo>
                  <a:lnTo>
                    <a:pt x="0" y="0"/>
                  </a:lnTo>
                  <a:lnTo>
                    <a:pt x="13" y="0"/>
                  </a:lnTo>
                  <a:lnTo>
                    <a:pt x="13" y="37"/>
                  </a:lnTo>
                  <a:cubicBezTo>
                    <a:pt x="18" y="30"/>
                    <a:pt x="25" y="27"/>
                    <a:pt x="34" y="27"/>
                  </a:cubicBezTo>
                  <a:cubicBezTo>
                    <a:pt x="38" y="27"/>
                    <a:pt x="43" y="27"/>
                    <a:pt x="47" y="29"/>
                  </a:cubicBezTo>
                  <a:cubicBezTo>
                    <a:pt x="51" y="31"/>
                    <a:pt x="54" y="34"/>
                    <a:pt x="57" y="37"/>
                  </a:cubicBezTo>
                  <a:cubicBezTo>
                    <a:pt x="59" y="40"/>
                    <a:pt x="62" y="44"/>
                    <a:pt x="63" y="49"/>
                  </a:cubicBezTo>
                  <a:cubicBezTo>
                    <a:pt x="65" y="54"/>
                    <a:pt x="65" y="59"/>
                    <a:pt x="65" y="64"/>
                  </a:cubicBezTo>
                  <a:cubicBezTo>
                    <a:pt x="65" y="77"/>
                    <a:pt x="62" y="87"/>
                    <a:pt x="56" y="94"/>
                  </a:cubicBezTo>
                  <a:cubicBezTo>
                    <a:pt x="49" y="101"/>
                    <a:pt x="42" y="105"/>
                    <a:pt x="33" y="105"/>
                  </a:cubicBezTo>
                  <a:cubicBezTo>
                    <a:pt x="24" y="105"/>
                    <a:pt x="17" y="101"/>
                    <a:pt x="12" y="94"/>
                  </a:cubicBezTo>
                  <a:lnTo>
                    <a:pt x="12" y="103"/>
                  </a:lnTo>
                  <a:close/>
                  <a:moveTo>
                    <a:pt x="12" y="65"/>
                  </a:moveTo>
                  <a:lnTo>
                    <a:pt x="12" y="65"/>
                  </a:lnTo>
                  <a:cubicBezTo>
                    <a:pt x="12" y="74"/>
                    <a:pt x="13" y="80"/>
                    <a:pt x="16" y="84"/>
                  </a:cubicBezTo>
                  <a:cubicBezTo>
                    <a:pt x="20" y="91"/>
                    <a:pt x="25" y="94"/>
                    <a:pt x="32" y="94"/>
                  </a:cubicBezTo>
                  <a:cubicBezTo>
                    <a:pt x="37" y="94"/>
                    <a:pt x="42" y="92"/>
                    <a:pt x="46" y="87"/>
                  </a:cubicBezTo>
                  <a:cubicBezTo>
                    <a:pt x="50" y="82"/>
                    <a:pt x="52" y="75"/>
                    <a:pt x="52" y="65"/>
                  </a:cubicBezTo>
                  <a:cubicBezTo>
                    <a:pt x="52" y="56"/>
                    <a:pt x="50" y="49"/>
                    <a:pt x="47" y="44"/>
                  </a:cubicBezTo>
                  <a:cubicBezTo>
                    <a:pt x="43" y="39"/>
                    <a:pt x="38" y="37"/>
                    <a:pt x="32" y="37"/>
                  </a:cubicBezTo>
                  <a:cubicBezTo>
                    <a:pt x="27" y="37"/>
                    <a:pt x="22" y="39"/>
                    <a:pt x="18" y="44"/>
                  </a:cubicBezTo>
                  <a:cubicBezTo>
                    <a:pt x="14" y="49"/>
                    <a:pt x="12" y="56"/>
                    <a:pt x="12" y="65"/>
                  </a:cubicBezTo>
                  <a:lnTo>
                    <a:pt x="1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0" name="Freeform 450"/>
            <p:cNvSpPr>
              <a:spLocks noEditPoints="1"/>
            </p:cNvSpPr>
            <p:nvPr/>
          </p:nvSpPr>
          <p:spPr bwMode="auto">
            <a:xfrm>
              <a:off x="5069" y="8881"/>
              <a:ext cx="86" cy="103"/>
            </a:xfrm>
            <a:custGeom>
              <a:avLst/>
              <a:gdLst/>
              <a:ahLst/>
              <a:cxnLst>
                <a:cxn ang="0">
                  <a:pos x="0" y="39"/>
                </a:cxn>
                <a:cxn ang="0">
                  <a:pos x="0" y="39"/>
                </a:cxn>
                <a:cxn ang="0">
                  <a:pos x="11" y="8"/>
                </a:cxn>
                <a:cxn ang="0">
                  <a:pos x="35" y="0"/>
                </a:cxn>
                <a:cxn ang="0">
                  <a:pos x="60" y="10"/>
                </a:cxn>
                <a:cxn ang="0">
                  <a:pos x="70" y="37"/>
                </a:cxn>
                <a:cxn ang="0">
                  <a:pos x="65"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0" y="17"/>
                </a:cxn>
                <a:cxn ang="0">
                  <a:pos x="35" y="10"/>
                </a:cxn>
                <a:cxn ang="0">
                  <a:pos x="19" y="17"/>
                </a:cxn>
                <a:cxn ang="0">
                  <a:pos x="13" y="39"/>
                </a:cxn>
                <a:cxn ang="0">
                  <a:pos x="13" y="39"/>
                </a:cxn>
              </a:cxnLst>
              <a:rect l="0" t="0" r="r" b="b"/>
              <a:pathLst>
                <a:path w="70" h="78">
                  <a:moveTo>
                    <a:pt x="0" y="39"/>
                  </a:moveTo>
                  <a:lnTo>
                    <a:pt x="0" y="39"/>
                  </a:lnTo>
                  <a:cubicBezTo>
                    <a:pt x="0" y="25"/>
                    <a:pt x="4" y="14"/>
                    <a:pt x="11" y="8"/>
                  </a:cubicBezTo>
                  <a:cubicBezTo>
                    <a:pt x="18" y="2"/>
                    <a:pt x="26" y="0"/>
                    <a:pt x="35" y="0"/>
                  </a:cubicBezTo>
                  <a:cubicBezTo>
                    <a:pt x="45" y="0"/>
                    <a:pt x="54" y="3"/>
                    <a:pt x="60" y="10"/>
                  </a:cubicBezTo>
                  <a:cubicBezTo>
                    <a:pt x="67" y="16"/>
                    <a:pt x="70" y="26"/>
                    <a:pt x="70" y="37"/>
                  </a:cubicBezTo>
                  <a:cubicBezTo>
                    <a:pt x="70" y="47"/>
                    <a:pt x="68" y="55"/>
                    <a:pt x="65" y="60"/>
                  </a:cubicBezTo>
                  <a:cubicBezTo>
                    <a:pt x="63" y="66"/>
                    <a:pt x="58" y="70"/>
                    <a:pt x="53" y="73"/>
                  </a:cubicBezTo>
                  <a:cubicBezTo>
                    <a:pt x="47" y="76"/>
                    <a:pt x="41" y="78"/>
                    <a:pt x="35" y="78"/>
                  </a:cubicBezTo>
                  <a:cubicBezTo>
                    <a:pt x="24" y="78"/>
                    <a:pt x="16" y="74"/>
                    <a:pt x="10" y="68"/>
                  </a:cubicBezTo>
                  <a:cubicBezTo>
                    <a:pt x="3" y="61"/>
                    <a:pt x="0" y="51"/>
                    <a:pt x="0" y="39"/>
                  </a:cubicBezTo>
                  <a:lnTo>
                    <a:pt x="0" y="39"/>
                  </a:lnTo>
                  <a:close/>
                  <a:moveTo>
                    <a:pt x="13" y="39"/>
                  </a:moveTo>
                  <a:lnTo>
                    <a:pt x="13" y="39"/>
                  </a:lnTo>
                  <a:cubicBezTo>
                    <a:pt x="13" y="48"/>
                    <a:pt x="15" y="55"/>
                    <a:pt x="19" y="60"/>
                  </a:cubicBezTo>
                  <a:cubicBezTo>
                    <a:pt x="23" y="65"/>
                    <a:pt x="29" y="67"/>
                    <a:pt x="35" y="67"/>
                  </a:cubicBezTo>
                  <a:cubicBezTo>
                    <a:pt x="41" y="67"/>
                    <a:pt x="46" y="65"/>
                    <a:pt x="51" y="60"/>
                  </a:cubicBezTo>
                  <a:cubicBezTo>
                    <a:pt x="55" y="55"/>
                    <a:pt x="57" y="48"/>
                    <a:pt x="57" y="38"/>
                  </a:cubicBezTo>
                  <a:cubicBezTo>
                    <a:pt x="57" y="29"/>
                    <a:pt x="55" y="22"/>
                    <a:pt x="50" y="17"/>
                  </a:cubicBezTo>
                  <a:cubicBezTo>
                    <a:pt x="46" y="12"/>
                    <a:pt x="41" y="10"/>
                    <a:pt x="35" y="10"/>
                  </a:cubicBezTo>
                  <a:cubicBezTo>
                    <a:pt x="29"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1" name="Freeform 451"/>
            <p:cNvSpPr>
              <a:spLocks/>
            </p:cNvSpPr>
            <p:nvPr/>
          </p:nvSpPr>
          <p:spPr bwMode="auto">
            <a:xfrm>
              <a:off x="5172" y="8881"/>
              <a:ext cx="50" cy="101"/>
            </a:xfrm>
            <a:custGeom>
              <a:avLst/>
              <a:gdLst/>
              <a:ahLst/>
              <a:cxnLst>
                <a:cxn ang="0">
                  <a:pos x="0" y="76"/>
                </a:cxn>
                <a:cxn ang="0">
                  <a:pos x="0" y="76"/>
                </a:cxn>
                <a:cxn ang="0">
                  <a:pos x="0" y="1"/>
                </a:cxn>
                <a:cxn ang="0">
                  <a:pos x="12" y="1"/>
                </a:cxn>
                <a:cxn ang="0">
                  <a:pos x="12" y="13"/>
                </a:cxn>
                <a:cxn ang="0">
                  <a:pos x="20" y="2"/>
                </a:cxn>
                <a:cxn ang="0">
                  <a:pos x="28" y="0"/>
                </a:cxn>
                <a:cxn ang="0">
                  <a:pos x="41" y="4"/>
                </a:cxn>
                <a:cxn ang="0">
                  <a:pos x="37" y="15"/>
                </a:cxn>
                <a:cxn ang="0">
                  <a:pos x="27" y="13"/>
                </a:cxn>
                <a:cxn ang="0">
                  <a:pos x="20" y="15"/>
                </a:cxn>
                <a:cxn ang="0">
                  <a:pos x="15" y="22"/>
                </a:cxn>
                <a:cxn ang="0">
                  <a:pos x="13" y="37"/>
                </a:cxn>
                <a:cxn ang="0">
                  <a:pos x="13" y="76"/>
                </a:cxn>
                <a:cxn ang="0">
                  <a:pos x="0" y="76"/>
                </a:cxn>
              </a:cxnLst>
              <a:rect l="0" t="0" r="r" b="b"/>
              <a:pathLst>
                <a:path w="41" h="76">
                  <a:moveTo>
                    <a:pt x="0" y="76"/>
                  </a:moveTo>
                  <a:lnTo>
                    <a:pt x="0" y="76"/>
                  </a:lnTo>
                  <a:lnTo>
                    <a:pt x="0" y="1"/>
                  </a:lnTo>
                  <a:lnTo>
                    <a:pt x="12" y="1"/>
                  </a:lnTo>
                  <a:lnTo>
                    <a:pt x="12" y="13"/>
                  </a:lnTo>
                  <a:cubicBezTo>
                    <a:pt x="15" y="7"/>
                    <a:pt x="17" y="4"/>
                    <a:pt x="20" y="2"/>
                  </a:cubicBezTo>
                  <a:cubicBezTo>
                    <a:pt x="22" y="0"/>
                    <a:pt x="25" y="0"/>
                    <a:pt x="28" y="0"/>
                  </a:cubicBezTo>
                  <a:cubicBezTo>
                    <a:pt x="32" y="0"/>
                    <a:pt x="37" y="1"/>
                    <a:pt x="41" y="4"/>
                  </a:cubicBezTo>
                  <a:lnTo>
                    <a:pt x="37" y="15"/>
                  </a:lnTo>
                  <a:cubicBezTo>
                    <a:pt x="34" y="14"/>
                    <a:pt x="30" y="13"/>
                    <a:pt x="27" y="13"/>
                  </a:cubicBezTo>
                  <a:cubicBezTo>
                    <a:pt x="25" y="13"/>
                    <a:pt x="22" y="13"/>
                    <a:pt x="20" y="15"/>
                  </a:cubicBezTo>
                  <a:cubicBezTo>
                    <a:pt x="18" y="17"/>
                    <a:pt x="16" y="19"/>
                    <a:pt x="15" y="22"/>
                  </a:cubicBezTo>
                  <a:cubicBezTo>
                    <a:pt x="14" y="27"/>
                    <a:pt x="13" y="31"/>
                    <a:pt x="13" y="37"/>
                  </a:cubicBezTo>
                  <a:lnTo>
                    <a:pt x="13"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2" name="Freeform 452"/>
            <p:cNvSpPr>
              <a:spLocks/>
            </p:cNvSpPr>
            <p:nvPr/>
          </p:nvSpPr>
          <p:spPr bwMode="auto">
            <a:xfrm>
              <a:off x="4780" y="8577"/>
              <a:ext cx="93" cy="136"/>
            </a:xfrm>
            <a:custGeom>
              <a:avLst/>
              <a:gdLst/>
              <a:ahLst/>
              <a:cxnLst>
                <a:cxn ang="0">
                  <a:pos x="0" y="103"/>
                </a:cxn>
                <a:cxn ang="0">
                  <a:pos x="0" y="103"/>
                </a:cxn>
                <a:cxn ang="0">
                  <a:pos x="0" y="0"/>
                </a:cxn>
                <a:cxn ang="0">
                  <a:pos x="74" y="0"/>
                </a:cxn>
                <a:cxn ang="0">
                  <a:pos x="74" y="12"/>
                </a:cxn>
                <a:cxn ang="0">
                  <a:pos x="13" y="12"/>
                </a:cxn>
                <a:cxn ang="0">
                  <a:pos x="13" y="43"/>
                </a:cxn>
                <a:cxn ang="0">
                  <a:pos x="70" y="43"/>
                </a:cxn>
                <a:cxn ang="0">
                  <a:pos x="70" y="55"/>
                </a:cxn>
                <a:cxn ang="0">
                  <a:pos x="13" y="55"/>
                </a:cxn>
                <a:cxn ang="0">
                  <a:pos x="13" y="90"/>
                </a:cxn>
                <a:cxn ang="0">
                  <a:pos x="77" y="90"/>
                </a:cxn>
                <a:cxn ang="0">
                  <a:pos x="77" y="103"/>
                </a:cxn>
                <a:cxn ang="0">
                  <a:pos x="0" y="103"/>
                </a:cxn>
              </a:cxnLst>
              <a:rect l="0" t="0" r="r" b="b"/>
              <a:pathLst>
                <a:path w="77" h="103">
                  <a:moveTo>
                    <a:pt x="0" y="103"/>
                  </a:moveTo>
                  <a:lnTo>
                    <a:pt x="0" y="103"/>
                  </a:lnTo>
                  <a:lnTo>
                    <a:pt x="0" y="0"/>
                  </a:lnTo>
                  <a:lnTo>
                    <a:pt x="74" y="0"/>
                  </a:lnTo>
                  <a:lnTo>
                    <a:pt x="74" y="12"/>
                  </a:lnTo>
                  <a:lnTo>
                    <a:pt x="13" y="12"/>
                  </a:lnTo>
                  <a:lnTo>
                    <a:pt x="13" y="43"/>
                  </a:lnTo>
                  <a:lnTo>
                    <a:pt x="70" y="43"/>
                  </a:lnTo>
                  <a:lnTo>
                    <a:pt x="70" y="55"/>
                  </a:lnTo>
                  <a:lnTo>
                    <a:pt x="13" y="55"/>
                  </a:lnTo>
                  <a:lnTo>
                    <a:pt x="13" y="90"/>
                  </a:lnTo>
                  <a:lnTo>
                    <a:pt x="77" y="90"/>
                  </a:lnTo>
                  <a:lnTo>
                    <a:pt x="77"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3" name="Freeform 453"/>
            <p:cNvSpPr>
              <a:spLocks/>
            </p:cNvSpPr>
            <p:nvPr/>
          </p:nvSpPr>
          <p:spPr bwMode="auto">
            <a:xfrm>
              <a:off x="4894" y="8612"/>
              <a:ext cx="123" cy="101"/>
            </a:xfrm>
            <a:custGeom>
              <a:avLst/>
              <a:gdLst/>
              <a:ahLst/>
              <a:cxnLst>
                <a:cxn ang="0">
                  <a:pos x="0" y="77"/>
                </a:cxn>
                <a:cxn ang="0">
                  <a:pos x="0" y="77"/>
                </a:cxn>
                <a:cxn ang="0">
                  <a:pos x="0" y="2"/>
                </a:cxn>
                <a:cxn ang="0">
                  <a:pos x="11" y="2"/>
                </a:cxn>
                <a:cxn ang="0">
                  <a:pos x="11" y="12"/>
                </a:cxn>
                <a:cxn ang="0">
                  <a:pos x="20" y="4"/>
                </a:cxn>
                <a:cxn ang="0">
                  <a:pos x="34" y="0"/>
                </a:cxn>
                <a:cxn ang="0">
                  <a:pos x="47" y="4"/>
                </a:cxn>
                <a:cxn ang="0">
                  <a:pos x="55" y="13"/>
                </a:cxn>
                <a:cxn ang="0">
                  <a:pos x="78" y="0"/>
                </a:cxn>
                <a:cxn ang="0">
                  <a:pos x="95" y="6"/>
                </a:cxn>
                <a:cxn ang="0">
                  <a:pos x="101" y="25"/>
                </a:cxn>
                <a:cxn ang="0">
                  <a:pos x="101" y="77"/>
                </a:cxn>
                <a:cxn ang="0">
                  <a:pos x="88" y="77"/>
                </a:cxn>
                <a:cxn ang="0">
                  <a:pos x="88" y="30"/>
                </a:cxn>
                <a:cxn ang="0">
                  <a:pos x="87" y="19"/>
                </a:cxn>
                <a:cxn ang="0">
                  <a:pos x="83" y="13"/>
                </a:cxn>
                <a:cxn ang="0">
                  <a:pos x="75" y="11"/>
                </a:cxn>
                <a:cxn ang="0">
                  <a:pos x="62" y="17"/>
                </a:cxn>
                <a:cxn ang="0">
                  <a:pos x="57" y="33"/>
                </a:cxn>
                <a:cxn ang="0">
                  <a:pos x="57" y="77"/>
                </a:cxn>
                <a:cxn ang="0">
                  <a:pos x="44" y="77"/>
                </a:cxn>
                <a:cxn ang="0">
                  <a:pos x="44" y="28"/>
                </a:cxn>
                <a:cxn ang="0">
                  <a:pos x="41" y="15"/>
                </a:cxn>
                <a:cxn ang="0">
                  <a:pos x="31" y="11"/>
                </a:cxn>
                <a:cxn ang="0">
                  <a:pos x="21" y="14"/>
                </a:cxn>
                <a:cxn ang="0">
                  <a:pos x="14" y="22"/>
                </a:cxn>
                <a:cxn ang="0">
                  <a:pos x="12" y="38"/>
                </a:cxn>
                <a:cxn ang="0">
                  <a:pos x="12" y="77"/>
                </a:cxn>
                <a:cxn ang="0">
                  <a:pos x="0" y="77"/>
                </a:cxn>
              </a:cxnLst>
              <a:rect l="0" t="0" r="r" b="b"/>
              <a:pathLst>
                <a:path w="101" h="77">
                  <a:moveTo>
                    <a:pt x="0" y="77"/>
                  </a:moveTo>
                  <a:lnTo>
                    <a:pt x="0" y="77"/>
                  </a:lnTo>
                  <a:lnTo>
                    <a:pt x="0" y="2"/>
                  </a:lnTo>
                  <a:lnTo>
                    <a:pt x="11" y="2"/>
                  </a:lnTo>
                  <a:lnTo>
                    <a:pt x="11" y="12"/>
                  </a:lnTo>
                  <a:cubicBezTo>
                    <a:pt x="13" y="9"/>
                    <a:pt x="17" y="6"/>
                    <a:pt x="20" y="4"/>
                  </a:cubicBezTo>
                  <a:cubicBezTo>
                    <a:pt x="24" y="1"/>
                    <a:pt x="29" y="0"/>
                    <a:pt x="34" y="0"/>
                  </a:cubicBezTo>
                  <a:cubicBezTo>
                    <a:pt x="39" y="0"/>
                    <a:pt x="44" y="1"/>
                    <a:pt x="47" y="4"/>
                  </a:cubicBezTo>
                  <a:cubicBezTo>
                    <a:pt x="51" y="6"/>
                    <a:pt x="53" y="9"/>
                    <a:pt x="55" y="13"/>
                  </a:cubicBezTo>
                  <a:cubicBezTo>
                    <a:pt x="61" y="5"/>
                    <a:pt x="68" y="0"/>
                    <a:pt x="78" y="0"/>
                  </a:cubicBezTo>
                  <a:cubicBezTo>
                    <a:pt x="85" y="0"/>
                    <a:pt x="91" y="2"/>
                    <a:pt x="95" y="6"/>
                  </a:cubicBezTo>
                  <a:cubicBezTo>
                    <a:pt x="99" y="11"/>
                    <a:pt x="101" y="17"/>
                    <a:pt x="101" y="25"/>
                  </a:cubicBezTo>
                  <a:lnTo>
                    <a:pt x="101" y="77"/>
                  </a:lnTo>
                  <a:lnTo>
                    <a:pt x="88" y="77"/>
                  </a:lnTo>
                  <a:lnTo>
                    <a:pt x="88" y="30"/>
                  </a:lnTo>
                  <a:cubicBezTo>
                    <a:pt x="88" y="25"/>
                    <a:pt x="88" y="21"/>
                    <a:pt x="87" y="19"/>
                  </a:cubicBezTo>
                  <a:cubicBezTo>
                    <a:pt x="86" y="16"/>
                    <a:pt x="85" y="15"/>
                    <a:pt x="83" y="13"/>
                  </a:cubicBezTo>
                  <a:cubicBezTo>
                    <a:pt x="81" y="12"/>
                    <a:pt x="78" y="11"/>
                    <a:pt x="75" y="11"/>
                  </a:cubicBezTo>
                  <a:cubicBezTo>
                    <a:pt x="70" y="11"/>
                    <a:pt x="65" y="13"/>
                    <a:pt x="62" y="17"/>
                  </a:cubicBezTo>
                  <a:cubicBezTo>
                    <a:pt x="59" y="20"/>
                    <a:pt x="57" y="26"/>
                    <a:pt x="57" y="33"/>
                  </a:cubicBezTo>
                  <a:lnTo>
                    <a:pt x="57" y="77"/>
                  </a:lnTo>
                  <a:lnTo>
                    <a:pt x="44" y="77"/>
                  </a:lnTo>
                  <a:lnTo>
                    <a:pt x="44" y="28"/>
                  </a:lnTo>
                  <a:cubicBezTo>
                    <a:pt x="44" y="23"/>
                    <a:pt x="43" y="18"/>
                    <a:pt x="41" y="15"/>
                  </a:cubicBezTo>
                  <a:cubicBezTo>
                    <a:pt x="39" y="13"/>
                    <a:pt x="36" y="11"/>
                    <a:pt x="31" y="11"/>
                  </a:cubicBezTo>
                  <a:cubicBezTo>
                    <a:pt x="27" y="11"/>
                    <a:pt x="24" y="12"/>
                    <a:pt x="21" y="14"/>
                  </a:cubicBezTo>
                  <a:cubicBezTo>
                    <a:pt x="18" y="16"/>
                    <a:pt x="16" y="19"/>
                    <a:pt x="14" y="22"/>
                  </a:cubicBezTo>
                  <a:cubicBezTo>
                    <a:pt x="13" y="26"/>
                    <a:pt x="12" y="31"/>
                    <a:pt x="12" y="38"/>
                  </a:cubicBezTo>
                  <a:lnTo>
                    <a:pt x="12"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4" name="Freeform 454"/>
            <p:cNvSpPr>
              <a:spLocks noEditPoints="1"/>
            </p:cNvSpPr>
            <p:nvPr/>
          </p:nvSpPr>
          <p:spPr bwMode="auto">
            <a:xfrm>
              <a:off x="5041" y="8612"/>
              <a:ext cx="80" cy="138"/>
            </a:xfrm>
            <a:custGeom>
              <a:avLst/>
              <a:gdLst/>
              <a:ahLst/>
              <a:cxnLst>
                <a:cxn ang="0">
                  <a:pos x="0" y="105"/>
                </a:cxn>
                <a:cxn ang="0">
                  <a:pos x="0" y="105"/>
                </a:cxn>
                <a:cxn ang="0">
                  <a:pos x="0" y="2"/>
                </a:cxn>
                <a:cxn ang="0">
                  <a:pos x="12" y="2"/>
                </a:cxn>
                <a:cxn ang="0">
                  <a:pos x="12" y="12"/>
                </a:cxn>
                <a:cxn ang="0">
                  <a:pos x="21" y="3"/>
                </a:cxn>
                <a:cxn ang="0">
                  <a:pos x="33" y="0"/>
                </a:cxn>
                <a:cxn ang="0">
                  <a:pos x="50" y="5"/>
                </a:cxn>
                <a:cxn ang="0">
                  <a:pos x="61" y="19"/>
                </a:cxn>
                <a:cxn ang="0">
                  <a:pos x="65" y="39"/>
                </a:cxn>
                <a:cxn ang="0">
                  <a:pos x="61" y="59"/>
                </a:cxn>
                <a:cxn ang="0">
                  <a:pos x="49" y="73"/>
                </a:cxn>
                <a:cxn ang="0">
                  <a:pos x="33" y="78"/>
                </a:cxn>
                <a:cxn ang="0">
                  <a:pos x="21" y="76"/>
                </a:cxn>
                <a:cxn ang="0">
                  <a:pos x="13" y="69"/>
                </a:cxn>
                <a:cxn ang="0">
                  <a:pos x="13" y="105"/>
                </a:cxn>
                <a:cxn ang="0">
                  <a:pos x="0" y="105"/>
                </a:cxn>
                <a:cxn ang="0">
                  <a:pos x="12" y="40"/>
                </a:cxn>
                <a:cxn ang="0">
                  <a:pos x="12" y="40"/>
                </a:cxn>
                <a:cxn ang="0">
                  <a:pos x="18" y="61"/>
                </a:cxn>
                <a:cxn ang="0">
                  <a:pos x="32" y="68"/>
                </a:cxn>
                <a:cxn ang="0">
                  <a:pos x="46" y="61"/>
                </a:cxn>
                <a:cxn ang="0">
                  <a:pos x="52" y="39"/>
                </a:cxn>
                <a:cxn ang="0">
                  <a:pos x="46" y="17"/>
                </a:cxn>
                <a:cxn ang="0">
                  <a:pos x="32" y="10"/>
                </a:cxn>
                <a:cxn ang="0">
                  <a:pos x="18" y="18"/>
                </a:cxn>
                <a:cxn ang="0">
                  <a:pos x="12" y="40"/>
                </a:cxn>
                <a:cxn ang="0">
                  <a:pos x="12" y="40"/>
                </a:cxn>
              </a:cxnLst>
              <a:rect l="0" t="0" r="r" b="b"/>
              <a:pathLst>
                <a:path w="65" h="105">
                  <a:moveTo>
                    <a:pt x="0" y="105"/>
                  </a:moveTo>
                  <a:lnTo>
                    <a:pt x="0" y="105"/>
                  </a:lnTo>
                  <a:lnTo>
                    <a:pt x="0" y="2"/>
                  </a:lnTo>
                  <a:lnTo>
                    <a:pt x="12" y="2"/>
                  </a:lnTo>
                  <a:lnTo>
                    <a:pt x="12" y="12"/>
                  </a:lnTo>
                  <a:cubicBezTo>
                    <a:pt x="15" y="8"/>
                    <a:pt x="18" y="5"/>
                    <a:pt x="21" y="3"/>
                  </a:cubicBezTo>
                  <a:cubicBezTo>
                    <a:pt x="24" y="1"/>
                    <a:pt x="29" y="0"/>
                    <a:pt x="33" y="0"/>
                  </a:cubicBezTo>
                  <a:cubicBezTo>
                    <a:pt x="40" y="0"/>
                    <a:pt x="45" y="2"/>
                    <a:pt x="50" y="5"/>
                  </a:cubicBezTo>
                  <a:cubicBezTo>
                    <a:pt x="55" y="9"/>
                    <a:pt x="59" y="13"/>
                    <a:pt x="61" y="19"/>
                  </a:cubicBezTo>
                  <a:cubicBezTo>
                    <a:pt x="64" y="25"/>
                    <a:pt x="65" y="32"/>
                    <a:pt x="65" y="39"/>
                  </a:cubicBezTo>
                  <a:cubicBezTo>
                    <a:pt x="65" y="46"/>
                    <a:pt x="64" y="53"/>
                    <a:pt x="61" y="59"/>
                  </a:cubicBezTo>
                  <a:cubicBezTo>
                    <a:pt x="58" y="66"/>
                    <a:pt x="54" y="70"/>
                    <a:pt x="49" y="73"/>
                  </a:cubicBezTo>
                  <a:cubicBezTo>
                    <a:pt x="44" y="77"/>
                    <a:pt x="38" y="78"/>
                    <a:pt x="33" y="78"/>
                  </a:cubicBezTo>
                  <a:cubicBezTo>
                    <a:pt x="28" y="78"/>
                    <a:pt x="25" y="77"/>
                    <a:pt x="21" y="76"/>
                  </a:cubicBezTo>
                  <a:cubicBezTo>
                    <a:pt x="18" y="74"/>
                    <a:pt x="15" y="72"/>
                    <a:pt x="13" y="69"/>
                  </a:cubicBezTo>
                  <a:lnTo>
                    <a:pt x="13" y="105"/>
                  </a:lnTo>
                  <a:lnTo>
                    <a:pt x="0" y="105"/>
                  </a:lnTo>
                  <a:close/>
                  <a:moveTo>
                    <a:pt x="12" y="40"/>
                  </a:moveTo>
                  <a:lnTo>
                    <a:pt x="12" y="40"/>
                  </a:lnTo>
                  <a:cubicBezTo>
                    <a:pt x="12" y="49"/>
                    <a:pt x="14" y="56"/>
                    <a:pt x="18" y="61"/>
                  </a:cubicBezTo>
                  <a:cubicBezTo>
                    <a:pt x="21" y="66"/>
                    <a:pt x="26" y="68"/>
                    <a:pt x="32" y="68"/>
                  </a:cubicBezTo>
                  <a:cubicBezTo>
                    <a:pt x="37" y="68"/>
                    <a:pt x="42" y="66"/>
                    <a:pt x="46" y="61"/>
                  </a:cubicBezTo>
                  <a:cubicBezTo>
                    <a:pt x="50" y="56"/>
                    <a:pt x="52" y="49"/>
                    <a:pt x="52" y="39"/>
                  </a:cubicBezTo>
                  <a:cubicBezTo>
                    <a:pt x="52" y="29"/>
                    <a:pt x="50" y="22"/>
                    <a:pt x="46" y="17"/>
                  </a:cubicBezTo>
                  <a:cubicBezTo>
                    <a:pt x="42" y="13"/>
                    <a:pt x="38" y="10"/>
                    <a:pt x="32" y="10"/>
                  </a:cubicBezTo>
                  <a:cubicBezTo>
                    <a:pt x="27" y="10"/>
                    <a:pt x="22" y="13"/>
                    <a:pt x="18" y="18"/>
                  </a:cubicBezTo>
                  <a:cubicBezTo>
                    <a:pt x="14" y="23"/>
                    <a:pt x="12" y="30"/>
                    <a:pt x="12" y="40"/>
                  </a:cubicBezTo>
                  <a:lnTo>
                    <a:pt x="12"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5" name="Freeform 455"/>
            <p:cNvSpPr>
              <a:spLocks/>
            </p:cNvSpPr>
            <p:nvPr/>
          </p:nvSpPr>
          <p:spPr bwMode="auto">
            <a:xfrm>
              <a:off x="5139" y="8577"/>
              <a:ext cx="16" cy="136"/>
            </a:xfrm>
            <a:custGeom>
              <a:avLst/>
              <a:gdLst/>
              <a:ahLst/>
              <a:cxnLst>
                <a:cxn ang="0">
                  <a:pos x="0" y="103"/>
                </a:cxn>
                <a:cxn ang="0">
                  <a:pos x="0" y="103"/>
                </a:cxn>
                <a:cxn ang="0">
                  <a:pos x="0" y="0"/>
                </a:cxn>
                <a:cxn ang="0">
                  <a:pos x="13" y="0"/>
                </a:cxn>
                <a:cxn ang="0">
                  <a:pos x="13" y="103"/>
                </a:cxn>
                <a:cxn ang="0">
                  <a:pos x="0" y="103"/>
                </a:cxn>
              </a:cxnLst>
              <a:rect l="0" t="0" r="r" b="b"/>
              <a:pathLst>
                <a:path w="13" h="103">
                  <a:moveTo>
                    <a:pt x="0" y="103"/>
                  </a:moveTo>
                  <a:lnTo>
                    <a:pt x="0" y="103"/>
                  </a:lnTo>
                  <a:lnTo>
                    <a:pt x="0" y="0"/>
                  </a:lnTo>
                  <a:lnTo>
                    <a:pt x="13" y="0"/>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6" name="Freeform 456"/>
            <p:cNvSpPr>
              <a:spLocks noEditPoints="1"/>
            </p:cNvSpPr>
            <p:nvPr/>
          </p:nvSpPr>
          <p:spPr bwMode="auto">
            <a:xfrm>
              <a:off x="5173" y="8612"/>
              <a:ext cx="85" cy="103"/>
            </a:xfrm>
            <a:custGeom>
              <a:avLst/>
              <a:gdLst/>
              <a:ahLst/>
              <a:cxnLst>
                <a:cxn ang="0">
                  <a:pos x="0" y="39"/>
                </a:cxn>
                <a:cxn ang="0">
                  <a:pos x="0" y="39"/>
                </a:cxn>
                <a:cxn ang="0">
                  <a:pos x="11" y="9"/>
                </a:cxn>
                <a:cxn ang="0">
                  <a:pos x="35" y="0"/>
                </a:cxn>
                <a:cxn ang="0">
                  <a:pos x="60" y="10"/>
                </a:cxn>
                <a:cxn ang="0">
                  <a:pos x="70" y="38"/>
                </a:cxn>
                <a:cxn ang="0">
                  <a:pos x="65" y="61"/>
                </a:cxn>
                <a:cxn ang="0">
                  <a:pos x="53" y="74"/>
                </a:cxn>
                <a:cxn ang="0">
                  <a:pos x="35" y="78"/>
                </a:cxn>
                <a:cxn ang="0">
                  <a:pos x="9" y="68"/>
                </a:cxn>
                <a:cxn ang="0">
                  <a:pos x="0" y="39"/>
                </a:cxn>
                <a:cxn ang="0">
                  <a:pos x="0" y="39"/>
                </a:cxn>
                <a:cxn ang="0">
                  <a:pos x="13" y="39"/>
                </a:cxn>
                <a:cxn ang="0">
                  <a:pos x="13" y="39"/>
                </a:cxn>
                <a:cxn ang="0">
                  <a:pos x="19" y="61"/>
                </a:cxn>
                <a:cxn ang="0">
                  <a:pos x="35" y="68"/>
                </a:cxn>
                <a:cxn ang="0">
                  <a:pos x="50" y="61"/>
                </a:cxn>
                <a:cxn ang="0">
                  <a:pos x="57" y="39"/>
                </a:cxn>
                <a:cxn ang="0">
                  <a:pos x="50" y="18"/>
                </a:cxn>
                <a:cxn ang="0">
                  <a:pos x="35" y="11"/>
                </a:cxn>
                <a:cxn ang="0">
                  <a:pos x="19" y="18"/>
                </a:cxn>
                <a:cxn ang="0">
                  <a:pos x="13" y="39"/>
                </a:cxn>
                <a:cxn ang="0">
                  <a:pos x="13" y="39"/>
                </a:cxn>
              </a:cxnLst>
              <a:rect l="0" t="0" r="r" b="b"/>
              <a:pathLst>
                <a:path w="70" h="78">
                  <a:moveTo>
                    <a:pt x="0" y="39"/>
                  </a:moveTo>
                  <a:lnTo>
                    <a:pt x="0" y="39"/>
                  </a:lnTo>
                  <a:cubicBezTo>
                    <a:pt x="0" y="26"/>
                    <a:pt x="3" y="15"/>
                    <a:pt x="11" y="9"/>
                  </a:cubicBezTo>
                  <a:cubicBezTo>
                    <a:pt x="18" y="3"/>
                    <a:pt x="25" y="0"/>
                    <a:pt x="35" y="0"/>
                  </a:cubicBezTo>
                  <a:cubicBezTo>
                    <a:pt x="45" y="0"/>
                    <a:pt x="53" y="4"/>
                    <a:pt x="60" y="10"/>
                  </a:cubicBezTo>
                  <a:cubicBezTo>
                    <a:pt x="66" y="17"/>
                    <a:pt x="70" y="26"/>
                    <a:pt x="70" y="38"/>
                  </a:cubicBezTo>
                  <a:cubicBezTo>
                    <a:pt x="70" y="48"/>
                    <a:pt x="68" y="55"/>
                    <a:pt x="65" y="61"/>
                  </a:cubicBezTo>
                  <a:cubicBezTo>
                    <a:pt x="62" y="66"/>
                    <a:pt x="58" y="71"/>
                    <a:pt x="53" y="74"/>
                  </a:cubicBezTo>
                  <a:cubicBezTo>
                    <a:pt x="47" y="77"/>
                    <a:pt x="41" y="78"/>
                    <a:pt x="35" y="78"/>
                  </a:cubicBezTo>
                  <a:cubicBezTo>
                    <a:pt x="24" y="78"/>
                    <a:pt x="16" y="75"/>
                    <a:pt x="9" y="68"/>
                  </a:cubicBezTo>
                  <a:cubicBezTo>
                    <a:pt x="3" y="62"/>
                    <a:pt x="0" y="52"/>
                    <a:pt x="0" y="39"/>
                  </a:cubicBezTo>
                  <a:lnTo>
                    <a:pt x="0" y="39"/>
                  </a:lnTo>
                  <a:close/>
                  <a:moveTo>
                    <a:pt x="13" y="39"/>
                  </a:moveTo>
                  <a:lnTo>
                    <a:pt x="13" y="39"/>
                  </a:lnTo>
                  <a:cubicBezTo>
                    <a:pt x="13" y="49"/>
                    <a:pt x="15" y="56"/>
                    <a:pt x="19" y="61"/>
                  </a:cubicBezTo>
                  <a:cubicBezTo>
                    <a:pt x="23" y="66"/>
                    <a:pt x="28" y="68"/>
                    <a:pt x="35" y="68"/>
                  </a:cubicBezTo>
                  <a:cubicBezTo>
                    <a:pt x="41" y="68"/>
                    <a:pt x="46" y="66"/>
                    <a:pt x="50" y="61"/>
                  </a:cubicBezTo>
                  <a:cubicBezTo>
                    <a:pt x="54" y="56"/>
                    <a:pt x="57" y="49"/>
                    <a:pt x="57" y="39"/>
                  </a:cubicBezTo>
                  <a:cubicBezTo>
                    <a:pt x="57" y="30"/>
                    <a:pt x="54" y="23"/>
                    <a:pt x="50" y="18"/>
                  </a:cubicBezTo>
                  <a:cubicBezTo>
                    <a:pt x="46" y="13"/>
                    <a:pt x="41" y="11"/>
                    <a:pt x="35" y="11"/>
                  </a:cubicBezTo>
                  <a:cubicBezTo>
                    <a:pt x="28" y="11"/>
                    <a:pt x="23" y="13"/>
                    <a:pt x="19" y="18"/>
                  </a:cubicBezTo>
                  <a:cubicBezTo>
                    <a:pt x="15" y="23"/>
                    <a:pt x="13" y="30"/>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7" name="Freeform 457"/>
            <p:cNvSpPr>
              <a:spLocks/>
            </p:cNvSpPr>
            <p:nvPr/>
          </p:nvSpPr>
          <p:spPr bwMode="auto">
            <a:xfrm>
              <a:off x="5267" y="8614"/>
              <a:ext cx="82" cy="139"/>
            </a:xfrm>
            <a:custGeom>
              <a:avLst/>
              <a:gdLst/>
              <a:ahLst/>
              <a:cxnLst>
                <a:cxn ang="0">
                  <a:pos x="7" y="103"/>
                </a:cxn>
                <a:cxn ang="0">
                  <a:pos x="7" y="103"/>
                </a:cxn>
                <a:cxn ang="0">
                  <a:pos x="5" y="92"/>
                </a:cxn>
                <a:cxn ang="0">
                  <a:pos x="13" y="93"/>
                </a:cxn>
                <a:cxn ang="0">
                  <a:pos x="19" y="91"/>
                </a:cxn>
                <a:cxn ang="0">
                  <a:pos x="23" y="87"/>
                </a:cxn>
                <a:cxn ang="0">
                  <a:pos x="27" y="78"/>
                </a:cxn>
                <a:cxn ang="0">
                  <a:pos x="28" y="75"/>
                </a:cxn>
                <a:cxn ang="0">
                  <a:pos x="0" y="0"/>
                </a:cxn>
                <a:cxn ang="0">
                  <a:pos x="14" y="0"/>
                </a:cxn>
                <a:cxn ang="0">
                  <a:pos x="29" y="43"/>
                </a:cxn>
                <a:cxn ang="0">
                  <a:pos x="35" y="61"/>
                </a:cxn>
                <a:cxn ang="0">
                  <a:pos x="40" y="44"/>
                </a:cxn>
                <a:cxn ang="0">
                  <a:pos x="56" y="0"/>
                </a:cxn>
                <a:cxn ang="0">
                  <a:pos x="68" y="0"/>
                </a:cxn>
                <a:cxn ang="0">
                  <a:pos x="40" y="76"/>
                </a:cxn>
                <a:cxn ang="0">
                  <a:pos x="33" y="93"/>
                </a:cxn>
                <a:cxn ang="0">
                  <a:pos x="25" y="102"/>
                </a:cxn>
                <a:cxn ang="0">
                  <a:pos x="15" y="105"/>
                </a:cxn>
                <a:cxn ang="0">
                  <a:pos x="7" y="103"/>
                </a:cxn>
                <a:cxn ang="0">
                  <a:pos x="7" y="103"/>
                </a:cxn>
              </a:cxnLst>
              <a:rect l="0" t="0" r="r" b="b"/>
              <a:pathLst>
                <a:path w="68" h="105">
                  <a:moveTo>
                    <a:pt x="7" y="103"/>
                  </a:moveTo>
                  <a:lnTo>
                    <a:pt x="7" y="103"/>
                  </a:lnTo>
                  <a:lnTo>
                    <a:pt x="5" y="92"/>
                  </a:lnTo>
                  <a:cubicBezTo>
                    <a:pt x="8" y="92"/>
                    <a:pt x="10" y="93"/>
                    <a:pt x="13" y="93"/>
                  </a:cubicBezTo>
                  <a:cubicBezTo>
                    <a:pt x="15" y="93"/>
                    <a:pt x="18" y="92"/>
                    <a:pt x="19" y="91"/>
                  </a:cubicBezTo>
                  <a:cubicBezTo>
                    <a:pt x="21" y="90"/>
                    <a:pt x="22" y="89"/>
                    <a:pt x="23" y="87"/>
                  </a:cubicBezTo>
                  <a:cubicBezTo>
                    <a:pt x="24" y="86"/>
                    <a:pt x="25" y="83"/>
                    <a:pt x="27" y="78"/>
                  </a:cubicBezTo>
                  <a:cubicBezTo>
                    <a:pt x="28" y="77"/>
                    <a:pt x="28" y="76"/>
                    <a:pt x="28" y="75"/>
                  </a:cubicBezTo>
                  <a:lnTo>
                    <a:pt x="0" y="0"/>
                  </a:lnTo>
                  <a:lnTo>
                    <a:pt x="14" y="0"/>
                  </a:lnTo>
                  <a:lnTo>
                    <a:pt x="29" y="43"/>
                  </a:lnTo>
                  <a:cubicBezTo>
                    <a:pt x="31" y="49"/>
                    <a:pt x="33" y="54"/>
                    <a:pt x="35" y="61"/>
                  </a:cubicBezTo>
                  <a:cubicBezTo>
                    <a:pt x="36" y="55"/>
                    <a:pt x="38" y="49"/>
                    <a:pt x="40" y="44"/>
                  </a:cubicBezTo>
                  <a:lnTo>
                    <a:pt x="56" y="0"/>
                  </a:lnTo>
                  <a:lnTo>
                    <a:pt x="68" y="0"/>
                  </a:lnTo>
                  <a:lnTo>
                    <a:pt x="40" y="76"/>
                  </a:lnTo>
                  <a:cubicBezTo>
                    <a:pt x="37" y="84"/>
                    <a:pt x="35" y="90"/>
                    <a:pt x="33" y="93"/>
                  </a:cubicBezTo>
                  <a:cubicBezTo>
                    <a:pt x="31" y="97"/>
                    <a:pt x="28" y="100"/>
                    <a:pt x="25" y="102"/>
                  </a:cubicBezTo>
                  <a:cubicBezTo>
                    <a:pt x="22" y="104"/>
                    <a:pt x="19" y="105"/>
                    <a:pt x="15" y="105"/>
                  </a:cubicBezTo>
                  <a:cubicBezTo>
                    <a:pt x="12" y="105"/>
                    <a:pt x="10" y="104"/>
                    <a:pt x="7" y="103"/>
                  </a:cubicBezTo>
                  <a:lnTo>
                    <a:pt x="7"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8" name="Freeform 458"/>
            <p:cNvSpPr>
              <a:spLocks noEditPoints="1"/>
            </p:cNvSpPr>
            <p:nvPr/>
          </p:nvSpPr>
          <p:spPr bwMode="auto">
            <a:xfrm>
              <a:off x="5354"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6" y="68"/>
                </a:cxn>
                <a:cxn ang="0">
                  <a:pos x="47" y="64"/>
                </a:cxn>
                <a:cxn ang="0">
                  <a:pos x="55" y="53"/>
                </a:cxn>
                <a:cxn ang="0">
                  <a:pos x="55" y="53"/>
                </a:cxn>
                <a:cxn ang="0">
                  <a:pos x="14" y="32"/>
                </a:cxn>
                <a:cxn ang="0">
                  <a:pos x="14" y="32"/>
                </a:cxn>
                <a:cxn ang="0">
                  <a:pos x="55" y="32"/>
                </a:cxn>
                <a:cxn ang="0">
                  <a:pos x="51"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5"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6" y="17"/>
                    <a:pt x="69" y="27"/>
                    <a:pt x="69" y="39"/>
                  </a:cubicBezTo>
                  <a:cubicBezTo>
                    <a:pt x="69" y="40"/>
                    <a:pt x="69" y="41"/>
                    <a:pt x="69" y="43"/>
                  </a:cubicBezTo>
                  <a:lnTo>
                    <a:pt x="13" y="43"/>
                  </a:lnTo>
                  <a:cubicBezTo>
                    <a:pt x="13" y="51"/>
                    <a:pt x="16" y="57"/>
                    <a:pt x="20" y="61"/>
                  </a:cubicBezTo>
                  <a:cubicBezTo>
                    <a:pt x="24" y="66"/>
                    <a:pt x="29" y="68"/>
                    <a:pt x="36"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1" y="18"/>
                  </a:cubicBezTo>
                  <a:cubicBezTo>
                    <a:pt x="47"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79" name="Freeform 459"/>
            <p:cNvSpPr>
              <a:spLocks noEditPoints="1"/>
            </p:cNvSpPr>
            <p:nvPr/>
          </p:nvSpPr>
          <p:spPr bwMode="auto">
            <a:xfrm>
              <a:off x="5452"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1"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1"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0" name="Freeform 460"/>
            <p:cNvSpPr>
              <a:spLocks/>
            </p:cNvSpPr>
            <p:nvPr/>
          </p:nvSpPr>
          <p:spPr bwMode="auto">
            <a:xfrm>
              <a:off x="5548" y="8612"/>
              <a:ext cx="75" cy="103"/>
            </a:xfrm>
            <a:custGeom>
              <a:avLst/>
              <a:gdLst/>
              <a:ahLst/>
              <a:cxnLst>
                <a:cxn ang="0">
                  <a:pos x="0" y="54"/>
                </a:cxn>
                <a:cxn ang="0">
                  <a:pos x="0" y="54"/>
                </a:cxn>
                <a:cxn ang="0">
                  <a:pos x="12" y="52"/>
                </a:cxn>
                <a:cxn ang="0">
                  <a:pos x="18" y="64"/>
                </a:cxn>
                <a:cxn ang="0">
                  <a:pos x="32" y="68"/>
                </a:cxn>
                <a:cxn ang="0">
                  <a:pos x="45" y="64"/>
                </a:cxn>
                <a:cxn ang="0">
                  <a:pos x="49" y="56"/>
                </a:cxn>
                <a:cxn ang="0">
                  <a:pos x="45" y="49"/>
                </a:cxn>
                <a:cxn ang="0">
                  <a:pos x="32" y="45"/>
                </a:cxn>
                <a:cxn ang="0">
                  <a:pos x="13" y="39"/>
                </a:cxn>
                <a:cxn ang="0">
                  <a:pos x="5" y="32"/>
                </a:cxn>
                <a:cxn ang="0">
                  <a:pos x="2" y="22"/>
                </a:cxn>
                <a:cxn ang="0">
                  <a:pos x="4" y="13"/>
                </a:cxn>
                <a:cxn ang="0">
                  <a:pos x="11" y="6"/>
                </a:cxn>
                <a:cxn ang="0">
                  <a:pos x="19" y="2"/>
                </a:cxn>
                <a:cxn ang="0">
                  <a:pos x="30" y="0"/>
                </a:cxn>
                <a:cxn ang="0">
                  <a:pos x="45" y="3"/>
                </a:cxn>
                <a:cxn ang="0">
                  <a:pos x="55" y="10"/>
                </a:cxn>
                <a:cxn ang="0">
                  <a:pos x="59" y="21"/>
                </a:cxn>
                <a:cxn ang="0">
                  <a:pos x="47" y="23"/>
                </a:cxn>
                <a:cxn ang="0">
                  <a:pos x="42" y="14"/>
                </a:cxn>
                <a:cxn ang="0">
                  <a:pos x="30" y="11"/>
                </a:cxn>
                <a:cxn ang="0">
                  <a:pos x="18" y="14"/>
                </a:cxn>
                <a:cxn ang="0">
                  <a:pos x="14" y="20"/>
                </a:cxn>
                <a:cxn ang="0">
                  <a:pos x="16" y="25"/>
                </a:cxn>
                <a:cxn ang="0">
                  <a:pos x="21" y="28"/>
                </a:cxn>
                <a:cxn ang="0">
                  <a:pos x="32" y="31"/>
                </a:cxn>
                <a:cxn ang="0">
                  <a:pos x="51" y="37"/>
                </a:cxn>
                <a:cxn ang="0">
                  <a:pos x="59" y="44"/>
                </a:cxn>
                <a:cxn ang="0">
                  <a:pos x="62" y="55"/>
                </a:cxn>
                <a:cxn ang="0">
                  <a:pos x="58" y="67"/>
                </a:cxn>
                <a:cxn ang="0">
                  <a:pos x="48" y="75"/>
                </a:cxn>
                <a:cxn ang="0">
                  <a:pos x="32" y="78"/>
                </a:cxn>
                <a:cxn ang="0">
                  <a:pos x="10" y="72"/>
                </a:cxn>
                <a:cxn ang="0">
                  <a:pos x="0" y="54"/>
                </a:cxn>
                <a:cxn ang="0">
                  <a:pos x="0" y="54"/>
                </a:cxn>
              </a:cxnLst>
              <a:rect l="0" t="0" r="r" b="b"/>
              <a:pathLst>
                <a:path w="62" h="78">
                  <a:moveTo>
                    <a:pt x="0" y="54"/>
                  </a:moveTo>
                  <a:lnTo>
                    <a:pt x="0" y="54"/>
                  </a:lnTo>
                  <a:lnTo>
                    <a:pt x="12" y="52"/>
                  </a:lnTo>
                  <a:cubicBezTo>
                    <a:pt x="13" y="57"/>
                    <a:pt x="15" y="61"/>
                    <a:pt x="18" y="64"/>
                  </a:cubicBezTo>
                  <a:cubicBezTo>
                    <a:pt x="22" y="67"/>
                    <a:pt x="26" y="68"/>
                    <a:pt x="32" y="68"/>
                  </a:cubicBezTo>
                  <a:cubicBezTo>
                    <a:pt x="38" y="68"/>
                    <a:pt x="42" y="67"/>
                    <a:pt x="45" y="64"/>
                  </a:cubicBezTo>
                  <a:cubicBezTo>
                    <a:pt x="48" y="62"/>
                    <a:pt x="49" y="59"/>
                    <a:pt x="49" y="56"/>
                  </a:cubicBezTo>
                  <a:cubicBezTo>
                    <a:pt x="49" y="53"/>
                    <a:pt x="48" y="51"/>
                    <a:pt x="45" y="49"/>
                  </a:cubicBezTo>
                  <a:cubicBezTo>
                    <a:pt x="43" y="48"/>
                    <a:pt x="39" y="47"/>
                    <a:pt x="32" y="45"/>
                  </a:cubicBezTo>
                  <a:cubicBezTo>
                    <a:pt x="23" y="43"/>
                    <a:pt x="17" y="41"/>
                    <a:pt x="13" y="39"/>
                  </a:cubicBezTo>
                  <a:cubicBezTo>
                    <a:pt x="9" y="37"/>
                    <a:pt x="7" y="35"/>
                    <a:pt x="5" y="32"/>
                  </a:cubicBezTo>
                  <a:cubicBezTo>
                    <a:pt x="3" y="29"/>
                    <a:pt x="2" y="25"/>
                    <a:pt x="2" y="22"/>
                  </a:cubicBezTo>
                  <a:cubicBezTo>
                    <a:pt x="2" y="18"/>
                    <a:pt x="3" y="15"/>
                    <a:pt x="4" y="13"/>
                  </a:cubicBezTo>
                  <a:cubicBezTo>
                    <a:pt x="6" y="10"/>
                    <a:pt x="8" y="7"/>
                    <a:pt x="11" y="6"/>
                  </a:cubicBezTo>
                  <a:cubicBezTo>
                    <a:pt x="13" y="4"/>
                    <a:pt x="15" y="3"/>
                    <a:pt x="19" y="2"/>
                  </a:cubicBezTo>
                  <a:cubicBezTo>
                    <a:pt x="22" y="1"/>
                    <a:pt x="26" y="0"/>
                    <a:pt x="30" y="0"/>
                  </a:cubicBezTo>
                  <a:cubicBezTo>
                    <a:pt x="35" y="0"/>
                    <a:pt x="41" y="1"/>
                    <a:pt x="45" y="3"/>
                  </a:cubicBezTo>
                  <a:cubicBezTo>
                    <a:pt x="49" y="5"/>
                    <a:pt x="53" y="7"/>
                    <a:pt x="55" y="10"/>
                  </a:cubicBezTo>
                  <a:cubicBezTo>
                    <a:pt x="57" y="13"/>
                    <a:pt x="58" y="16"/>
                    <a:pt x="59" y="21"/>
                  </a:cubicBezTo>
                  <a:lnTo>
                    <a:pt x="47" y="23"/>
                  </a:lnTo>
                  <a:cubicBezTo>
                    <a:pt x="46" y="19"/>
                    <a:pt x="45" y="16"/>
                    <a:pt x="42" y="14"/>
                  </a:cubicBezTo>
                  <a:cubicBezTo>
                    <a:pt x="39" y="12"/>
                    <a:pt x="35" y="11"/>
                    <a:pt x="30" y="11"/>
                  </a:cubicBezTo>
                  <a:cubicBezTo>
                    <a:pt x="25" y="11"/>
                    <a:pt x="20" y="12"/>
                    <a:pt x="18" y="14"/>
                  </a:cubicBezTo>
                  <a:cubicBezTo>
                    <a:pt x="16" y="16"/>
                    <a:pt x="14" y="18"/>
                    <a:pt x="14" y="20"/>
                  </a:cubicBezTo>
                  <a:cubicBezTo>
                    <a:pt x="14" y="22"/>
                    <a:pt x="15" y="23"/>
                    <a:pt x="16" y="25"/>
                  </a:cubicBezTo>
                  <a:cubicBezTo>
                    <a:pt x="17" y="26"/>
                    <a:pt x="18" y="27"/>
                    <a:pt x="21" y="28"/>
                  </a:cubicBezTo>
                  <a:cubicBezTo>
                    <a:pt x="22" y="29"/>
                    <a:pt x="26" y="30"/>
                    <a:pt x="32" y="31"/>
                  </a:cubicBezTo>
                  <a:cubicBezTo>
                    <a:pt x="41" y="34"/>
                    <a:pt x="47" y="36"/>
                    <a:pt x="51" y="37"/>
                  </a:cubicBezTo>
                  <a:cubicBezTo>
                    <a:pt x="54" y="39"/>
                    <a:pt x="57" y="41"/>
                    <a:pt x="59" y="44"/>
                  </a:cubicBezTo>
                  <a:cubicBezTo>
                    <a:pt x="61" y="47"/>
                    <a:pt x="62" y="50"/>
                    <a:pt x="62" y="55"/>
                  </a:cubicBezTo>
                  <a:cubicBezTo>
                    <a:pt x="62" y="59"/>
                    <a:pt x="61" y="63"/>
                    <a:pt x="58" y="67"/>
                  </a:cubicBezTo>
                  <a:cubicBezTo>
                    <a:pt x="56" y="70"/>
                    <a:pt x="52" y="73"/>
                    <a:pt x="48" y="75"/>
                  </a:cubicBezTo>
                  <a:cubicBezTo>
                    <a:pt x="43" y="77"/>
                    <a:pt x="38" y="78"/>
                    <a:pt x="32" y="78"/>
                  </a:cubicBezTo>
                  <a:cubicBezTo>
                    <a:pt x="22" y="78"/>
                    <a:pt x="15" y="76"/>
                    <a:pt x="10" y="72"/>
                  </a:cubicBezTo>
                  <a:cubicBezTo>
                    <a:pt x="5" y="68"/>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1" name="Freeform 461"/>
            <p:cNvSpPr>
              <a:spLocks/>
            </p:cNvSpPr>
            <p:nvPr/>
          </p:nvSpPr>
          <p:spPr bwMode="auto">
            <a:xfrm>
              <a:off x="3748" y="8846"/>
              <a:ext cx="93" cy="136"/>
            </a:xfrm>
            <a:custGeom>
              <a:avLst/>
              <a:gdLst/>
              <a:ahLst/>
              <a:cxnLst>
                <a:cxn ang="0">
                  <a:pos x="0" y="103"/>
                </a:cxn>
                <a:cxn ang="0">
                  <a:pos x="0" y="103"/>
                </a:cxn>
                <a:cxn ang="0">
                  <a:pos x="0" y="0"/>
                </a:cxn>
                <a:cxn ang="0">
                  <a:pos x="74" y="0"/>
                </a:cxn>
                <a:cxn ang="0">
                  <a:pos x="74" y="12"/>
                </a:cxn>
                <a:cxn ang="0">
                  <a:pos x="13" y="12"/>
                </a:cxn>
                <a:cxn ang="0">
                  <a:pos x="13" y="44"/>
                </a:cxn>
                <a:cxn ang="0">
                  <a:pos x="70" y="44"/>
                </a:cxn>
                <a:cxn ang="0">
                  <a:pos x="70" y="56"/>
                </a:cxn>
                <a:cxn ang="0">
                  <a:pos x="13" y="56"/>
                </a:cxn>
                <a:cxn ang="0">
                  <a:pos x="13" y="91"/>
                </a:cxn>
                <a:cxn ang="0">
                  <a:pos x="77" y="91"/>
                </a:cxn>
                <a:cxn ang="0">
                  <a:pos x="77" y="103"/>
                </a:cxn>
                <a:cxn ang="0">
                  <a:pos x="0" y="103"/>
                </a:cxn>
              </a:cxnLst>
              <a:rect l="0" t="0" r="r" b="b"/>
              <a:pathLst>
                <a:path w="77" h="103">
                  <a:moveTo>
                    <a:pt x="0" y="103"/>
                  </a:moveTo>
                  <a:lnTo>
                    <a:pt x="0" y="103"/>
                  </a:lnTo>
                  <a:lnTo>
                    <a:pt x="0" y="0"/>
                  </a:lnTo>
                  <a:lnTo>
                    <a:pt x="74" y="0"/>
                  </a:lnTo>
                  <a:lnTo>
                    <a:pt x="74" y="12"/>
                  </a:lnTo>
                  <a:lnTo>
                    <a:pt x="13" y="12"/>
                  </a:lnTo>
                  <a:lnTo>
                    <a:pt x="13" y="44"/>
                  </a:lnTo>
                  <a:lnTo>
                    <a:pt x="70" y="44"/>
                  </a:lnTo>
                  <a:lnTo>
                    <a:pt x="70" y="56"/>
                  </a:lnTo>
                  <a:lnTo>
                    <a:pt x="13" y="56"/>
                  </a:lnTo>
                  <a:lnTo>
                    <a:pt x="13" y="91"/>
                  </a:lnTo>
                  <a:lnTo>
                    <a:pt x="77" y="91"/>
                  </a:lnTo>
                  <a:lnTo>
                    <a:pt x="77"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2" name="Freeform 462"/>
            <p:cNvSpPr>
              <a:spLocks/>
            </p:cNvSpPr>
            <p:nvPr/>
          </p:nvSpPr>
          <p:spPr bwMode="auto">
            <a:xfrm>
              <a:off x="3862" y="8881"/>
              <a:ext cx="123" cy="101"/>
            </a:xfrm>
            <a:custGeom>
              <a:avLst/>
              <a:gdLst/>
              <a:ahLst/>
              <a:cxnLst>
                <a:cxn ang="0">
                  <a:pos x="0" y="76"/>
                </a:cxn>
                <a:cxn ang="0">
                  <a:pos x="0" y="76"/>
                </a:cxn>
                <a:cxn ang="0">
                  <a:pos x="0" y="1"/>
                </a:cxn>
                <a:cxn ang="0">
                  <a:pos x="11" y="1"/>
                </a:cxn>
                <a:cxn ang="0">
                  <a:pos x="11" y="12"/>
                </a:cxn>
                <a:cxn ang="0">
                  <a:pos x="20" y="3"/>
                </a:cxn>
                <a:cxn ang="0">
                  <a:pos x="34" y="0"/>
                </a:cxn>
                <a:cxn ang="0">
                  <a:pos x="47" y="3"/>
                </a:cxn>
                <a:cxn ang="0">
                  <a:pos x="55" y="13"/>
                </a:cxn>
                <a:cxn ang="0">
                  <a:pos x="78" y="0"/>
                </a:cxn>
                <a:cxn ang="0">
                  <a:pos x="95" y="6"/>
                </a:cxn>
                <a:cxn ang="0">
                  <a:pos x="101" y="25"/>
                </a:cxn>
                <a:cxn ang="0">
                  <a:pos x="101" y="76"/>
                </a:cxn>
                <a:cxn ang="0">
                  <a:pos x="88" y="76"/>
                </a:cxn>
                <a:cxn ang="0">
                  <a:pos x="88" y="29"/>
                </a:cxn>
                <a:cxn ang="0">
                  <a:pos x="87" y="18"/>
                </a:cxn>
                <a:cxn ang="0">
                  <a:pos x="83" y="13"/>
                </a:cxn>
                <a:cxn ang="0">
                  <a:pos x="75" y="10"/>
                </a:cxn>
                <a:cxn ang="0">
                  <a:pos x="62" y="16"/>
                </a:cxn>
                <a:cxn ang="0">
                  <a:pos x="57" y="32"/>
                </a:cxn>
                <a:cxn ang="0">
                  <a:pos x="57" y="76"/>
                </a:cxn>
                <a:cxn ang="0">
                  <a:pos x="44" y="76"/>
                </a:cxn>
                <a:cxn ang="0">
                  <a:pos x="44" y="27"/>
                </a:cxn>
                <a:cxn ang="0">
                  <a:pos x="41" y="15"/>
                </a:cxn>
                <a:cxn ang="0">
                  <a:pos x="31" y="10"/>
                </a:cxn>
                <a:cxn ang="0">
                  <a:pos x="21" y="13"/>
                </a:cxn>
                <a:cxn ang="0">
                  <a:pos x="14" y="22"/>
                </a:cxn>
                <a:cxn ang="0">
                  <a:pos x="12" y="37"/>
                </a:cxn>
                <a:cxn ang="0">
                  <a:pos x="12" y="76"/>
                </a:cxn>
                <a:cxn ang="0">
                  <a:pos x="0" y="76"/>
                </a:cxn>
              </a:cxnLst>
              <a:rect l="0" t="0" r="r" b="b"/>
              <a:pathLst>
                <a:path w="101" h="76">
                  <a:moveTo>
                    <a:pt x="0" y="76"/>
                  </a:moveTo>
                  <a:lnTo>
                    <a:pt x="0" y="76"/>
                  </a:lnTo>
                  <a:lnTo>
                    <a:pt x="0" y="1"/>
                  </a:lnTo>
                  <a:lnTo>
                    <a:pt x="11" y="1"/>
                  </a:lnTo>
                  <a:lnTo>
                    <a:pt x="11" y="12"/>
                  </a:lnTo>
                  <a:cubicBezTo>
                    <a:pt x="13" y="8"/>
                    <a:pt x="17" y="5"/>
                    <a:pt x="20" y="3"/>
                  </a:cubicBezTo>
                  <a:cubicBezTo>
                    <a:pt x="24" y="1"/>
                    <a:pt x="29" y="0"/>
                    <a:pt x="34" y="0"/>
                  </a:cubicBezTo>
                  <a:cubicBezTo>
                    <a:pt x="39" y="0"/>
                    <a:pt x="44" y="1"/>
                    <a:pt x="47" y="3"/>
                  </a:cubicBezTo>
                  <a:cubicBezTo>
                    <a:pt x="51" y="5"/>
                    <a:pt x="53" y="8"/>
                    <a:pt x="55" y="13"/>
                  </a:cubicBezTo>
                  <a:cubicBezTo>
                    <a:pt x="61" y="4"/>
                    <a:pt x="68" y="0"/>
                    <a:pt x="78" y="0"/>
                  </a:cubicBezTo>
                  <a:cubicBezTo>
                    <a:pt x="85" y="0"/>
                    <a:pt x="91" y="2"/>
                    <a:pt x="95" y="6"/>
                  </a:cubicBezTo>
                  <a:cubicBezTo>
                    <a:pt x="99" y="10"/>
                    <a:pt x="101" y="16"/>
                    <a:pt x="101" y="25"/>
                  </a:cubicBezTo>
                  <a:lnTo>
                    <a:pt x="101" y="76"/>
                  </a:lnTo>
                  <a:lnTo>
                    <a:pt x="88" y="76"/>
                  </a:lnTo>
                  <a:lnTo>
                    <a:pt x="88" y="29"/>
                  </a:lnTo>
                  <a:cubicBezTo>
                    <a:pt x="88" y="24"/>
                    <a:pt x="88" y="20"/>
                    <a:pt x="87" y="18"/>
                  </a:cubicBezTo>
                  <a:cubicBezTo>
                    <a:pt x="86" y="16"/>
                    <a:pt x="85" y="14"/>
                    <a:pt x="83" y="13"/>
                  </a:cubicBezTo>
                  <a:cubicBezTo>
                    <a:pt x="81" y="11"/>
                    <a:pt x="78" y="10"/>
                    <a:pt x="75" y="10"/>
                  </a:cubicBezTo>
                  <a:cubicBezTo>
                    <a:pt x="70" y="10"/>
                    <a:pt x="65" y="12"/>
                    <a:pt x="62" y="16"/>
                  </a:cubicBezTo>
                  <a:cubicBezTo>
                    <a:pt x="59" y="19"/>
                    <a:pt x="57" y="25"/>
                    <a:pt x="57" y="32"/>
                  </a:cubicBezTo>
                  <a:lnTo>
                    <a:pt x="57" y="76"/>
                  </a:lnTo>
                  <a:lnTo>
                    <a:pt x="44" y="76"/>
                  </a:lnTo>
                  <a:lnTo>
                    <a:pt x="44" y="27"/>
                  </a:lnTo>
                  <a:cubicBezTo>
                    <a:pt x="44" y="22"/>
                    <a:pt x="43" y="18"/>
                    <a:pt x="41" y="15"/>
                  </a:cubicBezTo>
                  <a:cubicBezTo>
                    <a:pt x="39" y="12"/>
                    <a:pt x="36" y="10"/>
                    <a:pt x="31" y="10"/>
                  </a:cubicBezTo>
                  <a:cubicBezTo>
                    <a:pt x="27" y="10"/>
                    <a:pt x="24" y="11"/>
                    <a:pt x="21" y="13"/>
                  </a:cubicBezTo>
                  <a:cubicBezTo>
                    <a:pt x="18" y="15"/>
                    <a:pt x="16" y="18"/>
                    <a:pt x="14" y="22"/>
                  </a:cubicBezTo>
                  <a:cubicBezTo>
                    <a:pt x="13" y="25"/>
                    <a:pt x="12" y="30"/>
                    <a:pt x="12" y="37"/>
                  </a:cubicBezTo>
                  <a:lnTo>
                    <a:pt x="12"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3" name="Freeform 463"/>
            <p:cNvSpPr>
              <a:spLocks noEditPoints="1"/>
            </p:cNvSpPr>
            <p:nvPr/>
          </p:nvSpPr>
          <p:spPr bwMode="auto">
            <a:xfrm>
              <a:off x="4009" y="8881"/>
              <a:ext cx="79" cy="138"/>
            </a:xfrm>
            <a:custGeom>
              <a:avLst/>
              <a:gdLst/>
              <a:ahLst/>
              <a:cxnLst>
                <a:cxn ang="0">
                  <a:pos x="0" y="104"/>
                </a:cxn>
                <a:cxn ang="0">
                  <a:pos x="0" y="104"/>
                </a:cxn>
                <a:cxn ang="0">
                  <a:pos x="0" y="1"/>
                </a:cxn>
                <a:cxn ang="0">
                  <a:pos x="12" y="1"/>
                </a:cxn>
                <a:cxn ang="0">
                  <a:pos x="12" y="11"/>
                </a:cxn>
                <a:cxn ang="0">
                  <a:pos x="21" y="2"/>
                </a:cxn>
                <a:cxn ang="0">
                  <a:pos x="33" y="0"/>
                </a:cxn>
                <a:cxn ang="0">
                  <a:pos x="50" y="4"/>
                </a:cxn>
                <a:cxn ang="0">
                  <a:pos x="61" y="18"/>
                </a:cxn>
                <a:cxn ang="0">
                  <a:pos x="65" y="38"/>
                </a:cxn>
                <a:cxn ang="0">
                  <a:pos x="61" y="59"/>
                </a:cxn>
                <a:cxn ang="0">
                  <a:pos x="49" y="73"/>
                </a:cxn>
                <a:cxn ang="0">
                  <a:pos x="33" y="78"/>
                </a:cxn>
                <a:cxn ang="0">
                  <a:pos x="21" y="75"/>
                </a:cxn>
                <a:cxn ang="0">
                  <a:pos x="13" y="68"/>
                </a:cxn>
                <a:cxn ang="0">
                  <a:pos x="13" y="104"/>
                </a:cxn>
                <a:cxn ang="0">
                  <a:pos x="0" y="104"/>
                </a:cxn>
                <a:cxn ang="0">
                  <a:pos x="12" y="39"/>
                </a:cxn>
                <a:cxn ang="0">
                  <a:pos x="12" y="39"/>
                </a:cxn>
                <a:cxn ang="0">
                  <a:pos x="18" y="60"/>
                </a:cxn>
                <a:cxn ang="0">
                  <a:pos x="32" y="67"/>
                </a:cxn>
                <a:cxn ang="0">
                  <a:pos x="46" y="60"/>
                </a:cxn>
                <a:cxn ang="0">
                  <a:pos x="52" y="38"/>
                </a:cxn>
                <a:cxn ang="0">
                  <a:pos x="46" y="17"/>
                </a:cxn>
                <a:cxn ang="0">
                  <a:pos x="32" y="9"/>
                </a:cxn>
                <a:cxn ang="0">
                  <a:pos x="18" y="17"/>
                </a:cxn>
                <a:cxn ang="0">
                  <a:pos x="12" y="39"/>
                </a:cxn>
                <a:cxn ang="0">
                  <a:pos x="12" y="39"/>
                </a:cxn>
              </a:cxnLst>
              <a:rect l="0" t="0" r="r" b="b"/>
              <a:pathLst>
                <a:path w="65" h="104">
                  <a:moveTo>
                    <a:pt x="0" y="104"/>
                  </a:moveTo>
                  <a:lnTo>
                    <a:pt x="0" y="104"/>
                  </a:lnTo>
                  <a:lnTo>
                    <a:pt x="0" y="1"/>
                  </a:lnTo>
                  <a:lnTo>
                    <a:pt x="12" y="1"/>
                  </a:lnTo>
                  <a:lnTo>
                    <a:pt x="12" y="11"/>
                  </a:lnTo>
                  <a:cubicBezTo>
                    <a:pt x="15" y="7"/>
                    <a:pt x="18" y="4"/>
                    <a:pt x="21" y="2"/>
                  </a:cubicBezTo>
                  <a:cubicBezTo>
                    <a:pt x="24" y="0"/>
                    <a:pt x="29" y="0"/>
                    <a:pt x="33" y="0"/>
                  </a:cubicBezTo>
                  <a:cubicBezTo>
                    <a:pt x="40" y="0"/>
                    <a:pt x="45" y="1"/>
                    <a:pt x="50" y="4"/>
                  </a:cubicBezTo>
                  <a:cubicBezTo>
                    <a:pt x="55" y="8"/>
                    <a:pt x="59" y="12"/>
                    <a:pt x="61" y="18"/>
                  </a:cubicBezTo>
                  <a:cubicBezTo>
                    <a:pt x="64" y="24"/>
                    <a:pt x="65" y="31"/>
                    <a:pt x="65" y="38"/>
                  </a:cubicBezTo>
                  <a:cubicBezTo>
                    <a:pt x="65" y="46"/>
                    <a:pt x="64" y="52"/>
                    <a:pt x="61" y="59"/>
                  </a:cubicBezTo>
                  <a:cubicBezTo>
                    <a:pt x="58" y="65"/>
                    <a:pt x="54" y="69"/>
                    <a:pt x="49" y="73"/>
                  </a:cubicBezTo>
                  <a:cubicBezTo>
                    <a:pt x="44" y="76"/>
                    <a:pt x="38" y="78"/>
                    <a:pt x="33" y="78"/>
                  </a:cubicBezTo>
                  <a:cubicBezTo>
                    <a:pt x="28" y="78"/>
                    <a:pt x="25" y="77"/>
                    <a:pt x="21" y="75"/>
                  </a:cubicBezTo>
                  <a:cubicBezTo>
                    <a:pt x="18" y="73"/>
                    <a:pt x="15" y="71"/>
                    <a:pt x="13" y="68"/>
                  </a:cubicBezTo>
                  <a:lnTo>
                    <a:pt x="13" y="104"/>
                  </a:lnTo>
                  <a:lnTo>
                    <a:pt x="0" y="104"/>
                  </a:lnTo>
                  <a:close/>
                  <a:moveTo>
                    <a:pt x="12" y="39"/>
                  </a:moveTo>
                  <a:lnTo>
                    <a:pt x="12" y="39"/>
                  </a:lnTo>
                  <a:cubicBezTo>
                    <a:pt x="12" y="49"/>
                    <a:pt x="14" y="56"/>
                    <a:pt x="18" y="60"/>
                  </a:cubicBezTo>
                  <a:cubicBezTo>
                    <a:pt x="21" y="65"/>
                    <a:pt x="26" y="67"/>
                    <a:pt x="32" y="67"/>
                  </a:cubicBezTo>
                  <a:cubicBezTo>
                    <a:pt x="37" y="67"/>
                    <a:pt x="42" y="65"/>
                    <a:pt x="46" y="60"/>
                  </a:cubicBezTo>
                  <a:cubicBezTo>
                    <a:pt x="50" y="55"/>
                    <a:pt x="52" y="48"/>
                    <a:pt x="52" y="38"/>
                  </a:cubicBezTo>
                  <a:cubicBezTo>
                    <a:pt x="52" y="28"/>
                    <a:pt x="50" y="21"/>
                    <a:pt x="46" y="17"/>
                  </a:cubicBezTo>
                  <a:cubicBezTo>
                    <a:pt x="42" y="12"/>
                    <a:pt x="38" y="9"/>
                    <a:pt x="32" y="9"/>
                  </a:cubicBezTo>
                  <a:cubicBezTo>
                    <a:pt x="27" y="9"/>
                    <a:pt x="22" y="12"/>
                    <a:pt x="18" y="17"/>
                  </a:cubicBezTo>
                  <a:cubicBezTo>
                    <a:pt x="14" y="22"/>
                    <a:pt x="12" y="29"/>
                    <a:pt x="12" y="39"/>
                  </a:cubicBezTo>
                  <a:lnTo>
                    <a:pt x="12"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4" name="Freeform 464"/>
            <p:cNvSpPr>
              <a:spLocks/>
            </p:cNvSpPr>
            <p:nvPr/>
          </p:nvSpPr>
          <p:spPr bwMode="auto">
            <a:xfrm>
              <a:off x="4107" y="8846"/>
              <a:ext cx="15" cy="136"/>
            </a:xfrm>
            <a:custGeom>
              <a:avLst/>
              <a:gdLst/>
              <a:ahLst/>
              <a:cxnLst>
                <a:cxn ang="0">
                  <a:pos x="0" y="103"/>
                </a:cxn>
                <a:cxn ang="0">
                  <a:pos x="0" y="103"/>
                </a:cxn>
                <a:cxn ang="0">
                  <a:pos x="0" y="0"/>
                </a:cxn>
                <a:cxn ang="0">
                  <a:pos x="13" y="0"/>
                </a:cxn>
                <a:cxn ang="0">
                  <a:pos x="13" y="103"/>
                </a:cxn>
                <a:cxn ang="0">
                  <a:pos x="0" y="103"/>
                </a:cxn>
              </a:cxnLst>
              <a:rect l="0" t="0" r="r" b="b"/>
              <a:pathLst>
                <a:path w="13" h="103">
                  <a:moveTo>
                    <a:pt x="0" y="103"/>
                  </a:moveTo>
                  <a:lnTo>
                    <a:pt x="0" y="103"/>
                  </a:lnTo>
                  <a:lnTo>
                    <a:pt x="0" y="0"/>
                  </a:lnTo>
                  <a:lnTo>
                    <a:pt x="13" y="0"/>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5" name="Freeform 465"/>
            <p:cNvSpPr>
              <a:spLocks noEditPoints="1"/>
            </p:cNvSpPr>
            <p:nvPr/>
          </p:nvSpPr>
          <p:spPr bwMode="auto">
            <a:xfrm>
              <a:off x="4141" y="8881"/>
              <a:ext cx="85" cy="103"/>
            </a:xfrm>
            <a:custGeom>
              <a:avLst/>
              <a:gdLst/>
              <a:ahLst/>
              <a:cxnLst>
                <a:cxn ang="0">
                  <a:pos x="0" y="39"/>
                </a:cxn>
                <a:cxn ang="0">
                  <a:pos x="0" y="39"/>
                </a:cxn>
                <a:cxn ang="0">
                  <a:pos x="11" y="8"/>
                </a:cxn>
                <a:cxn ang="0">
                  <a:pos x="35" y="0"/>
                </a:cxn>
                <a:cxn ang="0">
                  <a:pos x="60" y="10"/>
                </a:cxn>
                <a:cxn ang="0">
                  <a:pos x="70" y="37"/>
                </a:cxn>
                <a:cxn ang="0">
                  <a:pos x="65" y="60"/>
                </a:cxn>
                <a:cxn ang="0">
                  <a:pos x="53" y="73"/>
                </a:cxn>
                <a:cxn ang="0">
                  <a:pos x="35" y="78"/>
                </a:cxn>
                <a:cxn ang="0">
                  <a:pos x="9" y="68"/>
                </a:cxn>
                <a:cxn ang="0">
                  <a:pos x="0" y="39"/>
                </a:cxn>
                <a:cxn ang="0">
                  <a:pos x="0" y="39"/>
                </a:cxn>
                <a:cxn ang="0">
                  <a:pos x="13" y="39"/>
                </a:cxn>
                <a:cxn ang="0">
                  <a:pos x="13" y="39"/>
                </a:cxn>
                <a:cxn ang="0">
                  <a:pos x="19" y="60"/>
                </a:cxn>
                <a:cxn ang="0">
                  <a:pos x="35" y="67"/>
                </a:cxn>
                <a:cxn ang="0">
                  <a:pos x="50" y="60"/>
                </a:cxn>
                <a:cxn ang="0">
                  <a:pos x="57" y="38"/>
                </a:cxn>
                <a:cxn ang="0">
                  <a:pos x="50" y="17"/>
                </a:cxn>
                <a:cxn ang="0">
                  <a:pos x="35" y="10"/>
                </a:cxn>
                <a:cxn ang="0">
                  <a:pos x="19" y="17"/>
                </a:cxn>
                <a:cxn ang="0">
                  <a:pos x="13" y="39"/>
                </a:cxn>
                <a:cxn ang="0">
                  <a:pos x="13" y="39"/>
                </a:cxn>
              </a:cxnLst>
              <a:rect l="0" t="0" r="r" b="b"/>
              <a:pathLst>
                <a:path w="70" h="78">
                  <a:moveTo>
                    <a:pt x="0" y="39"/>
                  </a:moveTo>
                  <a:lnTo>
                    <a:pt x="0" y="39"/>
                  </a:lnTo>
                  <a:cubicBezTo>
                    <a:pt x="0" y="25"/>
                    <a:pt x="3" y="14"/>
                    <a:pt x="11" y="8"/>
                  </a:cubicBezTo>
                  <a:cubicBezTo>
                    <a:pt x="18" y="2"/>
                    <a:pt x="25" y="0"/>
                    <a:pt x="35" y="0"/>
                  </a:cubicBezTo>
                  <a:cubicBezTo>
                    <a:pt x="45" y="0"/>
                    <a:pt x="53" y="3"/>
                    <a:pt x="60" y="10"/>
                  </a:cubicBezTo>
                  <a:cubicBezTo>
                    <a:pt x="66" y="16"/>
                    <a:pt x="70" y="26"/>
                    <a:pt x="70" y="37"/>
                  </a:cubicBezTo>
                  <a:cubicBezTo>
                    <a:pt x="70" y="47"/>
                    <a:pt x="68" y="55"/>
                    <a:pt x="65" y="60"/>
                  </a:cubicBezTo>
                  <a:cubicBezTo>
                    <a:pt x="62" y="66"/>
                    <a:pt x="58" y="70"/>
                    <a:pt x="53" y="73"/>
                  </a:cubicBezTo>
                  <a:cubicBezTo>
                    <a:pt x="47" y="76"/>
                    <a:pt x="41" y="78"/>
                    <a:pt x="35" y="78"/>
                  </a:cubicBezTo>
                  <a:cubicBezTo>
                    <a:pt x="24" y="78"/>
                    <a:pt x="16" y="74"/>
                    <a:pt x="9" y="68"/>
                  </a:cubicBezTo>
                  <a:cubicBezTo>
                    <a:pt x="3" y="61"/>
                    <a:pt x="0" y="51"/>
                    <a:pt x="0" y="39"/>
                  </a:cubicBezTo>
                  <a:lnTo>
                    <a:pt x="0" y="39"/>
                  </a:lnTo>
                  <a:close/>
                  <a:moveTo>
                    <a:pt x="13" y="39"/>
                  </a:moveTo>
                  <a:lnTo>
                    <a:pt x="13" y="39"/>
                  </a:lnTo>
                  <a:cubicBezTo>
                    <a:pt x="13" y="48"/>
                    <a:pt x="15" y="55"/>
                    <a:pt x="19" y="60"/>
                  </a:cubicBezTo>
                  <a:cubicBezTo>
                    <a:pt x="23" y="65"/>
                    <a:pt x="28" y="67"/>
                    <a:pt x="35" y="67"/>
                  </a:cubicBezTo>
                  <a:cubicBezTo>
                    <a:pt x="41" y="67"/>
                    <a:pt x="46" y="65"/>
                    <a:pt x="50" y="60"/>
                  </a:cubicBezTo>
                  <a:cubicBezTo>
                    <a:pt x="54" y="55"/>
                    <a:pt x="57" y="48"/>
                    <a:pt x="57" y="38"/>
                  </a:cubicBezTo>
                  <a:cubicBezTo>
                    <a:pt x="57" y="29"/>
                    <a:pt x="54" y="22"/>
                    <a:pt x="50" y="17"/>
                  </a:cubicBezTo>
                  <a:cubicBezTo>
                    <a:pt x="46" y="12"/>
                    <a:pt x="41" y="10"/>
                    <a:pt x="35" y="10"/>
                  </a:cubicBezTo>
                  <a:cubicBezTo>
                    <a:pt x="28" y="10"/>
                    <a:pt x="23"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6" name="Freeform 466"/>
            <p:cNvSpPr>
              <a:spLocks/>
            </p:cNvSpPr>
            <p:nvPr/>
          </p:nvSpPr>
          <p:spPr bwMode="auto">
            <a:xfrm>
              <a:off x="4234" y="8883"/>
              <a:ext cx="83" cy="138"/>
            </a:xfrm>
            <a:custGeom>
              <a:avLst/>
              <a:gdLst/>
              <a:ahLst/>
              <a:cxnLst>
                <a:cxn ang="0">
                  <a:pos x="7" y="104"/>
                </a:cxn>
                <a:cxn ang="0">
                  <a:pos x="7" y="104"/>
                </a:cxn>
                <a:cxn ang="0">
                  <a:pos x="5" y="92"/>
                </a:cxn>
                <a:cxn ang="0">
                  <a:pos x="13" y="93"/>
                </a:cxn>
                <a:cxn ang="0">
                  <a:pos x="19" y="91"/>
                </a:cxn>
                <a:cxn ang="0">
                  <a:pos x="23" y="88"/>
                </a:cxn>
                <a:cxn ang="0">
                  <a:pos x="27" y="78"/>
                </a:cxn>
                <a:cxn ang="0">
                  <a:pos x="28" y="75"/>
                </a:cxn>
                <a:cxn ang="0">
                  <a:pos x="0" y="0"/>
                </a:cxn>
                <a:cxn ang="0">
                  <a:pos x="14" y="0"/>
                </a:cxn>
                <a:cxn ang="0">
                  <a:pos x="29" y="43"/>
                </a:cxn>
                <a:cxn ang="0">
                  <a:pos x="35" y="61"/>
                </a:cxn>
                <a:cxn ang="0">
                  <a:pos x="40" y="44"/>
                </a:cxn>
                <a:cxn ang="0">
                  <a:pos x="56" y="0"/>
                </a:cxn>
                <a:cxn ang="0">
                  <a:pos x="68" y="0"/>
                </a:cxn>
                <a:cxn ang="0">
                  <a:pos x="40" y="76"/>
                </a:cxn>
                <a:cxn ang="0">
                  <a:pos x="33" y="93"/>
                </a:cxn>
                <a:cxn ang="0">
                  <a:pos x="25" y="102"/>
                </a:cxn>
                <a:cxn ang="0">
                  <a:pos x="15" y="105"/>
                </a:cxn>
                <a:cxn ang="0">
                  <a:pos x="7" y="104"/>
                </a:cxn>
                <a:cxn ang="0">
                  <a:pos x="7" y="104"/>
                </a:cxn>
              </a:cxnLst>
              <a:rect l="0" t="0" r="r" b="b"/>
              <a:pathLst>
                <a:path w="68" h="105">
                  <a:moveTo>
                    <a:pt x="7" y="104"/>
                  </a:moveTo>
                  <a:lnTo>
                    <a:pt x="7" y="104"/>
                  </a:lnTo>
                  <a:lnTo>
                    <a:pt x="5" y="92"/>
                  </a:lnTo>
                  <a:cubicBezTo>
                    <a:pt x="8" y="92"/>
                    <a:pt x="10" y="93"/>
                    <a:pt x="13" y="93"/>
                  </a:cubicBezTo>
                  <a:cubicBezTo>
                    <a:pt x="15" y="93"/>
                    <a:pt x="18" y="92"/>
                    <a:pt x="19" y="91"/>
                  </a:cubicBezTo>
                  <a:cubicBezTo>
                    <a:pt x="21" y="91"/>
                    <a:pt x="22" y="89"/>
                    <a:pt x="23" y="88"/>
                  </a:cubicBezTo>
                  <a:cubicBezTo>
                    <a:pt x="24" y="86"/>
                    <a:pt x="25" y="83"/>
                    <a:pt x="27" y="78"/>
                  </a:cubicBezTo>
                  <a:cubicBezTo>
                    <a:pt x="28" y="77"/>
                    <a:pt x="28" y="76"/>
                    <a:pt x="28" y="75"/>
                  </a:cubicBezTo>
                  <a:lnTo>
                    <a:pt x="0" y="0"/>
                  </a:lnTo>
                  <a:lnTo>
                    <a:pt x="14" y="0"/>
                  </a:lnTo>
                  <a:lnTo>
                    <a:pt x="29" y="43"/>
                  </a:lnTo>
                  <a:cubicBezTo>
                    <a:pt x="31" y="49"/>
                    <a:pt x="33" y="55"/>
                    <a:pt x="35" y="61"/>
                  </a:cubicBezTo>
                  <a:cubicBezTo>
                    <a:pt x="36" y="55"/>
                    <a:pt x="38" y="49"/>
                    <a:pt x="40" y="44"/>
                  </a:cubicBezTo>
                  <a:lnTo>
                    <a:pt x="56" y="0"/>
                  </a:lnTo>
                  <a:lnTo>
                    <a:pt x="68" y="0"/>
                  </a:lnTo>
                  <a:lnTo>
                    <a:pt x="40" y="76"/>
                  </a:lnTo>
                  <a:cubicBezTo>
                    <a:pt x="37" y="84"/>
                    <a:pt x="35" y="90"/>
                    <a:pt x="33" y="93"/>
                  </a:cubicBezTo>
                  <a:cubicBezTo>
                    <a:pt x="31" y="97"/>
                    <a:pt x="28" y="100"/>
                    <a:pt x="25" y="102"/>
                  </a:cubicBezTo>
                  <a:cubicBezTo>
                    <a:pt x="22" y="104"/>
                    <a:pt x="19" y="105"/>
                    <a:pt x="15" y="105"/>
                  </a:cubicBezTo>
                  <a:cubicBezTo>
                    <a:pt x="12" y="105"/>
                    <a:pt x="10" y="105"/>
                    <a:pt x="7" y="104"/>
                  </a:cubicBezTo>
                  <a:lnTo>
                    <a:pt x="7" y="10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7" name="Freeform 467"/>
            <p:cNvSpPr>
              <a:spLocks noEditPoints="1"/>
            </p:cNvSpPr>
            <p:nvPr/>
          </p:nvSpPr>
          <p:spPr bwMode="auto">
            <a:xfrm>
              <a:off x="4322" y="8881"/>
              <a:ext cx="84" cy="103"/>
            </a:xfrm>
            <a:custGeom>
              <a:avLst/>
              <a:gdLst/>
              <a:ahLst/>
              <a:cxnLst>
                <a:cxn ang="0">
                  <a:pos x="55" y="52"/>
                </a:cxn>
                <a:cxn ang="0">
                  <a:pos x="55" y="52"/>
                </a:cxn>
                <a:cxn ang="0">
                  <a:pos x="68" y="53"/>
                </a:cxn>
                <a:cxn ang="0">
                  <a:pos x="57" y="71"/>
                </a:cxn>
                <a:cxn ang="0">
                  <a:pos x="35" y="78"/>
                </a:cxn>
                <a:cxn ang="0">
                  <a:pos x="9" y="67"/>
                </a:cxn>
                <a:cxn ang="0">
                  <a:pos x="0" y="39"/>
                </a:cxn>
                <a:cxn ang="0">
                  <a:pos x="10" y="10"/>
                </a:cxn>
                <a:cxn ang="0">
                  <a:pos x="35" y="0"/>
                </a:cxn>
                <a:cxn ang="0">
                  <a:pos x="59" y="10"/>
                </a:cxn>
                <a:cxn ang="0">
                  <a:pos x="69" y="38"/>
                </a:cxn>
                <a:cxn ang="0">
                  <a:pos x="69" y="42"/>
                </a:cxn>
                <a:cxn ang="0">
                  <a:pos x="13" y="42"/>
                </a:cxn>
                <a:cxn ang="0">
                  <a:pos x="20" y="61"/>
                </a:cxn>
                <a:cxn ang="0">
                  <a:pos x="36" y="67"/>
                </a:cxn>
                <a:cxn ang="0">
                  <a:pos x="47" y="63"/>
                </a:cxn>
                <a:cxn ang="0">
                  <a:pos x="55" y="52"/>
                </a:cxn>
                <a:cxn ang="0">
                  <a:pos x="55" y="52"/>
                </a:cxn>
                <a:cxn ang="0">
                  <a:pos x="14" y="31"/>
                </a:cxn>
                <a:cxn ang="0">
                  <a:pos x="14" y="31"/>
                </a:cxn>
                <a:cxn ang="0">
                  <a:pos x="55" y="31"/>
                </a:cxn>
                <a:cxn ang="0">
                  <a:pos x="51" y="17"/>
                </a:cxn>
                <a:cxn ang="0">
                  <a:pos x="35" y="10"/>
                </a:cxn>
                <a:cxn ang="0">
                  <a:pos x="20" y="16"/>
                </a:cxn>
                <a:cxn ang="0">
                  <a:pos x="14" y="31"/>
                </a:cxn>
                <a:cxn ang="0">
                  <a:pos x="14" y="31"/>
                </a:cxn>
              </a:cxnLst>
              <a:rect l="0" t="0" r="r" b="b"/>
              <a:pathLst>
                <a:path w="69" h="78">
                  <a:moveTo>
                    <a:pt x="55" y="52"/>
                  </a:moveTo>
                  <a:lnTo>
                    <a:pt x="55" y="52"/>
                  </a:lnTo>
                  <a:lnTo>
                    <a:pt x="68" y="53"/>
                  </a:lnTo>
                  <a:cubicBezTo>
                    <a:pt x="66" y="61"/>
                    <a:pt x="62" y="67"/>
                    <a:pt x="57" y="71"/>
                  </a:cubicBezTo>
                  <a:cubicBezTo>
                    <a:pt x="51" y="75"/>
                    <a:pt x="44" y="78"/>
                    <a:pt x="35" y="78"/>
                  </a:cubicBezTo>
                  <a:cubicBezTo>
                    <a:pt x="25" y="78"/>
                    <a:pt x="16" y="74"/>
                    <a:pt x="9" y="67"/>
                  </a:cubicBezTo>
                  <a:cubicBezTo>
                    <a:pt x="3" y="61"/>
                    <a:pt x="0" y="51"/>
                    <a:pt x="0" y="39"/>
                  </a:cubicBezTo>
                  <a:cubicBezTo>
                    <a:pt x="0" y="27"/>
                    <a:pt x="3" y="17"/>
                    <a:pt x="10" y="10"/>
                  </a:cubicBezTo>
                  <a:cubicBezTo>
                    <a:pt x="16" y="3"/>
                    <a:pt x="24" y="0"/>
                    <a:pt x="35" y="0"/>
                  </a:cubicBezTo>
                  <a:cubicBezTo>
                    <a:pt x="45" y="0"/>
                    <a:pt x="53" y="3"/>
                    <a:pt x="59" y="10"/>
                  </a:cubicBezTo>
                  <a:cubicBezTo>
                    <a:pt x="66" y="17"/>
                    <a:pt x="69" y="26"/>
                    <a:pt x="69" y="38"/>
                  </a:cubicBezTo>
                  <a:cubicBezTo>
                    <a:pt x="69" y="39"/>
                    <a:pt x="69" y="40"/>
                    <a:pt x="69" y="42"/>
                  </a:cubicBezTo>
                  <a:lnTo>
                    <a:pt x="13" y="42"/>
                  </a:lnTo>
                  <a:cubicBezTo>
                    <a:pt x="13" y="50"/>
                    <a:pt x="16" y="56"/>
                    <a:pt x="20" y="61"/>
                  </a:cubicBezTo>
                  <a:cubicBezTo>
                    <a:pt x="24" y="65"/>
                    <a:pt x="29" y="67"/>
                    <a:pt x="36" y="67"/>
                  </a:cubicBezTo>
                  <a:cubicBezTo>
                    <a:pt x="40" y="67"/>
                    <a:pt x="44" y="66"/>
                    <a:pt x="47" y="63"/>
                  </a:cubicBezTo>
                  <a:cubicBezTo>
                    <a:pt x="51" y="61"/>
                    <a:pt x="53" y="57"/>
                    <a:pt x="55" y="52"/>
                  </a:cubicBezTo>
                  <a:lnTo>
                    <a:pt x="55" y="52"/>
                  </a:lnTo>
                  <a:close/>
                  <a:moveTo>
                    <a:pt x="14" y="31"/>
                  </a:moveTo>
                  <a:lnTo>
                    <a:pt x="14" y="31"/>
                  </a:lnTo>
                  <a:lnTo>
                    <a:pt x="55" y="31"/>
                  </a:lnTo>
                  <a:cubicBezTo>
                    <a:pt x="55" y="25"/>
                    <a:pt x="53" y="20"/>
                    <a:pt x="51" y="17"/>
                  </a:cubicBezTo>
                  <a:cubicBezTo>
                    <a:pt x="47" y="12"/>
                    <a:pt x="41" y="10"/>
                    <a:pt x="35" y="10"/>
                  </a:cubicBezTo>
                  <a:cubicBezTo>
                    <a:pt x="29" y="10"/>
                    <a:pt x="24" y="12"/>
                    <a:pt x="20" y="16"/>
                  </a:cubicBezTo>
                  <a:cubicBezTo>
                    <a:pt x="16" y="20"/>
                    <a:pt x="14" y="25"/>
                    <a:pt x="14" y="31"/>
                  </a:cubicBezTo>
                  <a:lnTo>
                    <a:pt x="1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8" name="Freeform 468"/>
            <p:cNvSpPr>
              <a:spLocks noEditPoints="1"/>
            </p:cNvSpPr>
            <p:nvPr/>
          </p:nvSpPr>
          <p:spPr bwMode="auto">
            <a:xfrm>
              <a:off x="4419" y="8881"/>
              <a:ext cx="84" cy="103"/>
            </a:xfrm>
            <a:custGeom>
              <a:avLst/>
              <a:gdLst/>
              <a:ahLst/>
              <a:cxnLst>
                <a:cxn ang="0">
                  <a:pos x="55" y="52"/>
                </a:cxn>
                <a:cxn ang="0">
                  <a:pos x="55" y="52"/>
                </a:cxn>
                <a:cxn ang="0">
                  <a:pos x="68" y="53"/>
                </a:cxn>
                <a:cxn ang="0">
                  <a:pos x="57" y="71"/>
                </a:cxn>
                <a:cxn ang="0">
                  <a:pos x="35" y="78"/>
                </a:cxn>
                <a:cxn ang="0">
                  <a:pos x="9" y="67"/>
                </a:cxn>
                <a:cxn ang="0">
                  <a:pos x="0" y="39"/>
                </a:cxn>
                <a:cxn ang="0">
                  <a:pos x="10" y="10"/>
                </a:cxn>
                <a:cxn ang="0">
                  <a:pos x="35" y="0"/>
                </a:cxn>
                <a:cxn ang="0">
                  <a:pos x="59" y="10"/>
                </a:cxn>
                <a:cxn ang="0">
                  <a:pos x="69" y="38"/>
                </a:cxn>
                <a:cxn ang="0">
                  <a:pos x="69" y="42"/>
                </a:cxn>
                <a:cxn ang="0">
                  <a:pos x="13" y="42"/>
                </a:cxn>
                <a:cxn ang="0">
                  <a:pos x="20" y="61"/>
                </a:cxn>
                <a:cxn ang="0">
                  <a:pos x="35" y="67"/>
                </a:cxn>
                <a:cxn ang="0">
                  <a:pos x="47" y="63"/>
                </a:cxn>
                <a:cxn ang="0">
                  <a:pos x="55" y="52"/>
                </a:cxn>
                <a:cxn ang="0">
                  <a:pos x="55" y="52"/>
                </a:cxn>
                <a:cxn ang="0">
                  <a:pos x="14" y="31"/>
                </a:cxn>
                <a:cxn ang="0">
                  <a:pos x="14" y="31"/>
                </a:cxn>
                <a:cxn ang="0">
                  <a:pos x="55" y="31"/>
                </a:cxn>
                <a:cxn ang="0">
                  <a:pos x="51" y="17"/>
                </a:cxn>
                <a:cxn ang="0">
                  <a:pos x="35" y="10"/>
                </a:cxn>
                <a:cxn ang="0">
                  <a:pos x="20" y="16"/>
                </a:cxn>
                <a:cxn ang="0">
                  <a:pos x="14" y="31"/>
                </a:cxn>
                <a:cxn ang="0">
                  <a:pos x="14" y="31"/>
                </a:cxn>
              </a:cxnLst>
              <a:rect l="0" t="0" r="r" b="b"/>
              <a:pathLst>
                <a:path w="69" h="78">
                  <a:moveTo>
                    <a:pt x="55" y="52"/>
                  </a:moveTo>
                  <a:lnTo>
                    <a:pt x="55" y="52"/>
                  </a:lnTo>
                  <a:lnTo>
                    <a:pt x="68" y="53"/>
                  </a:lnTo>
                  <a:cubicBezTo>
                    <a:pt x="66" y="61"/>
                    <a:pt x="62" y="67"/>
                    <a:pt x="57" y="71"/>
                  </a:cubicBezTo>
                  <a:cubicBezTo>
                    <a:pt x="51" y="75"/>
                    <a:pt x="44" y="78"/>
                    <a:pt x="35" y="78"/>
                  </a:cubicBezTo>
                  <a:cubicBezTo>
                    <a:pt x="24" y="78"/>
                    <a:pt x="16" y="74"/>
                    <a:pt x="9" y="67"/>
                  </a:cubicBezTo>
                  <a:cubicBezTo>
                    <a:pt x="3" y="61"/>
                    <a:pt x="0" y="51"/>
                    <a:pt x="0" y="39"/>
                  </a:cubicBezTo>
                  <a:cubicBezTo>
                    <a:pt x="0" y="27"/>
                    <a:pt x="3" y="17"/>
                    <a:pt x="10" y="10"/>
                  </a:cubicBezTo>
                  <a:cubicBezTo>
                    <a:pt x="16" y="3"/>
                    <a:pt x="24" y="0"/>
                    <a:pt x="35" y="0"/>
                  </a:cubicBezTo>
                  <a:cubicBezTo>
                    <a:pt x="45" y="0"/>
                    <a:pt x="53" y="3"/>
                    <a:pt x="59" y="10"/>
                  </a:cubicBezTo>
                  <a:cubicBezTo>
                    <a:pt x="65" y="17"/>
                    <a:pt x="69" y="26"/>
                    <a:pt x="69" y="38"/>
                  </a:cubicBezTo>
                  <a:cubicBezTo>
                    <a:pt x="69" y="39"/>
                    <a:pt x="69" y="40"/>
                    <a:pt x="69" y="42"/>
                  </a:cubicBezTo>
                  <a:lnTo>
                    <a:pt x="13" y="42"/>
                  </a:lnTo>
                  <a:cubicBezTo>
                    <a:pt x="13" y="50"/>
                    <a:pt x="16" y="56"/>
                    <a:pt x="20" y="61"/>
                  </a:cubicBezTo>
                  <a:cubicBezTo>
                    <a:pt x="24" y="65"/>
                    <a:pt x="29" y="67"/>
                    <a:pt x="35" y="67"/>
                  </a:cubicBezTo>
                  <a:cubicBezTo>
                    <a:pt x="40" y="67"/>
                    <a:pt x="44" y="66"/>
                    <a:pt x="47" y="63"/>
                  </a:cubicBezTo>
                  <a:cubicBezTo>
                    <a:pt x="51" y="61"/>
                    <a:pt x="53" y="57"/>
                    <a:pt x="55" y="52"/>
                  </a:cubicBezTo>
                  <a:lnTo>
                    <a:pt x="55" y="52"/>
                  </a:lnTo>
                  <a:close/>
                  <a:moveTo>
                    <a:pt x="14" y="31"/>
                  </a:moveTo>
                  <a:lnTo>
                    <a:pt x="14" y="31"/>
                  </a:lnTo>
                  <a:lnTo>
                    <a:pt x="55" y="31"/>
                  </a:lnTo>
                  <a:cubicBezTo>
                    <a:pt x="55" y="25"/>
                    <a:pt x="53" y="20"/>
                    <a:pt x="51" y="17"/>
                  </a:cubicBezTo>
                  <a:cubicBezTo>
                    <a:pt x="46" y="12"/>
                    <a:pt x="41" y="10"/>
                    <a:pt x="35" y="10"/>
                  </a:cubicBezTo>
                  <a:cubicBezTo>
                    <a:pt x="29" y="10"/>
                    <a:pt x="24" y="12"/>
                    <a:pt x="20" y="16"/>
                  </a:cubicBezTo>
                  <a:cubicBezTo>
                    <a:pt x="16" y="20"/>
                    <a:pt x="14" y="25"/>
                    <a:pt x="14" y="31"/>
                  </a:cubicBezTo>
                  <a:lnTo>
                    <a:pt x="14" y="3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89" name="Freeform 469"/>
            <p:cNvSpPr>
              <a:spLocks/>
            </p:cNvSpPr>
            <p:nvPr/>
          </p:nvSpPr>
          <p:spPr bwMode="auto">
            <a:xfrm>
              <a:off x="4516" y="8881"/>
              <a:ext cx="75" cy="103"/>
            </a:xfrm>
            <a:custGeom>
              <a:avLst/>
              <a:gdLst/>
              <a:ahLst/>
              <a:cxnLst>
                <a:cxn ang="0">
                  <a:pos x="0" y="54"/>
                </a:cxn>
                <a:cxn ang="0">
                  <a:pos x="0" y="54"/>
                </a:cxn>
                <a:cxn ang="0">
                  <a:pos x="12" y="52"/>
                </a:cxn>
                <a:cxn ang="0">
                  <a:pos x="18" y="63"/>
                </a:cxn>
                <a:cxn ang="0">
                  <a:pos x="32" y="67"/>
                </a:cxn>
                <a:cxn ang="0">
                  <a:pos x="45" y="64"/>
                </a:cxn>
                <a:cxn ang="0">
                  <a:pos x="49" y="55"/>
                </a:cxn>
                <a:cxn ang="0">
                  <a:pos x="45" y="49"/>
                </a:cxn>
                <a:cxn ang="0">
                  <a:pos x="32" y="44"/>
                </a:cxn>
                <a:cxn ang="0">
                  <a:pos x="13" y="38"/>
                </a:cxn>
                <a:cxn ang="0">
                  <a:pos x="5" y="31"/>
                </a:cxn>
                <a:cxn ang="0">
                  <a:pos x="2" y="21"/>
                </a:cxn>
                <a:cxn ang="0">
                  <a:pos x="4" y="12"/>
                </a:cxn>
                <a:cxn ang="0">
                  <a:pos x="11" y="5"/>
                </a:cxn>
                <a:cxn ang="0">
                  <a:pos x="19" y="1"/>
                </a:cxn>
                <a:cxn ang="0">
                  <a:pos x="30" y="0"/>
                </a:cxn>
                <a:cxn ang="0">
                  <a:pos x="45" y="2"/>
                </a:cxn>
                <a:cxn ang="0">
                  <a:pos x="55" y="9"/>
                </a:cxn>
                <a:cxn ang="0">
                  <a:pos x="59" y="20"/>
                </a:cxn>
                <a:cxn ang="0">
                  <a:pos x="47" y="22"/>
                </a:cxn>
                <a:cxn ang="0">
                  <a:pos x="42" y="13"/>
                </a:cxn>
                <a:cxn ang="0">
                  <a:pos x="30" y="10"/>
                </a:cxn>
                <a:cxn ang="0">
                  <a:pos x="18" y="13"/>
                </a:cxn>
                <a:cxn ang="0">
                  <a:pos x="14" y="20"/>
                </a:cxn>
                <a:cxn ang="0">
                  <a:pos x="16" y="24"/>
                </a:cxn>
                <a:cxn ang="0">
                  <a:pos x="21" y="27"/>
                </a:cxn>
                <a:cxn ang="0">
                  <a:pos x="32" y="31"/>
                </a:cxn>
                <a:cxn ang="0">
                  <a:pos x="51" y="36"/>
                </a:cxn>
                <a:cxn ang="0">
                  <a:pos x="59" y="43"/>
                </a:cxn>
                <a:cxn ang="0">
                  <a:pos x="62" y="54"/>
                </a:cxn>
                <a:cxn ang="0">
                  <a:pos x="58" y="66"/>
                </a:cxn>
                <a:cxn ang="0">
                  <a:pos x="48" y="74"/>
                </a:cxn>
                <a:cxn ang="0">
                  <a:pos x="32" y="78"/>
                </a:cxn>
                <a:cxn ang="0">
                  <a:pos x="10" y="72"/>
                </a:cxn>
                <a:cxn ang="0">
                  <a:pos x="0" y="54"/>
                </a:cxn>
                <a:cxn ang="0">
                  <a:pos x="0" y="54"/>
                </a:cxn>
              </a:cxnLst>
              <a:rect l="0" t="0" r="r" b="b"/>
              <a:pathLst>
                <a:path w="62" h="78">
                  <a:moveTo>
                    <a:pt x="0" y="54"/>
                  </a:moveTo>
                  <a:lnTo>
                    <a:pt x="0" y="54"/>
                  </a:lnTo>
                  <a:lnTo>
                    <a:pt x="12" y="52"/>
                  </a:lnTo>
                  <a:cubicBezTo>
                    <a:pt x="13" y="57"/>
                    <a:pt x="15" y="60"/>
                    <a:pt x="18" y="63"/>
                  </a:cubicBezTo>
                  <a:cubicBezTo>
                    <a:pt x="22" y="66"/>
                    <a:pt x="26" y="67"/>
                    <a:pt x="32" y="67"/>
                  </a:cubicBezTo>
                  <a:cubicBezTo>
                    <a:pt x="38" y="67"/>
                    <a:pt x="42" y="66"/>
                    <a:pt x="45" y="64"/>
                  </a:cubicBezTo>
                  <a:cubicBezTo>
                    <a:pt x="48" y="61"/>
                    <a:pt x="49" y="58"/>
                    <a:pt x="49" y="55"/>
                  </a:cubicBezTo>
                  <a:cubicBezTo>
                    <a:pt x="49" y="52"/>
                    <a:pt x="48" y="50"/>
                    <a:pt x="45" y="49"/>
                  </a:cubicBezTo>
                  <a:cubicBezTo>
                    <a:pt x="43" y="47"/>
                    <a:pt x="39" y="46"/>
                    <a:pt x="32" y="44"/>
                  </a:cubicBezTo>
                  <a:cubicBezTo>
                    <a:pt x="23" y="42"/>
                    <a:pt x="17" y="40"/>
                    <a:pt x="13" y="38"/>
                  </a:cubicBezTo>
                  <a:cubicBezTo>
                    <a:pt x="9" y="36"/>
                    <a:pt x="7" y="34"/>
                    <a:pt x="5" y="31"/>
                  </a:cubicBezTo>
                  <a:cubicBezTo>
                    <a:pt x="3" y="28"/>
                    <a:pt x="2" y="25"/>
                    <a:pt x="2" y="21"/>
                  </a:cubicBezTo>
                  <a:cubicBezTo>
                    <a:pt x="2" y="18"/>
                    <a:pt x="3" y="15"/>
                    <a:pt x="4" y="12"/>
                  </a:cubicBezTo>
                  <a:cubicBezTo>
                    <a:pt x="6" y="9"/>
                    <a:pt x="8" y="7"/>
                    <a:pt x="11" y="5"/>
                  </a:cubicBezTo>
                  <a:cubicBezTo>
                    <a:pt x="13" y="3"/>
                    <a:pt x="15" y="2"/>
                    <a:pt x="19" y="1"/>
                  </a:cubicBezTo>
                  <a:cubicBezTo>
                    <a:pt x="22" y="0"/>
                    <a:pt x="26" y="0"/>
                    <a:pt x="30" y="0"/>
                  </a:cubicBezTo>
                  <a:cubicBezTo>
                    <a:pt x="35" y="0"/>
                    <a:pt x="41" y="0"/>
                    <a:pt x="45" y="2"/>
                  </a:cubicBezTo>
                  <a:cubicBezTo>
                    <a:pt x="49" y="4"/>
                    <a:pt x="53" y="6"/>
                    <a:pt x="55" y="9"/>
                  </a:cubicBezTo>
                  <a:cubicBezTo>
                    <a:pt x="57" y="12"/>
                    <a:pt x="58" y="16"/>
                    <a:pt x="59" y="20"/>
                  </a:cubicBezTo>
                  <a:lnTo>
                    <a:pt x="47" y="22"/>
                  </a:lnTo>
                  <a:cubicBezTo>
                    <a:pt x="46" y="18"/>
                    <a:pt x="45" y="15"/>
                    <a:pt x="42" y="13"/>
                  </a:cubicBezTo>
                  <a:cubicBezTo>
                    <a:pt x="39" y="11"/>
                    <a:pt x="35" y="10"/>
                    <a:pt x="30" y="10"/>
                  </a:cubicBezTo>
                  <a:cubicBezTo>
                    <a:pt x="25" y="10"/>
                    <a:pt x="20" y="11"/>
                    <a:pt x="18" y="13"/>
                  </a:cubicBezTo>
                  <a:cubicBezTo>
                    <a:pt x="16" y="15"/>
                    <a:pt x="14" y="17"/>
                    <a:pt x="14" y="20"/>
                  </a:cubicBezTo>
                  <a:cubicBezTo>
                    <a:pt x="14" y="21"/>
                    <a:pt x="15" y="23"/>
                    <a:pt x="16" y="24"/>
                  </a:cubicBezTo>
                  <a:cubicBezTo>
                    <a:pt x="17" y="25"/>
                    <a:pt x="18" y="26"/>
                    <a:pt x="21" y="27"/>
                  </a:cubicBezTo>
                  <a:cubicBezTo>
                    <a:pt x="22" y="28"/>
                    <a:pt x="26" y="29"/>
                    <a:pt x="32" y="31"/>
                  </a:cubicBezTo>
                  <a:cubicBezTo>
                    <a:pt x="41" y="33"/>
                    <a:pt x="47" y="35"/>
                    <a:pt x="51" y="36"/>
                  </a:cubicBezTo>
                  <a:cubicBezTo>
                    <a:pt x="54" y="38"/>
                    <a:pt x="57" y="40"/>
                    <a:pt x="59" y="43"/>
                  </a:cubicBezTo>
                  <a:cubicBezTo>
                    <a:pt x="61" y="46"/>
                    <a:pt x="62" y="50"/>
                    <a:pt x="62" y="54"/>
                  </a:cubicBezTo>
                  <a:cubicBezTo>
                    <a:pt x="62" y="58"/>
                    <a:pt x="61" y="62"/>
                    <a:pt x="58" y="66"/>
                  </a:cubicBezTo>
                  <a:cubicBezTo>
                    <a:pt x="56" y="70"/>
                    <a:pt x="52" y="72"/>
                    <a:pt x="48" y="74"/>
                  </a:cubicBezTo>
                  <a:cubicBezTo>
                    <a:pt x="43" y="77"/>
                    <a:pt x="38" y="78"/>
                    <a:pt x="32" y="78"/>
                  </a:cubicBezTo>
                  <a:cubicBezTo>
                    <a:pt x="22" y="78"/>
                    <a:pt x="15" y="76"/>
                    <a:pt x="10" y="72"/>
                  </a:cubicBezTo>
                  <a:cubicBezTo>
                    <a:pt x="5"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0" name="Freeform 470"/>
            <p:cNvSpPr>
              <a:spLocks noEditPoints="1"/>
            </p:cNvSpPr>
            <p:nvPr/>
          </p:nvSpPr>
          <p:spPr bwMode="auto">
            <a:xfrm>
              <a:off x="3986" y="8577"/>
              <a:ext cx="118" cy="136"/>
            </a:xfrm>
            <a:custGeom>
              <a:avLst/>
              <a:gdLst/>
              <a:ahLst/>
              <a:cxnLst>
                <a:cxn ang="0">
                  <a:pos x="0" y="103"/>
                </a:cxn>
                <a:cxn ang="0">
                  <a:pos x="0" y="103"/>
                </a:cxn>
                <a:cxn ang="0">
                  <a:pos x="40" y="0"/>
                </a:cxn>
                <a:cxn ang="0">
                  <a:pos x="54" y="0"/>
                </a:cxn>
                <a:cxn ang="0">
                  <a:pos x="97" y="103"/>
                </a:cxn>
                <a:cxn ang="0">
                  <a:pos x="81" y="103"/>
                </a:cxn>
                <a:cxn ang="0">
                  <a:pos x="69" y="71"/>
                </a:cxn>
                <a:cxn ang="0">
                  <a:pos x="26" y="71"/>
                </a:cxn>
                <a:cxn ang="0">
                  <a:pos x="15" y="103"/>
                </a:cxn>
                <a:cxn ang="0">
                  <a:pos x="0" y="103"/>
                </a:cxn>
                <a:cxn ang="0">
                  <a:pos x="30" y="60"/>
                </a:cxn>
                <a:cxn ang="0">
                  <a:pos x="30" y="60"/>
                </a:cxn>
                <a:cxn ang="0">
                  <a:pos x="65" y="60"/>
                </a:cxn>
                <a:cxn ang="0">
                  <a:pos x="54" y="32"/>
                </a:cxn>
                <a:cxn ang="0">
                  <a:pos x="47" y="10"/>
                </a:cxn>
                <a:cxn ang="0">
                  <a:pos x="41" y="30"/>
                </a:cxn>
                <a:cxn ang="0">
                  <a:pos x="30" y="60"/>
                </a:cxn>
              </a:cxnLst>
              <a:rect l="0" t="0" r="r" b="b"/>
              <a:pathLst>
                <a:path w="97" h="103">
                  <a:moveTo>
                    <a:pt x="0" y="103"/>
                  </a:moveTo>
                  <a:lnTo>
                    <a:pt x="0" y="103"/>
                  </a:lnTo>
                  <a:lnTo>
                    <a:pt x="40" y="0"/>
                  </a:lnTo>
                  <a:lnTo>
                    <a:pt x="54" y="0"/>
                  </a:lnTo>
                  <a:lnTo>
                    <a:pt x="97" y="103"/>
                  </a:lnTo>
                  <a:lnTo>
                    <a:pt x="81" y="103"/>
                  </a:lnTo>
                  <a:lnTo>
                    <a:pt x="69" y="71"/>
                  </a:lnTo>
                  <a:lnTo>
                    <a:pt x="26" y="71"/>
                  </a:lnTo>
                  <a:lnTo>
                    <a:pt x="15" y="103"/>
                  </a:lnTo>
                  <a:lnTo>
                    <a:pt x="0" y="103"/>
                  </a:lnTo>
                  <a:close/>
                  <a:moveTo>
                    <a:pt x="30" y="60"/>
                  </a:moveTo>
                  <a:lnTo>
                    <a:pt x="30" y="60"/>
                  </a:lnTo>
                  <a:lnTo>
                    <a:pt x="65" y="60"/>
                  </a:lnTo>
                  <a:lnTo>
                    <a:pt x="54" y="32"/>
                  </a:lnTo>
                  <a:cubicBezTo>
                    <a:pt x="51" y="23"/>
                    <a:pt x="48" y="16"/>
                    <a:pt x="47" y="10"/>
                  </a:cubicBezTo>
                  <a:cubicBezTo>
                    <a:pt x="45" y="17"/>
                    <a:pt x="44" y="24"/>
                    <a:pt x="41" y="30"/>
                  </a:cubicBezTo>
                  <a:lnTo>
                    <a:pt x="30" y="6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1" name="Freeform 471"/>
            <p:cNvSpPr>
              <a:spLocks/>
            </p:cNvSpPr>
            <p:nvPr/>
          </p:nvSpPr>
          <p:spPr bwMode="auto">
            <a:xfrm>
              <a:off x="4111" y="8575"/>
              <a:ext cx="100" cy="140"/>
            </a:xfrm>
            <a:custGeom>
              <a:avLst/>
              <a:gdLst/>
              <a:ahLst/>
              <a:cxnLst>
                <a:cxn ang="0">
                  <a:pos x="0" y="72"/>
                </a:cxn>
                <a:cxn ang="0">
                  <a:pos x="0" y="72"/>
                </a:cxn>
                <a:cxn ang="0">
                  <a:pos x="13" y="70"/>
                </a:cxn>
                <a:cxn ang="0">
                  <a:pos x="17" y="83"/>
                </a:cxn>
                <a:cxn ang="0">
                  <a:pos x="27" y="91"/>
                </a:cxn>
                <a:cxn ang="0">
                  <a:pos x="43" y="94"/>
                </a:cxn>
                <a:cxn ang="0">
                  <a:pos x="57" y="92"/>
                </a:cxn>
                <a:cxn ang="0">
                  <a:pos x="66" y="86"/>
                </a:cxn>
                <a:cxn ang="0">
                  <a:pos x="69" y="77"/>
                </a:cxn>
                <a:cxn ang="0">
                  <a:pos x="66" y="68"/>
                </a:cxn>
                <a:cxn ang="0">
                  <a:pos x="57" y="62"/>
                </a:cxn>
                <a:cxn ang="0">
                  <a:pos x="38" y="57"/>
                </a:cxn>
                <a:cxn ang="0">
                  <a:pos x="18" y="51"/>
                </a:cxn>
                <a:cxn ang="0">
                  <a:pos x="7" y="41"/>
                </a:cxn>
                <a:cxn ang="0">
                  <a:pos x="4" y="28"/>
                </a:cxn>
                <a:cxn ang="0">
                  <a:pos x="8" y="14"/>
                </a:cxn>
                <a:cxn ang="0">
                  <a:pos x="21" y="3"/>
                </a:cxn>
                <a:cxn ang="0">
                  <a:pos x="40" y="0"/>
                </a:cxn>
                <a:cxn ang="0">
                  <a:pos x="60" y="4"/>
                </a:cxn>
                <a:cxn ang="0">
                  <a:pos x="74" y="14"/>
                </a:cxn>
                <a:cxn ang="0">
                  <a:pos x="79" y="31"/>
                </a:cxn>
                <a:cxn ang="0">
                  <a:pos x="66" y="32"/>
                </a:cxn>
                <a:cxn ang="0">
                  <a:pos x="58" y="17"/>
                </a:cxn>
                <a:cxn ang="0">
                  <a:pos x="41" y="12"/>
                </a:cxn>
                <a:cxn ang="0">
                  <a:pos x="22" y="16"/>
                </a:cxn>
                <a:cxn ang="0">
                  <a:pos x="17" y="27"/>
                </a:cxn>
                <a:cxn ang="0">
                  <a:pos x="21" y="36"/>
                </a:cxn>
                <a:cxn ang="0">
                  <a:pos x="41" y="44"/>
                </a:cxn>
                <a:cxn ang="0">
                  <a:pos x="64" y="50"/>
                </a:cxn>
                <a:cxn ang="0">
                  <a:pos x="78" y="61"/>
                </a:cxn>
                <a:cxn ang="0">
                  <a:pos x="82" y="76"/>
                </a:cxn>
                <a:cxn ang="0">
                  <a:pos x="77" y="91"/>
                </a:cxn>
                <a:cxn ang="0">
                  <a:pos x="64" y="102"/>
                </a:cxn>
                <a:cxn ang="0">
                  <a:pos x="44" y="106"/>
                </a:cxn>
                <a:cxn ang="0">
                  <a:pos x="20" y="102"/>
                </a:cxn>
                <a:cxn ang="0">
                  <a:pos x="5" y="90"/>
                </a:cxn>
                <a:cxn ang="0">
                  <a:pos x="0" y="72"/>
                </a:cxn>
                <a:cxn ang="0">
                  <a:pos x="0" y="72"/>
                </a:cxn>
              </a:cxnLst>
              <a:rect l="0" t="0" r="r" b="b"/>
              <a:pathLst>
                <a:path w="82" h="106">
                  <a:moveTo>
                    <a:pt x="0" y="72"/>
                  </a:moveTo>
                  <a:lnTo>
                    <a:pt x="0" y="72"/>
                  </a:lnTo>
                  <a:lnTo>
                    <a:pt x="13" y="70"/>
                  </a:lnTo>
                  <a:cubicBezTo>
                    <a:pt x="13" y="76"/>
                    <a:pt x="15" y="80"/>
                    <a:pt x="17" y="83"/>
                  </a:cubicBezTo>
                  <a:cubicBezTo>
                    <a:pt x="19" y="86"/>
                    <a:pt x="23" y="89"/>
                    <a:pt x="27" y="91"/>
                  </a:cubicBezTo>
                  <a:cubicBezTo>
                    <a:pt x="32" y="93"/>
                    <a:pt x="37" y="94"/>
                    <a:pt x="43" y="94"/>
                  </a:cubicBezTo>
                  <a:cubicBezTo>
                    <a:pt x="48" y="94"/>
                    <a:pt x="53" y="93"/>
                    <a:pt x="57" y="92"/>
                  </a:cubicBezTo>
                  <a:cubicBezTo>
                    <a:pt x="61" y="90"/>
                    <a:pt x="64" y="88"/>
                    <a:pt x="66" y="86"/>
                  </a:cubicBezTo>
                  <a:cubicBezTo>
                    <a:pt x="68" y="83"/>
                    <a:pt x="69" y="80"/>
                    <a:pt x="69" y="77"/>
                  </a:cubicBezTo>
                  <a:cubicBezTo>
                    <a:pt x="69" y="73"/>
                    <a:pt x="68" y="71"/>
                    <a:pt x="66" y="68"/>
                  </a:cubicBezTo>
                  <a:cubicBezTo>
                    <a:pt x="64" y="66"/>
                    <a:pt x="61" y="64"/>
                    <a:pt x="57" y="62"/>
                  </a:cubicBezTo>
                  <a:cubicBezTo>
                    <a:pt x="54" y="61"/>
                    <a:pt x="48" y="59"/>
                    <a:pt x="38" y="57"/>
                  </a:cubicBezTo>
                  <a:cubicBezTo>
                    <a:pt x="29" y="55"/>
                    <a:pt x="22" y="53"/>
                    <a:pt x="18" y="51"/>
                  </a:cubicBezTo>
                  <a:cubicBezTo>
                    <a:pt x="13" y="48"/>
                    <a:pt x="10" y="45"/>
                    <a:pt x="7" y="41"/>
                  </a:cubicBezTo>
                  <a:cubicBezTo>
                    <a:pt x="5" y="37"/>
                    <a:pt x="4" y="33"/>
                    <a:pt x="4" y="28"/>
                  </a:cubicBezTo>
                  <a:cubicBezTo>
                    <a:pt x="4" y="23"/>
                    <a:pt x="5" y="18"/>
                    <a:pt x="8" y="14"/>
                  </a:cubicBezTo>
                  <a:cubicBezTo>
                    <a:pt x="11" y="9"/>
                    <a:pt x="15" y="6"/>
                    <a:pt x="21" y="3"/>
                  </a:cubicBezTo>
                  <a:cubicBezTo>
                    <a:pt x="27" y="1"/>
                    <a:pt x="33" y="0"/>
                    <a:pt x="40" y="0"/>
                  </a:cubicBezTo>
                  <a:cubicBezTo>
                    <a:pt x="48" y="0"/>
                    <a:pt x="54" y="1"/>
                    <a:pt x="60" y="4"/>
                  </a:cubicBezTo>
                  <a:cubicBezTo>
                    <a:pt x="66" y="6"/>
                    <a:pt x="70" y="10"/>
                    <a:pt x="74" y="14"/>
                  </a:cubicBezTo>
                  <a:cubicBezTo>
                    <a:pt x="77" y="19"/>
                    <a:pt x="78" y="25"/>
                    <a:pt x="79" y="31"/>
                  </a:cubicBezTo>
                  <a:lnTo>
                    <a:pt x="66" y="32"/>
                  </a:lnTo>
                  <a:cubicBezTo>
                    <a:pt x="65" y="25"/>
                    <a:pt x="63" y="20"/>
                    <a:pt x="58" y="17"/>
                  </a:cubicBezTo>
                  <a:cubicBezTo>
                    <a:pt x="54" y="14"/>
                    <a:pt x="48" y="12"/>
                    <a:pt x="41" y="12"/>
                  </a:cubicBezTo>
                  <a:cubicBezTo>
                    <a:pt x="32" y="12"/>
                    <a:pt x="26" y="13"/>
                    <a:pt x="22" y="16"/>
                  </a:cubicBezTo>
                  <a:cubicBezTo>
                    <a:pt x="19" y="19"/>
                    <a:pt x="17" y="23"/>
                    <a:pt x="17" y="27"/>
                  </a:cubicBezTo>
                  <a:cubicBezTo>
                    <a:pt x="17" y="31"/>
                    <a:pt x="18" y="34"/>
                    <a:pt x="21" y="36"/>
                  </a:cubicBezTo>
                  <a:cubicBezTo>
                    <a:pt x="23" y="39"/>
                    <a:pt x="30" y="41"/>
                    <a:pt x="41" y="44"/>
                  </a:cubicBezTo>
                  <a:cubicBezTo>
                    <a:pt x="52" y="46"/>
                    <a:pt x="60" y="49"/>
                    <a:pt x="64" y="50"/>
                  </a:cubicBezTo>
                  <a:cubicBezTo>
                    <a:pt x="70" y="53"/>
                    <a:pt x="75" y="57"/>
                    <a:pt x="78" y="61"/>
                  </a:cubicBezTo>
                  <a:cubicBezTo>
                    <a:pt x="80" y="65"/>
                    <a:pt x="82" y="70"/>
                    <a:pt x="82" y="76"/>
                  </a:cubicBezTo>
                  <a:cubicBezTo>
                    <a:pt x="82" y="81"/>
                    <a:pt x="80" y="86"/>
                    <a:pt x="77" y="91"/>
                  </a:cubicBezTo>
                  <a:cubicBezTo>
                    <a:pt x="74" y="96"/>
                    <a:pt x="69" y="100"/>
                    <a:pt x="64" y="102"/>
                  </a:cubicBezTo>
                  <a:cubicBezTo>
                    <a:pt x="58" y="105"/>
                    <a:pt x="51" y="106"/>
                    <a:pt x="44" y="106"/>
                  </a:cubicBezTo>
                  <a:cubicBezTo>
                    <a:pt x="34" y="106"/>
                    <a:pt x="27" y="105"/>
                    <a:pt x="20" y="102"/>
                  </a:cubicBezTo>
                  <a:cubicBezTo>
                    <a:pt x="14" y="100"/>
                    <a:pt x="9" y="96"/>
                    <a:pt x="5" y="90"/>
                  </a:cubicBezTo>
                  <a:cubicBezTo>
                    <a:pt x="2" y="85"/>
                    <a:pt x="0" y="78"/>
                    <a:pt x="0" y="72"/>
                  </a:cubicBezTo>
                  <a:lnTo>
                    <a:pt x="0" y="7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2" name="Freeform 472"/>
            <p:cNvSpPr>
              <a:spLocks/>
            </p:cNvSpPr>
            <p:nvPr/>
          </p:nvSpPr>
          <p:spPr bwMode="auto">
            <a:xfrm>
              <a:off x="4233" y="8577"/>
              <a:ext cx="119" cy="136"/>
            </a:xfrm>
            <a:custGeom>
              <a:avLst/>
              <a:gdLst/>
              <a:ahLst/>
              <a:cxnLst>
                <a:cxn ang="0">
                  <a:pos x="0" y="103"/>
                </a:cxn>
                <a:cxn ang="0">
                  <a:pos x="0" y="103"/>
                </a:cxn>
                <a:cxn ang="0">
                  <a:pos x="0" y="0"/>
                </a:cxn>
                <a:cxn ang="0">
                  <a:pos x="20" y="0"/>
                </a:cxn>
                <a:cxn ang="0">
                  <a:pos x="45" y="73"/>
                </a:cxn>
                <a:cxn ang="0">
                  <a:pos x="50" y="88"/>
                </a:cxn>
                <a:cxn ang="0">
                  <a:pos x="55" y="71"/>
                </a:cxn>
                <a:cxn ang="0">
                  <a:pos x="80" y="0"/>
                </a:cxn>
                <a:cxn ang="0">
                  <a:pos x="98" y="0"/>
                </a:cxn>
                <a:cxn ang="0">
                  <a:pos x="98" y="103"/>
                </a:cxn>
                <a:cxn ang="0">
                  <a:pos x="85" y="103"/>
                </a:cxn>
                <a:cxn ang="0">
                  <a:pos x="85" y="16"/>
                </a:cxn>
                <a:cxn ang="0">
                  <a:pos x="55" y="103"/>
                </a:cxn>
                <a:cxn ang="0">
                  <a:pos x="43" y="103"/>
                </a:cxn>
                <a:cxn ang="0">
                  <a:pos x="13" y="15"/>
                </a:cxn>
                <a:cxn ang="0">
                  <a:pos x="13" y="103"/>
                </a:cxn>
                <a:cxn ang="0">
                  <a:pos x="0" y="103"/>
                </a:cxn>
              </a:cxnLst>
              <a:rect l="0" t="0" r="r" b="b"/>
              <a:pathLst>
                <a:path w="98" h="103">
                  <a:moveTo>
                    <a:pt x="0" y="103"/>
                  </a:moveTo>
                  <a:lnTo>
                    <a:pt x="0" y="103"/>
                  </a:lnTo>
                  <a:lnTo>
                    <a:pt x="0" y="0"/>
                  </a:lnTo>
                  <a:lnTo>
                    <a:pt x="20" y="0"/>
                  </a:lnTo>
                  <a:lnTo>
                    <a:pt x="45" y="73"/>
                  </a:lnTo>
                  <a:cubicBezTo>
                    <a:pt x="47" y="79"/>
                    <a:pt x="49" y="84"/>
                    <a:pt x="50" y="88"/>
                  </a:cubicBezTo>
                  <a:cubicBezTo>
                    <a:pt x="51" y="84"/>
                    <a:pt x="53" y="79"/>
                    <a:pt x="55" y="71"/>
                  </a:cubicBezTo>
                  <a:lnTo>
                    <a:pt x="80" y="0"/>
                  </a:lnTo>
                  <a:lnTo>
                    <a:pt x="98" y="0"/>
                  </a:lnTo>
                  <a:lnTo>
                    <a:pt x="98" y="103"/>
                  </a:lnTo>
                  <a:lnTo>
                    <a:pt x="85" y="103"/>
                  </a:lnTo>
                  <a:lnTo>
                    <a:pt x="85" y="16"/>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3" name="Freeform 473"/>
            <p:cNvSpPr>
              <a:spLocks noEditPoints="1"/>
            </p:cNvSpPr>
            <p:nvPr/>
          </p:nvSpPr>
          <p:spPr bwMode="auto">
            <a:xfrm>
              <a:off x="3191" y="8846"/>
              <a:ext cx="118" cy="136"/>
            </a:xfrm>
            <a:custGeom>
              <a:avLst/>
              <a:gdLst/>
              <a:ahLst/>
              <a:cxnLst>
                <a:cxn ang="0">
                  <a:pos x="0" y="103"/>
                </a:cxn>
                <a:cxn ang="0">
                  <a:pos x="0" y="103"/>
                </a:cxn>
                <a:cxn ang="0">
                  <a:pos x="40" y="0"/>
                </a:cxn>
                <a:cxn ang="0">
                  <a:pos x="55" y="0"/>
                </a:cxn>
                <a:cxn ang="0">
                  <a:pos x="97" y="103"/>
                </a:cxn>
                <a:cxn ang="0">
                  <a:pos x="81" y="103"/>
                </a:cxn>
                <a:cxn ang="0">
                  <a:pos x="69" y="72"/>
                </a:cxn>
                <a:cxn ang="0">
                  <a:pos x="26" y="72"/>
                </a:cxn>
                <a:cxn ang="0">
                  <a:pos x="15" y="103"/>
                </a:cxn>
                <a:cxn ang="0">
                  <a:pos x="0" y="103"/>
                </a:cxn>
                <a:cxn ang="0">
                  <a:pos x="30" y="61"/>
                </a:cxn>
                <a:cxn ang="0">
                  <a:pos x="30" y="61"/>
                </a:cxn>
                <a:cxn ang="0">
                  <a:pos x="65" y="61"/>
                </a:cxn>
                <a:cxn ang="0">
                  <a:pos x="54" y="32"/>
                </a:cxn>
                <a:cxn ang="0">
                  <a:pos x="47" y="11"/>
                </a:cxn>
                <a:cxn ang="0">
                  <a:pos x="41" y="30"/>
                </a:cxn>
                <a:cxn ang="0">
                  <a:pos x="30" y="61"/>
                </a:cxn>
              </a:cxnLst>
              <a:rect l="0" t="0" r="r" b="b"/>
              <a:pathLst>
                <a:path w="97" h="103">
                  <a:moveTo>
                    <a:pt x="0" y="103"/>
                  </a:moveTo>
                  <a:lnTo>
                    <a:pt x="0" y="103"/>
                  </a:lnTo>
                  <a:lnTo>
                    <a:pt x="40" y="0"/>
                  </a:lnTo>
                  <a:lnTo>
                    <a:pt x="55" y="0"/>
                  </a:lnTo>
                  <a:lnTo>
                    <a:pt x="97" y="103"/>
                  </a:lnTo>
                  <a:lnTo>
                    <a:pt x="81" y="103"/>
                  </a:lnTo>
                  <a:lnTo>
                    <a:pt x="69" y="72"/>
                  </a:lnTo>
                  <a:lnTo>
                    <a:pt x="26" y="72"/>
                  </a:lnTo>
                  <a:lnTo>
                    <a:pt x="15" y="103"/>
                  </a:lnTo>
                  <a:lnTo>
                    <a:pt x="0" y="103"/>
                  </a:lnTo>
                  <a:close/>
                  <a:moveTo>
                    <a:pt x="30" y="61"/>
                  </a:moveTo>
                  <a:lnTo>
                    <a:pt x="30" y="61"/>
                  </a:lnTo>
                  <a:lnTo>
                    <a:pt x="65" y="61"/>
                  </a:lnTo>
                  <a:lnTo>
                    <a:pt x="54" y="32"/>
                  </a:lnTo>
                  <a:cubicBezTo>
                    <a:pt x="51" y="23"/>
                    <a:pt x="49" y="16"/>
                    <a:pt x="47" y="11"/>
                  </a:cubicBezTo>
                  <a:cubicBezTo>
                    <a:pt x="46" y="17"/>
                    <a:pt x="44" y="24"/>
                    <a:pt x="41" y="30"/>
                  </a:cubicBezTo>
                  <a:lnTo>
                    <a:pt x="30" y="61"/>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4" name="Freeform 474"/>
            <p:cNvSpPr>
              <a:spLocks/>
            </p:cNvSpPr>
            <p:nvPr/>
          </p:nvSpPr>
          <p:spPr bwMode="auto">
            <a:xfrm>
              <a:off x="3317" y="8843"/>
              <a:ext cx="99" cy="141"/>
            </a:xfrm>
            <a:custGeom>
              <a:avLst/>
              <a:gdLst/>
              <a:ahLst/>
              <a:cxnLst>
                <a:cxn ang="0">
                  <a:pos x="0" y="72"/>
                </a:cxn>
                <a:cxn ang="0">
                  <a:pos x="0" y="72"/>
                </a:cxn>
                <a:cxn ang="0">
                  <a:pos x="13" y="71"/>
                </a:cxn>
                <a:cxn ang="0">
                  <a:pos x="17" y="83"/>
                </a:cxn>
                <a:cxn ang="0">
                  <a:pos x="27" y="91"/>
                </a:cxn>
                <a:cxn ang="0">
                  <a:pos x="43" y="94"/>
                </a:cxn>
                <a:cxn ang="0">
                  <a:pos x="57" y="92"/>
                </a:cxn>
                <a:cxn ang="0">
                  <a:pos x="66" y="86"/>
                </a:cxn>
                <a:cxn ang="0">
                  <a:pos x="69" y="77"/>
                </a:cxn>
                <a:cxn ang="0">
                  <a:pos x="66" y="68"/>
                </a:cxn>
                <a:cxn ang="0">
                  <a:pos x="57" y="62"/>
                </a:cxn>
                <a:cxn ang="0">
                  <a:pos x="38" y="57"/>
                </a:cxn>
                <a:cxn ang="0">
                  <a:pos x="19" y="51"/>
                </a:cxn>
                <a:cxn ang="0">
                  <a:pos x="8" y="41"/>
                </a:cxn>
                <a:cxn ang="0">
                  <a:pos x="4" y="28"/>
                </a:cxn>
                <a:cxn ang="0">
                  <a:pos x="8" y="14"/>
                </a:cxn>
                <a:cxn ang="0">
                  <a:pos x="21" y="4"/>
                </a:cxn>
                <a:cxn ang="0">
                  <a:pos x="40" y="0"/>
                </a:cxn>
                <a:cxn ang="0">
                  <a:pos x="60" y="4"/>
                </a:cxn>
                <a:cxn ang="0">
                  <a:pos x="74" y="15"/>
                </a:cxn>
                <a:cxn ang="0">
                  <a:pos x="79" y="31"/>
                </a:cxn>
                <a:cxn ang="0">
                  <a:pos x="66" y="32"/>
                </a:cxn>
                <a:cxn ang="0">
                  <a:pos x="59" y="17"/>
                </a:cxn>
                <a:cxn ang="0">
                  <a:pos x="41" y="12"/>
                </a:cxn>
                <a:cxn ang="0">
                  <a:pos x="23" y="17"/>
                </a:cxn>
                <a:cxn ang="0">
                  <a:pos x="17" y="28"/>
                </a:cxn>
                <a:cxn ang="0">
                  <a:pos x="21" y="37"/>
                </a:cxn>
                <a:cxn ang="0">
                  <a:pos x="42" y="44"/>
                </a:cxn>
                <a:cxn ang="0">
                  <a:pos x="64" y="51"/>
                </a:cxn>
                <a:cxn ang="0">
                  <a:pos x="78" y="61"/>
                </a:cxn>
                <a:cxn ang="0">
                  <a:pos x="82" y="76"/>
                </a:cxn>
                <a:cxn ang="0">
                  <a:pos x="77" y="91"/>
                </a:cxn>
                <a:cxn ang="0">
                  <a:pos x="64" y="103"/>
                </a:cxn>
                <a:cxn ang="0">
                  <a:pos x="44" y="107"/>
                </a:cxn>
                <a:cxn ang="0">
                  <a:pos x="20" y="103"/>
                </a:cxn>
                <a:cxn ang="0">
                  <a:pos x="6" y="90"/>
                </a:cxn>
                <a:cxn ang="0">
                  <a:pos x="0" y="72"/>
                </a:cxn>
                <a:cxn ang="0">
                  <a:pos x="0" y="72"/>
                </a:cxn>
              </a:cxnLst>
              <a:rect l="0" t="0" r="r" b="b"/>
              <a:pathLst>
                <a:path w="82" h="107">
                  <a:moveTo>
                    <a:pt x="0" y="72"/>
                  </a:moveTo>
                  <a:lnTo>
                    <a:pt x="0" y="72"/>
                  </a:lnTo>
                  <a:lnTo>
                    <a:pt x="13" y="71"/>
                  </a:lnTo>
                  <a:cubicBezTo>
                    <a:pt x="13" y="76"/>
                    <a:pt x="15" y="80"/>
                    <a:pt x="17" y="83"/>
                  </a:cubicBezTo>
                  <a:cubicBezTo>
                    <a:pt x="19" y="87"/>
                    <a:pt x="23" y="89"/>
                    <a:pt x="27" y="91"/>
                  </a:cubicBezTo>
                  <a:cubicBezTo>
                    <a:pt x="32" y="93"/>
                    <a:pt x="37" y="94"/>
                    <a:pt x="43" y="94"/>
                  </a:cubicBezTo>
                  <a:cubicBezTo>
                    <a:pt x="48" y="94"/>
                    <a:pt x="53" y="94"/>
                    <a:pt x="57" y="92"/>
                  </a:cubicBezTo>
                  <a:cubicBezTo>
                    <a:pt x="61" y="91"/>
                    <a:pt x="64" y="88"/>
                    <a:pt x="66" y="86"/>
                  </a:cubicBezTo>
                  <a:cubicBezTo>
                    <a:pt x="68" y="83"/>
                    <a:pt x="69" y="80"/>
                    <a:pt x="69" y="77"/>
                  </a:cubicBezTo>
                  <a:cubicBezTo>
                    <a:pt x="69" y="74"/>
                    <a:pt x="68" y="71"/>
                    <a:pt x="66" y="68"/>
                  </a:cubicBezTo>
                  <a:cubicBezTo>
                    <a:pt x="64" y="66"/>
                    <a:pt x="61" y="64"/>
                    <a:pt x="57" y="62"/>
                  </a:cubicBezTo>
                  <a:cubicBezTo>
                    <a:pt x="54" y="61"/>
                    <a:pt x="48" y="60"/>
                    <a:pt x="38" y="57"/>
                  </a:cubicBezTo>
                  <a:cubicBezTo>
                    <a:pt x="29" y="55"/>
                    <a:pt x="22" y="53"/>
                    <a:pt x="19" y="51"/>
                  </a:cubicBezTo>
                  <a:cubicBezTo>
                    <a:pt x="14" y="48"/>
                    <a:pt x="10" y="45"/>
                    <a:pt x="8" y="41"/>
                  </a:cubicBezTo>
                  <a:cubicBezTo>
                    <a:pt x="5" y="37"/>
                    <a:pt x="4" y="33"/>
                    <a:pt x="4" y="28"/>
                  </a:cubicBezTo>
                  <a:cubicBezTo>
                    <a:pt x="4" y="23"/>
                    <a:pt x="5" y="18"/>
                    <a:pt x="8" y="14"/>
                  </a:cubicBezTo>
                  <a:cubicBezTo>
                    <a:pt x="11" y="9"/>
                    <a:pt x="16" y="6"/>
                    <a:pt x="21" y="4"/>
                  </a:cubicBezTo>
                  <a:cubicBezTo>
                    <a:pt x="27" y="1"/>
                    <a:pt x="33" y="0"/>
                    <a:pt x="40" y="0"/>
                  </a:cubicBezTo>
                  <a:cubicBezTo>
                    <a:pt x="48" y="0"/>
                    <a:pt x="55" y="1"/>
                    <a:pt x="60" y="4"/>
                  </a:cubicBezTo>
                  <a:cubicBezTo>
                    <a:pt x="66" y="6"/>
                    <a:pt x="71" y="10"/>
                    <a:pt x="74" y="15"/>
                  </a:cubicBezTo>
                  <a:cubicBezTo>
                    <a:pt x="77" y="19"/>
                    <a:pt x="79" y="25"/>
                    <a:pt x="79" y="31"/>
                  </a:cubicBezTo>
                  <a:lnTo>
                    <a:pt x="66" y="32"/>
                  </a:lnTo>
                  <a:cubicBezTo>
                    <a:pt x="65" y="25"/>
                    <a:pt x="63" y="20"/>
                    <a:pt x="59" y="17"/>
                  </a:cubicBezTo>
                  <a:cubicBezTo>
                    <a:pt x="55" y="14"/>
                    <a:pt x="49" y="12"/>
                    <a:pt x="41" y="12"/>
                  </a:cubicBezTo>
                  <a:cubicBezTo>
                    <a:pt x="32" y="12"/>
                    <a:pt x="26" y="14"/>
                    <a:pt x="23" y="17"/>
                  </a:cubicBezTo>
                  <a:cubicBezTo>
                    <a:pt x="19" y="20"/>
                    <a:pt x="17" y="23"/>
                    <a:pt x="17" y="28"/>
                  </a:cubicBezTo>
                  <a:cubicBezTo>
                    <a:pt x="17" y="31"/>
                    <a:pt x="18" y="34"/>
                    <a:pt x="21" y="37"/>
                  </a:cubicBezTo>
                  <a:cubicBezTo>
                    <a:pt x="24" y="39"/>
                    <a:pt x="31" y="42"/>
                    <a:pt x="42" y="44"/>
                  </a:cubicBezTo>
                  <a:cubicBezTo>
                    <a:pt x="53" y="47"/>
                    <a:pt x="60" y="49"/>
                    <a:pt x="64" y="51"/>
                  </a:cubicBezTo>
                  <a:cubicBezTo>
                    <a:pt x="70" y="53"/>
                    <a:pt x="75" y="57"/>
                    <a:pt x="78" y="61"/>
                  </a:cubicBezTo>
                  <a:cubicBezTo>
                    <a:pt x="81" y="65"/>
                    <a:pt x="82" y="70"/>
                    <a:pt x="82" y="76"/>
                  </a:cubicBezTo>
                  <a:cubicBezTo>
                    <a:pt x="82" y="81"/>
                    <a:pt x="80" y="86"/>
                    <a:pt x="77" y="91"/>
                  </a:cubicBezTo>
                  <a:cubicBezTo>
                    <a:pt x="74" y="96"/>
                    <a:pt x="70" y="100"/>
                    <a:pt x="64" y="103"/>
                  </a:cubicBezTo>
                  <a:cubicBezTo>
                    <a:pt x="58" y="105"/>
                    <a:pt x="51" y="107"/>
                    <a:pt x="44" y="107"/>
                  </a:cubicBezTo>
                  <a:cubicBezTo>
                    <a:pt x="35" y="107"/>
                    <a:pt x="27" y="105"/>
                    <a:pt x="20" y="103"/>
                  </a:cubicBezTo>
                  <a:cubicBezTo>
                    <a:pt x="14" y="100"/>
                    <a:pt x="9" y="96"/>
                    <a:pt x="6" y="90"/>
                  </a:cubicBezTo>
                  <a:cubicBezTo>
                    <a:pt x="2" y="85"/>
                    <a:pt x="0" y="79"/>
                    <a:pt x="0" y="72"/>
                  </a:cubicBezTo>
                  <a:lnTo>
                    <a:pt x="0" y="7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5" name="Freeform 475"/>
            <p:cNvSpPr>
              <a:spLocks/>
            </p:cNvSpPr>
            <p:nvPr/>
          </p:nvSpPr>
          <p:spPr bwMode="auto">
            <a:xfrm>
              <a:off x="3438" y="8846"/>
              <a:ext cx="121" cy="136"/>
            </a:xfrm>
            <a:custGeom>
              <a:avLst/>
              <a:gdLst/>
              <a:ahLst/>
              <a:cxnLst>
                <a:cxn ang="0">
                  <a:pos x="0" y="103"/>
                </a:cxn>
                <a:cxn ang="0">
                  <a:pos x="0" y="103"/>
                </a:cxn>
                <a:cxn ang="0">
                  <a:pos x="0" y="0"/>
                </a:cxn>
                <a:cxn ang="0">
                  <a:pos x="21" y="0"/>
                </a:cxn>
                <a:cxn ang="0">
                  <a:pos x="45" y="73"/>
                </a:cxn>
                <a:cxn ang="0">
                  <a:pos x="50" y="88"/>
                </a:cxn>
                <a:cxn ang="0">
                  <a:pos x="55" y="72"/>
                </a:cxn>
                <a:cxn ang="0">
                  <a:pos x="80" y="0"/>
                </a:cxn>
                <a:cxn ang="0">
                  <a:pos x="99" y="0"/>
                </a:cxn>
                <a:cxn ang="0">
                  <a:pos x="99" y="103"/>
                </a:cxn>
                <a:cxn ang="0">
                  <a:pos x="85" y="103"/>
                </a:cxn>
                <a:cxn ang="0">
                  <a:pos x="85" y="17"/>
                </a:cxn>
                <a:cxn ang="0">
                  <a:pos x="55" y="103"/>
                </a:cxn>
                <a:cxn ang="0">
                  <a:pos x="43" y="103"/>
                </a:cxn>
                <a:cxn ang="0">
                  <a:pos x="13" y="15"/>
                </a:cxn>
                <a:cxn ang="0">
                  <a:pos x="13" y="103"/>
                </a:cxn>
                <a:cxn ang="0">
                  <a:pos x="0" y="103"/>
                </a:cxn>
              </a:cxnLst>
              <a:rect l="0" t="0" r="r" b="b"/>
              <a:pathLst>
                <a:path w="99" h="103">
                  <a:moveTo>
                    <a:pt x="0" y="103"/>
                  </a:moveTo>
                  <a:lnTo>
                    <a:pt x="0" y="103"/>
                  </a:lnTo>
                  <a:lnTo>
                    <a:pt x="0" y="0"/>
                  </a:lnTo>
                  <a:lnTo>
                    <a:pt x="21" y="0"/>
                  </a:lnTo>
                  <a:lnTo>
                    <a:pt x="45" y="73"/>
                  </a:lnTo>
                  <a:cubicBezTo>
                    <a:pt x="47" y="80"/>
                    <a:pt x="49" y="85"/>
                    <a:pt x="50" y="88"/>
                  </a:cubicBezTo>
                  <a:cubicBezTo>
                    <a:pt x="51" y="84"/>
                    <a:pt x="53" y="79"/>
                    <a:pt x="55" y="72"/>
                  </a:cubicBezTo>
                  <a:lnTo>
                    <a:pt x="80" y="0"/>
                  </a:lnTo>
                  <a:lnTo>
                    <a:pt x="99" y="0"/>
                  </a:lnTo>
                  <a:lnTo>
                    <a:pt x="99" y="103"/>
                  </a:lnTo>
                  <a:lnTo>
                    <a:pt x="85" y="103"/>
                  </a:lnTo>
                  <a:lnTo>
                    <a:pt x="85" y="17"/>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6" name="Freeform 476"/>
            <p:cNvSpPr>
              <a:spLocks noEditPoints="1"/>
            </p:cNvSpPr>
            <p:nvPr/>
          </p:nvSpPr>
          <p:spPr bwMode="auto">
            <a:xfrm>
              <a:off x="3192" y="8577"/>
              <a:ext cx="110" cy="136"/>
            </a:xfrm>
            <a:custGeom>
              <a:avLst/>
              <a:gdLst/>
              <a:ahLst/>
              <a:cxnLst>
                <a:cxn ang="0">
                  <a:pos x="0" y="103"/>
                </a:cxn>
                <a:cxn ang="0">
                  <a:pos x="0" y="103"/>
                </a:cxn>
                <a:cxn ang="0">
                  <a:pos x="0" y="0"/>
                </a:cxn>
                <a:cxn ang="0">
                  <a:pos x="45" y="0"/>
                </a:cxn>
                <a:cxn ang="0">
                  <a:pos x="66" y="2"/>
                </a:cxn>
                <a:cxn ang="0">
                  <a:pos x="78" y="12"/>
                </a:cxn>
                <a:cxn ang="0">
                  <a:pos x="82" y="28"/>
                </a:cxn>
                <a:cxn ang="0">
                  <a:pos x="75" y="46"/>
                </a:cxn>
                <a:cxn ang="0">
                  <a:pos x="53" y="56"/>
                </a:cxn>
                <a:cxn ang="0">
                  <a:pos x="61" y="61"/>
                </a:cxn>
                <a:cxn ang="0">
                  <a:pos x="73" y="75"/>
                </a:cxn>
                <a:cxn ang="0">
                  <a:pos x="90" y="103"/>
                </a:cxn>
                <a:cxn ang="0">
                  <a:pos x="73"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0" h="103">
                  <a:moveTo>
                    <a:pt x="0" y="103"/>
                  </a:moveTo>
                  <a:lnTo>
                    <a:pt x="0" y="103"/>
                  </a:lnTo>
                  <a:lnTo>
                    <a:pt x="0" y="0"/>
                  </a:lnTo>
                  <a:lnTo>
                    <a:pt x="45"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59" y="59"/>
                    <a:pt x="61" y="61"/>
                  </a:cubicBezTo>
                  <a:cubicBezTo>
                    <a:pt x="65" y="65"/>
                    <a:pt x="69" y="69"/>
                    <a:pt x="73" y="75"/>
                  </a:cubicBezTo>
                  <a:lnTo>
                    <a:pt x="90" y="103"/>
                  </a:lnTo>
                  <a:lnTo>
                    <a:pt x="73" y="103"/>
                  </a:lnTo>
                  <a:lnTo>
                    <a:pt x="60" y="81"/>
                  </a:lnTo>
                  <a:cubicBezTo>
                    <a:pt x="56" y="75"/>
                    <a:pt x="52"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3"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7" name="Freeform 477"/>
            <p:cNvSpPr>
              <a:spLocks noEditPoints="1"/>
            </p:cNvSpPr>
            <p:nvPr/>
          </p:nvSpPr>
          <p:spPr bwMode="auto">
            <a:xfrm>
              <a:off x="3318" y="8577"/>
              <a:ext cx="96" cy="136"/>
            </a:xfrm>
            <a:custGeom>
              <a:avLst/>
              <a:gdLst/>
              <a:ahLst/>
              <a:cxnLst>
                <a:cxn ang="0">
                  <a:pos x="0" y="103"/>
                </a:cxn>
                <a:cxn ang="0">
                  <a:pos x="0" y="103"/>
                </a:cxn>
                <a:cxn ang="0">
                  <a:pos x="0" y="0"/>
                </a:cxn>
                <a:cxn ang="0">
                  <a:pos x="39" y="0"/>
                </a:cxn>
                <a:cxn ang="0">
                  <a:pos x="55" y="1"/>
                </a:cxn>
                <a:cxn ang="0">
                  <a:pos x="68" y="5"/>
                </a:cxn>
                <a:cxn ang="0">
                  <a:pos x="76" y="15"/>
                </a:cxn>
                <a:cxn ang="0">
                  <a:pos x="79" y="29"/>
                </a:cxn>
                <a:cxn ang="0">
                  <a:pos x="71" y="52"/>
                </a:cxn>
                <a:cxn ang="0">
                  <a:pos x="40" y="61"/>
                </a:cxn>
                <a:cxn ang="0">
                  <a:pos x="14" y="61"/>
                </a:cxn>
                <a:cxn ang="0">
                  <a:pos x="14" y="103"/>
                </a:cxn>
                <a:cxn ang="0">
                  <a:pos x="0" y="103"/>
                </a:cxn>
                <a:cxn ang="0">
                  <a:pos x="14" y="49"/>
                </a:cxn>
                <a:cxn ang="0">
                  <a:pos x="14" y="49"/>
                </a:cxn>
                <a:cxn ang="0">
                  <a:pos x="41" y="49"/>
                </a:cxn>
                <a:cxn ang="0">
                  <a:pos x="59" y="44"/>
                </a:cxn>
                <a:cxn ang="0">
                  <a:pos x="65" y="30"/>
                </a:cxn>
                <a:cxn ang="0">
                  <a:pos x="62" y="19"/>
                </a:cxn>
                <a:cxn ang="0">
                  <a:pos x="53" y="13"/>
                </a:cxn>
                <a:cxn ang="0">
                  <a:pos x="40" y="12"/>
                </a:cxn>
                <a:cxn ang="0">
                  <a:pos x="14" y="12"/>
                </a:cxn>
                <a:cxn ang="0">
                  <a:pos x="14" y="49"/>
                </a:cxn>
              </a:cxnLst>
              <a:rect l="0" t="0" r="r" b="b"/>
              <a:pathLst>
                <a:path w="79" h="103">
                  <a:moveTo>
                    <a:pt x="0" y="103"/>
                  </a:moveTo>
                  <a:lnTo>
                    <a:pt x="0" y="103"/>
                  </a:lnTo>
                  <a:lnTo>
                    <a:pt x="0" y="0"/>
                  </a:lnTo>
                  <a:lnTo>
                    <a:pt x="39" y="0"/>
                  </a:lnTo>
                  <a:cubicBezTo>
                    <a:pt x="46" y="0"/>
                    <a:pt x="51" y="0"/>
                    <a:pt x="55" y="1"/>
                  </a:cubicBezTo>
                  <a:cubicBezTo>
                    <a:pt x="60" y="1"/>
                    <a:pt x="64" y="3"/>
                    <a:pt x="68" y="5"/>
                  </a:cubicBezTo>
                  <a:cubicBezTo>
                    <a:pt x="71" y="8"/>
                    <a:pt x="74" y="11"/>
                    <a:pt x="76" y="15"/>
                  </a:cubicBezTo>
                  <a:cubicBezTo>
                    <a:pt x="78" y="20"/>
                    <a:pt x="79" y="24"/>
                    <a:pt x="79" y="29"/>
                  </a:cubicBezTo>
                  <a:cubicBezTo>
                    <a:pt x="79" y="38"/>
                    <a:pt x="76" y="46"/>
                    <a:pt x="71" y="52"/>
                  </a:cubicBezTo>
                  <a:cubicBezTo>
                    <a:pt x="65" y="58"/>
                    <a:pt x="55" y="61"/>
                    <a:pt x="40" y="61"/>
                  </a:cubicBezTo>
                  <a:lnTo>
                    <a:pt x="14" y="61"/>
                  </a:lnTo>
                  <a:lnTo>
                    <a:pt x="14" y="103"/>
                  </a:lnTo>
                  <a:lnTo>
                    <a:pt x="0" y="103"/>
                  </a:lnTo>
                  <a:close/>
                  <a:moveTo>
                    <a:pt x="14" y="49"/>
                  </a:moveTo>
                  <a:lnTo>
                    <a:pt x="14" y="49"/>
                  </a:lnTo>
                  <a:lnTo>
                    <a:pt x="41" y="49"/>
                  </a:lnTo>
                  <a:cubicBezTo>
                    <a:pt x="49" y="49"/>
                    <a:pt x="56" y="47"/>
                    <a:pt x="59" y="44"/>
                  </a:cubicBezTo>
                  <a:cubicBezTo>
                    <a:pt x="63" y="40"/>
                    <a:pt x="65" y="36"/>
                    <a:pt x="65" y="30"/>
                  </a:cubicBezTo>
                  <a:cubicBezTo>
                    <a:pt x="65" y="26"/>
                    <a:pt x="64" y="22"/>
                    <a:pt x="62" y="19"/>
                  </a:cubicBezTo>
                  <a:cubicBezTo>
                    <a:pt x="60" y="16"/>
                    <a:pt x="57" y="14"/>
                    <a:pt x="53" y="13"/>
                  </a:cubicBezTo>
                  <a:cubicBezTo>
                    <a:pt x="51" y="12"/>
                    <a:pt x="47" y="12"/>
                    <a:pt x="40" y="12"/>
                  </a:cubicBezTo>
                  <a:lnTo>
                    <a:pt x="14" y="12"/>
                  </a:lnTo>
                  <a:lnTo>
                    <a:pt x="14"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8" name="Freeform 478"/>
            <p:cNvSpPr>
              <a:spLocks/>
            </p:cNvSpPr>
            <p:nvPr/>
          </p:nvSpPr>
          <p:spPr bwMode="auto">
            <a:xfrm>
              <a:off x="3435" y="8577"/>
              <a:ext cx="119" cy="136"/>
            </a:xfrm>
            <a:custGeom>
              <a:avLst/>
              <a:gdLst/>
              <a:ahLst/>
              <a:cxnLst>
                <a:cxn ang="0">
                  <a:pos x="0" y="103"/>
                </a:cxn>
                <a:cxn ang="0">
                  <a:pos x="0" y="103"/>
                </a:cxn>
                <a:cxn ang="0">
                  <a:pos x="0" y="0"/>
                </a:cxn>
                <a:cxn ang="0">
                  <a:pos x="20" y="0"/>
                </a:cxn>
                <a:cxn ang="0">
                  <a:pos x="45" y="73"/>
                </a:cxn>
                <a:cxn ang="0">
                  <a:pos x="50" y="88"/>
                </a:cxn>
                <a:cxn ang="0">
                  <a:pos x="55" y="71"/>
                </a:cxn>
                <a:cxn ang="0">
                  <a:pos x="80" y="0"/>
                </a:cxn>
                <a:cxn ang="0">
                  <a:pos x="98" y="0"/>
                </a:cxn>
                <a:cxn ang="0">
                  <a:pos x="98" y="103"/>
                </a:cxn>
                <a:cxn ang="0">
                  <a:pos x="85" y="103"/>
                </a:cxn>
                <a:cxn ang="0">
                  <a:pos x="85" y="16"/>
                </a:cxn>
                <a:cxn ang="0">
                  <a:pos x="55" y="103"/>
                </a:cxn>
                <a:cxn ang="0">
                  <a:pos x="43" y="103"/>
                </a:cxn>
                <a:cxn ang="0">
                  <a:pos x="13" y="15"/>
                </a:cxn>
                <a:cxn ang="0">
                  <a:pos x="13" y="103"/>
                </a:cxn>
                <a:cxn ang="0">
                  <a:pos x="0" y="103"/>
                </a:cxn>
              </a:cxnLst>
              <a:rect l="0" t="0" r="r" b="b"/>
              <a:pathLst>
                <a:path w="98" h="103">
                  <a:moveTo>
                    <a:pt x="0" y="103"/>
                  </a:moveTo>
                  <a:lnTo>
                    <a:pt x="0" y="103"/>
                  </a:lnTo>
                  <a:lnTo>
                    <a:pt x="0" y="0"/>
                  </a:lnTo>
                  <a:lnTo>
                    <a:pt x="20" y="0"/>
                  </a:lnTo>
                  <a:lnTo>
                    <a:pt x="45" y="73"/>
                  </a:lnTo>
                  <a:cubicBezTo>
                    <a:pt x="47" y="79"/>
                    <a:pt x="49" y="84"/>
                    <a:pt x="50" y="88"/>
                  </a:cubicBezTo>
                  <a:cubicBezTo>
                    <a:pt x="51" y="84"/>
                    <a:pt x="53" y="79"/>
                    <a:pt x="55" y="71"/>
                  </a:cubicBezTo>
                  <a:lnTo>
                    <a:pt x="80" y="0"/>
                  </a:lnTo>
                  <a:lnTo>
                    <a:pt x="98" y="0"/>
                  </a:lnTo>
                  <a:lnTo>
                    <a:pt x="98" y="103"/>
                  </a:lnTo>
                  <a:lnTo>
                    <a:pt x="85" y="103"/>
                  </a:lnTo>
                  <a:lnTo>
                    <a:pt x="85" y="16"/>
                  </a:lnTo>
                  <a:lnTo>
                    <a:pt x="55"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599" name="Freeform 479"/>
            <p:cNvSpPr>
              <a:spLocks noEditPoints="1"/>
            </p:cNvSpPr>
            <p:nvPr/>
          </p:nvSpPr>
          <p:spPr bwMode="auto">
            <a:xfrm>
              <a:off x="2479" y="8846"/>
              <a:ext cx="111" cy="136"/>
            </a:xfrm>
            <a:custGeom>
              <a:avLst/>
              <a:gdLst/>
              <a:ahLst/>
              <a:cxnLst>
                <a:cxn ang="0">
                  <a:pos x="0" y="103"/>
                </a:cxn>
                <a:cxn ang="0">
                  <a:pos x="0" y="103"/>
                </a:cxn>
                <a:cxn ang="0">
                  <a:pos x="0" y="0"/>
                </a:cxn>
                <a:cxn ang="0">
                  <a:pos x="46" y="0"/>
                </a:cxn>
                <a:cxn ang="0">
                  <a:pos x="67" y="3"/>
                </a:cxn>
                <a:cxn ang="0">
                  <a:pos x="78" y="12"/>
                </a:cxn>
                <a:cxn ang="0">
                  <a:pos x="82" y="28"/>
                </a:cxn>
                <a:cxn ang="0">
                  <a:pos x="75" y="46"/>
                </a:cxn>
                <a:cxn ang="0">
                  <a:pos x="53" y="56"/>
                </a:cxn>
                <a:cxn ang="0">
                  <a:pos x="62" y="61"/>
                </a:cxn>
                <a:cxn ang="0">
                  <a:pos x="73" y="75"/>
                </a:cxn>
                <a:cxn ang="0">
                  <a:pos x="91" y="103"/>
                </a:cxn>
                <a:cxn ang="0">
                  <a:pos x="74" y="103"/>
                </a:cxn>
                <a:cxn ang="0">
                  <a:pos x="60" y="81"/>
                </a:cxn>
                <a:cxn ang="0">
                  <a:pos x="50" y="67"/>
                </a:cxn>
                <a:cxn ang="0">
                  <a:pos x="43" y="60"/>
                </a:cxn>
                <a:cxn ang="0">
                  <a:pos x="37" y="58"/>
                </a:cxn>
                <a:cxn ang="0">
                  <a:pos x="29" y="57"/>
                </a:cxn>
                <a:cxn ang="0">
                  <a:pos x="14" y="57"/>
                </a:cxn>
                <a:cxn ang="0">
                  <a:pos x="14" y="103"/>
                </a:cxn>
                <a:cxn ang="0">
                  <a:pos x="0" y="103"/>
                </a:cxn>
                <a:cxn ang="0">
                  <a:pos x="14" y="45"/>
                </a:cxn>
                <a:cxn ang="0">
                  <a:pos x="14" y="45"/>
                </a:cxn>
                <a:cxn ang="0">
                  <a:pos x="43" y="45"/>
                </a:cxn>
                <a:cxn ang="0">
                  <a:pos x="58" y="43"/>
                </a:cxn>
                <a:cxn ang="0">
                  <a:pos x="66" y="37"/>
                </a:cxn>
                <a:cxn ang="0">
                  <a:pos x="68" y="28"/>
                </a:cxn>
                <a:cxn ang="0">
                  <a:pos x="63" y="16"/>
                </a:cxn>
                <a:cxn ang="0">
                  <a:pos x="46" y="11"/>
                </a:cxn>
                <a:cxn ang="0">
                  <a:pos x="14" y="11"/>
                </a:cxn>
                <a:cxn ang="0">
                  <a:pos x="14" y="45"/>
                </a:cxn>
              </a:cxnLst>
              <a:rect l="0" t="0" r="r" b="b"/>
              <a:pathLst>
                <a:path w="91" h="103">
                  <a:moveTo>
                    <a:pt x="0" y="103"/>
                  </a:moveTo>
                  <a:lnTo>
                    <a:pt x="0" y="103"/>
                  </a:lnTo>
                  <a:lnTo>
                    <a:pt x="0" y="0"/>
                  </a:lnTo>
                  <a:lnTo>
                    <a:pt x="46" y="0"/>
                  </a:lnTo>
                  <a:cubicBezTo>
                    <a:pt x="55" y="0"/>
                    <a:pt x="62" y="1"/>
                    <a:pt x="67" y="3"/>
                  </a:cubicBezTo>
                  <a:cubicBezTo>
                    <a:pt x="71" y="4"/>
                    <a:pt x="75" y="8"/>
                    <a:pt x="78" y="12"/>
                  </a:cubicBezTo>
                  <a:cubicBezTo>
                    <a:pt x="81" y="17"/>
                    <a:pt x="82" y="22"/>
                    <a:pt x="82" y="28"/>
                  </a:cubicBezTo>
                  <a:cubicBezTo>
                    <a:pt x="82" y="35"/>
                    <a:pt x="80" y="41"/>
                    <a:pt x="75" y="46"/>
                  </a:cubicBezTo>
                  <a:cubicBezTo>
                    <a:pt x="71" y="51"/>
                    <a:pt x="63" y="55"/>
                    <a:pt x="53" y="56"/>
                  </a:cubicBezTo>
                  <a:cubicBezTo>
                    <a:pt x="57" y="58"/>
                    <a:pt x="60" y="59"/>
                    <a:pt x="62" y="61"/>
                  </a:cubicBezTo>
                  <a:cubicBezTo>
                    <a:pt x="66" y="65"/>
                    <a:pt x="69" y="69"/>
                    <a:pt x="73" y="75"/>
                  </a:cubicBezTo>
                  <a:lnTo>
                    <a:pt x="91" y="103"/>
                  </a:lnTo>
                  <a:lnTo>
                    <a:pt x="74" y="103"/>
                  </a:lnTo>
                  <a:lnTo>
                    <a:pt x="60" y="81"/>
                  </a:lnTo>
                  <a:cubicBezTo>
                    <a:pt x="56" y="75"/>
                    <a:pt x="53" y="70"/>
                    <a:pt x="50" y="67"/>
                  </a:cubicBezTo>
                  <a:cubicBezTo>
                    <a:pt x="48" y="64"/>
                    <a:pt x="45" y="62"/>
                    <a:pt x="43" y="60"/>
                  </a:cubicBezTo>
                  <a:cubicBezTo>
                    <a:pt x="41" y="59"/>
                    <a:pt x="39" y="58"/>
                    <a:pt x="37" y="58"/>
                  </a:cubicBezTo>
                  <a:cubicBezTo>
                    <a:pt x="36" y="57"/>
                    <a:pt x="33" y="57"/>
                    <a:pt x="29" y="57"/>
                  </a:cubicBezTo>
                  <a:lnTo>
                    <a:pt x="14" y="57"/>
                  </a:lnTo>
                  <a:lnTo>
                    <a:pt x="14" y="103"/>
                  </a:lnTo>
                  <a:lnTo>
                    <a:pt x="0" y="103"/>
                  </a:lnTo>
                  <a:close/>
                  <a:moveTo>
                    <a:pt x="14" y="45"/>
                  </a:moveTo>
                  <a:lnTo>
                    <a:pt x="14" y="45"/>
                  </a:lnTo>
                  <a:lnTo>
                    <a:pt x="43" y="45"/>
                  </a:lnTo>
                  <a:cubicBezTo>
                    <a:pt x="49" y="45"/>
                    <a:pt x="54" y="45"/>
                    <a:pt x="58" y="43"/>
                  </a:cubicBezTo>
                  <a:cubicBezTo>
                    <a:pt x="61" y="42"/>
                    <a:pt x="64" y="40"/>
                    <a:pt x="66" y="37"/>
                  </a:cubicBezTo>
                  <a:cubicBezTo>
                    <a:pt x="67" y="34"/>
                    <a:pt x="68" y="31"/>
                    <a:pt x="68" y="28"/>
                  </a:cubicBezTo>
                  <a:cubicBezTo>
                    <a:pt x="68" y="23"/>
                    <a:pt x="67" y="19"/>
                    <a:pt x="63" y="16"/>
                  </a:cubicBezTo>
                  <a:cubicBezTo>
                    <a:pt x="60" y="13"/>
                    <a:pt x="54" y="11"/>
                    <a:pt x="46" y="11"/>
                  </a:cubicBezTo>
                  <a:lnTo>
                    <a:pt x="14" y="11"/>
                  </a:lnTo>
                  <a:lnTo>
                    <a:pt x="14"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0" name="Freeform 480"/>
            <p:cNvSpPr>
              <a:spLocks noEditPoints="1"/>
            </p:cNvSpPr>
            <p:nvPr/>
          </p:nvSpPr>
          <p:spPr bwMode="auto">
            <a:xfrm>
              <a:off x="2606" y="8846"/>
              <a:ext cx="95" cy="136"/>
            </a:xfrm>
            <a:custGeom>
              <a:avLst/>
              <a:gdLst/>
              <a:ahLst/>
              <a:cxnLst>
                <a:cxn ang="0">
                  <a:pos x="0" y="103"/>
                </a:cxn>
                <a:cxn ang="0">
                  <a:pos x="0" y="103"/>
                </a:cxn>
                <a:cxn ang="0">
                  <a:pos x="0" y="0"/>
                </a:cxn>
                <a:cxn ang="0">
                  <a:pos x="39" y="0"/>
                </a:cxn>
                <a:cxn ang="0">
                  <a:pos x="54" y="1"/>
                </a:cxn>
                <a:cxn ang="0">
                  <a:pos x="67" y="6"/>
                </a:cxn>
                <a:cxn ang="0">
                  <a:pos x="75" y="16"/>
                </a:cxn>
                <a:cxn ang="0">
                  <a:pos x="78" y="30"/>
                </a:cxn>
                <a:cxn ang="0">
                  <a:pos x="70" y="52"/>
                </a:cxn>
                <a:cxn ang="0">
                  <a:pos x="40" y="61"/>
                </a:cxn>
                <a:cxn ang="0">
                  <a:pos x="13" y="61"/>
                </a:cxn>
                <a:cxn ang="0">
                  <a:pos x="13" y="103"/>
                </a:cxn>
                <a:cxn ang="0">
                  <a:pos x="0" y="103"/>
                </a:cxn>
                <a:cxn ang="0">
                  <a:pos x="13" y="49"/>
                </a:cxn>
                <a:cxn ang="0">
                  <a:pos x="13" y="49"/>
                </a:cxn>
                <a:cxn ang="0">
                  <a:pos x="40" y="49"/>
                </a:cxn>
                <a:cxn ang="0">
                  <a:pos x="59" y="44"/>
                </a:cxn>
                <a:cxn ang="0">
                  <a:pos x="64" y="30"/>
                </a:cxn>
                <a:cxn ang="0">
                  <a:pos x="61" y="19"/>
                </a:cxn>
                <a:cxn ang="0">
                  <a:pos x="53" y="13"/>
                </a:cxn>
                <a:cxn ang="0">
                  <a:pos x="40" y="12"/>
                </a:cxn>
                <a:cxn ang="0">
                  <a:pos x="13" y="12"/>
                </a:cxn>
                <a:cxn ang="0">
                  <a:pos x="13" y="49"/>
                </a:cxn>
              </a:cxnLst>
              <a:rect l="0" t="0" r="r" b="b"/>
              <a:pathLst>
                <a:path w="78" h="103">
                  <a:moveTo>
                    <a:pt x="0" y="103"/>
                  </a:moveTo>
                  <a:lnTo>
                    <a:pt x="0" y="103"/>
                  </a:lnTo>
                  <a:lnTo>
                    <a:pt x="0" y="0"/>
                  </a:lnTo>
                  <a:lnTo>
                    <a:pt x="39" y="0"/>
                  </a:lnTo>
                  <a:cubicBezTo>
                    <a:pt x="46" y="0"/>
                    <a:pt x="51" y="0"/>
                    <a:pt x="54" y="1"/>
                  </a:cubicBezTo>
                  <a:cubicBezTo>
                    <a:pt x="59" y="2"/>
                    <a:pt x="64" y="3"/>
                    <a:pt x="67" y="6"/>
                  </a:cubicBezTo>
                  <a:cubicBezTo>
                    <a:pt x="70" y="8"/>
                    <a:pt x="73" y="11"/>
                    <a:pt x="75" y="16"/>
                  </a:cubicBezTo>
                  <a:cubicBezTo>
                    <a:pt x="77" y="20"/>
                    <a:pt x="78" y="24"/>
                    <a:pt x="78" y="30"/>
                  </a:cubicBezTo>
                  <a:cubicBezTo>
                    <a:pt x="78" y="38"/>
                    <a:pt x="76" y="46"/>
                    <a:pt x="70" y="52"/>
                  </a:cubicBezTo>
                  <a:cubicBezTo>
                    <a:pt x="65" y="58"/>
                    <a:pt x="54" y="61"/>
                    <a:pt x="40" y="61"/>
                  </a:cubicBezTo>
                  <a:lnTo>
                    <a:pt x="13" y="61"/>
                  </a:lnTo>
                  <a:lnTo>
                    <a:pt x="13" y="103"/>
                  </a:lnTo>
                  <a:lnTo>
                    <a:pt x="0" y="103"/>
                  </a:lnTo>
                  <a:close/>
                  <a:moveTo>
                    <a:pt x="13" y="49"/>
                  </a:moveTo>
                  <a:lnTo>
                    <a:pt x="13" y="49"/>
                  </a:lnTo>
                  <a:lnTo>
                    <a:pt x="40" y="49"/>
                  </a:lnTo>
                  <a:cubicBezTo>
                    <a:pt x="49" y="49"/>
                    <a:pt x="55" y="47"/>
                    <a:pt x="59" y="44"/>
                  </a:cubicBezTo>
                  <a:cubicBezTo>
                    <a:pt x="63" y="41"/>
                    <a:pt x="64" y="36"/>
                    <a:pt x="64" y="30"/>
                  </a:cubicBezTo>
                  <a:cubicBezTo>
                    <a:pt x="64" y="26"/>
                    <a:pt x="63" y="22"/>
                    <a:pt x="61" y="19"/>
                  </a:cubicBezTo>
                  <a:cubicBezTo>
                    <a:pt x="59" y="16"/>
                    <a:pt x="56" y="14"/>
                    <a:pt x="53" y="13"/>
                  </a:cubicBezTo>
                  <a:cubicBezTo>
                    <a:pt x="50" y="12"/>
                    <a:pt x="46" y="12"/>
                    <a:pt x="40" y="12"/>
                  </a:cubicBezTo>
                  <a:lnTo>
                    <a:pt x="13" y="12"/>
                  </a:lnTo>
                  <a:lnTo>
                    <a:pt x="13" y="4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1" name="Freeform 481"/>
            <p:cNvSpPr>
              <a:spLocks/>
            </p:cNvSpPr>
            <p:nvPr/>
          </p:nvSpPr>
          <p:spPr bwMode="auto">
            <a:xfrm>
              <a:off x="2721" y="8846"/>
              <a:ext cx="121" cy="136"/>
            </a:xfrm>
            <a:custGeom>
              <a:avLst/>
              <a:gdLst/>
              <a:ahLst/>
              <a:cxnLst>
                <a:cxn ang="0">
                  <a:pos x="0" y="103"/>
                </a:cxn>
                <a:cxn ang="0">
                  <a:pos x="0" y="103"/>
                </a:cxn>
                <a:cxn ang="0">
                  <a:pos x="0" y="0"/>
                </a:cxn>
                <a:cxn ang="0">
                  <a:pos x="21" y="0"/>
                </a:cxn>
                <a:cxn ang="0">
                  <a:pos x="45" y="73"/>
                </a:cxn>
                <a:cxn ang="0">
                  <a:pos x="50" y="88"/>
                </a:cxn>
                <a:cxn ang="0">
                  <a:pos x="56" y="72"/>
                </a:cxn>
                <a:cxn ang="0">
                  <a:pos x="80" y="0"/>
                </a:cxn>
                <a:cxn ang="0">
                  <a:pos x="99" y="0"/>
                </a:cxn>
                <a:cxn ang="0">
                  <a:pos x="99" y="103"/>
                </a:cxn>
                <a:cxn ang="0">
                  <a:pos x="85" y="103"/>
                </a:cxn>
                <a:cxn ang="0">
                  <a:pos x="85" y="17"/>
                </a:cxn>
                <a:cxn ang="0">
                  <a:pos x="56" y="103"/>
                </a:cxn>
                <a:cxn ang="0">
                  <a:pos x="43" y="103"/>
                </a:cxn>
                <a:cxn ang="0">
                  <a:pos x="13" y="15"/>
                </a:cxn>
                <a:cxn ang="0">
                  <a:pos x="13" y="103"/>
                </a:cxn>
                <a:cxn ang="0">
                  <a:pos x="0" y="103"/>
                </a:cxn>
              </a:cxnLst>
              <a:rect l="0" t="0" r="r" b="b"/>
              <a:pathLst>
                <a:path w="99" h="103">
                  <a:moveTo>
                    <a:pt x="0" y="103"/>
                  </a:moveTo>
                  <a:lnTo>
                    <a:pt x="0" y="103"/>
                  </a:lnTo>
                  <a:lnTo>
                    <a:pt x="0" y="0"/>
                  </a:lnTo>
                  <a:lnTo>
                    <a:pt x="21" y="0"/>
                  </a:lnTo>
                  <a:lnTo>
                    <a:pt x="45" y="73"/>
                  </a:lnTo>
                  <a:cubicBezTo>
                    <a:pt x="47" y="80"/>
                    <a:pt x="49" y="85"/>
                    <a:pt x="50" y="88"/>
                  </a:cubicBezTo>
                  <a:cubicBezTo>
                    <a:pt x="51" y="84"/>
                    <a:pt x="53" y="79"/>
                    <a:pt x="56" y="72"/>
                  </a:cubicBezTo>
                  <a:lnTo>
                    <a:pt x="80" y="0"/>
                  </a:lnTo>
                  <a:lnTo>
                    <a:pt x="99" y="0"/>
                  </a:lnTo>
                  <a:lnTo>
                    <a:pt x="99" y="103"/>
                  </a:lnTo>
                  <a:lnTo>
                    <a:pt x="85" y="103"/>
                  </a:lnTo>
                  <a:lnTo>
                    <a:pt x="85" y="17"/>
                  </a:lnTo>
                  <a:lnTo>
                    <a:pt x="56" y="103"/>
                  </a:lnTo>
                  <a:lnTo>
                    <a:pt x="43" y="103"/>
                  </a:lnTo>
                  <a:lnTo>
                    <a:pt x="13" y="15"/>
                  </a:lnTo>
                  <a:lnTo>
                    <a:pt x="13"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2" name="Freeform 482"/>
            <p:cNvSpPr>
              <a:spLocks noEditPoints="1"/>
            </p:cNvSpPr>
            <p:nvPr/>
          </p:nvSpPr>
          <p:spPr bwMode="auto">
            <a:xfrm>
              <a:off x="2320" y="8577"/>
              <a:ext cx="110" cy="136"/>
            </a:xfrm>
            <a:custGeom>
              <a:avLst/>
              <a:gdLst/>
              <a:ahLst/>
              <a:cxnLst>
                <a:cxn ang="0">
                  <a:pos x="0" y="103"/>
                </a:cxn>
                <a:cxn ang="0">
                  <a:pos x="0" y="103"/>
                </a:cxn>
                <a:cxn ang="0">
                  <a:pos x="0" y="0"/>
                </a:cxn>
                <a:cxn ang="0">
                  <a:pos x="46" y="0"/>
                </a:cxn>
                <a:cxn ang="0">
                  <a:pos x="66" y="2"/>
                </a:cxn>
                <a:cxn ang="0">
                  <a:pos x="78" y="12"/>
                </a:cxn>
                <a:cxn ang="0">
                  <a:pos x="82" y="28"/>
                </a:cxn>
                <a:cxn ang="0">
                  <a:pos x="75" y="46"/>
                </a:cxn>
                <a:cxn ang="0">
                  <a:pos x="53" y="56"/>
                </a:cxn>
                <a:cxn ang="0">
                  <a:pos x="61" y="61"/>
                </a:cxn>
                <a:cxn ang="0">
                  <a:pos x="73" y="75"/>
                </a:cxn>
                <a:cxn ang="0">
                  <a:pos x="91" y="103"/>
                </a:cxn>
                <a:cxn ang="0">
                  <a:pos x="74"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1" h="103">
                  <a:moveTo>
                    <a:pt x="0" y="103"/>
                  </a:moveTo>
                  <a:lnTo>
                    <a:pt x="0" y="103"/>
                  </a:lnTo>
                  <a:lnTo>
                    <a:pt x="0" y="0"/>
                  </a:lnTo>
                  <a:lnTo>
                    <a:pt x="46"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60" y="59"/>
                    <a:pt x="61" y="61"/>
                  </a:cubicBezTo>
                  <a:cubicBezTo>
                    <a:pt x="65" y="65"/>
                    <a:pt x="69" y="69"/>
                    <a:pt x="73" y="75"/>
                  </a:cubicBezTo>
                  <a:lnTo>
                    <a:pt x="91" y="103"/>
                  </a:lnTo>
                  <a:lnTo>
                    <a:pt x="74" y="103"/>
                  </a:lnTo>
                  <a:lnTo>
                    <a:pt x="60" y="81"/>
                  </a:lnTo>
                  <a:cubicBezTo>
                    <a:pt x="56" y="75"/>
                    <a:pt x="53"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4"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3" name="Freeform 483"/>
            <p:cNvSpPr>
              <a:spLocks noEditPoints="1"/>
            </p:cNvSpPr>
            <p:nvPr/>
          </p:nvSpPr>
          <p:spPr bwMode="auto">
            <a:xfrm>
              <a:off x="2439" y="8612"/>
              <a:ext cx="84"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4" name="Freeform 484"/>
            <p:cNvSpPr>
              <a:spLocks/>
            </p:cNvSpPr>
            <p:nvPr/>
          </p:nvSpPr>
          <p:spPr bwMode="auto">
            <a:xfrm>
              <a:off x="2532" y="8614"/>
              <a:ext cx="84" cy="99"/>
            </a:xfrm>
            <a:custGeom>
              <a:avLst/>
              <a:gdLst/>
              <a:ahLst/>
              <a:cxnLst>
                <a:cxn ang="0">
                  <a:pos x="29" y="75"/>
                </a:cxn>
                <a:cxn ang="0">
                  <a:pos x="29" y="75"/>
                </a:cxn>
                <a:cxn ang="0">
                  <a:pos x="0" y="0"/>
                </a:cxn>
                <a:cxn ang="0">
                  <a:pos x="14" y="0"/>
                </a:cxn>
                <a:cxn ang="0">
                  <a:pos x="30" y="45"/>
                </a:cxn>
                <a:cxn ang="0">
                  <a:pos x="35" y="60"/>
                </a:cxn>
                <a:cxn ang="0">
                  <a:pos x="39" y="46"/>
                </a:cxn>
                <a:cxn ang="0">
                  <a:pos x="56" y="0"/>
                </a:cxn>
                <a:cxn ang="0">
                  <a:pos x="69" y="0"/>
                </a:cxn>
                <a:cxn ang="0">
                  <a:pos x="41" y="75"/>
                </a:cxn>
                <a:cxn ang="0">
                  <a:pos x="29" y="75"/>
                </a:cxn>
              </a:cxnLst>
              <a:rect l="0" t="0" r="r" b="b"/>
              <a:pathLst>
                <a:path w="69" h="75">
                  <a:moveTo>
                    <a:pt x="29" y="75"/>
                  </a:moveTo>
                  <a:lnTo>
                    <a:pt x="29" y="75"/>
                  </a:lnTo>
                  <a:lnTo>
                    <a:pt x="0" y="0"/>
                  </a:lnTo>
                  <a:lnTo>
                    <a:pt x="14" y="0"/>
                  </a:lnTo>
                  <a:lnTo>
                    <a:pt x="30" y="45"/>
                  </a:lnTo>
                  <a:cubicBezTo>
                    <a:pt x="31" y="50"/>
                    <a:pt x="33" y="55"/>
                    <a:pt x="35" y="60"/>
                  </a:cubicBezTo>
                  <a:cubicBezTo>
                    <a:pt x="36" y="56"/>
                    <a:pt x="37" y="51"/>
                    <a:pt x="39" y="46"/>
                  </a:cubicBezTo>
                  <a:lnTo>
                    <a:pt x="56" y="0"/>
                  </a:lnTo>
                  <a:lnTo>
                    <a:pt x="69" y="0"/>
                  </a:lnTo>
                  <a:lnTo>
                    <a:pt x="41" y="75"/>
                  </a:lnTo>
                  <a:lnTo>
                    <a:pt x="2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5" name="Freeform 485"/>
            <p:cNvSpPr>
              <a:spLocks noEditPoints="1"/>
            </p:cNvSpPr>
            <p:nvPr/>
          </p:nvSpPr>
          <p:spPr bwMode="auto">
            <a:xfrm>
              <a:off x="2624" y="8612"/>
              <a:ext cx="84"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5" y="0"/>
                </a:cxn>
                <a:cxn ang="0">
                  <a:pos x="59" y="11"/>
                </a:cxn>
                <a:cxn ang="0">
                  <a:pos x="69" y="39"/>
                </a:cxn>
                <a:cxn ang="0">
                  <a:pos x="68"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5" y="0"/>
                  </a:cubicBezTo>
                  <a:cubicBezTo>
                    <a:pt x="45" y="0"/>
                    <a:pt x="53" y="4"/>
                    <a:pt x="59" y="11"/>
                  </a:cubicBezTo>
                  <a:cubicBezTo>
                    <a:pt x="65" y="17"/>
                    <a:pt x="69" y="27"/>
                    <a:pt x="69" y="39"/>
                  </a:cubicBezTo>
                  <a:cubicBezTo>
                    <a:pt x="69" y="40"/>
                    <a:pt x="69" y="41"/>
                    <a:pt x="68"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6" name="Freeform 486"/>
            <p:cNvSpPr>
              <a:spLocks/>
            </p:cNvSpPr>
            <p:nvPr/>
          </p:nvSpPr>
          <p:spPr bwMode="auto">
            <a:xfrm>
              <a:off x="2726" y="8612"/>
              <a:ext cx="75" cy="101"/>
            </a:xfrm>
            <a:custGeom>
              <a:avLst/>
              <a:gdLst/>
              <a:ahLst/>
              <a:cxnLst>
                <a:cxn ang="0">
                  <a:pos x="0" y="77"/>
                </a:cxn>
                <a:cxn ang="0">
                  <a:pos x="0" y="77"/>
                </a:cxn>
                <a:cxn ang="0">
                  <a:pos x="0" y="2"/>
                </a:cxn>
                <a:cxn ang="0">
                  <a:pos x="11" y="2"/>
                </a:cxn>
                <a:cxn ang="0">
                  <a:pos x="11" y="13"/>
                </a:cxn>
                <a:cxn ang="0">
                  <a:pos x="35" y="0"/>
                </a:cxn>
                <a:cxn ang="0">
                  <a:pos x="48" y="3"/>
                </a:cxn>
                <a:cxn ang="0">
                  <a:pos x="56" y="9"/>
                </a:cxn>
                <a:cxn ang="0">
                  <a:pos x="60" y="18"/>
                </a:cxn>
                <a:cxn ang="0">
                  <a:pos x="61" y="31"/>
                </a:cxn>
                <a:cxn ang="0">
                  <a:pos x="61" y="77"/>
                </a:cxn>
                <a:cxn ang="0">
                  <a:pos x="48" y="77"/>
                </a:cxn>
                <a:cxn ang="0">
                  <a:pos x="48" y="31"/>
                </a:cxn>
                <a:cxn ang="0">
                  <a:pos x="47" y="20"/>
                </a:cxn>
                <a:cxn ang="0">
                  <a:pos x="41" y="14"/>
                </a:cxn>
                <a:cxn ang="0">
                  <a:pos x="32" y="11"/>
                </a:cxn>
                <a:cxn ang="0">
                  <a:pos x="18" y="16"/>
                </a:cxn>
                <a:cxn ang="0">
                  <a:pos x="13" y="36"/>
                </a:cxn>
                <a:cxn ang="0">
                  <a:pos x="13" y="77"/>
                </a:cxn>
                <a:cxn ang="0">
                  <a:pos x="0" y="77"/>
                </a:cxn>
              </a:cxnLst>
              <a:rect l="0" t="0" r="r" b="b"/>
              <a:pathLst>
                <a:path w="61" h="77">
                  <a:moveTo>
                    <a:pt x="0" y="77"/>
                  </a:moveTo>
                  <a:lnTo>
                    <a:pt x="0" y="77"/>
                  </a:lnTo>
                  <a:lnTo>
                    <a:pt x="0" y="2"/>
                  </a:lnTo>
                  <a:lnTo>
                    <a:pt x="11" y="2"/>
                  </a:lnTo>
                  <a:lnTo>
                    <a:pt x="11" y="13"/>
                  </a:lnTo>
                  <a:cubicBezTo>
                    <a:pt x="17" y="4"/>
                    <a:pt x="25" y="0"/>
                    <a:pt x="35" y="0"/>
                  </a:cubicBezTo>
                  <a:cubicBezTo>
                    <a:pt x="40" y="0"/>
                    <a:pt x="44" y="1"/>
                    <a:pt x="48" y="3"/>
                  </a:cubicBezTo>
                  <a:cubicBezTo>
                    <a:pt x="51" y="4"/>
                    <a:pt x="54" y="6"/>
                    <a:pt x="56" y="9"/>
                  </a:cubicBezTo>
                  <a:cubicBezTo>
                    <a:pt x="58" y="12"/>
                    <a:pt x="59" y="15"/>
                    <a:pt x="60" y="18"/>
                  </a:cubicBezTo>
                  <a:cubicBezTo>
                    <a:pt x="60" y="21"/>
                    <a:pt x="61" y="25"/>
                    <a:pt x="61" y="31"/>
                  </a:cubicBezTo>
                  <a:lnTo>
                    <a:pt x="61" y="77"/>
                  </a:lnTo>
                  <a:lnTo>
                    <a:pt x="48" y="77"/>
                  </a:lnTo>
                  <a:lnTo>
                    <a:pt x="48" y="31"/>
                  </a:lnTo>
                  <a:cubicBezTo>
                    <a:pt x="48" y="26"/>
                    <a:pt x="47" y="22"/>
                    <a:pt x="47" y="20"/>
                  </a:cubicBezTo>
                  <a:cubicBezTo>
                    <a:pt x="46" y="17"/>
                    <a:pt x="44" y="15"/>
                    <a:pt x="41" y="14"/>
                  </a:cubicBezTo>
                  <a:cubicBezTo>
                    <a:pt x="39" y="12"/>
                    <a:pt x="36" y="11"/>
                    <a:pt x="32" y="11"/>
                  </a:cubicBezTo>
                  <a:cubicBezTo>
                    <a:pt x="27" y="11"/>
                    <a:pt x="22" y="13"/>
                    <a:pt x="18" y="16"/>
                  </a:cubicBezTo>
                  <a:cubicBezTo>
                    <a:pt x="15" y="20"/>
                    <a:pt x="13" y="26"/>
                    <a:pt x="13" y="36"/>
                  </a:cubicBezTo>
                  <a:lnTo>
                    <a:pt x="13"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7" name="Freeform 487"/>
            <p:cNvSpPr>
              <a:spLocks/>
            </p:cNvSpPr>
            <p:nvPr/>
          </p:nvSpPr>
          <p:spPr bwMode="auto">
            <a:xfrm>
              <a:off x="2824" y="8614"/>
              <a:ext cx="73" cy="101"/>
            </a:xfrm>
            <a:custGeom>
              <a:avLst/>
              <a:gdLst/>
              <a:ahLst/>
              <a:cxnLst>
                <a:cxn ang="0">
                  <a:pos x="49" y="75"/>
                </a:cxn>
                <a:cxn ang="0">
                  <a:pos x="49" y="75"/>
                </a:cxn>
                <a:cxn ang="0">
                  <a:pos x="49" y="64"/>
                </a:cxn>
                <a:cxn ang="0">
                  <a:pos x="25" y="76"/>
                </a:cxn>
                <a:cxn ang="0">
                  <a:pos x="13" y="74"/>
                </a:cxn>
                <a:cxn ang="0">
                  <a:pos x="4" y="67"/>
                </a:cxn>
                <a:cxn ang="0">
                  <a:pos x="0" y="58"/>
                </a:cxn>
                <a:cxn ang="0">
                  <a:pos x="0" y="46"/>
                </a:cxn>
                <a:cxn ang="0">
                  <a:pos x="0" y="0"/>
                </a:cxn>
                <a:cxn ang="0">
                  <a:pos x="12" y="0"/>
                </a:cxn>
                <a:cxn ang="0">
                  <a:pos x="12" y="41"/>
                </a:cxn>
                <a:cxn ang="0">
                  <a:pos x="13" y="55"/>
                </a:cxn>
                <a:cxn ang="0">
                  <a:pos x="18" y="63"/>
                </a:cxn>
                <a:cxn ang="0">
                  <a:pos x="28" y="65"/>
                </a:cxn>
                <a:cxn ang="0">
                  <a:pos x="38" y="63"/>
                </a:cxn>
                <a:cxn ang="0">
                  <a:pos x="46" y="55"/>
                </a:cxn>
                <a:cxn ang="0">
                  <a:pos x="48" y="40"/>
                </a:cxn>
                <a:cxn ang="0">
                  <a:pos x="48" y="0"/>
                </a:cxn>
                <a:cxn ang="0">
                  <a:pos x="60" y="0"/>
                </a:cxn>
                <a:cxn ang="0">
                  <a:pos x="60" y="75"/>
                </a:cxn>
                <a:cxn ang="0">
                  <a:pos x="49" y="75"/>
                </a:cxn>
              </a:cxnLst>
              <a:rect l="0" t="0" r="r" b="b"/>
              <a:pathLst>
                <a:path w="60" h="76">
                  <a:moveTo>
                    <a:pt x="49" y="75"/>
                  </a:moveTo>
                  <a:lnTo>
                    <a:pt x="49" y="75"/>
                  </a:lnTo>
                  <a:lnTo>
                    <a:pt x="49" y="64"/>
                  </a:lnTo>
                  <a:cubicBezTo>
                    <a:pt x="43" y="72"/>
                    <a:pt x="35" y="76"/>
                    <a:pt x="25" y="76"/>
                  </a:cubicBezTo>
                  <a:cubicBezTo>
                    <a:pt x="21" y="76"/>
                    <a:pt x="17" y="76"/>
                    <a:pt x="13" y="74"/>
                  </a:cubicBezTo>
                  <a:cubicBezTo>
                    <a:pt x="9" y="72"/>
                    <a:pt x="6" y="70"/>
                    <a:pt x="4" y="67"/>
                  </a:cubicBezTo>
                  <a:cubicBezTo>
                    <a:pt x="3" y="65"/>
                    <a:pt x="1" y="62"/>
                    <a:pt x="0" y="58"/>
                  </a:cubicBezTo>
                  <a:cubicBezTo>
                    <a:pt x="0" y="56"/>
                    <a:pt x="0" y="52"/>
                    <a:pt x="0" y="46"/>
                  </a:cubicBezTo>
                  <a:lnTo>
                    <a:pt x="0" y="0"/>
                  </a:lnTo>
                  <a:lnTo>
                    <a:pt x="12" y="0"/>
                  </a:lnTo>
                  <a:lnTo>
                    <a:pt x="12" y="41"/>
                  </a:lnTo>
                  <a:cubicBezTo>
                    <a:pt x="12" y="48"/>
                    <a:pt x="13" y="52"/>
                    <a:pt x="13" y="55"/>
                  </a:cubicBezTo>
                  <a:cubicBezTo>
                    <a:pt x="14" y="58"/>
                    <a:pt x="16" y="61"/>
                    <a:pt x="18" y="63"/>
                  </a:cubicBezTo>
                  <a:cubicBezTo>
                    <a:pt x="21" y="65"/>
                    <a:pt x="24" y="65"/>
                    <a:pt x="28" y="65"/>
                  </a:cubicBezTo>
                  <a:cubicBezTo>
                    <a:pt x="32" y="65"/>
                    <a:pt x="35" y="64"/>
                    <a:pt x="38" y="63"/>
                  </a:cubicBezTo>
                  <a:cubicBezTo>
                    <a:pt x="42" y="61"/>
                    <a:pt x="44" y="58"/>
                    <a:pt x="46" y="55"/>
                  </a:cubicBezTo>
                  <a:cubicBezTo>
                    <a:pt x="47" y="51"/>
                    <a:pt x="48" y="46"/>
                    <a:pt x="48" y="40"/>
                  </a:cubicBezTo>
                  <a:lnTo>
                    <a:pt x="48" y="0"/>
                  </a:lnTo>
                  <a:lnTo>
                    <a:pt x="60" y="0"/>
                  </a:lnTo>
                  <a:lnTo>
                    <a:pt x="60" y="75"/>
                  </a:lnTo>
                  <a:lnTo>
                    <a:pt x="4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8" name="Freeform 488"/>
            <p:cNvSpPr>
              <a:spLocks noEditPoints="1"/>
            </p:cNvSpPr>
            <p:nvPr/>
          </p:nvSpPr>
          <p:spPr bwMode="auto">
            <a:xfrm>
              <a:off x="2916" y="8612"/>
              <a:ext cx="84" cy="103"/>
            </a:xfrm>
            <a:custGeom>
              <a:avLst/>
              <a:gdLst/>
              <a:ahLst/>
              <a:cxnLst>
                <a:cxn ang="0">
                  <a:pos x="55" y="53"/>
                </a:cxn>
                <a:cxn ang="0">
                  <a:pos x="55" y="53"/>
                </a:cxn>
                <a:cxn ang="0">
                  <a:pos x="68" y="54"/>
                </a:cxn>
                <a:cxn ang="0">
                  <a:pos x="57" y="72"/>
                </a:cxn>
                <a:cxn ang="0">
                  <a:pos x="35" y="78"/>
                </a:cxn>
                <a:cxn ang="0">
                  <a:pos x="9" y="68"/>
                </a:cxn>
                <a:cxn ang="0">
                  <a:pos x="0" y="40"/>
                </a:cxn>
                <a:cxn ang="0">
                  <a:pos x="10" y="11"/>
                </a:cxn>
                <a:cxn ang="0">
                  <a:pos x="35" y="0"/>
                </a:cxn>
                <a:cxn ang="0">
                  <a:pos x="59" y="11"/>
                </a:cxn>
                <a:cxn ang="0">
                  <a:pos x="69" y="39"/>
                </a:cxn>
                <a:cxn ang="0">
                  <a:pos x="69" y="43"/>
                </a:cxn>
                <a:cxn ang="0">
                  <a:pos x="13" y="43"/>
                </a:cxn>
                <a:cxn ang="0">
                  <a:pos x="20" y="61"/>
                </a:cxn>
                <a:cxn ang="0">
                  <a:pos x="35" y="68"/>
                </a:cxn>
                <a:cxn ang="0">
                  <a:pos x="47" y="64"/>
                </a:cxn>
                <a:cxn ang="0">
                  <a:pos x="55" y="53"/>
                </a:cxn>
                <a:cxn ang="0">
                  <a:pos x="55" y="53"/>
                </a:cxn>
                <a:cxn ang="0">
                  <a:pos x="14" y="32"/>
                </a:cxn>
                <a:cxn ang="0">
                  <a:pos x="14" y="32"/>
                </a:cxn>
                <a:cxn ang="0">
                  <a:pos x="55" y="32"/>
                </a:cxn>
                <a:cxn ang="0">
                  <a:pos x="50" y="18"/>
                </a:cxn>
                <a:cxn ang="0">
                  <a:pos x="35" y="11"/>
                </a:cxn>
                <a:cxn ang="0">
                  <a:pos x="20" y="17"/>
                </a:cxn>
                <a:cxn ang="0">
                  <a:pos x="14" y="32"/>
                </a:cxn>
                <a:cxn ang="0">
                  <a:pos x="14" y="32"/>
                </a:cxn>
              </a:cxnLst>
              <a:rect l="0" t="0" r="r" b="b"/>
              <a:pathLst>
                <a:path w="69"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10" y="11"/>
                  </a:cubicBezTo>
                  <a:cubicBezTo>
                    <a:pt x="16" y="4"/>
                    <a:pt x="24" y="0"/>
                    <a:pt x="35" y="0"/>
                  </a:cubicBezTo>
                  <a:cubicBezTo>
                    <a:pt x="45" y="0"/>
                    <a:pt x="53" y="4"/>
                    <a:pt x="59" y="11"/>
                  </a:cubicBezTo>
                  <a:cubicBezTo>
                    <a:pt x="65" y="17"/>
                    <a:pt x="69" y="27"/>
                    <a:pt x="69" y="39"/>
                  </a:cubicBezTo>
                  <a:cubicBezTo>
                    <a:pt x="69" y="40"/>
                    <a:pt x="69" y="41"/>
                    <a:pt x="69" y="43"/>
                  </a:cubicBezTo>
                  <a:lnTo>
                    <a:pt x="13" y="43"/>
                  </a:lnTo>
                  <a:cubicBezTo>
                    <a:pt x="13" y="51"/>
                    <a:pt x="16" y="57"/>
                    <a:pt x="20" y="61"/>
                  </a:cubicBezTo>
                  <a:cubicBezTo>
                    <a:pt x="24" y="66"/>
                    <a:pt x="29" y="68"/>
                    <a:pt x="35" y="68"/>
                  </a:cubicBezTo>
                  <a:cubicBezTo>
                    <a:pt x="40" y="68"/>
                    <a:pt x="44" y="67"/>
                    <a:pt x="47" y="64"/>
                  </a:cubicBezTo>
                  <a:cubicBezTo>
                    <a:pt x="51" y="62"/>
                    <a:pt x="53" y="58"/>
                    <a:pt x="55" y="53"/>
                  </a:cubicBezTo>
                  <a:lnTo>
                    <a:pt x="55" y="53"/>
                  </a:lnTo>
                  <a:close/>
                  <a:moveTo>
                    <a:pt x="14" y="32"/>
                  </a:moveTo>
                  <a:lnTo>
                    <a:pt x="14" y="32"/>
                  </a:lnTo>
                  <a:lnTo>
                    <a:pt x="55" y="32"/>
                  </a:lnTo>
                  <a:cubicBezTo>
                    <a:pt x="55" y="26"/>
                    <a:pt x="53" y="21"/>
                    <a:pt x="50" y="18"/>
                  </a:cubicBezTo>
                  <a:cubicBezTo>
                    <a:pt x="46" y="13"/>
                    <a:pt x="41" y="11"/>
                    <a:pt x="35" y="11"/>
                  </a:cubicBezTo>
                  <a:cubicBezTo>
                    <a:pt x="29" y="11"/>
                    <a:pt x="24" y="13"/>
                    <a:pt x="20" y="17"/>
                  </a:cubicBezTo>
                  <a:cubicBezTo>
                    <a:pt x="16" y="20"/>
                    <a:pt x="14" y="26"/>
                    <a:pt x="14" y="32"/>
                  </a:cubicBezTo>
                  <a:lnTo>
                    <a:pt x="14"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09" name="Freeform 489"/>
            <p:cNvSpPr>
              <a:spLocks/>
            </p:cNvSpPr>
            <p:nvPr/>
          </p:nvSpPr>
          <p:spPr bwMode="auto">
            <a:xfrm>
              <a:off x="1750" y="8843"/>
              <a:ext cx="111" cy="141"/>
            </a:xfrm>
            <a:custGeom>
              <a:avLst/>
              <a:gdLst/>
              <a:ahLst/>
              <a:cxnLst>
                <a:cxn ang="0">
                  <a:pos x="77" y="69"/>
                </a:cxn>
                <a:cxn ang="0">
                  <a:pos x="77" y="69"/>
                </a:cxn>
                <a:cxn ang="0">
                  <a:pos x="91" y="72"/>
                </a:cxn>
                <a:cxn ang="0">
                  <a:pos x="75" y="98"/>
                </a:cxn>
                <a:cxn ang="0">
                  <a:pos x="48" y="107"/>
                </a:cxn>
                <a:cxn ang="0">
                  <a:pos x="21" y="100"/>
                </a:cxn>
                <a:cxn ang="0">
                  <a:pos x="5" y="80"/>
                </a:cxn>
                <a:cxn ang="0">
                  <a:pos x="0" y="53"/>
                </a:cxn>
                <a:cxn ang="0">
                  <a:pos x="6" y="24"/>
                </a:cxn>
                <a:cxn ang="0">
                  <a:pos x="23" y="6"/>
                </a:cxn>
                <a:cxn ang="0">
                  <a:pos x="48" y="0"/>
                </a:cxn>
                <a:cxn ang="0">
                  <a:pos x="74" y="8"/>
                </a:cxn>
                <a:cxn ang="0">
                  <a:pos x="89" y="30"/>
                </a:cxn>
                <a:cxn ang="0">
                  <a:pos x="76" y="33"/>
                </a:cxn>
                <a:cxn ang="0">
                  <a:pos x="65" y="17"/>
                </a:cxn>
                <a:cxn ang="0">
                  <a:pos x="48" y="12"/>
                </a:cxn>
                <a:cxn ang="0">
                  <a:pos x="28" y="17"/>
                </a:cxn>
                <a:cxn ang="0">
                  <a:pos x="17" y="33"/>
                </a:cxn>
                <a:cxn ang="0">
                  <a:pos x="14" y="52"/>
                </a:cxn>
                <a:cxn ang="0">
                  <a:pos x="18" y="75"/>
                </a:cxn>
                <a:cxn ang="0">
                  <a:pos x="29" y="90"/>
                </a:cxn>
                <a:cxn ang="0">
                  <a:pos x="47" y="95"/>
                </a:cxn>
                <a:cxn ang="0">
                  <a:pos x="66" y="88"/>
                </a:cxn>
                <a:cxn ang="0">
                  <a:pos x="77" y="69"/>
                </a:cxn>
                <a:cxn ang="0">
                  <a:pos x="77" y="69"/>
                </a:cxn>
              </a:cxnLst>
              <a:rect l="0" t="0" r="r" b="b"/>
              <a:pathLst>
                <a:path w="91" h="107">
                  <a:moveTo>
                    <a:pt x="77" y="69"/>
                  </a:moveTo>
                  <a:lnTo>
                    <a:pt x="77" y="69"/>
                  </a:lnTo>
                  <a:lnTo>
                    <a:pt x="91" y="72"/>
                  </a:lnTo>
                  <a:cubicBezTo>
                    <a:pt x="88" y="83"/>
                    <a:pt x="83" y="92"/>
                    <a:pt x="75" y="98"/>
                  </a:cubicBezTo>
                  <a:cubicBezTo>
                    <a:pt x="68" y="104"/>
                    <a:pt x="59" y="107"/>
                    <a:pt x="48" y="107"/>
                  </a:cubicBezTo>
                  <a:cubicBezTo>
                    <a:pt x="37" y="107"/>
                    <a:pt x="28" y="104"/>
                    <a:pt x="21" y="100"/>
                  </a:cubicBezTo>
                  <a:cubicBezTo>
                    <a:pt x="14" y="95"/>
                    <a:pt x="9" y="89"/>
                    <a:pt x="5" y="80"/>
                  </a:cubicBezTo>
                  <a:cubicBezTo>
                    <a:pt x="1" y="72"/>
                    <a:pt x="0" y="62"/>
                    <a:pt x="0" y="53"/>
                  </a:cubicBezTo>
                  <a:cubicBezTo>
                    <a:pt x="0" y="42"/>
                    <a:pt x="2" y="32"/>
                    <a:pt x="6" y="24"/>
                  </a:cubicBezTo>
                  <a:cubicBezTo>
                    <a:pt x="10" y="16"/>
                    <a:pt x="16" y="10"/>
                    <a:pt x="23" y="6"/>
                  </a:cubicBezTo>
                  <a:cubicBezTo>
                    <a:pt x="31" y="2"/>
                    <a:pt x="39" y="0"/>
                    <a:pt x="48" y="0"/>
                  </a:cubicBezTo>
                  <a:cubicBezTo>
                    <a:pt x="59" y="0"/>
                    <a:pt x="67" y="3"/>
                    <a:pt x="74" y="8"/>
                  </a:cubicBezTo>
                  <a:cubicBezTo>
                    <a:pt x="81" y="13"/>
                    <a:pt x="86" y="21"/>
                    <a:pt x="89" y="30"/>
                  </a:cubicBezTo>
                  <a:lnTo>
                    <a:pt x="76" y="33"/>
                  </a:lnTo>
                  <a:cubicBezTo>
                    <a:pt x="73" y="26"/>
                    <a:pt x="70" y="20"/>
                    <a:pt x="65" y="17"/>
                  </a:cubicBezTo>
                  <a:cubicBezTo>
                    <a:pt x="61" y="13"/>
                    <a:pt x="55" y="12"/>
                    <a:pt x="48" y="12"/>
                  </a:cubicBezTo>
                  <a:cubicBezTo>
                    <a:pt x="40" y="12"/>
                    <a:pt x="34" y="14"/>
                    <a:pt x="28" y="17"/>
                  </a:cubicBezTo>
                  <a:cubicBezTo>
                    <a:pt x="23" y="21"/>
                    <a:pt x="19" y="26"/>
                    <a:pt x="17" y="33"/>
                  </a:cubicBezTo>
                  <a:cubicBezTo>
                    <a:pt x="15" y="39"/>
                    <a:pt x="14" y="46"/>
                    <a:pt x="14" y="52"/>
                  </a:cubicBezTo>
                  <a:cubicBezTo>
                    <a:pt x="14" y="61"/>
                    <a:pt x="15" y="69"/>
                    <a:pt x="18" y="75"/>
                  </a:cubicBezTo>
                  <a:cubicBezTo>
                    <a:pt x="20" y="82"/>
                    <a:pt x="24" y="87"/>
                    <a:pt x="29" y="90"/>
                  </a:cubicBezTo>
                  <a:cubicBezTo>
                    <a:pt x="35" y="93"/>
                    <a:pt x="41" y="95"/>
                    <a:pt x="47" y="95"/>
                  </a:cubicBezTo>
                  <a:cubicBezTo>
                    <a:pt x="55" y="95"/>
                    <a:pt x="61" y="93"/>
                    <a:pt x="66" y="88"/>
                  </a:cubicBezTo>
                  <a:cubicBezTo>
                    <a:pt x="72" y="84"/>
                    <a:pt x="75" y="77"/>
                    <a:pt x="77" y="69"/>
                  </a:cubicBezTo>
                  <a:lnTo>
                    <a:pt x="77" y="6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0" name="Freeform 490"/>
            <p:cNvSpPr>
              <a:spLocks noEditPoints="1"/>
            </p:cNvSpPr>
            <p:nvPr/>
          </p:nvSpPr>
          <p:spPr bwMode="auto">
            <a:xfrm>
              <a:off x="1873" y="8881"/>
              <a:ext cx="85" cy="103"/>
            </a:xfrm>
            <a:custGeom>
              <a:avLst/>
              <a:gdLst/>
              <a:ahLst/>
              <a:cxnLst>
                <a:cxn ang="0">
                  <a:pos x="0" y="39"/>
                </a:cxn>
                <a:cxn ang="0">
                  <a:pos x="0" y="39"/>
                </a:cxn>
                <a:cxn ang="0">
                  <a:pos x="12"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20" y="60"/>
                </a:cxn>
                <a:cxn ang="0">
                  <a:pos x="35" y="67"/>
                </a:cxn>
                <a:cxn ang="0">
                  <a:pos x="51" y="60"/>
                </a:cxn>
                <a:cxn ang="0">
                  <a:pos x="57" y="38"/>
                </a:cxn>
                <a:cxn ang="0">
                  <a:pos x="51" y="17"/>
                </a:cxn>
                <a:cxn ang="0">
                  <a:pos x="35" y="10"/>
                </a:cxn>
                <a:cxn ang="0">
                  <a:pos x="20" y="17"/>
                </a:cxn>
                <a:cxn ang="0">
                  <a:pos x="13" y="39"/>
                </a:cxn>
                <a:cxn ang="0">
                  <a:pos x="13" y="39"/>
                </a:cxn>
              </a:cxnLst>
              <a:rect l="0" t="0" r="r" b="b"/>
              <a:pathLst>
                <a:path w="70" h="78">
                  <a:moveTo>
                    <a:pt x="0" y="39"/>
                  </a:moveTo>
                  <a:lnTo>
                    <a:pt x="0" y="39"/>
                  </a:lnTo>
                  <a:cubicBezTo>
                    <a:pt x="0" y="25"/>
                    <a:pt x="4" y="14"/>
                    <a:pt x="12" y="8"/>
                  </a:cubicBezTo>
                  <a:cubicBezTo>
                    <a:pt x="18" y="2"/>
                    <a:pt x="26" y="0"/>
                    <a:pt x="35" y="0"/>
                  </a:cubicBezTo>
                  <a:cubicBezTo>
                    <a:pt x="46" y="0"/>
                    <a:pt x="54" y="3"/>
                    <a:pt x="60" y="10"/>
                  </a:cubicBezTo>
                  <a:cubicBezTo>
                    <a:pt x="67" y="16"/>
                    <a:pt x="70" y="26"/>
                    <a:pt x="70" y="37"/>
                  </a:cubicBezTo>
                  <a:cubicBezTo>
                    <a:pt x="70" y="47"/>
                    <a:pt x="69" y="55"/>
                    <a:pt x="66" y="60"/>
                  </a:cubicBezTo>
                  <a:cubicBezTo>
                    <a:pt x="63" y="66"/>
                    <a:pt x="59" y="70"/>
                    <a:pt x="53" y="73"/>
                  </a:cubicBezTo>
                  <a:cubicBezTo>
                    <a:pt x="48" y="76"/>
                    <a:pt x="42" y="78"/>
                    <a:pt x="35" y="78"/>
                  </a:cubicBezTo>
                  <a:cubicBezTo>
                    <a:pt x="25" y="78"/>
                    <a:pt x="16" y="74"/>
                    <a:pt x="10" y="68"/>
                  </a:cubicBezTo>
                  <a:cubicBezTo>
                    <a:pt x="3" y="61"/>
                    <a:pt x="0" y="51"/>
                    <a:pt x="0" y="39"/>
                  </a:cubicBezTo>
                  <a:lnTo>
                    <a:pt x="0" y="39"/>
                  </a:lnTo>
                  <a:close/>
                  <a:moveTo>
                    <a:pt x="13" y="39"/>
                  </a:moveTo>
                  <a:lnTo>
                    <a:pt x="13" y="39"/>
                  </a:lnTo>
                  <a:cubicBezTo>
                    <a:pt x="13" y="48"/>
                    <a:pt x="15" y="55"/>
                    <a:pt x="20" y="60"/>
                  </a:cubicBezTo>
                  <a:cubicBezTo>
                    <a:pt x="24" y="65"/>
                    <a:pt x="29" y="67"/>
                    <a:pt x="35" y="67"/>
                  </a:cubicBezTo>
                  <a:cubicBezTo>
                    <a:pt x="42" y="67"/>
                    <a:pt x="47" y="65"/>
                    <a:pt x="51" y="60"/>
                  </a:cubicBezTo>
                  <a:cubicBezTo>
                    <a:pt x="55" y="55"/>
                    <a:pt x="57" y="48"/>
                    <a:pt x="57" y="38"/>
                  </a:cubicBezTo>
                  <a:cubicBezTo>
                    <a:pt x="57" y="29"/>
                    <a:pt x="55" y="22"/>
                    <a:pt x="51" y="17"/>
                  </a:cubicBezTo>
                  <a:cubicBezTo>
                    <a:pt x="47" y="12"/>
                    <a:pt x="42" y="10"/>
                    <a:pt x="35" y="10"/>
                  </a:cubicBezTo>
                  <a:cubicBezTo>
                    <a:pt x="29" y="10"/>
                    <a:pt x="24" y="12"/>
                    <a:pt x="20"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1" name="Freeform 491"/>
            <p:cNvSpPr>
              <a:spLocks/>
            </p:cNvSpPr>
            <p:nvPr/>
          </p:nvSpPr>
          <p:spPr bwMode="auto">
            <a:xfrm>
              <a:off x="1970" y="8881"/>
              <a:ext cx="76" cy="103"/>
            </a:xfrm>
            <a:custGeom>
              <a:avLst/>
              <a:gdLst/>
              <a:ahLst/>
              <a:cxnLst>
                <a:cxn ang="0">
                  <a:pos x="0" y="54"/>
                </a:cxn>
                <a:cxn ang="0">
                  <a:pos x="0" y="54"/>
                </a:cxn>
                <a:cxn ang="0">
                  <a:pos x="12" y="52"/>
                </a:cxn>
                <a:cxn ang="0">
                  <a:pos x="18" y="63"/>
                </a:cxn>
                <a:cxn ang="0">
                  <a:pos x="32" y="67"/>
                </a:cxn>
                <a:cxn ang="0">
                  <a:pos x="45" y="64"/>
                </a:cxn>
                <a:cxn ang="0">
                  <a:pos x="49" y="55"/>
                </a:cxn>
                <a:cxn ang="0">
                  <a:pos x="45" y="49"/>
                </a:cxn>
                <a:cxn ang="0">
                  <a:pos x="32" y="44"/>
                </a:cxn>
                <a:cxn ang="0">
                  <a:pos x="13" y="38"/>
                </a:cxn>
                <a:cxn ang="0">
                  <a:pos x="5" y="31"/>
                </a:cxn>
                <a:cxn ang="0">
                  <a:pos x="2" y="21"/>
                </a:cxn>
                <a:cxn ang="0">
                  <a:pos x="4" y="12"/>
                </a:cxn>
                <a:cxn ang="0">
                  <a:pos x="11" y="5"/>
                </a:cxn>
                <a:cxn ang="0">
                  <a:pos x="19" y="1"/>
                </a:cxn>
                <a:cxn ang="0">
                  <a:pos x="30" y="0"/>
                </a:cxn>
                <a:cxn ang="0">
                  <a:pos x="45" y="2"/>
                </a:cxn>
                <a:cxn ang="0">
                  <a:pos x="55" y="9"/>
                </a:cxn>
                <a:cxn ang="0">
                  <a:pos x="59" y="20"/>
                </a:cxn>
                <a:cxn ang="0">
                  <a:pos x="47" y="22"/>
                </a:cxn>
                <a:cxn ang="0">
                  <a:pos x="42" y="13"/>
                </a:cxn>
                <a:cxn ang="0">
                  <a:pos x="30" y="10"/>
                </a:cxn>
                <a:cxn ang="0">
                  <a:pos x="18" y="13"/>
                </a:cxn>
                <a:cxn ang="0">
                  <a:pos x="14" y="20"/>
                </a:cxn>
                <a:cxn ang="0">
                  <a:pos x="16" y="24"/>
                </a:cxn>
                <a:cxn ang="0">
                  <a:pos x="21" y="27"/>
                </a:cxn>
                <a:cxn ang="0">
                  <a:pos x="32" y="31"/>
                </a:cxn>
                <a:cxn ang="0">
                  <a:pos x="51" y="36"/>
                </a:cxn>
                <a:cxn ang="0">
                  <a:pos x="59" y="43"/>
                </a:cxn>
                <a:cxn ang="0">
                  <a:pos x="62" y="54"/>
                </a:cxn>
                <a:cxn ang="0">
                  <a:pos x="58" y="66"/>
                </a:cxn>
                <a:cxn ang="0">
                  <a:pos x="48" y="74"/>
                </a:cxn>
                <a:cxn ang="0">
                  <a:pos x="32" y="78"/>
                </a:cxn>
                <a:cxn ang="0">
                  <a:pos x="10" y="72"/>
                </a:cxn>
                <a:cxn ang="0">
                  <a:pos x="0" y="54"/>
                </a:cxn>
                <a:cxn ang="0">
                  <a:pos x="0" y="54"/>
                </a:cxn>
              </a:cxnLst>
              <a:rect l="0" t="0" r="r" b="b"/>
              <a:pathLst>
                <a:path w="62" h="78">
                  <a:moveTo>
                    <a:pt x="0" y="54"/>
                  </a:moveTo>
                  <a:lnTo>
                    <a:pt x="0" y="54"/>
                  </a:lnTo>
                  <a:lnTo>
                    <a:pt x="12" y="52"/>
                  </a:lnTo>
                  <a:cubicBezTo>
                    <a:pt x="13" y="57"/>
                    <a:pt x="15" y="60"/>
                    <a:pt x="18" y="63"/>
                  </a:cubicBezTo>
                  <a:cubicBezTo>
                    <a:pt x="22" y="66"/>
                    <a:pt x="26" y="67"/>
                    <a:pt x="32" y="67"/>
                  </a:cubicBezTo>
                  <a:cubicBezTo>
                    <a:pt x="38" y="67"/>
                    <a:pt x="42" y="66"/>
                    <a:pt x="45" y="64"/>
                  </a:cubicBezTo>
                  <a:cubicBezTo>
                    <a:pt x="48" y="61"/>
                    <a:pt x="49" y="58"/>
                    <a:pt x="49" y="55"/>
                  </a:cubicBezTo>
                  <a:cubicBezTo>
                    <a:pt x="49" y="52"/>
                    <a:pt x="48" y="50"/>
                    <a:pt x="45" y="49"/>
                  </a:cubicBezTo>
                  <a:cubicBezTo>
                    <a:pt x="43" y="47"/>
                    <a:pt x="39" y="46"/>
                    <a:pt x="32" y="44"/>
                  </a:cubicBezTo>
                  <a:cubicBezTo>
                    <a:pt x="23" y="42"/>
                    <a:pt x="17" y="40"/>
                    <a:pt x="13" y="38"/>
                  </a:cubicBezTo>
                  <a:cubicBezTo>
                    <a:pt x="9" y="36"/>
                    <a:pt x="7" y="34"/>
                    <a:pt x="5" y="31"/>
                  </a:cubicBezTo>
                  <a:cubicBezTo>
                    <a:pt x="3" y="28"/>
                    <a:pt x="2" y="25"/>
                    <a:pt x="2" y="21"/>
                  </a:cubicBezTo>
                  <a:cubicBezTo>
                    <a:pt x="2" y="18"/>
                    <a:pt x="3" y="15"/>
                    <a:pt x="4" y="12"/>
                  </a:cubicBezTo>
                  <a:cubicBezTo>
                    <a:pt x="6" y="9"/>
                    <a:pt x="8" y="7"/>
                    <a:pt x="11" y="5"/>
                  </a:cubicBezTo>
                  <a:cubicBezTo>
                    <a:pt x="13" y="3"/>
                    <a:pt x="15" y="2"/>
                    <a:pt x="19" y="1"/>
                  </a:cubicBezTo>
                  <a:cubicBezTo>
                    <a:pt x="22" y="0"/>
                    <a:pt x="26" y="0"/>
                    <a:pt x="30" y="0"/>
                  </a:cubicBezTo>
                  <a:cubicBezTo>
                    <a:pt x="35" y="0"/>
                    <a:pt x="41" y="0"/>
                    <a:pt x="45" y="2"/>
                  </a:cubicBezTo>
                  <a:cubicBezTo>
                    <a:pt x="49" y="4"/>
                    <a:pt x="53" y="6"/>
                    <a:pt x="55" y="9"/>
                  </a:cubicBezTo>
                  <a:cubicBezTo>
                    <a:pt x="57" y="12"/>
                    <a:pt x="58" y="16"/>
                    <a:pt x="59" y="20"/>
                  </a:cubicBezTo>
                  <a:lnTo>
                    <a:pt x="47" y="22"/>
                  </a:lnTo>
                  <a:cubicBezTo>
                    <a:pt x="46" y="18"/>
                    <a:pt x="45" y="15"/>
                    <a:pt x="42" y="13"/>
                  </a:cubicBezTo>
                  <a:cubicBezTo>
                    <a:pt x="39" y="11"/>
                    <a:pt x="35" y="10"/>
                    <a:pt x="30" y="10"/>
                  </a:cubicBezTo>
                  <a:cubicBezTo>
                    <a:pt x="25" y="10"/>
                    <a:pt x="20" y="11"/>
                    <a:pt x="18" y="13"/>
                  </a:cubicBezTo>
                  <a:cubicBezTo>
                    <a:pt x="16" y="15"/>
                    <a:pt x="14" y="17"/>
                    <a:pt x="14" y="20"/>
                  </a:cubicBezTo>
                  <a:cubicBezTo>
                    <a:pt x="14" y="21"/>
                    <a:pt x="15" y="23"/>
                    <a:pt x="16" y="24"/>
                  </a:cubicBezTo>
                  <a:cubicBezTo>
                    <a:pt x="17" y="25"/>
                    <a:pt x="18" y="26"/>
                    <a:pt x="21" y="27"/>
                  </a:cubicBezTo>
                  <a:cubicBezTo>
                    <a:pt x="22" y="28"/>
                    <a:pt x="26" y="29"/>
                    <a:pt x="32" y="31"/>
                  </a:cubicBezTo>
                  <a:cubicBezTo>
                    <a:pt x="41" y="33"/>
                    <a:pt x="47" y="35"/>
                    <a:pt x="51" y="36"/>
                  </a:cubicBezTo>
                  <a:cubicBezTo>
                    <a:pt x="54" y="38"/>
                    <a:pt x="57" y="40"/>
                    <a:pt x="59" y="43"/>
                  </a:cubicBezTo>
                  <a:cubicBezTo>
                    <a:pt x="61" y="46"/>
                    <a:pt x="62" y="50"/>
                    <a:pt x="62" y="54"/>
                  </a:cubicBezTo>
                  <a:cubicBezTo>
                    <a:pt x="62" y="58"/>
                    <a:pt x="61" y="62"/>
                    <a:pt x="58" y="66"/>
                  </a:cubicBezTo>
                  <a:cubicBezTo>
                    <a:pt x="56" y="70"/>
                    <a:pt x="52" y="72"/>
                    <a:pt x="48" y="74"/>
                  </a:cubicBezTo>
                  <a:cubicBezTo>
                    <a:pt x="43" y="77"/>
                    <a:pt x="38" y="78"/>
                    <a:pt x="32" y="78"/>
                  </a:cubicBezTo>
                  <a:cubicBezTo>
                    <a:pt x="22" y="78"/>
                    <a:pt x="15" y="76"/>
                    <a:pt x="10" y="72"/>
                  </a:cubicBezTo>
                  <a:cubicBezTo>
                    <a:pt x="5" y="67"/>
                    <a:pt x="1" y="62"/>
                    <a:pt x="0" y="54"/>
                  </a:cubicBezTo>
                  <a:lnTo>
                    <a:pt x="0" y="5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2" name="Freeform 492"/>
            <p:cNvSpPr>
              <a:spLocks/>
            </p:cNvSpPr>
            <p:nvPr/>
          </p:nvSpPr>
          <p:spPr bwMode="auto">
            <a:xfrm>
              <a:off x="2056" y="8848"/>
              <a:ext cx="43" cy="135"/>
            </a:xfrm>
            <a:custGeom>
              <a:avLst/>
              <a:gdLst/>
              <a:ahLst/>
              <a:cxnLst>
                <a:cxn ang="0">
                  <a:pos x="35" y="90"/>
                </a:cxn>
                <a:cxn ang="0">
                  <a:pos x="35" y="90"/>
                </a:cxn>
                <a:cxn ang="0">
                  <a:pos x="36" y="101"/>
                </a:cxn>
                <a:cxn ang="0">
                  <a:pos x="27" y="102"/>
                </a:cxn>
                <a:cxn ang="0">
                  <a:pos x="16" y="100"/>
                </a:cxn>
                <a:cxn ang="0">
                  <a:pos x="11" y="94"/>
                </a:cxn>
                <a:cxn ang="0">
                  <a:pos x="9" y="79"/>
                </a:cxn>
                <a:cxn ang="0">
                  <a:pos x="9" y="36"/>
                </a:cxn>
                <a:cxn ang="0">
                  <a:pos x="0" y="36"/>
                </a:cxn>
                <a:cxn ang="0">
                  <a:pos x="0" y="26"/>
                </a:cxn>
                <a:cxn ang="0">
                  <a:pos x="9" y="26"/>
                </a:cxn>
                <a:cxn ang="0">
                  <a:pos x="9" y="8"/>
                </a:cxn>
                <a:cxn ang="0">
                  <a:pos x="22" y="0"/>
                </a:cxn>
                <a:cxn ang="0">
                  <a:pos x="22" y="26"/>
                </a:cxn>
                <a:cxn ang="0">
                  <a:pos x="35" y="26"/>
                </a:cxn>
                <a:cxn ang="0">
                  <a:pos x="35" y="36"/>
                </a:cxn>
                <a:cxn ang="0">
                  <a:pos x="22" y="36"/>
                </a:cxn>
                <a:cxn ang="0">
                  <a:pos x="22" y="80"/>
                </a:cxn>
                <a:cxn ang="0">
                  <a:pos x="23" y="87"/>
                </a:cxn>
                <a:cxn ang="0">
                  <a:pos x="25" y="89"/>
                </a:cxn>
                <a:cxn ang="0">
                  <a:pos x="29" y="90"/>
                </a:cxn>
                <a:cxn ang="0">
                  <a:pos x="35" y="90"/>
                </a:cxn>
                <a:cxn ang="0">
                  <a:pos x="35" y="90"/>
                </a:cxn>
              </a:cxnLst>
              <a:rect l="0" t="0" r="r" b="b"/>
              <a:pathLst>
                <a:path w="36" h="102">
                  <a:moveTo>
                    <a:pt x="35" y="90"/>
                  </a:moveTo>
                  <a:lnTo>
                    <a:pt x="35" y="90"/>
                  </a:lnTo>
                  <a:lnTo>
                    <a:pt x="36" y="101"/>
                  </a:lnTo>
                  <a:cubicBezTo>
                    <a:pt x="33" y="101"/>
                    <a:pt x="30" y="102"/>
                    <a:pt x="27" y="102"/>
                  </a:cubicBezTo>
                  <a:cubicBezTo>
                    <a:pt x="22" y="102"/>
                    <a:pt x="19" y="101"/>
                    <a:pt x="16" y="100"/>
                  </a:cubicBezTo>
                  <a:cubicBezTo>
                    <a:pt x="14" y="98"/>
                    <a:pt x="12" y="96"/>
                    <a:pt x="11" y="94"/>
                  </a:cubicBezTo>
                  <a:cubicBezTo>
                    <a:pt x="10" y="92"/>
                    <a:pt x="9" y="87"/>
                    <a:pt x="9" y="79"/>
                  </a:cubicBezTo>
                  <a:lnTo>
                    <a:pt x="9" y="36"/>
                  </a:lnTo>
                  <a:lnTo>
                    <a:pt x="0" y="36"/>
                  </a:lnTo>
                  <a:lnTo>
                    <a:pt x="0" y="26"/>
                  </a:lnTo>
                  <a:lnTo>
                    <a:pt x="9" y="26"/>
                  </a:lnTo>
                  <a:lnTo>
                    <a:pt x="9" y="8"/>
                  </a:lnTo>
                  <a:lnTo>
                    <a:pt x="22" y="0"/>
                  </a:lnTo>
                  <a:lnTo>
                    <a:pt x="22" y="26"/>
                  </a:lnTo>
                  <a:lnTo>
                    <a:pt x="35" y="26"/>
                  </a:lnTo>
                  <a:lnTo>
                    <a:pt x="35" y="36"/>
                  </a:lnTo>
                  <a:lnTo>
                    <a:pt x="22" y="36"/>
                  </a:lnTo>
                  <a:lnTo>
                    <a:pt x="22" y="80"/>
                  </a:lnTo>
                  <a:cubicBezTo>
                    <a:pt x="22" y="83"/>
                    <a:pt x="22" y="86"/>
                    <a:pt x="23" y="87"/>
                  </a:cubicBezTo>
                  <a:cubicBezTo>
                    <a:pt x="23" y="88"/>
                    <a:pt x="24" y="89"/>
                    <a:pt x="25" y="89"/>
                  </a:cubicBezTo>
                  <a:cubicBezTo>
                    <a:pt x="26" y="90"/>
                    <a:pt x="27" y="90"/>
                    <a:pt x="29" y="90"/>
                  </a:cubicBezTo>
                  <a:cubicBezTo>
                    <a:pt x="30" y="90"/>
                    <a:pt x="32" y="90"/>
                    <a:pt x="35" y="90"/>
                  </a:cubicBezTo>
                  <a:lnTo>
                    <a:pt x="35" y="9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3" name="Freeform 493"/>
            <p:cNvSpPr>
              <a:spLocks/>
            </p:cNvSpPr>
            <p:nvPr/>
          </p:nvSpPr>
          <p:spPr bwMode="auto">
            <a:xfrm>
              <a:off x="1267" y="8846"/>
              <a:ext cx="78" cy="136"/>
            </a:xfrm>
            <a:custGeom>
              <a:avLst/>
              <a:gdLst/>
              <a:ahLst/>
              <a:cxnLst>
                <a:cxn ang="0">
                  <a:pos x="0" y="103"/>
                </a:cxn>
                <a:cxn ang="0">
                  <a:pos x="0" y="103"/>
                </a:cxn>
                <a:cxn ang="0">
                  <a:pos x="0" y="0"/>
                </a:cxn>
                <a:cxn ang="0">
                  <a:pos x="14" y="0"/>
                </a:cxn>
                <a:cxn ang="0">
                  <a:pos x="14" y="91"/>
                </a:cxn>
                <a:cxn ang="0">
                  <a:pos x="64" y="91"/>
                </a:cxn>
                <a:cxn ang="0">
                  <a:pos x="64" y="103"/>
                </a:cxn>
                <a:cxn ang="0">
                  <a:pos x="0" y="103"/>
                </a:cxn>
              </a:cxnLst>
              <a:rect l="0" t="0" r="r" b="b"/>
              <a:pathLst>
                <a:path w="64" h="103">
                  <a:moveTo>
                    <a:pt x="0" y="103"/>
                  </a:moveTo>
                  <a:lnTo>
                    <a:pt x="0" y="103"/>
                  </a:lnTo>
                  <a:lnTo>
                    <a:pt x="0" y="0"/>
                  </a:lnTo>
                  <a:lnTo>
                    <a:pt x="14" y="0"/>
                  </a:lnTo>
                  <a:lnTo>
                    <a:pt x="14" y="91"/>
                  </a:lnTo>
                  <a:lnTo>
                    <a:pt x="64" y="91"/>
                  </a:lnTo>
                  <a:lnTo>
                    <a:pt x="64" y="103"/>
                  </a:lnTo>
                  <a:lnTo>
                    <a:pt x="0" y="103"/>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4" name="Freeform 494"/>
            <p:cNvSpPr>
              <a:spLocks noEditPoints="1"/>
            </p:cNvSpPr>
            <p:nvPr/>
          </p:nvSpPr>
          <p:spPr bwMode="auto">
            <a:xfrm>
              <a:off x="1358" y="8881"/>
              <a:ext cx="83" cy="103"/>
            </a:xfrm>
            <a:custGeom>
              <a:avLst/>
              <a:gdLst/>
              <a:ahLst/>
              <a:cxnLst>
                <a:cxn ang="0">
                  <a:pos x="53" y="67"/>
                </a:cxn>
                <a:cxn ang="0">
                  <a:pos x="53" y="67"/>
                </a:cxn>
                <a:cxn ang="0">
                  <a:pos x="39" y="75"/>
                </a:cxn>
                <a:cxn ang="0">
                  <a:pos x="25" y="78"/>
                </a:cxn>
                <a:cxn ang="0">
                  <a:pos x="6" y="72"/>
                </a:cxn>
                <a:cxn ang="0">
                  <a:pos x="0" y="56"/>
                </a:cxn>
                <a:cxn ang="0">
                  <a:pos x="2" y="46"/>
                </a:cxn>
                <a:cxn ang="0">
                  <a:pos x="9" y="39"/>
                </a:cxn>
                <a:cxn ang="0">
                  <a:pos x="18" y="35"/>
                </a:cxn>
                <a:cxn ang="0">
                  <a:pos x="29" y="33"/>
                </a:cxn>
                <a:cxn ang="0">
                  <a:pos x="52" y="28"/>
                </a:cxn>
                <a:cxn ang="0">
                  <a:pos x="52" y="25"/>
                </a:cxn>
                <a:cxn ang="0">
                  <a:pos x="48" y="14"/>
                </a:cxn>
                <a:cxn ang="0">
                  <a:pos x="34" y="10"/>
                </a:cxn>
                <a:cxn ang="0">
                  <a:pos x="21" y="13"/>
                </a:cxn>
                <a:cxn ang="0">
                  <a:pos x="14" y="24"/>
                </a:cxn>
                <a:cxn ang="0">
                  <a:pos x="2" y="22"/>
                </a:cxn>
                <a:cxn ang="0">
                  <a:pos x="7" y="10"/>
                </a:cxn>
                <a:cxn ang="0">
                  <a:pos x="19" y="2"/>
                </a:cxn>
                <a:cxn ang="0">
                  <a:pos x="36" y="0"/>
                </a:cxn>
                <a:cxn ang="0">
                  <a:pos x="51" y="2"/>
                </a:cxn>
                <a:cxn ang="0">
                  <a:pos x="60" y="7"/>
                </a:cxn>
                <a:cxn ang="0">
                  <a:pos x="64" y="16"/>
                </a:cxn>
                <a:cxn ang="0">
                  <a:pos x="64" y="28"/>
                </a:cxn>
                <a:cxn ang="0">
                  <a:pos x="64" y="45"/>
                </a:cxn>
                <a:cxn ang="0">
                  <a:pos x="65" y="67"/>
                </a:cxn>
                <a:cxn ang="0">
                  <a:pos x="68" y="76"/>
                </a:cxn>
                <a:cxn ang="0">
                  <a:pos x="55" y="76"/>
                </a:cxn>
                <a:cxn ang="0">
                  <a:pos x="53" y="67"/>
                </a:cxn>
                <a:cxn ang="0">
                  <a:pos x="53" y="67"/>
                </a:cxn>
                <a:cxn ang="0">
                  <a:pos x="52" y="38"/>
                </a:cxn>
                <a:cxn ang="0">
                  <a:pos x="52" y="38"/>
                </a:cxn>
                <a:cxn ang="0">
                  <a:pos x="31" y="43"/>
                </a:cxn>
                <a:cxn ang="0">
                  <a:pos x="20" y="46"/>
                </a:cxn>
                <a:cxn ang="0">
                  <a:pos x="15" y="50"/>
                </a:cxn>
                <a:cxn ang="0">
                  <a:pos x="13" y="56"/>
                </a:cxn>
                <a:cxn ang="0">
                  <a:pos x="17" y="64"/>
                </a:cxn>
                <a:cxn ang="0">
                  <a:pos x="28" y="68"/>
                </a:cxn>
                <a:cxn ang="0">
                  <a:pos x="41" y="64"/>
                </a:cxn>
                <a:cxn ang="0">
                  <a:pos x="50" y="56"/>
                </a:cxn>
                <a:cxn ang="0">
                  <a:pos x="52" y="43"/>
                </a:cxn>
                <a:cxn ang="0">
                  <a:pos x="52" y="38"/>
                </a:cxn>
              </a:cxnLst>
              <a:rect l="0" t="0" r="r" b="b"/>
              <a:pathLst>
                <a:path w="68" h="78">
                  <a:moveTo>
                    <a:pt x="53" y="67"/>
                  </a:moveTo>
                  <a:lnTo>
                    <a:pt x="53" y="67"/>
                  </a:lnTo>
                  <a:cubicBezTo>
                    <a:pt x="48" y="71"/>
                    <a:pt x="44" y="73"/>
                    <a:pt x="39" y="75"/>
                  </a:cubicBezTo>
                  <a:cubicBezTo>
                    <a:pt x="35" y="77"/>
                    <a:pt x="30" y="78"/>
                    <a:pt x="25" y="78"/>
                  </a:cubicBezTo>
                  <a:cubicBezTo>
                    <a:pt x="17" y="78"/>
                    <a:pt x="11" y="76"/>
                    <a:pt x="6" y="72"/>
                  </a:cubicBezTo>
                  <a:cubicBezTo>
                    <a:pt x="2" y="68"/>
                    <a:pt x="0" y="62"/>
                    <a:pt x="0" y="56"/>
                  </a:cubicBezTo>
                  <a:cubicBezTo>
                    <a:pt x="0" y="53"/>
                    <a:pt x="1" y="49"/>
                    <a:pt x="2" y="46"/>
                  </a:cubicBezTo>
                  <a:cubicBezTo>
                    <a:pt x="4" y="43"/>
                    <a:pt x="6" y="41"/>
                    <a:pt x="9" y="39"/>
                  </a:cubicBezTo>
                  <a:cubicBezTo>
                    <a:pt x="11" y="37"/>
                    <a:pt x="14" y="36"/>
                    <a:pt x="18" y="35"/>
                  </a:cubicBezTo>
                  <a:cubicBezTo>
                    <a:pt x="20" y="34"/>
                    <a:pt x="24" y="33"/>
                    <a:pt x="29" y="33"/>
                  </a:cubicBezTo>
                  <a:cubicBezTo>
                    <a:pt x="39" y="32"/>
                    <a:pt x="47" y="30"/>
                    <a:pt x="52" y="28"/>
                  </a:cubicBezTo>
                  <a:cubicBezTo>
                    <a:pt x="52" y="27"/>
                    <a:pt x="52" y="26"/>
                    <a:pt x="52" y="25"/>
                  </a:cubicBezTo>
                  <a:cubicBezTo>
                    <a:pt x="52" y="20"/>
                    <a:pt x="51" y="16"/>
                    <a:pt x="48" y="14"/>
                  </a:cubicBezTo>
                  <a:cubicBezTo>
                    <a:pt x="45" y="11"/>
                    <a:pt x="40" y="10"/>
                    <a:pt x="34" y="10"/>
                  </a:cubicBezTo>
                  <a:cubicBezTo>
                    <a:pt x="28" y="10"/>
                    <a:pt x="23" y="11"/>
                    <a:pt x="21" y="13"/>
                  </a:cubicBezTo>
                  <a:cubicBezTo>
                    <a:pt x="18" y="15"/>
                    <a:pt x="16" y="19"/>
                    <a:pt x="14" y="24"/>
                  </a:cubicBezTo>
                  <a:lnTo>
                    <a:pt x="2" y="22"/>
                  </a:lnTo>
                  <a:cubicBezTo>
                    <a:pt x="3" y="17"/>
                    <a:pt x="5" y="13"/>
                    <a:pt x="7" y="10"/>
                  </a:cubicBezTo>
                  <a:cubicBezTo>
                    <a:pt x="10" y="6"/>
                    <a:pt x="14" y="4"/>
                    <a:pt x="19" y="2"/>
                  </a:cubicBezTo>
                  <a:cubicBezTo>
                    <a:pt x="23" y="0"/>
                    <a:pt x="29" y="0"/>
                    <a:pt x="36" y="0"/>
                  </a:cubicBezTo>
                  <a:cubicBezTo>
                    <a:pt x="42" y="0"/>
                    <a:pt x="47" y="0"/>
                    <a:pt x="51" y="2"/>
                  </a:cubicBezTo>
                  <a:cubicBezTo>
                    <a:pt x="55" y="3"/>
                    <a:pt x="58" y="5"/>
                    <a:pt x="60" y="7"/>
                  </a:cubicBezTo>
                  <a:cubicBezTo>
                    <a:pt x="62" y="10"/>
                    <a:pt x="63" y="13"/>
                    <a:pt x="64" y="16"/>
                  </a:cubicBezTo>
                  <a:cubicBezTo>
                    <a:pt x="64" y="18"/>
                    <a:pt x="64" y="22"/>
                    <a:pt x="64" y="28"/>
                  </a:cubicBezTo>
                  <a:lnTo>
                    <a:pt x="64" y="45"/>
                  </a:lnTo>
                  <a:cubicBezTo>
                    <a:pt x="64" y="56"/>
                    <a:pt x="65" y="64"/>
                    <a:pt x="65" y="67"/>
                  </a:cubicBezTo>
                  <a:cubicBezTo>
                    <a:pt x="66" y="70"/>
                    <a:pt x="67" y="73"/>
                    <a:pt x="68" y="76"/>
                  </a:cubicBezTo>
                  <a:lnTo>
                    <a:pt x="55" y="76"/>
                  </a:lnTo>
                  <a:cubicBezTo>
                    <a:pt x="54" y="73"/>
                    <a:pt x="53" y="70"/>
                    <a:pt x="53" y="67"/>
                  </a:cubicBezTo>
                  <a:lnTo>
                    <a:pt x="53" y="67"/>
                  </a:lnTo>
                  <a:close/>
                  <a:moveTo>
                    <a:pt x="52" y="38"/>
                  </a:moveTo>
                  <a:lnTo>
                    <a:pt x="52" y="38"/>
                  </a:lnTo>
                  <a:cubicBezTo>
                    <a:pt x="47" y="40"/>
                    <a:pt x="40" y="42"/>
                    <a:pt x="31" y="43"/>
                  </a:cubicBezTo>
                  <a:cubicBezTo>
                    <a:pt x="26" y="44"/>
                    <a:pt x="22" y="45"/>
                    <a:pt x="20" y="46"/>
                  </a:cubicBezTo>
                  <a:cubicBezTo>
                    <a:pt x="18" y="47"/>
                    <a:pt x="16" y="48"/>
                    <a:pt x="15" y="50"/>
                  </a:cubicBezTo>
                  <a:cubicBezTo>
                    <a:pt x="14" y="52"/>
                    <a:pt x="13" y="54"/>
                    <a:pt x="13" y="56"/>
                  </a:cubicBezTo>
                  <a:cubicBezTo>
                    <a:pt x="13" y="59"/>
                    <a:pt x="14" y="62"/>
                    <a:pt x="17" y="64"/>
                  </a:cubicBezTo>
                  <a:cubicBezTo>
                    <a:pt x="20" y="67"/>
                    <a:pt x="23" y="68"/>
                    <a:pt x="28" y="68"/>
                  </a:cubicBezTo>
                  <a:cubicBezTo>
                    <a:pt x="33" y="68"/>
                    <a:pt x="37" y="67"/>
                    <a:pt x="41" y="64"/>
                  </a:cubicBezTo>
                  <a:cubicBezTo>
                    <a:pt x="45" y="62"/>
                    <a:pt x="48" y="59"/>
                    <a:pt x="50" y="56"/>
                  </a:cubicBezTo>
                  <a:cubicBezTo>
                    <a:pt x="51" y="53"/>
                    <a:pt x="52" y="49"/>
                    <a:pt x="52" y="43"/>
                  </a:cubicBezTo>
                  <a:lnTo>
                    <a:pt x="52" y="3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5" name="Freeform 495"/>
            <p:cNvSpPr>
              <a:spLocks noEditPoints="1"/>
            </p:cNvSpPr>
            <p:nvPr/>
          </p:nvSpPr>
          <p:spPr bwMode="auto">
            <a:xfrm>
              <a:off x="1460" y="8846"/>
              <a:ext cx="79" cy="138"/>
            </a:xfrm>
            <a:custGeom>
              <a:avLst/>
              <a:gdLst/>
              <a:ahLst/>
              <a:cxnLst>
                <a:cxn ang="0">
                  <a:pos x="12" y="103"/>
                </a:cxn>
                <a:cxn ang="0">
                  <a:pos x="12" y="103"/>
                </a:cxn>
                <a:cxn ang="0">
                  <a:pos x="0" y="103"/>
                </a:cxn>
                <a:cxn ang="0">
                  <a:pos x="0" y="0"/>
                </a:cxn>
                <a:cxn ang="0">
                  <a:pos x="13" y="0"/>
                </a:cxn>
                <a:cxn ang="0">
                  <a:pos x="13" y="37"/>
                </a:cxn>
                <a:cxn ang="0">
                  <a:pos x="33" y="27"/>
                </a:cxn>
                <a:cxn ang="0">
                  <a:pos x="46" y="29"/>
                </a:cxn>
                <a:cxn ang="0">
                  <a:pos x="56" y="37"/>
                </a:cxn>
                <a:cxn ang="0">
                  <a:pos x="62" y="49"/>
                </a:cxn>
                <a:cxn ang="0">
                  <a:pos x="65" y="64"/>
                </a:cxn>
                <a:cxn ang="0">
                  <a:pos x="55" y="94"/>
                </a:cxn>
                <a:cxn ang="0">
                  <a:pos x="32" y="105"/>
                </a:cxn>
                <a:cxn ang="0">
                  <a:pos x="12" y="94"/>
                </a:cxn>
                <a:cxn ang="0">
                  <a:pos x="12" y="103"/>
                </a:cxn>
                <a:cxn ang="0">
                  <a:pos x="12" y="65"/>
                </a:cxn>
                <a:cxn ang="0">
                  <a:pos x="12" y="65"/>
                </a:cxn>
                <a:cxn ang="0">
                  <a:pos x="15" y="84"/>
                </a:cxn>
                <a:cxn ang="0">
                  <a:pos x="31" y="94"/>
                </a:cxn>
                <a:cxn ang="0">
                  <a:pos x="46" y="87"/>
                </a:cxn>
                <a:cxn ang="0">
                  <a:pos x="52" y="65"/>
                </a:cxn>
                <a:cxn ang="0">
                  <a:pos x="46" y="44"/>
                </a:cxn>
                <a:cxn ang="0">
                  <a:pos x="32" y="37"/>
                </a:cxn>
                <a:cxn ang="0">
                  <a:pos x="18" y="44"/>
                </a:cxn>
                <a:cxn ang="0">
                  <a:pos x="12" y="65"/>
                </a:cxn>
                <a:cxn ang="0">
                  <a:pos x="12" y="65"/>
                </a:cxn>
              </a:cxnLst>
              <a:rect l="0" t="0" r="r" b="b"/>
              <a:pathLst>
                <a:path w="65" h="105">
                  <a:moveTo>
                    <a:pt x="12" y="103"/>
                  </a:moveTo>
                  <a:lnTo>
                    <a:pt x="12" y="103"/>
                  </a:lnTo>
                  <a:lnTo>
                    <a:pt x="0" y="103"/>
                  </a:lnTo>
                  <a:lnTo>
                    <a:pt x="0" y="0"/>
                  </a:lnTo>
                  <a:lnTo>
                    <a:pt x="13" y="0"/>
                  </a:lnTo>
                  <a:lnTo>
                    <a:pt x="13" y="37"/>
                  </a:lnTo>
                  <a:cubicBezTo>
                    <a:pt x="18" y="30"/>
                    <a:pt x="25" y="27"/>
                    <a:pt x="33" y="27"/>
                  </a:cubicBezTo>
                  <a:cubicBezTo>
                    <a:pt x="38" y="27"/>
                    <a:pt x="42" y="27"/>
                    <a:pt x="46" y="29"/>
                  </a:cubicBezTo>
                  <a:cubicBezTo>
                    <a:pt x="50" y="31"/>
                    <a:pt x="54" y="34"/>
                    <a:pt x="56" y="37"/>
                  </a:cubicBezTo>
                  <a:cubicBezTo>
                    <a:pt x="59" y="40"/>
                    <a:pt x="61" y="44"/>
                    <a:pt x="62" y="49"/>
                  </a:cubicBezTo>
                  <a:cubicBezTo>
                    <a:pt x="64" y="54"/>
                    <a:pt x="65" y="59"/>
                    <a:pt x="65" y="64"/>
                  </a:cubicBezTo>
                  <a:cubicBezTo>
                    <a:pt x="65" y="77"/>
                    <a:pt x="61" y="87"/>
                    <a:pt x="55" y="94"/>
                  </a:cubicBezTo>
                  <a:cubicBezTo>
                    <a:pt x="49" y="101"/>
                    <a:pt x="41" y="105"/>
                    <a:pt x="32" y="105"/>
                  </a:cubicBezTo>
                  <a:cubicBezTo>
                    <a:pt x="24" y="105"/>
                    <a:pt x="17" y="101"/>
                    <a:pt x="12" y="94"/>
                  </a:cubicBezTo>
                  <a:lnTo>
                    <a:pt x="12" y="103"/>
                  </a:lnTo>
                  <a:close/>
                  <a:moveTo>
                    <a:pt x="12" y="65"/>
                  </a:moveTo>
                  <a:lnTo>
                    <a:pt x="12" y="65"/>
                  </a:lnTo>
                  <a:cubicBezTo>
                    <a:pt x="12" y="74"/>
                    <a:pt x="13" y="80"/>
                    <a:pt x="15" y="84"/>
                  </a:cubicBezTo>
                  <a:cubicBezTo>
                    <a:pt x="19" y="91"/>
                    <a:pt x="25" y="94"/>
                    <a:pt x="31" y="94"/>
                  </a:cubicBezTo>
                  <a:cubicBezTo>
                    <a:pt x="37" y="94"/>
                    <a:pt x="42" y="92"/>
                    <a:pt x="46" y="87"/>
                  </a:cubicBezTo>
                  <a:cubicBezTo>
                    <a:pt x="50" y="82"/>
                    <a:pt x="52" y="75"/>
                    <a:pt x="52" y="65"/>
                  </a:cubicBezTo>
                  <a:cubicBezTo>
                    <a:pt x="52" y="56"/>
                    <a:pt x="50" y="49"/>
                    <a:pt x="46" y="44"/>
                  </a:cubicBezTo>
                  <a:cubicBezTo>
                    <a:pt x="42" y="39"/>
                    <a:pt x="37" y="37"/>
                    <a:pt x="32" y="37"/>
                  </a:cubicBezTo>
                  <a:cubicBezTo>
                    <a:pt x="26" y="37"/>
                    <a:pt x="22" y="39"/>
                    <a:pt x="18" y="44"/>
                  </a:cubicBezTo>
                  <a:cubicBezTo>
                    <a:pt x="14" y="49"/>
                    <a:pt x="12" y="56"/>
                    <a:pt x="12" y="65"/>
                  </a:cubicBezTo>
                  <a:lnTo>
                    <a:pt x="12"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6" name="Freeform 496"/>
            <p:cNvSpPr>
              <a:spLocks noEditPoints="1"/>
            </p:cNvSpPr>
            <p:nvPr/>
          </p:nvSpPr>
          <p:spPr bwMode="auto">
            <a:xfrm>
              <a:off x="1552" y="8881"/>
              <a:ext cx="85" cy="103"/>
            </a:xfrm>
            <a:custGeom>
              <a:avLst/>
              <a:gdLst/>
              <a:ahLst/>
              <a:cxnLst>
                <a:cxn ang="0">
                  <a:pos x="0" y="39"/>
                </a:cxn>
                <a:cxn ang="0">
                  <a:pos x="0" y="39"/>
                </a:cxn>
                <a:cxn ang="0">
                  <a:pos x="12" y="8"/>
                </a:cxn>
                <a:cxn ang="0">
                  <a:pos x="35" y="0"/>
                </a:cxn>
                <a:cxn ang="0">
                  <a:pos x="60" y="10"/>
                </a:cxn>
                <a:cxn ang="0">
                  <a:pos x="70" y="37"/>
                </a:cxn>
                <a:cxn ang="0">
                  <a:pos x="66" y="60"/>
                </a:cxn>
                <a:cxn ang="0">
                  <a:pos x="53" y="73"/>
                </a:cxn>
                <a:cxn ang="0">
                  <a:pos x="35" y="78"/>
                </a:cxn>
                <a:cxn ang="0">
                  <a:pos x="10" y="68"/>
                </a:cxn>
                <a:cxn ang="0">
                  <a:pos x="0" y="39"/>
                </a:cxn>
                <a:cxn ang="0">
                  <a:pos x="0" y="39"/>
                </a:cxn>
                <a:cxn ang="0">
                  <a:pos x="13" y="39"/>
                </a:cxn>
                <a:cxn ang="0">
                  <a:pos x="13" y="39"/>
                </a:cxn>
                <a:cxn ang="0">
                  <a:pos x="19" y="60"/>
                </a:cxn>
                <a:cxn ang="0">
                  <a:pos x="35" y="67"/>
                </a:cxn>
                <a:cxn ang="0">
                  <a:pos x="51" y="60"/>
                </a:cxn>
                <a:cxn ang="0">
                  <a:pos x="57" y="38"/>
                </a:cxn>
                <a:cxn ang="0">
                  <a:pos x="51" y="17"/>
                </a:cxn>
                <a:cxn ang="0">
                  <a:pos x="35" y="10"/>
                </a:cxn>
                <a:cxn ang="0">
                  <a:pos x="19" y="17"/>
                </a:cxn>
                <a:cxn ang="0">
                  <a:pos x="13" y="39"/>
                </a:cxn>
                <a:cxn ang="0">
                  <a:pos x="13" y="39"/>
                </a:cxn>
              </a:cxnLst>
              <a:rect l="0" t="0" r="r" b="b"/>
              <a:pathLst>
                <a:path w="70" h="78">
                  <a:moveTo>
                    <a:pt x="0" y="39"/>
                  </a:moveTo>
                  <a:lnTo>
                    <a:pt x="0" y="39"/>
                  </a:lnTo>
                  <a:cubicBezTo>
                    <a:pt x="0" y="25"/>
                    <a:pt x="4" y="14"/>
                    <a:pt x="12" y="8"/>
                  </a:cubicBezTo>
                  <a:cubicBezTo>
                    <a:pt x="18" y="2"/>
                    <a:pt x="26" y="0"/>
                    <a:pt x="35" y="0"/>
                  </a:cubicBezTo>
                  <a:cubicBezTo>
                    <a:pt x="46" y="0"/>
                    <a:pt x="54" y="3"/>
                    <a:pt x="60" y="10"/>
                  </a:cubicBezTo>
                  <a:cubicBezTo>
                    <a:pt x="67" y="16"/>
                    <a:pt x="70" y="26"/>
                    <a:pt x="70" y="37"/>
                  </a:cubicBezTo>
                  <a:cubicBezTo>
                    <a:pt x="70" y="47"/>
                    <a:pt x="69" y="55"/>
                    <a:pt x="66" y="60"/>
                  </a:cubicBezTo>
                  <a:cubicBezTo>
                    <a:pt x="63" y="66"/>
                    <a:pt x="59" y="70"/>
                    <a:pt x="53" y="73"/>
                  </a:cubicBezTo>
                  <a:cubicBezTo>
                    <a:pt x="48" y="76"/>
                    <a:pt x="42" y="78"/>
                    <a:pt x="35" y="78"/>
                  </a:cubicBezTo>
                  <a:cubicBezTo>
                    <a:pt x="25" y="78"/>
                    <a:pt x="16" y="74"/>
                    <a:pt x="10" y="68"/>
                  </a:cubicBezTo>
                  <a:cubicBezTo>
                    <a:pt x="3" y="61"/>
                    <a:pt x="0" y="51"/>
                    <a:pt x="0" y="39"/>
                  </a:cubicBezTo>
                  <a:lnTo>
                    <a:pt x="0" y="39"/>
                  </a:lnTo>
                  <a:close/>
                  <a:moveTo>
                    <a:pt x="13" y="39"/>
                  </a:moveTo>
                  <a:lnTo>
                    <a:pt x="13" y="39"/>
                  </a:lnTo>
                  <a:cubicBezTo>
                    <a:pt x="13" y="48"/>
                    <a:pt x="15" y="55"/>
                    <a:pt x="19" y="60"/>
                  </a:cubicBezTo>
                  <a:cubicBezTo>
                    <a:pt x="24" y="65"/>
                    <a:pt x="29" y="67"/>
                    <a:pt x="35" y="67"/>
                  </a:cubicBezTo>
                  <a:cubicBezTo>
                    <a:pt x="42" y="67"/>
                    <a:pt x="47" y="65"/>
                    <a:pt x="51" y="60"/>
                  </a:cubicBezTo>
                  <a:cubicBezTo>
                    <a:pt x="55" y="55"/>
                    <a:pt x="57" y="48"/>
                    <a:pt x="57" y="38"/>
                  </a:cubicBezTo>
                  <a:cubicBezTo>
                    <a:pt x="57" y="29"/>
                    <a:pt x="55" y="22"/>
                    <a:pt x="51" y="17"/>
                  </a:cubicBezTo>
                  <a:cubicBezTo>
                    <a:pt x="47" y="12"/>
                    <a:pt x="41" y="10"/>
                    <a:pt x="35" y="10"/>
                  </a:cubicBezTo>
                  <a:cubicBezTo>
                    <a:pt x="29" y="10"/>
                    <a:pt x="24" y="12"/>
                    <a:pt x="19" y="17"/>
                  </a:cubicBezTo>
                  <a:cubicBezTo>
                    <a:pt x="15" y="22"/>
                    <a:pt x="13" y="29"/>
                    <a:pt x="13" y="39"/>
                  </a:cubicBezTo>
                  <a:lnTo>
                    <a:pt x="13" y="3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7" name="Freeform 497"/>
            <p:cNvSpPr>
              <a:spLocks/>
            </p:cNvSpPr>
            <p:nvPr/>
          </p:nvSpPr>
          <p:spPr bwMode="auto">
            <a:xfrm>
              <a:off x="1655" y="8881"/>
              <a:ext cx="49" cy="101"/>
            </a:xfrm>
            <a:custGeom>
              <a:avLst/>
              <a:gdLst/>
              <a:ahLst/>
              <a:cxnLst>
                <a:cxn ang="0">
                  <a:pos x="0" y="76"/>
                </a:cxn>
                <a:cxn ang="0">
                  <a:pos x="0" y="76"/>
                </a:cxn>
                <a:cxn ang="0">
                  <a:pos x="0" y="1"/>
                </a:cxn>
                <a:cxn ang="0">
                  <a:pos x="11" y="1"/>
                </a:cxn>
                <a:cxn ang="0">
                  <a:pos x="11" y="13"/>
                </a:cxn>
                <a:cxn ang="0">
                  <a:pos x="19" y="2"/>
                </a:cxn>
                <a:cxn ang="0">
                  <a:pos x="27" y="0"/>
                </a:cxn>
                <a:cxn ang="0">
                  <a:pos x="40" y="4"/>
                </a:cxn>
                <a:cxn ang="0">
                  <a:pos x="36" y="15"/>
                </a:cxn>
                <a:cxn ang="0">
                  <a:pos x="27" y="13"/>
                </a:cxn>
                <a:cxn ang="0">
                  <a:pos x="19" y="15"/>
                </a:cxn>
                <a:cxn ang="0">
                  <a:pos x="15" y="22"/>
                </a:cxn>
                <a:cxn ang="0">
                  <a:pos x="12" y="37"/>
                </a:cxn>
                <a:cxn ang="0">
                  <a:pos x="12" y="76"/>
                </a:cxn>
                <a:cxn ang="0">
                  <a:pos x="0" y="76"/>
                </a:cxn>
              </a:cxnLst>
              <a:rect l="0" t="0" r="r" b="b"/>
              <a:pathLst>
                <a:path w="40" h="76">
                  <a:moveTo>
                    <a:pt x="0" y="76"/>
                  </a:moveTo>
                  <a:lnTo>
                    <a:pt x="0" y="76"/>
                  </a:lnTo>
                  <a:lnTo>
                    <a:pt x="0" y="1"/>
                  </a:lnTo>
                  <a:lnTo>
                    <a:pt x="11" y="1"/>
                  </a:lnTo>
                  <a:lnTo>
                    <a:pt x="11" y="13"/>
                  </a:lnTo>
                  <a:cubicBezTo>
                    <a:pt x="14" y="7"/>
                    <a:pt x="17" y="4"/>
                    <a:pt x="19" y="2"/>
                  </a:cubicBezTo>
                  <a:cubicBezTo>
                    <a:pt x="22" y="0"/>
                    <a:pt x="24" y="0"/>
                    <a:pt x="27" y="0"/>
                  </a:cubicBezTo>
                  <a:cubicBezTo>
                    <a:pt x="32" y="0"/>
                    <a:pt x="36" y="1"/>
                    <a:pt x="40" y="4"/>
                  </a:cubicBezTo>
                  <a:lnTo>
                    <a:pt x="36" y="15"/>
                  </a:lnTo>
                  <a:cubicBezTo>
                    <a:pt x="33" y="14"/>
                    <a:pt x="30" y="13"/>
                    <a:pt x="27" y="13"/>
                  </a:cubicBezTo>
                  <a:cubicBezTo>
                    <a:pt x="24" y="13"/>
                    <a:pt x="21" y="13"/>
                    <a:pt x="19" y="15"/>
                  </a:cubicBezTo>
                  <a:cubicBezTo>
                    <a:pt x="17" y="17"/>
                    <a:pt x="15" y="19"/>
                    <a:pt x="15" y="22"/>
                  </a:cubicBezTo>
                  <a:cubicBezTo>
                    <a:pt x="13" y="27"/>
                    <a:pt x="12" y="31"/>
                    <a:pt x="12" y="37"/>
                  </a:cubicBezTo>
                  <a:lnTo>
                    <a:pt x="12" y="76"/>
                  </a:lnTo>
                  <a:lnTo>
                    <a:pt x="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8" name="Freeform 498"/>
            <p:cNvSpPr>
              <a:spLocks noEditPoints="1"/>
            </p:cNvSpPr>
            <p:nvPr/>
          </p:nvSpPr>
          <p:spPr bwMode="auto">
            <a:xfrm>
              <a:off x="1342" y="8577"/>
              <a:ext cx="110" cy="136"/>
            </a:xfrm>
            <a:custGeom>
              <a:avLst/>
              <a:gdLst/>
              <a:ahLst/>
              <a:cxnLst>
                <a:cxn ang="0">
                  <a:pos x="0" y="103"/>
                </a:cxn>
                <a:cxn ang="0">
                  <a:pos x="0" y="103"/>
                </a:cxn>
                <a:cxn ang="0">
                  <a:pos x="0" y="0"/>
                </a:cxn>
                <a:cxn ang="0">
                  <a:pos x="45" y="0"/>
                </a:cxn>
                <a:cxn ang="0">
                  <a:pos x="66" y="2"/>
                </a:cxn>
                <a:cxn ang="0">
                  <a:pos x="78" y="12"/>
                </a:cxn>
                <a:cxn ang="0">
                  <a:pos x="82" y="28"/>
                </a:cxn>
                <a:cxn ang="0">
                  <a:pos x="75" y="46"/>
                </a:cxn>
                <a:cxn ang="0">
                  <a:pos x="53" y="56"/>
                </a:cxn>
                <a:cxn ang="0">
                  <a:pos x="61" y="61"/>
                </a:cxn>
                <a:cxn ang="0">
                  <a:pos x="73" y="75"/>
                </a:cxn>
                <a:cxn ang="0">
                  <a:pos x="90" y="103"/>
                </a:cxn>
                <a:cxn ang="0">
                  <a:pos x="73" y="103"/>
                </a:cxn>
                <a:cxn ang="0">
                  <a:pos x="60" y="81"/>
                </a:cxn>
                <a:cxn ang="0">
                  <a:pos x="50" y="67"/>
                </a:cxn>
                <a:cxn ang="0">
                  <a:pos x="43" y="60"/>
                </a:cxn>
                <a:cxn ang="0">
                  <a:pos x="37" y="57"/>
                </a:cxn>
                <a:cxn ang="0">
                  <a:pos x="29" y="57"/>
                </a:cxn>
                <a:cxn ang="0">
                  <a:pos x="13" y="57"/>
                </a:cxn>
                <a:cxn ang="0">
                  <a:pos x="13" y="103"/>
                </a:cxn>
                <a:cxn ang="0">
                  <a:pos x="0" y="103"/>
                </a:cxn>
                <a:cxn ang="0">
                  <a:pos x="13" y="45"/>
                </a:cxn>
                <a:cxn ang="0">
                  <a:pos x="13" y="45"/>
                </a:cxn>
                <a:cxn ang="0">
                  <a:pos x="43" y="45"/>
                </a:cxn>
                <a:cxn ang="0">
                  <a:pos x="57" y="43"/>
                </a:cxn>
                <a:cxn ang="0">
                  <a:pos x="65" y="37"/>
                </a:cxn>
                <a:cxn ang="0">
                  <a:pos x="68" y="28"/>
                </a:cxn>
                <a:cxn ang="0">
                  <a:pos x="63" y="16"/>
                </a:cxn>
                <a:cxn ang="0">
                  <a:pos x="46" y="11"/>
                </a:cxn>
                <a:cxn ang="0">
                  <a:pos x="13" y="11"/>
                </a:cxn>
                <a:cxn ang="0">
                  <a:pos x="13" y="45"/>
                </a:cxn>
              </a:cxnLst>
              <a:rect l="0" t="0" r="r" b="b"/>
              <a:pathLst>
                <a:path w="90" h="103">
                  <a:moveTo>
                    <a:pt x="0" y="103"/>
                  </a:moveTo>
                  <a:lnTo>
                    <a:pt x="0" y="103"/>
                  </a:lnTo>
                  <a:lnTo>
                    <a:pt x="0" y="0"/>
                  </a:lnTo>
                  <a:lnTo>
                    <a:pt x="45" y="0"/>
                  </a:lnTo>
                  <a:cubicBezTo>
                    <a:pt x="55" y="0"/>
                    <a:pt x="62" y="1"/>
                    <a:pt x="66" y="2"/>
                  </a:cubicBezTo>
                  <a:cubicBezTo>
                    <a:pt x="71" y="4"/>
                    <a:pt x="75" y="7"/>
                    <a:pt x="78" y="12"/>
                  </a:cubicBezTo>
                  <a:cubicBezTo>
                    <a:pt x="81" y="17"/>
                    <a:pt x="82" y="22"/>
                    <a:pt x="82" y="28"/>
                  </a:cubicBezTo>
                  <a:cubicBezTo>
                    <a:pt x="82" y="35"/>
                    <a:pt x="80" y="41"/>
                    <a:pt x="75" y="46"/>
                  </a:cubicBezTo>
                  <a:cubicBezTo>
                    <a:pt x="70" y="51"/>
                    <a:pt x="63" y="54"/>
                    <a:pt x="53" y="56"/>
                  </a:cubicBezTo>
                  <a:cubicBezTo>
                    <a:pt x="57" y="58"/>
                    <a:pt x="59" y="59"/>
                    <a:pt x="61" y="61"/>
                  </a:cubicBezTo>
                  <a:cubicBezTo>
                    <a:pt x="65" y="65"/>
                    <a:pt x="69" y="69"/>
                    <a:pt x="73" y="75"/>
                  </a:cubicBezTo>
                  <a:lnTo>
                    <a:pt x="90" y="103"/>
                  </a:lnTo>
                  <a:lnTo>
                    <a:pt x="73" y="103"/>
                  </a:lnTo>
                  <a:lnTo>
                    <a:pt x="60" y="81"/>
                  </a:lnTo>
                  <a:cubicBezTo>
                    <a:pt x="56" y="75"/>
                    <a:pt x="52" y="70"/>
                    <a:pt x="50" y="67"/>
                  </a:cubicBezTo>
                  <a:cubicBezTo>
                    <a:pt x="47" y="64"/>
                    <a:pt x="45" y="61"/>
                    <a:pt x="43" y="60"/>
                  </a:cubicBezTo>
                  <a:cubicBezTo>
                    <a:pt x="41" y="59"/>
                    <a:pt x="39" y="58"/>
                    <a:pt x="37" y="57"/>
                  </a:cubicBezTo>
                  <a:cubicBezTo>
                    <a:pt x="35" y="57"/>
                    <a:pt x="33" y="57"/>
                    <a:pt x="29" y="57"/>
                  </a:cubicBezTo>
                  <a:lnTo>
                    <a:pt x="13" y="57"/>
                  </a:lnTo>
                  <a:lnTo>
                    <a:pt x="13" y="103"/>
                  </a:lnTo>
                  <a:lnTo>
                    <a:pt x="0" y="103"/>
                  </a:lnTo>
                  <a:close/>
                  <a:moveTo>
                    <a:pt x="13" y="45"/>
                  </a:moveTo>
                  <a:lnTo>
                    <a:pt x="13" y="45"/>
                  </a:lnTo>
                  <a:lnTo>
                    <a:pt x="43" y="45"/>
                  </a:lnTo>
                  <a:cubicBezTo>
                    <a:pt x="49" y="45"/>
                    <a:pt x="54" y="44"/>
                    <a:pt x="57" y="43"/>
                  </a:cubicBezTo>
                  <a:cubicBezTo>
                    <a:pt x="61" y="42"/>
                    <a:pt x="63" y="40"/>
                    <a:pt x="65" y="37"/>
                  </a:cubicBezTo>
                  <a:cubicBezTo>
                    <a:pt x="67" y="34"/>
                    <a:pt x="68" y="31"/>
                    <a:pt x="68" y="28"/>
                  </a:cubicBezTo>
                  <a:cubicBezTo>
                    <a:pt x="68" y="23"/>
                    <a:pt x="66" y="19"/>
                    <a:pt x="63" y="16"/>
                  </a:cubicBezTo>
                  <a:cubicBezTo>
                    <a:pt x="59" y="13"/>
                    <a:pt x="54" y="11"/>
                    <a:pt x="46" y="11"/>
                  </a:cubicBezTo>
                  <a:lnTo>
                    <a:pt x="13" y="11"/>
                  </a:lnTo>
                  <a:lnTo>
                    <a:pt x="13"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19" name="Freeform 499"/>
            <p:cNvSpPr>
              <a:spLocks noEditPoints="1"/>
            </p:cNvSpPr>
            <p:nvPr/>
          </p:nvSpPr>
          <p:spPr bwMode="auto">
            <a:xfrm>
              <a:off x="1462" y="8612"/>
              <a:ext cx="82" cy="103"/>
            </a:xfrm>
            <a:custGeom>
              <a:avLst/>
              <a:gdLst/>
              <a:ahLst/>
              <a:cxnLst>
                <a:cxn ang="0">
                  <a:pos x="55" y="53"/>
                </a:cxn>
                <a:cxn ang="0">
                  <a:pos x="55" y="53"/>
                </a:cxn>
                <a:cxn ang="0">
                  <a:pos x="68" y="54"/>
                </a:cxn>
                <a:cxn ang="0">
                  <a:pos x="56"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6"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4"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0" name="Freeform 500"/>
            <p:cNvSpPr>
              <a:spLocks/>
            </p:cNvSpPr>
            <p:nvPr/>
          </p:nvSpPr>
          <p:spPr bwMode="auto">
            <a:xfrm>
              <a:off x="1554" y="8614"/>
              <a:ext cx="84" cy="99"/>
            </a:xfrm>
            <a:custGeom>
              <a:avLst/>
              <a:gdLst/>
              <a:ahLst/>
              <a:cxnLst>
                <a:cxn ang="0">
                  <a:pos x="29" y="75"/>
                </a:cxn>
                <a:cxn ang="0">
                  <a:pos x="29" y="75"/>
                </a:cxn>
                <a:cxn ang="0">
                  <a:pos x="0" y="0"/>
                </a:cxn>
                <a:cxn ang="0">
                  <a:pos x="13" y="0"/>
                </a:cxn>
                <a:cxn ang="0">
                  <a:pos x="30" y="45"/>
                </a:cxn>
                <a:cxn ang="0">
                  <a:pos x="34" y="60"/>
                </a:cxn>
                <a:cxn ang="0">
                  <a:pos x="39" y="46"/>
                </a:cxn>
                <a:cxn ang="0">
                  <a:pos x="56" y="0"/>
                </a:cxn>
                <a:cxn ang="0">
                  <a:pos x="69" y="0"/>
                </a:cxn>
                <a:cxn ang="0">
                  <a:pos x="40" y="75"/>
                </a:cxn>
                <a:cxn ang="0">
                  <a:pos x="29" y="75"/>
                </a:cxn>
              </a:cxnLst>
              <a:rect l="0" t="0" r="r" b="b"/>
              <a:pathLst>
                <a:path w="69" h="75">
                  <a:moveTo>
                    <a:pt x="29" y="75"/>
                  </a:moveTo>
                  <a:lnTo>
                    <a:pt x="29" y="75"/>
                  </a:lnTo>
                  <a:lnTo>
                    <a:pt x="0" y="0"/>
                  </a:lnTo>
                  <a:lnTo>
                    <a:pt x="13" y="0"/>
                  </a:lnTo>
                  <a:lnTo>
                    <a:pt x="30" y="45"/>
                  </a:lnTo>
                  <a:cubicBezTo>
                    <a:pt x="31" y="50"/>
                    <a:pt x="33" y="55"/>
                    <a:pt x="34" y="60"/>
                  </a:cubicBezTo>
                  <a:cubicBezTo>
                    <a:pt x="35" y="56"/>
                    <a:pt x="37" y="51"/>
                    <a:pt x="39" y="46"/>
                  </a:cubicBezTo>
                  <a:lnTo>
                    <a:pt x="56" y="0"/>
                  </a:lnTo>
                  <a:lnTo>
                    <a:pt x="69" y="0"/>
                  </a:lnTo>
                  <a:lnTo>
                    <a:pt x="40" y="75"/>
                  </a:lnTo>
                  <a:lnTo>
                    <a:pt x="2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1" name="Freeform 501"/>
            <p:cNvSpPr>
              <a:spLocks noEditPoints="1"/>
            </p:cNvSpPr>
            <p:nvPr/>
          </p:nvSpPr>
          <p:spPr bwMode="auto">
            <a:xfrm>
              <a:off x="1647" y="8612"/>
              <a:ext cx="82" cy="103"/>
            </a:xfrm>
            <a:custGeom>
              <a:avLst/>
              <a:gdLst/>
              <a:ahLst/>
              <a:cxnLst>
                <a:cxn ang="0">
                  <a:pos x="55" y="53"/>
                </a:cxn>
                <a:cxn ang="0">
                  <a:pos x="55" y="53"/>
                </a:cxn>
                <a:cxn ang="0">
                  <a:pos x="68" y="54"/>
                </a:cxn>
                <a:cxn ang="0">
                  <a:pos x="56"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6"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4"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2" name="Freeform 502"/>
            <p:cNvSpPr>
              <a:spLocks/>
            </p:cNvSpPr>
            <p:nvPr/>
          </p:nvSpPr>
          <p:spPr bwMode="auto">
            <a:xfrm>
              <a:off x="1749" y="8612"/>
              <a:ext cx="73" cy="101"/>
            </a:xfrm>
            <a:custGeom>
              <a:avLst/>
              <a:gdLst/>
              <a:ahLst/>
              <a:cxnLst>
                <a:cxn ang="0">
                  <a:pos x="0" y="77"/>
                </a:cxn>
                <a:cxn ang="0">
                  <a:pos x="0" y="77"/>
                </a:cxn>
                <a:cxn ang="0">
                  <a:pos x="0" y="2"/>
                </a:cxn>
                <a:cxn ang="0">
                  <a:pos x="11" y="2"/>
                </a:cxn>
                <a:cxn ang="0">
                  <a:pos x="11" y="13"/>
                </a:cxn>
                <a:cxn ang="0">
                  <a:pos x="35" y="0"/>
                </a:cxn>
                <a:cxn ang="0">
                  <a:pos x="47" y="3"/>
                </a:cxn>
                <a:cxn ang="0">
                  <a:pos x="56" y="9"/>
                </a:cxn>
                <a:cxn ang="0">
                  <a:pos x="60" y="18"/>
                </a:cxn>
                <a:cxn ang="0">
                  <a:pos x="60" y="31"/>
                </a:cxn>
                <a:cxn ang="0">
                  <a:pos x="60" y="77"/>
                </a:cxn>
                <a:cxn ang="0">
                  <a:pos x="48" y="77"/>
                </a:cxn>
                <a:cxn ang="0">
                  <a:pos x="48" y="31"/>
                </a:cxn>
                <a:cxn ang="0">
                  <a:pos x="46" y="20"/>
                </a:cxn>
                <a:cxn ang="0">
                  <a:pos x="41" y="14"/>
                </a:cxn>
                <a:cxn ang="0">
                  <a:pos x="32" y="11"/>
                </a:cxn>
                <a:cxn ang="0">
                  <a:pos x="18" y="16"/>
                </a:cxn>
                <a:cxn ang="0">
                  <a:pos x="12" y="36"/>
                </a:cxn>
                <a:cxn ang="0">
                  <a:pos x="12" y="77"/>
                </a:cxn>
                <a:cxn ang="0">
                  <a:pos x="0" y="77"/>
                </a:cxn>
              </a:cxnLst>
              <a:rect l="0" t="0" r="r" b="b"/>
              <a:pathLst>
                <a:path w="60" h="77">
                  <a:moveTo>
                    <a:pt x="0" y="77"/>
                  </a:moveTo>
                  <a:lnTo>
                    <a:pt x="0" y="77"/>
                  </a:lnTo>
                  <a:lnTo>
                    <a:pt x="0" y="2"/>
                  </a:lnTo>
                  <a:lnTo>
                    <a:pt x="11" y="2"/>
                  </a:lnTo>
                  <a:lnTo>
                    <a:pt x="11" y="13"/>
                  </a:lnTo>
                  <a:cubicBezTo>
                    <a:pt x="17" y="4"/>
                    <a:pt x="25" y="0"/>
                    <a:pt x="35" y="0"/>
                  </a:cubicBezTo>
                  <a:cubicBezTo>
                    <a:pt x="39" y="0"/>
                    <a:pt x="44" y="1"/>
                    <a:pt x="47" y="3"/>
                  </a:cubicBezTo>
                  <a:cubicBezTo>
                    <a:pt x="51" y="4"/>
                    <a:pt x="54" y="6"/>
                    <a:pt x="56" y="9"/>
                  </a:cubicBezTo>
                  <a:cubicBezTo>
                    <a:pt x="58" y="12"/>
                    <a:pt x="59" y="15"/>
                    <a:pt x="60" y="18"/>
                  </a:cubicBezTo>
                  <a:cubicBezTo>
                    <a:pt x="60" y="21"/>
                    <a:pt x="60" y="25"/>
                    <a:pt x="60" y="31"/>
                  </a:cubicBezTo>
                  <a:lnTo>
                    <a:pt x="60" y="77"/>
                  </a:lnTo>
                  <a:lnTo>
                    <a:pt x="48" y="77"/>
                  </a:lnTo>
                  <a:lnTo>
                    <a:pt x="48" y="31"/>
                  </a:lnTo>
                  <a:cubicBezTo>
                    <a:pt x="48" y="26"/>
                    <a:pt x="47" y="22"/>
                    <a:pt x="46" y="20"/>
                  </a:cubicBezTo>
                  <a:cubicBezTo>
                    <a:pt x="45" y="17"/>
                    <a:pt x="44" y="15"/>
                    <a:pt x="41" y="14"/>
                  </a:cubicBezTo>
                  <a:cubicBezTo>
                    <a:pt x="39" y="12"/>
                    <a:pt x="36" y="11"/>
                    <a:pt x="32" y="11"/>
                  </a:cubicBezTo>
                  <a:cubicBezTo>
                    <a:pt x="27" y="11"/>
                    <a:pt x="22" y="13"/>
                    <a:pt x="18" y="16"/>
                  </a:cubicBezTo>
                  <a:cubicBezTo>
                    <a:pt x="14" y="20"/>
                    <a:pt x="12" y="26"/>
                    <a:pt x="12" y="36"/>
                  </a:cubicBezTo>
                  <a:lnTo>
                    <a:pt x="12" y="77"/>
                  </a:lnTo>
                  <a:lnTo>
                    <a:pt x="0" y="7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3" name="Freeform 503"/>
            <p:cNvSpPr>
              <a:spLocks/>
            </p:cNvSpPr>
            <p:nvPr/>
          </p:nvSpPr>
          <p:spPr bwMode="auto">
            <a:xfrm>
              <a:off x="1846" y="8614"/>
              <a:ext cx="73" cy="101"/>
            </a:xfrm>
            <a:custGeom>
              <a:avLst/>
              <a:gdLst/>
              <a:ahLst/>
              <a:cxnLst>
                <a:cxn ang="0">
                  <a:pos x="49" y="75"/>
                </a:cxn>
                <a:cxn ang="0">
                  <a:pos x="49" y="75"/>
                </a:cxn>
                <a:cxn ang="0">
                  <a:pos x="49" y="64"/>
                </a:cxn>
                <a:cxn ang="0">
                  <a:pos x="25" y="76"/>
                </a:cxn>
                <a:cxn ang="0">
                  <a:pos x="13" y="74"/>
                </a:cxn>
                <a:cxn ang="0">
                  <a:pos x="4" y="67"/>
                </a:cxn>
                <a:cxn ang="0">
                  <a:pos x="0" y="58"/>
                </a:cxn>
                <a:cxn ang="0">
                  <a:pos x="0" y="46"/>
                </a:cxn>
                <a:cxn ang="0">
                  <a:pos x="0" y="0"/>
                </a:cxn>
                <a:cxn ang="0">
                  <a:pos x="12" y="0"/>
                </a:cxn>
                <a:cxn ang="0">
                  <a:pos x="12" y="41"/>
                </a:cxn>
                <a:cxn ang="0">
                  <a:pos x="13" y="55"/>
                </a:cxn>
                <a:cxn ang="0">
                  <a:pos x="18" y="63"/>
                </a:cxn>
                <a:cxn ang="0">
                  <a:pos x="28" y="65"/>
                </a:cxn>
                <a:cxn ang="0">
                  <a:pos x="38" y="63"/>
                </a:cxn>
                <a:cxn ang="0">
                  <a:pos x="45" y="55"/>
                </a:cxn>
                <a:cxn ang="0">
                  <a:pos x="47" y="40"/>
                </a:cxn>
                <a:cxn ang="0">
                  <a:pos x="47" y="0"/>
                </a:cxn>
                <a:cxn ang="0">
                  <a:pos x="60" y="0"/>
                </a:cxn>
                <a:cxn ang="0">
                  <a:pos x="60" y="75"/>
                </a:cxn>
                <a:cxn ang="0">
                  <a:pos x="49" y="75"/>
                </a:cxn>
              </a:cxnLst>
              <a:rect l="0" t="0" r="r" b="b"/>
              <a:pathLst>
                <a:path w="60" h="76">
                  <a:moveTo>
                    <a:pt x="49" y="75"/>
                  </a:moveTo>
                  <a:lnTo>
                    <a:pt x="49" y="75"/>
                  </a:lnTo>
                  <a:lnTo>
                    <a:pt x="49" y="64"/>
                  </a:lnTo>
                  <a:cubicBezTo>
                    <a:pt x="43" y="72"/>
                    <a:pt x="35" y="76"/>
                    <a:pt x="25" y="76"/>
                  </a:cubicBezTo>
                  <a:cubicBezTo>
                    <a:pt x="21" y="76"/>
                    <a:pt x="17" y="76"/>
                    <a:pt x="13" y="74"/>
                  </a:cubicBezTo>
                  <a:cubicBezTo>
                    <a:pt x="9" y="72"/>
                    <a:pt x="6" y="70"/>
                    <a:pt x="4" y="67"/>
                  </a:cubicBezTo>
                  <a:cubicBezTo>
                    <a:pt x="2" y="65"/>
                    <a:pt x="1" y="62"/>
                    <a:pt x="0" y="58"/>
                  </a:cubicBezTo>
                  <a:cubicBezTo>
                    <a:pt x="0" y="56"/>
                    <a:pt x="0" y="52"/>
                    <a:pt x="0" y="46"/>
                  </a:cubicBezTo>
                  <a:lnTo>
                    <a:pt x="0" y="0"/>
                  </a:lnTo>
                  <a:lnTo>
                    <a:pt x="12" y="0"/>
                  </a:lnTo>
                  <a:lnTo>
                    <a:pt x="12" y="41"/>
                  </a:lnTo>
                  <a:cubicBezTo>
                    <a:pt x="12" y="48"/>
                    <a:pt x="12" y="52"/>
                    <a:pt x="13" y="55"/>
                  </a:cubicBezTo>
                  <a:cubicBezTo>
                    <a:pt x="14" y="58"/>
                    <a:pt x="15" y="61"/>
                    <a:pt x="18" y="63"/>
                  </a:cubicBezTo>
                  <a:cubicBezTo>
                    <a:pt x="21" y="65"/>
                    <a:pt x="24" y="65"/>
                    <a:pt x="28" y="65"/>
                  </a:cubicBezTo>
                  <a:cubicBezTo>
                    <a:pt x="31" y="65"/>
                    <a:pt x="35" y="64"/>
                    <a:pt x="38" y="63"/>
                  </a:cubicBezTo>
                  <a:cubicBezTo>
                    <a:pt x="42" y="61"/>
                    <a:pt x="44" y="58"/>
                    <a:pt x="45" y="55"/>
                  </a:cubicBezTo>
                  <a:cubicBezTo>
                    <a:pt x="47" y="51"/>
                    <a:pt x="47" y="46"/>
                    <a:pt x="47" y="40"/>
                  </a:cubicBezTo>
                  <a:lnTo>
                    <a:pt x="47" y="0"/>
                  </a:lnTo>
                  <a:lnTo>
                    <a:pt x="60" y="0"/>
                  </a:lnTo>
                  <a:lnTo>
                    <a:pt x="60" y="75"/>
                  </a:lnTo>
                  <a:lnTo>
                    <a:pt x="49" y="7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4" name="Freeform 504"/>
            <p:cNvSpPr>
              <a:spLocks noEditPoints="1"/>
            </p:cNvSpPr>
            <p:nvPr/>
          </p:nvSpPr>
          <p:spPr bwMode="auto">
            <a:xfrm>
              <a:off x="1939" y="8612"/>
              <a:ext cx="83" cy="103"/>
            </a:xfrm>
            <a:custGeom>
              <a:avLst/>
              <a:gdLst/>
              <a:ahLst/>
              <a:cxnLst>
                <a:cxn ang="0">
                  <a:pos x="55" y="53"/>
                </a:cxn>
                <a:cxn ang="0">
                  <a:pos x="55" y="53"/>
                </a:cxn>
                <a:cxn ang="0">
                  <a:pos x="68" y="54"/>
                </a:cxn>
                <a:cxn ang="0">
                  <a:pos x="57" y="72"/>
                </a:cxn>
                <a:cxn ang="0">
                  <a:pos x="35" y="78"/>
                </a:cxn>
                <a:cxn ang="0">
                  <a:pos x="9" y="68"/>
                </a:cxn>
                <a:cxn ang="0">
                  <a:pos x="0" y="40"/>
                </a:cxn>
                <a:cxn ang="0">
                  <a:pos x="9" y="11"/>
                </a:cxn>
                <a:cxn ang="0">
                  <a:pos x="34" y="0"/>
                </a:cxn>
                <a:cxn ang="0">
                  <a:pos x="59" y="11"/>
                </a:cxn>
                <a:cxn ang="0">
                  <a:pos x="68" y="39"/>
                </a:cxn>
                <a:cxn ang="0">
                  <a:pos x="68" y="43"/>
                </a:cxn>
                <a:cxn ang="0">
                  <a:pos x="13" y="43"/>
                </a:cxn>
                <a:cxn ang="0">
                  <a:pos x="20" y="61"/>
                </a:cxn>
                <a:cxn ang="0">
                  <a:pos x="35" y="68"/>
                </a:cxn>
                <a:cxn ang="0">
                  <a:pos x="47" y="64"/>
                </a:cxn>
                <a:cxn ang="0">
                  <a:pos x="55" y="53"/>
                </a:cxn>
                <a:cxn ang="0">
                  <a:pos x="55" y="53"/>
                </a:cxn>
                <a:cxn ang="0">
                  <a:pos x="13" y="32"/>
                </a:cxn>
                <a:cxn ang="0">
                  <a:pos x="13" y="32"/>
                </a:cxn>
                <a:cxn ang="0">
                  <a:pos x="55" y="32"/>
                </a:cxn>
                <a:cxn ang="0">
                  <a:pos x="50" y="18"/>
                </a:cxn>
                <a:cxn ang="0">
                  <a:pos x="35" y="11"/>
                </a:cxn>
                <a:cxn ang="0">
                  <a:pos x="20" y="17"/>
                </a:cxn>
                <a:cxn ang="0">
                  <a:pos x="13" y="32"/>
                </a:cxn>
                <a:cxn ang="0">
                  <a:pos x="13" y="32"/>
                </a:cxn>
              </a:cxnLst>
              <a:rect l="0" t="0" r="r" b="b"/>
              <a:pathLst>
                <a:path w="68" h="78">
                  <a:moveTo>
                    <a:pt x="55" y="53"/>
                  </a:moveTo>
                  <a:lnTo>
                    <a:pt x="55" y="53"/>
                  </a:lnTo>
                  <a:lnTo>
                    <a:pt x="68" y="54"/>
                  </a:lnTo>
                  <a:cubicBezTo>
                    <a:pt x="66" y="62"/>
                    <a:pt x="62" y="68"/>
                    <a:pt x="57" y="72"/>
                  </a:cubicBezTo>
                  <a:cubicBezTo>
                    <a:pt x="51" y="76"/>
                    <a:pt x="44" y="78"/>
                    <a:pt x="35" y="78"/>
                  </a:cubicBezTo>
                  <a:cubicBezTo>
                    <a:pt x="24" y="78"/>
                    <a:pt x="16" y="75"/>
                    <a:pt x="9" y="68"/>
                  </a:cubicBezTo>
                  <a:cubicBezTo>
                    <a:pt x="3" y="62"/>
                    <a:pt x="0" y="52"/>
                    <a:pt x="0" y="40"/>
                  </a:cubicBezTo>
                  <a:cubicBezTo>
                    <a:pt x="0" y="27"/>
                    <a:pt x="3" y="18"/>
                    <a:pt x="9" y="11"/>
                  </a:cubicBezTo>
                  <a:cubicBezTo>
                    <a:pt x="16" y="4"/>
                    <a:pt x="24" y="0"/>
                    <a:pt x="34" y="0"/>
                  </a:cubicBezTo>
                  <a:cubicBezTo>
                    <a:pt x="44" y="0"/>
                    <a:pt x="53" y="4"/>
                    <a:pt x="59" y="11"/>
                  </a:cubicBezTo>
                  <a:cubicBezTo>
                    <a:pt x="65" y="17"/>
                    <a:pt x="68" y="27"/>
                    <a:pt x="68" y="39"/>
                  </a:cubicBezTo>
                  <a:cubicBezTo>
                    <a:pt x="68" y="40"/>
                    <a:pt x="68" y="41"/>
                    <a:pt x="68" y="43"/>
                  </a:cubicBezTo>
                  <a:lnTo>
                    <a:pt x="13" y="43"/>
                  </a:lnTo>
                  <a:cubicBezTo>
                    <a:pt x="13" y="51"/>
                    <a:pt x="15" y="57"/>
                    <a:pt x="20" y="61"/>
                  </a:cubicBezTo>
                  <a:cubicBezTo>
                    <a:pt x="24" y="66"/>
                    <a:pt x="29" y="68"/>
                    <a:pt x="35" y="68"/>
                  </a:cubicBezTo>
                  <a:cubicBezTo>
                    <a:pt x="40" y="68"/>
                    <a:pt x="44" y="67"/>
                    <a:pt x="47" y="64"/>
                  </a:cubicBezTo>
                  <a:cubicBezTo>
                    <a:pt x="50" y="62"/>
                    <a:pt x="53" y="58"/>
                    <a:pt x="55" y="53"/>
                  </a:cubicBezTo>
                  <a:lnTo>
                    <a:pt x="55" y="53"/>
                  </a:lnTo>
                  <a:close/>
                  <a:moveTo>
                    <a:pt x="13" y="32"/>
                  </a:moveTo>
                  <a:lnTo>
                    <a:pt x="13" y="32"/>
                  </a:lnTo>
                  <a:lnTo>
                    <a:pt x="55" y="32"/>
                  </a:lnTo>
                  <a:cubicBezTo>
                    <a:pt x="55" y="26"/>
                    <a:pt x="53" y="21"/>
                    <a:pt x="50" y="18"/>
                  </a:cubicBezTo>
                  <a:cubicBezTo>
                    <a:pt x="46" y="13"/>
                    <a:pt x="41" y="11"/>
                    <a:pt x="35" y="11"/>
                  </a:cubicBezTo>
                  <a:cubicBezTo>
                    <a:pt x="29" y="11"/>
                    <a:pt x="24" y="13"/>
                    <a:pt x="20" y="17"/>
                  </a:cubicBezTo>
                  <a:cubicBezTo>
                    <a:pt x="16" y="20"/>
                    <a:pt x="14" y="26"/>
                    <a:pt x="13" y="32"/>
                  </a:cubicBezTo>
                  <a:lnTo>
                    <a:pt x="13" y="3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5" name="Freeform 505"/>
            <p:cNvSpPr>
              <a:spLocks/>
            </p:cNvSpPr>
            <p:nvPr/>
          </p:nvSpPr>
          <p:spPr bwMode="auto">
            <a:xfrm>
              <a:off x="4647" y="8744"/>
              <a:ext cx="75"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6" name="Freeform 506"/>
            <p:cNvSpPr>
              <a:spLocks/>
            </p:cNvSpPr>
            <p:nvPr/>
          </p:nvSpPr>
          <p:spPr bwMode="auto">
            <a:xfrm>
              <a:off x="3617" y="8744"/>
              <a:ext cx="76"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7" name="Freeform 507"/>
            <p:cNvSpPr>
              <a:spLocks/>
            </p:cNvSpPr>
            <p:nvPr/>
          </p:nvSpPr>
          <p:spPr bwMode="auto">
            <a:xfrm>
              <a:off x="3060" y="8744"/>
              <a:ext cx="75" cy="82"/>
            </a:xfrm>
            <a:custGeom>
              <a:avLst/>
              <a:gdLst/>
              <a:ahLst/>
              <a:cxnLst>
                <a:cxn ang="0">
                  <a:pos x="5" y="0"/>
                </a:cxn>
                <a:cxn ang="0">
                  <a:pos x="5" y="0"/>
                </a:cxn>
                <a:cxn ang="0">
                  <a:pos x="31" y="26"/>
                </a:cxn>
                <a:cxn ang="0">
                  <a:pos x="57" y="0"/>
                </a:cxn>
                <a:cxn ang="0">
                  <a:pos x="62" y="5"/>
                </a:cxn>
                <a:cxn ang="0">
                  <a:pos x="36" y="31"/>
                </a:cxn>
                <a:cxn ang="0">
                  <a:pos x="62" y="57"/>
                </a:cxn>
                <a:cxn ang="0">
                  <a:pos x="57" y="62"/>
                </a:cxn>
                <a:cxn ang="0">
                  <a:pos x="31" y="36"/>
                </a:cxn>
                <a:cxn ang="0">
                  <a:pos x="5" y="62"/>
                </a:cxn>
                <a:cxn ang="0">
                  <a:pos x="0" y="57"/>
                </a:cxn>
                <a:cxn ang="0">
                  <a:pos x="26" y="31"/>
                </a:cxn>
                <a:cxn ang="0">
                  <a:pos x="0" y="5"/>
                </a:cxn>
                <a:cxn ang="0">
                  <a:pos x="5" y="0"/>
                </a:cxn>
              </a:cxnLst>
              <a:rect l="0" t="0" r="r" b="b"/>
              <a:pathLst>
                <a:path w="62" h="62">
                  <a:moveTo>
                    <a:pt x="5" y="0"/>
                  </a:moveTo>
                  <a:lnTo>
                    <a:pt x="5" y="0"/>
                  </a:lnTo>
                  <a:lnTo>
                    <a:pt x="31" y="26"/>
                  </a:lnTo>
                  <a:lnTo>
                    <a:pt x="57" y="0"/>
                  </a:lnTo>
                  <a:lnTo>
                    <a:pt x="62" y="5"/>
                  </a:lnTo>
                  <a:lnTo>
                    <a:pt x="36" y="31"/>
                  </a:lnTo>
                  <a:lnTo>
                    <a:pt x="62" y="57"/>
                  </a:lnTo>
                  <a:lnTo>
                    <a:pt x="57" y="62"/>
                  </a:lnTo>
                  <a:lnTo>
                    <a:pt x="31" y="36"/>
                  </a:lnTo>
                  <a:lnTo>
                    <a:pt x="5" y="62"/>
                  </a:lnTo>
                  <a:lnTo>
                    <a:pt x="0" y="57"/>
                  </a:lnTo>
                  <a:lnTo>
                    <a:pt x="26" y="31"/>
                  </a:lnTo>
                  <a:lnTo>
                    <a:pt x="0" y="5"/>
                  </a:lnTo>
                  <a:lnTo>
                    <a:pt x="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8" name="Freeform 508"/>
            <p:cNvSpPr>
              <a:spLocks noEditPoints="1"/>
            </p:cNvSpPr>
            <p:nvPr/>
          </p:nvSpPr>
          <p:spPr bwMode="auto">
            <a:xfrm>
              <a:off x="2165" y="8762"/>
              <a:ext cx="90" cy="45"/>
            </a:xfrm>
            <a:custGeom>
              <a:avLst/>
              <a:gdLst/>
              <a:ahLst/>
              <a:cxnLst>
                <a:cxn ang="0">
                  <a:pos x="0" y="0"/>
                </a:cxn>
                <a:cxn ang="0">
                  <a:pos x="0" y="0"/>
                </a:cxn>
                <a:cxn ang="0">
                  <a:pos x="74" y="0"/>
                </a:cxn>
                <a:cxn ang="0">
                  <a:pos x="74" y="7"/>
                </a:cxn>
                <a:cxn ang="0">
                  <a:pos x="0" y="7"/>
                </a:cxn>
                <a:cxn ang="0">
                  <a:pos x="0" y="0"/>
                </a:cxn>
                <a:cxn ang="0">
                  <a:pos x="0" y="27"/>
                </a:cxn>
                <a:cxn ang="0">
                  <a:pos x="0" y="27"/>
                </a:cxn>
                <a:cxn ang="0">
                  <a:pos x="74" y="27"/>
                </a:cxn>
                <a:cxn ang="0">
                  <a:pos x="74" y="34"/>
                </a:cxn>
                <a:cxn ang="0">
                  <a:pos x="0" y="34"/>
                </a:cxn>
                <a:cxn ang="0">
                  <a:pos x="0" y="27"/>
                </a:cxn>
              </a:cxnLst>
              <a:rect l="0" t="0" r="r" b="b"/>
              <a:pathLst>
                <a:path w="74" h="34">
                  <a:moveTo>
                    <a:pt x="0" y="0"/>
                  </a:moveTo>
                  <a:lnTo>
                    <a:pt x="0" y="0"/>
                  </a:lnTo>
                  <a:lnTo>
                    <a:pt x="74" y="0"/>
                  </a:lnTo>
                  <a:lnTo>
                    <a:pt x="74" y="7"/>
                  </a:lnTo>
                  <a:lnTo>
                    <a:pt x="0" y="7"/>
                  </a:lnTo>
                  <a:lnTo>
                    <a:pt x="0" y="0"/>
                  </a:lnTo>
                  <a:close/>
                  <a:moveTo>
                    <a:pt x="0" y="27"/>
                  </a:moveTo>
                  <a:lnTo>
                    <a:pt x="0" y="27"/>
                  </a:lnTo>
                  <a:lnTo>
                    <a:pt x="74" y="27"/>
                  </a:lnTo>
                  <a:lnTo>
                    <a:pt x="74" y="34"/>
                  </a:lnTo>
                  <a:lnTo>
                    <a:pt x="0" y="34"/>
                  </a:lnTo>
                  <a:lnTo>
                    <a:pt x="0" y="2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29" name="Freeform 509"/>
            <p:cNvSpPr>
              <a:spLocks noEditPoints="1"/>
            </p:cNvSpPr>
            <p:nvPr/>
          </p:nvSpPr>
          <p:spPr bwMode="auto">
            <a:xfrm>
              <a:off x="1113" y="8762"/>
              <a:ext cx="91" cy="45"/>
            </a:xfrm>
            <a:custGeom>
              <a:avLst/>
              <a:gdLst/>
              <a:ahLst/>
              <a:cxnLst>
                <a:cxn ang="0">
                  <a:pos x="0" y="0"/>
                </a:cxn>
                <a:cxn ang="0">
                  <a:pos x="0" y="0"/>
                </a:cxn>
                <a:cxn ang="0">
                  <a:pos x="74" y="0"/>
                </a:cxn>
                <a:cxn ang="0">
                  <a:pos x="74" y="7"/>
                </a:cxn>
                <a:cxn ang="0">
                  <a:pos x="0" y="7"/>
                </a:cxn>
                <a:cxn ang="0">
                  <a:pos x="0" y="0"/>
                </a:cxn>
                <a:cxn ang="0">
                  <a:pos x="0" y="27"/>
                </a:cxn>
                <a:cxn ang="0">
                  <a:pos x="0" y="27"/>
                </a:cxn>
                <a:cxn ang="0">
                  <a:pos x="74" y="27"/>
                </a:cxn>
                <a:cxn ang="0">
                  <a:pos x="74" y="34"/>
                </a:cxn>
                <a:cxn ang="0">
                  <a:pos x="0" y="34"/>
                </a:cxn>
                <a:cxn ang="0">
                  <a:pos x="0" y="27"/>
                </a:cxn>
              </a:cxnLst>
              <a:rect l="0" t="0" r="r" b="b"/>
              <a:pathLst>
                <a:path w="74" h="34">
                  <a:moveTo>
                    <a:pt x="0" y="0"/>
                  </a:moveTo>
                  <a:lnTo>
                    <a:pt x="0" y="0"/>
                  </a:lnTo>
                  <a:lnTo>
                    <a:pt x="74" y="0"/>
                  </a:lnTo>
                  <a:lnTo>
                    <a:pt x="74" y="7"/>
                  </a:lnTo>
                  <a:lnTo>
                    <a:pt x="0" y="7"/>
                  </a:lnTo>
                  <a:lnTo>
                    <a:pt x="0" y="0"/>
                  </a:lnTo>
                  <a:close/>
                  <a:moveTo>
                    <a:pt x="0" y="27"/>
                  </a:moveTo>
                  <a:lnTo>
                    <a:pt x="0" y="27"/>
                  </a:lnTo>
                  <a:lnTo>
                    <a:pt x="74" y="27"/>
                  </a:lnTo>
                  <a:lnTo>
                    <a:pt x="74" y="34"/>
                  </a:lnTo>
                  <a:lnTo>
                    <a:pt x="0" y="34"/>
                  </a:lnTo>
                  <a:lnTo>
                    <a:pt x="0" y="2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0" name="Freeform 510"/>
            <p:cNvSpPr>
              <a:spLocks/>
            </p:cNvSpPr>
            <p:nvPr/>
          </p:nvSpPr>
          <p:spPr bwMode="auto">
            <a:xfrm>
              <a:off x="404" y="8597"/>
              <a:ext cx="80" cy="139"/>
            </a:xfrm>
            <a:custGeom>
              <a:avLst/>
              <a:gdLst/>
              <a:ahLst/>
              <a:cxnLst>
                <a:cxn ang="0">
                  <a:pos x="0" y="105"/>
                </a:cxn>
                <a:cxn ang="0">
                  <a:pos x="0" y="105"/>
                </a:cxn>
                <a:cxn ang="0">
                  <a:pos x="0" y="0"/>
                </a:cxn>
                <a:cxn ang="0">
                  <a:pos x="14" y="0"/>
                </a:cxn>
                <a:cxn ang="0">
                  <a:pos x="14" y="93"/>
                </a:cxn>
                <a:cxn ang="0">
                  <a:pos x="66" y="93"/>
                </a:cxn>
                <a:cxn ang="0">
                  <a:pos x="66" y="105"/>
                </a:cxn>
                <a:cxn ang="0">
                  <a:pos x="0" y="105"/>
                </a:cxn>
              </a:cxnLst>
              <a:rect l="0" t="0" r="r" b="b"/>
              <a:pathLst>
                <a:path w="66" h="105">
                  <a:moveTo>
                    <a:pt x="0" y="105"/>
                  </a:moveTo>
                  <a:lnTo>
                    <a:pt x="0" y="105"/>
                  </a:lnTo>
                  <a:lnTo>
                    <a:pt x="0" y="0"/>
                  </a:lnTo>
                  <a:lnTo>
                    <a:pt x="14" y="0"/>
                  </a:lnTo>
                  <a:lnTo>
                    <a:pt x="14" y="93"/>
                  </a:lnTo>
                  <a:lnTo>
                    <a:pt x="66" y="93"/>
                  </a:lnTo>
                  <a:lnTo>
                    <a:pt x="66"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1" name="Freeform 511"/>
            <p:cNvSpPr>
              <a:spLocks noEditPoints="1"/>
            </p:cNvSpPr>
            <p:nvPr/>
          </p:nvSpPr>
          <p:spPr bwMode="auto">
            <a:xfrm>
              <a:off x="498" y="8633"/>
              <a:ext cx="85" cy="106"/>
            </a:xfrm>
            <a:custGeom>
              <a:avLst/>
              <a:gdLst/>
              <a:ahLst/>
              <a:cxnLst>
                <a:cxn ang="0">
                  <a:pos x="54" y="69"/>
                </a:cxn>
                <a:cxn ang="0">
                  <a:pos x="54" y="69"/>
                </a:cxn>
                <a:cxn ang="0">
                  <a:pos x="40" y="77"/>
                </a:cxn>
                <a:cxn ang="0">
                  <a:pos x="26" y="80"/>
                </a:cxn>
                <a:cxn ang="0">
                  <a:pos x="6" y="74"/>
                </a:cxn>
                <a:cxn ang="0">
                  <a:pos x="0" y="58"/>
                </a:cxn>
                <a:cxn ang="0">
                  <a:pos x="2" y="48"/>
                </a:cxn>
                <a:cxn ang="0">
                  <a:pos x="9" y="41"/>
                </a:cxn>
                <a:cxn ang="0">
                  <a:pos x="18" y="36"/>
                </a:cxn>
                <a:cxn ang="0">
                  <a:pos x="30" y="34"/>
                </a:cxn>
                <a:cxn ang="0">
                  <a:pos x="53" y="30"/>
                </a:cxn>
                <a:cxn ang="0">
                  <a:pos x="53" y="27"/>
                </a:cxn>
                <a:cxn ang="0">
                  <a:pos x="49" y="15"/>
                </a:cxn>
                <a:cxn ang="0">
                  <a:pos x="34" y="11"/>
                </a:cxn>
                <a:cxn ang="0">
                  <a:pos x="21" y="14"/>
                </a:cxn>
                <a:cxn ang="0">
                  <a:pos x="14" y="26"/>
                </a:cxn>
                <a:cxn ang="0">
                  <a:pos x="2" y="24"/>
                </a:cxn>
                <a:cxn ang="0">
                  <a:pos x="7" y="11"/>
                </a:cxn>
                <a:cxn ang="0">
                  <a:pos x="19" y="3"/>
                </a:cxn>
                <a:cxn ang="0">
                  <a:pos x="36" y="0"/>
                </a:cxn>
                <a:cxn ang="0">
                  <a:pos x="52" y="3"/>
                </a:cxn>
                <a:cxn ang="0">
                  <a:pos x="61" y="8"/>
                </a:cxn>
                <a:cxn ang="0">
                  <a:pos x="65" y="17"/>
                </a:cxn>
                <a:cxn ang="0">
                  <a:pos x="66" y="29"/>
                </a:cxn>
                <a:cxn ang="0">
                  <a:pos x="66" y="46"/>
                </a:cxn>
                <a:cxn ang="0">
                  <a:pos x="66" y="69"/>
                </a:cxn>
                <a:cxn ang="0">
                  <a:pos x="70" y="78"/>
                </a:cxn>
                <a:cxn ang="0">
                  <a:pos x="56" y="78"/>
                </a:cxn>
                <a:cxn ang="0">
                  <a:pos x="54" y="69"/>
                </a:cxn>
                <a:cxn ang="0">
                  <a:pos x="54" y="69"/>
                </a:cxn>
                <a:cxn ang="0">
                  <a:pos x="53" y="40"/>
                </a:cxn>
                <a:cxn ang="0">
                  <a:pos x="53" y="40"/>
                </a:cxn>
                <a:cxn ang="0">
                  <a:pos x="31" y="45"/>
                </a:cxn>
                <a:cxn ang="0">
                  <a:pos x="20" y="47"/>
                </a:cxn>
                <a:cxn ang="0">
                  <a:pos x="15" y="52"/>
                </a:cxn>
                <a:cxn ang="0">
                  <a:pos x="13" y="58"/>
                </a:cxn>
                <a:cxn ang="0">
                  <a:pos x="17" y="66"/>
                </a:cxn>
                <a:cxn ang="0">
                  <a:pos x="29" y="70"/>
                </a:cxn>
                <a:cxn ang="0">
                  <a:pos x="42" y="67"/>
                </a:cxn>
                <a:cxn ang="0">
                  <a:pos x="51" y="58"/>
                </a:cxn>
                <a:cxn ang="0">
                  <a:pos x="53" y="45"/>
                </a:cxn>
                <a:cxn ang="0">
                  <a:pos x="53" y="40"/>
                </a:cxn>
              </a:cxnLst>
              <a:rect l="0" t="0" r="r" b="b"/>
              <a:pathLst>
                <a:path w="70" h="80">
                  <a:moveTo>
                    <a:pt x="54" y="69"/>
                  </a:moveTo>
                  <a:lnTo>
                    <a:pt x="54" y="69"/>
                  </a:lnTo>
                  <a:cubicBezTo>
                    <a:pt x="49" y="73"/>
                    <a:pt x="44" y="76"/>
                    <a:pt x="40" y="77"/>
                  </a:cubicBezTo>
                  <a:cubicBezTo>
                    <a:pt x="35" y="79"/>
                    <a:pt x="31" y="80"/>
                    <a:pt x="26" y="80"/>
                  </a:cubicBezTo>
                  <a:cubicBezTo>
                    <a:pt x="17" y="80"/>
                    <a:pt x="11" y="78"/>
                    <a:pt x="6" y="74"/>
                  </a:cubicBezTo>
                  <a:cubicBezTo>
                    <a:pt x="2" y="70"/>
                    <a:pt x="0" y="65"/>
                    <a:pt x="0" y="58"/>
                  </a:cubicBezTo>
                  <a:cubicBezTo>
                    <a:pt x="0" y="54"/>
                    <a:pt x="0" y="51"/>
                    <a:pt x="2" y="48"/>
                  </a:cubicBezTo>
                  <a:cubicBezTo>
                    <a:pt x="4" y="45"/>
                    <a:pt x="6" y="42"/>
                    <a:pt x="9" y="41"/>
                  </a:cubicBezTo>
                  <a:cubicBezTo>
                    <a:pt x="12" y="39"/>
                    <a:pt x="15" y="37"/>
                    <a:pt x="18" y="36"/>
                  </a:cubicBezTo>
                  <a:cubicBezTo>
                    <a:pt x="21" y="36"/>
                    <a:pt x="24" y="35"/>
                    <a:pt x="30" y="34"/>
                  </a:cubicBezTo>
                  <a:cubicBezTo>
                    <a:pt x="40" y="33"/>
                    <a:pt x="48" y="32"/>
                    <a:pt x="53" y="30"/>
                  </a:cubicBezTo>
                  <a:cubicBezTo>
                    <a:pt x="53" y="28"/>
                    <a:pt x="53" y="27"/>
                    <a:pt x="53" y="27"/>
                  </a:cubicBezTo>
                  <a:cubicBezTo>
                    <a:pt x="53" y="21"/>
                    <a:pt x="51" y="18"/>
                    <a:pt x="49" y="15"/>
                  </a:cubicBezTo>
                  <a:cubicBezTo>
                    <a:pt x="46" y="12"/>
                    <a:pt x="41" y="11"/>
                    <a:pt x="34" y="11"/>
                  </a:cubicBezTo>
                  <a:cubicBezTo>
                    <a:pt x="28" y="11"/>
                    <a:pt x="24" y="12"/>
                    <a:pt x="21" y="14"/>
                  </a:cubicBezTo>
                  <a:cubicBezTo>
                    <a:pt x="18" y="16"/>
                    <a:pt x="16" y="20"/>
                    <a:pt x="14" y="26"/>
                  </a:cubicBezTo>
                  <a:lnTo>
                    <a:pt x="2" y="24"/>
                  </a:lnTo>
                  <a:cubicBezTo>
                    <a:pt x="3" y="18"/>
                    <a:pt x="5" y="14"/>
                    <a:pt x="7" y="11"/>
                  </a:cubicBezTo>
                  <a:cubicBezTo>
                    <a:pt x="10" y="7"/>
                    <a:pt x="14" y="5"/>
                    <a:pt x="19" y="3"/>
                  </a:cubicBezTo>
                  <a:cubicBezTo>
                    <a:pt x="24" y="1"/>
                    <a:pt x="30" y="0"/>
                    <a:pt x="36" y="0"/>
                  </a:cubicBezTo>
                  <a:cubicBezTo>
                    <a:pt x="43" y="0"/>
                    <a:pt x="48" y="1"/>
                    <a:pt x="52" y="3"/>
                  </a:cubicBezTo>
                  <a:cubicBezTo>
                    <a:pt x="56" y="4"/>
                    <a:pt x="59" y="6"/>
                    <a:pt x="61" y="8"/>
                  </a:cubicBezTo>
                  <a:cubicBezTo>
                    <a:pt x="63" y="11"/>
                    <a:pt x="64" y="14"/>
                    <a:pt x="65" y="17"/>
                  </a:cubicBezTo>
                  <a:cubicBezTo>
                    <a:pt x="65" y="19"/>
                    <a:pt x="66" y="23"/>
                    <a:pt x="66" y="29"/>
                  </a:cubicBezTo>
                  <a:lnTo>
                    <a:pt x="66" y="46"/>
                  </a:lnTo>
                  <a:cubicBezTo>
                    <a:pt x="66" y="58"/>
                    <a:pt x="66" y="66"/>
                    <a:pt x="66" y="69"/>
                  </a:cubicBezTo>
                  <a:cubicBezTo>
                    <a:pt x="67" y="72"/>
                    <a:pt x="68" y="75"/>
                    <a:pt x="70" y="78"/>
                  </a:cubicBezTo>
                  <a:lnTo>
                    <a:pt x="56" y="78"/>
                  </a:lnTo>
                  <a:cubicBezTo>
                    <a:pt x="55" y="76"/>
                    <a:pt x="54" y="72"/>
                    <a:pt x="54" y="69"/>
                  </a:cubicBezTo>
                  <a:lnTo>
                    <a:pt x="54" y="69"/>
                  </a:lnTo>
                  <a:close/>
                  <a:moveTo>
                    <a:pt x="53" y="40"/>
                  </a:moveTo>
                  <a:lnTo>
                    <a:pt x="53" y="40"/>
                  </a:lnTo>
                  <a:cubicBezTo>
                    <a:pt x="48" y="42"/>
                    <a:pt x="41" y="44"/>
                    <a:pt x="31" y="45"/>
                  </a:cubicBezTo>
                  <a:cubicBezTo>
                    <a:pt x="26" y="46"/>
                    <a:pt x="22" y="47"/>
                    <a:pt x="20" y="47"/>
                  </a:cubicBezTo>
                  <a:cubicBezTo>
                    <a:pt x="18" y="48"/>
                    <a:pt x="16" y="50"/>
                    <a:pt x="15" y="52"/>
                  </a:cubicBezTo>
                  <a:cubicBezTo>
                    <a:pt x="14" y="54"/>
                    <a:pt x="13" y="56"/>
                    <a:pt x="13" y="58"/>
                  </a:cubicBezTo>
                  <a:cubicBezTo>
                    <a:pt x="13" y="61"/>
                    <a:pt x="15" y="64"/>
                    <a:pt x="17" y="66"/>
                  </a:cubicBezTo>
                  <a:cubicBezTo>
                    <a:pt x="20" y="69"/>
                    <a:pt x="24" y="70"/>
                    <a:pt x="29" y="70"/>
                  </a:cubicBezTo>
                  <a:cubicBezTo>
                    <a:pt x="34" y="70"/>
                    <a:pt x="38" y="69"/>
                    <a:pt x="42" y="67"/>
                  </a:cubicBezTo>
                  <a:cubicBezTo>
                    <a:pt x="46" y="64"/>
                    <a:pt x="49" y="61"/>
                    <a:pt x="51" y="58"/>
                  </a:cubicBezTo>
                  <a:cubicBezTo>
                    <a:pt x="52" y="55"/>
                    <a:pt x="53" y="50"/>
                    <a:pt x="53" y="45"/>
                  </a:cubicBezTo>
                  <a:lnTo>
                    <a:pt x="53"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2" name="Freeform 512"/>
            <p:cNvSpPr>
              <a:spLocks noEditPoints="1"/>
            </p:cNvSpPr>
            <p:nvPr/>
          </p:nvSpPr>
          <p:spPr bwMode="auto">
            <a:xfrm>
              <a:off x="601" y="8597"/>
              <a:ext cx="80" cy="142"/>
            </a:xfrm>
            <a:custGeom>
              <a:avLst/>
              <a:gdLst/>
              <a:ahLst/>
              <a:cxnLst>
                <a:cxn ang="0">
                  <a:pos x="12" y="105"/>
                </a:cxn>
                <a:cxn ang="0">
                  <a:pos x="12" y="105"/>
                </a:cxn>
                <a:cxn ang="0">
                  <a:pos x="0" y="105"/>
                </a:cxn>
                <a:cxn ang="0">
                  <a:pos x="0" y="0"/>
                </a:cxn>
                <a:cxn ang="0">
                  <a:pos x="13" y="0"/>
                </a:cxn>
                <a:cxn ang="0">
                  <a:pos x="13" y="38"/>
                </a:cxn>
                <a:cxn ang="0">
                  <a:pos x="34" y="27"/>
                </a:cxn>
                <a:cxn ang="0">
                  <a:pos x="48" y="30"/>
                </a:cxn>
                <a:cxn ang="0">
                  <a:pos x="58" y="38"/>
                </a:cxn>
                <a:cxn ang="0">
                  <a:pos x="64" y="51"/>
                </a:cxn>
                <a:cxn ang="0">
                  <a:pos x="66" y="66"/>
                </a:cxn>
                <a:cxn ang="0">
                  <a:pos x="57" y="96"/>
                </a:cxn>
                <a:cxn ang="0">
                  <a:pos x="34" y="107"/>
                </a:cxn>
                <a:cxn ang="0">
                  <a:pos x="12" y="96"/>
                </a:cxn>
                <a:cxn ang="0">
                  <a:pos x="12" y="105"/>
                </a:cxn>
                <a:cxn ang="0">
                  <a:pos x="12" y="67"/>
                </a:cxn>
                <a:cxn ang="0">
                  <a:pos x="12" y="67"/>
                </a:cxn>
                <a:cxn ang="0">
                  <a:pos x="16" y="86"/>
                </a:cxn>
                <a:cxn ang="0">
                  <a:pos x="32" y="96"/>
                </a:cxn>
                <a:cxn ang="0">
                  <a:pos x="47" y="89"/>
                </a:cxn>
                <a:cxn ang="0">
                  <a:pos x="53" y="67"/>
                </a:cxn>
                <a:cxn ang="0">
                  <a:pos x="47" y="45"/>
                </a:cxn>
                <a:cxn ang="0">
                  <a:pos x="33" y="38"/>
                </a:cxn>
                <a:cxn ang="0">
                  <a:pos x="18" y="45"/>
                </a:cxn>
                <a:cxn ang="0">
                  <a:pos x="12" y="67"/>
                </a:cxn>
                <a:cxn ang="0">
                  <a:pos x="12" y="67"/>
                </a:cxn>
              </a:cxnLst>
              <a:rect l="0" t="0" r="r" b="b"/>
              <a:pathLst>
                <a:path w="66" h="107">
                  <a:moveTo>
                    <a:pt x="12" y="105"/>
                  </a:moveTo>
                  <a:lnTo>
                    <a:pt x="12" y="105"/>
                  </a:lnTo>
                  <a:lnTo>
                    <a:pt x="0" y="105"/>
                  </a:lnTo>
                  <a:lnTo>
                    <a:pt x="0" y="0"/>
                  </a:lnTo>
                  <a:lnTo>
                    <a:pt x="13" y="0"/>
                  </a:lnTo>
                  <a:lnTo>
                    <a:pt x="13" y="38"/>
                  </a:lnTo>
                  <a:cubicBezTo>
                    <a:pt x="19" y="31"/>
                    <a:pt x="26" y="27"/>
                    <a:pt x="34" y="27"/>
                  </a:cubicBezTo>
                  <a:cubicBezTo>
                    <a:pt x="39" y="27"/>
                    <a:pt x="43" y="28"/>
                    <a:pt x="48" y="30"/>
                  </a:cubicBezTo>
                  <a:cubicBezTo>
                    <a:pt x="52" y="32"/>
                    <a:pt x="55" y="35"/>
                    <a:pt x="58" y="38"/>
                  </a:cubicBezTo>
                  <a:cubicBezTo>
                    <a:pt x="61" y="42"/>
                    <a:pt x="63" y="46"/>
                    <a:pt x="64" y="51"/>
                  </a:cubicBezTo>
                  <a:cubicBezTo>
                    <a:pt x="66" y="55"/>
                    <a:pt x="66" y="61"/>
                    <a:pt x="66" y="66"/>
                  </a:cubicBezTo>
                  <a:cubicBezTo>
                    <a:pt x="66" y="79"/>
                    <a:pt x="63" y="89"/>
                    <a:pt x="57" y="96"/>
                  </a:cubicBezTo>
                  <a:cubicBezTo>
                    <a:pt x="50" y="103"/>
                    <a:pt x="43" y="107"/>
                    <a:pt x="34" y="107"/>
                  </a:cubicBezTo>
                  <a:cubicBezTo>
                    <a:pt x="25" y="107"/>
                    <a:pt x="17" y="103"/>
                    <a:pt x="12" y="96"/>
                  </a:cubicBezTo>
                  <a:lnTo>
                    <a:pt x="12" y="105"/>
                  </a:lnTo>
                  <a:close/>
                  <a:moveTo>
                    <a:pt x="12" y="67"/>
                  </a:moveTo>
                  <a:lnTo>
                    <a:pt x="12" y="67"/>
                  </a:lnTo>
                  <a:cubicBezTo>
                    <a:pt x="12" y="76"/>
                    <a:pt x="13" y="82"/>
                    <a:pt x="16" y="86"/>
                  </a:cubicBezTo>
                  <a:cubicBezTo>
                    <a:pt x="20" y="93"/>
                    <a:pt x="26" y="96"/>
                    <a:pt x="32" y="96"/>
                  </a:cubicBezTo>
                  <a:cubicBezTo>
                    <a:pt x="38" y="96"/>
                    <a:pt x="43" y="94"/>
                    <a:pt x="47" y="89"/>
                  </a:cubicBezTo>
                  <a:cubicBezTo>
                    <a:pt x="51" y="84"/>
                    <a:pt x="53" y="77"/>
                    <a:pt x="53" y="67"/>
                  </a:cubicBezTo>
                  <a:cubicBezTo>
                    <a:pt x="53" y="57"/>
                    <a:pt x="51" y="50"/>
                    <a:pt x="47" y="45"/>
                  </a:cubicBezTo>
                  <a:cubicBezTo>
                    <a:pt x="43" y="40"/>
                    <a:pt x="39" y="38"/>
                    <a:pt x="33" y="38"/>
                  </a:cubicBezTo>
                  <a:cubicBezTo>
                    <a:pt x="27" y="38"/>
                    <a:pt x="23" y="40"/>
                    <a:pt x="18" y="45"/>
                  </a:cubicBezTo>
                  <a:cubicBezTo>
                    <a:pt x="14" y="50"/>
                    <a:pt x="12" y="57"/>
                    <a:pt x="12" y="67"/>
                  </a:cubicBezTo>
                  <a:lnTo>
                    <a:pt x="12"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3" name="Freeform 513"/>
            <p:cNvSpPr>
              <a:spLocks noEditPoints="1"/>
            </p:cNvSpPr>
            <p:nvPr/>
          </p:nvSpPr>
          <p:spPr bwMode="auto">
            <a:xfrm>
              <a:off x="695" y="8633"/>
              <a:ext cx="87" cy="106"/>
            </a:xfrm>
            <a:custGeom>
              <a:avLst/>
              <a:gdLst/>
              <a:ahLst/>
              <a:cxnLst>
                <a:cxn ang="0">
                  <a:pos x="0" y="40"/>
                </a:cxn>
                <a:cxn ang="0">
                  <a:pos x="0" y="40"/>
                </a:cxn>
                <a:cxn ang="0">
                  <a:pos x="12" y="9"/>
                </a:cxn>
                <a:cxn ang="0">
                  <a:pos x="36" y="0"/>
                </a:cxn>
                <a:cxn ang="0">
                  <a:pos x="62" y="11"/>
                </a:cxn>
                <a:cxn ang="0">
                  <a:pos x="72" y="39"/>
                </a:cxn>
                <a:cxn ang="0">
                  <a:pos x="67" y="62"/>
                </a:cxn>
                <a:cxn ang="0">
                  <a:pos x="54" y="75"/>
                </a:cxn>
                <a:cxn ang="0">
                  <a:pos x="36" y="80"/>
                </a:cxn>
                <a:cxn ang="0">
                  <a:pos x="10" y="70"/>
                </a:cxn>
                <a:cxn ang="0">
                  <a:pos x="0" y="40"/>
                </a:cxn>
                <a:cxn ang="0">
                  <a:pos x="0" y="40"/>
                </a:cxn>
                <a:cxn ang="0">
                  <a:pos x="13" y="40"/>
                </a:cxn>
                <a:cxn ang="0">
                  <a:pos x="13" y="40"/>
                </a:cxn>
                <a:cxn ang="0">
                  <a:pos x="20" y="62"/>
                </a:cxn>
                <a:cxn ang="0">
                  <a:pos x="36" y="69"/>
                </a:cxn>
                <a:cxn ang="0">
                  <a:pos x="52" y="62"/>
                </a:cxn>
                <a:cxn ang="0">
                  <a:pos x="58" y="40"/>
                </a:cxn>
                <a:cxn ang="0">
                  <a:pos x="52" y="18"/>
                </a:cxn>
                <a:cxn ang="0">
                  <a:pos x="36" y="11"/>
                </a:cxn>
                <a:cxn ang="0">
                  <a:pos x="20" y="18"/>
                </a:cxn>
                <a:cxn ang="0">
                  <a:pos x="13" y="40"/>
                </a:cxn>
                <a:cxn ang="0">
                  <a:pos x="13" y="40"/>
                </a:cxn>
              </a:cxnLst>
              <a:rect l="0" t="0" r="r" b="b"/>
              <a:pathLst>
                <a:path w="72" h="80">
                  <a:moveTo>
                    <a:pt x="0" y="40"/>
                  </a:moveTo>
                  <a:lnTo>
                    <a:pt x="0" y="40"/>
                  </a:lnTo>
                  <a:cubicBezTo>
                    <a:pt x="0" y="26"/>
                    <a:pt x="4" y="16"/>
                    <a:pt x="12" y="9"/>
                  </a:cubicBezTo>
                  <a:cubicBezTo>
                    <a:pt x="19" y="3"/>
                    <a:pt x="26" y="0"/>
                    <a:pt x="36" y="0"/>
                  </a:cubicBezTo>
                  <a:cubicBezTo>
                    <a:pt x="46" y="0"/>
                    <a:pt x="55" y="4"/>
                    <a:pt x="62" y="11"/>
                  </a:cubicBezTo>
                  <a:cubicBezTo>
                    <a:pt x="68" y="18"/>
                    <a:pt x="72" y="27"/>
                    <a:pt x="72" y="39"/>
                  </a:cubicBezTo>
                  <a:cubicBezTo>
                    <a:pt x="72" y="49"/>
                    <a:pt x="70" y="57"/>
                    <a:pt x="67" y="62"/>
                  </a:cubicBezTo>
                  <a:cubicBezTo>
                    <a:pt x="64" y="68"/>
                    <a:pt x="60" y="72"/>
                    <a:pt x="54" y="75"/>
                  </a:cubicBezTo>
                  <a:cubicBezTo>
                    <a:pt x="49" y="78"/>
                    <a:pt x="43" y="80"/>
                    <a:pt x="36" y="80"/>
                  </a:cubicBezTo>
                  <a:cubicBezTo>
                    <a:pt x="25" y="80"/>
                    <a:pt x="17" y="77"/>
                    <a:pt x="10" y="70"/>
                  </a:cubicBezTo>
                  <a:cubicBezTo>
                    <a:pt x="3" y="63"/>
                    <a:pt x="0" y="53"/>
                    <a:pt x="0" y="40"/>
                  </a:cubicBezTo>
                  <a:lnTo>
                    <a:pt x="0" y="40"/>
                  </a:lnTo>
                  <a:close/>
                  <a:moveTo>
                    <a:pt x="13" y="40"/>
                  </a:moveTo>
                  <a:lnTo>
                    <a:pt x="13" y="40"/>
                  </a:lnTo>
                  <a:cubicBezTo>
                    <a:pt x="13" y="50"/>
                    <a:pt x="16" y="57"/>
                    <a:pt x="20" y="62"/>
                  </a:cubicBezTo>
                  <a:cubicBezTo>
                    <a:pt x="24" y="67"/>
                    <a:pt x="29" y="69"/>
                    <a:pt x="36" y="69"/>
                  </a:cubicBezTo>
                  <a:cubicBezTo>
                    <a:pt x="42" y="69"/>
                    <a:pt x="48" y="67"/>
                    <a:pt x="52" y="62"/>
                  </a:cubicBezTo>
                  <a:cubicBezTo>
                    <a:pt x="56" y="57"/>
                    <a:pt x="58" y="50"/>
                    <a:pt x="58" y="40"/>
                  </a:cubicBezTo>
                  <a:cubicBezTo>
                    <a:pt x="58" y="30"/>
                    <a:pt x="56" y="23"/>
                    <a:pt x="52" y="18"/>
                  </a:cubicBezTo>
                  <a:cubicBezTo>
                    <a:pt x="48" y="13"/>
                    <a:pt x="42" y="11"/>
                    <a:pt x="36" y="11"/>
                  </a:cubicBezTo>
                  <a:cubicBezTo>
                    <a:pt x="29" y="11"/>
                    <a:pt x="24" y="13"/>
                    <a:pt x="20" y="18"/>
                  </a:cubicBezTo>
                  <a:cubicBezTo>
                    <a:pt x="16" y="23"/>
                    <a:pt x="13" y="30"/>
                    <a:pt x="13" y="40"/>
                  </a:cubicBezTo>
                  <a:lnTo>
                    <a:pt x="13"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4" name="Freeform 514"/>
            <p:cNvSpPr>
              <a:spLocks/>
            </p:cNvSpPr>
            <p:nvPr/>
          </p:nvSpPr>
          <p:spPr bwMode="auto">
            <a:xfrm>
              <a:off x="799" y="8633"/>
              <a:ext cx="52" cy="103"/>
            </a:xfrm>
            <a:custGeom>
              <a:avLst/>
              <a:gdLst/>
              <a:ahLst/>
              <a:cxnLst>
                <a:cxn ang="0">
                  <a:pos x="0" y="78"/>
                </a:cxn>
                <a:cxn ang="0">
                  <a:pos x="0" y="78"/>
                </a:cxn>
                <a:cxn ang="0">
                  <a:pos x="0" y="2"/>
                </a:cxn>
                <a:cxn ang="0">
                  <a:pos x="12" y="2"/>
                </a:cxn>
                <a:cxn ang="0">
                  <a:pos x="12" y="14"/>
                </a:cxn>
                <a:cxn ang="0">
                  <a:pos x="20" y="3"/>
                </a:cxn>
                <a:cxn ang="0">
                  <a:pos x="29" y="0"/>
                </a:cxn>
                <a:cxn ang="0">
                  <a:pos x="42" y="4"/>
                </a:cxn>
                <a:cxn ang="0">
                  <a:pos x="37" y="16"/>
                </a:cxn>
                <a:cxn ang="0">
                  <a:pos x="28" y="14"/>
                </a:cxn>
                <a:cxn ang="0">
                  <a:pos x="20" y="16"/>
                </a:cxn>
                <a:cxn ang="0">
                  <a:pos x="15" y="23"/>
                </a:cxn>
                <a:cxn ang="0">
                  <a:pos x="13" y="38"/>
                </a:cxn>
                <a:cxn ang="0">
                  <a:pos x="13" y="78"/>
                </a:cxn>
                <a:cxn ang="0">
                  <a:pos x="0" y="78"/>
                </a:cxn>
              </a:cxnLst>
              <a:rect l="0" t="0" r="r" b="b"/>
              <a:pathLst>
                <a:path w="42" h="78">
                  <a:moveTo>
                    <a:pt x="0" y="78"/>
                  </a:moveTo>
                  <a:lnTo>
                    <a:pt x="0" y="78"/>
                  </a:lnTo>
                  <a:lnTo>
                    <a:pt x="0" y="2"/>
                  </a:lnTo>
                  <a:lnTo>
                    <a:pt x="12" y="2"/>
                  </a:lnTo>
                  <a:lnTo>
                    <a:pt x="12" y="14"/>
                  </a:lnTo>
                  <a:cubicBezTo>
                    <a:pt x="15" y="8"/>
                    <a:pt x="18" y="5"/>
                    <a:pt x="20" y="3"/>
                  </a:cubicBezTo>
                  <a:cubicBezTo>
                    <a:pt x="23" y="1"/>
                    <a:pt x="25" y="0"/>
                    <a:pt x="29" y="0"/>
                  </a:cubicBezTo>
                  <a:cubicBezTo>
                    <a:pt x="33" y="0"/>
                    <a:pt x="37" y="2"/>
                    <a:pt x="42" y="4"/>
                  </a:cubicBezTo>
                  <a:lnTo>
                    <a:pt x="37" y="16"/>
                  </a:lnTo>
                  <a:cubicBezTo>
                    <a:pt x="34" y="15"/>
                    <a:pt x="31" y="14"/>
                    <a:pt x="28" y="14"/>
                  </a:cubicBezTo>
                  <a:cubicBezTo>
                    <a:pt x="25" y="14"/>
                    <a:pt x="23" y="15"/>
                    <a:pt x="20" y="16"/>
                  </a:cubicBezTo>
                  <a:cubicBezTo>
                    <a:pt x="18" y="18"/>
                    <a:pt x="16" y="20"/>
                    <a:pt x="15" y="23"/>
                  </a:cubicBezTo>
                  <a:cubicBezTo>
                    <a:pt x="14" y="28"/>
                    <a:pt x="13" y="33"/>
                    <a:pt x="13" y="38"/>
                  </a:cubicBezTo>
                  <a:lnTo>
                    <a:pt x="13" y="78"/>
                  </a:lnTo>
                  <a:lnTo>
                    <a:pt x="0" y="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5" name="Freeform 515"/>
            <p:cNvSpPr>
              <a:spLocks noEditPoints="1"/>
            </p:cNvSpPr>
            <p:nvPr/>
          </p:nvSpPr>
          <p:spPr bwMode="auto">
            <a:xfrm>
              <a:off x="174" y="8830"/>
              <a:ext cx="97" cy="138"/>
            </a:xfrm>
            <a:custGeom>
              <a:avLst/>
              <a:gdLst/>
              <a:ahLst/>
              <a:cxnLst>
                <a:cxn ang="0">
                  <a:pos x="0" y="105"/>
                </a:cxn>
                <a:cxn ang="0">
                  <a:pos x="0" y="105"/>
                </a:cxn>
                <a:cxn ang="0">
                  <a:pos x="0" y="0"/>
                </a:cxn>
                <a:cxn ang="0">
                  <a:pos x="39" y="0"/>
                </a:cxn>
                <a:cxn ang="0">
                  <a:pos x="55" y="1"/>
                </a:cxn>
                <a:cxn ang="0">
                  <a:pos x="68" y="6"/>
                </a:cxn>
                <a:cxn ang="0">
                  <a:pos x="77" y="16"/>
                </a:cxn>
                <a:cxn ang="0">
                  <a:pos x="80" y="30"/>
                </a:cxn>
                <a:cxn ang="0">
                  <a:pos x="71" y="53"/>
                </a:cxn>
                <a:cxn ang="0">
                  <a:pos x="41" y="62"/>
                </a:cxn>
                <a:cxn ang="0">
                  <a:pos x="14" y="62"/>
                </a:cxn>
                <a:cxn ang="0">
                  <a:pos x="14" y="105"/>
                </a:cxn>
                <a:cxn ang="0">
                  <a:pos x="0" y="105"/>
                </a:cxn>
                <a:cxn ang="0">
                  <a:pos x="14" y="50"/>
                </a:cxn>
                <a:cxn ang="0">
                  <a:pos x="14" y="50"/>
                </a:cxn>
                <a:cxn ang="0">
                  <a:pos x="41" y="50"/>
                </a:cxn>
                <a:cxn ang="0">
                  <a:pos x="60" y="45"/>
                </a:cxn>
                <a:cxn ang="0">
                  <a:pos x="66" y="31"/>
                </a:cxn>
                <a:cxn ang="0">
                  <a:pos x="62" y="20"/>
                </a:cxn>
                <a:cxn ang="0">
                  <a:pos x="53" y="13"/>
                </a:cxn>
                <a:cxn ang="0">
                  <a:pos x="40" y="12"/>
                </a:cxn>
                <a:cxn ang="0">
                  <a:pos x="14" y="12"/>
                </a:cxn>
                <a:cxn ang="0">
                  <a:pos x="14" y="50"/>
                </a:cxn>
              </a:cxnLst>
              <a:rect l="0" t="0" r="r" b="b"/>
              <a:pathLst>
                <a:path w="80" h="105">
                  <a:moveTo>
                    <a:pt x="0" y="105"/>
                  </a:moveTo>
                  <a:lnTo>
                    <a:pt x="0" y="105"/>
                  </a:lnTo>
                  <a:lnTo>
                    <a:pt x="0" y="0"/>
                  </a:lnTo>
                  <a:lnTo>
                    <a:pt x="39" y="0"/>
                  </a:lnTo>
                  <a:cubicBezTo>
                    <a:pt x="46" y="0"/>
                    <a:pt x="52" y="0"/>
                    <a:pt x="55" y="1"/>
                  </a:cubicBezTo>
                  <a:cubicBezTo>
                    <a:pt x="61" y="2"/>
                    <a:pt x="65" y="4"/>
                    <a:pt x="68" y="6"/>
                  </a:cubicBezTo>
                  <a:cubicBezTo>
                    <a:pt x="72" y="8"/>
                    <a:pt x="75" y="12"/>
                    <a:pt x="77" y="16"/>
                  </a:cubicBezTo>
                  <a:cubicBezTo>
                    <a:pt x="79" y="20"/>
                    <a:pt x="80" y="25"/>
                    <a:pt x="80" y="30"/>
                  </a:cubicBezTo>
                  <a:cubicBezTo>
                    <a:pt x="80" y="39"/>
                    <a:pt x="77" y="47"/>
                    <a:pt x="71" y="53"/>
                  </a:cubicBezTo>
                  <a:cubicBezTo>
                    <a:pt x="66" y="59"/>
                    <a:pt x="55" y="62"/>
                    <a:pt x="41" y="62"/>
                  </a:cubicBezTo>
                  <a:lnTo>
                    <a:pt x="14" y="62"/>
                  </a:lnTo>
                  <a:lnTo>
                    <a:pt x="14" y="105"/>
                  </a:lnTo>
                  <a:lnTo>
                    <a:pt x="0" y="105"/>
                  </a:lnTo>
                  <a:close/>
                  <a:moveTo>
                    <a:pt x="14" y="50"/>
                  </a:moveTo>
                  <a:lnTo>
                    <a:pt x="14" y="50"/>
                  </a:lnTo>
                  <a:lnTo>
                    <a:pt x="41" y="50"/>
                  </a:lnTo>
                  <a:cubicBezTo>
                    <a:pt x="50" y="50"/>
                    <a:pt x="56" y="48"/>
                    <a:pt x="60" y="45"/>
                  </a:cubicBezTo>
                  <a:cubicBezTo>
                    <a:pt x="64" y="42"/>
                    <a:pt x="66" y="37"/>
                    <a:pt x="66" y="31"/>
                  </a:cubicBezTo>
                  <a:cubicBezTo>
                    <a:pt x="66" y="27"/>
                    <a:pt x="64" y="23"/>
                    <a:pt x="62" y="20"/>
                  </a:cubicBezTo>
                  <a:cubicBezTo>
                    <a:pt x="60" y="16"/>
                    <a:pt x="57" y="14"/>
                    <a:pt x="53" y="13"/>
                  </a:cubicBezTo>
                  <a:cubicBezTo>
                    <a:pt x="51" y="13"/>
                    <a:pt x="47" y="12"/>
                    <a:pt x="40" y="12"/>
                  </a:cubicBezTo>
                  <a:lnTo>
                    <a:pt x="14" y="12"/>
                  </a:lnTo>
                  <a:lnTo>
                    <a:pt x="14" y="5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6" name="Freeform 516"/>
            <p:cNvSpPr>
              <a:spLocks/>
            </p:cNvSpPr>
            <p:nvPr/>
          </p:nvSpPr>
          <p:spPr bwMode="auto">
            <a:xfrm>
              <a:off x="289" y="8865"/>
              <a:ext cx="52" cy="103"/>
            </a:xfrm>
            <a:custGeom>
              <a:avLst/>
              <a:gdLst/>
              <a:ahLst/>
              <a:cxnLst>
                <a:cxn ang="0">
                  <a:pos x="0" y="78"/>
                </a:cxn>
                <a:cxn ang="0">
                  <a:pos x="0" y="78"/>
                </a:cxn>
                <a:cxn ang="0">
                  <a:pos x="0" y="2"/>
                </a:cxn>
                <a:cxn ang="0">
                  <a:pos x="12" y="2"/>
                </a:cxn>
                <a:cxn ang="0">
                  <a:pos x="12" y="14"/>
                </a:cxn>
                <a:cxn ang="0">
                  <a:pos x="20" y="3"/>
                </a:cxn>
                <a:cxn ang="0">
                  <a:pos x="29" y="0"/>
                </a:cxn>
                <a:cxn ang="0">
                  <a:pos x="42" y="4"/>
                </a:cxn>
                <a:cxn ang="0">
                  <a:pos x="37" y="16"/>
                </a:cxn>
                <a:cxn ang="0">
                  <a:pos x="28" y="14"/>
                </a:cxn>
                <a:cxn ang="0">
                  <a:pos x="20" y="16"/>
                </a:cxn>
                <a:cxn ang="0">
                  <a:pos x="15" y="23"/>
                </a:cxn>
                <a:cxn ang="0">
                  <a:pos x="13" y="38"/>
                </a:cxn>
                <a:cxn ang="0">
                  <a:pos x="13" y="78"/>
                </a:cxn>
                <a:cxn ang="0">
                  <a:pos x="0" y="78"/>
                </a:cxn>
              </a:cxnLst>
              <a:rect l="0" t="0" r="r" b="b"/>
              <a:pathLst>
                <a:path w="42" h="78">
                  <a:moveTo>
                    <a:pt x="0" y="78"/>
                  </a:moveTo>
                  <a:lnTo>
                    <a:pt x="0" y="78"/>
                  </a:lnTo>
                  <a:lnTo>
                    <a:pt x="0" y="2"/>
                  </a:lnTo>
                  <a:lnTo>
                    <a:pt x="12" y="2"/>
                  </a:lnTo>
                  <a:lnTo>
                    <a:pt x="12" y="14"/>
                  </a:lnTo>
                  <a:cubicBezTo>
                    <a:pt x="15" y="8"/>
                    <a:pt x="18" y="5"/>
                    <a:pt x="20" y="3"/>
                  </a:cubicBezTo>
                  <a:cubicBezTo>
                    <a:pt x="23" y="1"/>
                    <a:pt x="25" y="0"/>
                    <a:pt x="29" y="0"/>
                  </a:cubicBezTo>
                  <a:cubicBezTo>
                    <a:pt x="33" y="0"/>
                    <a:pt x="37" y="2"/>
                    <a:pt x="42" y="4"/>
                  </a:cubicBezTo>
                  <a:lnTo>
                    <a:pt x="37" y="16"/>
                  </a:lnTo>
                  <a:cubicBezTo>
                    <a:pt x="34" y="15"/>
                    <a:pt x="31" y="14"/>
                    <a:pt x="28" y="14"/>
                  </a:cubicBezTo>
                  <a:cubicBezTo>
                    <a:pt x="25" y="14"/>
                    <a:pt x="22" y="15"/>
                    <a:pt x="20" y="16"/>
                  </a:cubicBezTo>
                  <a:cubicBezTo>
                    <a:pt x="18" y="18"/>
                    <a:pt x="16" y="20"/>
                    <a:pt x="15" y="23"/>
                  </a:cubicBezTo>
                  <a:cubicBezTo>
                    <a:pt x="14" y="28"/>
                    <a:pt x="13" y="33"/>
                    <a:pt x="13" y="38"/>
                  </a:cubicBezTo>
                  <a:lnTo>
                    <a:pt x="13" y="78"/>
                  </a:lnTo>
                  <a:lnTo>
                    <a:pt x="0" y="7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7" name="Freeform 517"/>
            <p:cNvSpPr>
              <a:spLocks noEditPoints="1"/>
            </p:cNvSpPr>
            <p:nvPr/>
          </p:nvSpPr>
          <p:spPr bwMode="auto">
            <a:xfrm>
              <a:off x="344" y="8865"/>
              <a:ext cx="88" cy="106"/>
            </a:xfrm>
            <a:custGeom>
              <a:avLst/>
              <a:gdLst/>
              <a:ahLst/>
              <a:cxnLst>
                <a:cxn ang="0">
                  <a:pos x="0" y="40"/>
                </a:cxn>
                <a:cxn ang="0">
                  <a:pos x="0" y="40"/>
                </a:cxn>
                <a:cxn ang="0">
                  <a:pos x="12" y="9"/>
                </a:cxn>
                <a:cxn ang="0">
                  <a:pos x="36" y="0"/>
                </a:cxn>
                <a:cxn ang="0">
                  <a:pos x="62" y="11"/>
                </a:cxn>
                <a:cxn ang="0">
                  <a:pos x="72" y="39"/>
                </a:cxn>
                <a:cxn ang="0">
                  <a:pos x="67" y="62"/>
                </a:cxn>
                <a:cxn ang="0">
                  <a:pos x="54" y="75"/>
                </a:cxn>
                <a:cxn ang="0">
                  <a:pos x="36" y="80"/>
                </a:cxn>
                <a:cxn ang="0">
                  <a:pos x="10" y="70"/>
                </a:cxn>
                <a:cxn ang="0">
                  <a:pos x="0" y="40"/>
                </a:cxn>
                <a:cxn ang="0">
                  <a:pos x="0" y="40"/>
                </a:cxn>
                <a:cxn ang="0">
                  <a:pos x="14" y="40"/>
                </a:cxn>
                <a:cxn ang="0">
                  <a:pos x="14" y="40"/>
                </a:cxn>
                <a:cxn ang="0">
                  <a:pos x="20" y="62"/>
                </a:cxn>
                <a:cxn ang="0">
                  <a:pos x="36" y="69"/>
                </a:cxn>
                <a:cxn ang="0">
                  <a:pos x="52" y="62"/>
                </a:cxn>
                <a:cxn ang="0">
                  <a:pos x="58" y="40"/>
                </a:cxn>
                <a:cxn ang="0">
                  <a:pos x="52" y="18"/>
                </a:cxn>
                <a:cxn ang="0">
                  <a:pos x="36" y="11"/>
                </a:cxn>
                <a:cxn ang="0">
                  <a:pos x="20" y="18"/>
                </a:cxn>
                <a:cxn ang="0">
                  <a:pos x="14" y="40"/>
                </a:cxn>
                <a:cxn ang="0">
                  <a:pos x="14" y="40"/>
                </a:cxn>
              </a:cxnLst>
              <a:rect l="0" t="0" r="r" b="b"/>
              <a:pathLst>
                <a:path w="72" h="80">
                  <a:moveTo>
                    <a:pt x="0" y="40"/>
                  </a:moveTo>
                  <a:lnTo>
                    <a:pt x="0" y="40"/>
                  </a:lnTo>
                  <a:cubicBezTo>
                    <a:pt x="0" y="26"/>
                    <a:pt x="4" y="16"/>
                    <a:pt x="12" y="9"/>
                  </a:cubicBezTo>
                  <a:cubicBezTo>
                    <a:pt x="19" y="3"/>
                    <a:pt x="27" y="0"/>
                    <a:pt x="36" y="0"/>
                  </a:cubicBezTo>
                  <a:cubicBezTo>
                    <a:pt x="46" y="0"/>
                    <a:pt x="55" y="4"/>
                    <a:pt x="62" y="11"/>
                  </a:cubicBezTo>
                  <a:cubicBezTo>
                    <a:pt x="68" y="18"/>
                    <a:pt x="72" y="27"/>
                    <a:pt x="72" y="39"/>
                  </a:cubicBezTo>
                  <a:cubicBezTo>
                    <a:pt x="72" y="49"/>
                    <a:pt x="70" y="57"/>
                    <a:pt x="67" y="62"/>
                  </a:cubicBezTo>
                  <a:cubicBezTo>
                    <a:pt x="64" y="68"/>
                    <a:pt x="60" y="72"/>
                    <a:pt x="54" y="75"/>
                  </a:cubicBezTo>
                  <a:cubicBezTo>
                    <a:pt x="49" y="78"/>
                    <a:pt x="43" y="80"/>
                    <a:pt x="36" y="80"/>
                  </a:cubicBezTo>
                  <a:cubicBezTo>
                    <a:pt x="25" y="80"/>
                    <a:pt x="17" y="77"/>
                    <a:pt x="10" y="70"/>
                  </a:cubicBezTo>
                  <a:cubicBezTo>
                    <a:pt x="4" y="63"/>
                    <a:pt x="0" y="53"/>
                    <a:pt x="0" y="40"/>
                  </a:cubicBezTo>
                  <a:lnTo>
                    <a:pt x="0" y="40"/>
                  </a:lnTo>
                  <a:close/>
                  <a:moveTo>
                    <a:pt x="14" y="40"/>
                  </a:moveTo>
                  <a:lnTo>
                    <a:pt x="14" y="40"/>
                  </a:lnTo>
                  <a:cubicBezTo>
                    <a:pt x="14" y="50"/>
                    <a:pt x="16" y="57"/>
                    <a:pt x="20" y="62"/>
                  </a:cubicBezTo>
                  <a:cubicBezTo>
                    <a:pt x="24" y="67"/>
                    <a:pt x="30" y="69"/>
                    <a:pt x="36" y="69"/>
                  </a:cubicBezTo>
                  <a:cubicBezTo>
                    <a:pt x="42" y="69"/>
                    <a:pt x="48" y="67"/>
                    <a:pt x="52" y="62"/>
                  </a:cubicBezTo>
                  <a:cubicBezTo>
                    <a:pt x="56" y="57"/>
                    <a:pt x="58" y="50"/>
                    <a:pt x="58" y="40"/>
                  </a:cubicBezTo>
                  <a:cubicBezTo>
                    <a:pt x="58" y="30"/>
                    <a:pt x="56" y="23"/>
                    <a:pt x="52" y="18"/>
                  </a:cubicBezTo>
                  <a:cubicBezTo>
                    <a:pt x="48" y="13"/>
                    <a:pt x="42" y="11"/>
                    <a:pt x="36" y="11"/>
                  </a:cubicBezTo>
                  <a:cubicBezTo>
                    <a:pt x="30" y="11"/>
                    <a:pt x="24" y="13"/>
                    <a:pt x="20" y="18"/>
                  </a:cubicBezTo>
                  <a:cubicBezTo>
                    <a:pt x="16" y="23"/>
                    <a:pt x="14" y="30"/>
                    <a:pt x="14" y="40"/>
                  </a:cubicBezTo>
                  <a:lnTo>
                    <a:pt x="14" y="4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8" name="Freeform 518"/>
            <p:cNvSpPr>
              <a:spLocks noEditPoints="1"/>
            </p:cNvSpPr>
            <p:nvPr/>
          </p:nvSpPr>
          <p:spPr bwMode="auto">
            <a:xfrm>
              <a:off x="444" y="8830"/>
              <a:ext cx="80" cy="141"/>
            </a:xfrm>
            <a:custGeom>
              <a:avLst/>
              <a:gdLst/>
              <a:ahLst/>
              <a:cxnLst>
                <a:cxn ang="0">
                  <a:pos x="54" y="105"/>
                </a:cxn>
                <a:cxn ang="0">
                  <a:pos x="54" y="105"/>
                </a:cxn>
                <a:cxn ang="0">
                  <a:pos x="54" y="96"/>
                </a:cxn>
                <a:cxn ang="0">
                  <a:pos x="33" y="107"/>
                </a:cxn>
                <a:cxn ang="0">
                  <a:pos x="16" y="102"/>
                </a:cxn>
                <a:cxn ang="0">
                  <a:pos x="4" y="88"/>
                </a:cxn>
                <a:cxn ang="0">
                  <a:pos x="0" y="67"/>
                </a:cxn>
                <a:cxn ang="0">
                  <a:pos x="4" y="47"/>
                </a:cxn>
                <a:cxn ang="0">
                  <a:pos x="15" y="32"/>
                </a:cxn>
                <a:cxn ang="0">
                  <a:pos x="32" y="27"/>
                </a:cxn>
                <a:cxn ang="0">
                  <a:pos x="44" y="30"/>
                </a:cxn>
                <a:cxn ang="0">
                  <a:pos x="53" y="38"/>
                </a:cxn>
                <a:cxn ang="0">
                  <a:pos x="53" y="0"/>
                </a:cxn>
                <a:cxn ang="0">
                  <a:pos x="66" y="0"/>
                </a:cxn>
                <a:cxn ang="0">
                  <a:pos x="66" y="105"/>
                </a:cxn>
                <a:cxn ang="0">
                  <a:pos x="54" y="105"/>
                </a:cxn>
                <a:cxn ang="0">
                  <a:pos x="13" y="67"/>
                </a:cxn>
                <a:cxn ang="0">
                  <a:pos x="13" y="67"/>
                </a:cxn>
                <a:cxn ang="0">
                  <a:pos x="19" y="89"/>
                </a:cxn>
                <a:cxn ang="0">
                  <a:pos x="34" y="96"/>
                </a:cxn>
                <a:cxn ang="0">
                  <a:pos x="48" y="89"/>
                </a:cxn>
                <a:cxn ang="0">
                  <a:pos x="54" y="68"/>
                </a:cxn>
                <a:cxn ang="0">
                  <a:pos x="48" y="45"/>
                </a:cxn>
                <a:cxn ang="0">
                  <a:pos x="33" y="38"/>
                </a:cxn>
                <a:cxn ang="0">
                  <a:pos x="19" y="45"/>
                </a:cxn>
                <a:cxn ang="0">
                  <a:pos x="13" y="67"/>
                </a:cxn>
                <a:cxn ang="0">
                  <a:pos x="13" y="67"/>
                </a:cxn>
              </a:cxnLst>
              <a:rect l="0" t="0" r="r" b="b"/>
              <a:pathLst>
                <a:path w="66" h="107">
                  <a:moveTo>
                    <a:pt x="54" y="105"/>
                  </a:moveTo>
                  <a:lnTo>
                    <a:pt x="54" y="105"/>
                  </a:lnTo>
                  <a:lnTo>
                    <a:pt x="54" y="96"/>
                  </a:lnTo>
                  <a:cubicBezTo>
                    <a:pt x="49" y="103"/>
                    <a:pt x="42" y="107"/>
                    <a:pt x="33" y="107"/>
                  </a:cubicBezTo>
                  <a:cubicBezTo>
                    <a:pt x="27" y="107"/>
                    <a:pt x="21" y="105"/>
                    <a:pt x="16" y="102"/>
                  </a:cubicBezTo>
                  <a:cubicBezTo>
                    <a:pt x="11" y="99"/>
                    <a:pt x="7" y="94"/>
                    <a:pt x="4" y="88"/>
                  </a:cubicBezTo>
                  <a:cubicBezTo>
                    <a:pt x="1" y="82"/>
                    <a:pt x="0" y="75"/>
                    <a:pt x="0" y="67"/>
                  </a:cubicBezTo>
                  <a:cubicBezTo>
                    <a:pt x="0" y="60"/>
                    <a:pt x="1" y="53"/>
                    <a:pt x="4" y="47"/>
                  </a:cubicBezTo>
                  <a:cubicBezTo>
                    <a:pt x="6" y="40"/>
                    <a:pt x="10" y="36"/>
                    <a:pt x="15" y="32"/>
                  </a:cubicBezTo>
                  <a:cubicBezTo>
                    <a:pt x="20" y="29"/>
                    <a:pt x="26" y="27"/>
                    <a:pt x="32" y="27"/>
                  </a:cubicBezTo>
                  <a:cubicBezTo>
                    <a:pt x="37" y="27"/>
                    <a:pt x="41" y="28"/>
                    <a:pt x="44" y="30"/>
                  </a:cubicBezTo>
                  <a:cubicBezTo>
                    <a:pt x="48" y="32"/>
                    <a:pt x="51" y="35"/>
                    <a:pt x="53" y="38"/>
                  </a:cubicBezTo>
                  <a:lnTo>
                    <a:pt x="53" y="0"/>
                  </a:lnTo>
                  <a:lnTo>
                    <a:pt x="66" y="0"/>
                  </a:lnTo>
                  <a:lnTo>
                    <a:pt x="66" y="105"/>
                  </a:lnTo>
                  <a:lnTo>
                    <a:pt x="54" y="105"/>
                  </a:lnTo>
                  <a:close/>
                  <a:moveTo>
                    <a:pt x="13" y="67"/>
                  </a:moveTo>
                  <a:lnTo>
                    <a:pt x="13" y="67"/>
                  </a:lnTo>
                  <a:cubicBezTo>
                    <a:pt x="13" y="77"/>
                    <a:pt x="15" y="84"/>
                    <a:pt x="19" y="89"/>
                  </a:cubicBezTo>
                  <a:cubicBezTo>
                    <a:pt x="24" y="94"/>
                    <a:pt x="28" y="96"/>
                    <a:pt x="34" y="96"/>
                  </a:cubicBezTo>
                  <a:cubicBezTo>
                    <a:pt x="40" y="96"/>
                    <a:pt x="44" y="94"/>
                    <a:pt x="48" y="89"/>
                  </a:cubicBezTo>
                  <a:cubicBezTo>
                    <a:pt x="52" y="85"/>
                    <a:pt x="54" y="78"/>
                    <a:pt x="54" y="68"/>
                  </a:cubicBezTo>
                  <a:cubicBezTo>
                    <a:pt x="54" y="58"/>
                    <a:pt x="52" y="50"/>
                    <a:pt x="48" y="45"/>
                  </a:cubicBezTo>
                  <a:cubicBezTo>
                    <a:pt x="44" y="40"/>
                    <a:pt x="39" y="38"/>
                    <a:pt x="33" y="38"/>
                  </a:cubicBezTo>
                  <a:cubicBezTo>
                    <a:pt x="28" y="38"/>
                    <a:pt x="23" y="40"/>
                    <a:pt x="19" y="45"/>
                  </a:cubicBezTo>
                  <a:cubicBezTo>
                    <a:pt x="15" y="50"/>
                    <a:pt x="13" y="57"/>
                    <a:pt x="13" y="67"/>
                  </a:cubicBezTo>
                  <a:lnTo>
                    <a:pt x="13" y="6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39" name="Freeform 519"/>
            <p:cNvSpPr>
              <a:spLocks/>
            </p:cNvSpPr>
            <p:nvPr/>
          </p:nvSpPr>
          <p:spPr bwMode="auto">
            <a:xfrm>
              <a:off x="549" y="8868"/>
              <a:ext cx="75" cy="103"/>
            </a:xfrm>
            <a:custGeom>
              <a:avLst/>
              <a:gdLst/>
              <a:ahLst/>
              <a:cxnLst>
                <a:cxn ang="0">
                  <a:pos x="50" y="76"/>
                </a:cxn>
                <a:cxn ang="0">
                  <a:pos x="50" y="76"/>
                </a:cxn>
                <a:cxn ang="0">
                  <a:pos x="50" y="65"/>
                </a:cxn>
                <a:cxn ang="0">
                  <a:pos x="26" y="78"/>
                </a:cxn>
                <a:cxn ang="0">
                  <a:pos x="13" y="75"/>
                </a:cxn>
                <a:cxn ang="0">
                  <a:pos x="5" y="69"/>
                </a:cxn>
                <a:cxn ang="0">
                  <a:pos x="1" y="59"/>
                </a:cxn>
                <a:cxn ang="0">
                  <a:pos x="0" y="47"/>
                </a:cxn>
                <a:cxn ang="0">
                  <a:pos x="0" y="0"/>
                </a:cxn>
                <a:cxn ang="0">
                  <a:pos x="13" y="0"/>
                </a:cxn>
                <a:cxn ang="0">
                  <a:pos x="13" y="42"/>
                </a:cxn>
                <a:cxn ang="0">
                  <a:pos x="14" y="56"/>
                </a:cxn>
                <a:cxn ang="0">
                  <a:pos x="19" y="64"/>
                </a:cxn>
                <a:cxn ang="0">
                  <a:pos x="28" y="67"/>
                </a:cxn>
                <a:cxn ang="0">
                  <a:pos x="39" y="64"/>
                </a:cxn>
                <a:cxn ang="0">
                  <a:pos x="47" y="56"/>
                </a:cxn>
                <a:cxn ang="0">
                  <a:pos x="49" y="41"/>
                </a:cxn>
                <a:cxn ang="0">
                  <a:pos x="49" y="0"/>
                </a:cxn>
                <a:cxn ang="0">
                  <a:pos x="62" y="0"/>
                </a:cxn>
                <a:cxn ang="0">
                  <a:pos x="62" y="76"/>
                </a:cxn>
                <a:cxn ang="0">
                  <a:pos x="50" y="76"/>
                </a:cxn>
              </a:cxnLst>
              <a:rect l="0" t="0" r="r" b="b"/>
              <a:pathLst>
                <a:path w="62" h="78">
                  <a:moveTo>
                    <a:pt x="50" y="76"/>
                  </a:moveTo>
                  <a:lnTo>
                    <a:pt x="50" y="76"/>
                  </a:lnTo>
                  <a:lnTo>
                    <a:pt x="50" y="65"/>
                  </a:lnTo>
                  <a:cubicBezTo>
                    <a:pt x="44" y="74"/>
                    <a:pt x="36" y="78"/>
                    <a:pt x="26" y="78"/>
                  </a:cubicBezTo>
                  <a:cubicBezTo>
                    <a:pt x="21" y="78"/>
                    <a:pt x="17" y="77"/>
                    <a:pt x="13" y="75"/>
                  </a:cubicBezTo>
                  <a:cubicBezTo>
                    <a:pt x="9" y="74"/>
                    <a:pt x="7" y="72"/>
                    <a:pt x="5" y="69"/>
                  </a:cubicBezTo>
                  <a:cubicBezTo>
                    <a:pt x="3" y="66"/>
                    <a:pt x="1" y="63"/>
                    <a:pt x="1" y="59"/>
                  </a:cubicBezTo>
                  <a:cubicBezTo>
                    <a:pt x="0" y="57"/>
                    <a:pt x="0" y="53"/>
                    <a:pt x="0" y="47"/>
                  </a:cubicBezTo>
                  <a:lnTo>
                    <a:pt x="0" y="0"/>
                  </a:lnTo>
                  <a:lnTo>
                    <a:pt x="13" y="0"/>
                  </a:lnTo>
                  <a:lnTo>
                    <a:pt x="13" y="42"/>
                  </a:lnTo>
                  <a:cubicBezTo>
                    <a:pt x="13" y="49"/>
                    <a:pt x="13" y="54"/>
                    <a:pt x="14" y="56"/>
                  </a:cubicBezTo>
                  <a:cubicBezTo>
                    <a:pt x="14" y="59"/>
                    <a:pt x="16" y="62"/>
                    <a:pt x="19" y="64"/>
                  </a:cubicBezTo>
                  <a:cubicBezTo>
                    <a:pt x="21" y="66"/>
                    <a:pt x="25" y="67"/>
                    <a:pt x="28" y="67"/>
                  </a:cubicBezTo>
                  <a:cubicBezTo>
                    <a:pt x="32" y="67"/>
                    <a:pt x="36" y="66"/>
                    <a:pt x="39" y="64"/>
                  </a:cubicBezTo>
                  <a:cubicBezTo>
                    <a:pt x="43" y="62"/>
                    <a:pt x="45" y="59"/>
                    <a:pt x="47" y="56"/>
                  </a:cubicBezTo>
                  <a:cubicBezTo>
                    <a:pt x="48" y="52"/>
                    <a:pt x="49" y="47"/>
                    <a:pt x="49" y="41"/>
                  </a:cubicBezTo>
                  <a:lnTo>
                    <a:pt x="49" y="0"/>
                  </a:lnTo>
                  <a:lnTo>
                    <a:pt x="62" y="0"/>
                  </a:lnTo>
                  <a:lnTo>
                    <a:pt x="62" y="76"/>
                  </a:lnTo>
                  <a:lnTo>
                    <a:pt x="50"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0" name="Freeform 520"/>
            <p:cNvSpPr>
              <a:spLocks/>
            </p:cNvSpPr>
            <p:nvPr/>
          </p:nvSpPr>
          <p:spPr bwMode="auto">
            <a:xfrm>
              <a:off x="644" y="8865"/>
              <a:ext cx="80" cy="106"/>
            </a:xfrm>
            <a:custGeom>
              <a:avLst/>
              <a:gdLst/>
              <a:ahLst/>
              <a:cxnLst>
                <a:cxn ang="0">
                  <a:pos x="53" y="50"/>
                </a:cxn>
                <a:cxn ang="0">
                  <a:pos x="53" y="50"/>
                </a:cxn>
                <a:cxn ang="0">
                  <a:pos x="66" y="52"/>
                </a:cxn>
                <a:cxn ang="0">
                  <a:pos x="55" y="73"/>
                </a:cxn>
                <a:cxn ang="0">
                  <a:pos x="34" y="80"/>
                </a:cxn>
                <a:cxn ang="0">
                  <a:pos x="9" y="70"/>
                </a:cxn>
                <a:cxn ang="0">
                  <a:pos x="0" y="40"/>
                </a:cxn>
                <a:cxn ang="0">
                  <a:pos x="4" y="19"/>
                </a:cxn>
                <a:cxn ang="0">
                  <a:pos x="16" y="5"/>
                </a:cxn>
                <a:cxn ang="0">
                  <a:pos x="34" y="0"/>
                </a:cxn>
                <a:cxn ang="0">
                  <a:pos x="55" y="7"/>
                </a:cxn>
                <a:cxn ang="0">
                  <a:pos x="65" y="24"/>
                </a:cxn>
                <a:cxn ang="0">
                  <a:pos x="52" y="26"/>
                </a:cxn>
                <a:cxn ang="0">
                  <a:pos x="46" y="15"/>
                </a:cxn>
                <a:cxn ang="0">
                  <a:pos x="35" y="11"/>
                </a:cxn>
                <a:cxn ang="0">
                  <a:pos x="19" y="18"/>
                </a:cxn>
                <a:cxn ang="0">
                  <a:pos x="13" y="40"/>
                </a:cxn>
                <a:cxn ang="0">
                  <a:pos x="19" y="62"/>
                </a:cxn>
                <a:cxn ang="0">
                  <a:pos x="34" y="69"/>
                </a:cxn>
                <a:cxn ang="0">
                  <a:pos x="47" y="65"/>
                </a:cxn>
                <a:cxn ang="0">
                  <a:pos x="53" y="50"/>
                </a:cxn>
                <a:cxn ang="0">
                  <a:pos x="53" y="50"/>
                </a:cxn>
              </a:cxnLst>
              <a:rect l="0" t="0" r="r" b="b"/>
              <a:pathLst>
                <a:path w="66" h="80">
                  <a:moveTo>
                    <a:pt x="53" y="50"/>
                  </a:moveTo>
                  <a:lnTo>
                    <a:pt x="53" y="50"/>
                  </a:lnTo>
                  <a:lnTo>
                    <a:pt x="66" y="52"/>
                  </a:lnTo>
                  <a:cubicBezTo>
                    <a:pt x="65" y="61"/>
                    <a:pt x="61" y="68"/>
                    <a:pt x="55" y="73"/>
                  </a:cubicBezTo>
                  <a:cubicBezTo>
                    <a:pt x="50" y="78"/>
                    <a:pt x="43" y="80"/>
                    <a:pt x="34" y="80"/>
                  </a:cubicBezTo>
                  <a:cubicBezTo>
                    <a:pt x="24" y="80"/>
                    <a:pt x="16" y="77"/>
                    <a:pt x="9" y="70"/>
                  </a:cubicBezTo>
                  <a:cubicBezTo>
                    <a:pt x="3" y="63"/>
                    <a:pt x="0" y="53"/>
                    <a:pt x="0" y="40"/>
                  </a:cubicBezTo>
                  <a:cubicBezTo>
                    <a:pt x="0" y="32"/>
                    <a:pt x="1" y="25"/>
                    <a:pt x="4" y="19"/>
                  </a:cubicBezTo>
                  <a:cubicBezTo>
                    <a:pt x="7" y="13"/>
                    <a:pt x="11" y="8"/>
                    <a:pt x="16" y="5"/>
                  </a:cubicBezTo>
                  <a:cubicBezTo>
                    <a:pt x="22" y="2"/>
                    <a:pt x="28" y="0"/>
                    <a:pt x="34" y="0"/>
                  </a:cubicBezTo>
                  <a:cubicBezTo>
                    <a:pt x="43" y="0"/>
                    <a:pt x="50" y="2"/>
                    <a:pt x="55" y="7"/>
                  </a:cubicBezTo>
                  <a:cubicBezTo>
                    <a:pt x="60" y="11"/>
                    <a:pt x="63" y="17"/>
                    <a:pt x="65" y="24"/>
                  </a:cubicBezTo>
                  <a:lnTo>
                    <a:pt x="52" y="26"/>
                  </a:lnTo>
                  <a:cubicBezTo>
                    <a:pt x="51" y="21"/>
                    <a:pt x="49" y="17"/>
                    <a:pt x="46" y="15"/>
                  </a:cubicBezTo>
                  <a:cubicBezTo>
                    <a:pt x="43" y="12"/>
                    <a:pt x="39" y="11"/>
                    <a:pt x="35" y="11"/>
                  </a:cubicBezTo>
                  <a:cubicBezTo>
                    <a:pt x="28" y="11"/>
                    <a:pt x="23" y="13"/>
                    <a:pt x="19" y="18"/>
                  </a:cubicBezTo>
                  <a:cubicBezTo>
                    <a:pt x="15" y="23"/>
                    <a:pt x="13" y="30"/>
                    <a:pt x="13" y="40"/>
                  </a:cubicBezTo>
                  <a:cubicBezTo>
                    <a:pt x="13" y="50"/>
                    <a:pt x="15" y="58"/>
                    <a:pt x="19" y="62"/>
                  </a:cubicBezTo>
                  <a:cubicBezTo>
                    <a:pt x="23" y="67"/>
                    <a:pt x="28" y="69"/>
                    <a:pt x="34" y="69"/>
                  </a:cubicBezTo>
                  <a:cubicBezTo>
                    <a:pt x="39" y="69"/>
                    <a:pt x="44" y="68"/>
                    <a:pt x="47" y="65"/>
                  </a:cubicBezTo>
                  <a:cubicBezTo>
                    <a:pt x="50" y="62"/>
                    <a:pt x="52" y="57"/>
                    <a:pt x="53" y="50"/>
                  </a:cubicBezTo>
                  <a:lnTo>
                    <a:pt x="53" y="5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1" name="Freeform 521"/>
            <p:cNvSpPr>
              <a:spLocks/>
            </p:cNvSpPr>
            <p:nvPr/>
          </p:nvSpPr>
          <p:spPr bwMode="auto">
            <a:xfrm>
              <a:off x="729" y="8832"/>
              <a:ext cx="45" cy="138"/>
            </a:xfrm>
            <a:custGeom>
              <a:avLst/>
              <a:gdLst/>
              <a:ahLst/>
              <a:cxnLst>
                <a:cxn ang="0">
                  <a:pos x="35" y="92"/>
                </a:cxn>
                <a:cxn ang="0">
                  <a:pos x="35" y="92"/>
                </a:cxn>
                <a:cxn ang="0">
                  <a:pos x="37" y="103"/>
                </a:cxn>
                <a:cxn ang="0">
                  <a:pos x="28" y="104"/>
                </a:cxn>
                <a:cxn ang="0">
                  <a:pos x="17" y="102"/>
                </a:cxn>
                <a:cxn ang="0">
                  <a:pos x="11" y="96"/>
                </a:cxn>
                <a:cxn ang="0">
                  <a:pos x="10" y="81"/>
                </a:cxn>
                <a:cxn ang="0">
                  <a:pos x="10" y="37"/>
                </a:cxn>
                <a:cxn ang="0">
                  <a:pos x="0" y="37"/>
                </a:cxn>
                <a:cxn ang="0">
                  <a:pos x="0" y="27"/>
                </a:cxn>
                <a:cxn ang="0">
                  <a:pos x="10" y="27"/>
                </a:cxn>
                <a:cxn ang="0">
                  <a:pos x="10" y="8"/>
                </a:cxn>
                <a:cxn ang="0">
                  <a:pos x="22" y="0"/>
                </a:cxn>
                <a:cxn ang="0">
                  <a:pos x="22" y="27"/>
                </a:cxn>
                <a:cxn ang="0">
                  <a:pos x="35" y="27"/>
                </a:cxn>
                <a:cxn ang="0">
                  <a:pos x="35" y="37"/>
                </a:cxn>
                <a:cxn ang="0">
                  <a:pos x="22" y="37"/>
                </a:cxn>
                <a:cxn ang="0">
                  <a:pos x="22" y="82"/>
                </a:cxn>
                <a:cxn ang="0">
                  <a:pos x="23" y="89"/>
                </a:cxn>
                <a:cxn ang="0">
                  <a:pos x="25" y="91"/>
                </a:cxn>
                <a:cxn ang="0">
                  <a:pos x="30" y="92"/>
                </a:cxn>
                <a:cxn ang="0">
                  <a:pos x="35" y="92"/>
                </a:cxn>
                <a:cxn ang="0">
                  <a:pos x="35" y="92"/>
                </a:cxn>
              </a:cxnLst>
              <a:rect l="0" t="0" r="r" b="b"/>
              <a:pathLst>
                <a:path w="37" h="104">
                  <a:moveTo>
                    <a:pt x="35" y="92"/>
                  </a:moveTo>
                  <a:lnTo>
                    <a:pt x="35" y="92"/>
                  </a:lnTo>
                  <a:lnTo>
                    <a:pt x="37" y="103"/>
                  </a:lnTo>
                  <a:cubicBezTo>
                    <a:pt x="34" y="104"/>
                    <a:pt x="30" y="104"/>
                    <a:pt x="28" y="104"/>
                  </a:cubicBezTo>
                  <a:cubicBezTo>
                    <a:pt x="23" y="104"/>
                    <a:pt x="19" y="104"/>
                    <a:pt x="17" y="102"/>
                  </a:cubicBezTo>
                  <a:cubicBezTo>
                    <a:pt x="14" y="101"/>
                    <a:pt x="12" y="99"/>
                    <a:pt x="11" y="96"/>
                  </a:cubicBezTo>
                  <a:cubicBezTo>
                    <a:pt x="10" y="94"/>
                    <a:pt x="10" y="89"/>
                    <a:pt x="10" y="81"/>
                  </a:cubicBezTo>
                  <a:lnTo>
                    <a:pt x="10" y="37"/>
                  </a:lnTo>
                  <a:lnTo>
                    <a:pt x="0" y="37"/>
                  </a:lnTo>
                  <a:lnTo>
                    <a:pt x="0" y="27"/>
                  </a:lnTo>
                  <a:lnTo>
                    <a:pt x="10" y="27"/>
                  </a:lnTo>
                  <a:lnTo>
                    <a:pt x="10" y="8"/>
                  </a:lnTo>
                  <a:lnTo>
                    <a:pt x="22" y="0"/>
                  </a:lnTo>
                  <a:lnTo>
                    <a:pt x="22" y="27"/>
                  </a:lnTo>
                  <a:lnTo>
                    <a:pt x="35" y="27"/>
                  </a:lnTo>
                  <a:lnTo>
                    <a:pt x="35" y="37"/>
                  </a:lnTo>
                  <a:lnTo>
                    <a:pt x="22" y="37"/>
                  </a:lnTo>
                  <a:lnTo>
                    <a:pt x="22" y="82"/>
                  </a:lnTo>
                  <a:cubicBezTo>
                    <a:pt x="22" y="85"/>
                    <a:pt x="23" y="88"/>
                    <a:pt x="23" y="89"/>
                  </a:cubicBezTo>
                  <a:cubicBezTo>
                    <a:pt x="24" y="90"/>
                    <a:pt x="24" y="91"/>
                    <a:pt x="25" y="91"/>
                  </a:cubicBezTo>
                  <a:cubicBezTo>
                    <a:pt x="26" y="92"/>
                    <a:pt x="28" y="92"/>
                    <a:pt x="30" y="92"/>
                  </a:cubicBezTo>
                  <a:cubicBezTo>
                    <a:pt x="31" y="92"/>
                    <a:pt x="33" y="92"/>
                    <a:pt x="35" y="92"/>
                  </a:cubicBezTo>
                  <a:lnTo>
                    <a:pt x="35" y="9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2" name="Freeform 522"/>
            <p:cNvSpPr>
              <a:spLocks noEditPoints="1"/>
            </p:cNvSpPr>
            <p:nvPr/>
          </p:nvSpPr>
          <p:spPr bwMode="auto">
            <a:xfrm>
              <a:off x="788" y="8830"/>
              <a:ext cx="16" cy="138"/>
            </a:xfrm>
            <a:custGeom>
              <a:avLst/>
              <a:gdLst/>
              <a:ahLst/>
              <a:cxnLst>
                <a:cxn ang="0">
                  <a:pos x="0" y="15"/>
                </a:cxn>
                <a:cxn ang="0">
                  <a:pos x="0" y="15"/>
                </a:cxn>
                <a:cxn ang="0">
                  <a:pos x="0" y="0"/>
                </a:cxn>
                <a:cxn ang="0">
                  <a:pos x="13" y="0"/>
                </a:cxn>
                <a:cxn ang="0">
                  <a:pos x="13" y="15"/>
                </a:cxn>
                <a:cxn ang="0">
                  <a:pos x="0" y="15"/>
                </a:cxn>
                <a:cxn ang="0">
                  <a:pos x="0" y="105"/>
                </a:cxn>
                <a:cxn ang="0">
                  <a:pos x="0" y="105"/>
                </a:cxn>
                <a:cxn ang="0">
                  <a:pos x="0" y="29"/>
                </a:cxn>
                <a:cxn ang="0">
                  <a:pos x="13" y="29"/>
                </a:cxn>
                <a:cxn ang="0">
                  <a:pos x="13" y="105"/>
                </a:cxn>
                <a:cxn ang="0">
                  <a:pos x="0" y="105"/>
                </a:cxn>
              </a:cxnLst>
              <a:rect l="0" t="0" r="r" b="b"/>
              <a:pathLst>
                <a:path w="13" h="105">
                  <a:moveTo>
                    <a:pt x="0" y="15"/>
                  </a:moveTo>
                  <a:lnTo>
                    <a:pt x="0" y="15"/>
                  </a:lnTo>
                  <a:lnTo>
                    <a:pt x="0" y="0"/>
                  </a:lnTo>
                  <a:lnTo>
                    <a:pt x="13" y="0"/>
                  </a:lnTo>
                  <a:lnTo>
                    <a:pt x="13" y="15"/>
                  </a:lnTo>
                  <a:lnTo>
                    <a:pt x="0" y="15"/>
                  </a:lnTo>
                  <a:close/>
                  <a:moveTo>
                    <a:pt x="0" y="105"/>
                  </a:moveTo>
                  <a:lnTo>
                    <a:pt x="0" y="105"/>
                  </a:lnTo>
                  <a:lnTo>
                    <a:pt x="0" y="29"/>
                  </a:lnTo>
                  <a:lnTo>
                    <a:pt x="13" y="29"/>
                  </a:lnTo>
                  <a:lnTo>
                    <a:pt x="13"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3" name="Freeform 523"/>
            <p:cNvSpPr>
              <a:spLocks/>
            </p:cNvSpPr>
            <p:nvPr/>
          </p:nvSpPr>
          <p:spPr bwMode="auto">
            <a:xfrm>
              <a:off x="818" y="8868"/>
              <a:ext cx="85" cy="100"/>
            </a:xfrm>
            <a:custGeom>
              <a:avLst/>
              <a:gdLst/>
              <a:ahLst/>
              <a:cxnLst>
                <a:cxn ang="0">
                  <a:pos x="29" y="76"/>
                </a:cxn>
                <a:cxn ang="0">
                  <a:pos x="29" y="76"/>
                </a:cxn>
                <a:cxn ang="0">
                  <a:pos x="0" y="0"/>
                </a:cxn>
                <a:cxn ang="0">
                  <a:pos x="14" y="0"/>
                </a:cxn>
                <a:cxn ang="0">
                  <a:pos x="30" y="46"/>
                </a:cxn>
                <a:cxn ang="0">
                  <a:pos x="35" y="61"/>
                </a:cxn>
                <a:cxn ang="0">
                  <a:pos x="40" y="47"/>
                </a:cxn>
                <a:cxn ang="0">
                  <a:pos x="57" y="0"/>
                </a:cxn>
                <a:cxn ang="0">
                  <a:pos x="70" y="0"/>
                </a:cxn>
                <a:cxn ang="0">
                  <a:pos x="41" y="76"/>
                </a:cxn>
                <a:cxn ang="0">
                  <a:pos x="29" y="76"/>
                </a:cxn>
              </a:cxnLst>
              <a:rect l="0" t="0" r="r" b="b"/>
              <a:pathLst>
                <a:path w="70" h="76">
                  <a:moveTo>
                    <a:pt x="29" y="76"/>
                  </a:moveTo>
                  <a:lnTo>
                    <a:pt x="29" y="76"/>
                  </a:lnTo>
                  <a:lnTo>
                    <a:pt x="0" y="0"/>
                  </a:lnTo>
                  <a:lnTo>
                    <a:pt x="14" y="0"/>
                  </a:lnTo>
                  <a:lnTo>
                    <a:pt x="30" y="46"/>
                  </a:lnTo>
                  <a:cubicBezTo>
                    <a:pt x="32" y="51"/>
                    <a:pt x="33" y="56"/>
                    <a:pt x="35" y="61"/>
                  </a:cubicBezTo>
                  <a:cubicBezTo>
                    <a:pt x="36" y="57"/>
                    <a:pt x="38" y="52"/>
                    <a:pt x="40" y="47"/>
                  </a:cubicBezTo>
                  <a:lnTo>
                    <a:pt x="57" y="0"/>
                  </a:lnTo>
                  <a:lnTo>
                    <a:pt x="70" y="0"/>
                  </a:lnTo>
                  <a:lnTo>
                    <a:pt x="41" y="76"/>
                  </a:lnTo>
                  <a:lnTo>
                    <a:pt x="29" y="7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4" name="Freeform 524"/>
            <p:cNvSpPr>
              <a:spLocks noEditPoints="1"/>
            </p:cNvSpPr>
            <p:nvPr/>
          </p:nvSpPr>
          <p:spPr bwMode="auto">
            <a:xfrm>
              <a:off x="915" y="8830"/>
              <a:ext cx="16" cy="138"/>
            </a:xfrm>
            <a:custGeom>
              <a:avLst/>
              <a:gdLst/>
              <a:ahLst/>
              <a:cxnLst>
                <a:cxn ang="0">
                  <a:pos x="0" y="15"/>
                </a:cxn>
                <a:cxn ang="0">
                  <a:pos x="0" y="15"/>
                </a:cxn>
                <a:cxn ang="0">
                  <a:pos x="0" y="0"/>
                </a:cxn>
                <a:cxn ang="0">
                  <a:pos x="13" y="0"/>
                </a:cxn>
                <a:cxn ang="0">
                  <a:pos x="13" y="15"/>
                </a:cxn>
                <a:cxn ang="0">
                  <a:pos x="0" y="15"/>
                </a:cxn>
                <a:cxn ang="0">
                  <a:pos x="0" y="105"/>
                </a:cxn>
                <a:cxn ang="0">
                  <a:pos x="0" y="105"/>
                </a:cxn>
                <a:cxn ang="0">
                  <a:pos x="0" y="29"/>
                </a:cxn>
                <a:cxn ang="0">
                  <a:pos x="13" y="29"/>
                </a:cxn>
                <a:cxn ang="0">
                  <a:pos x="13" y="105"/>
                </a:cxn>
                <a:cxn ang="0">
                  <a:pos x="0" y="105"/>
                </a:cxn>
              </a:cxnLst>
              <a:rect l="0" t="0" r="r" b="b"/>
              <a:pathLst>
                <a:path w="13" h="105">
                  <a:moveTo>
                    <a:pt x="0" y="15"/>
                  </a:moveTo>
                  <a:lnTo>
                    <a:pt x="0" y="15"/>
                  </a:lnTo>
                  <a:lnTo>
                    <a:pt x="0" y="0"/>
                  </a:lnTo>
                  <a:lnTo>
                    <a:pt x="13" y="0"/>
                  </a:lnTo>
                  <a:lnTo>
                    <a:pt x="13" y="15"/>
                  </a:lnTo>
                  <a:lnTo>
                    <a:pt x="0" y="15"/>
                  </a:lnTo>
                  <a:close/>
                  <a:moveTo>
                    <a:pt x="0" y="105"/>
                  </a:moveTo>
                  <a:lnTo>
                    <a:pt x="0" y="105"/>
                  </a:lnTo>
                  <a:lnTo>
                    <a:pt x="0" y="29"/>
                  </a:lnTo>
                  <a:lnTo>
                    <a:pt x="13" y="29"/>
                  </a:lnTo>
                  <a:lnTo>
                    <a:pt x="13" y="105"/>
                  </a:lnTo>
                  <a:lnTo>
                    <a:pt x="0" y="10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5" name="Freeform 525"/>
            <p:cNvSpPr>
              <a:spLocks/>
            </p:cNvSpPr>
            <p:nvPr/>
          </p:nvSpPr>
          <p:spPr bwMode="auto">
            <a:xfrm>
              <a:off x="946" y="8832"/>
              <a:ext cx="45" cy="138"/>
            </a:xfrm>
            <a:custGeom>
              <a:avLst/>
              <a:gdLst/>
              <a:ahLst/>
              <a:cxnLst>
                <a:cxn ang="0">
                  <a:pos x="35" y="92"/>
                </a:cxn>
                <a:cxn ang="0">
                  <a:pos x="35" y="92"/>
                </a:cxn>
                <a:cxn ang="0">
                  <a:pos x="37" y="103"/>
                </a:cxn>
                <a:cxn ang="0">
                  <a:pos x="27" y="104"/>
                </a:cxn>
                <a:cxn ang="0">
                  <a:pos x="16" y="102"/>
                </a:cxn>
                <a:cxn ang="0">
                  <a:pos x="11" y="96"/>
                </a:cxn>
                <a:cxn ang="0">
                  <a:pos x="9" y="81"/>
                </a:cxn>
                <a:cxn ang="0">
                  <a:pos x="9" y="37"/>
                </a:cxn>
                <a:cxn ang="0">
                  <a:pos x="0" y="37"/>
                </a:cxn>
                <a:cxn ang="0">
                  <a:pos x="0" y="27"/>
                </a:cxn>
                <a:cxn ang="0">
                  <a:pos x="9" y="27"/>
                </a:cxn>
                <a:cxn ang="0">
                  <a:pos x="9" y="8"/>
                </a:cxn>
                <a:cxn ang="0">
                  <a:pos x="22" y="0"/>
                </a:cxn>
                <a:cxn ang="0">
                  <a:pos x="22" y="27"/>
                </a:cxn>
                <a:cxn ang="0">
                  <a:pos x="35" y="27"/>
                </a:cxn>
                <a:cxn ang="0">
                  <a:pos x="35" y="37"/>
                </a:cxn>
                <a:cxn ang="0">
                  <a:pos x="22" y="37"/>
                </a:cxn>
                <a:cxn ang="0">
                  <a:pos x="22" y="82"/>
                </a:cxn>
                <a:cxn ang="0">
                  <a:pos x="23" y="89"/>
                </a:cxn>
                <a:cxn ang="0">
                  <a:pos x="25" y="91"/>
                </a:cxn>
                <a:cxn ang="0">
                  <a:pos x="29" y="92"/>
                </a:cxn>
                <a:cxn ang="0">
                  <a:pos x="35" y="92"/>
                </a:cxn>
                <a:cxn ang="0">
                  <a:pos x="35" y="92"/>
                </a:cxn>
              </a:cxnLst>
              <a:rect l="0" t="0" r="r" b="b"/>
              <a:pathLst>
                <a:path w="37" h="104">
                  <a:moveTo>
                    <a:pt x="35" y="92"/>
                  </a:moveTo>
                  <a:lnTo>
                    <a:pt x="35" y="92"/>
                  </a:lnTo>
                  <a:lnTo>
                    <a:pt x="37" y="103"/>
                  </a:lnTo>
                  <a:cubicBezTo>
                    <a:pt x="33" y="104"/>
                    <a:pt x="30" y="104"/>
                    <a:pt x="27" y="104"/>
                  </a:cubicBezTo>
                  <a:cubicBezTo>
                    <a:pt x="22" y="104"/>
                    <a:pt x="19" y="104"/>
                    <a:pt x="16" y="102"/>
                  </a:cubicBezTo>
                  <a:cubicBezTo>
                    <a:pt x="13" y="101"/>
                    <a:pt x="12" y="99"/>
                    <a:pt x="11" y="96"/>
                  </a:cubicBezTo>
                  <a:cubicBezTo>
                    <a:pt x="10" y="94"/>
                    <a:pt x="9" y="89"/>
                    <a:pt x="9" y="81"/>
                  </a:cubicBezTo>
                  <a:lnTo>
                    <a:pt x="9" y="37"/>
                  </a:lnTo>
                  <a:lnTo>
                    <a:pt x="0" y="37"/>
                  </a:lnTo>
                  <a:lnTo>
                    <a:pt x="0" y="27"/>
                  </a:lnTo>
                  <a:lnTo>
                    <a:pt x="9" y="27"/>
                  </a:lnTo>
                  <a:lnTo>
                    <a:pt x="9" y="8"/>
                  </a:lnTo>
                  <a:lnTo>
                    <a:pt x="22" y="0"/>
                  </a:lnTo>
                  <a:lnTo>
                    <a:pt x="22" y="27"/>
                  </a:lnTo>
                  <a:lnTo>
                    <a:pt x="35" y="27"/>
                  </a:lnTo>
                  <a:lnTo>
                    <a:pt x="35" y="37"/>
                  </a:lnTo>
                  <a:lnTo>
                    <a:pt x="22" y="37"/>
                  </a:lnTo>
                  <a:lnTo>
                    <a:pt x="22" y="82"/>
                  </a:lnTo>
                  <a:cubicBezTo>
                    <a:pt x="22" y="85"/>
                    <a:pt x="22" y="88"/>
                    <a:pt x="23" y="89"/>
                  </a:cubicBezTo>
                  <a:cubicBezTo>
                    <a:pt x="23" y="90"/>
                    <a:pt x="24" y="91"/>
                    <a:pt x="25" y="91"/>
                  </a:cubicBezTo>
                  <a:cubicBezTo>
                    <a:pt x="26" y="92"/>
                    <a:pt x="27" y="92"/>
                    <a:pt x="29" y="92"/>
                  </a:cubicBezTo>
                  <a:cubicBezTo>
                    <a:pt x="31" y="92"/>
                    <a:pt x="33" y="92"/>
                    <a:pt x="35" y="92"/>
                  </a:cubicBezTo>
                  <a:lnTo>
                    <a:pt x="35" y="92"/>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6" name="Freeform 526"/>
            <p:cNvSpPr>
              <a:spLocks/>
            </p:cNvSpPr>
            <p:nvPr/>
          </p:nvSpPr>
          <p:spPr bwMode="auto">
            <a:xfrm>
              <a:off x="995" y="8868"/>
              <a:ext cx="86" cy="141"/>
            </a:xfrm>
            <a:custGeom>
              <a:avLst/>
              <a:gdLst/>
              <a:ahLst/>
              <a:cxnLst>
                <a:cxn ang="0">
                  <a:pos x="7" y="106"/>
                </a:cxn>
                <a:cxn ang="0">
                  <a:pos x="7" y="106"/>
                </a:cxn>
                <a:cxn ang="0">
                  <a:pos x="5" y="94"/>
                </a:cxn>
                <a:cxn ang="0">
                  <a:pos x="13" y="95"/>
                </a:cxn>
                <a:cxn ang="0">
                  <a:pos x="20" y="93"/>
                </a:cxn>
                <a:cxn ang="0">
                  <a:pos x="24" y="89"/>
                </a:cxn>
                <a:cxn ang="0">
                  <a:pos x="28" y="80"/>
                </a:cxn>
                <a:cxn ang="0">
                  <a:pos x="29" y="76"/>
                </a:cxn>
                <a:cxn ang="0">
                  <a:pos x="0" y="0"/>
                </a:cxn>
                <a:cxn ang="0">
                  <a:pos x="14" y="0"/>
                </a:cxn>
                <a:cxn ang="0">
                  <a:pos x="30" y="44"/>
                </a:cxn>
                <a:cxn ang="0">
                  <a:pos x="35" y="62"/>
                </a:cxn>
                <a:cxn ang="0">
                  <a:pos x="41" y="44"/>
                </a:cxn>
                <a:cxn ang="0">
                  <a:pos x="57" y="0"/>
                </a:cxn>
                <a:cxn ang="0">
                  <a:pos x="70" y="0"/>
                </a:cxn>
                <a:cxn ang="0">
                  <a:pos x="41" y="78"/>
                </a:cxn>
                <a:cxn ang="0">
                  <a:pos x="34" y="95"/>
                </a:cxn>
                <a:cxn ang="0">
                  <a:pos x="26" y="104"/>
                </a:cxn>
                <a:cxn ang="0">
                  <a:pos x="15" y="107"/>
                </a:cxn>
                <a:cxn ang="0">
                  <a:pos x="7" y="106"/>
                </a:cxn>
                <a:cxn ang="0">
                  <a:pos x="7" y="106"/>
                </a:cxn>
              </a:cxnLst>
              <a:rect l="0" t="0" r="r" b="b"/>
              <a:pathLst>
                <a:path w="70" h="107">
                  <a:moveTo>
                    <a:pt x="7" y="106"/>
                  </a:moveTo>
                  <a:lnTo>
                    <a:pt x="7" y="106"/>
                  </a:lnTo>
                  <a:lnTo>
                    <a:pt x="5" y="94"/>
                  </a:lnTo>
                  <a:cubicBezTo>
                    <a:pt x="8" y="94"/>
                    <a:pt x="11" y="95"/>
                    <a:pt x="13" y="95"/>
                  </a:cubicBezTo>
                  <a:cubicBezTo>
                    <a:pt x="15" y="95"/>
                    <a:pt x="18" y="94"/>
                    <a:pt x="20" y="93"/>
                  </a:cubicBezTo>
                  <a:cubicBezTo>
                    <a:pt x="21" y="92"/>
                    <a:pt x="23" y="91"/>
                    <a:pt x="24" y="89"/>
                  </a:cubicBezTo>
                  <a:cubicBezTo>
                    <a:pt x="25" y="88"/>
                    <a:pt x="26" y="85"/>
                    <a:pt x="28" y="80"/>
                  </a:cubicBezTo>
                  <a:cubicBezTo>
                    <a:pt x="28" y="79"/>
                    <a:pt x="28" y="78"/>
                    <a:pt x="29" y="76"/>
                  </a:cubicBezTo>
                  <a:lnTo>
                    <a:pt x="0" y="0"/>
                  </a:lnTo>
                  <a:lnTo>
                    <a:pt x="14" y="0"/>
                  </a:lnTo>
                  <a:lnTo>
                    <a:pt x="30" y="44"/>
                  </a:lnTo>
                  <a:cubicBezTo>
                    <a:pt x="32" y="50"/>
                    <a:pt x="34" y="56"/>
                    <a:pt x="35" y="62"/>
                  </a:cubicBezTo>
                  <a:cubicBezTo>
                    <a:pt x="37" y="56"/>
                    <a:pt x="38" y="50"/>
                    <a:pt x="41" y="44"/>
                  </a:cubicBezTo>
                  <a:lnTo>
                    <a:pt x="57" y="0"/>
                  </a:lnTo>
                  <a:lnTo>
                    <a:pt x="70" y="0"/>
                  </a:lnTo>
                  <a:lnTo>
                    <a:pt x="41" y="78"/>
                  </a:lnTo>
                  <a:cubicBezTo>
                    <a:pt x="38" y="86"/>
                    <a:pt x="35" y="92"/>
                    <a:pt x="34" y="95"/>
                  </a:cubicBezTo>
                  <a:cubicBezTo>
                    <a:pt x="31" y="99"/>
                    <a:pt x="29" y="102"/>
                    <a:pt x="26" y="104"/>
                  </a:cubicBezTo>
                  <a:cubicBezTo>
                    <a:pt x="23" y="106"/>
                    <a:pt x="19" y="107"/>
                    <a:pt x="15" y="107"/>
                  </a:cubicBezTo>
                  <a:cubicBezTo>
                    <a:pt x="12" y="107"/>
                    <a:pt x="10" y="107"/>
                    <a:pt x="7" y="106"/>
                  </a:cubicBezTo>
                  <a:lnTo>
                    <a:pt x="7" y="106"/>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7" name="Freeform 527"/>
            <p:cNvSpPr>
              <a:spLocks noEditPoints="1"/>
            </p:cNvSpPr>
            <p:nvPr/>
          </p:nvSpPr>
          <p:spPr bwMode="auto">
            <a:xfrm>
              <a:off x="2547" y="9422"/>
              <a:ext cx="109" cy="116"/>
            </a:xfrm>
            <a:custGeom>
              <a:avLst/>
              <a:gdLst/>
              <a:ahLst/>
              <a:cxnLst>
                <a:cxn ang="0">
                  <a:pos x="37" y="0"/>
                </a:cxn>
                <a:cxn ang="0">
                  <a:pos x="37" y="0"/>
                </a:cxn>
                <a:cxn ang="0">
                  <a:pos x="37" y="3"/>
                </a:cxn>
                <a:cxn ang="0">
                  <a:pos x="30" y="3"/>
                </a:cxn>
                <a:cxn ang="0">
                  <a:pos x="27" y="7"/>
                </a:cxn>
                <a:cxn ang="0">
                  <a:pos x="28" y="9"/>
                </a:cxn>
                <a:cxn ang="0">
                  <a:pos x="29" y="13"/>
                </a:cxn>
                <a:cxn ang="0">
                  <a:pos x="49" y="42"/>
                </a:cxn>
                <a:cxn ang="0">
                  <a:pos x="68" y="12"/>
                </a:cxn>
                <a:cxn ang="0">
                  <a:pos x="69" y="9"/>
                </a:cxn>
                <a:cxn ang="0">
                  <a:pos x="70" y="7"/>
                </a:cxn>
                <a:cxn ang="0">
                  <a:pos x="67" y="3"/>
                </a:cxn>
                <a:cxn ang="0">
                  <a:pos x="61" y="3"/>
                </a:cxn>
                <a:cxn ang="0">
                  <a:pos x="61" y="0"/>
                </a:cxn>
                <a:cxn ang="0">
                  <a:pos x="89" y="0"/>
                </a:cxn>
                <a:cxn ang="0">
                  <a:pos x="89" y="3"/>
                </a:cxn>
                <a:cxn ang="0">
                  <a:pos x="82" y="5"/>
                </a:cxn>
                <a:cxn ang="0">
                  <a:pos x="71" y="18"/>
                </a:cxn>
                <a:cxn ang="0">
                  <a:pos x="52" y="48"/>
                </a:cxn>
                <a:cxn ang="0">
                  <a:pos x="52" y="73"/>
                </a:cxn>
                <a:cxn ang="0">
                  <a:pos x="54" y="83"/>
                </a:cxn>
                <a:cxn ang="0">
                  <a:pos x="65" y="85"/>
                </a:cxn>
                <a:cxn ang="0">
                  <a:pos x="65" y="88"/>
                </a:cxn>
                <a:cxn ang="0">
                  <a:pos x="25" y="88"/>
                </a:cxn>
                <a:cxn ang="0">
                  <a:pos x="25" y="85"/>
                </a:cxn>
                <a:cxn ang="0">
                  <a:pos x="36" y="83"/>
                </a:cxn>
                <a:cxn ang="0">
                  <a:pos x="38" y="72"/>
                </a:cxn>
                <a:cxn ang="0">
                  <a:pos x="38" y="49"/>
                </a:cxn>
                <a:cxn ang="0">
                  <a:pos x="21" y="24"/>
                </a:cxn>
                <a:cxn ang="0">
                  <a:pos x="8" y="7"/>
                </a:cxn>
                <a:cxn ang="0">
                  <a:pos x="0" y="3"/>
                </a:cxn>
                <a:cxn ang="0">
                  <a:pos x="0" y="0"/>
                </a:cxn>
                <a:cxn ang="0">
                  <a:pos x="37" y="0"/>
                </a:cxn>
                <a:cxn ang="0">
                  <a:pos x="44" y="0"/>
                </a:cxn>
                <a:cxn ang="0">
                  <a:pos x="44" y="0"/>
                </a:cxn>
                <a:cxn ang="0">
                  <a:pos x="44" y="0"/>
                </a:cxn>
              </a:cxnLst>
              <a:rect l="0" t="0" r="r" b="b"/>
              <a:pathLst>
                <a:path w="89" h="88">
                  <a:moveTo>
                    <a:pt x="37" y="0"/>
                  </a:moveTo>
                  <a:lnTo>
                    <a:pt x="37" y="0"/>
                  </a:lnTo>
                  <a:lnTo>
                    <a:pt x="37" y="3"/>
                  </a:lnTo>
                  <a:cubicBezTo>
                    <a:pt x="33" y="3"/>
                    <a:pt x="31" y="3"/>
                    <a:pt x="30" y="3"/>
                  </a:cubicBezTo>
                  <a:cubicBezTo>
                    <a:pt x="28" y="4"/>
                    <a:pt x="27" y="5"/>
                    <a:pt x="27" y="7"/>
                  </a:cubicBezTo>
                  <a:cubicBezTo>
                    <a:pt x="27" y="8"/>
                    <a:pt x="27" y="8"/>
                    <a:pt x="28" y="9"/>
                  </a:cubicBezTo>
                  <a:cubicBezTo>
                    <a:pt x="28" y="10"/>
                    <a:pt x="28" y="11"/>
                    <a:pt x="29" y="13"/>
                  </a:cubicBezTo>
                  <a:lnTo>
                    <a:pt x="49" y="42"/>
                  </a:lnTo>
                  <a:lnTo>
                    <a:pt x="68" y="12"/>
                  </a:lnTo>
                  <a:cubicBezTo>
                    <a:pt x="69" y="11"/>
                    <a:pt x="69" y="10"/>
                    <a:pt x="69" y="9"/>
                  </a:cubicBezTo>
                  <a:cubicBezTo>
                    <a:pt x="70" y="8"/>
                    <a:pt x="70" y="8"/>
                    <a:pt x="70" y="7"/>
                  </a:cubicBezTo>
                  <a:cubicBezTo>
                    <a:pt x="70" y="5"/>
                    <a:pt x="69" y="4"/>
                    <a:pt x="67" y="3"/>
                  </a:cubicBezTo>
                  <a:cubicBezTo>
                    <a:pt x="65" y="3"/>
                    <a:pt x="63" y="3"/>
                    <a:pt x="61" y="3"/>
                  </a:cubicBezTo>
                  <a:lnTo>
                    <a:pt x="61" y="0"/>
                  </a:lnTo>
                  <a:lnTo>
                    <a:pt x="89" y="0"/>
                  </a:lnTo>
                  <a:lnTo>
                    <a:pt x="89" y="3"/>
                  </a:lnTo>
                  <a:cubicBezTo>
                    <a:pt x="87" y="3"/>
                    <a:pt x="84" y="4"/>
                    <a:pt x="82" y="5"/>
                  </a:cubicBezTo>
                  <a:cubicBezTo>
                    <a:pt x="79" y="7"/>
                    <a:pt x="75" y="12"/>
                    <a:pt x="71" y="18"/>
                  </a:cubicBezTo>
                  <a:lnTo>
                    <a:pt x="52" y="48"/>
                  </a:lnTo>
                  <a:lnTo>
                    <a:pt x="52" y="73"/>
                  </a:lnTo>
                  <a:cubicBezTo>
                    <a:pt x="52" y="78"/>
                    <a:pt x="53" y="82"/>
                    <a:pt x="54" y="83"/>
                  </a:cubicBezTo>
                  <a:cubicBezTo>
                    <a:pt x="56" y="84"/>
                    <a:pt x="60" y="85"/>
                    <a:pt x="65" y="85"/>
                  </a:cubicBezTo>
                  <a:lnTo>
                    <a:pt x="65" y="88"/>
                  </a:lnTo>
                  <a:lnTo>
                    <a:pt x="25" y="88"/>
                  </a:lnTo>
                  <a:lnTo>
                    <a:pt x="25" y="85"/>
                  </a:lnTo>
                  <a:cubicBezTo>
                    <a:pt x="31" y="85"/>
                    <a:pt x="35" y="84"/>
                    <a:pt x="36" y="83"/>
                  </a:cubicBezTo>
                  <a:cubicBezTo>
                    <a:pt x="37" y="81"/>
                    <a:pt x="38" y="78"/>
                    <a:pt x="38" y="72"/>
                  </a:cubicBezTo>
                  <a:lnTo>
                    <a:pt x="38" y="49"/>
                  </a:lnTo>
                  <a:lnTo>
                    <a:pt x="21" y="24"/>
                  </a:lnTo>
                  <a:cubicBezTo>
                    <a:pt x="15" y="15"/>
                    <a:pt x="11" y="9"/>
                    <a:pt x="8" y="7"/>
                  </a:cubicBezTo>
                  <a:cubicBezTo>
                    <a:pt x="6" y="4"/>
                    <a:pt x="3" y="3"/>
                    <a:pt x="0" y="3"/>
                  </a:cubicBezTo>
                  <a:lnTo>
                    <a:pt x="0" y="0"/>
                  </a:lnTo>
                  <a:lnTo>
                    <a:pt x="37" y="0"/>
                  </a:lnTo>
                  <a:close/>
                  <a:moveTo>
                    <a:pt x="44" y="0"/>
                  </a:moveTo>
                  <a:lnTo>
                    <a:pt x="44" y="0"/>
                  </a:lnTo>
                  <a:lnTo>
                    <a:pt x="4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8" name="Freeform 528"/>
            <p:cNvSpPr>
              <a:spLocks noEditPoints="1"/>
            </p:cNvSpPr>
            <p:nvPr/>
          </p:nvSpPr>
          <p:spPr bwMode="auto">
            <a:xfrm>
              <a:off x="2653" y="9419"/>
              <a:ext cx="39" cy="119"/>
            </a:xfrm>
            <a:custGeom>
              <a:avLst/>
              <a:gdLst/>
              <a:ahLst/>
              <a:cxnLst>
                <a:cxn ang="0">
                  <a:pos x="9" y="6"/>
                </a:cxn>
                <a:cxn ang="0">
                  <a:pos x="9" y="6"/>
                </a:cxn>
                <a:cxn ang="0">
                  <a:pos x="10" y="2"/>
                </a:cxn>
                <a:cxn ang="0">
                  <a:pos x="15" y="0"/>
                </a:cxn>
                <a:cxn ang="0">
                  <a:pos x="20" y="2"/>
                </a:cxn>
                <a:cxn ang="0">
                  <a:pos x="22" y="6"/>
                </a:cxn>
                <a:cxn ang="0">
                  <a:pos x="20" y="11"/>
                </a:cxn>
                <a:cxn ang="0">
                  <a:pos x="15" y="13"/>
                </a:cxn>
                <a:cxn ang="0">
                  <a:pos x="10" y="11"/>
                </a:cxn>
                <a:cxn ang="0">
                  <a:pos x="9" y="6"/>
                </a:cxn>
                <a:cxn ang="0">
                  <a:pos x="9"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9" y="6"/>
                  </a:moveTo>
                  <a:lnTo>
                    <a:pt x="9" y="6"/>
                  </a:lnTo>
                  <a:cubicBezTo>
                    <a:pt x="9"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9" y="8"/>
                    <a:pt x="9" y="6"/>
                  </a:cubicBezTo>
                  <a:lnTo>
                    <a:pt x="9"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49" name="Freeform 529"/>
            <p:cNvSpPr>
              <a:spLocks noEditPoints="1"/>
            </p:cNvSpPr>
            <p:nvPr/>
          </p:nvSpPr>
          <p:spPr bwMode="auto">
            <a:xfrm>
              <a:off x="2698" y="9457"/>
              <a:ext cx="65" cy="82"/>
            </a:xfrm>
            <a:custGeom>
              <a:avLst/>
              <a:gdLst/>
              <a:ahLst/>
              <a:cxnLst>
                <a:cxn ang="0">
                  <a:pos x="28" y="0"/>
                </a:cxn>
                <a:cxn ang="0">
                  <a:pos x="28" y="0"/>
                </a:cxn>
                <a:cxn ang="0">
                  <a:pos x="44" y="6"/>
                </a:cxn>
                <a:cxn ang="0">
                  <a:pos x="51"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10"/>
                </a:cxn>
                <a:cxn ang="0">
                  <a:pos x="28" y="0"/>
                </a:cxn>
                <a:cxn ang="0">
                  <a:pos x="28" y="0"/>
                </a:cxn>
                <a:cxn ang="0">
                  <a:pos x="24" y="5"/>
                </a:cxn>
                <a:cxn ang="0">
                  <a:pos x="24" y="5"/>
                </a:cxn>
                <a:cxn ang="0">
                  <a:pos x="13" y="11"/>
                </a:cxn>
                <a:cxn ang="0">
                  <a:pos x="10" y="20"/>
                </a:cxn>
                <a:cxn ang="0">
                  <a:pos x="37" y="20"/>
                </a:cxn>
                <a:cxn ang="0">
                  <a:pos x="35" y="11"/>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1"/>
                    <a:pt x="51" y="17"/>
                    <a:pt x="51" y="24"/>
                  </a:cubicBezTo>
                  <a:lnTo>
                    <a:pt x="10" y="24"/>
                  </a:lnTo>
                  <a:cubicBezTo>
                    <a:pt x="10" y="34"/>
                    <a:pt x="12" y="42"/>
                    <a:pt x="16" y="46"/>
                  </a:cubicBezTo>
                  <a:cubicBezTo>
                    <a:pt x="20" y="51"/>
                    <a:pt x="25" y="53"/>
                    <a:pt x="31" y="53"/>
                  </a:cubicBezTo>
                  <a:cubicBezTo>
                    <a:pt x="35" y="53"/>
                    <a:pt x="39" y="52"/>
                    <a:pt x="42" y="49"/>
                  </a:cubicBezTo>
                  <a:cubicBezTo>
                    <a:pt x="45" y="47"/>
                    <a:pt x="48" y="44"/>
                    <a:pt x="51" y="39"/>
                  </a:cubicBezTo>
                  <a:lnTo>
                    <a:pt x="53" y="40"/>
                  </a:lnTo>
                  <a:cubicBezTo>
                    <a:pt x="51" y="46"/>
                    <a:pt x="48" y="51"/>
                    <a:pt x="43" y="55"/>
                  </a:cubicBezTo>
                  <a:cubicBezTo>
                    <a:pt x="38" y="60"/>
                    <a:pt x="32" y="62"/>
                    <a:pt x="25" y="62"/>
                  </a:cubicBezTo>
                  <a:cubicBezTo>
                    <a:pt x="17" y="62"/>
                    <a:pt x="11" y="59"/>
                    <a:pt x="7" y="53"/>
                  </a:cubicBezTo>
                  <a:cubicBezTo>
                    <a:pt x="2" y="47"/>
                    <a:pt x="0" y="40"/>
                    <a:pt x="0" y="32"/>
                  </a:cubicBezTo>
                  <a:cubicBezTo>
                    <a:pt x="0" y="23"/>
                    <a:pt x="3" y="16"/>
                    <a:pt x="8" y="10"/>
                  </a:cubicBezTo>
                  <a:cubicBezTo>
                    <a:pt x="13" y="3"/>
                    <a:pt x="20" y="0"/>
                    <a:pt x="28" y="0"/>
                  </a:cubicBezTo>
                  <a:lnTo>
                    <a:pt x="28" y="0"/>
                  </a:lnTo>
                  <a:close/>
                  <a:moveTo>
                    <a:pt x="24" y="5"/>
                  </a:moveTo>
                  <a:lnTo>
                    <a:pt x="24" y="5"/>
                  </a:lnTo>
                  <a:cubicBezTo>
                    <a:pt x="19" y="5"/>
                    <a:pt x="15" y="7"/>
                    <a:pt x="13" y="11"/>
                  </a:cubicBezTo>
                  <a:cubicBezTo>
                    <a:pt x="11" y="14"/>
                    <a:pt x="10" y="17"/>
                    <a:pt x="10" y="20"/>
                  </a:cubicBezTo>
                  <a:lnTo>
                    <a:pt x="37" y="20"/>
                  </a:lnTo>
                  <a:cubicBezTo>
                    <a:pt x="37" y="16"/>
                    <a:pt x="36" y="13"/>
                    <a:pt x="35" y="11"/>
                  </a:cubicBezTo>
                  <a:cubicBezTo>
                    <a:pt x="33"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0" name="Freeform 530"/>
            <p:cNvSpPr>
              <a:spLocks/>
            </p:cNvSpPr>
            <p:nvPr/>
          </p:nvSpPr>
          <p:spPr bwMode="auto">
            <a:xfrm>
              <a:off x="2770" y="9418"/>
              <a:ext cx="39" cy="120"/>
            </a:xfrm>
            <a:custGeom>
              <a:avLst/>
              <a:gdLst/>
              <a:ahLst/>
              <a:cxnLst>
                <a:cxn ang="0">
                  <a:pos x="0" y="89"/>
                </a:cxn>
                <a:cxn ang="0">
                  <a:pos x="0" y="89"/>
                </a:cxn>
                <a:cxn ang="0">
                  <a:pos x="9" y="86"/>
                </a:cxn>
                <a:cxn ang="0">
                  <a:pos x="11" y="79"/>
                </a:cxn>
                <a:cxn ang="0">
                  <a:pos x="11" y="16"/>
                </a:cxn>
                <a:cxn ang="0">
                  <a:pos x="10" y="10"/>
                </a:cxn>
                <a:cxn ang="0">
                  <a:pos x="5" y="8"/>
                </a:cxn>
                <a:cxn ang="0">
                  <a:pos x="3" y="8"/>
                </a:cxn>
                <a:cxn ang="0">
                  <a:pos x="0" y="8"/>
                </a:cxn>
                <a:cxn ang="0">
                  <a:pos x="0" y="6"/>
                </a:cxn>
                <a:cxn ang="0">
                  <a:pos x="21" y="0"/>
                </a:cxn>
                <a:cxn ang="0">
                  <a:pos x="22" y="1"/>
                </a:cxn>
                <a:cxn ang="0">
                  <a:pos x="22" y="2"/>
                </a:cxn>
                <a:cxn ang="0">
                  <a:pos x="22" y="80"/>
                </a:cxn>
                <a:cxn ang="0">
                  <a:pos x="24" y="87"/>
                </a:cxn>
                <a:cxn ang="0">
                  <a:pos x="32" y="89"/>
                </a:cxn>
                <a:cxn ang="0">
                  <a:pos x="32" y="91"/>
                </a:cxn>
                <a:cxn ang="0">
                  <a:pos x="0" y="91"/>
                </a:cxn>
                <a:cxn ang="0">
                  <a:pos x="0" y="89"/>
                </a:cxn>
              </a:cxnLst>
              <a:rect l="0" t="0" r="r" b="b"/>
              <a:pathLst>
                <a:path w="32" h="91">
                  <a:moveTo>
                    <a:pt x="0" y="89"/>
                  </a:moveTo>
                  <a:lnTo>
                    <a:pt x="0" y="89"/>
                  </a:lnTo>
                  <a:cubicBezTo>
                    <a:pt x="4" y="88"/>
                    <a:pt x="7" y="88"/>
                    <a:pt x="9" y="86"/>
                  </a:cubicBezTo>
                  <a:cubicBezTo>
                    <a:pt x="10" y="85"/>
                    <a:pt x="11" y="83"/>
                    <a:pt x="11" y="79"/>
                  </a:cubicBezTo>
                  <a:lnTo>
                    <a:pt x="11" y="16"/>
                  </a:lnTo>
                  <a:cubicBezTo>
                    <a:pt x="11" y="13"/>
                    <a:pt x="10" y="11"/>
                    <a:pt x="10" y="10"/>
                  </a:cubicBezTo>
                  <a:cubicBezTo>
                    <a:pt x="9" y="9"/>
                    <a:pt x="7" y="8"/>
                    <a:pt x="5" y="8"/>
                  </a:cubicBezTo>
                  <a:cubicBezTo>
                    <a:pt x="4" y="8"/>
                    <a:pt x="4" y="8"/>
                    <a:pt x="3" y="8"/>
                  </a:cubicBezTo>
                  <a:cubicBezTo>
                    <a:pt x="2" y="8"/>
                    <a:pt x="1" y="8"/>
                    <a:pt x="0" y="8"/>
                  </a:cubicBezTo>
                  <a:lnTo>
                    <a:pt x="0" y="6"/>
                  </a:lnTo>
                  <a:cubicBezTo>
                    <a:pt x="6" y="5"/>
                    <a:pt x="13" y="3"/>
                    <a:pt x="21" y="0"/>
                  </a:cubicBezTo>
                  <a:cubicBezTo>
                    <a:pt x="21" y="0"/>
                    <a:pt x="22" y="0"/>
                    <a:pt x="22" y="1"/>
                  </a:cubicBezTo>
                  <a:cubicBezTo>
                    <a:pt x="22" y="1"/>
                    <a:pt x="22" y="1"/>
                    <a:pt x="22" y="2"/>
                  </a:cubicBezTo>
                  <a:lnTo>
                    <a:pt x="22" y="80"/>
                  </a:lnTo>
                  <a:cubicBezTo>
                    <a:pt x="22" y="83"/>
                    <a:pt x="22" y="86"/>
                    <a:pt x="24" y="87"/>
                  </a:cubicBezTo>
                  <a:cubicBezTo>
                    <a:pt x="25" y="88"/>
                    <a:pt x="28" y="89"/>
                    <a:pt x="32" y="89"/>
                  </a:cubicBezTo>
                  <a:lnTo>
                    <a:pt x="32" y="91"/>
                  </a:lnTo>
                  <a:lnTo>
                    <a:pt x="0" y="91"/>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1" name="Freeform 531"/>
            <p:cNvSpPr>
              <a:spLocks noEditPoints="1"/>
            </p:cNvSpPr>
            <p:nvPr/>
          </p:nvSpPr>
          <p:spPr bwMode="auto">
            <a:xfrm>
              <a:off x="2816" y="9419"/>
              <a:ext cx="75" cy="120"/>
            </a:xfrm>
            <a:custGeom>
              <a:avLst/>
              <a:gdLst/>
              <a:ahLst/>
              <a:cxnLst>
                <a:cxn ang="0">
                  <a:pos x="28" y="29"/>
                </a:cxn>
                <a:cxn ang="0">
                  <a:pos x="28" y="29"/>
                </a:cxn>
                <a:cxn ang="0">
                  <a:pos x="36" y="31"/>
                </a:cxn>
                <a:cxn ang="0">
                  <a:pos x="41" y="35"/>
                </a:cxn>
                <a:cxn ang="0">
                  <a:pos x="41" y="14"/>
                </a:cxn>
                <a:cxn ang="0">
                  <a:pos x="41" y="9"/>
                </a:cxn>
                <a:cxn ang="0">
                  <a:pos x="36" y="7"/>
                </a:cxn>
                <a:cxn ang="0">
                  <a:pos x="35" y="7"/>
                </a:cxn>
                <a:cxn ang="0">
                  <a:pos x="33" y="7"/>
                </a:cxn>
                <a:cxn ang="0">
                  <a:pos x="33" y="5"/>
                </a:cxn>
                <a:cxn ang="0">
                  <a:pos x="38" y="4"/>
                </a:cxn>
                <a:cxn ang="0">
                  <a:pos x="44" y="2"/>
                </a:cxn>
                <a:cxn ang="0">
                  <a:pos x="49" y="1"/>
                </a:cxn>
                <a:cxn ang="0">
                  <a:pos x="52" y="0"/>
                </a:cxn>
                <a:cxn ang="0">
                  <a:pos x="52" y="0"/>
                </a:cxn>
                <a:cxn ang="0">
                  <a:pos x="52" y="6"/>
                </a:cxn>
                <a:cxn ang="0">
                  <a:pos x="52" y="14"/>
                </a:cxn>
                <a:cxn ang="0">
                  <a:pos x="52" y="22"/>
                </a:cxn>
                <a:cxn ang="0">
                  <a:pos x="52" y="74"/>
                </a:cxn>
                <a:cxn ang="0">
                  <a:pos x="53" y="80"/>
                </a:cxn>
                <a:cxn ang="0">
                  <a:pos x="59" y="82"/>
                </a:cxn>
                <a:cxn ang="0">
                  <a:pos x="60" y="82"/>
                </a:cxn>
                <a:cxn ang="0">
                  <a:pos x="61" y="82"/>
                </a:cxn>
                <a:cxn ang="0">
                  <a:pos x="61" y="84"/>
                </a:cxn>
                <a:cxn ang="0">
                  <a:pos x="52" y="87"/>
                </a:cxn>
                <a:cxn ang="0">
                  <a:pos x="42" y="91"/>
                </a:cxn>
                <a:cxn ang="0">
                  <a:pos x="41" y="90"/>
                </a:cxn>
                <a:cxn ang="0">
                  <a:pos x="41" y="82"/>
                </a:cxn>
                <a:cxn ang="0">
                  <a:pos x="35" y="88"/>
                </a:cxn>
                <a:cxn ang="0">
                  <a:pos x="24" y="91"/>
                </a:cxn>
                <a:cxn ang="0">
                  <a:pos x="7" y="82"/>
                </a:cxn>
                <a:cxn ang="0">
                  <a:pos x="0" y="63"/>
                </a:cxn>
                <a:cxn ang="0">
                  <a:pos x="8" y="39"/>
                </a:cxn>
                <a:cxn ang="0">
                  <a:pos x="28" y="29"/>
                </a:cxn>
                <a:cxn ang="0">
                  <a:pos x="28" y="29"/>
                </a:cxn>
                <a:cxn ang="0">
                  <a:pos x="30" y="84"/>
                </a:cxn>
                <a:cxn ang="0">
                  <a:pos x="30" y="84"/>
                </a:cxn>
                <a:cxn ang="0">
                  <a:pos x="38" y="81"/>
                </a:cxn>
                <a:cxn ang="0">
                  <a:pos x="41" y="75"/>
                </a:cxn>
                <a:cxn ang="0">
                  <a:pos x="41" y="48"/>
                </a:cxn>
                <a:cxn ang="0">
                  <a:pos x="37" y="36"/>
                </a:cxn>
                <a:cxn ang="0">
                  <a:pos x="28" y="32"/>
                </a:cxn>
                <a:cxn ang="0">
                  <a:pos x="16" y="40"/>
                </a:cxn>
                <a:cxn ang="0">
                  <a:pos x="11" y="57"/>
                </a:cxn>
                <a:cxn ang="0">
                  <a:pos x="16" y="76"/>
                </a:cxn>
                <a:cxn ang="0">
                  <a:pos x="30" y="84"/>
                </a:cxn>
                <a:cxn ang="0">
                  <a:pos x="30" y="84"/>
                </a:cxn>
              </a:cxnLst>
              <a:rect l="0" t="0" r="r" b="b"/>
              <a:pathLst>
                <a:path w="61" h="91">
                  <a:moveTo>
                    <a:pt x="28" y="29"/>
                  </a:moveTo>
                  <a:lnTo>
                    <a:pt x="28" y="29"/>
                  </a:lnTo>
                  <a:cubicBezTo>
                    <a:pt x="31" y="29"/>
                    <a:pt x="34" y="29"/>
                    <a:pt x="36" y="31"/>
                  </a:cubicBezTo>
                  <a:cubicBezTo>
                    <a:pt x="38" y="32"/>
                    <a:pt x="40" y="33"/>
                    <a:pt x="41" y="35"/>
                  </a:cubicBezTo>
                  <a:lnTo>
                    <a:pt x="41" y="14"/>
                  </a:lnTo>
                  <a:cubicBezTo>
                    <a:pt x="41" y="11"/>
                    <a:pt x="41" y="10"/>
                    <a:pt x="41" y="9"/>
                  </a:cubicBezTo>
                  <a:cubicBezTo>
                    <a:pt x="40" y="8"/>
                    <a:pt x="39" y="7"/>
                    <a:pt x="36" y="7"/>
                  </a:cubicBezTo>
                  <a:cubicBezTo>
                    <a:pt x="36" y="7"/>
                    <a:pt x="35" y="7"/>
                    <a:pt x="35" y="7"/>
                  </a:cubicBezTo>
                  <a:cubicBezTo>
                    <a:pt x="35" y="7"/>
                    <a:pt x="34" y="7"/>
                    <a:pt x="33" y="7"/>
                  </a:cubicBezTo>
                  <a:lnTo>
                    <a:pt x="33" y="5"/>
                  </a:lnTo>
                  <a:lnTo>
                    <a:pt x="38" y="4"/>
                  </a:lnTo>
                  <a:cubicBezTo>
                    <a:pt x="40" y="3"/>
                    <a:pt x="42" y="3"/>
                    <a:pt x="44" y="2"/>
                  </a:cubicBezTo>
                  <a:cubicBezTo>
                    <a:pt x="46" y="2"/>
                    <a:pt x="47" y="1"/>
                    <a:pt x="49" y="1"/>
                  </a:cubicBezTo>
                  <a:cubicBezTo>
                    <a:pt x="49" y="1"/>
                    <a:pt x="51" y="0"/>
                    <a:pt x="52" y="0"/>
                  </a:cubicBezTo>
                  <a:lnTo>
                    <a:pt x="52" y="0"/>
                  </a:lnTo>
                  <a:lnTo>
                    <a:pt x="52" y="6"/>
                  </a:lnTo>
                  <a:cubicBezTo>
                    <a:pt x="52" y="9"/>
                    <a:pt x="52" y="11"/>
                    <a:pt x="52" y="14"/>
                  </a:cubicBezTo>
                  <a:cubicBezTo>
                    <a:pt x="52" y="17"/>
                    <a:pt x="52" y="19"/>
                    <a:pt x="52" y="22"/>
                  </a:cubicBezTo>
                  <a:lnTo>
                    <a:pt x="52" y="74"/>
                  </a:lnTo>
                  <a:cubicBezTo>
                    <a:pt x="52" y="77"/>
                    <a:pt x="52" y="79"/>
                    <a:pt x="53" y="80"/>
                  </a:cubicBezTo>
                  <a:cubicBezTo>
                    <a:pt x="54" y="81"/>
                    <a:pt x="56" y="82"/>
                    <a:pt x="59" y="82"/>
                  </a:cubicBezTo>
                  <a:cubicBezTo>
                    <a:pt x="59" y="82"/>
                    <a:pt x="59" y="82"/>
                    <a:pt x="60" y="82"/>
                  </a:cubicBezTo>
                  <a:cubicBezTo>
                    <a:pt x="60" y="82"/>
                    <a:pt x="61" y="82"/>
                    <a:pt x="61" y="82"/>
                  </a:cubicBezTo>
                  <a:lnTo>
                    <a:pt x="61" y="84"/>
                  </a:lnTo>
                  <a:cubicBezTo>
                    <a:pt x="61" y="84"/>
                    <a:pt x="58" y="85"/>
                    <a:pt x="52" y="87"/>
                  </a:cubicBezTo>
                  <a:lnTo>
                    <a:pt x="42" y="91"/>
                  </a:lnTo>
                  <a:lnTo>
                    <a:pt x="41" y="90"/>
                  </a:lnTo>
                  <a:lnTo>
                    <a:pt x="41" y="82"/>
                  </a:lnTo>
                  <a:cubicBezTo>
                    <a:pt x="39" y="85"/>
                    <a:pt x="37" y="87"/>
                    <a:pt x="35" y="88"/>
                  </a:cubicBezTo>
                  <a:cubicBezTo>
                    <a:pt x="32" y="90"/>
                    <a:pt x="28" y="91"/>
                    <a:pt x="24" y="91"/>
                  </a:cubicBezTo>
                  <a:cubicBezTo>
                    <a:pt x="17" y="91"/>
                    <a:pt x="11" y="88"/>
                    <a:pt x="7" y="82"/>
                  </a:cubicBezTo>
                  <a:cubicBezTo>
                    <a:pt x="2" y="77"/>
                    <a:pt x="0" y="70"/>
                    <a:pt x="0" y="63"/>
                  </a:cubicBezTo>
                  <a:cubicBezTo>
                    <a:pt x="0" y="53"/>
                    <a:pt x="2" y="45"/>
                    <a:pt x="8" y="39"/>
                  </a:cubicBezTo>
                  <a:cubicBezTo>
                    <a:pt x="13" y="32"/>
                    <a:pt x="20" y="29"/>
                    <a:pt x="28" y="29"/>
                  </a:cubicBezTo>
                  <a:lnTo>
                    <a:pt x="28" y="29"/>
                  </a:lnTo>
                  <a:close/>
                  <a:moveTo>
                    <a:pt x="30" y="84"/>
                  </a:moveTo>
                  <a:lnTo>
                    <a:pt x="30" y="84"/>
                  </a:lnTo>
                  <a:cubicBezTo>
                    <a:pt x="34" y="84"/>
                    <a:pt x="36" y="83"/>
                    <a:pt x="38" y="81"/>
                  </a:cubicBezTo>
                  <a:cubicBezTo>
                    <a:pt x="40" y="79"/>
                    <a:pt x="41" y="77"/>
                    <a:pt x="41" y="75"/>
                  </a:cubicBezTo>
                  <a:lnTo>
                    <a:pt x="41" y="48"/>
                  </a:lnTo>
                  <a:cubicBezTo>
                    <a:pt x="41" y="42"/>
                    <a:pt x="40" y="38"/>
                    <a:pt x="37" y="36"/>
                  </a:cubicBezTo>
                  <a:cubicBezTo>
                    <a:pt x="34" y="34"/>
                    <a:pt x="31" y="32"/>
                    <a:pt x="28" y="32"/>
                  </a:cubicBezTo>
                  <a:cubicBezTo>
                    <a:pt x="23" y="32"/>
                    <a:pt x="19" y="35"/>
                    <a:pt x="16" y="40"/>
                  </a:cubicBezTo>
                  <a:cubicBezTo>
                    <a:pt x="13" y="44"/>
                    <a:pt x="11" y="50"/>
                    <a:pt x="11" y="57"/>
                  </a:cubicBezTo>
                  <a:cubicBezTo>
                    <a:pt x="11" y="64"/>
                    <a:pt x="13" y="70"/>
                    <a:pt x="16" y="76"/>
                  </a:cubicBezTo>
                  <a:cubicBezTo>
                    <a:pt x="19" y="81"/>
                    <a:pt x="24" y="84"/>
                    <a:pt x="30" y="84"/>
                  </a:cubicBezTo>
                  <a:lnTo>
                    <a:pt x="30" y="8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2" name="Freeform 532"/>
            <p:cNvSpPr>
              <a:spLocks noEditPoints="1"/>
            </p:cNvSpPr>
            <p:nvPr/>
          </p:nvSpPr>
          <p:spPr bwMode="auto">
            <a:xfrm>
              <a:off x="3532" y="9422"/>
              <a:ext cx="95" cy="116"/>
            </a:xfrm>
            <a:custGeom>
              <a:avLst/>
              <a:gdLst/>
              <a:ahLst/>
              <a:cxnLst>
                <a:cxn ang="0">
                  <a:pos x="0" y="85"/>
                </a:cxn>
                <a:cxn ang="0">
                  <a:pos x="0" y="85"/>
                </a:cxn>
                <a:cxn ang="0">
                  <a:pos x="10" y="83"/>
                </a:cxn>
                <a:cxn ang="0">
                  <a:pos x="12" y="73"/>
                </a:cxn>
                <a:cxn ang="0">
                  <a:pos x="12" y="15"/>
                </a:cxn>
                <a:cxn ang="0">
                  <a:pos x="10" y="5"/>
                </a:cxn>
                <a:cxn ang="0">
                  <a:pos x="0" y="3"/>
                </a:cxn>
                <a:cxn ang="0">
                  <a:pos x="0" y="0"/>
                </a:cxn>
                <a:cxn ang="0">
                  <a:pos x="71" y="0"/>
                </a:cxn>
                <a:cxn ang="0">
                  <a:pos x="71" y="19"/>
                </a:cxn>
                <a:cxn ang="0">
                  <a:pos x="68" y="19"/>
                </a:cxn>
                <a:cxn ang="0">
                  <a:pos x="63" y="8"/>
                </a:cxn>
                <a:cxn ang="0">
                  <a:pos x="48" y="5"/>
                </a:cxn>
                <a:cxn ang="0">
                  <a:pos x="30" y="5"/>
                </a:cxn>
                <a:cxn ang="0">
                  <a:pos x="26" y="6"/>
                </a:cxn>
                <a:cxn ang="0">
                  <a:pos x="25" y="10"/>
                </a:cxn>
                <a:cxn ang="0">
                  <a:pos x="25" y="39"/>
                </a:cxn>
                <a:cxn ang="0">
                  <a:pos x="46" y="39"/>
                </a:cxn>
                <a:cxn ang="0">
                  <a:pos x="57" y="37"/>
                </a:cxn>
                <a:cxn ang="0">
                  <a:pos x="60" y="27"/>
                </a:cxn>
                <a:cxn ang="0">
                  <a:pos x="63" y="27"/>
                </a:cxn>
                <a:cxn ang="0">
                  <a:pos x="63" y="57"/>
                </a:cxn>
                <a:cxn ang="0">
                  <a:pos x="60" y="57"/>
                </a:cxn>
                <a:cxn ang="0">
                  <a:pos x="56" y="47"/>
                </a:cxn>
                <a:cxn ang="0">
                  <a:pos x="46" y="44"/>
                </a:cxn>
                <a:cxn ang="0">
                  <a:pos x="25" y="44"/>
                </a:cxn>
                <a:cxn ang="0">
                  <a:pos x="25" y="77"/>
                </a:cxn>
                <a:cxn ang="0">
                  <a:pos x="28" y="82"/>
                </a:cxn>
                <a:cxn ang="0">
                  <a:pos x="43" y="83"/>
                </a:cxn>
                <a:cxn ang="0">
                  <a:pos x="63" y="80"/>
                </a:cxn>
                <a:cxn ang="0">
                  <a:pos x="74" y="65"/>
                </a:cxn>
                <a:cxn ang="0">
                  <a:pos x="78" y="65"/>
                </a:cxn>
                <a:cxn ang="0">
                  <a:pos x="72" y="88"/>
                </a:cxn>
                <a:cxn ang="0">
                  <a:pos x="0" y="88"/>
                </a:cxn>
                <a:cxn ang="0">
                  <a:pos x="0" y="85"/>
                </a:cxn>
                <a:cxn ang="0">
                  <a:pos x="39" y="0"/>
                </a:cxn>
                <a:cxn ang="0">
                  <a:pos x="39" y="0"/>
                </a:cxn>
                <a:cxn ang="0">
                  <a:pos x="39" y="0"/>
                </a:cxn>
              </a:cxnLst>
              <a:rect l="0" t="0" r="r" b="b"/>
              <a:pathLst>
                <a:path w="78" h="88">
                  <a:moveTo>
                    <a:pt x="0" y="85"/>
                  </a:moveTo>
                  <a:lnTo>
                    <a:pt x="0" y="85"/>
                  </a:lnTo>
                  <a:cubicBezTo>
                    <a:pt x="5" y="85"/>
                    <a:pt x="8" y="84"/>
                    <a:pt x="10" y="83"/>
                  </a:cubicBezTo>
                  <a:cubicBezTo>
                    <a:pt x="11" y="81"/>
                    <a:pt x="12" y="78"/>
                    <a:pt x="12" y="73"/>
                  </a:cubicBezTo>
                  <a:lnTo>
                    <a:pt x="12" y="15"/>
                  </a:lnTo>
                  <a:cubicBezTo>
                    <a:pt x="12" y="10"/>
                    <a:pt x="11" y="7"/>
                    <a:pt x="10" y="5"/>
                  </a:cubicBezTo>
                  <a:cubicBezTo>
                    <a:pt x="8" y="4"/>
                    <a:pt x="5" y="3"/>
                    <a:pt x="0" y="3"/>
                  </a:cubicBezTo>
                  <a:lnTo>
                    <a:pt x="0" y="0"/>
                  </a:lnTo>
                  <a:lnTo>
                    <a:pt x="71" y="0"/>
                  </a:lnTo>
                  <a:lnTo>
                    <a:pt x="71" y="19"/>
                  </a:lnTo>
                  <a:lnTo>
                    <a:pt x="68" y="19"/>
                  </a:lnTo>
                  <a:cubicBezTo>
                    <a:pt x="66" y="13"/>
                    <a:pt x="65" y="10"/>
                    <a:pt x="63" y="8"/>
                  </a:cubicBezTo>
                  <a:cubicBezTo>
                    <a:pt x="60" y="6"/>
                    <a:pt x="55" y="5"/>
                    <a:pt x="48" y="5"/>
                  </a:cubicBezTo>
                  <a:lnTo>
                    <a:pt x="30" y="5"/>
                  </a:lnTo>
                  <a:cubicBezTo>
                    <a:pt x="28" y="5"/>
                    <a:pt x="27" y="6"/>
                    <a:pt x="26" y="6"/>
                  </a:cubicBezTo>
                  <a:cubicBezTo>
                    <a:pt x="26" y="7"/>
                    <a:pt x="25" y="8"/>
                    <a:pt x="25" y="10"/>
                  </a:cubicBezTo>
                  <a:lnTo>
                    <a:pt x="25" y="39"/>
                  </a:lnTo>
                  <a:lnTo>
                    <a:pt x="46" y="39"/>
                  </a:lnTo>
                  <a:cubicBezTo>
                    <a:pt x="51" y="39"/>
                    <a:pt x="55" y="38"/>
                    <a:pt x="57" y="37"/>
                  </a:cubicBezTo>
                  <a:cubicBezTo>
                    <a:pt x="58" y="35"/>
                    <a:pt x="59" y="32"/>
                    <a:pt x="60" y="27"/>
                  </a:cubicBezTo>
                  <a:lnTo>
                    <a:pt x="63" y="27"/>
                  </a:lnTo>
                  <a:lnTo>
                    <a:pt x="63" y="57"/>
                  </a:lnTo>
                  <a:lnTo>
                    <a:pt x="60" y="57"/>
                  </a:lnTo>
                  <a:cubicBezTo>
                    <a:pt x="59" y="52"/>
                    <a:pt x="58" y="49"/>
                    <a:pt x="56" y="47"/>
                  </a:cubicBezTo>
                  <a:cubicBezTo>
                    <a:pt x="55" y="45"/>
                    <a:pt x="51" y="44"/>
                    <a:pt x="46" y="44"/>
                  </a:cubicBezTo>
                  <a:lnTo>
                    <a:pt x="25" y="44"/>
                  </a:lnTo>
                  <a:lnTo>
                    <a:pt x="25" y="77"/>
                  </a:lnTo>
                  <a:cubicBezTo>
                    <a:pt x="25" y="80"/>
                    <a:pt x="26" y="81"/>
                    <a:pt x="28" y="82"/>
                  </a:cubicBezTo>
                  <a:cubicBezTo>
                    <a:pt x="30" y="82"/>
                    <a:pt x="35" y="83"/>
                    <a:pt x="43" y="83"/>
                  </a:cubicBezTo>
                  <a:cubicBezTo>
                    <a:pt x="52" y="83"/>
                    <a:pt x="58" y="82"/>
                    <a:pt x="63" y="80"/>
                  </a:cubicBezTo>
                  <a:cubicBezTo>
                    <a:pt x="67" y="78"/>
                    <a:pt x="71" y="73"/>
                    <a:pt x="74" y="65"/>
                  </a:cubicBezTo>
                  <a:lnTo>
                    <a:pt x="78" y="65"/>
                  </a:lnTo>
                  <a:lnTo>
                    <a:pt x="72" y="88"/>
                  </a:lnTo>
                  <a:lnTo>
                    <a:pt x="0" y="88"/>
                  </a:lnTo>
                  <a:lnTo>
                    <a:pt x="0" y="85"/>
                  </a:lnTo>
                  <a:close/>
                  <a:moveTo>
                    <a:pt x="39" y="0"/>
                  </a:moveTo>
                  <a:lnTo>
                    <a:pt x="39" y="0"/>
                  </a:lnTo>
                  <a:lnTo>
                    <a:pt x="3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3" name="Freeform 533"/>
            <p:cNvSpPr>
              <a:spLocks/>
            </p:cNvSpPr>
            <p:nvPr/>
          </p:nvSpPr>
          <p:spPr bwMode="auto">
            <a:xfrm>
              <a:off x="3633" y="9419"/>
              <a:ext cx="59" cy="119"/>
            </a:xfrm>
            <a:custGeom>
              <a:avLst/>
              <a:gdLst/>
              <a:ahLst/>
              <a:cxnLst>
                <a:cxn ang="0">
                  <a:pos x="0" y="88"/>
                </a:cxn>
                <a:cxn ang="0">
                  <a:pos x="0" y="88"/>
                </a:cxn>
                <a:cxn ang="0">
                  <a:pos x="9" y="85"/>
                </a:cxn>
                <a:cxn ang="0">
                  <a:pos x="11" y="76"/>
                </a:cxn>
                <a:cxn ang="0">
                  <a:pos x="11" y="35"/>
                </a:cxn>
                <a:cxn ang="0">
                  <a:pos x="0" y="35"/>
                </a:cxn>
                <a:cxn ang="0">
                  <a:pos x="0" y="30"/>
                </a:cxn>
                <a:cxn ang="0">
                  <a:pos x="11" y="30"/>
                </a:cxn>
                <a:cxn ang="0">
                  <a:pos x="14" y="13"/>
                </a:cxn>
                <a:cxn ang="0">
                  <a:pos x="33" y="0"/>
                </a:cxn>
                <a:cxn ang="0">
                  <a:pos x="44" y="2"/>
                </a:cxn>
                <a:cxn ang="0">
                  <a:pos x="48" y="8"/>
                </a:cxn>
                <a:cxn ang="0">
                  <a:pos x="46" y="12"/>
                </a:cxn>
                <a:cxn ang="0">
                  <a:pos x="43" y="13"/>
                </a:cxn>
                <a:cxn ang="0">
                  <a:pos x="40" y="12"/>
                </a:cxn>
                <a:cxn ang="0">
                  <a:pos x="36" y="8"/>
                </a:cxn>
                <a:cxn ang="0">
                  <a:pos x="35" y="7"/>
                </a:cxn>
                <a:cxn ang="0">
                  <a:pos x="33" y="4"/>
                </a:cxn>
                <a:cxn ang="0">
                  <a:pos x="30" y="3"/>
                </a:cxn>
                <a:cxn ang="0">
                  <a:pos x="23" y="8"/>
                </a:cxn>
                <a:cxn ang="0">
                  <a:pos x="22" y="15"/>
                </a:cxn>
                <a:cxn ang="0">
                  <a:pos x="22" y="30"/>
                </a:cxn>
                <a:cxn ang="0">
                  <a:pos x="38" y="30"/>
                </a:cxn>
                <a:cxn ang="0">
                  <a:pos x="38" y="35"/>
                </a:cxn>
                <a:cxn ang="0">
                  <a:pos x="22" y="35"/>
                </a:cxn>
                <a:cxn ang="0">
                  <a:pos x="22" y="76"/>
                </a:cxn>
                <a:cxn ang="0">
                  <a:pos x="24" y="85"/>
                </a:cxn>
                <a:cxn ang="0">
                  <a:pos x="34" y="88"/>
                </a:cxn>
                <a:cxn ang="0">
                  <a:pos x="34" y="90"/>
                </a:cxn>
                <a:cxn ang="0">
                  <a:pos x="0" y="90"/>
                </a:cxn>
                <a:cxn ang="0">
                  <a:pos x="0" y="88"/>
                </a:cxn>
              </a:cxnLst>
              <a:rect l="0" t="0" r="r" b="b"/>
              <a:pathLst>
                <a:path w="48" h="90">
                  <a:moveTo>
                    <a:pt x="0" y="88"/>
                  </a:moveTo>
                  <a:lnTo>
                    <a:pt x="0" y="88"/>
                  </a:lnTo>
                  <a:cubicBezTo>
                    <a:pt x="5" y="88"/>
                    <a:pt x="8" y="87"/>
                    <a:pt x="9" y="85"/>
                  </a:cubicBezTo>
                  <a:cubicBezTo>
                    <a:pt x="10" y="84"/>
                    <a:pt x="11" y="81"/>
                    <a:pt x="11" y="76"/>
                  </a:cubicBezTo>
                  <a:lnTo>
                    <a:pt x="11" y="35"/>
                  </a:lnTo>
                  <a:lnTo>
                    <a:pt x="0" y="35"/>
                  </a:lnTo>
                  <a:lnTo>
                    <a:pt x="0" y="30"/>
                  </a:lnTo>
                  <a:lnTo>
                    <a:pt x="11" y="30"/>
                  </a:lnTo>
                  <a:cubicBezTo>
                    <a:pt x="11" y="23"/>
                    <a:pt x="12" y="18"/>
                    <a:pt x="14" y="13"/>
                  </a:cubicBezTo>
                  <a:cubicBezTo>
                    <a:pt x="18" y="4"/>
                    <a:pt x="24" y="0"/>
                    <a:pt x="33" y="0"/>
                  </a:cubicBezTo>
                  <a:cubicBezTo>
                    <a:pt x="37" y="0"/>
                    <a:pt x="41" y="0"/>
                    <a:pt x="44" y="2"/>
                  </a:cubicBezTo>
                  <a:cubicBezTo>
                    <a:pt x="47" y="3"/>
                    <a:pt x="48" y="5"/>
                    <a:pt x="48" y="8"/>
                  </a:cubicBezTo>
                  <a:cubicBezTo>
                    <a:pt x="48" y="9"/>
                    <a:pt x="48" y="11"/>
                    <a:pt x="46" y="12"/>
                  </a:cubicBezTo>
                  <a:cubicBezTo>
                    <a:pt x="45" y="13"/>
                    <a:pt x="44" y="13"/>
                    <a:pt x="43" y="13"/>
                  </a:cubicBezTo>
                  <a:cubicBezTo>
                    <a:pt x="41" y="13"/>
                    <a:pt x="40" y="13"/>
                    <a:pt x="40" y="12"/>
                  </a:cubicBezTo>
                  <a:cubicBezTo>
                    <a:pt x="39" y="11"/>
                    <a:pt x="38" y="10"/>
                    <a:pt x="36" y="8"/>
                  </a:cubicBezTo>
                  <a:lnTo>
                    <a:pt x="35" y="7"/>
                  </a:lnTo>
                  <a:cubicBezTo>
                    <a:pt x="35" y="6"/>
                    <a:pt x="34" y="5"/>
                    <a:pt x="33" y="4"/>
                  </a:cubicBezTo>
                  <a:cubicBezTo>
                    <a:pt x="32" y="4"/>
                    <a:pt x="31" y="3"/>
                    <a:pt x="30" y="3"/>
                  </a:cubicBezTo>
                  <a:cubicBezTo>
                    <a:pt x="26" y="3"/>
                    <a:pt x="24" y="5"/>
                    <a:pt x="23" y="8"/>
                  </a:cubicBezTo>
                  <a:cubicBezTo>
                    <a:pt x="22" y="10"/>
                    <a:pt x="22" y="12"/>
                    <a:pt x="22" y="15"/>
                  </a:cubicBezTo>
                  <a:lnTo>
                    <a:pt x="22" y="30"/>
                  </a:lnTo>
                  <a:lnTo>
                    <a:pt x="38" y="30"/>
                  </a:lnTo>
                  <a:lnTo>
                    <a:pt x="38" y="35"/>
                  </a:lnTo>
                  <a:lnTo>
                    <a:pt x="22" y="35"/>
                  </a:lnTo>
                  <a:lnTo>
                    <a:pt x="22" y="76"/>
                  </a:lnTo>
                  <a:cubicBezTo>
                    <a:pt x="22" y="81"/>
                    <a:pt x="23" y="84"/>
                    <a:pt x="24" y="85"/>
                  </a:cubicBezTo>
                  <a:cubicBezTo>
                    <a:pt x="25" y="87"/>
                    <a:pt x="29" y="87"/>
                    <a:pt x="34" y="88"/>
                  </a:cubicBezTo>
                  <a:lnTo>
                    <a:pt x="34"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4" name="Freeform 534"/>
            <p:cNvSpPr>
              <a:spLocks/>
            </p:cNvSpPr>
            <p:nvPr/>
          </p:nvSpPr>
          <p:spPr bwMode="auto">
            <a:xfrm>
              <a:off x="3682" y="9419"/>
              <a:ext cx="58" cy="119"/>
            </a:xfrm>
            <a:custGeom>
              <a:avLst/>
              <a:gdLst/>
              <a:ahLst/>
              <a:cxnLst>
                <a:cxn ang="0">
                  <a:pos x="0" y="88"/>
                </a:cxn>
                <a:cxn ang="0">
                  <a:pos x="0" y="88"/>
                </a:cxn>
                <a:cxn ang="0">
                  <a:pos x="9" y="85"/>
                </a:cxn>
                <a:cxn ang="0">
                  <a:pos x="11" y="76"/>
                </a:cxn>
                <a:cxn ang="0">
                  <a:pos x="11" y="35"/>
                </a:cxn>
                <a:cxn ang="0">
                  <a:pos x="0" y="35"/>
                </a:cxn>
                <a:cxn ang="0">
                  <a:pos x="0" y="30"/>
                </a:cxn>
                <a:cxn ang="0">
                  <a:pos x="11" y="30"/>
                </a:cxn>
                <a:cxn ang="0">
                  <a:pos x="14" y="13"/>
                </a:cxn>
                <a:cxn ang="0">
                  <a:pos x="33" y="0"/>
                </a:cxn>
                <a:cxn ang="0">
                  <a:pos x="44" y="2"/>
                </a:cxn>
                <a:cxn ang="0">
                  <a:pos x="48" y="8"/>
                </a:cxn>
                <a:cxn ang="0">
                  <a:pos x="46" y="12"/>
                </a:cxn>
                <a:cxn ang="0">
                  <a:pos x="43" y="13"/>
                </a:cxn>
                <a:cxn ang="0">
                  <a:pos x="40" y="12"/>
                </a:cxn>
                <a:cxn ang="0">
                  <a:pos x="36" y="8"/>
                </a:cxn>
                <a:cxn ang="0">
                  <a:pos x="35" y="7"/>
                </a:cxn>
                <a:cxn ang="0">
                  <a:pos x="33" y="4"/>
                </a:cxn>
                <a:cxn ang="0">
                  <a:pos x="30" y="3"/>
                </a:cxn>
                <a:cxn ang="0">
                  <a:pos x="23" y="8"/>
                </a:cxn>
                <a:cxn ang="0">
                  <a:pos x="22" y="15"/>
                </a:cxn>
                <a:cxn ang="0">
                  <a:pos x="22" y="30"/>
                </a:cxn>
                <a:cxn ang="0">
                  <a:pos x="38" y="30"/>
                </a:cxn>
                <a:cxn ang="0">
                  <a:pos x="38" y="35"/>
                </a:cxn>
                <a:cxn ang="0">
                  <a:pos x="22" y="35"/>
                </a:cxn>
                <a:cxn ang="0">
                  <a:pos x="22" y="76"/>
                </a:cxn>
                <a:cxn ang="0">
                  <a:pos x="24" y="85"/>
                </a:cxn>
                <a:cxn ang="0">
                  <a:pos x="34" y="88"/>
                </a:cxn>
                <a:cxn ang="0">
                  <a:pos x="34" y="90"/>
                </a:cxn>
                <a:cxn ang="0">
                  <a:pos x="0" y="90"/>
                </a:cxn>
                <a:cxn ang="0">
                  <a:pos x="0" y="88"/>
                </a:cxn>
              </a:cxnLst>
              <a:rect l="0" t="0" r="r" b="b"/>
              <a:pathLst>
                <a:path w="48" h="90">
                  <a:moveTo>
                    <a:pt x="0" y="88"/>
                  </a:moveTo>
                  <a:lnTo>
                    <a:pt x="0" y="88"/>
                  </a:lnTo>
                  <a:cubicBezTo>
                    <a:pt x="5" y="88"/>
                    <a:pt x="8" y="87"/>
                    <a:pt x="9" y="85"/>
                  </a:cubicBezTo>
                  <a:cubicBezTo>
                    <a:pt x="10" y="84"/>
                    <a:pt x="11" y="81"/>
                    <a:pt x="11" y="76"/>
                  </a:cubicBezTo>
                  <a:lnTo>
                    <a:pt x="11" y="35"/>
                  </a:lnTo>
                  <a:lnTo>
                    <a:pt x="0" y="35"/>
                  </a:lnTo>
                  <a:lnTo>
                    <a:pt x="0" y="30"/>
                  </a:lnTo>
                  <a:lnTo>
                    <a:pt x="11" y="30"/>
                  </a:lnTo>
                  <a:cubicBezTo>
                    <a:pt x="11" y="23"/>
                    <a:pt x="12" y="18"/>
                    <a:pt x="14" y="13"/>
                  </a:cubicBezTo>
                  <a:cubicBezTo>
                    <a:pt x="18" y="4"/>
                    <a:pt x="24" y="0"/>
                    <a:pt x="33" y="0"/>
                  </a:cubicBezTo>
                  <a:cubicBezTo>
                    <a:pt x="37" y="0"/>
                    <a:pt x="41" y="0"/>
                    <a:pt x="44" y="2"/>
                  </a:cubicBezTo>
                  <a:cubicBezTo>
                    <a:pt x="47" y="3"/>
                    <a:pt x="48" y="5"/>
                    <a:pt x="48" y="8"/>
                  </a:cubicBezTo>
                  <a:cubicBezTo>
                    <a:pt x="48" y="9"/>
                    <a:pt x="48" y="11"/>
                    <a:pt x="46" y="12"/>
                  </a:cubicBezTo>
                  <a:cubicBezTo>
                    <a:pt x="45" y="13"/>
                    <a:pt x="44" y="13"/>
                    <a:pt x="43" y="13"/>
                  </a:cubicBezTo>
                  <a:cubicBezTo>
                    <a:pt x="41" y="13"/>
                    <a:pt x="40" y="13"/>
                    <a:pt x="40" y="12"/>
                  </a:cubicBezTo>
                  <a:cubicBezTo>
                    <a:pt x="39" y="11"/>
                    <a:pt x="38" y="10"/>
                    <a:pt x="36" y="8"/>
                  </a:cubicBezTo>
                  <a:lnTo>
                    <a:pt x="35" y="7"/>
                  </a:lnTo>
                  <a:cubicBezTo>
                    <a:pt x="35" y="6"/>
                    <a:pt x="34" y="5"/>
                    <a:pt x="33" y="4"/>
                  </a:cubicBezTo>
                  <a:cubicBezTo>
                    <a:pt x="32" y="4"/>
                    <a:pt x="31" y="3"/>
                    <a:pt x="30" y="3"/>
                  </a:cubicBezTo>
                  <a:cubicBezTo>
                    <a:pt x="26" y="3"/>
                    <a:pt x="24" y="5"/>
                    <a:pt x="23" y="8"/>
                  </a:cubicBezTo>
                  <a:cubicBezTo>
                    <a:pt x="22" y="10"/>
                    <a:pt x="22" y="12"/>
                    <a:pt x="22" y="15"/>
                  </a:cubicBezTo>
                  <a:lnTo>
                    <a:pt x="22" y="30"/>
                  </a:lnTo>
                  <a:lnTo>
                    <a:pt x="38" y="30"/>
                  </a:lnTo>
                  <a:lnTo>
                    <a:pt x="38" y="35"/>
                  </a:lnTo>
                  <a:lnTo>
                    <a:pt x="22" y="35"/>
                  </a:lnTo>
                  <a:lnTo>
                    <a:pt x="22" y="76"/>
                  </a:lnTo>
                  <a:cubicBezTo>
                    <a:pt x="22" y="81"/>
                    <a:pt x="23" y="84"/>
                    <a:pt x="24" y="85"/>
                  </a:cubicBezTo>
                  <a:cubicBezTo>
                    <a:pt x="25" y="87"/>
                    <a:pt x="29" y="87"/>
                    <a:pt x="34" y="88"/>
                  </a:cubicBezTo>
                  <a:lnTo>
                    <a:pt x="34"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5" name="Freeform 535"/>
            <p:cNvSpPr>
              <a:spLocks noEditPoints="1"/>
            </p:cNvSpPr>
            <p:nvPr/>
          </p:nvSpPr>
          <p:spPr bwMode="auto">
            <a:xfrm>
              <a:off x="3734" y="9419"/>
              <a:ext cx="39" cy="119"/>
            </a:xfrm>
            <a:custGeom>
              <a:avLst/>
              <a:gdLst/>
              <a:ahLst/>
              <a:cxnLst>
                <a:cxn ang="0">
                  <a:pos x="9" y="6"/>
                </a:cxn>
                <a:cxn ang="0">
                  <a:pos x="9" y="6"/>
                </a:cxn>
                <a:cxn ang="0">
                  <a:pos x="10" y="2"/>
                </a:cxn>
                <a:cxn ang="0">
                  <a:pos x="15" y="0"/>
                </a:cxn>
                <a:cxn ang="0">
                  <a:pos x="20" y="2"/>
                </a:cxn>
                <a:cxn ang="0">
                  <a:pos x="22" y="6"/>
                </a:cxn>
                <a:cxn ang="0">
                  <a:pos x="20" y="11"/>
                </a:cxn>
                <a:cxn ang="0">
                  <a:pos x="15" y="13"/>
                </a:cxn>
                <a:cxn ang="0">
                  <a:pos x="10" y="11"/>
                </a:cxn>
                <a:cxn ang="0">
                  <a:pos x="9" y="6"/>
                </a:cxn>
                <a:cxn ang="0">
                  <a:pos x="9"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9" y="6"/>
                  </a:moveTo>
                  <a:lnTo>
                    <a:pt x="9" y="6"/>
                  </a:lnTo>
                  <a:cubicBezTo>
                    <a:pt x="9"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9" y="8"/>
                    <a:pt x="9" y="6"/>
                  </a:cubicBezTo>
                  <a:lnTo>
                    <a:pt x="9"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6" name="Freeform 536"/>
            <p:cNvSpPr>
              <a:spLocks noEditPoints="1"/>
            </p:cNvSpPr>
            <p:nvPr/>
          </p:nvSpPr>
          <p:spPr bwMode="auto">
            <a:xfrm>
              <a:off x="3780" y="9457"/>
              <a:ext cx="62" cy="82"/>
            </a:xfrm>
            <a:custGeom>
              <a:avLst/>
              <a:gdLst/>
              <a:ahLst/>
              <a:cxnLst>
                <a:cxn ang="0">
                  <a:pos x="29" y="0"/>
                </a:cxn>
                <a:cxn ang="0">
                  <a:pos x="29" y="0"/>
                </a:cxn>
                <a:cxn ang="0">
                  <a:pos x="43" y="4"/>
                </a:cxn>
                <a:cxn ang="0">
                  <a:pos x="49" y="13"/>
                </a:cxn>
                <a:cxn ang="0">
                  <a:pos x="48" y="17"/>
                </a:cxn>
                <a:cxn ang="0">
                  <a:pos x="43" y="19"/>
                </a:cxn>
                <a:cxn ang="0">
                  <a:pos x="39" y="17"/>
                </a:cxn>
                <a:cxn ang="0">
                  <a:pos x="37" y="13"/>
                </a:cxn>
                <a:cxn ang="0">
                  <a:pos x="36" y="10"/>
                </a:cxn>
                <a:cxn ang="0">
                  <a:pos x="33" y="5"/>
                </a:cxn>
                <a:cxn ang="0">
                  <a:pos x="27" y="4"/>
                </a:cxn>
                <a:cxn ang="0">
                  <a:pos x="15" y="10"/>
                </a:cxn>
                <a:cxn ang="0">
                  <a:pos x="10" y="27"/>
                </a:cxn>
                <a:cxn ang="0">
                  <a:pos x="15" y="45"/>
                </a:cxn>
                <a:cxn ang="0">
                  <a:pos x="30" y="52"/>
                </a:cxn>
                <a:cxn ang="0">
                  <a:pos x="42" y="48"/>
                </a:cxn>
                <a:cxn ang="0">
                  <a:pos x="49" y="40"/>
                </a:cxn>
                <a:cxn ang="0">
                  <a:pos x="51" y="41"/>
                </a:cxn>
                <a:cxn ang="0">
                  <a:pos x="43" y="53"/>
                </a:cxn>
                <a:cxn ang="0">
                  <a:pos x="25" y="62"/>
                </a:cxn>
                <a:cxn ang="0">
                  <a:pos x="7" y="54"/>
                </a:cxn>
                <a:cxn ang="0">
                  <a:pos x="0" y="32"/>
                </a:cxn>
                <a:cxn ang="0">
                  <a:pos x="8" y="9"/>
                </a:cxn>
                <a:cxn ang="0">
                  <a:pos x="29" y="0"/>
                </a:cxn>
                <a:cxn ang="0">
                  <a:pos x="29" y="0"/>
                </a:cxn>
                <a:cxn ang="0">
                  <a:pos x="26" y="0"/>
                </a:cxn>
                <a:cxn ang="0">
                  <a:pos x="26" y="0"/>
                </a:cxn>
                <a:cxn ang="0">
                  <a:pos x="26" y="0"/>
                </a:cxn>
              </a:cxnLst>
              <a:rect l="0" t="0" r="r" b="b"/>
              <a:pathLst>
                <a:path w="51" h="62">
                  <a:moveTo>
                    <a:pt x="29" y="0"/>
                  </a:moveTo>
                  <a:lnTo>
                    <a:pt x="29" y="0"/>
                  </a:lnTo>
                  <a:cubicBezTo>
                    <a:pt x="35" y="0"/>
                    <a:pt x="39" y="1"/>
                    <a:pt x="43" y="4"/>
                  </a:cubicBezTo>
                  <a:cubicBezTo>
                    <a:pt x="47" y="7"/>
                    <a:pt x="49" y="10"/>
                    <a:pt x="49" y="13"/>
                  </a:cubicBezTo>
                  <a:cubicBezTo>
                    <a:pt x="49" y="15"/>
                    <a:pt x="49" y="16"/>
                    <a:pt x="48" y="17"/>
                  </a:cubicBezTo>
                  <a:cubicBezTo>
                    <a:pt x="47" y="18"/>
                    <a:pt x="45" y="19"/>
                    <a:pt x="43" y="19"/>
                  </a:cubicBezTo>
                  <a:cubicBezTo>
                    <a:pt x="41" y="19"/>
                    <a:pt x="40" y="18"/>
                    <a:pt x="39" y="17"/>
                  </a:cubicBezTo>
                  <a:cubicBezTo>
                    <a:pt x="38" y="16"/>
                    <a:pt x="37" y="15"/>
                    <a:pt x="37" y="13"/>
                  </a:cubicBezTo>
                  <a:lnTo>
                    <a:pt x="36" y="10"/>
                  </a:lnTo>
                  <a:cubicBezTo>
                    <a:pt x="35" y="8"/>
                    <a:pt x="34" y="6"/>
                    <a:pt x="33" y="5"/>
                  </a:cubicBezTo>
                  <a:cubicBezTo>
                    <a:pt x="31" y="4"/>
                    <a:pt x="30" y="4"/>
                    <a:pt x="27" y="4"/>
                  </a:cubicBezTo>
                  <a:cubicBezTo>
                    <a:pt x="22" y="4"/>
                    <a:pt x="18" y="6"/>
                    <a:pt x="15" y="10"/>
                  </a:cubicBezTo>
                  <a:cubicBezTo>
                    <a:pt x="11" y="14"/>
                    <a:pt x="10" y="20"/>
                    <a:pt x="10" y="27"/>
                  </a:cubicBezTo>
                  <a:cubicBezTo>
                    <a:pt x="10" y="34"/>
                    <a:pt x="12" y="39"/>
                    <a:pt x="15" y="45"/>
                  </a:cubicBezTo>
                  <a:cubicBezTo>
                    <a:pt x="19" y="50"/>
                    <a:pt x="24" y="52"/>
                    <a:pt x="30" y="52"/>
                  </a:cubicBezTo>
                  <a:cubicBezTo>
                    <a:pt x="35" y="52"/>
                    <a:pt x="39" y="51"/>
                    <a:pt x="42" y="48"/>
                  </a:cubicBezTo>
                  <a:cubicBezTo>
                    <a:pt x="44" y="46"/>
                    <a:pt x="47" y="44"/>
                    <a:pt x="49" y="40"/>
                  </a:cubicBezTo>
                  <a:lnTo>
                    <a:pt x="51" y="41"/>
                  </a:lnTo>
                  <a:cubicBezTo>
                    <a:pt x="48" y="46"/>
                    <a:pt x="46" y="50"/>
                    <a:pt x="43" y="53"/>
                  </a:cubicBezTo>
                  <a:cubicBezTo>
                    <a:pt x="38" y="59"/>
                    <a:pt x="32" y="62"/>
                    <a:pt x="25" y="62"/>
                  </a:cubicBezTo>
                  <a:cubicBezTo>
                    <a:pt x="18" y="62"/>
                    <a:pt x="12" y="59"/>
                    <a:pt x="7" y="54"/>
                  </a:cubicBezTo>
                  <a:cubicBezTo>
                    <a:pt x="2" y="49"/>
                    <a:pt x="0" y="42"/>
                    <a:pt x="0" y="32"/>
                  </a:cubicBezTo>
                  <a:cubicBezTo>
                    <a:pt x="0" y="24"/>
                    <a:pt x="2" y="16"/>
                    <a:pt x="8" y="9"/>
                  </a:cubicBezTo>
                  <a:cubicBezTo>
                    <a:pt x="14" y="3"/>
                    <a:pt x="21" y="0"/>
                    <a:pt x="29" y="0"/>
                  </a:cubicBezTo>
                  <a:lnTo>
                    <a:pt x="29" y="0"/>
                  </a:lnTo>
                  <a:close/>
                  <a:moveTo>
                    <a:pt x="26" y="0"/>
                  </a:moveTo>
                  <a:lnTo>
                    <a:pt x="26" y="0"/>
                  </a:lnTo>
                  <a:lnTo>
                    <a:pt x="26"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7" name="Freeform 537"/>
            <p:cNvSpPr>
              <a:spLocks noEditPoints="1"/>
            </p:cNvSpPr>
            <p:nvPr/>
          </p:nvSpPr>
          <p:spPr bwMode="auto">
            <a:xfrm>
              <a:off x="3851" y="9419"/>
              <a:ext cx="39" cy="119"/>
            </a:xfrm>
            <a:custGeom>
              <a:avLst/>
              <a:gdLst/>
              <a:ahLst/>
              <a:cxnLst>
                <a:cxn ang="0">
                  <a:pos x="8" y="6"/>
                </a:cxn>
                <a:cxn ang="0">
                  <a:pos x="8" y="6"/>
                </a:cxn>
                <a:cxn ang="0">
                  <a:pos x="10" y="2"/>
                </a:cxn>
                <a:cxn ang="0">
                  <a:pos x="15" y="0"/>
                </a:cxn>
                <a:cxn ang="0">
                  <a:pos x="20" y="2"/>
                </a:cxn>
                <a:cxn ang="0">
                  <a:pos x="22" y="6"/>
                </a:cxn>
                <a:cxn ang="0">
                  <a:pos x="20" y="11"/>
                </a:cxn>
                <a:cxn ang="0">
                  <a:pos x="15" y="13"/>
                </a:cxn>
                <a:cxn ang="0">
                  <a:pos x="10" y="11"/>
                </a:cxn>
                <a:cxn ang="0">
                  <a:pos x="8" y="6"/>
                </a:cxn>
                <a:cxn ang="0">
                  <a:pos x="8" y="6"/>
                </a:cxn>
                <a:cxn ang="0">
                  <a:pos x="0" y="88"/>
                </a:cxn>
                <a:cxn ang="0">
                  <a:pos x="0" y="88"/>
                </a:cxn>
                <a:cxn ang="0">
                  <a:pos x="9" y="86"/>
                </a:cxn>
                <a:cxn ang="0">
                  <a:pos x="11" y="76"/>
                </a:cxn>
                <a:cxn ang="0">
                  <a:pos x="11" y="46"/>
                </a:cxn>
                <a:cxn ang="0">
                  <a:pos x="10" y="40"/>
                </a:cxn>
                <a:cxn ang="0">
                  <a:pos x="6" y="37"/>
                </a:cxn>
                <a:cxn ang="0">
                  <a:pos x="5" y="37"/>
                </a:cxn>
                <a:cxn ang="0">
                  <a:pos x="1" y="38"/>
                </a:cxn>
                <a:cxn ang="0">
                  <a:pos x="1" y="36"/>
                </a:cxn>
                <a:cxn ang="0">
                  <a:pos x="4" y="35"/>
                </a:cxn>
                <a:cxn ang="0">
                  <a:pos x="19" y="30"/>
                </a:cxn>
                <a:cxn ang="0">
                  <a:pos x="22" y="29"/>
                </a:cxn>
                <a:cxn ang="0">
                  <a:pos x="22" y="30"/>
                </a:cxn>
                <a:cxn ang="0">
                  <a:pos x="22" y="76"/>
                </a:cxn>
                <a:cxn ang="0">
                  <a:pos x="24" y="85"/>
                </a:cxn>
                <a:cxn ang="0">
                  <a:pos x="32" y="88"/>
                </a:cxn>
                <a:cxn ang="0">
                  <a:pos x="32" y="90"/>
                </a:cxn>
                <a:cxn ang="0">
                  <a:pos x="0" y="90"/>
                </a:cxn>
                <a:cxn ang="0">
                  <a:pos x="0" y="88"/>
                </a:cxn>
              </a:cxnLst>
              <a:rect l="0" t="0" r="r" b="b"/>
              <a:pathLst>
                <a:path w="32" h="90">
                  <a:moveTo>
                    <a:pt x="8" y="6"/>
                  </a:moveTo>
                  <a:lnTo>
                    <a:pt x="8" y="6"/>
                  </a:lnTo>
                  <a:cubicBezTo>
                    <a:pt x="8" y="5"/>
                    <a:pt x="9" y="3"/>
                    <a:pt x="10" y="2"/>
                  </a:cubicBezTo>
                  <a:cubicBezTo>
                    <a:pt x="12" y="0"/>
                    <a:pt x="13" y="0"/>
                    <a:pt x="15" y="0"/>
                  </a:cubicBezTo>
                  <a:cubicBezTo>
                    <a:pt x="17" y="0"/>
                    <a:pt x="19" y="0"/>
                    <a:pt x="20" y="2"/>
                  </a:cubicBezTo>
                  <a:cubicBezTo>
                    <a:pt x="21" y="3"/>
                    <a:pt x="22" y="5"/>
                    <a:pt x="22" y="6"/>
                  </a:cubicBezTo>
                  <a:cubicBezTo>
                    <a:pt x="22" y="8"/>
                    <a:pt x="21" y="10"/>
                    <a:pt x="20" y="11"/>
                  </a:cubicBezTo>
                  <a:cubicBezTo>
                    <a:pt x="19" y="13"/>
                    <a:pt x="17" y="13"/>
                    <a:pt x="15" y="13"/>
                  </a:cubicBezTo>
                  <a:cubicBezTo>
                    <a:pt x="13" y="13"/>
                    <a:pt x="12" y="13"/>
                    <a:pt x="10" y="11"/>
                  </a:cubicBezTo>
                  <a:cubicBezTo>
                    <a:pt x="9" y="10"/>
                    <a:pt x="8" y="8"/>
                    <a:pt x="8" y="6"/>
                  </a:cubicBezTo>
                  <a:lnTo>
                    <a:pt x="8" y="6"/>
                  </a:lnTo>
                  <a:close/>
                  <a:moveTo>
                    <a:pt x="0" y="88"/>
                  </a:moveTo>
                  <a:lnTo>
                    <a:pt x="0" y="88"/>
                  </a:lnTo>
                  <a:cubicBezTo>
                    <a:pt x="5" y="87"/>
                    <a:pt x="8" y="87"/>
                    <a:pt x="9" y="86"/>
                  </a:cubicBezTo>
                  <a:cubicBezTo>
                    <a:pt x="10" y="84"/>
                    <a:pt x="11" y="81"/>
                    <a:pt x="11" y="76"/>
                  </a:cubicBezTo>
                  <a:lnTo>
                    <a:pt x="11" y="46"/>
                  </a:lnTo>
                  <a:cubicBezTo>
                    <a:pt x="11" y="43"/>
                    <a:pt x="11" y="41"/>
                    <a:pt x="10" y="40"/>
                  </a:cubicBezTo>
                  <a:cubicBezTo>
                    <a:pt x="10" y="38"/>
                    <a:pt x="8" y="37"/>
                    <a:pt x="6" y="37"/>
                  </a:cubicBezTo>
                  <a:cubicBezTo>
                    <a:pt x="6" y="37"/>
                    <a:pt x="5" y="37"/>
                    <a:pt x="5" y="37"/>
                  </a:cubicBezTo>
                  <a:cubicBezTo>
                    <a:pt x="4" y="37"/>
                    <a:pt x="3" y="38"/>
                    <a:pt x="1" y="38"/>
                  </a:cubicBezTo>
                  <a:lnTo>
                    <a:pt x="1" y="36"/>
                  </a:lnTo>
                  <a:lnTo>
                    <a:pt x="4" y="35"/>
                  </a:lnTo>
                  <a:cubicBezTo>
                    <a:pt x="11" y="33"/>
                    <a:pt x="16" y="31"/>
                    <a:pt x="19" y="30"/>
                  </a:cubicBezTo>
                  <a:cubicBezTo>
                    <a:pt x="21" y="29"/>
                    <a:pt x="21" y="29"/>
                    <a:pt x="22" y="29"/>
                  </a:cubicBezTo>
                  <a:cubicBezTo>
                    <a:pt x="22" y="29"/>
                    <a:pt x="22" y="30"/>
                    <a:pt x="22" y="30"/>
                  </a:cubicBezTo>
                  <a:lnTo>
                    <a:pt x="22" y="76"/>
                  </a:lnTo>
                  <a:cubicBezTo>
                    <a:pt x="22" y="81"/>
                    <a:pt x="22" y="84"/>
                    <a:pt x="24" y="85"/>
                  </a:cubicBezTo>
                  <a:cubicBezTo>
                    <a:pt x="25" y="87"/>
                    <a:pt x="27" y="88"/>
                    <a:pt x="32" y="88"/>
                  </a:cubicBezTo>
                  <a:lnTo>
                    <a:pt x="32" y="90"/>
                  </a:lnTo>
                  <a:lnTo>
                    <a:pt x="0" y="90"/>
                  </a:lnTo>
                  <a:lnTo>
                    <a:pt x="0" y="8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8" name="Freeform 538"/>
            <p:cNvSpPr>
              <a:spLocks noEditPoints="1"/>
            </p:cNvSpPr>
            <p:nvPr/>
          </p:nvSpPr>
          <p:spPr bwMode="auto">
            <a:xfrm>
              <a:off x="3896" y="9457"/>
              <a:ext cx="65" cy="82"/>
            </a:xfrm>
            <a:custGeom>
              <a:avLst/>
              <a:gdLst/>
              <a:ahLst/>
              <a:cxnLst>
                <a:cxn ang="0">
                  <a:pos x="28" y="0"/>
                </a:cxn>
                <a:cxn ang="0">
                  <a:pos x="28" y="0"/>
                </a:cxn>
                <a:cxn ang="0">
                  <a:pos x="44" y="6"/>
                </a:cxn>
                <a:cxn ang="0">
                  <a:pos x="50" y="24"/>
                </a:cxn>
                <a:cxn ang="0">
                  <a:pos x="10" y="24"/>
                </a:cxn>
                <a:cxn ang="0">
                  <a:pos x="16" y="46"/>
                </a:cxn>
                <a:cxn ang="0">
                  <a:pos x="31" y="53"/>
                </a:cxn>
                <a:cxn ang="0">
                  <a:pos x="42" y="49"/>
                </a:cxn>
                <a:cxn ang="0">
                  <a:pos x="51" y="39"/>
                </a:cxn>
                <a:cxn ang="0">
                  <a:pos x="53" y="40"/>
                </a:cxn>
                <a:cxn ang="0">
                  <a:pos x="43" y="55"/>
                </a:cxn>
                <a:cxn ang="0">
                  <a:pos x="25" y="62"/>
                </a:cxn>
                <a:cxn ang="0">
                  <a:pos x="7" y="53"/>
                </a:cxn>
                <a:cxn ang="0">
                  <a:pos x="0" y="32"/>
                </a:cxn>
                <a:cxn ang="0">
                  <a:pos x="8" y="10"/>
                </a:cxn>
                <a:cxn ang="0">
                  <a:pos x="28" y="0"/>
                </a:cxn>
                <a:cxn ang="0">
                  <a:pos x="28" y="0"/>
                </a:cxn>
                <a:cxn ang="0">
                  <a:pos x="24" y="5"/>
                </a:cxn>
                <a:cxn ang="0">
                  <a:pos x="24" y="5"/>
                </a:cxn>
                <a:cxn ang="0">
                  <a:pos x="13" y="11"/>
                </a:cxn>
                <a:cxn ang="0">
                  <a:pos x="10" y="20"/>
                </a:cxn>
                <a:cxn ang="0">
                  <a:pos x="37" y="20"/>
                </a:cxn>
                <a:cxn ang="0">
                  <a:pos x="35" y="11"/>
                </a:cxn>
                <a:cxn ang="0">
                  <a:pos x="24" y="5"/>
                </a:cxn>
                <a:cxn ang="0">
                  <a:pos x="24" y="5"/>
                </a:cxn>
                <a:cxn ang="0">
                  <a:pos x="27" y="0"/>
                </a:cxn>
                <a:cxn ang="0">
                  <a:pos x="27" y="0"/>
                </a:cxn>
                <a:cxn ang="0">
                  <a:pos x="27" y="0"/>
                </a:cxn>
              </a:cxnLst>
              <a:rect l="0" t="0" r="r" b="b"/>
              <a:pathLst>
                <a:path w="53" h="62">
                  <a:moveTo>
                    <a:pt x="28" y="0"/>
                  </a:moveTo>
                  <a:lnTo>
                    <a:pt x="28" y="0"/>
                  </a:lnTo>
                  <a:cubicBezTo>
                    <a:pt x="34" y="0"/>
                    <a:pt x="39" y="2"/>
                    <a:pt x="44" y="6"/>
                  </a:cubicBezTo>
                  <a:cubicBezTo>
                    <a:pt x="48" y="11"/>
                    <a:pt x="50" y="17"/>
                    <a:pt x="50" y="24"/>
                  </a:cubicBezTo>
                  <a:lnTo>
                    <a:pt x="10" y="24"/>
                  </a:lnTo>
                  <a:cubicBezTo>
                    <a:pt x="10" y="34"/>
                    <a:pt x="12" y="42"/>
                    <a:pt x="16" y="46"/>
                  </a:cubicBezTo>
                  <a:cubicBezTo>
                    <a:pt x="20" y="51"/>
                    <a:pt x="25" y="53"/>
                    <a:pt x="31" y="53"/>
                  </a:cubicBezTo>
                  <a:cubicBezTo>
                    <a:pt x="35" y="53"/>
                    <a:pt x="39" y="52"/>
                    <a:pt x="42" y="49"/>
                  </a:cubicBezTo>
                  <a:cubicBezTo>
                    <a:pt x="45" y="47"/>
                    <a:pt x="48" y="44"/>
                    <a:pt x="51" y="39"/>
                  </a:cubicBezTo>
                  <a:lnTo>
                    <a:pt x="53" y="40"/>
                  </a:lnTo>
                  <a:cubicBezTo>
                    <a:pt x="51" y="46"/>
                    <a:pt x="48" y="51"/>
                    <a:pt x="43" y="55"/>
                  </a:cubicBezTo>
                  <a:cubicBezTo>
                    <a:pt x="38" y="60"/>
                    <a:pt x="32" y="62"/>
                    <a:pt x="25" y="62"/>
                  </a:cubicBezTo>
                  <a:cubicBezTo>
                    <a:pt x="17" y="62"/>
                    <a:pt x="11" y="59"/>
                    <a:pt x="7" y="53"/>
                  </a:cubicBezTo>
                  <a:cubicBezTo>
                    <a:pt x="2" y="47"/>
                    <a:pt x="0" y="40"/>
                    <a:pt x="0" y="32"/>
                  </a:cubicBezTo>
                  <a:cubicBezTo>
                    <a:pt x="0" y="23"/>
                    <a:pt x="3" y="16"/>
                    <a:pt x="8" y="10"/>
                  </a:cubicBezTo>
                  <a:cubicBezTo>
                    <a:pt x="13" y="3"/>
                    <a:pt x="20" y="0"/>
                    <a:pt x="28" y="0"/>
                  </a:cubicBezTo>
                  <a:lnTo>
                    <a:pt x="28" y="0"/>
                  </a:lnTo>
                  <a:close/>
                  <a:moveTo>
                    <a:pt x="24" y="5"/>
                  </a:moveTo>
                  <a:lnTo>
                    <a:pt x="24" y="5"/>
                  </a:lnTo>
                  <a:cubicBezTo>
                    <a:pt x="19" y="5"/>
                    <a:pt x="15" y="7"/>
                    <a:pt x="13" y="11"/>
                  </a:cubicBezTo>
                  <a:cubicBezTo>
                    <a:pt x="11" y="14"/>
                    <a:pt x="10" y="17"/>
                    <a:pt x="10" y="20"/>
                  </a:cubicBezTo>
                  <a:lnTo>
                    <a:pt x="37" y="20"/>
                  </a:lnTo>
                  <a:cubicBezTo>
                    <a:pt x="37" y="16"/>
                    <a:pt x="36" y="13"/>
                    <a:pt x="35" y="11"/>
                  </a:cubicBezTo>
                  <a:cubicBezTo>
                    <a:pt x="32" y="7"/>
                    <a:pt x="29" y="5"/>
                    <a:pt x="24" y="5"/>
                  </a:cubicBezTo>
                  <a:lnTo>
                    <a:pt x="24" y="5"/>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59" name="Freeform 539"/>
            <p:cNvSpPr>
              <a:spLocks noEditPoints="1"/>
            </p:cNvSpPr>
            <p:nvPr/>
          </p:nvSpPr>
          <p:spPr bwMode="auto">
            <a:xfrm>
              <a:off x="3968" y="9457"/>
              <a:ext cx="75" cy="81"/>
            </a:xfrm>
            <a:custGeom>
              <a:avLst/>
              <a:gdLst/>
              <a:ahLst/>
              <a:cxnLst>
                <a:cxn ang="0">
                  <a:pos x="0" y="59"/>
                </a:cxn>
                <a:cxn ang="0">
                  <a:pos x="0" y="59"/>
                </a:cxn>
                <a:cxn ang="0">
                  <a:pos x="6" y="57"/>
                </a:cxn>
                <a:cxn ang="0">
                  <a:pos x="8" y="49"/>
                </a:cxn>
                <a:cxn ang="0">
                  <a:pos x="8" y="16"/>
                </a:cxn>
                <a:cxn ang="0">
                  <a:pos x="7" y="10"/>
                </a:cxn>
                <a:cxn ang="0">
                  <a:pos x="2" y="8"/>
                </a:cxn>
                <a:cxn ang="0">
                  <a:pos x="1" y="8"/>
                </a:cxn>
                <a:cxn ang="0">
                  <a:pos x="0" y="8"/>
                </a:cxn>
                <a:cxn ang="0">
                  <a:pos x="0" y="6"/>
                </a:cxn>
                <a:cxn ang="0">
                  <a:pos x="12" y="2"/>
                </a:cxn>
                <a:cxn ang="0">
                  <a:pos x="18" y="0"/>
                </a:cxn>
                <a:cxn ang="0">
                  <a:pos x="19" y="0"/>
                </a:cxn>
                <a:cxn ang="0">
                  <a:pos x="19" y="1"/>
                </a:cxn>
                <a:cxn ang="0">
                  <a:pos x="19" y="11"/>
                </a:cxn>
                <a:cxn ang="0">
                  <a:pos x="28" y="3"/>
                </a:cxn>
                <a:cxn ang="0">
                  <a:pos x="39" y="0"/>
                </a:cxn>
                <a:cxn ang="0">
                  <a:pos x="47" y="2"/>
                </a:cxn>
                <a:cxn ang="0">
                  <a:pos x="54" y="20"/>
                </a:cxn>
                <a:cxn ang="0">
                  <a:pos x="54" y="50"/>
                </a:cxn>
                <a:cxn ang="0">
                  <a:pos x="55" y="57"/>
                </a:cxn>
                <a:cxn ang="0">
                  <a:pos x="62" y="59"/>
                </a:cxn>
                <a:cxn ang="0">
                  <a:pos x="62" y="61"/>
                </a:cxn>
                <a:cxn ang="0">
                  <a:pos x="34" y="61"/>
                </a:cxn>
                <a:cxn ang="0">
                  <a:pos x="34" y="59"/>
                </a:cxn>
                <a:cxn ang="0">
                  <a:pos x="41" y="56"/>
                </a:cxn>
                <a:cxn ang="0">
                  <a:pos x="43" y="48"/>
                </a:cxn>
                <a:cxn ang="0">
                  <a:pos x="43" y="20"/>
                </a:cxn>
                <a:cxn ang="0">
                  <a:pos x="41" y="11"/>
                </a:cxn>
                <a:cxn ang="0">
                  <a:pos x="33" y="7"/>
                </a:cxn>
                <a:cxn ang="0">
                  <a:pos x="25" y="10"/>
                </a:cxn>
                <a:cxn ang="0">
                  <a:pos x="20" y="15"/>
                </a:cxn>
                <a:cxn ang="0">
                  <a:pos x="20" y="51"/>
                </a:cxn>
                <a:cxn ang="0">
                  <a:pos x="22" y="57"/>
                </a:cxn>
                <a:cxn ang="0">
                  <a:pos x="28" y="59"/>
                </a:cxn>
                <a:cxn ang="0">
                  <a:pos x="28" y="61"/>
                </a:cxn>
                <a:cxn ang="0">
                  <a:pos x="0" y="61"/>
                </a:cxn>
                <a:cxn ang="0">
                  <a:pos x="0" y="59"/>
                </a:cxn>
                <a:cxn ang="0">
                  <a:pos x="31" y="0"/>
                </a:cxn>
                <a:cxn ang="0">
                  <a:pos x="31" y="0"/>
                </a:cxn>
                <a:cxn ang="0">
                  <a:pos x="31" y="0"/>
                </a:cxn>
              </a:cxnLst>
              <a:rect l="0" t="0" r="r" b="b"/>
              <a:pathLst>
                <a:path w="62" h="61">
                  <a:moveTo>
                    <a:pt x="0" y="59"/>
                  </a:moveTo>
                  <a:lnTo>
                    <a:pt x="0" y="59"/>
                  </a:lnTo>
                  <a:cubicBezTo>
                    <a:pt x="3" y="58"/>
                    <a:pt x="5" y="58"/>
                    <a:pt x="6" y="57"/>
                  </a:cubicBezTo>
                  <a:cubicBezTo>
                    <a:pt x="8" y="55"/>
                    <a:pt x="8" y="53"/>
                    <a:pt x="8" y="49"/>
                  </a:cubicBezTo>
                  <a:lnTo>
                    <a:pt x="8" y="16"/>
                  </a:lnTo>
                  <a:cubicBezTo>
                    <a:pt x="8" y="14"/>
                    <a:pt x="8" y="12"/>
                    <a:pt x="7" y="10"/>
                  </a:cubicBezTo>
                  <a:cubicBezTo>
                    <a:pt x="7" y="9"/>
                    <a:pt x="5" y="8"/>
                    <a:pt x="2" y="8"/>
                  </a:cubicBezTo>
                  <a:cubicBezTo>
                    <a:pt x="2" y="8"/>
                    <a:pt x="2" y="8"/>
                    <a:pt x="1" y="8"/>
                  </a:cubicBezTo>
                  <a:cubicBezTo>
                    <a:pt x="1" y="8"/>
                    <a:pt x="0" y="8"/>
                    <a:pt x="0" y="8"/>
                  </a:cubicBezTo>
                  <a:lnTo>
                    <a:pt x="0" y="6"/>
                  </a:lnTo>
                  <a:cubicBezTo>
                    <a:pt x="1" y="5"/>
                    <a:pt x="6" y="4"/>
                    <a:pt x="12" y="2"/>
                  </a:cubicBezTo>
                  <a:lnTo>
                    <a:pt x="18" y="0"/>
                  </a:lnTo>
                  <a:cubicBezTo>
                    <a:pt x="19" y="0"/>
                    <a:pt x="19" y="0"/>
                    <a:pt x="19" y="0"/>
                  </a:cubicBezTo>
                  <a:cubicBezTo>
                    <a:pt x="19" y="1"/>
                    <a:pt x="19" y="1"/>
                    <a:pt x="19" y="1"/>
                  </a:cubicBezTo>
                  <a:lnTo>
                    <a:pt x="19" y="11"/>
                  </a:lnTo>
                  <a:cubicBezTo>
                    <a:pt x="23" y="7"/>
                    <a:pt x="26" y="4"/>
                    <a:pt x="28" y="3"/>
                  </a:cubicBezTo>
                  <a:cubicBezTo>
                    <a:pt x="32" y="1"/>
                    <a:pt x="35" y="0"/>
                    <a:pt x="39" y="0"/>
                  </a:cubicBezTo>
                  <a:cubicBezTo>
                    <a:pt x="42" y="0"/>
                    <a:pt x="44" y="1"/>
                    <a:pt x="47" y="2"/>
                  </a:cubicBezTo>
                  <a:cubicBezTo>
                    <a:pt x="51" y="6"/>
                    <a:pt x="54" y="12"/>
                    <a:pt x="54" y="20"/>
                  </a:cubicBezTo>
                  <a:lnTo>
                    <a:pt x="54" y="50"/>
                  </a:lnTo>
                  <a:cubicBezTo>
                    <a:pt x="54" y="53"/>
                    <a:pt x="54" y="55"/>
                    <a:pt x="55" y="57"/>
                  </a:cubicBezTo>
                  <a:cubicBezTo>
                    <a:pt x="57" y="58"/>
                    <a:pt x="59" y="59"/>
                    <a:pt x="62" y="59"/>
                  </a:cubicBezTo>
                  <a:lnTo>
                    <a:pt x="62" y="61"/>
                  </a:lnTo>
                  <a:lnTo>
                    <a:pt x="34" y="61"/>
                  </a:lnTo>
                  <a:lnTo>
                    <a:pt x="34" y="59"/>
                  </a:lnTo>
                  <a:cubicBezTo>
                    <a:pt x="37" y="58"/>
                    <a:pt x="40" y="58"/>
                    <a:pt x="41" y="56"/>
                  </a:cubicBezTo>
                  <a:cubicBezTo>
                    <a:pt x="42" y="55"/>
                    <a:pt x="43" y="52"/>
                    <a:pt x="43" y="48"/>
                  </a:cubicBezTo>
                  <a:lnTo>
                    <a:pt x="43" y="20"/>
                  </a:lnTo>
                  <a:cubicBezTo>
                    <a:pt x="43" y="16"/>
                    <a:pt x="42" y="13"/>
                    <a:pt x="41" y="11"/>
                  </a:cubicBezTo>
                  <a:cubicBezTo>
                    <a:pt x="39" y="9"/>
                    <a:pt x="37" y="7"/>
                    <a:pt x="33" y="7"/>
                  </a:cubicBezTo>
                  <a:cubicBezTo>
                    <a:pt x="30" y="7"/>
                    <a:pt x="28" y="8"/>
                    <a:pt x="25" y="10"/>
                  </a:cubicBezTo>
                  <a:cubicBezTo>
                    <a:pt x="24" y="11"/>
                    <a:pt x="22" y="13"/>
                    <a:pt x="20" y="15"/>
                  </a:cubicBezTo>
                  <a:lnTo>
                    <a:pt x="20" y="51"/>
                  </a:lnTo>
                  <a:cubicBezTo>
                    <a:pt x="20" y="54"/>
                    <a:pt x="20" y="56"/>
                    <a:pt x="22" y="57"/>
                  </a:cubicBezTo>
                  <a:cubicBezTo>
                    <a:pt x="23" y="58"/>
                    <a:pt x="25" y="59"/>
                    <a:pt x="28" y="59"/>
                  </a:cubicBezTo>
                  <a:lnTo>
                    <a:pt x="28" y="61"/>
                  </a:lnTo>
                  <a:lnTo>
                    <a:pt x="0" y="61"/>
                  </a:lnTo>
                  <a:lnTo>
                    <a:pt x="0" y="59"/>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0" name="Freeform 540"/>
            <p:cNvSpPr>
              <a:spLocks noEditPoints="1"/>
            </p:cNvSpPr>
            <p:nvPr/>
          </p:nvSpPr>
          <p:spPr bwMode="auto">
            <a:xfrm>
              <a:off x="4048" y="9457"/>
              <a:ext cx="63" cy="82"/>
            </a:xfrm>
            <a:custGeom>
              <a:avLst/>
              <a:gdLst/>
              <a:ahLst/>
              <a:cxnLst>
                <a:cxn ang="0">
                  <a:pos x="30" y="0"/>
                </a:cxn>
                <a:cxn ang="0">
                  <a:pos x="30" y="0"/>
                </a:cxn>
                <a:cxn ang="0">
                  <a:pos x="44" y="4"/>
                </a:cxn>
                <a:cxn ang="0">
                  <a:pos x="50" y="13"/>
                </a:cxn>
                <a:cxn ang="0">
                  <a:pos x="48" y="17"/>
                </a:cxn>
                <a:cxn ang="0">
                  <a:pos x="44" y="19"/>
                </a:cxn>
                <a:cxn ang="0">
                  <a:pos x="40" y="17"/>
                </a:cxn>
                <a:cxn ang="0">
                  <a:pos x="37" y="13"/>
                </a:cxn>
                <a:cxn ang="0">
                  <a:pos x="37" y="10"/>
                </a:cxn>
                <a:cxn ang="0">
                  <a:pos x="34" y="5"/>
                </a:cxn>
                <a:cxn ang="0">
                  <a:pos x="28" y="4"/>
                </a:cxn>
                <a:cxn ang="0">
                  <a:pos x="16" y="10"/>
                </a:cxn>
                <a:cxn ang="0">
                  <a:pos x="11" y="27"/>
                </a:cxn>
                <a:cxn ang="0">
                  <a:pos x="16" y="45"/>
                </a:cxn>
                <a:cxn ang="0">
                  <a:pos x="31" y="52"/>
                </a:cxn>
                <a:cxn ang="0">
                  <a:pos x="43" y="48"/>
                </a:cxn>
                <a:cxn ang="0">
                  <a:pos x="50" y="40"/>
                </a:cxn>
                <a:cxn ang="0">
                  <a:pos x="52" y="41"/>
                </a:cxn>
                <a:cxn ang="0">
                  <a:pos x="44" y="53"/>
                </a:cxn>
                <a:cxn ang="0">
                  <a:pos x="26" y="62"/>
                </a:cxn>
                <a:cxn ang="0">
                  <a:pos x="8" y="54"/>
                </a:cxn>
                <a:cxn ang="0">
                  <a:pos x="0" y="32"/>
                </a:cxn>
                <a:cxn ang="0">
                  <a:pos x="9" y="9"/>
                </a:cxn>
                <a:cxn ang="0">
                  <a:pos x="30" y="0"/>
                </a:cxn>
                <a:cxn ang="0">
                  <a:pos x="30" y="0"/>
                </a:cxn>
                <a:cxn ang="0">
                  <a:pos x="27" y="0"/>
                </a:cxn>
                <a:cxn ang="0">
                  <a:pos x="27" y="0"/>
                </a:cxn>
                <a:cxn ang="0">
                  <a:pos x="27" y="0"/>
                </a:cxn>
              </a:cxnLst>
              <a:rect l="0" t="0" r="r" b="b"/>
              <a:pathLst>
                <a:path w="52" h="62">
                  <a:moveTo>
                    <a:pt x="30" y="0"/>
                  </a:moveTo>
                  <a:lnTo>
                    <a:pt x="30" y="0"/>
                  </a:lnTo>
                  <a:cubicBezTo>
                    <a:pt x="35" y="0"/>
                    <a:pt x="40" y="1"/>
                    <a:pt x="44" y="4"/>
                  </a:cubicBezTo>
                  <a:cubicBezTo>
                    <a:pt x="48" y="7"/>
                    <a:pt x="50" y="10"/>
                    <a:pt x="50" y="13"/>
                  </a:cubicBezTo>
                  <a:cubicBezTo>
                    <a:pt x="50" y="15"/>
                    <a:pt x="49" y="16"/>
                    <a:pt x="48" y="17"/>
                  </a:cubicBezTo>
                  <a:cubicBezTo>
                    <a:pt x="47" y="18"/>
                    <a:pt x="46" y="19"/>
                    <a:pt x="44" y="19"/>
                  </a:cubicBezTo>
                  <a:cubicBezTo>
                    <a:pt x="42" y="19"/>
                    <a:pt x="41" y="18"/>
                    <a:pt x="40" y="17"/>
                  </a:cubicBezTo>
                  <a:cubicBezTo>
                    <a:pt x="39" y="16"/>
                    <a:pt x="38" y="15"/>
                    <a:pt x="37" y="13"/>
                  </a:cubicBezTo>
                  <a:lnTo>
                    <a:pt x="37" y="10"/>
                  </a:lnTo>
                  <a:cubicBezTo>
                    <a:pt x="36" y="8"/>
                    <a:pt x="35" y="6"/>
                    <a:pt x="34" y="5"/>
                  </a:cubicBezTo>
                  <a:cubicBezTo>
                    <a:pt x="32" y="4"/>
                    <a:pt x="30" y="4"/>
                    <a:pt x="28" y="4"/>
                  </a:cubicBezTo>
                  <a:cubicBezTo>
                    <a:pt x="23" y="4"/>
                    <a:pt x="19" y="6"/>
                    <a:pt x="16" y="10"/>
                  </a:cubicBezTo>
                  <a:cubicBezTo>
                    <a:pt x="12" y="14"/>
                    <a:pt x="11" y="20"/>
                    <a:pt x="11" y="27"/>
                  </a:cubicBezTo>
                  <a:cubicBezTo>
                    <a:pt x="11" y="34"/>
                    <a:pt x="12" y="39"/>
                    <a:pt x="16" y="45"/>
                  </a:cubicBezTo>
                  <a:cubicBezTo>
                    <a:pt x="20" y="50"/>
                    <a:pt x="25" y="52"/>
                    <a:pt x="31" y="52"/>
                  </a:cubicBezTo>
                  <a:cubicBezTo>
                    <a:pt x="36" y="52"/>
                    <a:pt x="40" y="51"/>
                    <a:pt x="43" y="48"/>
                  </a:cubicBezTo>
                  <a:cubicBezTo>
                    <a:pt x="45" y="46"/>
                    <a:pt x="47" y="44"/>
                    <a:pt x="50" y="40"/>
                  </a:cubicBezTo>
                  <a:lnTo>
                    <a:pt x="52" y="41"/>
                  </a:lnTo>
                  <a:cubicBezTo>
                    <a:pt x="49" y="46"/>
                    <a:pt x="47" y="50"/>
                    <a:pt x="44" y="53"/>
                  </a:cubicBezTo>
                  <a:cubicBezTo>
                    <a:pt x="39" y="59"/>
                    <a:pt x="33" y="62"/>
                    <a:pt x="26" y="62"/>
                  </a:cubicBezTo>
                  <a:cubicBezTo>
                    <a:pt x="19" y="62"/>
                    <a:pt x="13" y="59"/>
                    <a:pt x="8" y="54"/>
                  </a:cubicBezTo>
                  <a:cubicBezTo>
                    <a:pt x="3" y="49"/>
                    <a:pt x="0" y="42"/>
                    <a:pt x="0" y="32"/>
                  </a:cubicBezTo>
                  <a:cubicBezTo>
                    <a:pt x="0" y="24"/>
                    <a:pt x="3" y="16"/>
                    <a:pt x="9" y="9"/>
                  </a:cubicBezTo>
                  <a:cubicBezTo>
                    <a:pt x="14" y="3"/>
                    <a:pt x="21" y="0"/>
                    <a:pt x="30" y="0"/>
                  </a:cubicBezTo>
                  <a:lnTo>
                    <a:pt x="30" y="0"/>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1" name="Freeform 541"/>
            <p:cNvSpPr>
              <a:spLocks noEditPoints="1"/>
            </p:cNvSpPr>
            <p:nvPr/>
          </p:nvSpPr>
          <p:spPr bwMode="auto">
            <a:xfrm>
              <a:off x="4119" y="9457"/>
              <a:ext cx="74" cy="119"/>
            </a:xfrm>
            <a:custGeom>
              <a:avLst/>
              <a:gdLst/>
              <a:ahLst/>
              <a:cxnLst>
                <a:cxn ang="0">
                  <a:pos x="0" y="1"/>
                </a:cxn>
                <a:cxn ang="0">
                  <a:pos x="0" y="1"/>
                </a:cxn>
                <a:cxn ang="0">
                  <a:pos x="27" y="1"/>
                </a:cxn>
                <a:cxn ang="0">
                  <a:pos x="27" y="3"/>
                </a:cxn>
                <a:cxn ang="0">
                  <a:pos x="23" y="4"/>
                </a:cxn>
                <a:cxn ang="0">
                  <a:pos x="20" y="7"/>
                </a:cxn>
                <a:cxn ang="0">
                  <a:pos x="20" y="9"/>
                </a:cxn>
                <a:cxn ang="0">
                  <a:pos x="21" y="12"/>
                </a:cxn>
                <a:cxn ang="0">
                  <a:pos x="36" y="45"/>
                </a:cxn>
                <a:cxn ang="0">
                  <a:pos x="48" y="12"/>
                </a:cxn>
                <a:cxn ang="0">
                  <a:pos x="49" y="9"/>
                </a:cxn>
                <a:cxn ang="0">
                  <a:pos x="49" y="7"/>
                </a:cxn>
                <a:cxn ang="0">
                  <a:pos x="48" y="4"/>
                </a:cxn>
                <a:cxn ang="0">
                  <a:pos x="45" y="4"/>
                </a:cxn>
                <a:cxn ang="0">
                  <a:pos x="43" y="3"/>
                </a:cxn>
                <a:cxn ang="0">
                  <a:pos x="43" y="1"/>
                </a:cxn>
                <a:cxn ang="0">
                  <a:pos x="61" y="1"/>
                </a:cxn>
                <a:cxn ang="0">
                  <a:pos x="61" y="3"/>
                </a:cxn>
                <a:cxn ang="0">
                  <a:pos x="57" y="5"/>
                </a:cxn>
                <a:cxn ang="0">
                  <a:pos x="55" y="9"/>
                </a:cxn>
                <a:cxn ang="0">
                  <a:pos x="34" y="63"/>
                </a:cxn>
                <a:cxn ang="0">
                  <a:pos x="24" y="83"/>
                </a:cxn>
                <a:cxn ang="0">
                  <a:pos x="12" y="90"/>
                </a:cxn>
                <a:cxn ang="0">
                  <a:pos x="5" y="88"/>
                </a:cxn>
                <a:cxn ang="0">
                  <a:pos x="2" y="82"/>
                </a:cxn>
                <a:cxn ang="0">
                  <a:pos x="4" y="78"/>
                </a:cxn>
                <a:cxn ang="0">
                  <a:pos x="9" y="76"/>
                </a:cxn>
                <a:cxn ang="0">
                  <a:pos x="14" y="77"/>
                </a:cxn>
                <a:cxn ang="0">
                  <a:pos x="19" y="79"/>
                </a:cxn>
                <a:cxn ang="0">
                  <a:pos x="26" y="70"/>
                </a:cxn>
                <a:cxn ang="0">
                  <a:pos x="30" y="59"/>
                </a:cxn>
                <a:cxn ang="0">
                  <a:pos x="30" y="58"/>
                </a:cxn>
                <a:cxn ang="0">
                  <a:pos x="30" y="56"/>
                </a:cxn>
                <a:cxn ang="0">
                  <a:pos x="9" y="11"/>
                </a:cxn>
                <a:cxn ang="0">
                  <a:pos x="5" y="5"/>
                </a:cxn>
                <a:cxn ang="0">
                  <a:pos x="0" y="3"/>
                </a:cxn>
                <a:cxn ang="0">
                  <a:pos x="0" y="1"/>
                </a:cxn>
                <a:cxn ang="0">
                  <a:pos x="31" y="0"/>
                </a:cxn>
                <a:cxn ang="0">
                  <a:pos x="31" y="0"/>
                </a:cxn>
                <a:cxn ang="0">
                  <a:pos x="31" y="0"/>
                </a:cxn>
              </a:cxnLst>
              <a:rect l="0" t="0" r="r" b="b"/>
              <a:pathLst>
                <a:path w="61" h="90">
                  <a:moveTo>
                    <a:pt x="0" y="1"/>
                  </a:moveTo>
                  <a:lnTo>
                    <a:pt x="0" y="1"/>
                  </a:lnTo>
                  <a:lnTo>
                    <a:pt x="27" y="1"/>
                  </a:lnTo>
                  <a:lnTo>
                    <a:pt x="27" y="3"/>
                  </a:lnTo>
                  <a:cubicBezTo>
                    <a:pt x="25" y="3"/>
                    <a:pt x="24" y="4"/>
                    <a:pt x="23" y="4"/>
                  </a:cubicBezTo>
                  <a:cubicBezTo>
                    <a:pt x="21" y="5"/>
                    <a:pt x="20" y="6"/>
                    <a:pt x="20" y="7"/>
                  </a:cubicBezTo>
                  <a:cubicBezTo>
                    <a:pt x="20" y="8"/>
                    <a:pt x="20" y="9"/>
                    <a:pt x="20" y="9"/>
                  </a:cubicBezTo>
                  <a:cubicBezTo>
                    <a:pt x="20" y="10"/>
                    <a:pt x="21" y="11"/>
                    <a:pt x="21" y="12"/>
                  </a:cubicBezTo>
                  <a:lnTo>
                    <a:pt x="36" y="45"/>
                  </a:lnTo>
                  <a:lnTo>
                    <a:pt x="48" y="12"/>
                  </a:lnTo>
                  <a:cubicBezTo>
                    <a:pt x="48" y="11"/>
                    <a:pt x="49" y="11"/>
                    <a:pt x="49" y="9"/>
                  </a:cubicBezTo>
                  <a:cubicBezTo>
                    <a:pt x="49" y="8"/>
                    <a:pt x="49" y="7"/>
                    <a:pt x="49" y="7"/>
                  </a:cubicBezTo>
                  <a:cubicBezTo>
                    <a:pt x="49" y="6"/>
                    <a:pt x="49" y="5"/>
                    <a:pt x="48" y="4"/>
                  </a:cubicBezTo>
                  <a:cubicBezTo>
                    <a:pt x="47" y="4"/>
                    <a:pt x="46" y="4"/>
                    <a:pt x="45" y="4"/>
                  </a:cubicBezTo>
                  <a:lnTo>
                    <a:pt x="43" y="3"/>
                  </a:lnTo>
                  <a:lnTo>
                    <a:pt x="43" y="1"/>
                  </a:lnTo>
                  <a:lnTo>
                    <a:pt x="61" y="1"/>
                  </a:lnTo>
                  <a:lnTo>
                    <a:pt x="61" y="3"/>
                  </a:lnTo>
                  <a:cubicBezTo>
                    <a:pt x="59" y="4"/>
                    <a:pt x="58" y="4"/>
                    <a:pt x="57" y="5"/>
                  </a:cubicBezTo>
                  <a:cubicBezTo>
                    <a:pt x="56" y="6"/>
                    <a:pt x="55" y="8"/>
                    <a:pt x="55" y="9"/>
                  </a:cubicBezTo>
                  <a:lnTo>
                    <a:pt x="34" y="63"/>
                  </a:lnTo>
                  <a:cubicBezTo>
                    <a:pt x="31" y="72"/>
                    <a:pt x="28" y="79"/>
                    <a:pt x="24" y="83"/>
                  </a:cubicBezTo>
                  <a:cubicBezTo>
                    <a:pt x="21" y="87"/>
                    <a:pt x="17" y="90"/>
                    <a:pt x="12" y="90"/>
                  </a:cubicBezTo>
                  <a:cubicBezTo>
                    <a:pt x="10" y="90"/>
                    <a:pt x="7" y="89"/>
                    <a:pt x="5" y="88"/>
                  </a:cubicBezTo>
                  <a:cubicBezTo>
                    <a:pt x="3" y="87"/>
                    <a:pt x="2" y="85"/>
                    <a:pt x="2" y="82"/>
                  </a:cubicBezTo>
                  <a:cubicBezTo>
                    <a:pt x="2" y="80"/>
                    <a:pt x="3" y="79"/>
                    <a:pt x="4" y="78"/>
                  </a:cubicBezTo>
                  <a:cubicBezTo>
                    <a:pt x="5" y="77"/>
                    <a:pt x="7" y="76"/>
                    <a:pt x="9" y="76"/>
                  </a:cubicBezTo>
                  <a:cubicBezTo>
                    <a:pt x="10" y="76"/>
                    <a:pt x="12" y="77"/>
                    <a:pt x="14" y="77"/>
                  </a:cubicBezTo>
                  <a:cubicBezTo>
                    <a:pt x="16" y="78"/>
                    <a:pt x="18" y="79"/>
                    <a:pt x="19" y="79"/>
                  </a:cubicBezTo>
                  <a:cubicBezTo>
                    <a:pt x="21" y="79"/>
                    <a:pt x="24" y="76"/>
                    <a:pt x="26" y="70"/>
                  </a:cubicBezTo>
                  <a:cubicBezTo>
                    <a:pt x="29" y="65"/>
                    <a:pt x="30" y="61"/>
                    <a:pt x="30" y="59"/>
                  </a:cubicBezTo>
                  <a:cubicBezTo>
                    <a:pt x="30" y="59"/>
                    <a:pt x="30" y="58"/>
                    <a:pt x="30" y="58"/>
                  </a:cubicBezTo>
                  <a:cubicBezTo>
                    <a:pt x="30" y="57"/>
                    <a:pt x="30" y="57"/>
                    <a:pt x="30" y="56"/>
                  </a:cubicBezTo>
                  <a:lnTo>
                    <a:pt x="9" y="11"/>
                  </a:lnTo>
                  <a:cubicBezTo>
                    <a:pt x="7" y="8"/>
                    <a:pt x="6" y="6"/>
                    <a:pt x="5" y="5"/>
                  </a:cubicBezTo>
                  <a:cubicBezTo>
                    <a:pt x="4" y="4"/>
                    <a:pt x="2" y="4"/>
                    <a:pt x="0" y="3"/>
                  </a:cubicBezTo>
                  <a:lnTo>
                    <a:pt x="0" y="1"/>
                  </a:lnTo>
                  <a:close/>
                  <a:moveTo>
                    <a:pt x="31" y="0"/>
                  </a:moveTo>
                  <a:lnTo>
                    <a:pt x="31" y="0"/>
                  </a:lnTo>
                  <a:lnTo>
                    <a:pt x="31"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2" name="Freeform 542"/>
            <p:cNvSpPr>
              <a:spLocks noEditPoints="1"/>
            </p:cNvSpPr>
            <p:nvPr/>
          </p:nvSpPr>
          <p:spPr bwMode="auto">
            <a:xfrm>
              <a:off x="4884" y="9420"/>
              <a:ext cx="98" cy="121"/>
            </a:xfrm>
            <a:custGeom>
              <a:avLst/>
              <a:gdLst/>
              <a:ahLst/>
              <a:cxnLst>
                <a:cxn ang="0">
                  <a:pos x="46" y="0"/>
                </a:cxn>
                <a:cxn ang="0">
                  <a:pos x="46" y="0"/>
                </a:cxn>
                <a:cxn ang="0">
                  <a:pos x="60" y="2"/>
                </a:cxn>
                <a:cxn ang="0">
                  <a:pos x="69" y="4"/>
                </a:cxn>
                <a:cxn ang="0">
                  <a:pos x="72" y="3"/>
                </a:cxn>
                <a:cxn ang="0">
                  <a:pos x="75" y="0"/>
                </a:cxn>
                <a:cxn ang="0">
                  <a:pos x="77" y="0"/>
                </a:cxn>
                <a:cxn ang="0">
                  <a:pos x="79" y="29"/>
                </a:cxn>
                <a:cxn ang="0">
                  <a:pos x="76" y="29"/>
                </a:cxn>
                <a:cxn ang="0">
                  <a:pos x="69" y="15"/>
                </a:cxn>
                <a:cxn ang="0">
                  <a:pos x="47" y="5"/>
                </a:cxn>
                <a:cxn ang="0">
                  <a:pos x="24" y="16"/>
                </a:cxn>
                <a:cxn ang="0">
                  <a:pos x="15" y="46"/>
                </a:cxn>
                <a:cxn ang="0">
                  <a:pos x="25" y="74"/>
                </a:cxn>
                <a:cxn ang="0">
                  <a:pos x="48" y="85"/>
                </a:cxn>
                <a:cxn ang="0">
                  <a:pos x="67" y="80"/>
                </a:cxn>
                <a:cxn ang="0">
                  <a:pos x="78" y="72"/>
                </a:cxn>
                <a:cxn ang="0">
                  <a:pos x="80" y="74"/>
                </a:cxn>
                <a:cxn ang="0">
                  <a:pos x="69" y="84"/>
                </a:cxn>
                <a:cxn ang="0">
                  <a:pos x="45" y="91"/>
                </a:cxn>
                <a:cxn ang="0">
                  <a:pos x="12" y="77"/>
                </a:cxn>
                <a:cxn ang="0">
                  <a:pos x="0" y="46"/>
                </a:cxn>
                <a:cxn ang="0">
                  <a:pos x="12" y="14"/>
                </a:cxn>
                <a:cxn ang="0">
                  <a:pos x="46" y="0"/>
                </a:cxn>
                <a:cxn ang="0">
                  <a:pos x="46" y="0"/>
                </a:cxn>
                <a:cxn ang="0">
                  <a:pos x="45" y="0"/>
                </a:cxn>
                <a:cxn ang="0">
                  <a:pos x="45" y="0"/>
                </a:cxn>
                <a:cxn ang="0">
                  <a:pos x="45" y="0"/>
                </a:cxn>
                <a:cxn ang="0">
                  <a:pos x="45" y="0"/>
                </a:cxn>
              </a:cxnLst>
              <a:rect l="0" t="0" r="r" b="b"/>
              <a:pathLst>
                <a:path w="80" h="91">
                  <a:moveTo>
                    <a:pt x="46" y="0"/>
                  </a:moveTo>
                  <a:lnTo>
                    <a:pt x="46" y="0"/>
                  </a:lnTo>
                  <a:cubicBezTo>
                    <a:pt x="50" y="0"/>
                    <a:pt x="55" y="1"/>
                    <a:pt x="60" y="2"/>
                  </a:cubicBezTo>
                  <a:cubicBezTo>
                    <a:pt x="65" y="3"/>
                    <a:pt x="68" y="4"/>
                    <a:pt x="69" y="4"/>
                  </a:cubicBezTo>
                  <a:cubicBezTo>
                    <a:pt x="70" y="4"/>
                    <a:pt x="71" y="4"/>
                    <a:pt x="72" y="3"/>
                  </a:cubicBezTo>
                  <a:cubicBezTo>
                    <a:pt x="73" y="2"/>
                    <a:pt x="74" y="1"/>
                    <a:pt x="75" y="0"/>
                  </a:cubicBezTo>
                  <a:lnTo>
                    <a:pt x="77" y="0"/>
                  </a:lnTo>
                  <a:lnTo>
                    <a:pt x="79" y="29"/>
                  </a:lnTo>
                  <a:lnTo>
                    <a:pt x="76" y="29"/>
                  </a:lnTo>
                  <a:cubicBezTo>
                    <a:pt x="74" y="24"/>
                    <a:pt x="71" y="19"/>
                    <a:pt x="69" y="15"/>
                  </a:cubicBezTo>
                  <a:cubicBezTo>
                    <a:pt x="63" y="8"/>
                    <a:pt x="56" y="5"/>
                    <a:pt x="47" y="5"/>
                  </a:cubicBezTo>
                  <a:cubicBezTo>
                    <a:pt x="38" y="5"/>
                    <a:pt x="30" y="9"/>
                    <a:pt x="24" y="16"/>
                  </a:cubicBezTo>
                  <a:cubicBezTo>
                    <a:pt x="18" y="23"/>
                    <a:pt x="15" y="33"/>
                    <a:pt x="15" y="46"/>
                  </a:cubicBezTo>
                  <a:cubicBezTo>
                    <a:pt x="15" y="58"/>
                    <a:pt x="18" y="67"/>
                    <a:pt x="25" y="74"/>
                  </a:cubicBezTo>
                  <a:cubicBezTo>
                    <a:pt x="31" y="81"/>
                    <a:pt x="39" y="85"/>
                    <a:pt x="48" y="85"/>
                  </a:cubicBezTo>
                  <a:cubicBezTo>
                    <a:pt x="55" y="85"/>
                    <a:pt x="61" y="83"/>
                    <a:pt x="67" y="80"/>
                  </a:cubicBezTo>
                  <a:cubicBezTo>
                    <a:pt x="70" y="78"/>
                    <a:pt x="74" y="75"/>
                    <a:pt x="78" y="72"/>
                  </a:cubicBezTo>
                  <a:lnTo>
                    <a:pt x="80" y="74"/>
                  </a:lnTo>
                  <a:cubicBezTo>
                    <a:pt x="77" y="78"/>
                    <a:pt x="74" y="81"/>
                    <a:pt x="69" y="84"/>
                  </a:cubicBezTo>
                  <a:cubicBezTo>
                    <a:pt x="62" y="88"/>
                    <a:pt x="54" y="91"/>
                    <a:pt x="45" y="91"/>
                  </a:cubicBezTo>
                  <a:cubicBezTo>
                    <a:pt x="31" y="91"/>
                    <a:pt x="20" y="86"/>
                    <a:pt x="12" y="77"/>
                  </a:cubicBezTo>
                  <a:cubicBezTo>
                    <a:pt x="4" y="69"/>
                    <a:pt x="0" y="58"/>
                    <a:pt x="0" y="46"/>
                  </a:cubicBezTo>
                  <a:cubicBezTo>
                    <a:pt x="0" y="33"/>
                    <a:pt x="4" y="22"/>
                    <a:pt x="12" y="14"/>
                  </a:cubicBezTo>
                  <a:cubicBezTo>
                    <a:pt x="21" y="4"/>
                    <a:pt x="32" y="0"/>
                    <a:pt x="46" y="0"/>
                  </a:cubicBezTo>
                  <a:lnTo>
                    <a:pt x="46" y="0"/>
                  </a:lnTo>
                  <a:close/>
                  <a:moveTo>
                    <a:pt x="45" y="0"/>
                  </a:moveTo>
                  <a:lnTo>
                    <a:pt x="45" y="0"/>
                  </a:lnTo>
                  <a:cubicBezTo>
                    <a:pt x="45" y="0"/>
                    <a:pt x="45" y="0"/>
                    <a:pt x="45" y="0"/>
                  </a:cubicBezTo>
                  <a:lnTo>
                    <a:pt x="4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3" name="Freeform 543"/>
            <p:cNvSpPr>
              <a:spLocks noEditPoints="1"/>
            </p:cNvSpPr>
            <p:nvPr/>
          </p:nvSpPr>
          <p:spPr bwMode="auto">
            <a:xfrm>
              <a:off x="4991" y="9457"/>
              <a:ext cx="72" cy="84"/>
            </a:xfrm>
            <a:custGeom>
              <a:avLst/>
              <a:gdLst/>
              <a:ahLst/>
              <a:cxnLst>
                <a:cxn ang="0">
                  <a:pos x="0" y="31"/>
                </a:cxn>
                <a:cxn ang="0">
                  <a:pos x="0" y="31"/>
                </a:cxn>
                <a:cxn ang="0">
                  <a:pos x="8" y="9"/>
                </a:cxn>
                <a:cxn ang="0">
                  <a:pos x="29" y="0"/>
                </a:cxn>
                <a:cxn ang="0">
                  <a:pos x="50" y="9"/>
                </a:cxn>
                <a:cxn ang="0">
                  <a:pos x="59" y="31"/>
                </a:cxn>
                <a:cxn ang="0">
                  <a:pos x="51" y="53"/>
                </a:cxn>
                <a:cxn ang="0">
                  <a:pos x="30" y="63"/>
                </a:cxn>
                <a:cxn ang="0">
                  <a:pos x="9" y="54"/>
                </a:cxn>
                <a:cxn ang="0">
                  <a:pos x="0" y="31"/>
                </a:cxn>
                <a:cxn ang="0">
                  <a:pos x="0" y="31"/>
                </a:cxn>
                <a:cxn ang="0">
                  <a:pos x="27" y="4"/>
                </a:cxn>
                <a:cxn ang="0">
                  <a:pos x="27" y="4"/>
                </a:cxn>
                <a:cxn ang="0">
                  <a:pos x="19" y="7"/>
                </a:cxn>
                <a:cxn ang="0">
                  <a:pos x="12" y="28"/>
                </a:cxn>
                <a:cxn ang="0">
                  <a:pos x="17" y="49"/>
                </a:cxn>
                <a:cxn ang="0">
                  <a:pos x="32" y="59"/>
                </a:cxn>
                <a:cxn ang="0">
                  <a:pos x="43" y="52"/>
                </a:cxn>
                <a:cxn ang="0">
                  <a:pos x="47" y="35"/>
                </a:cxn>
                <a:cxn ang="0">
                  <a:pos x="42" y="14"/>
                </a:cxn>
                <a:cxn ang="0">
                  <a:pos x="27" y="4"/>
                </a:cxn>
                <a:cxn ang="0">
                  <a:pos x="27" y="4"/>
                </a:cxn>
                <a:cxn ang="0">
                  <a:pos x="30" y="0"/>
                </a:cxn>
                <a:cxn ang="0">
                  <a:pos x="30" y="0"/>
                </a:cxn>
                <a:cxn ang="0">
                  <a:pos x="30" y="0"/>
                </a:cxn>
              </a:cxnLst>
              <a:rect l="0" t="0" r="r" b="b"/>
              <a:pathLst>
                <a:path w="59" h="63">
                  <a:moveTo>
                    <a:pt x="0" y="31"/>
                  </a:moveTo>
                  <a:lnTo>
                    <a:pt x="0" y="31"/>
                  </a:lnTo>
                  <a:cubicBezTo>
                    <a:pt x="0" y="22"/>
                    <a:pt x="3" y="15"/>
                    <a:pt x="8" y="9"/>
                  </a:cubicBezTo>
                  <a:cubicBezTo>
                    <a:pt x="14" y="3"/>
                    <a:pt x="21" y="0"/>
                    <a:pt x="29" y="0"/>
                  </a:cubicBezTo>
                  <a:cubicBezTo>
                    <a:pt x="38" y="0"/>
                    <a:pt x="45" y="3"/>
                    <a:pt x="50" y="9"/>
                  </a:cubicBezTo>
                  <a:cubicBezTo>
                    <a:pt x="56" y="14"/>
                    <a:pt x="59" y="22"/>
                    <a:pt x="59" y="31"/>
                  </a:cubicBezTo>
                  <a:cubicBezTo>
                    <a:pt x="59" y="39"/>
                    <a:pt x="56" y="47"/>
                    <a:pt x="51" y="53"/>
                  </a:cubicBezTo>
                  <a:cubicBezTo>
                    <a:pt x="45" y="60"/>
                    <a:pt x="38" y="63"/>
                    <a:pt x="30" y="63"/>
                  </a:cubicBezTo>
                  <a:cubicBezTo>
                    <a:pt x="21" y="63"/>
                    <a:pt x="14" y="60"/>
                    <a:pt x="9" y="54"/>
                  </a:cubicBezTo>
                  <a:cubicBezTo>
                    <a:pt x="3" y="48"/>
                    <a:pt x="0" y="40"/>
                    <a:pt x="0" y="31"/>
                  </a:cubicBezTo>
                  <a:lnTo>
                    <a:pt x="0" y="31"/>
                  </a:lnTo>
                  <a:close/>
                  <a:moveTo>
                    <a:pt x="27" y="4"/>
                  </a:moveTo>
                  <a:lnTo>
                    <a:pt x="27" y="4"/>
                  </a:lnTo>
                  <a:cubicBezTo>
                    <a:pt x="24" y="4"/>
                    <a:pt x="21" y="5"/>
                    <a:pt x="19" y="7"/>
                  </a:cubicBezTo>
                  <a:cubicBezTo>
                    <a:pt x="14" y="11"/>
                    <a:pt x="12" y="18"/>
                    <a:pt x="12" y="28"/>
                  </a:cubicBezTo>
                  <a:cubicBezTo>
                    <a:pt x="12" y="35"/>
                    <a:pt x="14" y="42"/>
                    <a:pt x="17" y="49"/>
                  </a:cubicBezTo>
                  <a:cubicBezTo>
                    <a:pt x="21" y="56"/>
                    <a:pt x="26" y="59"/>
                    <a:pt x="32" y="59"/>
                  </a:cubicBezTo>
                  <a:cubicBezTo>
                    <a:pt x="37" y="59"/>
                    <a:pt x="40" y="57"/>
                    <a:pt x="43" y="52"/>
                  </a:cubicBezTo>
                  <a:cubicBezTo>
                    <a:pt x="45" y="48"/>
                    <a:pt x="47" y="42"/>
                    <a:pt x="47" y="35"/>
                  </a:cubicBezTo>
                  <a:cubicBezTo>
                    <a:pt x="47" y="28"/>
                    <a:pt x="45" y="21"/>
                    <a:pt x="42" y="14"/>
                  </a:cubicBezTo>
                  <a:cubicBezTo>
                    <a:pt x="38" y="7"/>
                    <a:pt x="34" y="4"/>
                    <a:pt x="27" y="4"/>
                  </a:cubicBezTo>
                  <a:lnTo>
                    <a:pt x="27" y="4"/>
                  </a:lnTo>
                  <a:close/>
                  <a:moveTo>
                    <a:pt x="30" y="0"/>
                  </a:moveTo>
                  <a:lnTo>
                    <a:pt x="30" y="0"/>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4" name="Freeform 544"/>
            <p:cNvSpPr>
              <a:spLocks noEditPoints="1"/>
            </p:cNvSpPr>
            <p:nvPr/>
          </p:nvSpPr>
          <p:spPr bwMode="auto">
            <a:xfrm>
              <a:off x="5078" y="9457"/>
              <a:ext cx="47" cy="82"/>
            </a:xfrm>
            <a:custGeom>
              <a:avLst/>
              <a:gdLst/>
              <a:ahLst/>
              <a:cxnLst>
                <a:cxn ang="0">
                  <a:pos x="0" y="40"/>
                </a:cxn>
                <a:cxn ang="0">
                  <a:pos x="0" y="40"/>
                </a:cxn>
                <a:cxn ang="0">
                  <a:pos x="2" y="40"/>
                </a:cxn>
                <a:cxn ang="0">
                  <a:pos x="6" y="52"/>
                </a:cxn>
                <a:cxn ang="0">
                  <a:pos x="19" y="59"/>
                </a:cxn>
                <a:cxn ang="0">
                  <a:pos x="27" y="56"/>
                </a:cxn>
                <a:cxn ang="0">
                  <a:pos x="29" y="49"/>
                </a:cxn>
                <a:cxn ang="0">
                  <a:pos x="28" y="44"/>
                </a:cxn>
                <a:cxn ang="0">
                  <a:pos x="22" y="39"/>
                </a:cxn>
                <a:cxn ang="0">
                  <a:pos x="15" y="35"/>
                </a:cxn>
                <a:cxn ang="0">
                  <a:pos x="3" y="26"/>
                </a:cxn>
                <a:cxn ang="0">
                  <a:pos x="0" y="16"/>
                </a:cxn>
                <a:cxn ang="0">
                  <a:pos x="5" y="4"/>
                </a:cxn>
                <a:cxn ang="0">
                  <a:pos x="18" y="0"/>
                </a:cxn>
                <a:cxn ang="0">
                  <a:pos x="25" y="1"/>
                </a:cxn>
                <a:cxn ang="0">
                  <a:pos x="30" y="2"/>
                </a:cxn>
                <a:cxn ang="0">
                  <a:pos x="31" y="2"/>
                </a:cxn>
                <a:cxn ang="0">
                  <a:pos x="32" y="1"/>
                </a:cxn>
                <a:cxn ang="0">
                  <a:pos x="34" y="1"/>
                </a:cxn>
                <a:cxn ang="0">
                  <a:pos x="34" y="19"/>
                </a:cxn>
                <a:cxn ang="0">
                  <a:pos x="32" y="19"/>
                </a:cxn>
                <a:cxn ang="0">
                  <a:pos x="29" y="9"/>
                </a:cxn>
                <a:cxn ang="0">
                  <a:pos x="17" y="3"/>
                </a:cxn>
                <a:cxn ang="0">
                  <a:pos x="10" y="6"/>
                </a:cxn>
                <a:cxn ang="0">
                  <a:pos x="8" y="12"/>
                </a:cxn>
                <a:cxn ang="0">
                  <a:pos x="17" y="23"/>
                </a:cxn>
                <a:cxn ang="0">
                  <a:pos x="25" y="27"/>
                </a:cxn>
                <a:cxn ang="0">
                  <a:pos x="39" y="45"/>
                </a:cxn>
                <a:cxn ang="0">
                  <a:pos x="33" y="57"/>
                </a:cxn>
                <a:cxn ang="0">
                  <a:pos x="18" y="62"/>
                </a:cxn>
                <a:cxn ang="0">
                  <a:pos x="9" y="61"/>
                </a:cxn>
                <a:cxn ang="0">
                  <a:pos x="4" y="59"/>
                </a:cxn>
                <a:cxn ang="0">
                  <a:pos x="2" y="60"/>
                </a:cxn>
                <a:cxn ang="0">
                  <a:pos x="1" y="61"/>
                </a:cxn>
                <a:cxn ang="0">
                  <a:pos x="0" y="61"/>
                </a:cxn>
                <a:cxn ang="0">
                  <a:pos x="0" y="40"/>
                </a:cxn>
                <a:cxn ang="0">
                  <a:pos x="19" y="0"/>
                </a:cxn>
                <a:cxn ang="0">
                  <a:pos x="19" y="0"/>
                </a:cxn>
                <a:cxn ang="0">
                  <a:pos x="19" y="0"/>
                </a:cxn>
              </a:cxnLst>
              <a:rect l="0" t="0" r="r" b="b"/>
              <a:pathLst>
                <a:path w="39" h="62">
                  <a:moveTo>
                    <a:pt x="0" y="40"/>
                  </a:moveTo>
                  <a:lnTo>
                    <a:pt x="0" y="40"/>
                  </a:lnTo>
                  <a:lnTo>
                    <a:pt x="2" y="40"/>
                  </a:lnTo>
                  <a:cubicBezTo>
                    <a:pt x="3" y="45"/>
                    <a:pt x="4" y="49"/>
                    <a:pt x="6" y="52"/>
                  </a:cubicBezTo>
                  <a:cubicBezTo>
                    <a:pt x="9" y="56"/>
                    <a:pt x="13" y="59"/>
                    <a:pt x="19" y="59"/>
                  </a:cubicBezTo>
                  <a:cubicBezTo>
                    <a:pt x="22" y="59"/>
                    <a:pt x="25" y="58"/>
                    <a:pt x="27" y="56"/>
                  </a:cubicBezTo>
                  <a:cubicBezTo>
                    <a:pt x="29" y="54"/>
                    <a:pt x="29" y="52"/>
                    <a:pt x="29" y="49"/>
                  </a:cubicBezTo>
                  <a:cubicBezTo>
                    <a:pt x="29" y="47"/>
                    <a:pt x="29" y="46"/>
                    <a:pt x="28" y="44"/>
                  </a:cubicBezTo>
                  <a:cubicBezTo>
                    <a:pt x="27" y="42"/>
                    <a:pt x="25" y="41"/>
                    <a:pt x="22" y="39"/>
                  </a:cubicBezTo>
                  <a:lnTo>
                    <a:pt x="15" y="35"/>
                  </a:lnTo>
                  <a:cubicBezTo>
                    <a:pt x="10" y="32"/>
                    <a:pt x="6" y="29"/>
                    <a:pt x="3" y="26"/>
                  </a:cubicBezTo>
                  <a:cubicBezTo>
                    <a:pt x="1" y="24"/>
                    <a:pt x="0" y="20"/>
                    <a:pt x="0" y="16"/>
                  </a:cubicBezTo>
                  <a:cubicBezTo>
                    <a:pt x="0" y="11"/>
                    <a:pt x="1" y="7"/>
                    <a:pt x="5" y="4"/>
                  </a:cubicBezTo>
                  <a:cubicBezTo>
                    <a:pt x="8" y="1"/>
                    <a:pt x="12" y="0"/>
                    <a:pt x="18" y="0"/>
                  </a:cubicBezTo>
                  <a:cubicBezTo>
                    <a:pt x="20" y="0"/>
                    <a:pt x="22" y="0"/>
                    <a:pt x="25" y="1"/>
                  </a:cubicBezTo>
                  <a:cubicBezTo>
                    <a:pt x="28" y="2"/>
                    <a:pt x="29" y="2"/>
                    <a:pt x="30" y="2"/>
                  </a:cubicBezTo>
                  <a:cubicBezTo>
                    <a:pt x="31" y="2"/>
                    <a:pt x="31" y="2"/>
                    <a:pt x="31" y="2"/>
                  </a:cubicBezTo>
                  <a:cubicBezTo>
                    <a:pt x="32" y="2"/>
                    <a:pt x="32" y="1"/>
                    <a:pt x="32" y="1"/>
                  </a:cubicBezTo>
                  <a:lnTo>
                    <a:pt x="34" y="1"/>
                  </a:lnTo>
                  <a:lnTo>
                    <a:pt x="34" y="19"/>
                  </a:lnTo>
                  <a:lnTo>
                    <a:pt x="32" y="19"/>
                  </a:lnTo>
                  <a:cubicBezTo>
                    <a:pt x="31" y="15"/>
                    <a:pt x="30" y="12"/>
                    <a:pt x="29" y="9"/>
                  </a:cubicBezTo>
                  <a:cubicBezTo>
                    <a:pt x="26" y="5"/>
                    <a:pt x="22" y="3"/>
                    <a:pt x="17" y="3"/>
                  </a:cubicBezTo>
                  <a:cubicBezTo>
                    <a:pt x="14" y="3"/>
                    <a:pt x="12" y="4"/>
                    <a:pt x="10" y="6"/>
                  </a:cubicBezTo>
                  <a:cubicBezTo>
                    <a:pt x="9" y="7"/>
                    <a:pt x="8" y="10"/>
                    <a:pt x="8" y="12"/>
                  </a:cubicBezTo>
                  <a:cubicBezTo>
                    <a:pt x="8" y="16"/>
                    <a:pt x="11" y="20"/>
                    <a:pt x="17" y="23"/>
                  </a:cubicBezTo>
                  <a:lnTo>
                    <a:pt x="25" y="27"/>
                  </a:lnTo>
                  <a:cubicBezTo>
                    <a:pt x="34" y="32"/>
                    <a:pt x="39" y="38"/>
                    <a:pt x="39" y="45"/>
                  </a:cubicBezTo>
                  <a:cubicBezTo>
                    <a:pt x="39" y="50"/>
                    <a:pt x="37" y="54"/>
                    <a:pt x="33" y="57"/>
                  </a:cubicBezTo>
                  <a:cubicBezTo>
                    <a:pt x="29" y="60"/>
                    <a:pt x="24" y="62"/>
                    <a:pt x="18" y="62"/>
                  </a:cubicBezTo>
                  <a:cubicBezTo>
                    <a:pt x="16" y="62"/>
                    <a:pt x="13" y="61"/>
                    <a:pt x="9" y="61"/>
                  </a:cubicBezTo>
                  <a:cubicBezTo>
                    <a:pt x="6" y="60"/>
                    <a:pt x="4" y="59"/>
                    <a:pt x="4" y="59"/>
                  </a:cubicBezTo>
                  <a:cubicBezTo>
                    <a:pt x="3" y="59"/>
                    <a:pt x="3" y="59"/>
                    <a:pt x="2" y="60"/>
                  </a:cubicBezTo>
                  <a:cubicBezTo>
                    <a:pt x="2" y="60"/>
                    <a:pt x="2" y="61"/>
                    <a:pt x="1" y="61"/>
                  </a:cubicBezTo>
                  <a:lnTo>
                    <a:pt x="0" y="61"/>
                  </a:lnTo>
                  <a:lnTo>
                    <a:pt x="0" y="40"/>
                  </a:lnTo>
                  <a:close/>
                  <a:moveTo>
                    <a:pt x="19" y="0"/>
                  </a:moveTo>
                  <a:lnTo>
                    <a:pt x="19" y="0"/>
                  </a:lnTo>
                  <a:lnTo>
                    <a:pt x="1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5" name="Freeform 545"/>
            <p:cNvSpPr>
              <a:spLocks/>
            </p:cNvSpPr>
            <p:nvPr/>
          </p:nvSpPr>
          <p:spPr bwMode="auto">
            <a:xfrm>
              <a:off x="5134" y="9436"/>
              <a:ext cx="43" cy="103"/>
            </a:xfrm>
            <a:custGeom>
              <a:avLst/>
              <a:gdLst/>
              <a:ahLst/>
              <a:cxnLst>
                <a:cxn ang="0">
                  <a:pos x="32" y="17"/>
                </a:cxn>
                <a:cxn ang="0">
                  <a:pos x="32" y="17"/>
                </a:cxn>
                <a:cxn ang="0">
                  <a:pos x="32" y="22"/>
                </a:cxn>
                <a:cxn ang="0">
                  <a:pos x="18" y="22"/>
                </a:cxn>
                <a:cxn ang="0">
                  <a:pos x="18" y="59"/>
                </a:cxn>
                <a:cxn ang="0">
                  <a:pos x="19" y="66"/>
                </a:cxn>
                <a:cxn ang="0">
                  <a:pos x="25" y="71"/>
                </a:cxn>
                <a:cxn ang="0">
                  <a:pos x="29" y="70"/>
                </a:cxn>
                <a:cxn ang="0">
                  <a:pos x="33" y="66"/>
                </a:cxn>
                <a:cxn ang="0">
                  <a:pos x="35" y="68"/>
                </a:cxn>
                <a:cxn ang="0">
                  <a:pos x="33" y="70"/>
                </a:cxn>
                <a:cxn ang="0">
                  <a:pos x="26" y="76"/>
                </a:cxn>
                <a:cxn ang="0">
                  <a:pos x="19" y="78"/>
                </a:cxn>
                <a:cxn ang="0">
                  <a:pos x="9" y="71"/>
                </a:cxn>
                <a:cxn ang="0">
                  <a:pos x="7" y="61"/>
                </a:cxn>
                <a:cxn ang="0">
                  <a:pos x="7" y="22"/>
                </a:cxn>
                <a:cxn ang="0">
                  <a:pos x="0" y="22"/>
                </a:cxn>
                <a:cxn ang="0">
                  <a:pos x="0" y="21"/>
                </a:cxn>
                <a:cxn ang="0">
                  <a:pos x="0" y="21"/>
                </a:cxn>
                <a:cxn ang="0">
                  <a:pos x="0" y="20"/>
                </a:cxn>
                <a:cxn ang="0">
                  <a:pos x="2" y="18"/>
                </a:cxn>
                <a:cxn ang="0">
                  <a:pos x="8" y="12"/>
                </a:cxn>
                <a:cxn ang="0">
                  <a:pos x="17" y="0"/>
                </a:cxn>
                <a:cxn ang="0">
                  <a:pos x="18" y="0"/>
                </a:cxn>
                <a:cxn ang="0">
                  <a:pos x="19" y="1"/>
                </a:cxn>
                <a:cxn ang="0">
                  <a:pos x="19" y="17"/>
                </a:cxn>
                <a:cxn ang="0">
                  <a:pos x="32" y="17"/>
                </a:cxn>
              </a:cxnLst>
              <a:rect l="0" t="0" r="r" b="b"/>
              <a:pathLst>
                <a:path w="35" h="78">
                  <a:moveTo>
                    <a:pt x="32" y="17"/>
                  </a:moveTo>
                  <a:lnTo>
                    <a:pt x="32" y="17"/>
                  </a:lnTo>
                  <a:lnTo>
                    <a:pt x="32" y="22"/>
                  </a:lnTo>
                  <a:lnTo>
                    <a:pt x="18" y="22"/>
                  </a:lnTo>
                  <a:lnTo>
                    <a:pt x="18" y="59"/>
                  </a:lnTo>
                  <a:cubicBezTo>
                    <a:pt x="18" y="62"/>
                    <a:pt x="19" y="65"/>
                    <a:pt x="19" y="66"/>
                  </a:cubicBezTo>
                  <a:cubicBezTo>
                    <a:pt x="20" y="69"/>
                    <a:pt x="22" y="71"/>
                    <a:pt x="25" y="71"/>
                  </a:cubicBezTo>
                  <a:cubicBezTo>
                    <a:pt x="27" y="71"/>
                    <a:pt x="28" y="71"/>
                    <a:pt x="29" y="70"/>
                  </a:cubicBezTo>
                  <a:cubicBezTo>
                    <a:pt x="30" y="69"/>
                    <a:pt x="32" y="68"/>
                    <a:pt x="33" y="66"/>
                  </a:cubicBezTo>
                  <a:lnTo>
                    <a:pt x="35" y="68"/>
                  </a:lnTo>
                  <a:lnTo>
                    <a:pt x="33" y="70"/>
                  </a:lnTo>
                  <a:cubicBezTo>
                    <a:pt x="31" y="73"/>
                    <a:pt x="29" y="75"/>
                    <a:pt x="26" y="76"/>
                  </a:cubicBezTo>
                  <a:cubicBezTo>
                    <a:pt x="24" y="77"/>
                    <a:pt x="21" y="78"/>
                    <a:pt x="19" y="78"/>
                  </a:cubicBezTo>
                  <a:cubicBezTo>
                    <a:pt x="14" y="78"/>
                    <a:pt x="11" y="76"/>
                    <a:pt x="9" y="71"/>
                  </a:cubicBezTo>
                  <a:cubicBezTo>
                    <a:pt x="8" y="69"/>
                    <a:pt x="7" y="65"/>
                    <a:pt x="7" y="61"/>
                  </a:cubicBezTo>
                  <a:lnTo>
                    <a:pt x="7" y="22"/>
                  </a:lnTo>
                  <a:lnTo>
                    <a:pt x="0" y="22"/>
                  </a:lnTo>
                  <a:cubicBezTo>
                    <a:pt x="0" y="22"/>
                    <a:pt x="0" y="22"/>
                    <a:pt x="0" y="21"/>
                  </a:cubicBezTo>
                  <a:cubicBezTo>
                    <a:pt x="0" y="21"/>
                    <a:pt x="0" y="21"/>
                    <a:pt x="0" y="21"/>
                  </a:cubicBezTo>
                  <a:cubicBezTo>
                    <a:pt x="0" y="21"/>
                    <a:pt x="0" y="20"/>
                    <a:pt x="0" y="20"/>
                  </a:cubicBezTo>
                  <a:cubicBezTo>
                    <a:pt x="0" y="20"/>
                    <a:pt x="1" y="19"/>
                    <a:pt x="2" y="18"/>
                  </a:cubicBezTo>
                  <a:cubicBezTo>
                    <a:pt x="5" y="16"/>
                    <a:pt x="7" y="14"/>
                    <a:pt x="8" y="12"/>
                  </a:cubicBezTo>
                  <a:cubicBezTo>
                    <a:pt x="10" y="11"/>
                    <a:pt x="13" y="7"/>
                    <a:pt x="17" y="0"/>
                  </a:cubicBezTo>
                  <a:cubicBezTo>
                    <a:pt x="18" y="0"/>
                    <a:pt x="18" y="0"/>
                    <a:pt x="18" y="0"/>
                  </a:cubicBezTo>
                  <a:cubicBezTo>
                    <a:pt x="19" y="1"/>
                    <a:pt x="19" y="1"/>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6" name="Freeform 546"/>
            <p:cNvSpPr>
              <a:spLocks/>
            </p:cNvSpPr>
            <p:nvPr/>
          </p:nvSpPr>
          <p:spPr bwMode="auto">
            <a:xfrm>
              <a:off x="3381" y="9127"/>
              <a:ext cx="857" cy="210"/>
            </a:xfrm>
            <a:custGeom>
              <a:avLst/>
              <a:gdLst/>
              <a:ahLst/>
              <a:cxnLst>
                <a:cxn ang="0">
                  <a:pos x="704" y="0"/>
                </a:cxn>
                <a:cxn ang="0">
                  <a:pos x="702" y="31"/>
                </a:cxn>
                <a:cxn ang="0">
                  <a:pos x="699" y="56"/>
                </a:cxn>
                <a:cxn ang="0">
                  <a:pos x="696" y="69"/>
                </a:cxn>
                <a:cxn ang="0">
                  <a:pos x="694" y="75"/>
                </a:cxn>
                <a:cxn ang="0">
                  <a:pos x="693" y="79"/>
                </a:cxn>
                <a:cxn ang="0">
                  <a:pos x="689" y="80"/>
                </a:cxn>
                <a:cxn ang="0">
                  <a:pos x="688" y="80"/>
                </a:cxn>
                <a:cxn ang="0">
                  <a:pos x="365" y="80"/>
                </a:cxn>
                <a:cxn ang="0">
                  <a:pos x="365" y="80"/>
                </a:cxn>
                <a:cxn ang="0">
                  <a:pos x="363" y="82"/>
                </a:cxn>
                <a:cxn ang="0">
                  <a:pos x="363" y="83"/>
                </a:cxn>
                <a:cxn ang="0">
                  <a:pos x="360" y="88"/>
                </a:cxn>
                <a:cxn ang="0">
                  <a:pos x="358" y="101"/>
                </a:cxn>
                <a:cxn ang="0">
                  <a:pos x="355" y="125"/>
                </a:cxn>
                <a:cxn ang="0">
                  <a:pos x="353" y="155"/>
                </a:cxn>
                <a:cxn ang="0">
                  <a:pos x="349" y="155"/>
                </a:cxn>
                <a:cxn ang="0">
                  <a:pos x="347" y="125"/>
                </a:cxn>
                <a:cxn ang="0">
                  <a:pos x="345" y="101"/>
                </a:cxn>
                <a:cxn ang="0">
                  <a:pos x="342" y="88"/>
                </a:cxn>
                <a:cxn ang="0">
                  <a:pos x="341" y="83"/>
                </a:cxn>
                <a:cxn ang="0">
                  <a:pos x="339" y="82"/>
                </a:cxn>
                <a:cxn ang="0">
                  <a:pos x="339" y="80"/>
                </a:cxn>
                <a:cxn ang="0">
                  <a:pos x="339" y="80"/>
                </a:cxn>
                <a:cxn ang="0">
                  <a:pos x="14" y="80"/>
                </a:cxn>
                <a:cxn ang="0">
                  <a:pos x="11" y="80"/>
                </a:cxn>
                <a:cxn ang="0">
                  <a:pos x="9" y="79"/>
                </a:cxn>
                <a:cxn ang="0">
                  <a:pos x="8" y="75"/>
                </a:cxn>
                <a:cxn ang="0">
                  <a:pos x="6" y="69"/>
                </a:cxn>
                <a:cxn ang="0">
                  <a:pos x="3" y="56"/>
                </a:cxn>
                <a:cxn ang="0">
                  <a:pos x="0" y="31"/>
                </a:cxn>
                <a:cxn ang="0">
                  <a:pos x="0" y="0"/>
                </a:cxn>
                <a:cxn ang="0">
                  <a:pos x="5" y="16"/>
                </a:cxn>
                <a:cxn ang="0">
                  <a:pos x="6" y="43"/>
                </a:cxn>
                <a:cxn ang="0">
                  <a:pos x="9" y="64"/>
                </a:cxn>
                <a:cxn ang="0">
                  <a:pos x="13" y="71"/>
                </a:cxn>
                <a:cxn ang="0">
                  <a:pos x="13" y="74"/>
                </a:cxn>
                <a:cxn ang="0">
                  <a:pos x="14" y="75"/>
                </a:cxn>
                <a:cxn ang="0">
                  <a:pos x="14" y="75"/>
                </a:cxn>
                <a:cxn ang="0">
                  <a:pos x="14" y="75"/>
                </a:cxn>
                <a:cxn ang="0">
                  <a:pos x="339" y="75"/>
                </a:cxn>
                <a:cxn ang="0">
                  <a:pos x="341" y="77"/>
                </a:cxn>
                <a:cxn ang="0">
                  <a:pos x="344" y="79"/>
                </a:cxn>
                <a:cxn ang="0">
                  <a:pos x="345" y="83"/>
                </a:cxn>
                <a:cxn ang="0">
                  <a:pos x="349" y="91"/>
                </a:cxn>
                <a:cxn ang="0">
                  <a:pos x="352" y="112"/>
                </a:cxn>
                <a:cxn ang="0">
                  <a:pos x="353" y="139"/>
                </a:cxn>
                <a:cxn ang="0">
                  <a:pos x="349" y="155"/>
                </a:cxn>
                <a:cxn ang="0">
                  <a:pos x="350" y="125"/>
                </a:cxn>
                <a:cxn ang="0">
                  <a:pos x="353" y="101"/>
                </a:cxn>
                <a:cxn ang="0">
                  <a:pos x="355" y="87"/>
                </a:cxn>
                <a:cxn ang="0">
                  <a:pos x="358" y="80"/>
                </a:cxn>
                <a:cxn ang="0">
                  <a:pos x="360" y="79"/>
                </a:cxn>
                <a:cxn ang="0">
                  <a:pos x="361" y="77"/>
                </a:cxn>
                <a:cxn ang="0">
                  <a:pos x="363" y="75"/>
                </a:cxn>
                <a:cxn ang="0">
                  <a:pos x="688" y="75"/>
                </a:cxn>
                <a:cxn ang="0">
                  <a:pos x="688" y="75"/>
                </a:cxn>
                <a:cxn ang="0">
                  <a:pos x="689" y="75"/>
                </a:cxn>
                <a:cxn ang="0">
                  <a:pos x="689" y="74"/>
                </a:cxn>
                <a:cxn ang="0">
                  <a:pos x="691" y="67"/>
                </a:cxn>
                <a:cxn ang="0">
                  <a:pos x="694" y="55"/>
                </a:cxn>
                <a:cxn ang="0">
                  <a:pos x="697" y="31"/>
                </a:cxn>
                <a:cxn ang="0">
                  <a:pos x="699" y="0"/>
                </a:cxn>
              </a:cxnLst>
              <a:rect l="0" t="0" r="r" b="b"/>
              <a:pathLst>
                <a:path w="704" h="159">
                  <a:moveTo>
                    <a:pt x="704" y="0"/>
                  </a:moveTo>
                  <a:lnTo>
                    <a:pt x="704" y="0"/>
                  </a:lnTo>
                  <a:lnTo>
                    <a:pt x="704" y="16"/>
                  </a:lnTo>
                  <a:lnTo>
                    <a:pt x="702" y="31"/>
                  </a:lnTo>
                  <a:lnTo>
                    <a:pt x="701" y="43"/>
                  </a:lnTo>
                  <a:lnTo>
                    <a:pt x="699" y="56"/>
                  </a:lnTo>
                  <a:lnTo>
                    <a:pt x="697" y="66"/>
                  </a:lnTo>
                  <a:lnTo>
                    <a:pt x="696" y="69"/>
                  </a:lnTo>
                  <a:lnTo>
                    <a:pt x="696" y="72"/>
                  </a:lnTo>
                  <a:lnTo>
                    <a:pt x="694" y="75"/>
                  </a:lnTo>
                  <a:lnTo>
                    <a:pt x="693" y="79"/>
                  </a:lnTo>
                  <a:lnTo>
                    <a:pt x="693" y="79"/>
                  </a:lnTo>
                  <a:lnTo>
                    <a:pt x="691" y="80"/>
                  </a:lnTo>
                  <a:lnTo>
                    <a:pt x="689" y="80"/>
                  </a:lnTo>
                  <a:lnTo>
                    <a:pt x="689" y="80"/>
                  </a:lnTo>
                  <a:lnTo>
                    <a:pt x="688" y="80"/>
                  </a:lnTo>
                  <a:lnTo>
                    <a:pt x="365" y="80"/>
                  </a:lnTo>
                  <a:lnTo>
                    <a:pt x="365" y="80"/>
                  </a:lnTo>
                  <a:lnTo>
                    <a:pt x="363" y="80"/>
                  </a:lnTo>
                  <a:lnTo>
                    <a:pt x="365" y="80"/>
                  </a:lnTo>
                  <a:lnTo>
                    <a:pt x="363" y="82"/>
                  </a:lnTo>
                  <a:lnTo>
                    <a:pt x="363" y="82"/>
                  </a:lnTo>
                  <a:lnTo>
                    <a:pt x="363" y="83"/>
                  </a:lnTo>
                  <a:lnTo>
                    <a:pt x="363" y="83"/>
                  </a:lnTo>
                  <a:lnTo>
                    <a:pt x="361" y="85"/>
                  </a:lnTo>
                  <a:lnTo>
                    <a:pt x="360" y="88"/>
                  </a:lnTo>
                  <a:lnTo>
                    <a:pt x="360" y="91"/>
                  </a:lnTo>
                  <a:lnTo>
                    <a:pt x="358" y="101"/>
                  </a:lnTo>
                  <a:lnTo>
                    <a:pt x="357" y="112"/>
                  </a:lnTo>
                  <a:lnTo>
                    <a:pt x="355" y="125"/>
                  </a:lnTo>
                  <a:lnTo>
                    <a:pt x="353" y="139"/>
                  </a:lnTo>
                  <a:lnTo>
                    <a:pt x="353" y="155"/>
                  </a:lnTo>
                  <a:lnTo>
                    <a:pt x="352" y="159"/>
                  </a:lnTo>
                  <a:lnTo>
                    <a:pt x="349" y="155"/>
                  </a:lnTo>
                  <a:lnTo>
                    <a:pt x="349" y="139"/>
                  </a:lnTo>
                  <a:lnTo>
                    <a:pt x="347" y="125"/>
                  </a:lnTo>
                  <a:lnTo>
                    <a:pt x="347" y="112"/>
                  </a:lnTo>
                  <a:lnTo>
                    <a:pt x="345" y="101"/>
                  </a:lnTo>
                  <a:lnTo>
                    <a:pt x="344" y="91"/>
                  </a:lnTo>
                  <a:lnTo>
                    <a:pt x="342" y="88"/>
                  </a:lnTo>
                  <a:lnTo>
                    <a:pt x="341" y="85"/>
                  </a:lnTo>
                  <a:lnTo>
                    <a:pt x="341" y="83"/>
                  </a:lnTo>
                  <a:lnTo>
                    <a:pt x="339" y="82"/>
                  </a:lnTo>
                  <a:lnTo>
                    <a:pt x="339" y="82"/>
                  </a:lnTo>
                  <a:lnTo>
                    <a:pt x="337" y="80"/>
                  </a:lnTo>
                  <a:lnTo>
                    <a:pt x="339" y="80"/>
                  </a:lnTo>
                  <a:lnTo>
                    <a:pt x="337" y="80"/>
                  </a:lnTo>
                  <a:lnTo>
                    <a:pt x="339" y="80"/>
                  </a:lnTo>
                  <a:lnTo>
                    <a:pt x="14" y="80"/>
                  </a:lnTo>
                  <a:lnTo>
                    <a:pt x="14" y="80"/>
                  </a:lnTo>
                  <a:lnTo>
                    <a:pt x="13" y="80"/>
                  </a:lnTo>
                  <a:lnTo>
                    <a:pt x="11" y="80"/>
                  </a:lnTo>
                  <a:lnTo>
                    <a:pt x="11" y="79"/>
                  </a:lnTo>
                  <a:lnTo>
                    <a:pt x="9" y="79"/>
                  </a:lnTo>
                  <a:lnTo>
                    <a:pt x="9" y="75"/>
                  </a:lnTo>
                  <a:lnTo>
                    <a:pt x="8" y="75"/>
                  </a:lnTo>
                  <a:lnTo>
                    <a:pt x="8" y="74"/>
                  </a:lnTo>
                  <a:lnTo>
                    <a:pt x="6" y="69"/>
                  </a:lnTo>
                  <a:lnTo>
                    <a:pt x="5" y="66"/>
                  </a:lnTo>
                  <a:lnTo>
                    <a:pt x="3" y="56"/>
                  </a:lnTo>
                  <a:lnTo>
                    <a:pt x="1" y="45"/>
                  </a:lnTo>
                  <a:lnTo>
                    <a:pt x="0" y="31"/>
                  </a:lnTo>
                  <a:lnTo>
                    <a:pt x="0" y="16"/>
                  </a:lnTo>
                  <a:lnTo>
                    <a:pt x="0" y="0"/>
                  </a:lnTo>
                  <a:lnTo>
                    <a:pt x="5" y="0"/>
                  </a:lnTo>
                  <a:lnTo>
                    <a:pt x="5" y="16"/>
                  </a:lnTo>
                  <a:lnTo>
                    <a:pt x="5" y="31"/>
                  </a:lnTo>
                  <a:lnTo>
                    <a:pt x="6" y="43"/>
                  </a:lnTo>
                  <a:lnTo>
                    <a:pt x="8" y="55"/>
                  </a:lnTo>
                  <a:lnTo>
                    <a:pt x="9" y="64"/>
                  </a:lnTo>
                  <a:lnTo>
                    <a:pt x="11" y="67"/>
                  </a:lnTo>
                  <a:lnTo>
                    <a:pt x="13" y="71"/>
                  </a:lnTo>
                  <a:lnTo>
                    <a:pt x="13" y="74"/>
                  </a:lnTo>
                  <a:lnTo>
                    <a:pt x="13" y="74"/>
                  </a:lnTo>
                  <a:lnTo>
                    <a:pt x="14" y="75"/>
                  </a:lnTo>
                  <a:lnTo>
                    <a:pt x="14" y="75"/>
                  </a:lnTo>
                  <a:lnTo>
                    <a:pt x="16" y="75"/>
                  </a:lnTo>
                  <a:lnTo>
                    <a:pt x="14" y="75"/>
                  </a:lnTo>
                  <a:lnTo>
                    <a:pt x="16" y="75"/>
                  </a:lnTo>
                  <a:lnTo>
                    <a:pt x="14" y="75"/>
                  </a:lnTo>
                  <a:lnTo>
                    <a:pt x="339" y="75"/>
                  </a:lnTo>
                  <a:lnTo>
                    <a:pt x="339" y="75"/>
                  </a:lnTo>
                  <a:lnTo>
                    <a:pt x="341" y="75"/>
                  </a:lnTo>
                  <a:lnTo>
                    <a:pt x="341" y="77"/>
                  </a:lnTo>
                  <a:lnTo>
                    <a:pt x="342" y="79"/>
                  </a:lnTo>
                  <a:lnTo>
                    <a:pt x="344" y="79"/>
                  </a:lnTo>
                  <a:lnTo>
                    <a:pt x="344" y="80"/>
                  </a:lnTo>
                  <a:lnTo>
                    <a:pt x="345" y="83"/>
                  </a:lnTo>
                  <a:lnTo>
                    <a:pt x="347" y="87"/>
                  </a:lnTo>
                  <a:lnTo>
                    <a:pt x="349" y="91"/>
                  </a:lnTo>
                  <a:lnTo>
                    <a:pt x="350" y="101"/>
                  </a:lnTo>
                  <a:lnTo>
                    <a:pt x="352" y="112"/>
                  </a:lnTo>
                  <a:lnTo>
                    <a:pt x="353" y="125"/>
                  </a:lnTo>
                  <a:lnTo>
                    <a:pt x="353" y="139"/>
                  </a:lnTo>
                  <a:lnTo>
                    <a:pt x="353" y="155"/>
                  </a:lnTo>
                  <a:lnTo>
                    <a:pt x="349" y="155"/>
                  </a:lnTo>
                  <a:lnTo>
                    <a:pt x="349" y="139"/>
                  </a:lnTo>
                  <a:lnTo>
                    <a:pt x="350" y="125"/>
                  </a:lnTo>
                  <a:lnTo>
                    <a:pt x="352" y="112"/>
                  </a:lnTo>
                  <a:lnTo>
                    <a:pt x="353" y="101"/>
                  </a:lnTo>
                  <a:lnTo>
                    <a:pt x="355" y="90"/>
                  </a:lnTo>
                  <a:lnTo>
                    <a:pt x="355" y="87"/>
                  </a:lnTo>
                  <a:lnTo>
                    <a:pt x="357" y="83"/>
                  </a:lnTo>
                  <a:lnTo>
                    <a:pt x="358" y="80"/>
                  </a:lnTo>
                  <a:lnTo>
                    <a:pt x="358" y="80"/>
                  </a:lnTo>
                  <a:lnTo>
                    <a:pt x="360" y="79"/>
                  </a:lnTo>
                  <a:lnTo>
                    <a:pt x="360" y="79"/>
                  </a:lnTo>
                  <a:lnTo>
                    <a:pt x="361" y="77"/>
                  </a:lnTo>
                  <a:lnTo>
                    <a:pt x="363" y="75"/>
                  </a:lnTo>
                  <a:lnTo>
                    <a:pt x="363" y="75"/>
                  </a:lnTo>
                  <a:lnTo>
                    <a:pt x="365" y="75"/>
                  </a:lnTo>
                  <a:lnTo>
                    <a:pt x="688" y="75"/>
                  </a:lnTo>
                  <a:lnTo>
                    <a:pt x="688" y="75"/>
                  </a:lnTo>
                  <a:lnTo>
                    <a:pt x="688" y="75"/>
                  </a:lnTo>
                  <a:lnTo>
                    <a:pt x="688" y="75"/>
                  </a:lnTo>
                  <a:lnTo>
                    <a:pt x="689" y="75"/>
                  </a:lnTo>
                  <a:lnTo>
                    <a:pt x="688" y="75"/>
                  </a:lnTo>
                  <a:lnTo>
                    <a:pt x="689" y="74"/>
                  </a:lnTo>
                  <a:lnTo>
                    <a:pt x="691" y="71"/>
                  </a:lnTo>
                  <a:lnTo>
                    <a:pt x="691" y="67"/>
                  </a:lnTo>
                  <a:lnTo>
                    <a:pt x="693" y="64"/>
                  </a:lnTo>
                  <a:lnTo>
                    <a:pt x="694" y="55"/>
                  </a:lnTo>
                  <a:lnTo>
                    <a:pt x="696" y="43"/>
                  </a:lnTo>
                  <a:lnTo>
                    <a:pt x="697" y="31"/>
                  </a:lnTo>
                  <a:lnTo>
                    <a:pt x="697" y="16"/>
                  </a:lnTo>
                  <a:lnTo>
                    <a:pt x="699" y="0"/>
                  </a:lnTo>
                  <a:lnTo>
                    <a:pt x="70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7" name="Freeform 547"/>
            <p:cNvSpPr>
              <a:spLocks/>
            </p:cNvSpPr>
            <p:nvPr/>
          </p:nvSpPr>
          <p:spPr bwMode="auto">
            <a:xfrm>
              <a:off x="3024" y="8075"/>
              <a:ext cx="94" cy="115"/>
            </a:xfrm>
            <a:custGeom>
              <a:avLst/>
              <a:gdLst/>
              <a:ahLst/>
              <a:cxnLst>
                <a:cxn ang="0">
                  <a:pos x="0" y="85"/>
                </a:cxn>
                <a:cxn ang="0">
                  <a:pos x="0" y="85"/>
                </a:cxn>
                <a:cxn ang="0">
                  <a:pos x="9" y="82"/>
                </a:cxn>
                <a:cxn ang="0">
                  <a:pos x="12" y="73"/>
                </a:cxn>
                <a:cxn ang="0">
                  <a:pos x="12" y="14"/>
                </a:cxn>
                <a:cxn ang="0">
                  <a:pos x="9" y="5"/>
                </a:cxn>
                <a:cxn ang="0">
                  <a:pos x="0" y="3"/>
                </a:cxn>
                <a:cxn ang="0">
                  <a:pos x="0" y="0"/>
                </a:cxn>
                <a:cxn ang="0">
                  <a:pos x="37" y="0"/>
                </a:cxn>
                <a:cxn ang="0">
                  <a:pos x="37" y="3"/>
                </a:cxn>
                <a:cxn ang="0">
                  <a:pos x="27" y="5"/>
                </a:cxn>
                <a:cxn ang="0">
                  <a:pos x="25" y="14"/>
                </a:cxn>
                <a:cxn ang="0">
                  <a:pos x="25" y="77"/>
                </a:cxn>
                <a:cxn ang="0">
                  <a:pos x="26" y="80"/>
                </a:cxn>
                <a:cxn ang="0">
                  <a:pos x="29" y="82"/>
                </a:cxn>
                <a:cxn ang="0">
                  <a:pos x="32" y="82"/>
                </a:cxn>
                <a:cxn ang="0">
                  <a:pos x="38" y="82"/>
                </a:cxn>
                <a:cxn ang="0">
                  <a:pos x="62" y="79"/>
                </a:cxn>
                <a:cxn ang="0">
                  <a:pos x="74" y="65"/>
                </a:cxn>
                <a:cxn ang="0">
                  <a:pos x="77" y="65"/>
                </a:cxn>
                <a:cxn ang="0">
                  <a:pos x="71" y="87"/>
                </a:cxn>
                <a:cxn ang="0">
                  <a:pos x="0" y="87"/>
                </a:cxn>
                <a:cxn ang="0">
                  <a:pos x="0" y="85"/>
                </a:cxn>
              </a:cxnLst>
              <a:rect l="0" t="0" r="r" b="b"/>
              <a:pathLst>
                <a:path w="77" h="87">
                  <a:moveTo>
                    <a:pt x="0" y="85"/>
                  </a:moveTo>
                  <a:lnTo>
                    <a:pt x="0" y="85"/>
                  </a:lnTo>
                  <a:cubicBezTo>
                    <a:pt x="5" y="85"/>
                    <a:pt x="8" y="84"/>
                    <a:pt x="9" y="82"/>
                  </a:cubicBezTo>
                  <a:cubicBezTo>
                    <a:pt x="11" y="81"/>
                    <a:pt x="12" y="78"/>
                    <a:pt x="12" y="73"/>
                  </a:cubicBezTo>
                  <a:lnTo>
                    <a:pt x="12" y="14"/>
                  </a:lnTo>
                  <a:cubicBezTo>
                    <a:pt x="12" y="10"/>
                    <a:pt x="11" y="7"/>
                    <a:pt x="9" y="5"/>
                  </a:cubicBezTo>
                  <a:cubicBezTo>
                    <a:pt x="8" y="4"/>
                    <a:pt x="5" y="3"/>
                    <a:pt x="0" y="3"/>
                  </a:cubicBezTo>
                  <a:lnTo>
                    <a:pt x="0" y="0"/>
                  </a:lnTo>
                  <a:lnTo>
                    <a:pt x="37" y="0"/>
                  </a:lnTo>
                  <a:lnTo>
                    <a:pt x="37" y="3"/>
                  </a:lnTo>
                  <a:cubicBezTo>
                    <a:pt x="32" y="3"/>
                    <a:pt x="29" y="4"/>
                    <a:pt x="27" y="5"/>
                  </a:cubicBezTo>
                  <a:cubicBezTo>
                    <a:pt x="26" y="6"/>
                    <a:pt x="25" y="9"/>
                    <a:pt x="25" y="14"/>
                  </a:cubicBezTo>
                  <a:lnTo>
                    <a:pt x="25" y="77"/>
                  </a:lnTo>
                  <a:cubicBezTo>
                    <a:pt x="25" y="78"/>
                    <a:pt x="25" y="80"/>
                    <a:pt x="26" y="80"/>
                  </a:cubicBezTo>
                  <a:cubicBezTo>
                    <a:pt x="26" y="81"/>
                    <a:pt x="27" y="82"/>
                    <a:pt x="29" y="82"/>
                  </a:cubicBezTo>
                  <a:cubicBezTo>
                    <a:pt x="30" y="82"/>
                    <a:pt x="31" y="82"/>
                    <a:pt x="32" y="82"/>
                  </a:cubicBezTo>
                  <a:cubicBezTo>
                    <a:pt x="33" y="82"/>
                    <a:pt x="35" y="82"/>
                    <a:pt x="38" y="82"/>
                  </a:cubicBezTo>
                  <a:cubicBezTo>
                    <a:pt x="50" y="82"/>
                    <a:pt x="58" y="81"/>
                    <a:pt x="62" y="79"/>
                  </a:cubicBezTo>
                  <a:cubicBezTo>
                    <a:pt x="66" y="77"/>
                    <a:pt x="70" y="73"/>
                    <a:pt x="74" y="65"/>
                  </a:cubicBezTo>
                  <a:lnTo>
                    <a:pt x="77" y="65"/>
                  </a:lnTo>
                  <a:lnTo>
                    <a:pt x="71" y="87"/>
                  </a:lnTo>
                  <a:lnTo>
                    <a:pt x="0" y="87"/>
                  </a:lnTo>
                  <a:lnTo>
                    <a:pt x="0" y="8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8" name="Freeform 548"/>
            <p:cNvSpPr>
              <a:spLocks noEditPoints="1"/>
            </p:cNvSpPr>
            <p:nvPr/>
          </p:nvSpPr>
          <p:spPr bwMode="auto">
            <a:xfrm>
              <a:off x="3124" y="8111"/>
              <a:ext cx="71" cy="82"/>
            </a:xfrm>
            <a:custGeom>
              <a:avLst/>
              <a:gdLst/>
              <a:ahLst/>
              <a:cxnLst>
                <a:cxn ang="0">
                  <a:pos x="0" y="31"/>
                </a:cxn>
                <a:cxn ang="0">
                  <a:pos x="0" y="31"/>
                </a:cxn>
                <a:cxn ang="0">
                  <a:pos x="8" y="9"/>
                </a:cxn>
                <a:cxn ang="0">
                  <a:pos x="29" y="0"/>
                </a:cxn>
                <a:cxn ang="0">
                  <a:pos x="50" y="8"/>
                </a:cxn>
                <a:cxn ang="0">
                  <a:pos x="58" y="31"/>
                </a:cxn>
                <a:cxn ang="0">
                  <a:pos x="50" y="53"/>
                </a:cxn>
                <a:cxn ang="0">
                  <a:pos x="29" y="62"/>
                </a:cxn>
                <a:cxn ang="0">
                  <a:pos x="8" y="53"/>
                </a:cxn>
                <a:cxn ang="0">
                  <a:pos x="0" y="31"/>
                </a:cxn>
                <a:cxn ang="0">
                  <a:pos x="0" y="31"/>
                </a:cxn>
                <a:cxn ang="0">
                  <a:pos x="27" y="4"/>
                </a:cxn>
                <a:cxn ang="0">
                  <a:pos x="27" y="4"/>
                </a:cxn>
                <a:cxn ang="0">
                  <a:pos x="18" y="7"/>
                </a:cxn>
                <a:cxn ang="0">
                  <a:pos x="12" y="27"/>
                </a:cxn>
                <a:cxn ang="0">
                  <a:pos x="17" y="49"/>
                </a:cxn>
                <a:cxn ang="0">
                  <a:pos x="31" y="59"/>
                </a:cxn>
                <a:cxn ang="0">
                  <a:pos x="43" y="52"/>
                </a:cxn>
                <a:cxn ang="0">
                  <a:pos x="46" y="35"/>
                </a:cxn>
                <a:cxn ang="0">
                  <a:pos x="41" y="14"/>
                </a:cxn>
                <a:cxn ang="0">
                  <a:pos x="27" y="4"/>
                </a:cxn>
                <a:cxn ang="0">
                  <a:pos x="27" y="4"/>
                </a:cxn>
                <a:cxn ang="0">
                  <a:pos x="30" y="0"/>
                </a:cxn>
                <a:cxn ang="0">
                  <a:pos x="30" y="0"/>
                </a:cxn>
                <a:cxn ang="0">
                  <a:pos x="30" y="0"/>
                </a:cxn>
              </a:cxnLst>
              <a:rect l="0" t="0" r="r" b="b"/>
              <a:pathLst>
                <a:path w="58" h="62">
                  <a:moveTo>
                    <a:pt x="0" y="31"/>
                  </a:moveTo>
                  <a:lnTo>
                    <a:pt x="0" y="31"/>
                  </a:lnTo>
                  <a:cubicBezTo>
                    <a:pt x="0" y="22"/>
                    <a:pt x="3" y="15"/>
                    <a:pt x="8" y="9"/>
                  </a:cubicBezTo>
                  <a:cubicBezTo>
                    <a:pt x="13" y="3"/>
                    <a:pt x="20" y="0"/>
                    <a:pt x="29" y="0"/>
                  </a:cubicBezTo>
                  <a:cubicBezTo>
                    <a:pt x="37" y="0"/>
                    <a:pt x="44" y="3"/>
                    <a:pt x="50" y="8"/>
                  </a:cubicBezTo>
                  <a:cubicBezTo>
                    <a:pt x="56" y="14"/>
                    <a:pt x="58" y="21"/>
                    <a:pt x="58" y="31"/>
                  </a:cubicBezTo>
                  <a:cubicBezTo>
                    <a:pt x="58" y="39"/>
                    <a:pt x="56" y="47"/>
                    <a:pt x="50" y="53"/>
                  </a:cubicBezTo>
                  <a:cubicBezTo>
                    <a:pt x="45" y="59"/>
                    <a:pt x="38" y="62"/>
                    <a:pt x="29" y="62"/>
                  </a:cubicBezTo>
                  <a:cubicBezTo>
                    <a:pt x="21" y="62"/>
                    <a:pt x="14" y="59"/>
                    <a:pt x="8" y="53"/>
                  </a:cubicBezTo>
                  <a:cubicBezTo>
                    <a:pt x="3" y="47"/>
                    <a:pt x="0" y="40"/>
                    <a:pt x="0" y="31"/>
                  </a:cubicBezTo>
                  <a:lnTo>
                    <a:pt x="0" y="31"/>
                  </a:lnTo>
                  <a:close/>
                  <a:moveTo>
                    <a:pt x="27" y="4"/>
                  </a:moveTo>
                  <a:lnTo>
                    <a:pt x="27" y="4"/>
                  </a:lnTo>
                  <a:cubicBezTo>
                    <a:pt x="24" y="4"/>
                    <a:pt x="21" y="5"/>
                    <a:pt x="18" y="7"/>
                  </a:cubicBezTo>
                  <a:cubicBezTo>
                    <a:pt x="14" y="11"/>
                    <a:pt x="12" y="18"/>
                    <a:pt x="12" y="27"/>
                  </a:cubicBezTo>
                  <a:cubicBezTo>
                    <a:pt x="12" y="35"/>
                    <a:pt x="14" y="42"/>
                    <a:pt x="17" y="49"/>
                  </a:cubicBezTo>
                  <a:cubicBezTo>
                    <a:pt x="20" y="56"/>
                    <a:pt x="25" y="59"/>
                    <a:pt x="31" y="59"/>
                  </a:cubicBezTo>
                  <a:cubicBezTo>
                    <a:pt x="36" y="59"/>
                    <a:pt x="40" y="57"/>
                    <a:pt x="43" y="52"/>
                  </a:cubicBezTo>
                  <a:cubicBezTo>
                    <a:pt x="45" y="48"/>
                    <a:pt x="46" y="42"/>
                    <a:pt x="46" y="35"/>
                  </a:cubicBezTo>
                  <a:cubicBezTo>
                    <a:pt x="46" y="27"/>
                    <a:pt x="45" y="20"/>
                    <a:pt x="41" y="14"/>
                  </a:cubicBezTo>
                  <a:cubicBezTo>
                    <a:pt x="38" y="7"/>
                    <a:pt x="33" y="4"/>
                    <a:pt x="27" y="4"/>
                  </a:cubicBezTo>
                  <a:lnTo>
                    <a:pt x="27" y="4"/>
                  </a:lnTo>
                  <a:close/>
                  <a:moveTo>
                    <a:pt x="30" y="0"/>
                  </a:moveTo>
                  <a:lnTo>
                    <a:pt x="30" y="0"/>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69" name="Freeform 549"/>
            <p:cNvSpPr>
              <a:spLocks noEditPoints="1"/>
            </p:cNvSpPr>
            <p:nvPr/>
          </p:nvSpPr>
          <p:spPr bwMode="auto">
            <a:xfrm>
              <a:off x="3208" y="8109"/>
              <a:ext cx="65" cy="82"/>
            </a:xfrm>
            <a:custGeom>
              <a:avLst/>
              <a:gdLst/>
              <a:ahLst/>
              <a:cxnLst>
                <a:cxn ang="0">
                  <a:pos x="33" y="26"/>
                </a:cxn>
                <a:cxn ang="0">
                  <a:pos x="33" y="26"/>
                </a:cxn>
                <a:cxn ang="0">
                  <a:pos x="20" y="31"/>
                </a:cxn>
                <a:cxn ang="0">
                  <a:pos x="11" y="44"/>
                </a:cxn>
                <a:cxn ang="0">
                  <a:pos x="15" y="53"/>
                </a:cxn>
                <a:cxn ang="0">
                  <a:pos x="20" y="55"/>
                </a:cxn>
                <a:cxn ang="0">
                  <a:pos x="29" y="52"/>
                </a:cxn>
                <a:cxn ang="0">
                  <a:pos x="33" y="46"/>
                </a:cxn>
                <a:cxn ang="0">
                  <a:pos x="33" y="26"/>
                </a:cxn>
                <a:cxn ang="0">
                  <a:pos x="0" y="49"/>
                </a:cxn>
                <a:cxn ang="0">
                  <a:pos x="0" y="49"/>
                </a:cxn>
                <a:cxn ang="0">
                  <a:pos x="9" y="33"/>
                </a:cxn>
                <a:cxn ang="0">
                  <a:pos x="33" y="23"/>
                </a:cxn>
                <a:cxn ang="0">
                  <a:pos x="33" y="17"/>
                </a:cxn>
                <a:cxn ang="0">
                  <a:pos x="31" y="8"/>
                </a:cxn>
                <a:cxn ang="0">
                  <a:pos x="22" y="4"/>
                </a:cxn>
                <a:cxn ang="0">
                  <a:pos x="16" y="5"/>
                </a:cxn>
                <a:cxn ang="0">
                  <a:pos x="13" y="10"/>
                </a:cxn>
                <a:cxn ang="0">
                  <a:pos x="13" y="13"/>
                </a:cxn>
                <a:cxn ang="0">
                  <a:pos x="14" y="15"/>
                </a:cxn>
                <a:cxn ang="0">
                  <a:pos x="11" y="20"/>
                </a:cxn>
                <a:cxn ang="0">
                  <a:pos x="8" y="21"/>
                </a:cxn>
                <a:cxn ang="0">
                  <a:pos x="4" y="19"/>
                </a:cxn>
                <a:cxn ang="0">
                  <a:pos x="2" y="15"/>
                </a:cxn>
                <a:cxn ang="0">
                  <a:pos x="8" y="5"/>
                </a:cxn>
                <a:cxn ang="0">
                  <a:pos x="24" y="0"/>
                </a:cxn>
                <a:cxn ang="0">
                  <a:pos x="41" y="8"/>
                </a:cxn>
                <a:cxn ang="0">
                  <a:pos x="43" y="21"/>
                </a:cxn>
                <a:cxn ang="0">
                  <a:pos x="43" y="47"/>
                </a:cxn>
                <a:cxn ang="0">
                  <a:pos x="44" y="52"/>
                </a:cxn>
                <a:cxn ang="0">
                  <a:pos x="47" y="55"/>
                </a:cxn>
                <a:cxn ang="0">
                  <a:pos x="50" y="55"/>
                </a:cxn>
                <a:cxn ang="0">
                  <a:pos x="53" y="52"/>
                </a:cxn>
                <a:cxn ang="0">
                  <a:pos x="53" y="56"/>
                </a:cxn>
                <a:cxn ang="0">
                  <a:pos x="49" y="60"/>
                </a:cxn>
                <a:cxn ang="0">
                  <a:pos x="41" y="62"/>
                </a:cxn>
                <a:cxn ang="0">
                  <a:pos x="35" y="59"/>
                </a:cxn>
                <a:cxn ang="0">
                  <a:pos x="33" y="53"/>
                </a:cxn>
                <a:cxn ang="0">
                  <a:pos x="24" y="59"/>
                </a:cxn>
                <a:cxn ang="0">
                  <a:pos x="13" y="62"/>
                </a:cxn>
                <a:cxn ang="0">
                  <a:pos x="4" y="59"/>
                </a:cxn>
                <a:cxn ang="0">
                  <a:pos x="0" y="49"/>
                </a:cxn>
                <a:cxn ang="0">
                  <a:pos x="0" y="49"/>
                </a:cxn>
                <a:cxn ang="0">
                  <a:pos x="24" y="0"/>
                </a:cxn>
                <a:cxn ang="0">
                  <a:pos x="24" y="0"/>
                </a:cxn>
                <a:cxn ang="0">
                  <a:pos x="24" y="0"/>
                </a:cxn>
              </a:cxnLst>
              <a:rect l="0" t="0" r="r" b="b"/>
              <a:pathLst>
                <a:path w="53" h="62">
                  <a:moveTo>
                    <a:pt x="33" y="26"/>
                  </a:moveTo>
                  <a:lnTo>
                    <a:pt x="33" y="26"/>
                  </a:lnTo>
                  <a:cubicBezTo>
                    <a:pt x="28" y="27"/>
                    <a:pt x="24" y="29"/>
                    <a:pt x="20" y="31"/>
                  </a:cubicBezTo>
                  <a:cubicBezTo>
                    <a:pt x="14" y="35"/>
                    <a:pt x="11" y="39"/>
                    <a:pt x="11" y="44"/>
                  </a:cubicBezTo>
                  <a:cubicBezTo>
                    <a:pt x="11" y="48"/>
                    <a:pt x="12" y="51"/>
                    <a:pt x="15" y="53"/>
                  </a:cubicBezTo>
                  <a:cubicBezTo>
                    <a:pt x="17" y="54"/>
                    <a:pt x="18" y="55"/>
                    <a:pt x="20" y="55"/>
                  </a:cubicBezTo>
                  <a:cubicBezTo>
                    <a:pt x="23" y="55"/>
                    <a:pt x="26" y="54"/>
                    <a:pt x="29" y="52"/>
                  </a:cubicBezTo>
                  <a:cubicBezTo>
                    <a:pt x="31"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2" y="10"/>
                    <a:pt x="31" y="8"/>
                  </a:cubicBezTo>
                  <a:cubicBezTo>
                    <a:pt x="30" y="5"/>
                    <a:pt x="27" y="4"/>
                    <a:pt x="22" y="4"/>
                  </a:cubicBezTo>
                  <a:cubicBezTo>
                    <a:pt x="20" y="4"/>
                    <a:pt x="18" y="4"/>
                    <a:pt x="16" y="5"/>
                  </a:cubicBezTo>
                  <a:cubicBezTo>
                    <a:pt x="14" y="6"/>
                    <a:pt x="13" y="8"/>
                    <a:pt x="13" y="10"/>
                  </a:cubicBezTo>
                  <a:cubicBezTo>
                    <a:pt x="13" y="11"/>
                    <a:pt x="13" y="11"/>
                    <a:pt x="13" y="13"/>
                  </a:cubicBezTo>
                  <a:cubicBezTo>
                    <a:pt x="13" y="14"/>
                    <a:pt x="14" y="15"/>
                    <a:pt x="14" y="15"/>
                  </a:cubicBezTo>
                  <a:cubicBezTo>
                    <a:pt x="14" y="17"/>
                    <a:pt x="13" y="19"/>
                    <a:pt x="11" y="20"/>
                  </a:cubicBezTo>
                  <a:cubicBezTo>
                    <a:pt x="10" y="21"/>
                    <a:pt x="9" y="21"/>
                    <a:pt x="8" y="21"/>
                  </a:cubicBezTo>
                  <a:cubicBezTo>
                    <a:pt x="6" y="21"/>
                    <a:pt x="5" y="20"/>
                    <a:pt x="4" y="19"/>
                  </a:cubicBezTo>
                  <a:cubicBezTo>
                    <a:pt x="2" y="18"/>
                    <a:pt x="2" y="16"/>
                    <a:pt x="2" y="15"/>
                  </a:cubicBezTo>
                  <a:cubicBezTo>
                    <a:pt x="2" y="12"/>
                    <a:pt x="4" y="9"/>
                    <a:pt x="8" y="5"/>
                  </a:cubicBezTo>
                  <a:cubicBezTo>
                    <a:pt x="11" y="2"/>
                    <a:pt x="17" y="0"/>
                    <a:pt x="24" y="0"/>
                  </a:cubicBezTo>
                  <a:cubicBezTo>
                    <a:pt x="32" y="0"/>
                    <a:pt x="38" y="3"/>
                    <a:pt x="41" y="8"/>
                  </a:cubicBezTo>
                  <a:cubicBezTo>
                    <a:pt x="42" y="11"/>
                    <a:pt x="43" y="16"/>
                    <a:pt x="43" y="21"/>
                  </a:cubicBezTo>
                  <a:lnTo>
                    <a:pt x="43" y="47"/>
                  </a:lnTo>
                  <a:cubicBezTo>
                    <a:pt x="43" y="50"/>
                    <a:pt x="43" y="52"/>
                    <a:pt x="44" y="52"/>
                  </a:cubicBezTo>
                  <a:cubicBezTo>
                    <a:pt x="44" y="54"/>
                    <a:pt x="45" y="55"/>
                    <a:pt x="47" y="55"/>
                  </a:cubicBezTo>
                  <a:cubicBezTo>
                    <a:pt x="48" y="55"/>
                    <a:pt x="49" y="55"/>
                    <a:pt x="50" y="55"/>
                  </a:cubicBezTo>
                  <a:cubicBezTo>
                    <a:pt x="50" y="54"/>
                    <a:pt x="51" y="53"/>
                    <a:pt x="53" y="52"/>
                  </a:cubicBezTo>
                  <a:lnTo>
                    <a:pt x="53" y="56"/>
                  </a:lnTo>
                  <a:cubicBezTo>
                    <a:pt x="52" y="57"/>
                    <a:pt x="50" y="59"/>
                    <a:pt x="49" y="60"/>
                  </a:cubicBezTo>
                  <a:cubicBezTo>
                    <a:pt x="46" y="61"/>
                    <a:pt x="44" y="62"/>
                    <a:pt x="41" y="62"/>
                  </a:cubicBezTo>
                  <a:cubicBezTo>
                    <a:pt x="38" y="62"/>
                    <a:pt x="36" y="61"/>
                    <a:pt x="35" y="59"/>
                  </a:cubicBezTo>
                  <a:cubicBezTo>
                    <a:pt x="34" y="58"/>
                    <a:pt x="33" y="55"/>
                    <a:pt x="33" y="53"/>
                  </a:cubicBezTo>
                  <a:cubicBezTo>
                    <a:pt x="29" y="55"/>
                    <a:pt x="27" y="58"/>
                    <a:pt x="24" y="59"/>
                  </a:cubicBezTo>
                  <a:cubicBezTo>
                    <a:pt x="20" y="61"/>
                    <a:pt x="17" y="62"/>
                    <a:pt x="13" y="62"/>
                  </a:cubicBezTo>
                  <a:cubicBezTo>
                    <a:pt x="9" y="62"/>
                    <a:pt x="6" y="61"/>
                    <a:pt x="4" y="59"/>
                  </a:cubicBezTo>
                  <a:cubicBezTo>
                    <a:pt x="1" y="56"/>
                    <a:pt x="0" y="53"/>
                    <a:pt x="0" y="49"/>
                  </a:cubicBezTo>
                  <a:lnTo>
                    <a:pt x="0" y="49"/>
                  </a:lnTo>
                  <a:close/>
                  <a:moveTo>
                    <a:pt x="24" y="0"/>
                  </a:moveTo>
                  <a:lnTo>
                    <a:pt x="24" y="0"/>
                  </a:lnTo>
                  <a:lnTo>
                    <a:pt x="2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0" name="Freeform 550"/>
            <p:cNvSpPr>
              <a:spLocks noEditPoints="1"/>
            </p:cNvSpPr>
            <p:nvPr/>
          </p:nvSpPr>
          <p:spPr bwMode="auto">
            <a:xfrm>
              <a:off x="3278" y="8071"/>
              <a:ext cx="75" cy="122"/>
            </a:xfrm>
            <a:custGeom>
              <a:avLst/>
              <a:gdLst/>
              <a:ahLst/>
              <a:cxnLst>
                <a:cxn ang="0">
                  <a:pos x="28" y="30"/>
                </a:cxn>
                <a:cxn ang="0">
                  <a:pos x="28" y="30"/>
                </a:cxn>
                <a:cxn ang="0">
                  <a:pos x="37" y="32"/>
                </a:cxn>
                <a:cxn ang="0">
                  <a:pos x="42" y="35"/>
                </a:cxn>
                <a:cxn ang="0">
                  <a:pos x="42" y="15"/>
                </a:cxn>
                <a:cxn ang="0">
                  <a:pos x="41" y="9"/>
                </a:cxn>
                <a:cxn ang="0">
                  <a:pos x="37" y="8"/>
                </a:cxn>
                <a:cxn ang="0">
                  <a:pos x="35" y="8"/>
                </a:cxn>
                <a:cxn ang="0">
                  <a:pos x="33" y="8"/>
                </a:cxn>
                <a:cxn ang="0">
                  <a:pos x="33" y="6"/>
                </a:cxn>
                <a:cxn ang="0">
                  <a:pos x="38" y="5"/>
                </a:cxn>
                <a:cxn ang="0">
                  <a:pos x="44" y="3"/>
                </a:cxn>
                <a:cxn ang="0">
                  <a:pos x="49" y="2"/>
                </a:cxn>
                <a:cxn ang="0">
                  <a:pos x="52" y="0"/>
                </a:cxn>
                <a:cxn ang="0">
                  <a:pos x="53" y="0"/>
                </a:cxn>
                <a:cxn ang="0">
                  <a:pos x="53" y="7"/>
                </a:cxn>
                <a:cxn ang="0">
                  <a:pos x="52" y="15"/>
                </a:cxn>
                <a:cxn ang="0">
                  <a:pos x="52" y="23"/>
                </a:cxn>
                <a:cxn ang="0">
                  <a:pos x="52" y="75"/>
                </a:cxn>
                <a:cxn ang="0">
                  <a:pos x="53" y="81"/>
                </a:cxn>
                <a:cxn ang="0">
                  <a:pos x="59" y="83"/>
                </a:cxn>
                <a:cxn ang="0">
                  <a:pos x="60" y="83"/>
                </a:cxn>
                <a:cxn ang="0">
                  <a:pos x="62" y="83"/>
                </a:cxn>
                <a:cxn ang="0">
                  <a:pos x="62" y="85"/>
                </a:cxn>
                <a:cxn ang="0">
                  <a:pos x="52" y="88"/>
                </a:cxn>
                <a:cxn ang="0">
                  <a:pos x="42" y="92"/>
                </a:cxn>
                <a:cxn ang="0">
                  <a:pos x="42" y="91"/>
                </a:cxn>
                <a:cxn ang="0">
                  <a:pos x="42" y="83"/>
                </a:cxn>
                <a:cxn ang="0">
                  <a:pos x="35" y="89"/>
                </a:cxn>
                <a:cxn ang="0">
                  <a:pos x="25" y="92"/>
                </a:cxn>
                <a:cxn ang="0">
                  <a:pos x="7" y="83"/>
                </a:cxn>
                <a:cxn ang="0">
                  <a:pos x="0" y="64"/>
                </a:cxn>
                <a:cxn ang="0">
                  <a:pos x="8" y="40"/>
                </a:cxn>
                <a:cxn ang="0">
                  <a:pos x="28" y="30"/>
                </a:cxn>
                <a:cxn ang="0">
                  <a:pos x="28" y="30"/>
                </a:cxn>
                <a:cxn ang="0">
                  <a:pos x="30" y="85"/>
                </a:cxn>
                <a:cxn ang="0">
                  <a:pos x="30" y="85"/>
                </a:cxn>
                <a:cxn ang="0">
                  <a:pos x="39" y="82"/>
                </a:cxn>
                <a:cxn ang="0">
                  <a:pos x="42" y="76"/>
                </a:cxn>
                <a:cxn ang="0">
                  <a:pos x="42" y="49"/>
                </a:cxn>
                <a:cxn ang="0">
                  <a:pos x="37" y="37"/>
                </a:cxn>
                <a:cxn ang="0">
                  <a:pos x="28" y="33"/>
                </a:cxn>
                <a:cxn ang="0">
                  <a:pos x="16" y="40"/>
                </a:cxn>
                <a:cxn ang="0">
                  <a:pos x="11" y="58"/>
                </a:cxn>
                <a:cxn ang="0">
                  <a:pos x="16" y="77"/>
                </a:cxn>
                <a:cxn ang="0">
                  <a:pos x="30" y="85"/>
                </a:cxn>
                <a:cxn ang="0">
                  <a:pos x="30" y="85"/>
                </a:cxn>
              </a:cxnLst>
              <a:rect l="0" t="0" r="r" b="b"/>
              <a:pathLst>
                <a:path w="62" h="92">
                  <a:moveTo>
                    <a:pt x="28" y="30"/>
                  </a:moveTo>
                  <a:lnTo>
                    <a:pt x="28" y="30"/>
                  </a:lnTo>
                  <a:cubicBezTo>
                    <a:pt x="31" y="30"/>
                    <a:pt x="34" y="30"/>
                    <a:pt x="37" y="32"/>
                  </a:cubicBezTo>
                  <a:cubicBezTo>
                    <a:pt x="38" y="33"/>
                    <a:pt x="40" y="34"/>
                    <a:pt x="42" y="35"/>
                  </a:cubicBezTo>
                  <a:lnTo>
                    <a:pt x="42" y="15"/>
                  </a:lnTo>
                  <a:cubicBezTo>
                    <a:pt x="42" y="12"/>
                    <a:pt x="41" y="10"/>
                    <a:pt x="41" y="9"/>
                  </a:cubicBezTo>
                  <a:cubicBezTo>
                    <a:pt x="40" y="8"/>
                    <a:pt x="39" y="8"/>
                    <a:pt x="37" y="8"/>
                  </a:cubicBezTo>
                  <a:cubicBezTo>
                    <a:pt x="36" y="8"/>
                    <a:pt x="36" y="8"/>
                    <a:pt x="35" y="8"/>
                  </a:cubicBezTo>
                  <a:cubicBezTo>
                    <a:pt x="35" y="8"/>
                    <a:pt x="34" y="8"/>
                    <a:pt x="33" y="8"/>
                  </a:cubicBezTo>
                  <a:lnTo>
                    <a:pt x="33" y="6"/>
                  </a:lnTo>
                  <a:lnTo>
                    <a:pt x="38" y="5"/>
                  </a:lnTo>
                  <a:cubicBezTo>
                    <a:pt x="40" y="4"/>
                    <a:pt x="42" y="4"/>
                    <a:pt x="44" y="3"/>
                  </a:cubicBezTo>
                  <a:cubicBezTo>
                    <a:pt x="46" y="3"/>
                    <a:pt x="47" y="2"/>
                    <a:pt x="49" y="2"/>
                  </a:cubicBezTo>
                  <a:cubicBezTo>
                    <a:pt x="50" y="1"/>
                    <a:pt x="51" y="1"/>
                    <a:pt x="52" y="0"/>
                  </a:cubicBezTo>
                  <a:lnTo>
                    <a:pt x="53" y="0"/>
                  </a:lnTo>
                  <a:lnTo>
                    <a:pt x="53" y="7"/>
                  </a:lnTo>
                  <a:cubicBezTo>
                    <a:pt x="53" y="10"/>
                    <a:pt x="52" y="12"/>
                    <a:pt x="52" y="15"/>
                  </a:cubicBezTo>
                  <a:cubicBezTo>
                    <a:pt x="52" y="17"/>
                    <a:pt x="52" y="20"/>
                    <a:pt x="52" y="23"/>
                  </a:cubicBezTo>
                  <a:lnTo>
                    <a:pt x="52" y="75"/>
                  </a:lnTo>
                  <a:cubicBezTo>
                    <a:pt x="52" y="78"/>
                    <a:pt x="53" y="80"/>
                    <a:pt x="53" y="81"/>
                  </a:cubicBezTo>
                  <a:cubicBezTo>
                    <a:pt x="54" y="82"/>
                    <a:pt x="56" y="83"/>
                    <a:pt x="59" y="83"/>
                  </a:cubicBezTo>
                  <a:cubicBezTo>
                    <a:pt x="59" y="83"/>
                    <a:pt x="60" y="83"/>
                    <a:pt x="60" y="83"/>
                  </a:cubicBezTo>
                  <a:cubicBezTo>
                    <a:pt x="61" y="83"/>
                    <a:pt x="61" y="83"/>
                    <a:pt x="62" y="83"/>
                  </a:cubicBezTo>
                  <a:lnTo>
                    <a:pt x="62" y="85"/>
                  </a:lnTo>
                  <a:cubicBezTo>
                    <a:pt x="61" y="85"/>
                    <a:pt x="58" y="86"/>
                    <a:pt x="52" y="88"/>
                  </a:cubicBezTo>
                  <a:lnTo>
                    <a:pt x="42" y="92"/>
                  </a:lnTo>
                  <a:lnTo>
                    <a:pt x="42" y="91"/>
                  </a:lnTo>
                  <a:lnTo>
                    <a:pt x="42" y="83"/>
                  </a:lnTo>
                  <a:cubicBezTo>
                    <a:pt x="39" y="86"/>
                    <a:pt x="37" y="88"/>
                    <a:pt x="35" y="89"/>
                  </a:cubicBezTo>
                  <a:cubicBezTo>
                    <a:pt x="32" y="91"/>
                    <a:pt x="29" y="92"/>
                    <a:pt x="25" y="92"/>
                  </a:cubicBezTo>
                  <a:cubicBezTo>
                    <a:pt x="17" y="92"/>
                    <a:pt x="11" y="89"/>
                    <a:pt x="7" y="83"/>
                  </a:cubicBezTo>
                  <a:cubicBezTo>
                    <a:pt x="2" y="78"/>
                    <a:pt x="0" y="71"/>
                    <a:pt x="0" y="64"/>
                  </a:cubicBezTo>
                  <a:cubicBezTo>
                    <a:pt x="0" y="54"/>
                    <a:pt x="3" y="46"/>
                    <a:pt x="8" y="40"/>
                  </a:cubicBezTo>
                  <a:cubicBezTo>
                    <a:pt x="14" y="33"/>
                    <a:pt x="20" y="30"/>
                    <a:pt x="28" y="30"/>
                  </a:cubicBezTo>
                  <a:lnTo>
                    <a:pt x="28" y="30"/>
                  </a:lnTo>
                  <a:close/>
                  <a:moveTo>
                    <a:pt x="30" y="85"/>
                  </a:moveTo>
                  <a:lnTo>
                    <a:pt x="30" y="85"/>
                  </a:lnTo>
                  <a:cubicBezTo>
                    <a:pt x="34" y="85"/>
                    <a:pt x="37" y="84"/>
                    <a:pt x="39" y="82"/>
                  </a:cubicBezTo>
                  <a:cubicBezTo>
                    <a:pt x="41" y="80"/>
                    <a:pt x="42" y="78"/>
                    <a:pt x="42" y="76"/>
                  </a:cubicBezTo>
                  <a:lnTo>
                    <a:pt x="42" y="49"/>
                  </a:lnTo>
                  <a:cubicBezTo>
                    <a:pt x="42" y="43"/>
                    <a:pt x="40" y="39"/>
                    <a:pt x="37" y="37"/>
                  </a:cubicBezTo>
                  <a:cubicBezTo>
                    <a:pt x="34" y="34"/>
                    <a:pt x="31" y="33"/>
                    <a:pt x="28" y="33"/>
                  </a:cubicBezTo>
                  <a:cubicBezTo>
                    <a:pt x="23" y="33"/>
                    <a:pt x="19" y="36"/>
                    <a:pt x="16" y="40"/>
                  </a:cubicBezTo>
                  <a:cubicBezTo>
                    <a:pt x="13" y="45"/>
                    <a:pt x="11" y="51"/>
                    <a:pt x="11" y="58"/>
                  </a:cubicBezTo>
                  <a:cubicBezTo>
                    <a:pt x="11" y="65"/>
                    <a:pt x="13" y="71"/>
                    <a:pt x="16" y="77"/>
                  </a:cubicBezTo>
                  <a:cubicBezTo>
                    <a:pt x="19" y="82"/>
                    <a:pt x="24" y="85"/>
                    <a:pt x="30" y="85"/>
                  </a:cubicBezTo>
                  <a:lnTo>
                    <a:pt x="30" y="8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1" name="Freeform 551"/>
            <p:cNvSpPr>
              <a:spLocks/>
            </p:cNvSpPr>
            <p:nvPr/>
          </p:nvSpPr>
          <p:spPr bwMode="auto">
            <a:xfrm>
              <a:off x="3398" y="8071"/>
              <a:ext cx="57" cy="119"/>
            </a:xfrm>
            <a:custGeom>
              <a:avLst/>
              <a:gdLst/>
              <a:ahLst/>
              <a:cxnLst>
                <a:cxn ang="0">
                  <a:pos x="0" y="89"/>
                </a:cxn>
                <a:cxn ang="0">
                  <a:pos x="0" y="89"/>
                </a:cxn>
                <a:cxn ang="0">
                  <a:pos x="9" y="86"/>
                </a:cxn>
                <a:cxn ang="0">
                  <a:pos x="11" y="77"/>
                </a:cxn>
                <a:cxn ang="0">
                  <a:pos x="11" y="35"/>
                </a:cxn>
                <a:cxn ang="0">
                  <a:pos x="0" y="35"/>
                </a:cxn>
                <a:cxn ang="0">
                  <a:pos x="0" y="31"/>
                </a:cxn>
                <a:cxn ang="0">
                  <a:pos x="11" y="31"/>
                </a:cxn>
                <a:cxn ang="0">
                  <a:pos x="13" y="14"/>
                </a:cxn>
                <a:cxn ang="0">
                  <a:pos x="33" y="0"/>
                </a:cxn>
                <a:cxn ang="0">
                  <a:pos x="43" y="3"/>
                </a:cxn>
                <a:cxn ang="0">
                  <a:pos x="47" y="9"/>
                </a:cxn>
                <a:cxn ang="0">
                  <a:pos x="46" y="12"/>
                </a:cxn>
                <a:cxn ang="0">
                  <a:pos x="42" y="14"/>
                </a:cxn>
                <a:cxn ang="0">
                  <a:pos x="39" y="13"/>
                </a:cxn>
                <a:cxn ang="0">
                  <a:pos x="36" y="9"/>
                </a:cxn>
                <a:cxn ang="0">
                  <a:pos x="35" y="7"/>
                </a:cxn>
                <a:cxn ang="0">
                  <a:pos x="33" y="5"/>
                </a:cxn>
                <a:cxn ang="0">
                  <a:pos x="29" y="4"/>
                </a:cxn>
                <a:cxn ang="0">
                  <a:pos x="22" y="9"/>
                </a:cxn>
                <a:cxn ang="0">
                  <a:pos x="22" y="16"/>
                </a:cxn>
                <a:cxn ang="0">
                  <a:pos x="22" y="31"/>
                </a:cxn>
                <a:cxn ang="0">
                  <a:pos x="38" y="31"/>
                </a:cxn>
                <a:cxn ang="0">
                  <a:pos x="38" y="35"/>
                </a:cxn>
                <a:cxn ang="0">
                  <a:pos x="22" y="35"/>
                </a:cxn>
                <a:cxn ang="0">
                  <a:pos x="22" y="77"/>
                </a:cxn>
                <a:cxn ang="0">
                  <a:pos x="24" y="86"/>
                </a:cxn>
                <a:cxn ang="0">
                  <a:pos x="34" y="89"/>
                </a:cxn>
                <a:cxn ang="0">
                  <a:pos x="34" y="90"/>
                </a:cxn>
                <a:cxn ang="0">
                  <a:pos x="0" y="90"/>
                </a:cxn>
                <a:cxn ang="0">
                  <a:pos x="0" y="89"/>
                </a:cxn>
              </a:cxnLst>
              <a:rect l="0" t="0" r="r" b="b"/>
              <a:pathLst>
                <a:path w="47" h="90">
                  <a:moveTo>
                    <a:pt x="0" y="89"/>
                  </a:moveTo>
                  <a:lnTo>
                    <a:pt x="0" y="89"/>
                  </a:lnTo>
                  <a:cubicBezTo>
                    <a:pt x="4" y="88"/>
                    <a:pt x="7" y="88"/>
                    <a:pt x="9" y="86"/>
                  </a:cubicBezTo>
                  <a:cubicBezTo>
                    <a:pt x="10" y="85"/>
                    <a:pt x="11" y="82"/>
                    <a:pt x="11" y="77"/>
                  </a:cubicBezTo>
                  <a:lnTo>
                    <a:pt x="11" y="35"/>
                  </a:lnTo>
                  <a:lnTo>
                    <a:pt x="0" y="35"/>
                  </a:lnTo>
                  <a:lnTo>
                    <a:pt x="0" y="31"/>
                  </a:lnTo>
                  <a:lnTo>
                    <a:pt x="11" y="31"/>
                  </a:lnTo>
                  <a:cubicBezTo>
                    <a:pt x="11" y="24"/>
                    <a:pt x="12" y="19"/>
                    <a:pt x="13" y="14"/>
                  </a:cubicBezTo>
                  <a:cubicBezTo>
                    <a:pt x="17" y="5"/>
                    <a:pt x="23" y="0"/>
                    <a:pt x="33" y="0"/>
                  </a:cubicBezTo>
                  <a:cubicBezTo>
                    <a:pt x="37" y="0"/>
                    <a:pt x="40" y="1"/>
                    <a:pt x="43" y="3"/>
                  </a:cubicBezTo>
                  <a:cubicBezTo>
                    <a:pt x="46" y="4"/>
                    <a:pt x="47" y="6"/>
                    <a:pt x="47" y="9"/>
                  </a:cubicBezTo>
                  <a:cubicBezTo>
                    <a:pt x="47" y="10"/>
                    <a:pt x="47" y="11"/>
                    <a:pt x="46" y="12"/>
                  </a:cubicBezTo>
                  <a:cubicBezTo>
                    <a:pt x="45" y="14"/>
                    <a:pt x="44" y="14"/>
                    <a:pt x="42" y="14"/>
                  </a:cubicBezTo>
                  <a:cubicBezTo>
                    <a:pt x="41" y="14"/>
                    <a:pt x="40" y="14"/>
                    <a:pt x="39" y="13"/>
                  </a:cubicBezTo>
                  <a:cubicBezTo>
                    <a:pt x="38" y="12"/>
                    <a:pt x="37" y="11"/>
                    <a:pt x="36" y="9"/>
                  </a:cubicBezTo>
                  <a:lnTo>
                    <a:pt x="35" y="7"/>
                  </a:lnTo>
                  <a:cubicBezTo>
                    <a:pt x="34" y="6"/>
                    <a:pt x="33" y="6"/>
                    <a:pt x="33" y="5"/>
                  </a:cubicBezTo>
                  <a:cubicBezTo>
                    <a:pt x="32" y="4"/>
                    <a:pt x="31" y="4"/>
                    <a:pt x="29" y="4"/>
                  </a:cubicBezTo>
                  <a:cubicBezTo>
                    <a:pt x="26" y="4"/>
                    <a:pt x="24" y="6"/>
                    <a:pt x="22" y="9"/>
                  </a:cubicBezTo>
                  <a:cubicBezTo>
                    <a:pt x="22" y="11"/>
                    <a:pt x="22" y="13"/>
                    <a:pt x="22" y="16"/>
                  </a:cubicBezTo>
                  <a:lnTo>
                    <a:pt x="22" y="31"/>
                  </a:lnTo>
                  <a:lnTo>
                    <a:pt x="38" y="31"/>
                  </a:lnTo>
                  <a:lnTo>
                    <a:pt x="38" y="35"/>
                  </a:lnTo>
                  <a:lnTo>
                    <a:pt x="22" y="35"/>
                  </a:lnTo>
                  <a:lnTo>
                    <a:pt x="22" y="77"/>
                  </a:lnTo>
                  <a:cubicBezTo>
                    <a:pt x="22" y="82"/>
                    <a:pt x="22" y="85"/>
                    <a:pt x="24" y="86"/>
                  </a:cubicBezTo>
                  <a:cubicBezTo>
                    <a:pt x="25" y="87"/>
                    <a:pt x="28" y="88"/>
                    <a:pt x="34" y="89"/>
                  </a:cubicBezTo>
                  <a:lnTo>
                    <a:pt x="34" y="90"/>
                  </a:lnTo>
                  <a:lnTo>
                    <a:pt x="0" y="90"/>
                  </a:lnTo>
                  <a:lnTo>
                    <a:pt x="0" y="89"/>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2" name="Freeform 552"/>
            <p:cNvSpPr>
              <a:spLocks noEditPoints="1"/>
            </p:cNvSpPr>
            <p:nvPr/>
          </p:nvSpPr>
          <p:spPr bwMode="auto">
            <a:xfrm>
              <a:off x="3453" y="8109"/>
              <a:ext cx="66" cy="82"/>
            </a:xfrm>
            <a:custGeom>
              <a:avLst/>
              <a:gdLst/>
              <a:ahLst/>
              <a:cxnLst>
                <a:cxn ang="0">
                  <a:pos x="33" y="26"/>
                </a:cxn>
                <a:cxn ang="0">
                  <a:pos x="33" y="26"/>
                </a:cxn>
                <a:cxn ang="0">
                  <a:pos x="21" y="31"/>
                </a:cxn>
                <a:cxn ang="0">
                  <a:pos x="11" y="44"/>
                </a:cxn>
                <a:cxn ang="0">
                  <a:pos x="15" y="53"/>
                </a:cxn>
                <a:cxn ang="0">
                  <a:pos x="21" y="55"/>
                </a:cxn>
                <a:cxn ang="0">
                  <a:pos x="29" y="52"/>
                </a:cxn>
                <a:cxn ang="0">
                  <a:pos x="33" y="46"/>
                </a:cxn>
                <a:cxn ang="0">
                  <a:pos x="33" y="26"/>
                </a:cxn>
                <a:cxn ang="0">
                  <a:pos x="0" y="49"/>
                </a:cxn>
                <a:cxn ang="0">
                  <a:pos x="0" y="49"/>
                </a:cxn>
                <a:cxn ang="0">
                  <a:pos x="9" y="33"/>
                </a:cxn>
                <a:cxn ang="0">
                  <a:pos x="33" y="23"/>
                </a:cxn>
                <a:cxn ang="0">
                  <a:pos x="33" y="17"/>
                </a:cxn>
                <a:cxn ang="0">
                  <a:pos x="32" y="8"/>
                </a:cxn>
                <a:cxn ang="0">
                  <a:pos x="23" y="4"/>
                </a:cxn>
                <a:cxn ang="0">
                  <a:pos x="16" y="5"/>
                </a:cxn>
                <a:cxn ang="0">
                  <a:pos x="13" y="10"/>
                </a:cxn>
                <a:cxn ang="0">
                  <a:pos x="14" y="13"/>
                </a:cxn>
                <a:cxn ang="0">
                  <a:pos x="14" y="15"/>
                </a:cxn>
                <a:cxn ang="0">
                  <a:pos x="12" y="20"/>
                </a:cxn>
                <a:cxn ang="0">
                  <a:pos x="8" y="21"/>
                </a:cxn>
                <a:cxn ang="0">
                  <a:pos x="4" y="19"/>
                </a:cxn>
                <a:cxn ang="0">
                  <a:pos x="2" y="15"/>
                </a:cxn>
                <a:cxn ang="0">
                  <a:pos x="8" y="5"/>
                </a:cxn>
                <a:cxn ang="0">
                  <a:pos x="24" y="0"/>
                </a:cxn>
                <a:cxn ang="0">
                  <a:pos x="41" y="8"/>
                </a:cxn>
                <a:cxn ang="0">
                  <a:pos x="44" y="21"/>
                </a:cxn>
                <a:cxn ang="0">
                  <a:pos x="44" y="47"/>
                </a:cxn>
                <a:cxn ang="0">
                  <a:pos x="44" y="52"/>
                </a:cxn>
                <a:cxn ang="0">
                  <a:pos x="48" y="55"/>
                </a:cxn>
                <a:cxn ang="0">
                  <a:pos x="50" y="55"/>
                </a:cxn>
                <a:cxn ang="0">
                  <a:pos x="54" y="52"/>
                </a:cxn>
                <a:cxn ang="0">
                  <a:pos x="54" y="56"/>
                </a:cxn>
                <a:cxn ang="0">
                  <a:pos x="49" y="60"/>
                </a:cxn>
                <a:cxn ang="0">
                  <a:pos x="42" y="62"/>
                </a:cxn>
                <a:cxn ang="0">
                  <a:pos x="35" y="59"/>
                </a:cxn>
                <a:cxn ang="0">
                  <a:pos x="33" y="53"/>
                </a:cxn>
                <a:cxn ang="0">
                  <a:pos x="25" y="59"/>
                </a:cxn>
                <a:cxn ang="0">
                  <a:pos x="14" y="62"/>
                </a:cxn>
                <a:cxn ang="0">
                  <a:pos x="4" y="59"/>
                </a:cxn>
                <a:cxn ang="0">
                  <a:pos x="0" y="49"/>
                </a:cxn>
                <a:cxn ang="0">
                  <a:pos x="0" y="49"/>
                </a:cxn>
                <a:cxn ang="0">
                  <a:pos x="25" y="0"/>
                </a:cxn>
                <a:cxn ang="0">
                  <a:pos x="25" y="0"/>
                </a:cxn>
                <a:cxn ang="0">
                  <a:pos x="25" y="0"/>
                </a:cxn>
              </a:cxnLst>
              <a:rect l="0" t="0" r="r" b="b"/>
              <a:pathLst>
                <a:path w="54" h="62">
                  <a:moveTo>
                    <a:pt x="33" y="26"/>
                  </a:moveTo>
                  <a:lnTo>
                    <a:pt x="33" y="26"/>
                  </a:lnTo>
                  <a:cubicBezTo>
                    <a:pt x="28" y="27"/>
                    <a:pt x="24" y="29"/>
                    <a:pt x="21" y="31"/>
                  </a:cubicBezTo>
                  <a:cubicBezTo>
                    <a:pt x="15" y="35"/>
                    <a:pt x="11" y="39"/>
                    <a:pt x="11" y="44"/>
                  </a:cubicBezTo>
                  <a:cubicBezTo>
                    <a:pt x="11" y="48"/>
                    <a:pt x="13" y="51"/>
                    <a:pt x="15" y="53"/>
                  </a:cubicBezTo>
                  <a:cubicBezTo>
                    <a:pt x="17" y="54"/>
                    <a:pt x="19" y="55"/>
                    <a:pt x="21" y="55"/>
                  </a:cubicBezTo>
                  <a:cubicBezTo>
                    <a:pt x="24" y="55"/>
                    <a:pt x="27" y="54"/>
                    <a:pt x="29" y="52"/>
                  </a:cubicBezTo>
                  <a:cubicBezTo>
                    <a:pt x="32" y="51"/>
                    <a:pt x="33" y="49"/>
                    <a:pt x="33" y="46"/>
                  </a:cubicBezTo>
                  <a:lnTo>
                    <a:pt x="33" y="26"/>
                  </a:lnTo>
                  <a:close/>
                  <a:moveTo>
                    <a:pt x="0" y="49"/>
                  </a:moveTo>
                  <a:lnTo>
                    <a:pt x="0" y="49"/>
                  </a:lnTo>
                  <a:cubicBezTo>
                    <a:pt x="0" y="42"/>
                    <a:pt x="3" y="37"/>
                    <a:pt x="9" y="33"/>
                  </a:cubicBezTo>
                  <a:cubicBezTo>
                    <a:pt x="13" y="30"/>
                    <a:pt x="21" y="27"/>
                    <a:pt x="33" y="23"/>
                  </a:cubicBezTo>
                  <a:lnTo>
                    <a:pt x="33" y="17"/>
                  </a:lnTo>
                  <a:cubicBezTo>
                    <a:pt x="33" y="13"/>
                    <a:pt x="33" y="10"/>
                    <a:pt x="32" y="8"/>
                  </a:cubicBezTo>
                  <a:cubicBezTo>
                    <a:pt x="30" y="5"/>
                    <a:pt x="27" y="4"/>
                    <a:pt x="23" y="4"/>
                  </a:cubicBezTo>
                  <a:cubicBezTo>
                    <a:pt x="20" y="4"/>
                    <a:pt x="18" y="4"/>
                    <a:pt x="16" y="5"/>
                  </a:cubicBezTo>
                  <a:cubicBezTo>
                    <a:pt x="14" y="6"/>
                    <a:pt x="13" y="8"/>
                    <a:pt x="13" y="10"/>
                  </a:cubicBezTo>
                  <a:cubicBezTo>
                    <a:pt x="13" y="11"/>
                    <a:pt x="14" y="11"/>
                    <a:pt x="14" y="13"/>
                  </a:cubicBezTo>
                  <a:cubicBezTo>
                    <a:pt x="14" y="14"/>
                    <a:pt x="14" y="15"/>
                    <a:pt x="14" y="15"/>
                  </a:cubicBezTo>
                  <a:cubicBezTo>
                    <a:pt x="14" y="17"/>
                    <a:pt x="13" y="19"/>
                    <a:pt x="12" y="20"/>
                  </a:cubicBezTo>
                  <a:cubicBezTo>
                    <a:pt x="11" y="21"/>
                    <a:pt x="10" y="21"/>
                    <a:pt x="8" y="21"/>
                  </a:cubicBezTo>
                  <a:cubicBezTo>
                    <a:pt x="7" y="21"/>
                    <a:pt x="5" y="20"/>
                    <a:pt x="4" y="19"/>
                  </a:cubicBezTo>
                  <a:cubicBezTo>
                    <a:pt x="3" y="18"/>
                    <a:pt x="2" y="16"/>
                    <a:pt x="2" y="15"/>
                  </a:cubicBezTo>
                  <a:cubicBezTo>
                    <a:pt x="2" y="12"/>
                    <a:pt x="4" y="9"/>
                    <a:pt x="8" y="5"/>
                  </a:cubicBezTo>
                  <a:cubicBezTo>
                    <a:pt x="12" y="2"/>
                    <a:pt x="17" y="0"/>
                    <a:pt x="24" y="0"/>
                  </a:cubicBezTo>
                  <a:cubicBezTo>
                    <a:pt x="33" y="0"/>
                    <a:pt x="38" y="3"/>
                    <a:pt x="41" y="8"/>
                  </a:cubicBezTo>
                  <a:cubicBezTo>
                    <a:pt x="43" y="11"/>
                    <a:pt x="44" y="16"/>
                    <a:pt x="44" y="21"/>
                  </a:cubicBezTo>
                  <a:lnTo>
                    <a:pt x="44" y="47"/>
                  </a:lnTo>
                  <a:cubicBezTo>
                    <a:pt x="44" y="50"/>
                    <a:pt x="44" y="52"/>
                    <a:pt x="44" y="52"/>
                  </a:cubicBezTo>
                  <a:cubicBezTo>
                    <a:pt x="45" y="54"/>
                    <a:pt x="46" y="55"/>
                    <a:pt x="48" y="55"/>
                  </a:cubicBezTo>
                  <a:cubicBezTo>
                    <a:pt x="49" y="55"/>
                    <a:pt x="50" y="55"/>
                    <a:pt x="50" y="55"/>
                  </a:cubicBezTo>
                  <a:cubicBezTo>
                    <a:pt x="51" y="54"/>
                    <a:pt x="52" y="53"/>
                    <a:pt x="54" y="52"/>
                  </a:cubicBezTo>
                  <a:lnTo>
                    <a:pt x="54" y="56"/>
                  </a:lnTo>
                  <a:cubicBezTo>
                    <a:pt x="52" y="57"/>
                    <a:pt x="51" y="59"/>
                    <a:pt x="49" y="60"/>
                  </a:cubicBezTo>
                  <a:cubicBezTo>
                    <a:pt x="47" y="61"/>
                    <a:pt x="44" y="62"/>
                    <a:pt x="42" y="62"/>
                  </a:cubicBezTo>
                  <a:cubicBezTo>
                    <a:pt x="39" y="62"/>
                    <a:pt x="37" y="61"/>
                    <a:pt x="35" y="59"/>
                  </a:cubicBezTo>
                  <a:cubicBezTo>
                    <a:pt x="34" y="58"/>
                    <a:pt x="33" y="55"/>
                    <a:pt x="33" y="53"/>
                  </a:cubicBezTo>
                  <a:cubicBezTo>
                    <a:pt x="30" y="55"/>
                    <a:pt x="27" y="58"/>
                    <a:pt x="25" y="59"/>
                  </a:cubicBezTo>
                  <a:cubicBezTo>
                    <a:pt x="21" y="61"/>
                    <a:pt x="17" y="62"/>
                    <a:pt x="14" y="62"/>
                  </a:cubicBezTo>
                  <a:cubicBezTo>
                    <a:pt x="10" y="62"/>
                    <a:pt x="7" y="61"/>
                    <a:pt x="4" y="59"/>
                  </a:cubicBezTo>
                  <a:cubicBezTo>
                    <a:pt x="1" y="56"/>
                    <a:pt x="0" y="53"/>
                    <a:pt x="0" y="49"/>
                  </a:cubicBezTo>
                  <a:lnTo>
                    <a:pt x="0" y="49"/>
                  </a:lnTo>
                  <a:close/>
                  <a:moveTo>
                    <a:pt x="25" y="0"/>
                  </a:moveTo>
                  <a:lnTo>
                    <a:pt x="25" y="0"/>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3" name="Freeform 553"/>
            <p:cNvSpPr>
              <a:spLocks noEditPoints="1"/>
            </p:cNvSpPr>
            <p:nvPr/>
          </p:nvSpPr>
          <p:spPr bwMode="auto">
            <a:xfrm>
              <a:off x="3522" y="8111"/>
              <a:ext cx="64" cy="82"/>
            </a:xfrm>
            <a:custGeom>
              <a:avLst/>
              <a:gdLst/>
              <a:ahLst/>
              <a:cxnLst>
                <a:cxn ang="0">
                  <a:pos x="30" y="0"/>
                </a:cxn>
                <a:cxn ang="0">
                  <a:pos x="30" y="0"/>
                </a:cxn>
                <a:cxn ang="0">
                  <a:pos x="44" y="4"/>
                </a:cxn>
                <a:cxn ang="0">
                  <a:pos x="50" y="13"/>
                </a:cxn>
                <a:cxn ang="0">
                  <a:pos x="48" y="17"/>
                </a:cxn>
                <a:cxn ang="0">
                  <a:pos x="44" y="19"/>
                </a:cxn>
                <a:cxn ang="0">
                  <a:pos x="40" y="17"/>
                </a:cxn>
                <a:cxn ang="0">
                  <a:pos x="37" y="13"/>
                </a:cxn>
                <a:cxn ang="0">
                  <a:pos x="37" y="10"/>
                </a:cxn>
                <a:cxn ang="0">
                  <a:pos x="34" y="5"/>
                </a:cxn>
                <a:cxn ang="0">
                  <a:pos x="28" y="3"/>
                </a:cxn>
                <a:cxn ang="0">
                  <a:pos x="16" y="10"/>
                </a:cxn>
                <a:cxn ang="0">
                  <a:pos x="11" y="27"/>
                </a:cxn>
                <a:cxn ang="0">
                  <a:pos x="16" y="44"/>
                </a:cxn>
                <a:cxn ang="0">
                  <a:pos x="31" y="52"/>
                </a:cxn>
                <a:cxn ang="0">
                  <a:pos x="43" y="48"/>
                </a:cxn>
                <a:cxn ang="0">
                  <a:pos x="50" y="40"/>
                </a:cxn>
                <a:cxn ang="0">
                  <a:pos x="52" y="41"/>
                </a:cxn>
                <a:cxn ang="0">
                  <a:pos x="44" y="53"/>
                </a:cxn>
                <a:cxn ang="0">
                  <a:pos x="26" y="62"/>
                </a:cxn>
                <a:cxn ang="0">
                  <a:pos x="8" y="54"/>
                </a:cxn>
                <a:cxn ang="0">
                  <a:pos x="0" y="32"/>
                </a:cxn>
                <a:cxn ang="0">
                  <a:pos x="9" y="9"/>
                </a:cxn>
                <a:cxn ang="0">
                  <a:pos x="30" y="0"/>
                </a:cxn>
                <a:cxn ang="0">
                  <a:pos x="30" y="0"/>
                </a:cxn>
                <a:cxn ang="0">
                  <a:pos x="27" y="0"/>
                </a:cxn>
                <a:cxn ang="0">
                  <a:pos x="27" y="0"/>
                </a:cxn>
                <a:cxn ang="0">
                  <a:pos x="27" y="0"/>
                </a:cxn>
              </a:cxnLst>
              <a:rect l="0" t="0" r="r" b="b"/>
              <a:pathLst>
                <a:path w="52" h="62">
                  <a:moveTo>
                    <a:pt x="30" y="0"/>
                  </a:moveTo>
                  <a:lnTo>
                    <a:pt x="30" y="0"/>
                  </a:lnTo>
                  <a:cubicBezTo>
                    <a:pt x="35" y="0"/>
                    <a:pt x="40" y="1"/>
                    <a:pt x="44" y="4"/>
                  </a:cubicBezTo>
                  <a:cubicBezTo>
                    <a:pt x="48" y="7"/>
                    <a:pt x="50" y="10"/>
                    <a:pt x="50" y="13"/>
                  </a:cubicBezTo>
                  <a:cubicBezTo>
                    <a:pt x="50" y="14"/>
                    <a:pt x="49" y="16"/>
                    <a:pt x="48" y="17"/>
                  </a:cubicBezTo>
                  <a:cubicBezTo>
                    <a:pt x="47" y="18"/>
                    <a:pt x="46" y="19"/>
                    <a:pt x="44" y="19"/>
                  </a:cubicBezTo>
                  <a:cubicBezTo>
                    <a:pt x="42" y="19"/>
                    <a:pt x="41" y="18"/>
                    <a:pt x="40" y="17"/>
                  </a:cubicBezTo>
                  <a:cubicBezTo>
                    <a:pt x="39" y="16"/>
                    <a:pt x="38" y="15"/>
                    <a:pt x="37" y="13"/>
                  </a:cubicBezTo>
                  <a:lnTo>
                    <a:pt x="37" y="10"/>
                  </a:lnTo>
                  <a:cubicBezTo>
                    <a:pt x="36" y="7"/>
                    <a:pt x="35" y="6"/>
                    <a:pt x="34" y="5"/>
                  </a:cubicBezTo>
                  <a:cubicBezTo>
                    <a:pt x="32" y="4"/>
                    <a:pt x="30" y="3"/>
                    <a:pt x="28" y="3"/>
                  </a:cubicBezTo>
                  <a:cubicBezTo>
                    <a:pt x="23" y="3"/>
                    <a:pt x="19" y="6"/>
                    <a:pt x="16" y="10"/>
                  </a:cubicBezTo>
                  <a:cubicBezTo>
                    <a:pt x="12" y="14"/>
                    <a:pt x="11" y="20"/>
                    <a:pt x="11" y="27"/>
                  </a:cubicBezTo>
                  <a:cubicBezTo>
                    <a:pt x="11" y="33"/>
                    <a:pt x="12" y="39"/>
                    <a:pt x="16" y="44"/>
                  </a:cubicBezTo>
                  <a:cubicBezTo>
                    <a:pt x="20" y="50"/>
                    <a:pt x="25" y="52"/>
                    <a:pt x="31" y="52"/>
                  </a:cubicBezTo>
                  <a:cubicBezTo>
                    <a:pt x="36" y="52"/>
                    <a:pt x="40" y="51"/>
                    <a:pt x="43" y="48"/>
                  </a:cubicBezTo>
                  <a:cubicBezTo>
                    <a:pt x="45" y="46"/>
                    <a:pt x="47" y="43"/>
                    <a:pt x="50" y="40"/>
                  </a:cubicBezTo>
                  <a:lnTo>
                    <a:pt x="52" y="41"/>
                  </a:lnTo>
                  <a:cubicBezTo>
                    <a:pt x="49" y="46"/>
                    <a:pt x="47" y="50"/>
                    <a:pt x="44" y="53"/>
                  </a:cubicBezTo>
                  <a:cubicBezTo>
                    <a:pt x="39" y="59"/>
                    <a:pt x="33" y="62"/>
                    <a:pt x="26" y="62"/>
                  </a:cubicBezTo>
                  <a:cubicBezTo>
                    <a:pt x="19" y="62"/>
                    <a:pt x="13" y="59"/>
                    <a:pt x="8" y="54"/>
                  </a:cubicBezTo>
                  <a:cubicBezTo>
                    <a:pt x="3" y="48"/>
                    <a:pt x="0" y="41"/>
                    <a:pt x="0" y="32"/>
                  </a:cubicBezTo>
                  <a:cubicBezTo>
                    <a:pt x="0" y="23"/>
                    <a:pt x="3" y="16"/>
                    <a:pt x="9" y="9"/>
                  </a:cubicBezTo>
                  <a:cubicBezTo>
                    <a:pt x="14" y="3"/>
                    <a:pt x="22" y="0"/>
                    <a:pt x="30" y="0"/>
                  </a:cubicBezTo>
                  <a:lnTo>
                    <a:pt x="30" y="0"/>
                  </a:lnTo>
                  <a:close/>
                  <a:moveTo>
                    <a:pt x="27" y="0"/>
                  </a:moveTo>
                  <a:lnTo>
                    <a:pt x="27" y="0"/>
                  </a:lnTo>
                  <a:lnTo>
                    <a:pt x="2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4" name="Freeform 554"/>
            <p:cNvSpPr>
              <a:spLocks/>
            </p:cNvSpPr>
            <p:nvPr/>
          </p:nvSpPr>
          <p:spPr bwMode="auto">
            <a:xfrm>
              <a:off x="3593" y="8090"/>
              <a:ext cx="43" cy="103"/>
            </a:xfrm>
            <a:custGeom>
              <a:avLst/>
              <a:gdLst/>
              <a:ahLst/>
              <a:cxnLst>
                <a:cxn ang="0">
                  <a:pos x="32" y="17"/>
                </a:cxn>
                <a:cxn ang="0">
                  <a:pos x="32" y="17"/>
                </a:cxn>
                <a:cxn ang="0">
                  <a:pos x="32" y="22"/>
                </a:cxn>
                <a:cxn ang="0">
                  <a:pos x="19" y="22"/>
                </a:cxn>
                <a:cxn ang="0">
                  <a:pos x="19" y="59"/>
                </a:cxn>
                <a:cxn ang="0">
                  <a:pos x="20" y="66"/>
                </a:cxn>
                <a:cxn ang="0">
                  <a:pos x="26" y="71"/>
                </a:cxn>
                <a:cxn ang="0">
                  <a:pos x="30" y="70"/>
                </a:cxn>
                <a:cxn ang="0">
                  <a:pos x="34" y="66"/>
                </a:cxn>
                <a:cxn ang="0">
                  <a:pos x="35" y="68"/>
                </a:cxn>
                <a:cxn ang="0">
                  <a:pos x="34" y="69"/>
                </a:cxn>
                <a:cxn ang="0">
                  <a:pos x="27" y="76"/>
                </a:cxn>
                <a:cxn ang="0">
                  <a:pos x="20" y="78"/>
                </a:cxn>
                <a:cxn ang="0">
                  <a:pos x="9" y="71"/>
                </a:cxn>
                <a:cxn ang="0">
                  <a:pos x="8" y="61"/>
                </a:cxn>
                <a:cxn ang="0">
                  <a:pos x="8" y="22"/>
                </a:cxn>
                <a:cxn ang="0">
                  <a:pos x="1" y="22"/>
                </a:cxn>
                <a:cxn ang="0">
                  <a:pos x="0" y="21"/>
                </a:cxn>
                <a:cxn ang="0">
                  <a:pos x="0" y="21"/>
                </a:cxn>
                <a:cxn ang="0">
                  <a:pos x="0" y="20"/>
                </a:cxn>
                <a:cxn ang="0">
                  <a:pos x="2" y="18"/>
                </a:cxn>
                <a:cxn ang="0">
                  <a:pos x="9" y="12"/>
                </a:cxn>
                <a:cxn ang="0">
                  <a:pos x="18" y="0"/>
                </a:cxn>
                <a:cxn ang="0">
                  <a:pos x="19" y="0"/>
                </a:cxn>
                <a:cxn ang="0">
                  <a:pos x="19" y="1"/>
                </a:cxn>
                <a:cxn ang="0">
                  <a:pos x="19" y="17"/>
                </a:cxn>
                <a:cxn ang="0">
                  <a:pos x="32" y="17"/>
                </a:cxn>
              </a:cxnLst>
              <a:rect l="0" t="0" r="r" b="b"/>
              <a:pathLst>
                <a:path w="35" h="78">
                  <a:moveTo>
                    <a:pt x="32" y="17"/>
                  </a:moveTo>
                  <a:lnTo>
                    <a:pt x="32" y="17"/>
                  </a:lnTo>
                  <a:lnTo>
                    <a:pt x="32" y="22"/>
                  </a:lnTo>
                  <a:lnTo>
                    <a:pt x="19" y="22"/>
                  </a:lnTo>
                  <a:lnTo>
                    <a:pt x="19" y="59"/>
                  </a:lnTo>
                  <a:cubicBezTo>
                    <a:pt x="19" y="62"/>
                    <a:pt x="19" y="65"/>
                    <a:pt x="20" y="66"/>
                  </a:cubicBezTo>
                  <a:cubicBezTo>
                    <a:pt x="21" y="69"/>
                    <a:pt x="23" y="71"/>
                    <a:pt x="26" y="71"/>
                  </a:cubicBezTo>
                  <a:cubicBezTo>
                    <a:pt x="27" y="71"/>
                    <a:pt x="29" y="70"/>
                    <a:pt x="30" y="70"/>
                  </a:cubicBezTo>
                  <a:cubicBezTo>
                    <a:pt x="31" y="69"/>
                    <a:pt x="32" y="68"/>
                    <a:pt x="34" y="66"/>
                  </a:cubicBezTo>
                  <a:lnTo>
                    <a:pt x="35" y="68"/>
                  </a:lnTo>
                  <a:lnTo>
                    <a:pt x="34" y="69"/>
                  </a:lnTo>
                  <a:cubicBezTo>
                    <a:pt x="32" y="72"/>
                    <a:pt x="29" y="75"/>
                    <a:pt x="27" y="76"/>
                  </a:cubicBezTo>
                  <a:cubicBezTo>
                    <a:pt x="24" y="77"/>
                    <a:pt x="22" y="78"/>
                    <a:pt x="20" y="78"/>
                  </a:cubicBezTo>
                  <a:cubicBezTo>
                    <a:pt x="14" y="78"/>
                    <a:pt x="11" y="75"/>
                    <a:pt x="9" y="71"/>
                  </a:cubicBezTo>
                  <a:cubicBezTo>
                    <a:pt x="8" y="68"/>
                    <a:pt x="8" y="65"/>
                    <a:pt x="8" y="61"/>
                  </a:cubicBezTo>
                  <a:lnTo>
                    <a:pt x="8" y="22"/>
                  </a:lnTo>
                  <a:lnTo>
                    <a:pt x="1" y="22"/>
                  </a:lnTo>
                  <a:cubicBezTo>
                    <a:pt x="1" y="22"/>
                    <a:pt x="0" y="21"/>
                    <a:pt x="0" y="21"/>
                  </a:cubicBezTo>
                  <a:cubicBezTo>
                    <a:pt x="0" y="21"/>
                    <a:pt x="0" y="21"/>
                    <a:pt x="0" y="21"/>
                  </a:cubicBezTo>
                  <a:cubicBezTo>
                    <a:pt x="0" y="20"/>
                    <a:pt x="0" y="20"/>
                    <a:pt x="0" y="20"/>
                  </a:cubicBezTo>
                  <a:cubicBezTo>
                    <a:pt x="1" y="20"/>
                    <a:pt x="1" y="19"/>
                    <a:pt x="2" y="18"/>
                  </a:cubicBezTo>
                  <a:cubicBezTo>
                    <a:pt x="5" y="16"/>
                    <a:pt x="7" y="14"/>
                    <a:pt x="9" y="12"/>
                  </a:cubicBezTo>
                  <a:cubicBezTo>
                    <a:pt x="10" y="11"/>
                    <a:pt x="13" y="7"/>
                    <a:pt x="18" y="0"/>
                  </a:cubicBezTo>
                  <a:cubicBezTo>
                    <a:pt x="18" y="0"/>
                    <a:pt x="19" y="0"/>
                    <a:pt x="19" y="0"/>
                  </a:cubicBezTo>
                  <a:cubicBezTo>
                    <a:pt x="19" y="0"/>
                    <a:pt x="19" y="1"/>
                    <a:pt x="19" y="1"/>
                  </a:cubicBezTo>
                  <a:lnTo>
                    <a:pt x="19" y="17"/>
                  </a:lnTo>
                  <a:lnTo>
                    <a:pt x="32" y="17"/>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5" name="Freeform 555"/>
            <p:cNvSpPr>
              <a:spLocks noEditPoints="1"/>
            </p:cNvSpPr>
            <p:nvPr/>
          </p:nvSpPr>
          <p:spPr bwMode="auto">
            <a:xfrm>
              <a:off x="3640" y="8111"/>
              <a:ext cx="71" cy="82"/>
            </a:xfrm>
            <a:custGeom>
              <a:avLst/>
              <a:gdLst/>
              <a:ahLst/>
              <a:cxnLst>
                <a:cxn ang="0">
                  <a:pos x="0" y="31"/>
                </a:cxn>
                <a:cxn ang="0">
                  <a:pos x="0" y="31"/>
                </a:cxn>
                <a:cxn ang="0">
                  <a:pos x="8" y="9"/>
                </a:cxn>
                <a:cxn ang="0">
                  <a:pos x="29" y="0"/>
                </a:cxn>
                <a:cxn ang="0">
                  <a:pos x="50" y="8"/>
                </a:cxn>
                <a:cxn ang="0">
                  <a:pos x="58" y="31"/>
                </a:cxn>
                <a:cxn ang="0">
                  <a:pos x="50" y="53"/>
                </a:cxn>
                <a:cxn ang="0">
                  <a:pos x="29" y="62"/>
                </a:cxn>
                <a:cxn ang="0">
                  <a:pos x="8" y="53"/>
                </a:cxn>
                <a:cxn ang="0">
                  <a:pos x="0" y="31"/>
                </a:cxn>
                <a:cxn ang="0">
                  <a:pos x="0" y="31"/>
                </a:cxn>
                <a:cxn ang="0">
                  <a:pos x="27" y="4"/>
                </a:cxn>
                <a:cxn ang="0">
                  <a:pos x="27" y="4"/>
                </a:cxn>
                <a:cxn ang="0">
                  <a:pos x="18" y="7"/>
                </a:cxn>
                <a:cxn ang="0">
                  <a:pos x="12" y="27"/>
                </a:cxn>
                <a:cxn ang="0">
                  <a:pos x="17" y="49"/>
                </a:cxn>
                <a:cxn ang="0">
                  <a:pos x="31" y="59"/>
                </a:cxn>
                <a:cxn ang="0">
                  <a:pos x="42" y="52"/>
                </a:cxn>
                <a:cxn ang="0">
                  <a:pos x="46" y="35"/>
                </a:cxn>
                <a:cxn ang="0">
                  <a:pos x="41" y="14"/>
                </a:cxn>
                <a:cxn ang="0">
                  <a:pos x="27" y="4"/>
                </a:cxn>
                <a:cxn ang="0">
                  <a:pos x="27" y="4"/>
                </a:cxn>
                <a:cxn ang="0">
                  <a:pos x="29" y="0"/>
                </a:cxn>
                <a:cxn ang="0">
                  <a:pos x="29" y="0"/>
                </a:cxn>
                <a:cxn ang="0">
                  <a:pos x="29" y="0"/>
                </a:cxn>
              </a:cxnLst>
              <a:rect l="0" t="0" r="r" b="b"/>
              <a:pathLst>
                <a:path w="58" h="62">
                  <a:moveTo>
                    <a:pt x="0" y="31"/>
                  </a:moveTo>
                  <a:lnTo>
                    <a:pt x="0" y="31"/>
                  </a:lnTo>
                  <a:cubicBezTo>
                    <a:pt x="0" y="22"/>
                    <a:pt x="2" y="15"/>
                    <a:pt x="8" y="9"/>
                  </a:cubicBezTo>
                  <a:cubicBezTo>
                    <a:pt x="13" y="3"/>
                    <a:pt x="20" y="0"/>
                    <a:pt x="29" y="0"/>
                  </a:cubicBezTo>
                  <a:cubicBezTo>
                    <a:pt x="37" y="0"/>
                    <a:pt x="44" y="3"/>
                    <a:pt x="50" y="8"/>
                  </a:cubicBezTo>
                  <a:cubicBezTo>
                    <a:pt x="56" y="14"/>
                    <a:pt x="58" y="21"/>
                    <a:pt x="58" y="31"/>
                  </a:cubicBezTo>
                  <a:cubicBezTo>
                    <a:pt x="58" y="39"/>
                    <a:pt x="56" y="47"/>
                    <a:pt x="50" y="53"/>
                  </a:cubicBezTo>
                  <a:cubicBezTo>
                    <a:pt x="45" y="59"/>
                    <a:pt x="38" y="62"/>
                    <a:pt x="29" y="62"/>
                  </a:cubicBezTo>
                  <a:cubicBezTo>
                    <a:pt x="21" y="62"/>
                    <a:pt x="14" y="59"/>
                    <a:pt x="8" y="53"/>
                  </a:cubicBezTo>
                  <a:cubicBezTo>
                    <a:pt x="3" y="47"/>
                    <a:pt x="0" y="40"/>
                    <a:pt x="0" y="31"/>
                  </a:cubicBezTo>
                  <a:lnTo>
                    <a:pt x="0" y="31"/>
                  </a:lnTo>
                  <a:close/>
                  <a:moveTo>
                    <a:pt x="27" y="4"/>
                  </a:moveTo>
                  <a:lnTo>
                    <a:pt x="27" y="4"/>
                  </a:lnTo>
                  <a:cubicBezTo>
                    <a:pt x="24" y="4"/>
                    <a:pt x="21" y="5"/>
                    <a:pt x="18" y="7"/>
                  </a:cubicBezTo>
                  <a:cubicBezTo>
                    <a:pt x="14" y="11"/>
                    <a:pt x="12" y="18"/>
                    <a:pt x="12" y="27"/>
                  </a:cubicBezTo>
                  <a:cubicBezTo>
                    <a:pt x="12" y="35"/>
                    <a:pt x="13" y="42"/>
                    <a:pt x="17" y="49"/>
                  </a:cubicBezTo>
                  <a:cubicBezTo>
                    <a:pt x="20" y="56"/>
                    <a:pt x="25" y="59"/>
                    <a:pt x="31" y="59"/>
                  </a:cubicBezTo>
                  <a:cubicBezTo>
                    <a:pt x="36" y="59"/>
                    <a:pt x="40" y="57"/>
                    <a:pt x="42" y="52"/>
                  </a:cubicBezTo>
                  <a:cubicBezTo>
                    <a:pt x="45" y="48"/>
                    <a:pt x="46" y="42"/>
                    <a:pt x="46" y="35"/>
                  </a:cubicBezTo>
                  <a:cubicBezTo>
                    <a:pt x="46" y="27"/>
                    <a:pt x="45" y="20"/>
                    <a:pt x="41" y="14"/>
                  </a:cubicBezTo>
                  <a:cubicBezTo>
                    <a:pt x="38" y="7"/>
                    <a:pt x="33" y="4"/>
                    <a:pt x="27" y="4"/>
                  </a:cubicBezTo>
                  <a:lnTo>
                    <a:pt x="27" y="4"/>
                  </a:lnTo>
                  <a:close/>
                  <a:moveTo>
                    <a:pt x="29" y="0"/>
                  </a:moveTo>
                  <a:lnTo>
                    <a:pt x="29" y="0"/>
                  </a:lnTo>
                  <a:lnTo>
                    <a:pt x="29"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6" name="Freeform 556"/>
            <p:cNvSpPr>
              <a:spLocks/>
            </p:cNvSpPr>
            <p:nvPr/>
          </p:nvSpPr>
          <p:spPr bwMode="auto">
            <a:xfrm>
              <a:off x="3718" y="8111"/>
              <a:ext cx="54" cy="79"/>
            </a:xfrm>
            <a:custGeom>
              <a:avLst/>
              <a:gdLst/>
              <a:ahLst/>
              <a:cxnLst>
                <a:cxn ang="0">
                  <a:pos x="0" y="58"/>
                </a:cxn>
                <a:cxn ang="0">
                  <a:pos x="0" y="58"/>
                </a:cxn>
                <a:cxn ang="0">
                  <a:pos x="8" y="56"/>
                </a:cxn>
                <a:cxn ang="0">
                  <a:pos x="10" y="50"/>
                </a:cxn>
                <a:cxn ang="0">
                  <a:pos x="10" y="20"/>
                </a:cxn>
                <a:cxn ang="0">
                  <a:pos x="9" y="11"/>
                </a:cxn>
                <a:cxn ang="0">
                  <a:pos x="4" y="9"/>
                </a:cxn>
                <a:cxn ang="0">
                  <a:pos x="3" y="9"/>
                </a:cxn>
                <a:cxn ang="0">
                  <a:pos x="0" y="9"/>
                </a:cxn>
                <a:cxn ang="0">
                  <a:pos x="0" y="7"/>
                </a:cxn>
                <a:cxn ang="0">
                  <a:pos x="8" y="4"/>
                </a:cxn>
                <a:cxn ang="0">
                  <a:pos x="13" y="2"/>
                </a:cxn>
                <a:cxn ang="0">
                  <a:pos x="20" y="0"/>
                </a:cxn>
                <a:cxn ang="0">
                  <a:pos x="21" y="0"/>
                </a:cxn>
                <a:cxn ang="0">
                  <a:pos x="21" y="1"/>
                </a:cxn>
                <a:cxn ang="0">
                  <a:pos x="21" y="12"/>
                </a:cxn>
                <a:cxn ang="0">
                  <a:pos x="29" y="3"/>
                </a:cxn>
                <a:cxn ang="0">
                  <a:pos x="37" y="0"/>
                </a:cxn>
                <a:cxn ang="0">
                  <a:pos x="42" y="2"/>
                </a:cxn>
                <a:cxn ang="0">
                  <a:pos x="44" y="7"/>
                </a:cxn>
                <a:cxn ang="0">
                  <a:pos x="42" y="11"/>
                </a:cxn>
                <a:cxn ang="0">
                  <a:pos x="38" y="13"/>
                </a:cxn>
                <a:cxn ang="0">
                  <a:pos x="33" y="11"/>
                </a:cxn>
                <a:cxn ang="0">
                  <a:pos x="30" y="8"/>
                </a:cxn>
                <a:cxn ang="0">
                  <a:pos x="24" y="12"/>
                </a:cxn>
                <a:cxn ang="0">
                  <a:pos x="21" y="20"/>
                </a:cxn>
                <a:cxn ang="0">
                  <a:pos x="21" y="49"/>
                </a:cxn>
                <a:cxn ang="0">
                  <a:pos x="23" y="56"/>
                </a:cxn>
                <a:cxn ang="0">
                  <a:pos x="32" y="58"/>
                </a:cxn>
                <a:cxn ang="0">
                  <a:pos x="32" y="60"/>
                </a:cxn>
                <a:cxn ang="0">
                  <a:pos x="0" y="60"/>
                </a:cxn>
                <a:cxn ang="0">
                  <a:pos x="0" y="58"/>
                </a:cxn>
              </a:cxnLst>
              <a:rect l="0" t="0" r="r" b="b"/>
              <a:pathLst>
                <a:path w="44" h="60">
                  <a:moveTo>
                    <a:pt x="0" y="58"/>
                  </a:moveTo>
                  <a:lnTo>
                    <a:pt x="0" y="58"/>
                  </a:lnTo>
                  <a:cubicBezTo>
                    <a:pt x="4" y="58"/>
                    <a:pt x="7" y="57"/>
                    <a:pt x="8" y="56"/>
                  </a:cubicBezTo>
                  <a:cubicBezTo>
                    <a:pt x="9" y="55"/>
                    <a:pt x="10" y="53"/>
                    <a:pt x="10" y="50"/>
                  </a:cubicBezTo>
                  <a:lnTo>
                    <a:pt x="10" y="20"/>
                  </a:lnTo>
                  <a:cubicBezTo>
                    <a:pt x="10" y="16"/>
                    <a:pt x="10" y="13"/>
                    <a:pt x="9" y="11"/>
                  </a:cubicBezTo>
                  <a:cubicBezTo>
                    <a:pt x="8" y="10"/>
                    <a:pt x="6" y="9"/>
                    <a:pt x="4" y="9"/>
                  </a:cubicBezTo>
                  <a:cubicBezTo>
                    <a:pt x="4" y="9"/>
                    <a:pt x="3" y="9"/>
                    <a:pt x="3" y="9"/>
                  </a:cubicBezTo>
                  <a:cubicBezTo>
                    <a:pt x="2" y="9"/>
                    <a:pt x="1" y="9"/>
                    <a:pt x="0" y="9"/>
                  </a:cubicBezTo>
                  <a:lnTo>
                    <a:pt x="0" y="7"/>
                  </a:lnTo>
                  <a:cubicBezTo>
                    <a:pt x="3" y="6"/>
                    <a:pt x="5" y="5"/>
                    <a:pt x="8" y="4"/>
                  </a:cubicBezTo>
                  <a:cubicBezTo>
                    <a:pt x="11" y="4"/>
                    <a:pt x="12" y="3"/>
                    <a:pt x="13" y="2"/>
                  </a:cubicBezTo>
                  <a:cubicBezTo>
                    <a:pt x="15" y="2"/>
                    <a:pt x="18" y="1"/>
                    <a:pt x="20" y="0"/>
                  </a:cubicBezTo>
                  <a:cubicBezTo>
                    <a:pt x="20" y="0"/>
                    <a:pt x="20" y="0"/>
                    <a:pt x="21" y="0"/>
                  </a:cubicBezTo>
                  <a:cubicBezTo>
                    <a:pt x="21" y="0"/>
                    <a:pt x="21" y="1"/>
                    <a:pt x="21" y="1"/>
                  </a:cubicBezTo>
                  <a:lnTo>
                    <a:pt x="21" y="12"/>
                  </a:lnTo>
                  <a:cubicBezTo>
                    <a:pt x="23" y="8"/>
                    <a:pt x="26" y="5"/>
                    <a:pt x="29" y="3"/>
                  </a:cubicBezTo>
                  <a:cubicBezTo>
                    <a:pt x="31" y="1"/>
                    <a:pt x="34" y="0"/>
                    <a:pt x="37" y="0"/>
                  </a:cubicBezTo>
                  <a:cubicBezTo>
                    <a:pt x="39" y="0"/>
                    <a:pt x="41" y="0"/>
                    <a:pt x="42" y="2"/>
                  </a:cubicBezTo>
                  <a:cubicBezTo>
                    <a:pt x="43" y="3"/>
                    <a:pt x="44" y="5"/>
                    <a:pt x="44" y="7"/>
                  </a:cubicBezTo>
                  <a:cubicBezTo>
                    <a:pt x="44" y="8"/>
                    <a:pt x="43" y="10"/>
                    <a:pt x="42" y="11"/>
                  </a:cubicBezTo>
                  <a:cubicBezTo>
                    <a:pt x="41" y="12"/>
                    <a:pt x="40" y="13"/>
                    <a:pt x="38" y="13"/>
                  </a:cubicBezTo>
                  <a:cubicBezTo>
                    <a:pt x="37" y="13"/>
                    <a:pt x="35" y="12"/>
                    <a:pt x="33" y="11"/>
                  </a:cubicBezTo>
                  <a:cubicBezTo>
                    <a:pt x="32" y="9"/>
                    <a:pt x="31" y="8"/>
                    <a:pt x="30" y="8"/>
                  </a:cubicBezTo>
                  <a:cubicBezTo>
                    <a:pt x="28" y="8"/>
                    <a:pt x="26" y="10"/>
                    <a:pt x="24" y="12"/>
                  </a:cubicBezTo>
                  <a:cubicBezTo>
                    <a:pt x="22" y="14"/>
                    <a:pt x="21" y="17"/>
                    <a:pt x="21" y="20"/>
                  </a:cubicBezTo>
                  <a:lnTo>
                    <a:pt x="21" y="49"/>
                  </a:lnTo>
                  <a:cubicBezTo>
                    <a:pt x="21" y="52"/>
                    <a:pt x="22" y="55"/>
                    <a:pt x="23" y="56"/>
                  </a:cubicBezTo>
                  <a:cubicBezTo>
                    <a:pt x="25" y="58"/>
                    <a:pt x="28" y="58"/>
                    <a:pt x="32" y="58"/>
                  </a:cubicBezTo>
                  <a:lnTo>
                    <a:pt x="32" y="60"/>
                  </a:lnTo>
                  <a:lnTo>
                    <a:pt x="0" y="60"/>
                  </a:lnTo>
                  <a:lnTo>
                    <a:pt x="0" y="58"/>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7" name="Freeform 557"/>
            <p:cNvSpPr>
              <a:spLocks noEditPoints="1"/>
            </p:cNvSpPr>
            <p:nvPr/>
          </p:nvSpPr>
          <p:spPr bwMode="auto">
            <a:xfrm>
              <a:off x="3352" y="8280"/>
              <a:ext cx="66" cy="223"/>
            </a:xfrm>
            <a:custGeom>
              <a:avLst/>
              <a:gdLst/>
              <a:ahLst/>
              <a:cxnLst>
                <a:cxn ang="0">
                  <a:pos x="30" y="0"/>
                </a:cxn>
                <a:cxn ang="0">
                  <a:pos x="30" y="0"/>
                </a:cxn>
                <a:cxn ang="0">
                  <a:pos x="30" y="163"/>
                </a:cxn>
                <a:cxn ang="0">
                  <a:pos x="24" y="163"/>
                </a:cxn>
                <a:cxn ang="0">
                  <a:pos x="24" y="0"/>
                </a:cxn>
                <a:cxn ang="0">
                  <a:pos x="30" y="0"/>
                </a:cxn>
                <a:cxn ang="0">
                  <a:pos x="53" y="124"/>
                </a:cxn>
                <a:cxn ang="0">
                  <a:pos x="53" y="124"/>
                </a:cxn>
                <a:cxn ang="0">
                  <a:pos x="27" y="169"/>
                </a:cxn>
                <a:cxn ang="0">
                  <a:pos x="0" y="124"/>
                </a:cxn>
                <a:cxn ang="0">
                  <a:pos x="1" y="120"/>
                </a:cxn>
                <a:cxn ang="0">
                  <a:pos x="6" y="121"/>
                </a:cxn>
                <a:cxn ang="0">
                  <a:pos x="30" y="161"/>
                </a:cxn>
                <a:cxn ang="0">
                  <a:pos x="24" y="161"/>
                </a:cxn>
                <a:cxn ang="0">
                  <a:pos x="48" y="121"/>
                </a:cxn>
                <a:cxn ang="0">
                  <a:pos x="51" y="120"/>
                </a:cxn>
                <a:cxn ang="0">
                  <a:pos x="53" y="124"/>
                </a:cxn>
                <a:cxn ang="0">
                  <a:pos x="53" y="124"/>
                </a:cxn>
              </a:cxnLst>
              <a:rect l="0" t="0" r="r" b="b"/>
              <a:pathLst>
                <a:path w="54" h="169">
                  <a:moveTo>
                    <a:pt x="30" y="0"/>
                  </a:moveTo>
                  <a:lnTo>
                    <a:pt x="30" y="0"/>
                  </a:lnTo>
                  <a:lnTo>
                    <a:pt x="30" y="163"/>
                  </a:lnTo>
                  <a:lnTo>
                    <a:pt x="24" y="163"/>
                  </a:lnTo>
                  <a:lnTo>
                    <a:pt x="24" y="0"/>
                  </a:lnTo>
                  <a:lnTo>
                    <a:pt x="30" y="0"/>
                  </a:lnTo>
                  <a:close/>
                  <a:moveTo>
                    <a:pt x="53" y="124"/>
                  </a:moveTo>
                  <a:lnTo>
                    <a:pt x="53" y="124"/>
                  </a:lnTo>
                  <a:lnTo>
                    <a:pt x="27" y="169"/>
                  </a:lnTo>
                  <a:lnTo>
                    <a:pt x="0" y="124"/>
                  </a:lnTo>
                  <a:cubicBezTo>
                    <a:pt x="0" y="123"/>
                    <a:pt x="0" y="120"/>
                    <a:pt x="1" y="120"/>
                  </a:cubicBezTo>
                  <a:cubicBezTo>
                    <a:pt x="3" y="118"/>
                    <a:pt x="5" y="120"/>
                    <a:pt x="6" y="121"/>
                  </a:cubicBezTo>
                  <a:lnTo>
                    <a:pt x="30" y="161"/>
                  </a:lnTo>
                  <a:lnTo>
                    <a:pt x="24" y="161"/>
                  </a:lnTo>
                  <a:lnTo>
                    <a:pt x="48" y="121"/>
                  </a:lnTo>
                  <a:cubicBezTo>
                    <a:pt x="48" y="120"/>
                    <a:pt x="49" y="118"/>
                    <a:pt x="51" y="120"/>
                  </a:cubicBezTo>
                  <a:cubicBezTo>
                    <a:pt x="53" y="121"/>
                    <a:pt x="54" y="123"/>
                    <a:pt x="53" y="124"/>
                  </a:cubicBezTo>
                  <a:lnTo>
                    <a:pt x="53" y="12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8" name="Freeform 558"/>
            <p:cNvSpPr>
              <a:spLocks noEditPoints="1"/>
            </p:cNvSpPr>
            <p:nvPr/>
          </p:nvSpPr>
          <p:spPr bwMode="auto">
            <a:xfrm>
              <a:off x="2647" y="9074"/>
              <a:ext cx="66" cy="243"/>
            </a:xfrm>
            <a:custGeom>
              <a:avLst/>
              <a:gdLst/>
              <a:ahLst/>
              <a:cxnLst>
                <a:cxn ang="0">
                  <a:pos x="22" y="184"/>
                </a:cxn>
                <a:cxn ang="0">
                  <a:pos x="22" y="184"/>
                </a:cxn>
                <a:cxn ang="0">
                  <a:pos x="24" y="7"/>
                </a:cxn>
                <a:cxn ang="0">
                  <a:pos x="30" y="7"/>
                </a:cxn>
                <a:cxn ang="0">
                  <a:pos x="28" y="184"/>
                </a:cxn>
                <a:cxn ang="0">
                  <a:pos x="22" y="184"/>
                </a:cxn>
                <a:cxn ang="0">
                  <a:pos x="0" y="45"/>
                </a:cxn>
                <a:cxn ang="0">
                  <a:pos x="0" y="45"/>
                </a:cxn>
                <a:cxn ang="0">
                  <a:pos x="27" y="0"/>
                </a:cxn>
                <a:cxn ang="0">
                  <a:pos x="52" y="45"/>
                </a:cxn>
                <a:cxn ang="0">
                  <a:pos x="51" y="50"/>
                </a:cxn>
                <a:cxn ang="0">
                  <a:pos x="46" y="48"/>
                </a:cxn>
                <a:cxn ang="0">
                  <a:pos x="24" y="8"/>
                </a:cxn>
                <a:cxn ang="0">
                  <a:pos x="28" y="8"/>
                </a:cxn>
                <a:cxn ang="0">
                  <a:pos x="6" y="48"/>
                </a:cxn>
                <a:cxn ang="0">
                  <a:pos x="1" y="50"/>
                </a:cxn>
                <a:cxn ang="0">
                  <a:pos x="0" y="45"/>
                </a:cxn>
                <a:cxn ang="0">
                  <a:pos x="0" y="45"/>
                </a:cxn>
              </a:cxnLst>
              <a:rect l="0" t="0" r="r" b="b"/>
              <a:pathLst>
                <a:path w="54" h="184">
                  <a:moveTo>
                    <a:pt x="22" y="184"/>
                  </a:moveTo>
                  <a:lnTo>
                    <a:pt x="22" y="184"/>
                  </a:lnTo>
                  <a:lnTo>
                    <a:pt x="24" y="7"/>
                  </a:lnTo>
                  <a:lnTo>
                    <a:pt x="30" y="7"/>
                  </a:lnTo>
                  <a:lnTo>
                    <a:pt x="28" y="184"/>
                  </a:lnTo>
                  <a:lnTo>
                    <a:pt x="22" y="184"/>
                  </a:lnTo>
                  <a:close/>
                  <a:moveTo>
                    <a:pt x="0" y="45"/>
                  </a:moveTo>
                  <a:lnTo>
                    <a:pt x="0" y="45"/>
                  </a:lnTo>
                  <a:lnTo>
                    <a:pt x="27" y="0"/>
                  </a:lnTo>
                  <a:lnTo>
                    <a:pt x="52" y="45"/>
                  </a:lnTo>
                  <a:cubicBezTo>
                    <a:pt x="54" y="47"/>
                    <a:pt x="52" y="48"/>
                    <a:pt x="51" y="50"/>
                  </a:cubicBezTo>
                  <a:cubicBezTo>
                    <a:pt x="49" y="50"/>
                    <a:pt x="48" y="50"/>
                    <a:pt x="46" y="48"/>
                  </a:cubicBezTo>
                  <a:lnTo>
                    <a:pt x="24" y="8"/>
                  </a:lnTo>
                  <a:lnTo>
                    <a:pt x="28" y="8"/>
                  </a:lnTo>
                  <a:lnTo>
                    <a:pt x="6" y="48"/>
                  </a:lnTo>
                  <a:cubicBezTo>
                    <a:pt x="4" y="50"/>
                    <a:pt x="3" y="50"/>
                    <a:pt x="1" y="50"/>
                  </a:cubicBezTo>
                  <a:cubicBezTo>
                    <a:pt x="0" y="48"/>
                    <a:pt x="0" y="47"/>
                    <a:pt x="0" y="45"/>
                  </a:cubicBezTo>
                  <a:lnTo>
                    <a:pt x="0"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79" name="Freeform 559"/>
            <p:cNvSpPr>
              <a:spLocks noEditPoints="1"/>
            </p:cNvSpPr>
            <p:nvPr/>
          </p:nvSpPr>
          <p:spPr bwMode="auto">
            <a:xfrm>
              <a:off x="5038" y="9091"/>
              <a:ext cx="67" cy="246"/>
            </a:xfrm>
            <a:custGeom>
              <a:avLst/>
              <a:gdLst/>
              <a:ahLst/>
              <a:cxnLst>
                <a:cxn ang="0">
                  <a:pos x="24" y="186"/>
                </a:cxn>
                <a:cxn ang="0">
                  <a:pos x="24" y="186"/>
                </a:cxn>
                <a:cxn ang="0">
                  <a:pos x="24" y="6"/>
                </a:cxn>
                <a:cxn ang="0">
                  <a:pos x="31" y="6"/>
                </a:cxn>
                <a:cxn ang="0">
                  <a:pos x="31" y="186"/>
                </a:cxn>
                <a:cxn ang="0">
                  <a:pos x="24" y="186"/>
                </a:cxn>
                <a:cxn ang="0">
                  <a:pos x="2" y="45"/>
                </a:cxn>
                <a:cxn ang="0">
                  <a:pos x="2" y="45"/>
                </a:cxn>
                <a:cxn ang="0">
                  <a:pos x="28" y="0"/>
                </a:cxn>
                <a:cxn ang="0">
                  <a:pos x="55" y="45"/>
                </a:cxn>
                <a:cxn ang="0">
                  <a:pos x="53" y="50"/>
                </a:cxn>
                <a:cxn ang="0">
                  <a:pos x="48" y="48"/>
                </a:cxn>
                <a:cxn ang="0">
                  <a:pos x="26" y="8"/>
                </a:cxn>
                <a:cxn ang="0">
                  <a:pos x="31" y="8"/>
                </a:cxn>
                <a:cxn ang="0">
                  <a:pos x="7" y="48"/>
                </a:cxn>
                <a:cxn ang="0">
                  <a:pos x="4" y="50"/>
                </a:cxn>
                <a:cxn ang="0">
                  <a:pos x="2" y="45"/>
                </a:cxn>
                <a:cxn ang="0">
                  <a:pos x="2" y="45"/>
                </a:cxn>
              </a:cxnLst>
              <a:rect l="0" t="0" r="r" b="b"/>
              <a:pathLst>
                <a:path w="55" h="186">
                  <a:moveTo>
                    <a:pt x="24" y="186"/>
                  </a:moveTo>
                  <a:lnTo>
                    <a:pt x="24" y="186"/>
                  </a:lnTo>
                  <a:lnTo>
                    <a:pt x="24" y="6"/>
                  </a:lnTo>
                  <a:lnTo>
                    <a:pt x="31" y="6"/>
                  </a:lnTo>
                  <a:lnTo>
                    <a:pt x="31" y="186"/>
                  </a:lnTo>
                  <a:lnTo>
                    <a:pt x="24" y="186"/>
                  </a:lnTo>
                  <a:close/>
                  <a:moveTo>
                    <a:pt x="2" y="45"/>
                  </a:moveTo>
                  <a:lnTo>
                    <a:pt x="2" y="45"/>
                  </a:lnTo>
                  <a:lnTo>
                    <a:pt x="28" y="0"/>
                  </a:lnTo>
                  <a:lnTo>
                    <a:pt x="55" y="45"/>
                  </a:lnTo>
                  <a:cubicBezTo>
                    <a:pt x="55" y="46"/>
                    <a:pt x="55" y="48"/>
                    <a:pt x="53" y="50"/>
                  </a:cubicBezTo>
                  <a:cubicBezTo>
                    <a:pt x="52" y="51"/>
                    <a:pt x="50" y="50"/>
                    <a:pt x="48" y="48"/>
                  </a:cubicBezTo>
                  <a:lnTo>
                    <a:pt x="26" y="8"/>
                  </a:lnTo>
                  <a:lnTo>
                    <a:pt x="31" y="8"/>
                  </a:lnTo>
                  <a:lnTo>
                    <a:pt x="7" y="48"/>
                  </a:lnTo>
                  <a:cubicBezTo>
                    <a:pt x="7" y="50"/>
                    <a:pt x="5" y="50"/>
                    <a:pt x="4" y="50"/>
                  </a:cubicBezTo>
                  <a:cubicBezTo>
                    <a:pt x="2" y="48"/>
                    <a:pt x="0" y="46"/>
                    <a:pt x="2" y="45"/>
                  </a:cubicBezTo>
                  <a:lnTo>
                    <a:pt x="2" y="4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680" name="Freeform 560"/>
            <p:cNvSpPr>
              <a:spLocks/>
            </p:cNvSpPr>
            <p:nvPr/>
          </p:nvSpPr>
          <p:spPr bwMode="auto">
            <a:xfrm>
              <a:off x="-27" y="5846"/>
              <a:ext cx="5827" cy="4740"/>
            </a:xfrm>
            <a:custGeom>
              <a:avLst/>
              <a:gdLst/>
              <a:ahLst/>
              <a:cxnLst>
                <a:cxn ang="0">
                  <a:pos x="0" y="3587"/>
                </a:cxn>
                <a:cxn ang="0">
                  <a:pos x="0" y="3587"/>
                </a:cxn>
                <a:cxn ang="0">
                  <a:pos x="4787" y="3587"/>
                </a:cxn>
                <a:cxn ang="0">
                  <a:pos x="4787" y="0"/>
                </a:cxn>
                <a:cxn ang="0">
                  <a:pos x="0" y="0"/>
                </a:cxn>
                <a:cxn ang="0">
                  <a:pos x="0" y="3587"/>
                </a:cxn>
              </a:cxnLst>
              <a:rect l="0" t="0" r="r" b="b"/>
              <a:pathLst>
                <a:path w="4787" h="3587">
                  <a:moveTo>
                    <a:pt x="0" y="3587"/>
                  </a:moveTo>
                  <a:lnTo>
                    <a:pt x="0" y="3587"/>
                  </a:lnTo>
                  <a:lnTo>
                    <a:pt x="4787" y="3587"/>
                  </a:lnTo>
                  <a:lnTo>
                    <a:pt x="4787" y="0"/>
                  </a:lnTo>
                  <a:lnTo>
                    <a:pt x="0" y="0"/>
                  </a:lnTo>
                  <a:lnTo>
                    <a:pt x="0" y="3587"/>
                  </a:lnTo>
                  <a:close/>
                </a:path>
              </a:pathLst>
            </a:custGeom>
            <a:noFill/>
            <a:ln w="23813" cap="rnd">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6244882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Comparing US Airways and Southwest</a:t>
            </a:r>
            <a:endParaRPr lang="en-US" dirty="0"/>
          </a:p>
        </p:txBody>
      </p:sp>
      <p:graphicFrame>
        <p:nvGraphicFramePr>
          <p:cNvPr id="6" name="Content Placeholder 5"/>
          <p:cNvGraphicFramePr>
            <a:graphicFrameLocks noGrp="1"/>
          </p:cNvGraphicFramePr>
          <p:nvPr>
            <p:ph sz="half" idx="1"/>
          </p:nvPr>
        </p:nvGraphicFramePr>
        <p:xfrm>
          <a:off x="455613" y="1114425"/>
          <a:ext cx="8229600" cy="1112520"/>
        </p:xfrm>
        <a:graphic>
          <a:graphicData uri="http://schemas.openxmlformats.org/drawingml/2006/table">
            <a:tbl>
              <a:tblPr firstRow="1" bandRow="1">
                <a:tableStyleId>{F5AB1C69-6EDB-4FF4-983F-18BD219EF322}</a:tableStyleId>
              </a:tblPr>
              <a:tblGrid>
                <a:gridCol w="4114800"/>
                <a:gridCol w="4114800"/>
              </a:tblGrid>
              <a:tr h="370840">
                <a:tc>
                  <a:txBody>
                    <a:bodyPr/>
                    <a:lstStyle/>
                    <a:p>
                      <a:pPr algn="ctr"/>
                      <a:r>
                        <a:rPr lang="en-US" sz="1200" dirty="0" smtClean="0">
                          <a:solidFill>
                            <a:schemeClr val="accent2"/>
                          </a:solidFill>
                          <a:latin typeface="Arial" pitchFamily="34" charset="0"/>
                          <a:cs typeface="Arial" pitchFamily="34" charset="0"/>
                        </a:rPr>
                        <a:t>Airline</a:t>
                      </a:r>
                      <a:endParaRPr lang="en-US" sz="1200" dirty="0">
                        <a:solidFill>
                          <a:schemeClr val="accent2"/>
                        </a:solidFill>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Overall Labor Productivity</a:t>
                      </a:r>
                      <a:endParaRPr lang="en-US" sz="1200" dirty="0">
                        <a:solidFill>
                          <a:schemeClr val="accent2"/>
                        </a:solidFill>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600" dirty="0" smtClean="0">
                          <a:latin typeface="Arial" pitchFamily="34" charset="0"/>
                          <a:cs typeface="Arial" pitchFamily="34" charset="0"/>
                        </a:rPr>
                        <a:t>US Airways</a:t>
                      </a:r>
                      <a:endParaRPr lang="en-US" sz="1600" dirty="0">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2.43</a:t>
                      </a:r>
                      <a:endParaRPr lang="en-US" sz="1600" dirty="0">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600" dirty="0" smtClean="0">
                          <a:latin typeface="Arial" pitchFamily="34" charset="0"/>
                          <a:cs typeface="Arial" pitchFamily="34" charset="0"/>
                        </a:rPr>
                        <a:t>Southwest</a:t>
                      </a:r>
                      <a:endParaRPr lang="en-US" sz="1600" dirty="0">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3.31</a:t>
                      </a:r>
                      <a:endParaRPr lang="en-US" sz="1600" dirty="0">
                        <a:latin typeface="Arial" pitchFamily="34" charset="0"/>
                        <a:cs typeface="Arial" pitchFamily="34" charset="0"/>
                      </a:endParaRPr>
                    </a:p>
                  </a:txBody>
                  <a:tcPr marL="274320" marR="2743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1" name="Text Placeholder 10"/>
          <p:cNvSpPr>
            <a:spLocks noGrp="1"/>
          </p:cNvSpPr>
          <p:nvPr>
            <p:ph type="body" sz="half" idx="2"/>
          </p:nvPr>
        </p:nvSpPr>
        <p:spPr/>
        <p:txBody>
          <a:bodyPr/>
          <a:lstStyle/>
          <a:p>
            <a:r>
              <a:rPr lang="en-US" dirty="0" smtClean="0"/>
              <a:t>Productivity = Output / Input [during a given period]</a:t>
            </a:r>
          </a:p>
          <a:p>
            <a:pPr lvl="1"/>
            <a:r>
              <a:rPr lang="en-US" dirty="0" smtClean="0"/>
              <a:t>Labor Productivity = Revenue / Labor Cost</a:t>
            </a:r>
            <a:endParaRPr lang="en-US" dirty="0"/>
          </a:p>
        </p:txBody>
      </p:sp>
      <p:sp>
        <p:nvSpPr>
          <p:cNvPr id="4" name="Content Placeholder 2"/>
          <p:cNvSpPr txBox="1">
            <a:spLocks/>
          </p:cNvSpPr>
          <p:nvPr/>
        </p:nvSpPr>
        <p:spPr bwMode="auto">
          <a:xfrm>
            <a:off x="455613" y="1113906"/>
            <a:ext cx="8229600" cy="202830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Pct val="90000"/>
              <a:buFont typeface="Wingdings" pitchFamily="2" charset="2"/>
              <a:buChar char="§"/>
              <a:tabLst/>
              <a:defRPr/>
            </a:pPr>
            <a:endParaRPr kumimoji="0" 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Comparing US Airways and Southwest</a:t>
            </a:r>
            <a:endParaRPr lang="en-US" dirty="0"/>
          </a:p>
        </p:txBody>
      </p:sp>
      <p:graphicFrame>
        <p:nvGraphicFramePr>
          <p:cNvPr id="6" name="Content Placeholder 5"/>
          <p:cNvGraphicFramePr>
            <a:graphicFrameLocks noGrp="1"/>
          </p:cNvGraphicFramePr>
          <p:nvPr>
            <p:ph sz="half" idx="1"/>
          </p:nvPr>
        </p:nvGraphicFramePr>
        <p:xfrm>
          <a:off x="455613" y="1546572"/>
          <a:ext cx="8229600" cy="1564640"/>
        </p:xfrm>
        <a:graphic>
          <a:graphicData uri="http://schemas.openxmlformats.org/drawingml/2006/table">
            <a:tbl>
              <a:tblPr firstRow="1" bandRow="1">
                <a:tableStyleId>{F5AB1C69-6EDB-4FF4-983F-18BD219EF322}</a:tableStyleId>
              </a:tblPr>
              <a:tblGrid>
                <a:gridCol w="1371600"/>
                <a:gridCol w="1371600"/>
                <a:gridCol w="1371600"/>
                <a:gridCol w="1371600"/>
                <a:gridCol w="1371600"/>
                <a:gridCol w="1371600"/>
              </a:tblGrid>
              <a:tr h="370840">
                <a:tc>
                  <a:txBody>
                    <a:bodyPr/>
                    <a:lstStyle/>
                    <a:p>
                      <a:pPr algn="ctr"/>
                      <a:r>
                        <a:rPr lang="en-US" sz="1200" dirty="0" smtClean="0">
                          <a:solidFill>
                            <a:schemeClr val="accent2"/>
                          </a:solidFill>
                          <a:latin typeface="Arial" pitchFamily="34" charset="0"/>
                          <a:cs typeface="Arial" pitchFamily="34" charset="0"/>
                        </a:rPr>
                        <a:t>Airline</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Operational Yield </a:t>
                      </a:r>
                    </a:p>
                    <a:p>
                      <a:pPr algn="ctr"/>
                      <a:r>
                        <a:rPr lang="en-US" sz="1200" dirty="0" smtClean="0">
                          <a:solidFill>
                            <a:schemeClr val="accent2"/>
                          </a:solidFill>
                          <a:latin typeface="Arial" pitchFamily="34" charset="0"/>
                          <a:cs typeface="Arial" pitchFamily="34" charset="0"/>
                        </a:rPr>
                        <a:t>[Rev/RPM]</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Load Factor</a:t>
                      </a:r>
                    </a:p>
                    <a:p>
                      <a:pPr algn="ctr"/>
                      <a:endParaRPr lang="en-US" sz="1200" dirty="0" smtClean="0">
                        <a:solidFill>
                          <a:schemeClr val="accent2"/>
                        </a:solidFill>
                        <a:latin typeface="Arial" pitchFamily="34" charset="0"/>
                        <a:cs typeface="Arial" pitchFamily="34" charset="0"/>
                      </a:endParaRPr>
                    </a:p>
                    <a:p>
                      <a:pPr algn="ctr"/>
                      <a:r>
                        <a:rPr lang="en-US" sz="1200" dirty="0" smtClean="0">
                          <a:solidFill>
                            <a:schemeClr val="accent2"/>
                          </a:solidFill>
                          <a:latin typeface="Arial" pitchFamily="34" charset="0"/>
                          <a:cs typeface="Arial" pitchFamily="34" charset="0"/>
                        </a:rPr>
                        <a:t>[RPM/ASM %]</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ASM per Employee</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Number of Employees/Million US$ of labor costs</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solidFill>
                            <a:schemeClr val="accent2"/>
                          </a:solidFill>
                          <a:latin typeface="Arial" pitchFamily="34" charset="0"/>
                          <a:cs typeface="Arial" pitchFamily="34" charset="0"/>
                        </a:rPr>
                        <a:t>Overall Labor Productivity</a:t>
                      </a:r>
                      <a:endParaRPr lang="en-US" sz="1200" dirty="0">
                        <a:solidFill>
                          <a:schemeClr val="accent2"/>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600" dirty="0" smtClean="0">
                          <a:latin typeface="Arial" pitchFamily="34" charset="0"/>
                          <a:cs typeface="Arial" pitchFamily="34" charset="0"/>
                        </a:rPr>
                        <a:t>US Airways</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0.197</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0.70</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0.37</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47.35</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2.43</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US" sz="1600" dirty="0" smtClean="0">
                          <a:latin typeface="Arial" pitchFamily="34" charset="0"/>
                          <a:cs typeface="Arial" pitchFamily="34" charset="0"/>
                        </a:rPr>
                        <a:t>Southwest</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0.135</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0.69</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0.53</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67.01</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Arial" pitchFamily="34" charset="0"/>
                          <a:cs typeface="Arial" pitchFamily="34" charset="0"/>
                        </a:rPr>
                        <a:t>3.31</a:t>
                      </a:r>
                      <a:endParaRPr lang="en-US" sz="16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8" name="Text Placeholder 7"/>
          <p:cNvSpPr>
            <a:spLocks noGrp="1"/>
          </p:cNvSpPr>
          <p:nvPr>
            <p:ph type="body" sz="half" idx="2"/>
          </p:nvPr>
        </p:nvSpPr>
        <p:spPr/>
        <p:txBody>
          <a:bodyPr/>
          <a:lstStyle/>
          <a:p>
            <a:pPr>
              <a:buNone/>
            </a:pPr>
            <a:r>
              <a:rPr lang="en-US" sz="2800" b="1" dirty="0" smtClean="0">
                <a:solidFill>
                  <a:schemeClr val="accent2"/>
                </a:solidFill>
              </a:rPr>
              <a:t>Facts</a:t>
            </a:r>
          </a:p>
          <a:p>
            <a:pPr>
              <a:buNone/>
            </a:pPr>
            <a:r>
              <a:rPr lang="en-US" dirty="0" smtClean="0"/>
              <a:t>US Airways gets 50% more money for every passenger mile.</a:t>
            </a:r>
          </a:p>
          <a:p>
            <a:pPr>
              <a:buNone/>
            </a:pPr>
            <a:r>
              <a:rPr lang="en-US" dirty="0" smtClean="0"/>
              <a:t>A Southwest employee supports 50% more ASMs</a:t>
            </a:r>
          </a:p>
          <a:p>
            <a:pPr>
              <a:buNone/>
            </a:pPr>
            <a:r>
              <a:rPr lang="en-US" dirty="0" smtClean="0"/>
              <a:t>A Southwest employee is paid 50% less</a:t>
            </a:r>
            <a:endParaRPr lang="en-US" dirty="0"/>
          </a:p>
        </p:txBody>
      </p:sp>
      <p:sp>
        <p:nvSpPr>
          <p:cNvPr id="4" name="Content Placeholder 2"/>
          <p:cNvSpPr txBox="1">
            <a:spLocks/>
          </p:cNvSpPr>
          <p:nvPr/>
        </p:nvSpPr>
        <p:spPr bwMode="auto">
          <a:xfrm>
            <a:off x="455613" y="1113906"/>
            <a:ext cx="8229600" cy="202830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Pct val="90000"/>
              <a:buFont typeface="Wingdings" pitchFamily="2" charset="2"/>
              <a:buChar char="§"/>
              <a:tabLst/>
              <a:defRPr/>
            </a:pPr>
            <a:endParaRPr kumimoji="0" 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Comparing US Airways and Southwest</a:t>
            </a:r>
            <a:endParaRPr lang="en-US" dirty="0"/>
          </a:p>
        </p:txBody>
      </p:sp>
      <p:pic>
        <p:nvPicPr>
          <p:cNvPr id="4" name="Content Placeholder 3" descr="Screen Shot 2011-09-03 at 8.33.54 PM.png"/>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2013" b="164"/>
          <a:stretch/>
        </p:blipFill>
        <p:spPr>
          <a:xfrm>
            <a:off x="455613" y="1114425"/>
            <a:ext cx="8229600" cy="5472209"/>
          </a:xfrm>
        </p:spPr>
      </p:pic>
    </p:spTree>
    <p:extLst>
      <p:ext uri="{BB962C8B-B14F-4D97-AF65-F5344CB8AC3E}">
        <p14:creationId xmlns:p14="http://schemas.microsoft.com/office/powerpoint/2010/main" val="243388917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2011</a:t>
            </a:r>
            <a:endParaRPr lang="en-US" dirty="0"/>
          </a:p>
        </p:txBody>
      </p:sp>
      <p:graphicFrame>
        <p:nvGraphicFramePr>
          <p:cNvPr id="6" name="Object 5"/>
          <p:cNvGraphicFramePr>
            <a:graphicFrameLocks noChangeAspect="1"/>
          </p:cNvGraphicFramePr>
          <p:nvPr>
            <p:extLst>
              <p:ext uri="{D42A27DB-BD31-4B8C-83A1-F6EECF244321}">
                <p14:modId xmlns:p14="http://schemas.microsoft.com/office/powerpoint/2010/main" val="3394332562"/>
              </p:ext>
            </p:extLst>
          </p:nvPr>
        </p:nvGraphicFramePr>
        <p:xfrm>
          <a:off x="194661" y="1699736"/>
          <a:ext cx="8715561" cy="3587112"/>
        </p:xfrm>
        <a:graphic>
          <a:graphicData uri="http://schemas.openxmlformats.org/presentationml/2006/ole">
            <mc:AlternateContent xmlns:mc="http://schemas.openxmlformats.org/markup-compatibility/2006">
              <mc:Choice xmlns:v="urn:schemas-microsoft-com:vml" Requires="v">
                <p:oleObj spid="_x0000_s4143" name="Worksheet" r:id="rId4" imgW="7899400" imgH="3251200" progId="Excel.Sheet.12">
                  <p:embed/>
                </p:oleObj>
              </mc:Choice>
              <mc:Fallback>
                <p:oleObj name="Worksheet" r:id="rId4" imgW="7899400" imgH="3251200" progId="Excel.Sheet.12">
                  <p:embed/>
                  <p:pic>
                    <p:nvPicPr>
                      <p:cNvPr id="0" name=""/>
                      <p:cNvPicPr/>
                      <p:nvPr/>
                    </p:nvPicPr>
                    <p:blipFill>
                      <a:blip r:embed="rId5"/>
                      <a:stretch>
                        <a:fillRect/>
                      </a:stretch>
                    </p:blipFill>
                    <p:spPr>
                      <a:xfrm>
                        <a:off x="194661" y="1699736"/>
                        <a:ext cx="8715561" cy="3587112"/>
                      </a:xfrm>
                      <a:prstGeom prst="rect">
                        <a:avLst/>
                      </a:prstGeom>
                    </p:spPr>
                  </p:pic>
                </p:oleObj>
              </mc:Fallback>
            </mc:AlternateContent>
          </a:graphicData>
        </a:graphic>
      </p:graphicFrame>
    </p:spTree>
    <p:extLst>
      <p:ext uri="{BB962C8B-B14F-4D97-AF65-F5344CB8AC3E}">
        <p14:creationId xmlns:p14="http://schemas.microsoft.com/office/powerpoint/2010/main" val="366353491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t>ROA Tree for a Casino</a:t>
            </a:r>
          </a:p>
        </p:txBody>
      </p:sp>
      <p:sp>
        <p:nvSpPr>
          <p:cNvPr id="115" name="TextBox 114"/>
          <p:cNvSpPr txBox="1">
            <a:spLocks/>
          </p:cNvSpPr>
          <p:nvPr/>
        </p:nvSpPr>
        <p:spPr>
          <a:xfrm>
            <a:off x="279737" y="4815147"/>
            <a:ext cx="613485" cy="492443"/>
          </a:xfrm>
          <a:prstGeom prst="rect">
            <a:avLst/>
          </a:prstGeom>
          <a:solidFill>
            <a:schemeClr val="accent1">
              <a:lumMod val="20000"/>
              <a:lumOff val="80000"/>
            </a:schemeClr>
          </a:solid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1" i="0" u="none" strike="noStrike" kern="0" cap="none" spc="0" normalizeH="0" baseline="0" noProof="0" dirty="0" smtClean="0">
                <a:ln>
                  <a:noFill/>
                </a:ln>
                <a:solidFill>
                  <a:srgbClr val="0988A8"/>
                </a:solidFill>
                <a:effectLst/>
                <a:uLnTx/>
                <a:uFillTx/>
                <a:latin typeface="Arial"/>
              </a:rPr>
              <a:t>ROA</a:t>
            </a:r>
            <a:endParaRPr kumimoji="0" lang="en-US" sz="1300" b="1" i="0" u="none" strike="noStrike" kern="0" cap="none" spc="0" normalizeH="0" baseline="0" noProof="0" dirty="0">
              <a:ln>
                <a:noFill/>
              </a:ln>
              <a:solidFill>
                <a:srgbClr val="0988A8"/>
              </a:solidFill>
              <a:effectLst/>
              <a:uLnTx/>
              <a:uFillTx/>
              <a:latin typeface="Arial"/>
            </a:endParaRPr>
          </a:p>
        </p:txBody>
      </p:sp>
      <p:grpSp>
        <p:nvGrpSpPr>
          <p:cNvPr id="116" name="Group 115"/>
          <p:cNvGrpSpPr/>
          <p:nvPr/>
        </p:nvGrpSpPr>
        <p:grpSpPr>
          <a:xfrm>
            <a:off x="893222" y="3891744"/>
            <a:ext cx="966273" cy="2339248"/>
            <a:chOff x="893222" y="3557124"/>
            <a:chExt cx="966273" cy="2339248"/>
          </a:xfrm>
          <a:solidFill>
            <a:schemeClr val="accent1">
              <a:lumMod val="20000"/>
              <a:lumOff val="80000"/>
            </a:schemeClr>
          </a:solidFill>
        </p:grpSpPr>
        <p:sp>
          <p:nvSpPr>
            <p:cNvPr id="117" name="TextBox 116"/>
            <p:cNvSpPr txBox="1">
              <a:spLocks/>
            </p:cNvSpPr>
            <p:nvPr/>
          </p:nvSpPr>
          <p:spPr>
            <a:xfrm>
              <a:off x="1110756" y="3557124"/>
              <a:ext cx="748739"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rPr>
                <a:t>Earnings</a:t>
              </a:r>
            </a:p>
          </p:txBody>
        </p:sp>
        <p:sp>
          <p:nvSpPr>
            <p:cNvPr id="118" name="TextBox 117"/>
            <p:cNvSpPr txBox="1">
              <a:spLocks/>
            </p:cNvSpPr>
            <p:nvPr/>
          </p:nvSpPr>
          <p:spPr>
            <a:xfrm>
              <a:off x="1110756" y="5403929"/>
              <a:ext cx="748739"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a:t>
              </a:r>
              <a:r>
                <a:rPr kumimoji="0" lang="en-US" sz="1300" b="0" i="0" u="none" strike="noStrike" kern="0" cap="none" spc="0" normalizeH="0" baseline="0" noProof="0" dirty="0">
                  <a:ln>
                    <a:noFill/>
                  </a:ln>
                  <a:solidFill>
                    <a:sysClr val="windowText" lastClr="000000"/>
                  </a:solidFill>
                  <a:effectLst/>
                  <a:uLnTx/>
                  <a:uFillTx/>
                  <a:latin typeface="Arial"/>
                </a:rPr>
                <a:t>Assets</a:t>
              </a:r>
            </a:p>
          </p:txBody>
        </p:sp>
        <p:cxnSp>
          <p:nvCxnSpPr>
            <p:cNvPr id="119" name="Elbow Connector 118"/>
            <p:cNvCxnSpPr>
              <a:stCxn id="115" idx="3"/>
              <a:endCxn id="118" idx="1"/>
            </p:cNvCxnSpPr>
            <p:nvPr/>
          </p:nvCxnSpPr>
          <p:spPr>
            <a:xfrm>
              <a:off x="893222" y="4734354"/>
              <a:ext cx="217534" cy="915797"/>
            </a:xfrm>
            <a:prstGeom prst="bentConnector3">
              <a:avLst>
                <a:gd name="adj1" fmla="val 50000"/>
              </a:avLst>
            </a:prstGeom>
            <a:grpFill/>
            <a:ln w="19050" cap="flat" cmpd="sng" algn="ctr">
              <a:solidFill>
                <a:srgbClr val="808080"/>
              </a:solidFill>
              <a:prstDash val="solid"/>
            </a:ln>
            <a:effectLst/>
          </p:spPr>
        </p:cxnSp>
        <p:cxnSp>
          <p:nvCxnSpPr>
            <p:cNvPr id="120" name="Shape 8"/>
            <p:cNvCxnSpPr>
              <a:stCxn id="117" idx="1"/>
              <a:endCxn id="115" idx="3"/>
            </p:cNvCxnSpPr>
            <p:nvPr/>
          </p:nvCxnSpPr>
          <p:spPr>
            <a:xfrm rot="10800000" flipV="1">
              <a:off x="893222" y="3803346"/>
              <a:ext cx="217534" cy="931008"/>
            </a:xfrm>
            <a:prstGeom prst="bentConnector3">
              <a:avLst>
                <a:gd name="adj1" fmla="val 50000"/>
              </a:avLst>
            </a:prstGeom>
            <a:grpFill/>
            <a:ln w="19050" cap="flat" cmpd="sng" algn="ctr">
              <a:solidFill>
                <a:srgbClr val="808080"/>
              </a:solidFill>
              <a:prstDash val="solid"/>
            </a:ln>
            <a:effectLst/>
          </p:spPr>
        </p:cxnSp>
      </p:grpSp>
      <p:grpSp>
        <p:nvGrpSpPr>
          <p:cNvPr id="121" name="Group 120"/>
          <p:cNvGrpSpPr/>
          <p:nvPr/>
        </p:nvGrpSpPr>
        <p:grpSpPr>
          <a:xfrm>
            <a:off x="1859495" y="3186280"/>
            <a:ext cx="1408206" cy="3321564"/>
            <a:chOff x="1859495" y="2851660"/>
            <a:chExt cx="1408206" cy="3321564"/>
          </a:xfrm>
          <a:solidFill>
            <a:schemeClr val="accent1">
              <a:lumMod val="20000"/>
              <a:lumOff val="80000"/>
            </a:schemeClr>
          </a:solidFill>
        </p:grpSpPr>
        <p:cxnSp>
          <p:nvCxnSpPr>
            <p:cNvPr id="122" name="Elbow Connector 7"/>
            <p:cNvCxnSpPr>
              <a:stCxn id="125" idx="1"/>
              <a:endCxn id="117" idx="3"/>
            </p:cNvCxnSpPr>
            <p:nvPr/>
          </p:nvCxnSpPr>
          <p:spPr>
            <a:xfrm flipH="1">
              <a:off x="1859495" y="3803346"/>
              <a:ext cx="217534" cy="7605"/>
            </a:xfrm>
            <a:prstGeom prst="straightConnector1">
              <a:avLst/>
            </a:prstGeom>
            <a:grpFill/>
            <a:ln w="19050" cap="flat" cmpd="sng" algn="ctr">
              <a:solidFill>
                <a:srgbClr val="808080"/>
              </a:solidFill>
              <a:prstDash val="solid"/>
            </a:ln>
            <a:effectLst/>
          </p:spPr>
        </p:cxnSp>
        <p:cxnSp>
          <p:nvCxnSpPr>
            <p:cNvPr id="123" name="Elbow Connector 122"/>
            <p:cNvCxnSpPr>
              <a:stCxn id="127" idx="1"/>
              <a:endCxn id="117" idx="3"/>
            </p:cNvCxnSpPr>
            <p:nvPr/>
          </p:nvCxnSpPr>
          <p:spPr>
            <a:xfrm rot="10800000" flipV="1">
              <a:off x="1859495" y="3097881"/>
              <a:ext cx="217534" cy="713069"/>
            </a:xfrm>
            <a:prstGeom prst="bentConnector3">
              <a:avLst>
                <a:gd name="adj1" fmla="val 50000"/>
              </a:avLst>
            </a:prstGeom>
            <a:grpFill/>
            <a:ln w="19050" cap="flat" cmpd="sng" algn="ctr">
              <a:solidFill>
                <a:srgbClr val="808080"/>
              </a:solidFill>
              <a:prstDash val="solid"/>
            </a:ln>
            <a:effectLst/>
          </p:spPr>
        </p:cxnSp>
        <p:cxnSp>
          <p:nvCxnSpPr>
            <p:cNvPr id="124" name="Elbow Connector 123"/>
            <p:cNvCxnSpPr>
              <a:stCxn id="126" idx="1"/>
              <a:endCxn id="117" idx="3"/>
            </p:cNvCxnSpPr>
            <p:nvPr/>
          </p:nvCxnSpPr>
          <p:spPr>
            <a:xfrm rot="10800000">
              <a:off x="1859495" y="3810951"/>
              <a:ext cx="217534" cy="697858"/>
            </a:xfrm>
            <a:prstGeom prst="bentConnector3">
              <a:avLst>
                <a:gd name="adj1" fmla="val 50000"/>
              </a:avLst>
            </a:prstGeom>
            <a:grpFill/>
            <a:ln w="19050" cap="flat" cmpd="sng" algn="ctr">
              <a:solidFill>
                <a:srgbClr val="808080"/>
              </a:solidFill>
              <a:prstDash val="solid"/>
            </a:ln>
            <a:effectLst/>
          </p:spPr>
        </p:cxnSp>
        <p:sp>
          <p:nvSpPr>
            <p:cNvPr id="125" name="TextBox 124"/>
            <p:cNvSpPr txBox="1">
              <a:spLocks/>
            </p:cNvSpPr>
            <p:nvPr/>
          </p:nvSpPr>
          <p:spPr>
            <a:xfrm>
              <a:off x="2077029" y="3557124"/>
              <a:ext cx="119067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Rooms (see hotels)</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26" name="TextBox 125"/>
            <p:cNvSpPr txBox="1">
              <a:spLocks/>
            </p:cNvSpPr>
            <p:nvPr/>
          </p:nvSpPr>
          <p:spPr>
            <a:xfrm>
              <a:off x="2077029" y="4262587"/>
              <a:ext cx="119067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F&amp;B (see restaurants)</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27" name="TextBox 126"/>
            <p:cNvSpPr txBox="1">
              <a:spLocks/>
            </p:cNvSpPr>
            <p:nvPr/>
          </p:nvSpPr>
          <p:spPr>
            <a:xfrm>
              <a:off x="2077029" y="2851660"/>
              <a:ext cx="119067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rPr>
                <a:t>Gaming</a:t>
              </a:r>
            </a:p>
          </p:txBody>
        </p:sp>
        <p:grpSp>
          <p:nvGrpSpPr>
            <p:cNvPr id="128" name="Group 127"/>
            <p:cNvGrpSpPr/>
            <p:nvPr/>
          </p:nvGrpSpPr>
          <p:grpSpPr>
            <a:xfrm>
              <a:off x="2077029" y="5127077"/>
              <a:ext cx="1190672" cy="1046147"/>
              <a:chOff x="2072806" y="5089459"/>
              <a:chExt cx="1190672" cy="1046147"/>
            </a:xfrm>
            <a:grpFill/>
          </p:grpSpPr>
          <p:sp>
            <p:nvSpPr>
              <p:cNvPr id="131" name="TextBox 130"/>
              <p:cNvSpPr txBox="1">
                <a:spLocks/>
              </p:cNvSpPr>
              <p:nvPr/>
            </p:nvSpPr>
            <p:spPr>
              <a:xfrm>
                <a:off x="2072806" y="5089459"/>
                <a:ext cx="1190672"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rPr>
                  <a:t>Franchise, reputation, </a:t>
                </a:r>
                <a:r>
                  <a:rPr kumimoji="0" lang="en-US" sz="1300" b="0" i="1" u="none" strike="noStrike" kern="0" cap="none" spc="0" normalizeH="0" baseline="0" noProof="0" dirty="0">
                    <a:ln>
                      <a:noFill/>
                    </a:ln>
                    <a:solidFill>
                      <a:sysClr val="windowText" lastClr="000000"/>
                    </a:solidFill>
                    <a:effectLst/>
                    <a:uLnTx/>
                    <a:uFillTx/>
                    <a:latin typeface="Arial"/>
                  </a:rPr>
                  <a:t>etc.</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32" name="TextBox 131"/>
              <p:cNvSpPr txBox="1">
                <a:spLocks/>
              </p:cNvSpPr>
              <p:nvPr/>
            </p:nvSpPr>
            <p:spPr>
              <a:xfrm>
                <a:off x="2072806" y="5643163"/>
                <a:ext cx="119067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a:t>
                </a:r>
                <a:r>
                  <a:rPr kumimoji="0" lang="en-US" sz="1300" b="0" i="0" u="none" strike="noStrike" kern="0" cap="none" spc="0" normalizeH="0" baseline="0" noProof="0" dirty="0">
                    <a:ln>
                      <a:noFill/>
                    </a:ln>
                    <a:solidFill>
                      <a:sysClr val="windowText" lastClr="000000"/>
                    </a:solidFill>
                    <a:effectLst/>
                    <a:uLnTx/>
                    <a:uFillTx/>
                    <a:latin typeface="Arial"/>
                  </a:rPr>
                  <a:t>PPE</a:t>
                </a:r>
              </a:p>
            </p:txBody>
          </p:sp>
        </p:grpSp>
        <p:cxnSp>
          <p:nvCxnSpPr>
            <p:cNvPr id="129" name="Elbow Connector 128"/>
            <p:cNvCxnSpPr>
              <a:stCxn id="118" idx="3"/>
              <a:endCxn id="132" idx="1"/>
            </p:cNvCxnSpPr>
            <p:nvPr/>
          </p:nvCxnSpPr>
          <p:spPr>
            <a:xfrm>
              <a:off x="1859495" y="5657756"/>
              <a:ext cx="217534" cy="269247"/>
            </a:xfrm>
            <a:prstGeom prst="bentConnector3">
              <a:avLst>
                <a:gd name="adj1" fmla="val 50000"/>
              </a:avLst>
            </a:prstGeom>
            <a:grpFill/>
            <a:ln w="19050" cap="flat" cmpd="sng" algn="ctr">
              <a:solidFill>
                <a:srgbClr val="808080"/>
              </a:solidFill>
              <a:prstDash val="solid"/>
            </a:ln>
            <a:effectLst/>
          </p:spPr>
        </p:cxnSp>
        <p:cxnSp>
          <p:nvCxnSpPr>
            <p:cNvPr id="130" name="Shape 8"/>
            <p:cNvCxnSpPr>
              <a:stCxn id="131" idx="1"/>
              <a:endCxn id="118" idx="3"/>
            </p:cNvCxnSpPr>
            <p:nvPr/>
          </p:nvCxnSpPr>
          <p:spPr>
            <a:xfrm rot="10800000" flipV="1">
              <a:off x="1859495" y="5373298"/>
              <a:ext cx="217534" cy="284457"/>
            </a:xfrm>
            <a:prstGeom prst="bentConnector3">
              <a:avLst>
                <a:gd name="adj1" fmla="val 50000"/>
              </a:avLst>
            </a:prstGeom>
            <a:grpFill/>
            <a:ln w="19050" cap="flat" cmpd="sng" algn="ctr">
              <a:solidFill>
                <a:srgbClr val="808080"/>
              </a:solidFill>
              <a:prstDash val="solid"/>
            </a:ln>
            <a:effectLst/>
          </p:spPr>
        </p:cxnSp>
      </p:grpSp>
      <p:grpSp>
        <p:nvGrpSpPr>
          <p:cNvPr id="133" name="Group 132"/>
          <p:cNvGrpSpPr/>
          <p:nvPr/>
        </p:nvGrpSpPr>
        <p:grpSpPr>
          <a:xfrm>
            <a:off x="7466035" y="3216891"/>
            <a:ext cx="1215667" cy="1070963"/>
            <a:chOff x="7466035" y="2882271"/>
            <a:chExt cx="1215667" cy="1070963"/>
          </a:xfrm>
          <a:solidFill>
            <a:schemeClr val="accent1">
              <a:lumMod val="20000"/>
              <a:lumOff val="80000"/>
            </a:schemeClr>
          </a:solidFill>
        </p:grpSpPr>
        <p:cxnSp>
          <p:nvCxnSpPr>
            <p:cNvPr id="134" name="Elbow Connector 133"/>
            <p:cNvCxnSpPr>
              <a:stCxn id="138" idx="1"/>
              <a:endCxn id="173" idx="3"/>
            </p:cNvCxnSpPr>
            <p:nvPr/>
          </p:nvCxnSpPr>
          <p:spPr>
            <a:xfrm rot="10800000" flipV="1">
              <a:off x="7466035" y="3128493"/>
              <a:ext cx="217532" cy="289260"/>
            </a:xfrm>
            <a:prstGeom prst="bentConnector3">
              <a:avLst>
                <a:gd name="adj1" fmla="val 50000"/>
              </a:avLst>
            </a:prstGeom>
            <a:grpFill/>
            <a:ln w="19050" cap="flat" cmpd="sng" algn="ctr">
              <a:solidFill>
                <a:srgbClr val="808080"/>
              </a:solidFill>
              <a:prstDash val="solid"/>
            </a:ln>
            <a:effectLst/>
          </p:spPr>
        </p:cxnSp>
        <p:cxnSp>
          <p:nvCxnSpPr>
            <p:cNvPr id="135" name="Elbow Connector 134"/>
            <p:cNvCxnSpPr>
              <a:stCxn id="137" idx="1"/>
              <a:endCxn id="173" idx="3"/>
            </p:cNvCxnSpPr>
            <p:nvPr/>
          </p:nvCxnSpPr>
          <p:spPr>
            <a:xfrm rot="10800000">
              <a:off x="7466035" y="3417753"/>
              <a:ext cx="217532" cy="289260"/>
            </a:xfrm>
            <a:prstGeom prst="bentConnector3">
              <a:avLst>
                <a:gd name="adj1" fmla="val 50000"/>
              </a:avLst>
            </a:prstGeom>
            <a:grpFill/>
            <a:ln w="19050" cap="flat" cmpd="sng" algn="ctr">
              <a:solidFill>
                <a:srgbClr val="808080"/>
              </a:solidFill>
              <a:prstDash val="solid"/>
            </a:ln>
            <a:effectLst/>
          </p:spPr>
        </p:cxnSp>
        <p:grpSp>
          <p:nvGrpSpPr>
            <p:cNvPr id="136" name="Group 135"/>
            <p:cNvGrpSpPr/>
            <p:nvPr/>
          </p:nvGrpSpPr>
          <p:grpSpPr>
            <a:xfrm>
              <a:off x="7683567" y="2882271"/>
              <a:ext cx="998135" cy="1070963"/>
              <a:chOff x="7679344" y="2844653"/>
              <a:chExt cx="998135" cy="1070963"/>
            </a:xfrm>
            <a:grpFill/>
          </p:grpSpPr>
          <p:sp>
            <p:nvSpPr>
              <p:cNvPr id="137" name="TextBox 136"/>
              <p:cNvSpPr txBox="1">
                <a:spLocks/>
              </p:cNvSpPr>
              <p:nvPr/>
            </p:nvSpPr>
            <p:spPr>
              <a:xfrm>
                <a:off x="7679344" y="3423173"/>
                <a:ext cx="998135"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Play rate</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38" name="TextBox 137"/>
              <p:cNvSpPr txBox="1">
                <a:spLocks/>
              </p:cNvSpPr>
              <p:nvPr/>
            </p:nvSpPr>
            <p:spPr>
              <a:xfrm>
                <a:off x="7679344" y="2844653"/>
                <a:ext cx="998135"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Traffic</a:t>
                </a:r>
                <a:endParaRPr kumimoji="0" lang="en-US" sz="1300" b="0" i="0" u="none" strike="noStrike" kern="0" cap="none" spc="0" normalizeH="0" baseline="0" noProof="0" dirty="0">
                  <a:ln>
                    <a:noFill/>
                  </a:ln>
                  <a:solidFill>
                    <a:sysClr val="windowText" lastClr="000000"/>
                  </a:solidFill>
                  <a:effectLst/>
                  <a:uLnTx/>
                  <a:uFillTx/>
                  <a:latin typeface="Arial"/>
                </a:endParaRPr>
              </a:p>
            </p:txBody>
          </p:sp>
        </p:grpSp>
      </p:grpSp>
      <p:grpSp>
        <p:nvGrpSpPr>
          <p:cNvPr id="139" name="Group 138"/>
          <p:cNvGrpSpPr/>
          <p:nvPr/>
        </p:nvGrpSpPr>
        <p:grpSpPr>
          <a:xfrm>
            <a:off x="7466035" y="2059851"/>
            <a:ext cx="1215667" cy="1070963"/>
            <a:chOff x="7466035" y="1725231"/>
            <a:chExt cx="1215667" cy="1070963"/>
          </a:xfrm>
          <a:solidFill>
            <a:schemeClr val="accent1">
              <a:lumMod val="20000"/>
              <a:lumOff val="80000"/>
            </a:schemeClr>
          </a:solidFill>
        </p:grpSpPr>
        <p:grpSp>
          <p:nvGrpSpPr>
            <p:cNvPr id="140" name="Group 139"/>
            <p:cNvGrpSpPr/>
            <p:nvPr/>
          </p:nvGrpSpPr>
          <p:grpSpPr>
            <a:xfrm>
              <a:off x="7683567" y="1725231"/>
              <a:ext cx="998135" cy="1070963"/>
              <a:chOff x="7679344" y="1687613"/>
              <a:chExt cx="998135" cy="1070963"/>
            </a:xfrm>
            <a:grpFill/>
          </p:grpSpPr>
          <p:sp>
            <p:nvSpPr>
              <p:cNvPr id="143" name="TextBox 142"/>
              <p:cNvSpPr txBox="1">
                <a:spLocks/>
              </p:cNvSpPr>
              <p:nvPr/>
            </p:nvSpPr>
            <p:spPr>
              <a:xfrm>
                <a:off x="7679344" y="2266133"/>
                <a:ext cx="998135"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Turn-around per game</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44" name="TextBox 143"/>
              <p:cNvSpPr txBox="1">
                <a:spLocks/>
              </p:cNvSpPr>
              <p:nvPr/>
            </p:nvSpPr>
            <p:spPr>
              <a:xfrm>
                <a:off x="7679344" y="1687613"/>
                <a:ext cx="998135"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Setup time</a:t>
                </a:r>
                <a:endParaRPr kumimoji="0" lang="en-US" sz="1300" b="0" i="0" u="none" strike="noStrike" kern="0" cap="none" spc="0" normalizeH="0" baseline="0" noProof="0" dirty="0">
                  <a:ln>
                    <a:noFill/>
                  </a:ln>
                  <a:solidFill>
                    <a:sysClr val="windowText" lastClr="000000"/>
                  </a:solidFill>
                  <a:effectLst/>
                  <a:uLnTx/>
                  <a:uFillTx/>
                  <a:latin typeface="Arial"/>
                </a:endParaRPr>
              </a:p>
            </p:txBody>
          </p:sp>
        </p:grpSp>
        <p:cxnSp>
          <p:nvCxnSpPr>
            <p:cNvPr id="141" name="Elbow Connector 140"/>
            <p:cNvCxnSpPr>
              <a:stCxn id="144" idx="1"/>
              <a:endCxn id="174" idx="3"/>
            </p:cNvCxnSpPr>
            <p:nvPr/>
          </p:nvCxnSpPr>
          <p:spPr>
            <a:xfrm rot="10800000" flipV="1">
              <a:off x="7466035" y="1971453"/>
              <a:ext cx="217532" cy="289260"/>
            </a:xfrm>
            <a:prstGeom prst="bentConnector3">
              <a:avLst>
                <a:gd name="adj1" fmla="val 50000"/>
              </a:avLst>
            </a:prstGeom>
            <a:grpFill/>
            <a:ln w="19050" cap="flat" cmpd="sng" algn="ctr">
              <a:solidFill>
                <a:srgbClr val="808080"/>
              </a:solidFill>
              <a:prstDash val="solid"/>
            </a:ln>
            <a:effectLst/>
          </p:spPr>
        </p:cxnSp>
        <p:cxnSp>
          <p:nvCxnSpPr>
            <p:cNvPr id="142" name="Elbow Connector 141"/>
            <p:cNvCxnSpPr>
              <a:stCxn id="143" idx="1"/>
              <a:endCxn id="174" idx="3"/>
            </p:cNvCxnSpPr>
            <p:nvPr/>
          </p:nvCxnSpPr>
          <p:spPr>
            <a:xfrm rot="10800000">
              <a:off x="7466035" y="2260713"/>
              <a:ext cx="217532" cy="289260"/>
            </a:xfrm>
            <a:prstGeom prst="bentConnector3">
              <a:avLst>
                <a:gd name="adj1" fmla="val 50000"/>
              </a:avLst>
            </a:prstGeom>
            <a:grpFill/>
            <a:ln w="19050" cap="flat" cmpd="sng" algn="ctr">
              <a:solidFill>
                <a:srgbClr val="808080"/>
              </a:solidFill>
              <a:prstDash val="solid"/>
            </a:ln>
            <a:effectLst/>
          </p:spPr>
        </p:cxnSp>
      </p:grpSp>
      <p:grpSp>
        <p:nvGrpSpPr>
          <p:cNvPr id="145" name="Group 144"/>
          <p:cNvGrpSpPr/>
          <p:nvPr/>
        </p:nvGrpSpPr>
        <p:grpSpPr>
          <a:xfrm>
            <a:off x="4358833" y="3800597"/>
            <a:ext cx="1550456" cy="1599843"/>
            <a:chOff x="4358833" y="3465977"/>
            <a:chExt cx="1550456" cy="1599843"/>
          </a:xfrm>
          <a:solidFill>
            <a:schemeClr val="accent1">
              <a:lumMod val="20000"/>
              <a:lumOff val="80000"/>
            </a:schemeClr>
          </a:solidFill>
        </p:grpSpPr>
        <p:cxnSp>
          <p:nvCxnSpPr>
            <p:cNvPr id="146" name="Elbow Connector 13"/>
            <p:cNvCxnSpPr>
              <a:stCxn id="151" idx="1"/>
              <a:endCxn id="167" idx="3"/>
            </p:cNvCxnSpPr>
            <p:nvPr/>
          </p:nvCxnSpPr>
          <p:spPr>
            <a:xfrm flipH="1">
              <a:off x="4358833" y="4265899"/>
              <a:ext cx="217534" cy="0"/>
            </a:xfrm>
            <a:prstGeom prst="straightConnector1">
              <a:avLst/>
            </a:prstGeom>
            <a:grpFill/>
            <a:ln w="19050" cap="flat" cmpd="sng" algn="ctr">
              <a:solidFill>
                <a:srgbClr val="808080"/>
              </a:solidFill>
              <a:prstDash val="solid"/>
            </a:ln>
            <a:effectLst/>
          </p:spPr>
        </p:cxnSp>
        <p:cxnSp>
          <p:nvCxnSpPr>
            <p:cNvPr id="147" name="Elbow Connector 146"/>
            <p:cNvCxnSpPr>
              <a:stCxn id="150" idx="1"/>
              <a:endCxn id="167" idx="3"/>
            </p:cNvCxnSpPr>
            <p:nvPr/>
          </p:nvCxnSpPr>
          <p:spPr>
            <a:xfrm rot="10800000" flipV="1">
              <a:off x="4358833" y="3712199"/>
              <a:ext cx="217534" cy="553700"/>
            </a:xfrm>
            <a:prstGeom prst="bentConnector3">
              <a:avLst>
                <a:gd name="adj1" fmla="val 50000"/>
              </a:avLst>
            </a:prstGeom>
            <a:grpFill/>
            <a:ln w="19050" cap="flat" cmpd="sng" algn="ctr">
              <a:solidFill>
                <a:srgbClr val="808080"/>
              </a:solidFill>
              <a:prstDash val="solid"/>
            </a:ln>
            <a:effectLst/>
          </p:spPr>
        </p:cxnSp>
        <p:cxnSp>
          <p:nvCxnSpPr>
            <p:cNvPr id="148" name="Elbow Connector 147"/>
            <p:cNvCxnSpPr>
              <a:stCxn id="152" idx="1"/>
              <a:endCxn id="167" idx="3"/>
            </p:cNvCxnSpPr>
            <p:nvPr/>
          </p:nvCxnSpPr>
          <p:spPr>
            <a:xfrm rot="10800000">
              <a:off x="4358833" y="4265899"/>
              <a:ext cx="217534" cy="553700"/>
            </a:xfrm>
            <a:prstGeom prst="bentConnector3">
              <a:avLst>
                <a:gd name="adj1" fmla="val 50000"/>
              </a:avLst>
            </a:prstGeom>
            <a:grpFill/>
            <a:ln w="19050" cap="flat" cmpd="sng" algn="ctr">
              <a:solidFill>
                <a:srgbClr val="808080"/>
              </a:solidFill>
              <a:prstDash val="solid"/>
            </a:ln>
            <a:effectLst/>
          </p:spPr>
        </p:cxnSp>
        <p:grpSp>
          <p:nvGrpSpPr>
            <p:cNvPr id="149" name="Group 148"/>
            <p:cNvGrpSpPr/>
            <p:nvPr/>
          </p:nvGrpSpPr>
          <p:grpSpPr>
            <a:xfrm>
              <a:off x="4576367" y="3465977"/>
              <a:ext cx="1332922" cy="1599843"/>
              <a:chOff x="4572144" y="3428359"/>
              <a:chExt cx="1332922" cy="1599843"/>
            </a:xfrm>
            <a:grpFill/>
          </p:grpSpPr>
          <p:sp>
            <p:nvSpPr>
              <p:cNvPr id="150" name="TextBox 149"/>
              <p:cNvSpPr txBox="1">
                <a:spLocks/>
              </p:cNvSpPr>
              <p:nvPr/>
            </p:nvSpPr>
            <p:spPr>
              <a:xfrm>
                <a:off x="4572144" y="3428359"/>
                <a:ext cx="1332922"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Comps expense</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51" name="TextBox 150"/>
              <p:cNvSpPr txBox="1">
                <a:spLocks/>
              </p:cNvSpPr>
              <p:nvPr/>
            </p:nvSpPr>
            <p:spPr>
              <a:xfrm>
                <a:off x="4572144" y="3982059"/>
                <a:ext cx="133292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Credit losses</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52" name="TextBox 151"/>
              <p:cNvSpPr txBox="1">
                <a:spLocks/>
              </p:cNvSpPr>
              <p:nvPr/>
            </p:nvSpPr>
            <p:spPr>
              <a:xfrm>
                <a:off x="4572144" y="4535759"/>
                <a:ext cx="133292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Labor</a:t>
                </a:r>
                <a:endParaRPr kumimoji="0" lang="en-US" sz="1300" b="0" i="0" u="none" strike="noStrike" kern="0" cap="none" spc="0" normalizeH="0" baseline="0" noProof="0" dirty="0">
                  <a:ln>
                    <a:noFill/>
                  </a:ln>
                  <a:solidFill>
                    <a:sysClr val="windowText" lastClr="000000"/>
                  </a:solidFill>
                  <a:effectLst/>
                  <a:uLnTx/>
                  <a:uFillTx/>
                  <a:latin typeface="Arial"/>
                </a:endParaRPr>
              </a:p>
            </p:txBody>
          </p:sp>
        </p:grpSp>
      </p:grpSp>
      <p:grpSp>
        <p:nvGrpSpPr>
          <p:cNvPr id="153" name="Group 152"/>
          <p:cNvGrpSpPr/>
          <p:nvPr/>
        </p:nvGrpSpPr>
        <p:grpSpPr>
          <a:xfrm>
            <a:off x="4358833" y="1308947"/>
            <a:ext cx="1550456" cy="2311182"/>
            <a:chOff x="4358833" y="974327"/>
            <a:chExt cx="1550456" cy="2311182"/>
          </a:xfrm>
          <a:solidFill>
            <a:schemeClr val="accent1">
              <a:lumMod val="20000"/>
              <a:lumOff val="80000"/>
            </a:schemeClr>
          </a:solidFill>
        </p:grpSpPr>
        <p:cxnSp>
          <p:nvCxnSpPr>
            <p:cNvPr id="154" name="Elbow Connector 153"/>
            <p:cNvCxnSpPr>
              <a:stCxn id="156" idx="1"/>
              <a:endCxn id="166" idx="3"/>
            </p:cNvCxnSpPr>
            <p:nvPr/>
          </p:nvCxnSpPr>
          <p:spPr>
            <a:xfrm rot="10800000">
              <a:off x="4358833" y="1929865"/>
              <a:ext cx="217534" cy="909369"/>
            </a:xfrm>
            <a:prstGeom prst="bentConnector3">
              <a:avLst>
                <a:gd name="adj1" fmla="val 50000"/>
              </a:avLst>
            </a:prstGeom>
            <a:grpFill/>
            <a:ln w="19050" cap="flat" cmpd="sng" algn="ctr">
              <a:solidFill>
                <a:srgbClr val="808080"/>
              </a:solidFill>
              <a:prstDash val="solid"/>
            </a:ln>
            <a:effectLst/>
          </p:spPr>
        </p:cxnSp>
        <p:cxnSp>
          <p:nvCxnSpPr>
            <p:cNvPr id="155" name="Elbow Connector 154"/>
            <p:cNvCxnSpPr>
              <a:stCxn id="157" idx="1"/>
              <a:endCxn id="166" idx="3"/>
            </p:cNvCxnSpPr>
            <p:nvPr/>
          </p:nvCxnSpPr>
          <p:spPr>
            <a:xfrm rot="10800000" flipV="1">
              <a:off x="4358833" y="1220548"/>
              <a:ext cx="217534" cy="709315"/>
            </a:xfrm>
            <a:prstGeom prst="bentConnector3">
              <a:avLst>
                <a:gd name="adj1" fmla="val 50000"/>
              </a:avLst>
            </a:prstGeom>
            <a:grpFill/>
            <a:ln w="19050" cap="flat" cmpd="sng" algn="ctr">
              <a:solidFill>
                <a:srgbClr val="808080"/>
              </a:solidFill>
              <a:prstDash val="solid"/>
            </a:ln>
            <a:effectLst/>
          </p:spPr>
        </p:cxnSp>
        <p:sp>
          <p:nvSpPr>
            <p:cNvPr id="156" name="TextBox 155"/>
            <p:cNvSpPr txBox="1">
              <a:spLocks/>
            </p:cNvSpPr>
            <p:nvPr/>
          </p:nvSpPr>
          <p:spPr>
            <a:xfrm>
              <a:off x="4576367" y="2392957"/>
              <a:ext cx="1332922" cy="892552"/>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x Drop, including inventory changes, fills, credit</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57" name="TextBox 156"/>
            <p:cNvSpPr txBox="1">
              <a:spLocks/>
            </p:cNvSpPr>
            <p:nvPr/>
          </p:nvSpPr>
          <p:spPr>
            <a:xfrm>
              <a:off x="4576367" y="974327"/>
              <a:ext cx="133292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Hold ratio</a:t>
              </a:r>
              <a:endParaRPr kumimoji="0" lang="en-US" sz="1300" b="0" i="0" u="none" strike="noStrike" kern="0" cap="none" spc="0" normalizeH="0" baseline="0" noProof="0" dirty="0">
                <a:ln>
                  <a:noFill/>
                </a:ln>
                <a:solidFill>
                  <a:sysClr val="windowText" lastClr="000000"/>
                </a:solidFill>
                <a:effectLst/>
                <a:uLnTx/>
                <a:uFillTx/>
                <a:latin typeface="Arial"/>
              </a:endParaRPr>
            </a:p>
          </p:txBody>
        </p:sp>
      </p:grpSp>
      <p:grpSp>
        <p:nvGrpSpPr>
          <p:cNvPr id="158" name="Group 157"/>
          <p:cNvGrpSpPr/>
          <p:nvPr/>
        </p:nvGrpSpPr>
        <p:grpSpPr>
          <a:xfrm>
            <a:off x="5909289" y="1032097"/>
            <a:ext cx="1556746" cy="1046143"/>
            <a:chOff x="5909289" y="697477"/>
            <a:chExt cx="1556746" cy="1046143"/>
          </a:xfrm>
          <a:solidFill>
            <a:schemeClr val="accent1">
              <a:lumMod val="20000"/>
              <a:lumOff val="80000"/>
            </a:schemeClr>
          </a:solidFill>
        </p:grpSpPr>
        <p:sp>
          <p:nvSpPr>
            <p:cNvPr id="159" name="TextBox 158"/>
            <p:cNvSpPr txBox="1">
              <a:spLocks/>
            </p:cNvSpPr>
            <p:nvPr/>
          </p:nvSpPr>
          <p:spPr>
            <a:xfrm>
              <a:off x="6126823" y="1251177"/>
              <a:ext cx="1339212"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Average house advantage</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60" name="TextBox 159"/>
            <p:cNvSpPr txBox="1">
              <a:spLocks/>
            </p:cNvSpPr>
            <p:nvPr/>
          </p:nvSpPr>
          <p:spPr>
            <a:xfrm>
              <a:off x="6126823" y="697477"/>
              <a:ext cx="1339212"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100%</a:t>
              </a:r>
              <a:endParaRPr kumimoji="0" lang="en-US" sz="1300" b="0" i="0" u="none" strike="noStrike" kern="0" cap="none" spc="0" normalizeH="0" baseline="0" noProof="0" dirty="0">
                <a:ln>
                  <a:noFill/>
                </a:ln>
                <a:solidFill>
                  <a:sysClr val="windowText" lastClr="000000"/>
                </a:solidFill>
                <a:effectLst/>
                <a:uLnTx/>
                <a:uFillTx/>
                <a:latin typeface="Arial"/>
              </a:endParaRPr>
            </a:p>
          </p:txBody>
        </p:sp>
        <p:cxnSp>
          <p:nvCxnSpPr>
            <p:cNvPr id="161" name="Elbow Connector 160"/>
            <p:cNvCxnSpPr>
              <a:stCxn id="159" idx="1"/>
              <a:endCxn id="157" idx="3"/>
            </p:cNvCxnSpPr>
            <p:nvPr/>
          </p:nvCxnSpPr>
          <p:spPr>
            <a:xfrm rot="10800000">
              <a:off x="5909289" y="1228155"/>
              <a:ext cx="217534" cy="269245"/>
            </a:xfrm>
            <a:prstGeom prst="bentConnector3">
              <a:avLst>
                <a:gd name="adj1" fmla="val 50000"/>
              </a:avLst>
            </a:prstGeom>
            <a:grpFill/>
            <a:ln w="19050" cap="flat" cmpd="sng" algn="ctr">
              <a:solidFill>
                <a:srgbClr val="808080"/>
              </a:solidFill>
              <a:prstDash val="solid"/>
            </a:ln>
            <a:effectLst/>
          </p:spPr>
        </p:cxnSp>
        <p:cxnSp>
          <p:nvCxnSpPr>
            <p:cNvPr id="162" name="Elbow Connector 161"/>
            <p:cNvCxnSpPr>
              <a:stCxn id="157" idx="3"/>
              <a:endCxn id="160" idx="1"/>
            </p:cNvCxnSpPr>
            <p:nvPr/>
          </p:nvCxnSpPr>
          <p:spPr>
            <a:xfrm flipV="1">
              <a:off x="5909289" y="943699"/>
              <a:ext cx="217534" cy="284455"/>
            </a:xfrm>
            <a:prstGeom prst="bentConnector3">
              <a:avLst>
                <a:gd name="adj1" fmla="val 50000"/>
              </a:avLst>
            </a:prstGeom>
            <a:grpFill/>
            <a:ln w="19050" cap="flat" cmpd="sng" algn="ctr">
              <a:solidFill>
                <a:srgbClr val="808080"/>
              </a:solidFill>
              <a:prstDash val="solid"/>
            </a:ln>
            <a:effectLst/>
          </p:spPr>
        </p:cxnSp>
      </p:grpSp>
      <p:grpSp>
        <p:nvGrpSpPr>
          <p:cNvPr id="163" name="Group 162"/>
          <p:cNvGrpSpPr/>
          <p:nvPr/>
        </p:nvGrpSpPr>
        <p:grpSpPr>
          <a:xfrm>
            <a:off x="3267701" y="2018262"/>
            <a:ext cx="1091132" cy="2828478"/>
            <a:chOff x="3267701" y="1683642"/>
            <a:chExt cx="1091132" cy="2828478"/>
          </a:xfrm>
          <a:solidFill>
            <a:schemeClr val="accent1">
              <a:lumMod val="20000"/>
              <a:lumOff val="80000"/>
            </a:schemeClr>
          </a:solidFill>
        </p:grpSpPr>
        <p:cxnSp>
          <p:nvCxnSpPr>
            <p:cNvPr id="164" name="Elbow Connector 163"/>
            <p:cNvCxnSpPr>
              <a:stCxn id="166" idx="1"/>
              <a:endCxn id="127" idx="3"/>
            </p:cNvCxnSpPr>
            <p:nvPr/>
          </p:nvCxnSpPr>
          <p:spPr>
            <a:xfrm rot="10800000" flipV="1">
              <a:off x="3267701" y="1929863"/>
              <a:ext cx="217534" cy="1175623"/>
            </a:xfrm>
            <a:prstGeom prst="bentConnector3">
              <a:avLst>
                <a:gd name="adj1" fmla="val 50000"/>
              </a:avLst>
            </a:prstGeom>
            <a:grpFill/>
            <a:ln w="19050" cap="flat" cmpd="sng" algn="ctr">
              <a:solidFill>
                <a:srgbClr val="808080"/>
              </a:solidFill>
              <a:prstDash val="solid"/>
            </a:ln>
            <a:effectLst/>
          </p:spPr>
        </p:cxnSp>
        <p:cxnSp>
          <p:nvCxnSpPr>
            <p:cNvPr id="165" name="Elbow Connector 164"/>
            <p:cNvCxnSpPr>
              <a:stCxn id="167" idx="1"/>
              <a:endCxn id="127" idx="3"/>
            </p:cNvCxnSpPr>
            <p:nvPr/>
          </p:nvCxnSpPr>
          <p:spPr>
            <a:xfrm rot="10800000">
              <a:off x="3267701" y="3105487"/>
              <a:ext cx="217534" cy="1160412"/>
            </a:xfrm>
            <a:prstGeom prst="bentConnector3">
              <a:avLst>
                <a:gd name="adj1" fmla="val 50000"/>
              </a:avLst>
            </a:prstGeom>
            <a:grpFill/>
            <a:ln w="19050" cap="flat" cmpd="sng" algn="ctr">
              <a:solidFill>
                <a:srgbClr val="808080"/>
              </a:solidFill>
              <a:prstDash val="solid"/>
            </a:ln>
            <a:effectLst/>
          </p:spPr>
        </p:cxnSp>
        <p:sp>
          <p:nvSpPr>
            <p:cNvPr id="166" name="TextBox 165"/>
            <p:cNvSpPr txBox="1">
              <a:spLocks/>
            </p:cNvSpPr>
            <p:nvPr/>
          </p:nvSpPr>
          <p:spPr>
            <a:xfrm>
              <a:off x="3485235" y="1683642"/>
              <a:ext cx="873598" cy="492443"/>
            </a:xfrm>
            <a:prstGeom prst="rect">
              <a:avLst/>
            </a:prstGeom>
            <a:grpFill/>
            <a:ln>
              <a:noFill/>
            </a:ln>
          </p:spPr>
          <p:txBody>
            <a:bodyPr wrap="square" lIns="45720" tIns="45720" rIns="4572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Win</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67" name="TextBox 166"/>
            <p:cNvSpPr txBox="1">
              <a:spLocks/>
            </p:cNvSpPr>
            <p:nvPr/>
          </p:nvSpPr>
          <p:spPr>
            <a:xfrm>
              <a:off x="3485235" y="4019677"/>
              <a:ext cx="873598"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Gaming expense</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68" name="TextBox 167"/>
            <p:cNvSpPr txBox="1">
              <a:spLocks/>
            </p:cNvSpPr>
            <p:nvPr/>
          </p:nvSpPr>
          <p:spPr>
            <a:xfrm>
              <a:off x="3485235" y="2973506"/>
              <a:ext cx="873598" cy="492443"/>
            </a:xfrm>
            <a:prstGeom prst="rect">
              <a:avLst/>
            </a:prstGeom>
            <a:grpFill/>
            <a:ln>
              <a:noFill/>
            </a:ln>
          </p:spPr>
          <p:txBody>
            <a:bodyPr wrap="square" lIns="45720" tIns="45720" rIns="45720" bIns="45720"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Croupier rake-off</a:t>
              </a:r>
              <a:endParaRPr kumimoji="0" lang="en-US" sz="1300" b="0" i="0" u="none" strike="noStrike" kern="0" cap="none" spc="0" normalizeH="0" baseline="0" noProof="0" dirty="0">
                <a:ln>
                  <a:noFill/>
                </a:ln>
                <a:solidFill>
                  <a:sysClr val="windowText" lastClr="000000"/>
                </a:solidFill>
                <a:effectLst/>
                <a:uLnTx/>
                <a:uFillTx/>
                <a:latin typeface="Arial"/>
              </a:endParaRPr>
            </a:p>
          </p:txBody>
        </p:sp>
        <p:cxnSp>
          <p:nvCxnSpPr>
            <p:cNvPr id="169" name="Elbow Connector 168"/>
            <p:cNvCxnSpPr>
              <a:stCxn id="168" idx="1"/>
              <a:endCxn id="127" idx="3"/>
            </p:cNvCxnSpPr>
            <p:nvPr/>
          </p:nvCxnSpPr>
          <p:spPr>
            <a:xfrm rot="10800000">
              <a:off x="3267701" y="3105488"/>
              <a:ext cx="217534" cy="114241"/>
            </a:xfrm>
            <a:prstGeom prst="bentConnector3">
              <a:avLst>
                <a:gd name="adj1" fmla="val 50000"/>
              </a:avLst>
            </a:prstGeom>
            <a:grpFill/>
            <a:ln w="19050" cap="flat" cmpd="sng" algn="ctr">
              <a:solidFill>
                <a:srgbClr val="808080"/>
              </a:solidFill>
              <a:prstDash val="solid"/>
            </a:ln>
            <a:effectLst/>
          </p:spPr>
        </p:cxnSp>
      </p:grpSp>
      <p:grpSp>
        <p:nvGrpSpPr>
          <p:cNvPr id="170" name="Group 169"/>
          <p:cNvGrpSpPr/>
          <p:nvPr/>
        </p:nvGrpSpPr>
        <p:grpSpPr>
          <a:xfrm>
            <a:off x="5909289" y="2349111"/>
            <a:ext cx="1556746" cy="1649483"/>
            <a:chOff x="5909289" y="2014491"/>
            <a:chExt cx="1556746" cy="1649483"/>
          </a:xfrm>
          <a:solidFill>
            <a:schemeClr val="accent1">
              <a:lumMod val="20000"/>
              <a:lumOff val="80000"/>
            </a:schemeClr>
          </a:solidFill>
        </p:grpSpPr>
        <p:cxnSp>
          <p:nvCxnSpPr>
            <p:cNvPr id="171" name="Elbow Connector 170"/>
            <p:cNvCxnSpPr>
              <a:stCxn id="173" idx="1"/>
              <a:endCxn id="156" idx="3"/>
            </p:cNvCxnSpPr>
            <p:nvPr/>
          </p:nvCxnSpPr>
          <p:spPr>
            <a:xfrm rot="10800000">
              <a:off x="5909289" y="2846839"/>
              <a:ext cx="217534" cy="570915"/>
            </a:xfrm>
            <a:prstGeom prst="bentConnector3">
              <a:avLst>
                <a:gd name="adj1" fmla="val 50000"/>
              </a:avLst>
            </a:prstGeom>
            <a:grpFill/>
            <a:ln w="19050" cap="flat" cmpd="sng" algn="ctr">
              <a:solidFill>
                <a:srgbClr val="808080"/>
              </a:solidFill>
              <a:prstDash val="solid"/>
            </a:ln>
            <a:effectLst/>
          </p:spPr>
        </p:cxnSp>
        <p:cxnSp>
          <p:nvCxnSpPr>
            <p:cNvPr id="172" name="Elbow Connector 171"/>
            <p:cNvCxnSpPr>
              <a:stCxn id="174" idx="1"/>
              <a:endCxn id="156" idx="3"/>
            </p:cNvCxnSpPr>
            <p:nvPr/>
          </p:nvCxnSpPr>
          <p:spPr>
            <a:xfrm rot="10800000" flipV="1">
              <a:off x="5909289" y="2260712"/>
              <a:ext cx="217534" cy="586125"/>
            </a:xfrm>
            <a:prstGeom prst="bentConnector3">
              <a:avLst>
                <a:gd name="adj1" fmla="val 50000"/>
              </a:avLst>
            </a:prstGeom>
            <a:grpFill/>
            <a:ln w="19050" cap="flat" cmpd="sng" algn="ctr">
              <a:solidFill>
                <a:srgbClr val="808080"/>
              </a:solidFill>
              <a:prstDash val="solid"/>
            </a:ln>
            <a:effectLst/>
          </p:spPr>
        </p:cxnSp>
        <p:sp>
          <p:nvSpPr>
            <p:cNvPr id="173" name="TextBox 172"/>
            <p:cNvSpPr txBox="1">
              <a:spLocks/>
            </p:cNvSpPr>
            <p:nvPr/>
          </p:nvSpPr>
          <p:spPr>
            <a:xfrm>
              <a:off x="6126823" y="3171531"/>
              <a:ext cx="1339212" cy="492443"/>
            </a:xfrm>
            <a:prstGeom prst="rect">
              <a:avLst/>
            </a:prstGeom>
            <a:grpFill/>
            <a:ln>
              <a:noFill/>
            </a:ln>
          </p:spPr>
          <p:txBody>
            <a:bodyPr wrap="square" lIns="45720" tIns="45720" rIns="45720" bIns="45720" rtlCol="0" anchor="ctr">
              <a:spAutoFit/>
            </a:bodyPr>
            <a:lstStyle>
              <a:defPPr>
                <a:defRPr lang="en-US"/>
              </a:defPPr>
              <a:lvl1pPr>
                <a:defRPr sz="1300">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Clients per hour</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74" name="TextBox 173"/>
            <p:cNvSpPr txBox="1">
              <a:spLocks/>
            </p:cNvSpPr>
            <p:nvPr/>
          </p:nvSpPr>
          <p:spPr>
            <a:xfrm>
              <a:off x="6126823" y="2014491"/>
              <a:ext cx="1339212" cy="492443"/>
            </a:xfrm>
            <a:prstGeom prst="rect">
              <a:avLst/>
            </a:prstGeom>
            <a:grpFill/>
            <a:ln>
              <a:noFill/>
            </a:ln>
          </p:spPr>
          <p:txBody>
            <a:bodyPr wrap="square" lIns="45720" tIns="45720" rIns="45720" bIns="45720" rtlCol="0" anchor="ctr">
              <a:spAutoFit/>
            </a:bodyPr>
            <a:lstStyle>
              <a:defPPr>
                <a:defRPr lang="en-US"/>
              </a:defPPr>
              <a:lvl1pPr>
                <a:defRPr sz="1300">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Games per client</a:t>
              </a:r>
              <a:endParaRPr kumimoji="0" lang="en-US" sz="1300" b="0" i="0" u="none" strike="noStrike" kern="0" cap="none" spc="0" normalizeH="0" baseline="0" noProof="0" dirty="0">
                <a:ln>
                  <a:noFill/>
                </a:ln>
                <a:solidFill>
                  <a:sysClr val="windowText" lastClr="000000"/>
                </a:solidFill>
                <a:effectLst/>
                <a:uLnTx/>
                <a:uFillTx/>
                <a:latin typeface="Arial"/>
              </a:endParaRPr>
            </a:p>
          </p:txBody>
        </p:sp>
        <p:sp>
          <p:nvSpPr>
            <p:cNvPr id="175" name="TextBox 174"/>
            <p:cNvSpPr txBox="1">
              <a:spLocks/>
            </p:cNvSpPr>
            <p:nvPr/>
          </p:nvSpPr>
          <p:spPr>
            <a:xfrm>
              <a:off x="6126823" y="2593011"/>
              <a:ext cx="1339212" cy="492443"/>
            </a:xfrm>
            <a:prstGeom prst="rect">
              <a:avLst/>
            </a:prstGeom>
            <a:grpFill/>
            <a:ln>
              <a:noFill/>
            </a:ln>
          </p:spPr>
          <p:txBody>
            <a:bodyPr wrap="square" lIns="45720" tIns="45720" rIns="45720" bIns="45720" rtlCol="0" anchor="ctr">
              <a:spAutoFit/>
            </a:bodyPr>
            <a:lstStyle>
              <a:defPPr>
                <a:defRPr lang="en-US"/>
              </a:defPPr>
              <a:lvl1pPr>
                <a:defRPr sz="1300">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00" b="0" i="0" u="none" strike="noStrike" kern="0" cap="none" spc="0" normalizeH="0" baseline="0" noProof="0" dirty="0">
                  <a:ln>
                    <a:noFill/>
                  </a:ln>
                  <a:solidFill>
                    <a:sysClr val="windowText" lastClr="000000"/>
                  </a:solidFill>
                  <a:effectLst/>
                  <a:uLnTx/>
                  <a:uFillTx/>
                  <a:latin typeface="Arial"/>
                  <a:sym typeface="Symbol"/>
                </a:rPr>
                <a:t>  Dollars per game per client</a:t>
              </a:r>
              <a:endParaRPr kumimoji="0" lang="en-US" sz="1300" b="0" i="0" u="none" strike="noStrike" kern="0" cap="none" spc="0" normalizeH="0" baseline="0" noProof="0" dirty="0">
                <a:ln>
                  <a:noFill/>
                </a:ln>
                <a:solidFill>
                  <a:sysClr val="windowText" lastClr="000000"/>
                </a:solidFill>
                <a:effectLst/>
                <a:uLnTx/>
                <a:uFillTx/>
                <a:latin typeface="Arial"/>
              </a:endParaRPr>
            </a:p>
          </p:txBody>
        </p:sp>
        <p:cxnSp>
          <p:nvCxnSpPr>
            <p:cNvPr id="176" name="Elbow Connector 175"/>
            <p:cNvCxnSpPr>
              <a:stCxn id="175" idx="1"/>
              <a:endCxn id="156" idx="3"/>
            </p:cNvCxnSpPr>
            <p:nvPr/>
          </p:nvCxnSpPr>
          <p:spPr>
            <a:xfrm rot="10800000" flipV="1">
              <a:off x="5909289" y="2839232"/>
              <a:ext cx="217534" cy="7605"/>
            </a:xfrm>
            <a:prstGeom prst="bentConnector3">
              <a:avLst>
                <a:gd name="adj1" fmla="val 50000"/>
              </a:avLst>
            </a:prstGeom>
            <a:grpFill/>
            <a:ln w="19050" cap="flat" cmpd="sng" algn="ctr">
              <a:solidFill>
                <a:srgbClr val="808080"/>
              </a:solidFill>
              <a:prstDash val="solid"/>
            </a:ln>
            <a:effectLst/>
          </p:spPr>
        </p:cxnSp>
      </p:grpSp>
    </p:spTree>
    <p:extLst>
      <p:ext uri="{BB962C8B-B14F-4D97-AF65-F5344CB8AC3E}">
        <p14:creationId xmlns:p14="http://schemas.microsoft.com/office/powerpoint/2010/main" val="360373550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Operating System </a:t>
            </a:r>
            <a:r>
              <a:rPr lang="en-US" sz="1200" b="1" dirty="0">
                <a:latin typeface="Optima"/>
                <a:ea typeface="ＭＳ 明朝"/>
                <a:cs typeface="Optima"/>
              </a:rPr>
              <a:t>aligned </a:t>
            </a:r>
            <a:r>
              <a:rPr lang="en-US" sz="1200" dirty="0">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current OS maximizing shareholders’ </a:t>
            </a:r>
            <a:r>
              <a:rPr lang="en-US" sz="1200" b="1" dirty="0">
                <a:latin typeface="Optima"/>
                <a:ea typeface="ＭＳ 明朝"/>
                <a:cs typeface="Optima"/>
              </a:rPr>
              <a:t>value</a:t>
            </a:r>
            <a:r>
              <a:rPr lang="en-US" sz="1200" dirty="0">
                <a:latin typeface="Optima"/>
                <a:ea typeface="ＭＳ 明朝"/>
                <a:cs typeface="Optima"/>
              </a:rPr>
              <a:t>?</a:t>
            </a:r>
          </a:p>
        </p:txBody>
      </p:sp>
      <p:cxnSp>
        <p:nvCxnSpPr>
          <p:cNvPr id="8" name="Straight Arrow Connector 7"/>
          <p:cNvCxnSpPr>
            <a:stCxn id="6" idx="2"/>
            <a:endCxn id="7" idx="0"/>
          </p:cNvCxnSpPr>
          <p:nvPr/>
        </p:nvCxnSpPr>
        <p:spPr>
          <a:xfrm>
            <a:off x="4267200" y="2311400"/>
            <a:ext cx="0" cy="444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Financial statements</a:t>
            </a:r>
          </a:p>
          <a:p>
            <a:pPr>
              <a:spcBef>
                <a:spcPts val="0"/>
              </a:spcBef>
              <a:spcAft>
                <a:spcPts val="0"/>
              </a:spcAft>
              <a:defRPr/>
            </a:pPr>
            <a:r>
              <a:rPr lang="en-US" sz="1200" dirty="0">
                <a:latin typeface="Optima"/>
                <a:ea typeface="ＭＳ 明朝"/>
                <a:cs typeface="Optima"/>
              </a:rPr>
              <a:t>Industry comparable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Tree>
    <p:extLst>
      <p:ext uri="{BB962C8B-B14F-4D97-AF65-F5344CB8AC3E}">
        <p14:creationId xmlns:p14="http://schemas.microsoft.com/office/powerpoint/2010/main" val="5017977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8"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t>Gaming Industry</a:t>
            </a:r>
          </a:p>
        </p:txBody>
      </p:sp>
      <p:graphicFrame>
        <p:nvGraphicFramePr>
          <p:cNvPr id="4" name="Table 3"/>
          <p:cNvGraphicFramePr>
            <a:graphicFrameLocks noGrp="1"/>
          </p:cNvGraphicFramePr>
          <p:nvPr>
            <p:extLst>
              <p:ext uri="{D42A27DB-BD31-4B8C-83A1-F6EECF244321}">
                <p14:modId xmlns:p14="http://schemas.microsoft.com/office/powerpoint/2010/main" val="2851319046"/>
              </p:ext>
            </p:extLst>
          </p:nvPr>
        </p:nvGraphicFramePr>
        <p:xfrm>
          <a:off x="740809" y="1352197"/>
          <a:ext cx="7129453" cy="4282439"/>
        </p:xfrm>
        <a:graphic>
          <a:graphicData uri="http://schemas.openxmlformats.org/drawingml/2006/table">
            <a:tbl>
              <a:tblPr/>
              <a:tblGrid>
                <a:gridCol w="2847741"/>
                <a:gridCol w="1070428"/>
                <a:gridCol w="1070428"/>
                <a:gridCol w="1070428"/>
                <a:gridCol w="1070428"/>
              </a:tblGrid>
              <a:tr h="319698">
                <a:tc>
                  <a:txBody>
                    <a:bodyPr/>
                    <a:lstStyle/>
                    <a:p>
                      <a:pPr algn="l" fontAlgn="b"/>
                      <a:r>
                        <a:rPr lang="en-US" sz="1400" b="0" i="0" u="none" strike="noStrike" dirty="0">
                          <a:solidFill>
                            <a:srgbClr val="000000"/>
                          </a:solidFill>
                          <a:effectLst/>
                          <a:latin typeface="Calibri"/>
                        </a:rPr>
                        <a:t> </a:t>
                      </a:r>
                    </a:p>
                  </a:txBody>
                  <a:tcPr marL="12700" marR="12700" marT="12700" marB="0" anchor="b">
                    <a:lnL>
                      <a:noFill/>
                    </a:lnL>
                    <a:lnR>
                      <a:noFill/>
                    </a:lnR>
                    <a:lnT>
                      <a:noFill/>
                    </a:lnT>
                    <a:lnB>
                      <a:noFill/>
                    </a:lnB>
                    <a:solidFill>
                      <a:srgbClr val="D9D9D9"/>
                    </a:solidFill>
                  </a:tcPr>
                </a:tc>
                <a:tc>
                  <a:txBody>
                    <a:bodyPr/>
                    <a:lstStyle/>
                    <a:p>
                      <a:pPr algn="l" fontAlgn="b"/>
                      <a:r>
                        <a:rPr lang="en-US" sz="1400" b="0" i="0" u="none" strike="noStrike">
                          <a:solidFill>
                            <a:srgbClr val="000000"/>
                          </a:solidFill>
                          <a:effectLst/>
                          <a:latin typeface="Arial"/>
                        </a:rPr>
                        <a:t>Las Vegas Sands</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MGM Mirage</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Wynn Resorts</a:t>
                      </a:r>
                    </a:p>
                  </a:txBody>
                  <a:tcPr marL="12700" marR="12700" marT="12700" marB="0" anchor="b">
                    <a:lnL>
                      <a:noFill/>
                    </a:lnL>
                    <a:lnR>
                      <a:noFill/>
                    </a:lnR>
                    <a:lnT>
                      <a:noFill/>
                    </a:lnT>
                    <a:lnB>
                      <a:noFill/>
                    </a:lnB>
                    <a:solidFill>
                      <a:srgbClr val="BFBFBF"/>
                    </a:solidFill>
                  </a:tcPr>
                </a:tc>
                <a:tc>
                  <a:txBody>
                    <a:bodyPr/>
                    <a:lstStyle/>
                    <a:p>
                      <a:pPr algn="l" fontAlgn="b"/>
                      <a:r>
                        <a:rPr lang="en-US" sz="1400" b="0" i="0" u="none" strike="noStrike">
                          <a:solidFill>
                            <a:srgbClr val="000000"/>
                          </a:solidFill>
                          <a:effectLst/>
                          <a:latin typeface="Arial"/>
                        </a:rPr>
                        <a:t>Ameri-star Casinos</a:t>
                      </a:r>
                    </a:p>
                  </a:txBody>
                  <a:tcPr marL="12700" marR="12700" marT="12700" marB="0" anchor="b">
                    <a:lnL>
                      <a:noFill/>
                    </a:lnL>
                    <a:lnR>
                      <a:noFill/>
                    </a:lnR>
                    <a:lnT>
                      <a:noFill/>
                    </a:lnT>
                    <a:lnB>
                      <a:noFill/>
                    </a:lnB>
                    <a:solidFill>
                      <a:srgbClr val="BFBFBF"/>
                    </a:solidFill>
                  </a:tcPr>
                </a:tc>
              </a:tr>
              <a:tr h="213132">
                <a:tc>
                  <a:txBody>
                    <a:bodyPr/>
                    <a:lstStyle/>
                    <a:p>
                      <a:pPr algn="l" fontAlgn="b"/>
                      <a:r>
                        <a:rPr lang="en-US" sz="1400" b="0" i="0" u="none" strike="noStrike">
                          <a:solidFill>
                            <a:srgbClr val="000000"/>
                          </a:solidFill>
                          <a:effectLst/>
                          <a:latin typeface="Arial"/>
                        </a:rPr>
                        <a:t>Return on Assets %</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0.9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dirty="0">
                          <a:solidFill>
                            <a:srgbClr val="000000"/>
                          </a:solidFill>
                          <a:effectLst/>
                          <a:latin typeface="Arial"/>
                        </a:rPr>
                        <a:t>Number of Suites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10,282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1,117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2,034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423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dirty="0">
                          <a:solidFill>
                            <a:srgbClr val="000000"/>
                          </a:solidFill>
                          <a:effectLst/>
                          <a:latin typeface="Arial"/>
                        </a:rPr>
                        <a:t>Owned Casinos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Casinos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3</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Gaming Space (Mil Sq Ft)</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2.12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0.39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0.52</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Slot Machines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6,280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35,735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4,020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13,855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Tables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1,450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1,928</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600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302</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Gaming Hold Ratio (%)</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46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dirty="0">
                          <a:solidFill>
                            <a:srgbClr val="000000"/>
                          </a:solidFill>
                          <a:effectLst/>
                          <a:latin typeface="Arial"/>
                        </a:rPr>
                        <a:t>Gamin Win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3,192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2,976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2,262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1,297</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Gaming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2,214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1,619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1,491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605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Food &amp; Beverage Revenues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369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1,582</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359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157</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F&amp;B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187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931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75</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F&amp;B Promo Costs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71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289</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80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63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Inventory Turnover</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114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20</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93</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Rooms Revenues ($mil)</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767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1,907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327</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56</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Rooms Expenses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155</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534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78</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11</a:t>
                      </a:r>
                    </a:p>
                  </a:txBody>
                  <a:tcPr marL="12700" marR="12700" marT="12700" marB="0" anchor="b">
                    <a:lnL>
                      <a:noFill/>
                    </a:lnL>
                    <a:lnR>
                      <a:noFill/>
                    </a:lnR>
                    <a:lnT>
                      <a:noFill/>
                    </a:lnT>
                    <a:lnB>
                      <a:noFill/>
                    </a:lnB>
                    <a:solidFill>
                      <a:srgbClr val="D9D9D9"/>
                    </a:solidFill>
                  </a:tcPr>
                </a:tc>
              </a:tr>
              <a:tr h="213132">
                <a:tc>
                  <a:txBody>
                    <a:bodyPr/>
                    <a:lstStyle/>
                    <a:p>
                      <a:pPr algn="l" fontAlgn="b"/>
                      <a:r>
                        <a:rPr lang="en-US" sz="1400" b="0" i="0" u="none" strike="noStrike">
                          <a:solidFill>
                            <a:srgbClr val="000000"/>
                          </a:solidFill>
                          <a:effectLst/>
                          <a:latin typeface="Arial"/>
                        </a:rPr>
                        <a:t>Rooms Promo Costs</a:t>
                      </a:r>
                    </a:p>
                  </a:txBody>
                  <a:tcPr marL="12700" marR="12700" marT="12700" marB="0" anchor="b">
                    <a:lnL>
                      <a:noFill/>
                    </a:lnL>
                    <a:lnR>
                      <a:noFill/>
                    </a:lnR>
                    <a:lnT>
                      <a:noFill/>
                    </a:lnT>
                    <a:lnB>
                      <a:noFill/>
                    </a:lnB>
                    <a:solidFill>
                      <a:srgbClr val="BFBFBF"/>
                    </a:solidFill>
                  </a:tcPr>
                </a:tc>
                <a:tc>
                  <a:txBody>
                    <a:bodyPr/>
                    <a:lstStyle/>
                    <a:p>
                      <a:pPr algn="ctr" fontAlgn="b"/>
                      <a:r>
                        <a:rPr lang="en-US" sz="1400" b="0" i="0" u="none" strike="noStrike">
                          <a:solidFill>
                            <a:srgbClr val="000000"/>
                          </a:solidFill>
                          <a:effectLst/>
                          <a:latin typeface="Arial"/>
                        </a:rPr>
                        <a:t>44</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91</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a:solidFill>
                            <a:srgbClr val="000000"/>
                          </a:solidFill>
                          <a:effectLst/>
                          <a:latin typeface="Arial"/>
                        </a:rPr>
                        <a:t>36</a:t>
                      </a:r>
                    </a:p>
                  </a:txBody>
                  <a:tcPr marL="12700" marR="12700" marT="12700" marB="0" anchor="b">
                    <a:lnL>
                      <a:noFill/>
                    </a:lnL>
                    <a:lnR>
                      <a:noFill/>
                    </a:lnR>
                    <a:lnT>
                      <a:noFill/>
                    </a:lnT>
                    <a:lnB>
                      <a:noFill/>
                    </a:lnB>
                    <a:solidFill>
                      <a:srgbClr val="D9D9D9"/>
                    </a:solidFill>
                  </a:tcPr>
                </a:tc>
                <a:tc>
                  <a:txBody>
                    <a:bodyPr/>
                    <a:lstStyle/>
                    <a:p>
                      <a:pPr algn="ctr" fontAlgn="b"/>
                      <a:r>
                        <a:rPr lang="en-US" sz="1400" b="0" i="0" u="none" strike="noStrike" dirty="0">
                          <a:solidFill>
                            <a:srgbClr val="000000"/>
                          </a:solidFill>
                          <a:effectLst/>
                          <a:latin typeface="Arial"/>
                        </a:rPr>
                        <a:t>12</a:t>
                      </a:r>
                    </a:p>
                  </a:txBody>
                  <a:tcPr marL="12700" marR="12700" marT="12700" marB="0" anchor="b">
                    <a:lnL>
                      <a:noFill/>
                    </a:lnL>
                    <a:lnR>
                      <a:noFill/>
                    </a:lnR>
                    <a:lnT>
                      <a:noFill/>
                    </a:lnT>
                    <a:lnB>
                      <a:noFill/>
                    </a:lnB>
                    <a:solidFill>
                      <a:srgbClr val="D9D9D9"/>
                    </a:solidFill>
                  </a:tcPr>
                </a:tc>
              </a:tr>
            </a:tbl>
          </a:graphicData>
        </a:graphic>
      </p:graphicFrame>
    </p:spTree>
    <p:extLst>
      <p:ext uri="{BB962C8B-B14F-4D97-AF65-F5344CB8AC3E}">
        <p14:creationId xmlns:p14="http://schemas.microsoft.com/office/powerpoint/2010/main" val="278957886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frontsign"/>
          <p:cNvPicPr>
            <a:picLocks noChangeAspect="1" noChangeArrowheads="1"/>
          </p:cNvPicPr>
          <p:nvPr/>
        </p:nvPicPr>
        <p:blipFill>
          <a:blip r:embed="rId3" cstate="print"/>
          <a:srcRect/>
          <a:stretch>
            <a:fillRect/>
          </a:stretch>
        </p:blipFill>
        <p:spPr bwMode="auto">
          <a:xfrm>
            <a:off x="0" y="0"/>
            <a:ext cx="4046538" cy="3040063"/>
          </a:xfrm>
          <a:prstGeom prst="rect">
            <a:avLst/>
          </a:prstGeom>
          <a:noFill/>
          <a:ln w="9525">
            <a:noFill/>
            <a:miter lim="800000"/>
            <a:headEnd/>
            <a:tailEnd/>
          </a:ln>
        </p:spPr>
      </p:pic>
      <p:pic>
        <p:nvPicPr>
          <p:cNvPr id="35843" name="Picture 3076" descr="EQX7C"/>
          <p:cNvPicPr>
            <a:picLocks noChangeAspect="1" noChangeArrowheads="1"/>
          </p:cNvPicPr>
          <p:nvPr/>
        </p:nvPicPr>
        <p:blipFill>
          <a:blip r:embed="rId4" cstate="print"/>
          <a:srcRect/>
          <a:stretch>
            <a:fillRect/>
          </a:stretch>
        </p:blipFill>
        <p:spPr bwMode="auto">
          <a:xfrm>
            <a:off x="5389563" y="1444625"/>
            <a:ext cx="2349500" cy="688975"/>
          </a:xfrm>
          <a:prstGeom prst="rect">
            <a:avLst/>
          </a:prstGeom>
          <a:noFill/>
          <a:ln w="9525">
            <a:noFill/>
            <a:miter lim="800000"/>
            <a:headEnd/>
            <a:tailEnd/>
          </a:ln>
        </p:spPr>
      </p:pic>
      <p:pic>
        <p:nvPicPr>
          <p:cNvPr id="35844" name="Picture 3077" descr="icenter"/>
          <p:cNvPicPr>
            <a:picLocks noChangeAspect="1" noChangeArrowheads="1"/>
          </p:cNvPicPr>
          <p:nvPr/>
        </p:nvPicPr>
        <p:blipFill>
          <a:blip r:embed="rId5" cstate="print"/>
          <a:srcRect/>
          <a:stretch>
            <a:fillRect/>
          </a:stretch>
        </p:blipFill>
        <p:spPr bwMode="auto">
          <a:xfrm>
            <a:off x="4286250" y="4273550"/>
            <a:ext cx="4857750" cy="2584450"/>
          </a:xfrm>
          <a:prstGeom prst="rect">
            <a:avLst/>
          </a:prstGeom>
          <a:noFill/>
          <a:ln w="9525">
            <a:noFill/>
            <a:miter lim="800000"/>
            <a:headEnd/>
            <a:tailEnd/>
          </a:ln>
        </p:spPr>
      </p:pic>
      <p:sp>
        <p:nvSpPr>
          <p:cNvPr id="5" name="Title 4"/>
          <p:cNvSpPr>
            <a:spLocks noGrp="1"/>
          </p:cNvSpPr>
          <p:nvPr>
            <p:ph type="ctrTitle"/>
          </p:nvPr>
        </p:nvSpPr>
        <p:spPr/>
        <p:txBody>
          <a:bodyPr/>
          <a:lstStyle/>
          <a:p>
            <a:pPr algn="r"/>
            <a:r>
              <a:rPr lang="en-US" dirty="0" smtClean="0"/>
              <a:t>Operations Forensics</a:t>
            </a:r>
            <a:br>
              <a:rPr lang="en-US" dirty="0" smtClean="0"/>
            </a:br>
            <a:r>
              <a:rPr lang="en-US" smtClean="0"/>
              <a:t>Value Analysis with ROIC</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External investment view: ROIC tree</a:t>
            </a:r>
            <a:br>
              <a:rPr lang="en-US" dirty="0" smtClean="0"/>
            </a:br>
            <a:r>
              <a:rPr lang="en-US" dirty="0" smtClean="0"/>
              <a:t>	Linking Financial and Operational Flows</a:t>
            </a:r>
            <a:endParaRPr lang="en-US" dirty="0"/>
          </a:p>
        </p:txBody>
      </p:sp>
      <p:pic>
        <p:nvPicPr>
          <p:cNvPr id="5" name="Picture 4"/>
          <p:cNvPicPr>
            <a:picLocks noChangeAspect="1"/>
          </p:cNvPicPr>
          <p:nvPr/>
        </p:nvPicPr>
        <p:blipFill>
          <a:blip r:embed="rId3"/>
          <a:stretch>
            <a:fillRect/>
          </a:stretch>
        </p:blipFill>
        <p:spPr>
          <a:xfrm>
            <a:off x="338961" y="925547"/>
            <a:ext cx="8283516" cy="5380656"/>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Peapod</a:t>
            </a:r>
            <a:br>
              <a:rPr lang="en-US" dirty="0" smtClean="0"/>
            </a:br>
            <a:r>
              <a:rPr lang="en-US" dirty="0" smtClean="0"/>
              <a:t>	Cost to Serve is </a:t>
            </a:r>
            <a:r>
              <a:rPr lang="en-US" i="1" dirty="0" smtClean="0"/>
              <a:t>increasing</a:t>
            </a:r>
            <a:r>
              <a:rPr lang="en-US" dirty="0" smtClean="0"/>
              <a:t> in scale</a:t>
            </a:r>
            <a:endParaRPr lang="en-US" dirty="0"/>
          </a:p>
        </p:txBody>
      </p:sp>
      <p:pic>
        <p:nvPicPr>
          <p:cNvPr id="167938" name="Picture 2"/>
          <p:cNvPicPr>
            <a:picLocks noChangeAspect="1" noChangeArrowheads="1"/>
          </p:cNvPicPr>
          <p:nvPr/>
        </p:nvPicPr>
        <p:blipFill>
          <a:blip r:embed="rId2" cstate="print"/>
          <a:srcRect/>
          <a:stretch>
            <a:fillRect/>
          </a:stretch>
        </p:blipFill>
        <p:spPr bwMode="auto">
          <a:xfrm>
            <a:off x="604838" y="1299411"/>
            <a:ext cx="7934325" cy="5163302"/>
          </a:xfrm>
          <a:prstGeom prst="rect">
            <a:avLst/>
          </a:prstGeom>
          <a:noFill/>
          <a:ln w="9525">
            <a:noFill/>
            <a:miter lim="800000"/>
            <a:headEnd/>
            <a:tailEnd/>
          </a:ln>
          <a:effectLst/>
        </p:spPr>
      </p:pic>
      <p:sp>
        <p:nvSpPr>
          <p:cNvPr id="7" name="TextBox 6"/>
          <p:cNvSpPr txBox="1"/>
          <p:nvPr/>
        </p:nvSpPr>
        <p:spPr>
          <a:xfrm>
            <a:off x="1335510" y="6232346"/>
            <a:ext cx="800219" cy="461665"/>
          </a:xfrm>
          <a:prstGeom prst="rect">
            <a:avLst/>
          </a:prstGeom>
          <a:noFill/>
        </p:spPr>
        <p:txBody>
          <a:bodyPr wrap="none" rtlCol="0">
            <a:spAutoFit/>
          </a:bodyPr>
          <a:lstStyle/>
          <a:p>
            <a:r>
              <a:rPr lang="en-US" dirty="0" smtClean="0"/>
              <a:t>1999</a:t>
            </a:r>
            <a:endParaRPr lang="en-US" dirty="0"/>
          </a:p>
        </p:txBody>
      </p:sp>
      <p:sp>
        <p:nvSpPr>
          <p:cNvPr id="8" name="TextBox 7"/>
          <p:cNvSpPr txBox="1"/>
          <p:nvPr/>
        </p:nvSpPr>
        <p:spPr>
          <a:xfrm>
            <a:off x="3332752" y="6232346"/>
            <a:ext cx="800219" cy="461665"/>
          </a:xfrm>
          <a:prstGeom prst="rect">
            <a:avLst/>
          </a:prstGeom>
          <a:noFill/>
        </p:spPr>
        <p:txBody>
          <a:bodyPr wrap="none" rtlCol="0">
            <a:spAutoFit/>
          </a:bodyPr>
          <a:lstStyle/>
          <a:p>
            <a:r>
              <a:rPr lang="en-US" dirty="0" smtClean="0"/>
              <a:t>2000</a:t>
            </a:r>
            <a:endParaRPr lang="en-US" dirty="0"/>
          </a:p>
        </p:txBody>
      </p:sp>
      <p:sp>
        <p:nvSpPr>
          <p:cNvPr id="9" name="TextBox 8"/>
          <p:cNvSpPr txBox="1"/>
          <p:nvPr/>
        </p:nvSpPr>
        <p:spPr>
          <a:xfrm>
            <a:off x="5438278" y="6232346"/>
            <a:ext cx="800219" cy="461665"/>
          </a:xfrm>
          <a:prstGeom prst="rect">
            <a:avLst/>
          </a:prstGeom>
          <a:noFill/>
        </p:spPr>
        <p:txBody>
          <a:bodyPr wrap="none" rtlCol="0">
            <a:spAutoFit/>
          </a:bodyPr>
          <a:lstStyle/>
          <a:p>
            <a:r>
              <a:rPr lang="en-US" dirty="0" smtClean="0"/>
              <a:t>2001</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Operations strategy</a:t>
            </a:r>
            <a:br>
              <a:rPr lang="en-US" sz="2800" dirty="0" smtClean="0">
                <a:solidFill>
                  <a:schemeClr val="bg1"/>
                </a:solidFill>
              </a:rPr>
            </a:br>
            <a:r>
              <a:rPr lang="en-US" sz="2800" dirty="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7" name="Rectangle 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0" name="Rectangle 9"/>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1" name="Rectangle 10"/>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2" name="Rectangle 11"/>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13" name="Rectangle 23"/>
          <p:cNvSpPr txBox="1">
            <a:spLocks noChangeArrowheads="1"/>
          </p:cNvSpPr>
          <p:nvPr/>
        </p:nvSpPr>
        <p:spPr>
          <a:xfrm>
            <a:off x="455613" y="5190325"/>
            <a:ext cx="8229600" cy="788988"/>
          </a:xfrm>
          <a:prstGeom prst="rect">
            <a:avLst/>
          </a:prstGeom>
        </p:spPr>
        <p:txBody>
          <a:bodyPr/>
          <a:lstStyle/>
          <a:p>
            <a:pPr marL="342900" indent="-342900" defTabSz="457200" fontAlgn="auto">
              <a:spcBef>
                <a:spcPct val="20000"/>
              </a:spcBef>
              <a:spcAft>
                <a:spcPts val="0"/>
              </a:spcAft>
              <a:buClr>
                <a:srgbClr val="FF3300"/>
              </a:buClr>
              <a:buFont typeface="Wingdings" pitchFamily="2" charset="2"/>
              <a:buChar char="Ø"/>
              <a:defRPr/>
            </a:pPr>
            <a:r>
              <a:rPr lang="en-US" sz="1800" dirty="0">
                <a:solidFill>
                  <a:prstClr val="white"/>
                </a:solidFill>
                <a:latin typeface="Calibri"/>
                <a:cs typeface="Arial" pitchFamily="34" charset="0"/>
              </a:rPr>
              <a:t>Operations strategy is a plan for </a:t>
            </a:r>
            <a:r>
              <a:rPr lang="en-US" sz="1800" dirty="0" smtClean="0">
                <a:solidFill>
                  <a:prstClr val="white"/>
                </a:solidFill>
                <a:latin typeface="Calibri"/>
                <a:cs typeface="Arial" pitchFamily="34" charset="0"/>
              </a:rPr>
              <a:t>configuring the Operating System, i.e., developing </a:t>
            </a:r>
            <a:r>
              <a:rPr lang="en-US" sz="1800" dirty="0">
                <a:solidFill>
                  <a:prstClr val="white"/>
                </a:solidFill>
                <a:latin typeface="Calibri"/>
                <a:cs typeface="Arial" pitchFamily="34" charset="0"/>
              </a:rPr>
              <a:t>resources and configuring processes such that the resulting </a:t>
            </a:r>
            <a:r>
              <a:rPr lang="en-US" sz="1800" dirty="0" smtClean="0">
                <a:solidFill>
                  <a:prstClr val="white"/>
                </a:solidFill>
                <a:latin typeface="Calibri"/>
                <a:cs typeface="Arial" pitchFamily="34" charset="0"/>
              </a:rPr>
              <a:t>capabilities </a:t>
            </a:r>
            <a:r>
              <a:rPr lang="en-US" sz="1800" dirty="0">
                <a:solidFill>
                  <a:prstClr val="white"/>
                </a:solidFill>
                <a:latin typeface="Calibri"/>
                <a:cs typeface="Arial" pitchFamily="34" charset="0"/>
              </a:rPr>
              <a:t>maximize </a:t>
            </a:r>
            <a:r>
              <a:rPr lang="en-US" sz="1800" dirty="0" smtClean="0">
                <a:solidFill>
                  <a:prstClr val="white"/>
                </a:solidFill>
                <a:latin typeface="Calibri"/>
                <a:cs typeface="Arial" pitchFamily="34" charset="0"/>
              </a:rPr>
              <a:t>value</a:t>
            </a:r>
            <a:endParaRPr lang="en-US" sz="1800" dirty="0">
              <a:solidFill>
                <a:prstClr val="white"/>
              </a:solidFill>
              <a:latin typeface="Calibri"/>
              <a:cs typeface="Arial" pitchFamily="34" charset="0"/>
            </a:endParaRPr>
          </a:p>
        </p:txBody>
      </p:sp>
      <p:sp>
        <p:nvSpPr>
          <p:cNvPr id="2" name="TextBox 1"/>
          <p:cNvSpPr txBox="1"/>
          <p:nvPr/>
        </p:nvSpPr>
        <p:spPr>
          <a:xfrm>
            <a:off x="762000" y="3005667"/>
            <a:ext cx="948998"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V</a:t>
            </a:r>
            <a:r>
              <a:rPr lang="en-US" dirty="0" smtClean="0">
                <a:solidFill>
                  <a:srgbClr val="FFFFFF"/>
                </a:solidFill>
                <a:latin typeface="Arial" pitchFamily="34" charset="0"/>
                <a:cs typeface="Arial" pitchFamily="34" charset="0"/>
              </a:rPr>
              <a:t>alue</a:t>
            </a:r>
            <a:endParaRPr lang="en-US" dirty="0">
              <a:solidFill>
                <a:srgbClr val="FFFFFF"/>
              </a:solidFill>
              <a:latin typeface="Arial" pitchFamily="34" charset="0"/>
              <a:cs typeface="Arial" pitchFamily="34" charset="0"/>
            </a:endParaRPr>
          </a:p>
        </p:txBody>
      </p:sp>
      <p:sp>
        <p:nvSpPr>
          <p:cNvPr id="15" name="TextBox 14"/>
          <p:cNvSpPr txBox="1"/>
          <p:nvPr/>
        </p:nvSpPr>
        <p:spPr>
          <a:xfrm>
            <a:off x="2540000" y="3005667"/>
            <a:ext cx="1775696"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C</a:t>
            </a:r>
            <a:r>
              <a:rPr lang="en-US" dirty="0" smtClean="0">
                <a:solidFill>
                  <a:srgbClr val="FFFFFF"/>
                </a:solidFill>
                <a:latin typeface="Arial" pitchFamily="34" charset="0"/>
                <a:cs typeface="Arial" pitchFamily="34" charset="0"/>
              </a:rPr>
              <a:t>apabilities</a:t>
            </a:r>
            <a:endParaRPr lang="en-US" dirty="0">
              <a:solidFill>
                <a:srgbClr val="FFFFFF"/>
              </a:solidFill>
              <a:latin typeface="Arial" pitchFamily="34" charset="0"/>
              <a:cs typeface="Arial" pitchFamily="34" charset="0"/>
            </a:endParaRPr>
          </a:p>
        </p:txBody>
      </p:sp>
      <p:sp>
        <p:nvSpPr>
          <p:cNvPr id="16" name="TextBox 15"/>
          <p:cNvSpPr txBox="1"/>
          <p:nvPr/>
        </p:nvSpPr>
        <p:spPr>
          <a:xfrm>
            <a:off x="5266267" y="3005667"/>
            <a:ext cx="1121120"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A</a:t>
            </a:r>
            <a:r>
              <a:rPr lang="en-US" dirty="0" smtClean="0">
                <a:solidFill>
                  <a:srgbClr val="FFFFFF"/>
                </a:solidFill>
                <a:latin typeface="Arial" pitchFamily="34" charset="0"/>
                <a:cs typeface="Arial" pitchFamily="34" charset="0"/>
              </a:rPr>
              <a:t>ssets</a:t>
            </a:r>
            <a:endParaRPr lang="en-US" dirty="0">
              <a:solidFill>
                <a:srgbClr val="FFFFFF"/>
              </a:solidFill>
              <a:latin typeface="Arial" pitchFamily="34" charset="0"/>
              <a:cs typeface="Arial" pitchFamily="34" charset="0"/>
            </a:endParaRPr>
          </a:p>
        </p:txBody>
      </p:sp>
      <p:sp>
        <p:nvSpPr>
          <p:cNvPr id="17" name="TextBox 16"/>
          <p:cNvSpPr txBox="1"/>
          <p:nvPr/>
        </p:nvSpPr>
        <p:spPr>
          <a:xfrm>
            <a:off x="7340600" y="3005667"/>
            <a:ext cx="1621508" cy="461665"/>
          </a:xfrm>
          <a:prstGeom prst="rect">
            <a:avLst/>
          </a:prstGeom>
          <a:noFill/>
        </p:spPr>
        <p:txBody>
          <a:bodyPr wrap="none" rtlCol="0">
            <a:spAutoFit/>
          </a:bodyPr>
          <a:lstStyle/>
          <a:p>
            <a:r>
              <a:rPr lang="en-US" dirty="0">
                <a:solidFill>
                  <a:srgbClr val="FFFFFF"/>
                </a:solidFill>
                <a:latin typeface="Arial" pitchFamily="34" charset="0"/>
                <a:cs typeface="Arial" pitchFamily="34" charset="0"/>
              </a:rPr>
              <a:t>P</a:t>
            </a:r>
            <a:r>
              <a:rPr lang="en-US" dirty="0" smtClean="0">
                <a:solidFill>
                  <a:srgbClr val="FFFFFF"/>
                </a:solidFill>
                <a:latin typeface="Arial" pitchFamily="34" charset="0"/>
                <a:cs typeface="Arial" pitchFamily="34" charset="0"/>
              </a:rPr>
              <a:t>rocesses</a:t>
            </a:r>
            <a:endParaRPr lang="en-US" dirty="0">
              <a:solidFill>
                <a:srgbClr val="FFFFFF"/>
              </a:solidFill>
              <a:latin typeface="Arial" pitchFamily="34" charset="0"/>
              <a:cs typeface="Arial" pitchFamily="34" charset="0"/>
            </a:endParaRPr>
          </a:p>
        </p:txBody>
      </p:sp>
    </p:spTree>
    <p:extLst>
      <p:ext uri="{BB962C8B-B14F-4D97-AF65-F5344CB8AC3E}">
        <p14:creationId xmlns:p14="http://schemas.microsoft.com/office/powerpoint/2010/main" val="60131267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Group 51"/>
          <p:cNvGrpSpPr>
            <a:grpSpLocks/>
          </p:cNvGrpSpPr>
          <p:nvPr/>
        </p:nvGrpSpPr>
        <p:grpSpPr bwMode="auto">
          <a:xfrm>
            <a:off x="155575" y="1933575"/>
            <a:ext cx="8607425" cy="1571625"/>
            <a:chOff x="98" y="1218"/>
            <a:chExt cx="5422" cy="990"/>
          </a:xfrm>
        </p:grpSpPr>
        <p:sp>
          <p:nvSpPr>
            <p:cNvPr id="39963" name="Rectangle 3"/>
            <p:cNvSpPr>
              <a:spLocks noChangeArrowheads="1"/>
            </p:cNvSpPr>
            <p:nvPr/>
          </p:nvSpPr>
          <p:spPr bwMode="auto">
            <a:xfrm>
              <a:off x="3740"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4" name="Rectangle 4"/>
            <p:cNvSpPr>
              <a:spLocks noChangeArrowheads="1"/>
            </p:cNvSpPr>
            <p:nvPr/>
          </p:nvSpPr>
          <p:spPr bwMode="auto">
            <a:xfrm>
              <a:off x="2492"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5" name="Rectangle 5"/>
            <p:cNvSpPr>
              <a:spLocks noChangeArrowheads="1"/>
            </p:cNvSpPr>
            <p:nvPr/>
          </p:nvSpPr>
          <p:spPr bwMode="auto">
            <a:xfrm>
              <a:off x="1244"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6" name="Line 6"/>
            <p:cNvSpPr>
              <a:spLocks noChangeShapeType="1"/>
            </p:cNvSpPr>
            <p:nvPr/>
          </p:nvSpPr>
          <p:spPr bwMode="auto">
            <a:xfrm>
              <a:off x="4364" y="1602"/>
              <a:ext cx="432" cy="0"/>
            </a:xfrm>
            <a:prstGeom prst="line">
              <a:avLst/>
            </a:prstGeom>
            <a:noFill/>
            <a:ln w="12700">
              <a:solidFill>
                <a:schemeClr val="tx1"/>
              </a:solidFill>
              <a:round/>
              <a:headEnd type="triangle" w="med" len="med"/>
              <a:tailEnd/>
            </a:ln>
          </p:spPr>
          <p:txBody>
            <a:bodyPr wrap="none" anchor="ctr"/>
            <a:lstStyle/>
            <a:p>
              <a:endParaRPr lang="en-US"/>
            </a:p>
          </p:txBody>
        </p:sp>
        <p:sp>
          <p:nvSpPr>
            <p:cNvPr id="39967" name="Line 7"/>
            <p:cNvSpPr>
              <a:spLocks noChangeShapeType="1"/>
            </p:cNvSpPr>
            <p:nvPr/>
          </p:nvSpPr>
          <p:spPr bwMode="auto">
            <a:xfrm>
              <a:off x="4364" y="1314"/>
              <a:ext cx="432"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68" name="Line 8"/>
            <p:cNvSpPr>
              <a:spLocks noChangeShapeType="1"/>
            </p:cNvSpPr>
            <p:nvPr/>
          </p:nvSpPr>
          <p:spPr bwMode="auto">
            <a:xfrm>
              <a:off x="3116" y="1602"/>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69" name="Line 9"/>
            <p:cNvSpPr>
              <a:spLocks noChangeShapeType="1"/>
            </p:cNvSpPr>
            <p:nvPr/>
          </p:nvSpPr>
          <p:spPr bwMode="auto">
            <a:xfrm>
              <a:off x="3116" y="1314"/>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70" name="Line 10"/>
            <p:cNvSpPr>
              <a:spLocks noChangeShapeType="1"/>
            </p:cNvSpPr>
            <p:nvPr/>
          </p:nvSpPr>
          <p:spPr bwMode="auto">
            <a:xfrm>
              <a:off x="1868" y="1314"/>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71" name="Line 11"/>
            <p:cNvSpPr>
              <a:spLocks noChangeShapeType="1"/>
            </p:cNvSpPr>
            <p:nvPr/>
          </p:nvSpPr>
          <p:spPr bwMode="auto">
            <a:xfrm>
              <a:off x="1868" y="1602"/>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72" name="Text Box 12"/>
            <p:cNvSpPr txBox="1">
              <a:spLocks noChangeArrowheads="1"/>
            </p:cNvSpPr>
            <p:nvPr/>
          </p:nvSpPr>
          <p:spPr bwMode="auto">
            <a:xfrm>
              <a:off x="3644" y="1842"/>
              <a:ext cx="1309" cy="250"/>
            </a:xfrm>
            <a:prstGeom prst="rect">
              <a:avLst/>
            </a:prstGeom>
            <a:noFill/>
            <a:ln w="12700">
              <a:noFill/>
              <a:miter lim="800000"/>
              <a:headEnd type="none" w="sm" len="sm"/>
              <a:tailEnd type="none" w="sm" len="sm"/>
            </a:ln>
          </p:spPr>
          <p:txBody>
            <a:bodyPr wrap="none">
              <a:spAutoFit/>
            </a:bodyPr>
            <a:lstStyle/>
            <a:p>
              <a:pPr eaLnBrk="0" hangingPunct="0"/>
              <a:r>
                <a:rPr lang="en-US" sz="2000"/>
                <a:t>Supermarket Store</a:t>
              </a:r>
            </a:p>
          </p:txBody>
        </p:sp>
        <p:sp>
          <p:nvSpPr>
            <p:cNvPr id="39973" name="Text Box 13"/>
            <p:cNvSpPr txBox="1">
              <a:spLocks noChangeArrowheads="1"/>
            </p:cNvSpPr>
            <p:nvPr/>
          </p:nvSpPr>
          <p:spPr bwMode="auto">
            <a:xfrm>
              <a:off x="2348" y="1842"/>
              <a:ext cx="887"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Distribution</a:t>
              </a:r>
            </a:p>
            <a:p>
              <a:pPr algn="ctr" eaLnBrk="0" hangingPunct="0">
                <a:lnSpc>
                  <a:spcPct val="80000"/>
                </a:lnSpc>
              </a:pPr>
              <a:r>
                <a:rPr lang="en-US" sz="2000"/>
                <a:t>Center</a:t>
              </a:r>
            </a:p>
          </p:txBody>
        </p:sp>
        <p:sp>
          <p:nvSpPr>
            <p:cNvPr id="39974" name="Text Box 14"/>
            <p:cNvSpPr txBox="1">
              <a:spLocks noChangeArrowheads="1"/>
            </p:cNvSpPr>
            <p:nvPr/>
          </p:nvSpPr>
          <p:spPr bwMode="auto">
            <a:xfrm>
              <a:off x="1052" y="1842"/>
              <a:ext cx="1069"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Manufacturer /</a:t>
              </a:r>
            </a:p>
            <a:p>
              <a:pPr algn="ctr" eaLnBrk="0" hangingPunct="0">
                <a:lnSpc>
                  <a:spcPct val="80000"/>
                </a:lnSpc>
              </a:pPr>
              <a:r>
                <a:rPr lang="en-US" sz="2000"/>
                <a:t>Distributor</a:t>
              </a:r>
            </a:p>
          </p:txBody>
        </p:sp>
        <p:grpSp>
          <p:nvGrpSpPr>
            <p:cNvPr id="39975" name="Group 15"/>
            <p:cNvGrpSpPr>
              <a:grpSpLocks/>
            </p:cNvGrpSpPr>
            <p:nvPr/>
          </p:nvGrpSpPr>
          <p:grpSpPr bwMode="auto">
            <a:xfrm>
              <a:off x="1340" y="1314"/>
              <a:ext cx="384" cy="336"/>
              <a:chOff x="864" y="2736"/>
              <a:chExt cx="384" cy="336"/>
            </a:xfrm>
          </p:grpSpPr>
          <p:sp>
            <p:nvSpPr>
              <p:cNvPr id="39986" name="Line 16"/>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7" name="Line 17"/>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8" name="Line 18"/>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76" name="Group 19"/>
            <p:cNvGrpSpPr>
              <a:grpSpLocks/>
            </p:cNvGrpSpPr>
            <p:nvPr/>
          </p:nvGrpSpPr>
          <p:grpSpPr bwMode="auto">
            <a:xfrm>
              <a:off x="2636" y="1314"/>
              <a:ext cx="384" cy="336"/>
              <a:chOff x="864" y="2736"/>
              <a:chExt cx="384" cy="336"/>
            </a:xfrm>
          </p:grpSpPr>
          <p:sp>
            <p:nvSpPr>
              <p:cNvPr id="39983" name="Line 20"/>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4" name="Line 21"/>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5" name="Line 22"/>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77" name="Group 23"/>
            <p:cNvGrpSpPr>
              <a:grpSpLocks/>
            </p:cNvGrpSpPr>
            <p:nvPr/>
          </p:nvGrpSpPr>
          <p:grpSpPr bwMode="auto">
            <a:xfrm>
              <a:off x="3884" y="1314"/>
              <a:ext cx="384" cy="336"/>
              <a:chOff x="864" y="2736"/>
              <a:chExt cx="384" cy="336"/>
            </a:xfrm>
          </p:grpSpPr>
          <p:sp>
            <p:nvSpPr>
              <p:cNvPr id="39980" name="Line 24"/>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1" name="Line 25"/>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2" name="Line 26"/>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sp>
          <p:nvSpPr>
            <p:cNvPr id="39978" name="Text Box 45"/>
            <p:cNvSpPr txBox="1">
              <a:spLocks noChangeArrowheads="1"/>
            </p:cNvSpPr>
            <p:nvPr/>
          </p:nvSpPr>
          <p:spPr bwMode="auto">
            <a:xfrm>
              <a:off x="98" y="1392"/>
              <a:ext cx="1118" cy="288"/>
            </a:xfrm>
            <a:prstGeom prst="rect">
              <a:avLst/>
            </a:prstGeom>
            <a:noFill/>
            <a:ln w="12700">
              <a:noFill/>
              <a:miter lim="800000"/>
              <a:headEnd type="none" w="sm" len="sm"/>
              <a:tailEnd type="none" w="sm" len="sm"/>
            </a:ln>
          </p:spPr>
          <p:txBody>
            <a:bodyPr wrap="none">
              <a:spAutoFit/>
            </a:bodyPr>
            <a:lstStyle/>
            <a:p>
              <a:pPr eaLnBrk="0" hangingPunct="0"/>
              <a:r>
                <a:rPr lang="en-US" b="1"/>
                <a:t>Traditional:</a:t>
              </a:r>
              <a:endParaRPr lang="en-US" b="1" i="1"/>
            </a:p>
          </p:txBody>
        </p:sp>
        <p:sp>
          <p:nvSpPr>
            <p:cNvPr id="39979" name="Text Box 47"/>
            <p:cNvSpPr txBox="1">
              <a:spLocks noChangeArrowheads="1"/>
            </p:cNvSpPr>
            <p:nvPr/>
          </p:nvSpPr>
          <p:spPr bwMode="auto">
            <a:xfrm>
              <a:off x="4796" y="1314"/>
              <a:ext cx="724" cy="231"/>
            </a:xfrm>
            <a:prstGeom prst="rect">
              <a:avLst/>
            </a:prstGeom>
            <a:noFill/>
            <a:ln w="12700">
              <a:noFill/>
              <a:miter lim="800000"/>
              <a:headEnd type="none" w="sm" len="sm"/>
              <a:tailEnd type="none" w="sm" len="sm"/>
            </a:ln>
          </p:spPr>
          <p:txBody>
            <a:bodyPr wrap="none">
              <a:spAutoFit/>
            </a:bodyPr>
            <a:lstStyle/>
            <a:p>
              <a:pPr eaLnBrk="0" hangingPunct="0"/>
              <a:r>
                <a:rPr lang="en-US" sz="1800" b="1"/>
                <a:t>Customer</a:t>
              </a:r>
            </a:p>
          </p:txBody>
        </p:sp>
      </p:grpSp>
      <p:grpSp>
        <p:nvGrpSpPr>
          <p:cNvPr id="6" name="Group 52"/>
          <p:cNvGrpSpPr>
            <a:grpSpLocks/>
          </p:cNvGrpSpPr>
          <p:nvPr/>
        </p:nvGrpSpPr>
        <p:grpSpPr bwMode="auto">
          <a:xfrm>
            <a:off x="228600" y="4143375"/>
            <a:ext cx="8610600" cy="1571625"/>
            <a:chOff x="144" y="2610"/>
            <a:chExt cx="5424" cy="990"/>
          </a:xfrm>
        </p:grpSpPr>
        <p:sp>
          <p:nvSpPr>
            <p:cNvPr id="39941" name="Rectangle 27"/>
            <p:cNvSpPr>
              <a:spLocks noChangeArrowheads="1"/>
            </p:cNvSpPr>
            <p:nvPr/>
          </p:nvSpPr>
          <p:spPr bwMode="auto">
            <a:xfrm>
              <a:off x="3788" y="2610"/>
              <a:ext cx="624" cy="576"/>
            </a:xfrm>
            <a:prstGeom prst="rect">
              <a:avLst/>
            </a:prstGeom>
            <a:solidFill>
              <a:srgbClr val="7FFF00"/>
            </a:solidFill>
            <a:ln w="12700">
              <a:solidFill>
                <a:schemeClr val="tx1"/>
              </a:solidFill>
              <a:prstDash val="dash"/>
              <a:miter lim="800000"/>
              <a:headEnd type="none" w="sm" len="sm"/>
              <a:tailEnd type="none" w="sm" len="sm"/>
            </a:ln>
          </p:spPr>
          <p:txBody>
            <a:bodyPr wrap="none" anchor="ctr"/>
            <a:lstStyle/>
            <a:p>
              <a:endParaRPr lang="en-US"/>
            </a:p>
          </p:txBody>
        </p:sp>
        <p:sp>
          <p:nvSpPr>
            <p:cNvPr id="39942" name="Rectangle 28"/>
            <p:cNvSpPr>
              <a:spLocks noChangeArrowheads="1"/>
            </p:cNvSpPr>
            <p:nvPr/>
          </p:nvSpPr>
          <p:spPr bwMode="auto">
            <a:xfrm>
              <a:off x="2540" y="2610"/>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43" name="Rectangle 29"/>
            <p:cNvSpPr>
              <a:spLocks noChangeArrowheads="1"/>
            </p:cNvSpPr>
            <p:nvPr/>
          </p:nvSpPr>
          <p:spPr bwMode="auto">
            <a:xfrm>
              <a:off x="1292" y="2610"/>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44" name="Line 30"/>
            <p:cNvSpPr>
              <a:spLocks noChangeShapeType="1"/>
            </p:cNvSpPr>
            <p:nvPr/>
          </p:nvSpPr>
          <p:spPr bwMode="auto">
            <a:xfrm>
              <a:off x="4412" y="2994"/>
              <a:ext cx="432"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45" name="Line 31"/>
            <p:cNvSpPr>
              <a:spLocks noChangeShapeType="1"/>
            </p:cNvSpPr>
            <p:nvPr/>
          </p:nvSpPr>
          <p:spPr bwMode="auto">
            <a:xfrm>
              <a:off x="4412" y="2706"/>
              <a:ext cx="432"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6" name="Line 32"/>
            <p:cNvSpPr>
              <a:spLocks noChangeShapeType="1"/>
            </p:cNvSpPr>
            <p:nvPr/>
          </p:nvSpPr>
          <p:spPr bwMode="auto">
            <a:xfrm>
              <a:off x="3164" y="2994"/>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47" name="Line 33"/>
            <p:cNvSpPr>
              <a:spLocks noChangeShapeType="1"/>
            </p:cNvSpPr>
            <p:nvPr/>
          </p:nvSpPr>
          <p:spPr bwMode="auto">
            <a:xfrm>
              <a:off x="3164" y="2706"/>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8" name="Line 34"/>
            <p:cNvSpPr>
              <a:spLocks noChangeShapeType="1"/>
            </p:cNvSpPr>
            <p:nvPr/>
          </p:nvSpPr>
          <p:spPr bwMode="auto">
            <a:xfrm>
              <a:off x="1916" y="2706"/>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9" name="Line 35"/>
            <p:cNvSpPr>
              <a:spLocks noChangeShapeType="1"/>
            </p:cNvSpPr>
            <p:nvPr/>
          </p:nvSpPr>
          <p:spPr bwMode="auto">
            <a:xfrm>
              <a:off x="1916" y="2994"/>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50" name="Text Box 36"/>
            <p:cNvSpPr txBox="1">
              <a:spLocks noChangeArrowheads="1"/>
            </p:cNvSpPr>
            <p:nvPr/>
          </p:nvSpPr>
          <p:spPr bwMode="auto">
            <a:xfrm>
              <a:off x="3648" y="3282"/>
              <a:ext cx="945" cy="250"/>
            </a:xfrm>
            <a:prstGeom prst="rect">
              <a:avLst/>
            </a:prstGeom>
            <a:noFill/>
            <a:ln w="12700">
              <a:noFill/>
              <a:miter lim="800000"/>
              <a:headEnd type="none" w="sm" len="sm"/>
              <a:tailEnd type="none" w="sm" len="sm"/>
            </a:ln>
          </p:spPr>
          <p:txBody>
            <a:bodyPr wrap="none">
              <a:spAutoFit/>
            </a:bodyPr>
            <a:lstStyle/>
            <a:p>
              <a:pPr eaLnBrk="0" hangingPunct="0"/>
              <a:r>
                <a:rPr lang="en-US" sz="2000"/>
                <a:t>Virtual Store</a:t>
              </a:r>
            </a:p>
          </p:txBody>
        </p:sp>
        <p:grpSp>
          <p:nvGrpSpPr>
            <p:cNvPr id="39951" name="Group 37"/>
            <p:cNvGrpSpPr>
              <a:grpSpLocks/>
            </p:cNvGrpSpPr>
            <p:nvPr/>
          </p:nvGrpSpPr>
          <p:grpSpPr bwMode="auto">
            <a:xfrm>
              <a:off x="1388" y="2706"/>
              <a:ext cx="384" cy="336"/>
              <a:chOff x="864" y="2736"/>
              <a:chExt cx="384" cy="336"/>
            </a:xfrm>
          </p:grpSpPr>
          <p:sp>
            <p:nvSpPr>
              <p:cNvPr id="39960" name="Line 38"/>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61" name="Line 39"/>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62" name="Line 40"/>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52" name="Group 41"/>
            <p:cNvGrpSpPr>
              <a:grpSpLocks/>
            </p:cNvGrpSpPr>
            <p:nvPr/>
          </p:nvGrpSpPr>
          <p:grpSpPr bwMode="auto">
            <a:xfrm>
              <a:off x="2684" y="2706"/>
              <a:ext cx="384" cy="336"/>
              <a:chOff x="864" y="2736"/>
              <a:chExt cx="384" cy="336"/>
            </a:xfrm>
          </p:grpSpPr>
          <p:sp>
            <p:nvSpPr>
              <p:cNvPr id="39957" name="Line 42"/>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58" name="Line 43"/>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59" name="Line 44"/>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sp>
          <p:nvSpPr>
            <p:cNvPr id="39953" name="Text Box 46"/>
            <p:cNvSpPr txBox="1">
              <a:spLocks noChangeArrowheads="1"/>
            </p:cNvSpPr>
            <p:nvPr/>
          </p:nvSpPr>
          <p:spPr bwMode="auto">
            <a:xfrm>
              <a:off x="144" y="2784"/>
              <a:ext cx="904" cy="288"/>
            </a:xfrm>
            <a:prstGeom prst="rect">
              <a:avLst/>
            </a:prstGeom>
            <a:noFill/>
            <a:ln w="12700">
              <a:noFill/>
              <a:miter lim="800000"/>
              <a:headEnd type="none" w="sm" len="sm"/>
              <a:tailEnd type="none" w="sm" len="sm"/>
            </a:ln>
          </p:spPr>
          <p:txBody>
            <a:bodyPr wrap="none">
              <a:spAutoFit/>
            </a:bodyPr>
            <a:lstStyle/>
            <a:p>
              <a:pPr eaLnBrk="0" hangingPunct="0"/>
              <a:r>
                <a:rPr lang="en-US" b="1"/>
                <a:t>E-grocer:</a:t>
              </a:r>
              <a:endParaRPr lang="en-US" b="1" i="1"/>
            </a:p>
          </p:txBody>
        </p:sp>
        <p:sp>
          <p:nvSpPr>
            <p:cNvPr id="39954" name="Text Box 48"/>
            <p:cNvSpPr txBox="1">
              <a:spLocks noChangeArrowheads="1"/>
            </p:cNvSpPr>
            <p:nvPr/>
          </p:nvSpPr>
          <p:spPr bwMode="auto">
            <a:xfrm>
              <a:off x="4844" y="2706"/>
              <a:ext cx="724" cy="231"/>
            </a:xfrm>
            <a:prstGeom prst="rect">
              <a:avLst/>
            </a:prstGeom>
            <a:noFill/>
            <a:ln w="12700">
              <a:noFill/>
              <a:miter lim="800000"/>
              <a:headEnd type="none" w="sm" len="sm"/>
              <a:tailEnd type="none" w="sm" len="sm"/>
            </a:ln>
          </p:spPr>
          <p:txBody>
            <a:bodyPr wrap="none">
              <a:spAutoFit/>
            </a:bodyPr>
            <a:lstStyle/>
            <a:p>
              <a:pPr eaLnBrk="0" hangingPunct="0"/>
              <a:r>
                <a:rPr lang="en-US" sz="1800" b="1"/>
                <a:t>Customer</a:t>
              </a:r>
            </a:p>
          </p:txBody>
        </p:sp>
        <p:sp>
          <p:nvSpPr>
            <p:cNvPr id="39955" name="Text Box 49"/>
            <p:cNvSpPr txBox="1">
              <a:spLocks noChangeArrowheads="1"/>
            </p:cNvSpPr>
            <p:nvPr/>
          </p:nvSpPr>
          <p:spPr bwMode="auto">
            <a:xfrm>
              <a:off x="1100" y="3234"/>
              <a:ext cx="1069"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Manufacturer /</a:t>
              </a:r>
            </a:p>
            <a:p>
              <a:pPr algn="ctr" eaLnBrk="0" hangingPunct="0">
                <a:lnSpc>
                  <a:spcPct val="80000"/>
                </a:lnSpc>
              </a:pPr>
              <a:r>
                <a:rPr lang="en-US" sz="2000"/>
                <a:t>Distributor</a:t>
              </a:r>
            </a:p>
          </p:txBody>
        </p:sp>
        <p:sp>
          <p:nvSpPr>
            <p:cNvPr id="39956" name="Text Box 50"/>
            <p:cNvSpPr txBox="1">
              <a:spLocks noChangeArrowheads="1"/>
            </p:cNvSpPr>
            <p:nvPr/>
          </p:nvSpPr>
          <p:spPr bwMode="auto">
            <a:xfrm>
              <a:off x="2396" y="3234"/>
              <a:ext cx="887"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Distribution</a:t>
              </a:r>
            </a:p>
            <a:p>
              <a:pPr algn="ctr" eaLnBrk="0" hangingPunct="0">
                <a:lnSpc>
                  <a:spcPct val="80000"/>
                </a:lnSpc>
              </a:pPr>
              <a:r>
                <a:rPr lang="en-US" sz="2000"/>
                <a:t>Center</a:t>
              </a:r>
            </a:p>
          </p:txBody>
        </p:sp>
      </p:grpSp>
      <p:sp>
        <p:nvSpPr>
          <p:cNvPr id="39940" name="Rectangle 54"/>
          <p:cNvSpPr>
            <a:spLocks noGrp="1" noChangeArrowheads="1"/>
          </p:cNvSpPr>
          <p:nvPr>
            <p:ph type="title"/>
          </p:nvPr>
        </p:nvSpPr>
        <p:spPr/>
        <p:txBody>
          <a:bodyPr/>
          <a:lstStyle/>
          <a:p>
            <a:pPr eaLnBrk="1" hangingPunct="1"/>
            <a:r>
              <a:rPr lang="en-US" b="1" dirty="0" smtClean="0"/>
              <a:t>E-grocer </a:t>
            </a:r>
            <a:r>
              <a:rPr lang="en-US" dirty="0" smtClean="0"/>
              <a:t>operational business model</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smtClean="0"/>
              <a:t>Creating </a:t>
            </a:r>
            <a:r>
              <a:rPr lang="en-US" smtClean="0">
                <a:latin typeface="Albertus Extra Bold" pitchFamily="34" charset="0"/>
              </a:rPr>
              <a:t>Mass Customized Service</a:t>
            </a:r>
            <a:r>
              <a:rPr lang="en-US" smtClean="0"/>
              <a:t> through Industrialized Intimacy</a:t>
            </a:r>
          </a:p>
        </p:txBody>
      </p:sp>
      <p:sp>
        <p:nvSpPr>
          <p:cNvPr id="37891" name="Rectangle 3"/>
          <p:cNvSpPr>
            <a:spLocks noGrp="1" noChangeArrowheads="1"/>
          </p:cNvSpPr>
          <p:nvPr>
            <p:ph type="body" idx="1"/>
          </p:nvPr>
        </p:nvSpPr>
        <p:spPr>
          <a:xfrm>
            <a:off x="455613" y="1114425"/>
            <a:ext cx="8478837" cy="5286375"/>
          </a:xfrm>
        </p:spPr>
        <p:txBody>
          <a:bodyPr/>
          <a:lstStyle/>
          <a:p>
            <a:pPr eaLnBrk="1" hangingPunct="1"/>
            <a:r>
              <a:rPr lang="en-US" smtClean="0"/>
              <a:t>Service = doing the work of your customer</a:t>
            </a:r>
          </a:p>
          <a:p>
            <a:pPr eaLnBrk="1" hangingPunct="1"/>
            <a:r>
              <a:rPr lang="en-US" smtClean="0"/>
              <a:t>As a result, it requires high level of contact, communication and coordination</a:t>
            </a:r>
          </a:p>
          <a:p>
            <a:pPr eaLnBrk="1" hangingPunct="1"/>
            <a:r>
              <a:rPr lang="en-US" smtClean="0"/>
              <a:t>Traditional process models: skilled servitude vs. service factory</a:t>
            </a:r>
          </a:p>
          <a:p>
            <a:pPr eaLnBrk="1" hangingPunct="1"/>
            <a:r>
              <a:rPr lang="en-US" smtClean="0"/>
              <a:t>Can one have the best of both?</a:t>
            </a:r>
          </a:p>
        </p:txBody>
      </p:sp>
      <p:grpSp>
        <p:nvGrpSpPr>
          <p:cNvPr id="37892" name="Group 23"/>
          <p:cNvGrpSpPr>
            <a:grpSpLocks/>
          </p:cNvGrpSpPr>
          <p:nvPr/>
        </p:nvGrpSpPr>
        <p:grpSpPr bwMode="auto">
          <a:xfrm>
            <a:off x="923925" y="2776538"/>
            <a:ext cx="3933825" cy="3454400"/>
            <a:chOff x="1905" y="1715"/>
            <a:chExt cx="2478" cy="2176"/>
          </a:xfrm>
        </p:grpSpPr>
        <p:sp>
          <p:nvSpPr>
            <p:cNvPr id="37893" name="Line 5"/>
            <p:cNvSpPr>
              <a:spLocks noChangeShapeType="1"/>
            </p:cNvSpPr>
            <p:nvPr/>
          </p:nvSpPr>
          <p:spPr bwMode="auto">
            <a:xfrm>
              <a:off x="2185" y="3683"/>
              <a:ext cx="2198" cy="0"/>
            </a:xfrm>
            <a:prstGeom prst="line">
              <a:avLst/>
            </a:prstGeom>
            <a:noFill/>
            <a:ln w="9525">
              <a:solidFill>
                <a:schemeClr val="tx1"/>
              </a:solidFill>
              <a:round/>
              <a:headEnd/>
              <a:tailEnd type="triangle" w="med" len="med"/>
            </a:ln>
          </p:spPr>
          <p:txBody>
            <a:bodyPr wrap="none" anchor="ctr"/>
            <a:lstStyle/>
            <a:p>
              <a:endParaRPr lang="en-US"/>
            </a:p>
          </p:txBody>
        </p:sp>
        <p:sp>
          <p:nvSpPr>
            <p:cNvPr id="37894" name="Line 6"/>
            <p:cNvSpPr>
              <a:spLocks noChangeShapeType="1"/>
            </p:cNvSpPr>
            <p:nvPr/>
          </p:nvSpPr>
          <p:spPr bwMode="auto">
            <a:xfrm flipV="1">
              <a:off x="2185" y="1779"/>
              <a:ext cx="0" cy="1904"/>
            </a:xfrm>
            <a:prstGeom prst="line">
              <a:avLst/>
            </a:prstGeom>
            <a:noFill/>
            <a:ln w="9525">
              <a:solidFill>
                <a:schemeClr val="tx1"/>
              </a:solidFill>
              <a:round/>
              <a:headEnd/>
              <a:tailEnd type="triangle" w="med" len="med"/>
            </a:ln>
          </p:spPr>
          <p:txBody>
            <a:bodyPr wrap="none" anchor="ctr"/>
            <a:lstStyle/>
            <a:p>
              <a:endParaRPr lang="en-US"/>
            </a:p>
          </p:txBody>
        </p:sp>
        <p:sp>
          <p:nvSpPr>
            <p:cNvPr id="37895" name="Text Box 7"/>
            <p:cNvSpPr txBox="1">
              <a:spLocks noChangeArrowheads="1"/>
            </p:cNvSpPr>
            <p:nvPr/>
          </p:nvSpPr>
          <p:spPr bwMode="auto">
            <a:xfrm>
              <a:off x="2185" y="3716"/>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7896" name="Text Box 8"/>
            <p:cNvSpPr txBox="1">
              <a:spLocks noChangeArrowheads="1"/>
            </p:cNvSpPr>
            <p:nvPr/>
          </p:nvSpPr>
          <p:spPr bwMode="auto">
            <a:xfrm>
              <a:off x="4037" y="3716"/>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7897" name="Text Box 9"/>
            <p:cNvSpPr txBox="1">
              <a:spLocks noChangeArrowheads="1"/>
            </p:cNvSpPr>
            <p:nvPr/>
          </p:nvSpPr>
          <p:spPr bwMode="auto">
            <a:xfrm>
              <a:off x="1905" y="171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7898" name="Text Box 10"/>
            <p:cNvSpPr txBox="1">
              <a:spLocks noChangeArrowheads="1"/>
            </p:cNvSpPr>
            <p:nvPr/>
          </p:nvSpPr>
          <p:spPr bwMode="auto">
            <a:xfrm>
              <a:off x="1918" y="3571"/>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7899" name="Arc 11"/>
            <p:cNvSpPr>
              <a:spLocks/>
            </p:cNvSpPr>
            <p:nvPr/>
          </p:nvSpPr>
          <p:spPr bwMode="auto">
            <a:xfrm>
              <a:off x="2185" y="1932"/>
              <a:ext cx="2034" cy="175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37900" name="Oval 12"/>
            <p:cNvSpPr>
              <a:spLocks noChangeArrowheads="1"/>
            </p:cNvSpPr>
            <p:nvPr/>
          </p:nvSpPr>
          <p:spPr bwMode="auto">
            <a:xfrm>
              <a:off x="3380" y="3207"/>
              <a:ext cx="816" cy="444"/>
            </a:xfrm>
            <a:prstGeom prst="ellipse">
              <a:avLst/>
            </a:prstGeom>
            <a:solidFill>
              <a:srgbClr val="CCECFF"/>
            </a:solidFill>
            <a:ln w="9525">
              <a:solidFill>
                <a:schemeClr val="accent2"/>
              </a:solidFill>
              <a:round/>
              <a:headEnd/>
              <a:tailEnd/>
            </a:ln>
          </p:spPr>
          <p:txBody>
            <a:bodyPr>
              <a:spAutoFit/>
            </a:bodyPr>
            <a:lstStyle/>
            <a:p>
              <a:pPr algn="ctr" eaLnBrk="0" hangingPunct="0"/>
              <a:r>
                <a:rPr lang="en-US" sz="1400">
                  <a:solidFill>
                    <a:schemeClr val="accent2"/>
                  </a:solidFill>
                </a:rPr>
                <a:t>Service </a:t>
              </a:r>
            </a:p>
            <a:p>
              <a:pPr algn="ctr" eaLnBrk="0" hangingPunct="0"/>
              <a:r>
                <a:rPr lang="en-US" sz="1400" b="1">
                  <a:solidFill>
                    <a:schemeClr val="accent2"/>
                  </a:solidFill>
                </a:rPr>
                <a:t>factory</a:t>
              </a:r>
              <a:endParaRPr lang="en-US" sz="1400">
                <a:solidFill>
                  <a:schemeClr val="accent2"/>
                </a:solidFill>
              </a:endParaRPr>
            </a:p>
          </p:txBody>
        </p:sp>
        <p:sp>
          <p:nvSpPr>
            <p:cNvPr id="37901" name="Oval 17"/>
            <p:cNvSpPr>
              <a:spLocks noChangeArrowheads="1"/>
            </p:cNvSpPr>
            <p:nvPr/>
          </p:nvSpPr>
          <p:spPr bwMode="auto">
            <a:xfrm>
              <a:off x="2207" y="1998"/>
              <a:ext cx="898" cy="634"/>
            </a:xfrm>
            <a:prstGeom prst="ellipse">
              <a:avLst/>
            </a:prstGeom>
            <a:solidFill>
              <a:srgbClr val="CCECFF"/>
            </a:solidFill>
            <a:ln w="9525">
              <a:solidFill>
                <a:srgbClr val="2A0DD7"/>
              </a:solidFill>
              <a:round/>
              <a:headEnd/>
              <a:tailEnd/>
            </a:ln>
          </p:spPr>
          <p:txBody>
            <a:bodyPr wrap="none">
              <a:spAutoFit/>
            </a:bodyPr>
            <a:lstStyle/>
            <a:p>
              <a:pPr algn="ctr" eaLnBrk="0" hangingPunct="0"/>
              <a:r>
                <a:rPr lang="en-US" sz="1400">
                  <a:solidFill>
                    <a:srgbClr val="2A0DD7"/>
                  </a:solidFill>
                </a:rPr>
                <a:t>Skilled </a:t>
              </a:r>
            </a:p>
            <a:p>
              <a:pPr algn="ctr" eaLnBrk="0" hangingPunct="0"/>
              <a:r>
                <a:rPr lang="en-US" sz="1400">
                  <a:solidFill>
                    <a:srgbClr val="2A0DD7"/>
                  </a:solidFill>
                </a:rPr>
                <a:t>professional</a:t>
              </a:r>
            </a:p>
            <a:p>
              <a:pPr algn="ctr" eaLnBrk="0" hangingPunct="0"/>
              <a:r>
                <a:rPr lang="en-US" sz="1400" b="1">
                  <a:solidFill>
                    <a:srgbClr val="2A0DD7"/>
                  </a:solidFill>
                </a:rPr>
                <a:t>servitude</a:t>
              </a:r>
              <a:endParaRPr lang="en-US" sz="1400">
                <a:solidFill>
                  <a:srgbClr val="2A0DD7"/>
                </a:solidFill>
              </a:endParaRPr>
            </a:p>
          </p:txBody>
        </p:sp>
        <p:sp>
          <p:nvSpPr>
            <p:cNvPr id="37902" name="Text Box 18"/>
            <p:cNvSpPr txBox="1">
              <a:spLocks noChangeArrowheads="1"/>
            </p:cNvSpPr>
            <p:nvPr/>
          </p:nvSpPr>
          <p:spPr bwMode="auto">
            <a:xfrm>
              <a:off x="2919" y="3699"/>
              <a:ext cx="693" cy="192"/>
            </a:xfrm>
            <a:prstGeom prst="rect">
              <a:avLst/>
            </a:prstGeom>
            <a:noFill/>
            <a:ln w="9525">
              <a:noFill/>
              <a:miter lim="800000"/>
              <a:headEnd/>
              <a:tailEnd/>
            </a:ln>
          </p:spPr>
          <p:txBody>
            <a:bodyPr wrap="none">
              <a:spAutoFit/>
            </a:bodyPr>
            <a:lstStyle/>
            <a:p>
              <a:pPr eaLnBrk="0" hangingPunct="0"/>
              <a:r>
                <a:rPr lang="en-US" sz="1400" b="1"/>
                <a:t>Process cost</a:t>
              </a:r>
            </a:p>
          </p:txBody>
        </p:sp>
        <p:sp>
          <p:nvSpPr>
            <p:cNvPr id="37903" name="Text Box 19"/>
            <p:cNvSpPr txBox="1">
              <a:spLocks noChangeArrowheads="1"/>
            </p:cNvSpPr>
            <p:nvPr/>
          </p:nvSpPr>
          <p:spPr bwMode="auto">
            <a:xfrm rot="-5400000">
              <a:off x="1436" y="2620"/>
              <a:ext cx="1298" cy="192"/>
            </a:xfrm>
            <a:prstGeom prst="rect">
              <a:avLst/>
            </a:prstGeom>
            <a:noFill/>
            <a:ln w="9525">
              <a:noFill/>
              <a:miter lim="800000"/>
              <a:headEnd/>
              <a:tailEnd/>
            </a:ln>
          </p:spPr>
          <p:txBody>
            <a:bodyPr wrap="none">
              <a:spAutoFit/>
            </a:bodyPr>
            <a:lstStyle/>
            <a:p>
              <a:pPr algn="ctr" eaLnBrk="0" hangingPunct="0"/>
              <a:r>
                <a:rPr lang="en-US" sz="1400" b="1"/>
                <a:t>Degree of Customization</a:t>
              </a:r>
            </a:p>
          </p:txBody>
        </p:sp>
        <p:sp>
          <p:nvSpPr>
            <p:cNvPr id="37904" name="Text Box 20"/>
            <p:cNvSpPr txBox="1">
              <a:spLocks noChangeArrowheads="1"/>
            </p:cNvSpPr>
            <p:nvPr/>
          </p:nvSpPr>
          <p:spPr bwMode="auto">
            <a:xfrm>
              <a:off x="3380" y="2321"/>
              <a:ext cx="738" cy="332"/>
            </a:xfrm>
            <a:prstGeom prst="rect">
              <a:avLst/>
            </a:prstGeom>
            <a:solidFill>
              <a:srgbClr val="CCFF99"/>
            </a:solidFill>
            <a:ln w="9525">
              <a:solidFill>
                <a:srgbClr val="FF3300"/>
              </a:solidFill>
              <a:miter lim="800000"/>
              <a:headEnd/>
              <a:tailEnd/>
            </a:ln>
          </p:spPr>
          <p:txBody>
            <a:bodyPr wrap="none">
              <a:spAutoFit/>
            </a:bodyPr>
            <a:lstStyle/>
            <a:p>
              <a:pPr algn="ctr" eaLnBrk="0" hangingPunct="0"/>
              <a:r>
                <a:rPr lang="en-US" sz="1400">
                  <a:solidFill>
                    <a:srgbClr val="060000"/>
                  </a:solidFill>
                </a:rPr>
                <a:t>Industrialized</a:t>
              </a:r>
            </a:p>
            <a:p>
              <a:pPr algn="ctr" eaLnBrk="0" hangingPunct="0"/>
              <a:r>
                <a:rPr lang="en-US" sz="1400" b="1">
                  <a:solidFill>
                    <a:srgbClr val="060000"/>
                  </a:solidFill>
                </a:rPr>
                <a:t>intimacy</a:t>
              </a:r>
              <a:endParaRPr lang="en-US" sz="1400">
                <a:solidFill>
                  <a:srgbClr val="060000"/>
                </a:solidFill>
              </a:endParaRPr>
            </a:p>
          </p:txBody>
        </p:sp>
        <p:cxnSp>
          <p:nvCxnSpPr>
            <p:cNvPr id="37905" name="AutoShape 21"/>
            <p:cNvCxnSpPr>
              <a:cxnSpLocks noChangeShapeType="1"/>
              <a:stCxn id="37900" idx="0"/>
              <a:endCxn id="37904" idx="2"/>
            </p:cNvCxnSpPr>
            <p:nvPr/>
          </p:nvCxnSpPr>
          <p:spPr bwMode="auto">
            <a:xfrm flipH="1" flipV="1">
              <a:off x="3749" y="2653"/>
              <a:ext cx="39" cy="554"/>
            </a:xfrm>
            <a:prstGeom prst="straightConnector1">
              <a:avLst/>
            </a:prstGeom>
            <a:noFill/>
            <a:ln w="28575">
              <a:solidFill>
                <a:srgbClr val="FF3300"/>
              </a:solidFill>
              <a:round/>
              <a:headEnd/>
              <a:tailEnd type="triangle" w="med" len="med"/>
            </a:ln>
          </p:spPr>
        </p:cxnSp>
        <p:cxnSp>
          <p:nvCxnSpPr>
            <p:cNvPr id="37906" name="AutoShape 22"/>
            <p:cNvCxnSpPr>
              <a:cxnSpLocks noChangeShapeType="1"/>
              <a:stCxn id="37901" idx="6"/>
              <a:endCxn id="37904" idx="1"/>
            </p:cNvCxnSpPr>
            <p:nvPr/>
          </p:nvCxnSpPr>
          <p:spPr bwMode="auto">
            <a:xfrm>
              <a:off x="3105" y="2315"/>
              <a:ext cx="275" cy="172"/>
            </a:xfrm>
            <a:prstGeom prst="straightConnector1">
              <a:avLst/>
            </a:prstGeom>
            <a:noFill/>
            <a:ln w="28575">
              <a:solidFill>
                <a:srgbClr val="FF3300"/>
              </a:solidFill>
              <a:round/>
              <a:headEnd/>
              <a:tailEnd type="triangle" w="med" len="med"/>
            </a:ln>
          </p:spPr>
        </p:cxnSp>
      </p:gr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smtClean="0">
                <a:latin typeface="Albertus Extra Bold" pitchFamily="34" charset="0"/>
              </a:rPr>
              <a:t>Mass Customization</a:t>
            </a:r>
            <a:r>
              <a:rPr lang="en-US" smtClean="0"/>
              <a:t>:</a:t>
            </a:r>
            <a:br>
              <a:rPr lang="en-US" smtClean="0"/>
            </a:br>
            <a:r>
              <a:rPr lang="en-US" smtClean="0"/>
              <a:t>	Utilizing IT smartly is a common theme</a:t>
            </a:r>
          </a:p>
        </p:txBody>
      </p:sp>
      <p:sp>
        <p:nvSpPr>
          <p:cNvPr id="38915" name="Rectangle 3"/>
          <p:cNvSpPr>
            <a:spLocks noGrp="1" noChangeArrowheads="1"/>
          </p:cNvSpPr>
          <p:nvPr>
            <p:ph type="body" idx="1"/>
          </p:nvPr>
        </p:nvSpPr>
        <p:spPr/>
        <p:txBody>
          <a:bodyPr/>
          <a:lstStyle/>
          <a:p>
            <a:pPr eaLnBrk="1" hangingPunct="1"/>
            <a:r>
              <a:rPr lang="en-US" smtClean="0"/>
              <a:t>IT to enhance customer relationship management (CRM)</a:t>
            </a:r>
          </a:p>
          <a:p>
            <a:pPr eaLnBrk="1" hangingPunct="1"/>
            <a:r>
              <a:rPr lang="en-US" smtClean="0"/>
              <a:t>The Internet allows new business processes and managerial policies that shift the efficient frontier outward</a:t>
            </a:r>
          </a:p>
          <a:p>
            <a:pPr eaLnBrk="1" hangingPunct="1"/>
            <a:r>
              <a:rPr lang="en-US" smtClean="0"/>
              <a:t>The type of shift will vary by industry:</a:t>
            </a:r>
          </a:p>
          <a:p>
            <a:pPr lvl="1" eaLnBrk="1" hangingPunct="1"/>
            <a:r>
              <a:rPr lang="en-US" sz="1800" smtClean="0"/>
              <a:t>Value or Productivity enhancing</a:t>
            </a:r>
          </a:p>
          <a:p>
            <a:pPr lvl="1" eaLnBrk="1" hangingPunct="1"/>
            <a:r>
              <a:rPr lang="en-US" sz="1800" smtClean="0"/>
              <a:t>Analyze by comparing</a:t>
            </a:r>
          </a:p>
          <a:p>
            <a:pPr lvl="2" eaLnBrk="1" hangingPunct="1"/>
            <a:r>
              <a:rPr lang="en-US" smtClean="0"/>
              <a:t>Market or customer view</a:t>
            </a:r>
          </a:p>
          <a:p>
            <a:pPr lvl="2" eaLnBrk="1" hangingPunct="1"/>
            <a:r>
              <a:rPr lang="en-US" smtClean="0"/>
              <a:t>Resource &amp; process view</a:t>
            </a:r>
          </a:p>
          <a:p>
            <a:pPr lvl="1" eaLnBrk="1" hangingPunct="1"/>
            <a:endParaRPr lang="en-US" sz="1800" smtClean="0"/>
          </a:p>
        </p:txBody>
      </p:sp>
      <p:grpSp>
        <p:nvGrpSpPr>
          <p:cNvPr id="38916" name="Group 20"/>
          <p:cNvGrpSpPr>
            <a:grpSpLocks/>
          </p:cNvGrpSpPr>
          <p:nvPr/>
        </p:nvGrpSpPr>
        <p:grpSpPr bwMode="auto">
          <a:xfrm>
            <a:off x="4576763" y="2782888"/>
            <a:ext cx="4391025" cy="3376612"/>
            <a:chOff x="2701" y="1753"/>
            <a:chExt cx="2766" cy="2127"/>
          </a:xfrm>
        </p:grpSpPr>
        <p:sp>
          <p:nvSpPr>
            <p:cNvPr id="38917" name="Arc 11"/>
            <p:cNvSpPr>
              <a:spLocks/>
            </p:cNvSpPr>
            <p:nvPr/>
          </p:nvSpPr>
          <p:spPr bwMode="auto">
            <a:xfrm>
              <a:off x="3004" y="2353"/>
              <a:ext cx="1507" cy="136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EAEAEA"/>
            </a:solidFill>
            <a:ln w="19050">
              <a:solidFill>
                <a:schemeClr val="tx1"/>
              </a:solidFill>
              <a:round/>
              <a:headEnd/>
              <a:tailEnd/>
            </a:ln>
          </p:spPr>
          <p:txBody>
            <a:bodyPr wrap="none" anchor="ctr"/>
            <a:lstStyle/>
            <a:p>
              <a:endParaRPr lang="en-US"/>
            </a:p>
          </p:txBody>
        </p:sp>
        <p:sp>
          <p:nvSpPr>
            <p:cNvPr id="38918" name="Line 5"/>
            <p:cNvSpPr>
              <a:spLocks noChangeShapeType="1"/>
            </p:cNvSpPr>
            <p:nvPr/>
          </p:nvSpPr>
          <p:spPr bwMode="auto">
            <a:xfrm>
              <a:off x="3004" y="3717"/>
              <a:ext cx="1882" cy="0"/>
            </a:xfrm>
            <a:prstGeom prst="line">
              <a:avLst/>
            </a:prstGeom>
            <a:noFill/>
            <a:ln w="9525">
              <a:solidFill>
                <a:schemeClr val="tx1"/>
              </a:solidFill>
              <a:round/>
              <a:headEnd/>
              <a:tailEnd type="triangle" w="med" len="med"/>
            </a:ln>
          </p:spPr>
          <p:txBody>
            <a:bodyPr wrap="none" anchor="ctr"/>
            <a:lstStyle/>
            <a:p>
              <a:endParaRPr lang="en-US"/>
            </a:p>
          </p:txBody>
        </p:sp>
        <p:sp>
          <p:nvSpPr>
            <p:cNvPr id="38919" name="Line 6"/>
            <p:cNvSpPr>
              <a:spLocks noChangeShapeType="1"/>
            </p:cNvSpPr>
            <p:nvPr/>
          </p:nvSpPr>
          <p:spPr bwMode="auto">
            <a:xfrm flipV="1">
              <a:off x="3004" y="1753"/>
              <a:ext cx="0" cy="1964"/>
            </a:xfrm>
            <a:prstGeom prst="line">
              <a:avLst/>
            </a:prstGeom>
            <a:noFill/>
            <a:ln w="9525">
              <a:solidFill>
                <a:schemeClr val="tx1"/>
              </a:solidFill>
              <a:round/>
              <a:headEnd/>
              <a:tailEnd type="triangle" w="med" len="med"/>
            </a:ln>
          </p:spPr>
          <p:txBody>
            <a:bodyPr wrap="none" anchor="ctr"/>
            <a:lstStyle/>
            <a:p>
              <a:endParaRPr lang="en-US"/>
            </a:p>
          </p:txBody>
        </p:sp>
        <p:sp>
          <p:nvSpPr>
            <p:cNvPr id="38920" name="Text Box 7"/>
            <p:cNvSpPr txBox="1">
              <a:spLocks noChangeArrowheads="1"/>
            </p:cNvSpPr>
            <p:nvPr/>
          </p:nvSpPr>
          <p:spPr bwMode="auto">
            <a:xfrm>
              <a:off x="3011" y="370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8921" name="Text Box 8"/>
            <p:cNvSpPr txBox="1">
              <a:spLocks noChangeArrowheads="1"/>
            </p:cNvSpPr>
            <p:nvPr/>
          </p:nvSpPr>
          <p:spPr bwMode="auto">
            <a:xfrm>
              <a:off x="4597" y="3705"/>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8922" name="Text Box 9"/>
            <p:cNvSpPr txBox="1">
              <a:spLocks noChangeArrowheads="1"/>
            </p:cNvSpPr>
            <p:nvPr/>
          </p:nvSpPr>
          <p:spPr bwMode="auto">
            <a:xfrm>
              <a:off x="2701" y="178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8923" name="Text Box 10"/>
            <p:cNvSpPr txBox="1">
              <a:spLocks noChangeArrowheads="1"/>
            </p:cNvSpPr>
            <p:nvPr/>
          </p:nvSpPr>
          <p:spPr bwMode="auto">
            <a:xfrm>
              <a:off x="2722" y="3545"/>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8924" name="Text Box 12"/>
            <p:cNvSpPr txBox="1">
              <a:spLocks noChangeArrowheads="1"/>
            </p:cNvSpPr>
            <p:nvPr/>
          </p:nvSpPr>
          <p:spPr bwMode="auto">
            <a:xfrm>
              <a:off x="4477" y="2675"/>
              <a:ext cx="990" cy="408"/>
            </a:xfrm>
            <a:prstGeom prst="rect">
              <a:avLst/>
            </a:prstGeom>
            <a:noFill/>
            <a:ln w="9525">
              <a:solidFill>
                <a:srgbClr val="FF0000"/>
              </a:solidFill>
              <a:miter lim="800000"/>
              <a:headEnd/>
              <a:tailEnd/>
            </a:ln>
          </p:spPr>
          <p:txBody>
            <a:bodyPr wrap="none">
              <a:spAutoFit/>
            </a:bodyPr>
            <a:lstStyle/>
            <a:p>
              <a:pPr algn="ctr" eaLnBrk="0" hangingPunct="0"/>
              <a:r>
                <a:rPr lang="en-US" sz="1200" dirty="0">
                  <a:solidFill>
                    <a:srgbClr val="FF3300"/>
                  </a:solidFill>
                </a:rPr>
                <a:t>Use </a:t>
              </a:r>
              <a:r>
                <a:rPr lang="en-US" sz="1200" dirty="0" smtClean="0">
                  <a:solidFill>
                    <a:srgbClr val="FF3300"/>
                  </a:solidFill>
                </a:rPr>
                <a:t>technology </a:t>
              </a:r>
              <a:r>
                <a:rPr lang="en-US" sz="1200" dirty="0">
                  <a:solidFill>
                    <a:srgbClr val="FF3300"/>
                  </a:solidFill>
                </a:rPr>
                <a:t>to</a:t>
              </a:r>
            </a:p>
            <a:p>
              <a:pPr algn="ctr" eaLnBrk="0" hangingPunct="0"/>
              <a:r>
                <a:rPr lang="en-US" sz="1200" b="1" dirty="0">
                  <a:solidFill>
                    <a:srgbClr val="FF3300"/>
                  </a:solidFill>
                </a:rPr>
                <a:t>increase productivity</a:t>
              </a:r>
            </a:p>
            <a:p>
              <a:pPr algn="ctr" eaLnBrk="0" hangingPunct="0"/>
              <a:r>
                <a:rPr lang="en-US" sz="1200" b="1" dirty="0">
                  <a:solidFill>
                    <a:srgbClr val="FF3300"/>
                  </a:solidFill>
                </a:rPr>
                <a:t>/ efficiency</a:t>
              </a:r>
              <a:endParaRPr lang="en-US" sz="1200" dirty="0">
                <a:solidFill>
                  <a:srgbClr val="FF3300"/>
                </a:solidFill>
              </a:endParaRPr>
            </a:p>
          </p:txBody>
        </p:sp>
        <p:sp>
          <p:nvSpPr>
            <p:cNvPr id="38925" name="Arc 13"/>
            <p:cNvSpPr>
              <a:spLocks/>
            </p:cNvSpPr>
            <p:nvPr/>
          </p:nvSpPr>
          <p:spPr bwMode="auto">
            <a:xfrm>
              <a:off x="3011" y="2347"/>
              <a:ext cx="1798" cy="136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FF0000"/>
              </a:solidFill>
              <a:round/>
              <a:headEnd/>
              <a:tailEnd/>
            </a:ln>
          </p:spPr>
          <p:txBody>
            <a:bodyPr wrap="none" anchor="ctr"/>
            <a:lstStyle/>
            <a:p>
              <a:endParaRPr lang="en-US"/>
            </a:p>
          </p:txBody>
        </p:sp>
        <p:sp>
          <p:nvSpPr>
            <p:cNvPr id="38926" name="Arc 14"/>
            <p:cNvSpPr>
              <a:spLocks/>
            </p:cNvSpPr>
            <p:nvPr/>
          </p:nvSpPr>
          <p:spPr bwMode="auto">
            <a:xfrm>
              <a:off x="3011" y="1929"/>
              <a:ext cx="1506" cy="18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2A0DD7"/>
              </a:solidFill>
              <a:round/>
              <a:headEnd/>
              <a:tailEnd/>
            </a:ln>
          </p:spPr>
          <p:txBody>
            <a:bodyPr wrap="none" anchor="ctr"/>
            <a:lstStyle/>
            <a:p>
              <a:endParaRPr lang="en-US"/>
            </a:p>
          </p:txBody>
        </p:sp>
        <p:sp>
          <p:nvSpPr>
            <p:cNvPr id="38927" name="Line 15"/>
            <p:cNvSpPr>
              <a:spLocks noChangeShapeType="1"/>
            </p:cNvSpPr>
            <p:nvPr/>
          </p:nvSpPr>
          <p:spPr bwMode="auto">
            <a:xfrm>
              <a:off x="4372" y="3132"/>
              <a:ext cx="273" cy="0"/>
            </a:xfrm>
            <a:prstGeom prst="line">
              <a:avLst/>
            </a:prstGeom>
            <a:noFill/>
            <a:ln w="9525">
              <a:solidFill>
                <a:srgbClr val="FF0000"/>
              </a:solidFill>
              <a:round/>
              <a:headEnd/>
              <a:tailEnd type="triangle" w="med" len="med"/>
            </a:ln>
          </p:spPr>
          <p:txBody>
            <a:bodyPr wrap="none" anchor="ctr"/>
            <a:lstStyle/>
            <a:p>
              <a:endParaRPr lang="en-US"/>
            </a:p>
          </p:txBody>
        </p:sp>
        <p:sp>
          <p:nvSpPr>
            <p:cNvPr id="38928" name="Line 16"/>
            <p:cNvSpPr>
              <a:spLocks noChangeShapeType="1"/>
            </p:cNvSpPr>
            <p:nvPr/>
          </p:nvSpPr>
          <p:spPr bwMode="auto">
            <a:xfrm flipV="1">
              <a:off x="3715" y="2136"/>
              <a:ext cx="0" cy="378"/>
            </a:xfrm>
            <a:prstGeom prst="line">
              <a:avLst/>
            </a:prstGeom>
            <a:noFill/>
            <a:ln w="9525">
              <a:solidFill>
                <a:srgbClr val="2A0DD7"/>
              </a:solidFill>
              <a:round/>
              <a:headEnd/>
              <a:tailEnd type="triangle" w="med" len="med"/>
            </a:ln>
          </p:spPr>
          <p:txBody>
            <a:bodyPr wrap="none" anchor="ctr"/>
            <a:lstStyle/>
            <a:p>
              <a:endParaRPr lang="en-US"/>
            </a:p>
          </p:txBody>
        </p:sp>
        <p:sp>
          <p:nvSpPr>
            <p:cNvPr id="38929" name="Text Box 17"/>
            <p:cNvSpPr txBox="1">
              <a:spLocks noChangeArrowheads="1"/>
            </p:cNvSpPr>
            <p:nvPr/>
          </p:nvSpPr>
          <p:spPr bwMode="auto">
            <a:xfrm>
              <a:off x="3720" y="1838"/>
              <a:ext cx="822" cy="291"/>
            </a:xfrm>
            <a:prstGeom prst="rect">
              <a:avLst/>
            </a:prstGeom>
            <a:noFill/>
            <a:ln w="9525">
              <a:solidFill>
                <a:srgbClr val="2A0DD7"/>
              </a:solidFill>
              <a:miter lim="800000"/>
              <a:headEnd/>
              <a:tailEnd/>
            </a:ln>
          </p:spPr>
          <p:txBody>
            <a:bodyPr wrap="none">
              <a:spAutoFit/>
            </a:bodyPr>
            <a:lstStyle/>
            <a:p>
              <a:pPr eaLnBrk="0" hangingPunct="0"/>
              <a:r>
                <a:rPr lang="en-US" sz="1200" dirty="0">
                  <a:solidFill>
                    <a:srgbClr val="2A0DD7"/>
                  </a:solidFill>
                </a:rPr>
                <a:t>Use </a:t>
              </a:r>
              <a:r>
                <a:rPr lang="en-US" sz="1200" dirty="0" smtClean="0">
                  <a:solidFill>
                    <a:srgbClr val="2A0DD7"/>
                  </a:solidFill>
                </a:rPr>
                <a:t>technology </a:t>
              </a:r>
              <a:r>
                <a:rPr lang="en-US" sz="1200" dirty="0">
                  <a:solidFill>
                    <a:srgbClr val="2A0DD7"/>
                  </a:solidFill>
                </a:rPr>
                <a:t>to</a:t>
              </a:r>
            </a:p>
            <a:p>
              <a:pPr eaLnBrk="0" hangingPunct="0"/>
              <a:r>
                <a:rPr lang="en-US" sz="1200" b="1" dirty="0">
                  <a:solidFill>
                    <a:srgbClr val="2A0DD7"/>
                  </a:solidFill>
                </a:rPr>
                <a:t>enhance value</a:t>
              </a:r>
              <a:endParaRPr lang="en-US" sz="1200" dirty="0">
                <a:solidFill>
                  <a:srgbClr val="2A0DD7"/>
                </a:solidFill>
              </a:endParaRPr>
            </a:p>
          </p:txBody>
        </p:sp>
        <p:sp>
          <p:nvSpPr>
            <p:cNvPr id="38930" name="Text Box 18"/>
            <p:cNvSpPr txBox="1">
              <a:spLocks noChangeArrowheads="1"/>
            </p:cNvSpPr>
            <p:nvPr/>
          </p:nvSpPr>
          <p:spPr bwMode="auto">
            <a:xfrm>
              <a:off x="3640" y="3688"/>
              <a:ext cx="693" cy="192"/>
            </a:xfrm>
            <a:prstGeom prst="rect">
              <a:avLst/>
            </a:prstGeom>
            <a:noFill/>
            <a:ln w="9525">
              <a:noFill/>
              <a:miter lim="800000"/>
              <a:headEnd/>
              <a:tailEnd/>
            </a:ln>
          </p:spPr>
          <p:txBody>
            <a:bodyPr wrap="none">
              <a:spAutoFit/>
            </a:bodyPr>
            <a:lstStyle/>
            <a:p>
              <a:pPr eaLnBrk="0" hangingPunct="0"/>
              <a:r>
                <a:rPr lang="en-US" sz="1400" b="1"/>
                <a:t>Process cost</a:t>
              </a:r>
            </a:p>
          </p:txBody>
        </p:sp>
        <p:sp>
          <p:nvSpPr>
            <p:cNvPr id="38931" name="Text Box 19"/>
            <p:cNvSpPr txBox="1">
              <a:spLocks noChangeArrowheads="1"/>
            </p:cNvSpPr>
            <p:nvPr/>
          </p:nvSpPr>
          <p:spPr bwMode="auto">
            <a:xfrm rot="-5400000">
              <a:off x="1978" y="2598"/>
              <a:ext cx="1724" cy="192"/>
            </a:xfrm>
            <a:prstGeom prst="rect">
              <a:avLst/>
            </a:prstGeom>
            <a:noFill/>
            <a:ln w="9525">
              <a:noFill/>
              <a:miter lim="800000"/>
              <a:headEnd/>
              <a:tailEnd/>
            </a:ln>
          </p:spPr>
          <p:txBody>
            <a:bodyPr>
              <a:spAutoFit/>
            </a:bodyPr>
            <a:lstStyle/>
            <a:p>
              <a:pPr algn="ctr" eaLnBrk="0" hangingPunct="0"/>
              <a:r>
                <a:rPr lang="en-US" sz="1400" b="1"/>
                <a:t>Product value </a:t>
              </a:r>
              <a:r>
                <a:rPr lang="en-US" sz="1400" b="1" i="1"/>
                <a:t>X </a:t>
              </a:r>
              <a:r>
                <a:rPr lang="en-US" sz="1400" b="1"/>
                <a:t>to customer</a:t>
              </a:r>
            </a:p>
          </p:txBody>
        </p:sp>
      </p:gr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External investment view: ROIC tree</a:t>
            </a:r>
            <a:br>
              <a:rPr lang="en-US" dirty="0" smtClean="0"/>
            </a:br>
            <a:r>
              <a:rPr lang="en-US" dirty="0" smtClean="0"/>
              <a:t>	Digging deeper…</a:t>
            </a:r>
            <a:endParaRPr lang="en-US" dirty="0"/>
          </a:p>
        </p:txBody>
      </p:sp>
      <p:pic>
        <p:nvPicPr>
          <p:cNvPr id="179223" name="Picture 23"/>
          <p:cNvPicPr>
            <a:picLocks noChangeAspect="1" noChangeArrowheads="1"/>
          </p:cNvPicPr>
          <p:nvPr/>
        </p:nvPicPr>
        <p:blipFill>
          <a:blip r:embed="rId3" cstate="print"/>
          <a:srcRect/>
          <a:stretch>
            <a:fillRect/>
          </a:stretch>
        </p:blipFill>
        <p:spPr bwMode="auto">
          <a:xfrm>
            <a:off x="-2893791" y="1772322"/>
            <a:ext cx="7429500" cy="5609188"/>
          </a:xfrm>
          <a:prstGeom prst="rect">
            <a:avLst/>
          </a:prstGeom>
          <a:noFill/>
          <a:ln w="9525" cap="flat" cmpd="sng" algn="ctr">
            <a:noFill/>
            <a:prstDash val="dash"/>
            <a:miter lim="800000"/>
            <a:headEnd/>
            <a:tailEnd/>
          </a:ln>
          <a:effectLst/>
        </p:spPr>
      </p:pic>
      <p:pic>
        <p:nvPicPr>
          <p:cNvPr id="97283" name="Picture 3"/>
          <p:cNvPicPr>
            <a:picLocks noChangeAspect="1" noChangeArrowheads="1"/>
          </p:cNvPicPr>
          <p:nvPr/>
        </p:nvPicPr>
        <p:blipFill>
          <a:blip r:embed="rId4" cstate="print"/>
          <a:srcRect/>
          <a:stretch>
            <a:fillRect/>
          </a:stretch>
        </p:blipFill>
        <p:spPr bwMode="auto">
          <a:xfrm>
            <a:off x="1153625" y="1515927"/>
            <a:ext cx="6102960" cy="595783"/>
          </a:xfrm>
          <a:prstGeom prst="rect">
            <a:avLst/>
          </a:prstGeom>
          <a:noFill/>
          <a:ln w="9525">
            <a:noFill/>
            <a:miter lim="800000"/>
            <a:headEnd/>
            <a:tailEnd/>
          </a:ln>
          <a:effectLst/>
        </p:spPr>
      </p:pic>
      <p:pic>
        <p:nvPicPr>
          <p:cNvPr id="97284" name="Picture 4"/>
          <p:cNvPicPr>
            <a:picLocks noChangeAspect="1" noChangeArrowheads="1"/>
          </p:cNvPicPr>
          <p:nvPr/>
        </p:nvPicPr>
        <p:blipFill>
          <a:blip r:embed="rId5" cstate="print"/>
          <a:srcRect/>
          <a:stretch>
            <a:fillRect/>
          </a:stretch>
        </p:blipFill>
        <p:spPr bwMode="auto">
          <a:xfrm>
            <a:off x="4529505" y="2096420"/>
            <a:ext cx="2732942" cy="429901"/>
          </a:xfrm>
          <a:prstGeom prst="rect">
            <a:avLst/>
          </a:prstGeom>
          <a:noFill/>
          <a:ln w="9525">
            <a:noFill/>
            <a:miter lim="800000"/>
            <a:headEnd/>
            <a:tailEnd/>
          </a:ln>
          <a:effectLst/>
        </p:spPr>
      </p:pic>
      <p:pic>
        <p:nvPicPr>
          <p:cNvPr id="97285" name="Picture 5"/>
          <p:cNvPicPr>
            <a:picLocks noChangeAspect="1" noChangeArrowheads="1"/>
          </p:cNvPicPr>
          <p:nvPr/>
        </p:nvPicPr>
        <p:blipFill>
          <a:blip r:embed="rId6" cstate="print"/>
          <a:srcRect/>
          <a:stretch>
            <a:fillRect/>
          </a:stretch>
        </p:blipFill>
        <p:spPr bwMode="auto">
          <a:xfrm>
            <a:off x="4523642" y="2520097"/>
            <a:ext cx="2756389" cy="162596"/>
          </a:xfrm>
          <a:prstGeom prst="rect">
            <a:avLst/>
          </a:prstGeom>
          <a:noFill/>
          <a:ln w="9525">
            <a:noFill/>
            <a:miter lim="800000"/>
            <a:headEnd/>
            <a:tailEnd/>
          </a:ln>
          <a:effectLst/>
        </p:spPr>
      </p:pic>
      <p:pic>
        <p:nvPicPr>
          <p:cNvPr id="97286" name="Picture 6"/>
          <p:cNvPicPr>
            <a:picLocks noChangeAspect="1" noChangeArrowheads="1"/>
          </p:cNvPicPr>
          <p:nvPr/>
        </p:nvPicPr>
        <p:blipFill>
          <a:blip r:embed="rId7" cstate="print"/>
          <a:srcRect/>
          <a:stretch>
            <a:fillRect/>
          </a:stretch>
        </p:blipFill>
        <p:spPr bwMode="auto">
          <a:xfrm>
            <a:off x="4523642" y="2671050"/>
            <a:ext cx="2756389" cy="317449"/>
          </a:xfrm>
          <a:prstGeom prst="rect">
            <a:avLst/>
          </a:prstGeom>
          <a:noFill/>
          <a:ln w="9525">
            <a:noFill/>
            <a:miter lim="800000"/>
            <a:headEnd/>
            <a:tailEnd/>
          </a:ln>
          <a:effectLst/>
        </p:spPr>
      </p:pic>
      <p:cxnSp>
        <p:nvCxnSpPr>
          <p:cNvPr id="3" name="Straight Arrow Connector 2"/>
          <p:cNvCxnSpPr/>
          <p:nvPr/>
        </p:nvCxnSpPr>
        <p:spPr bwMode="auto">
          <a:xfrm flipH="1" flipV="1">
            <a:off x="7094767" y="3047986"/>
            <a:ext cx="452546" cy="861355"/>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6" name="TextBox 5"/>
          <p:cNvSpPr txBox="1"/>
          <p:nvPr/>
        </p:nvSpPr>
        <p:spPr>
          <a:xfrm>
            <a:off x="7488920" y="3821753"/>
            <a:ext cx="1505540" cy="830997"/>
          </a:xfrm>
          <a:prstGeom prst="rect">
            <a:avLst/>
          </a:prstGeom>
          <a:noFill/>
        </p:spPr>
        <p:txBody>
          <a:bodyPr wrap="none" rtlCol="0">
            <a:spAutoFit/>
          </a:bodyPr>
          <a:lstStyle/>
          <a:p>
            <a:r>
              <a:rPr lang="en-US" dirty="0"/>
              <a:t>c</a:t>
            </a:r>
            <a:r>
              <a:rPr lang="en-US" dirty="0" smtClean="0"/>
              <a:t>alibration</a:t>
            </a:r>
          </a:p>
          <a:p>
            <a:r>
              <a:rPr lang="en-US" dirty="0"/>
              <a:t>t</a:t>
            </a:r>
            <a:r>
              <a:rPr lang="en-US" dirty="0" smtClean="0"/>
              <a:t>o 2001</a:t>
            </a:r>
            <a:endParaRPr lang="en-US" dirty="0"/>
          </a:p>
        </p:txBody>
      </p:sp>
      <p:cxnSp>
        <p:nvCxnSpPr>
          <p:cNvPr id="12" name="Straight Arrow Connector 11"/>
          <p:cNvCxnSpPr/>
          <p:nvPr/>
        </p:nvCxnSpPr>
        <p:spPr bwMode="auto">
          <a:xfrm flipV="1">
            <a:off x="6218869" y="2974990"/>
            <a:ext cx="364957" cy="81618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3" name="TextBox 12"/>
          <p:cNvSpPr txBox="1"/>
          <p:nvPr/>
        </p:nvSpPr>
        <p:spPr>
          <a:xfrm>
            <a:off x="5641394" y="3828163"/>
            <a:ext cx="1505540" cy="830997"/>
          </a:xfrm>
          <a:prstGeom prst="rect">
            <a:avLst/>
          </a:prstGeom>
          <a:noFill/>
        </p:spPr>
        <p:txBody>
          <a:bodyPr wrap="none" rtlCol="0">
            <a:spAutoFit/>
          </a:bodyPr>
          <a:lstStyle/>
          <a:p>
            <a:r>
              <a:rPr lang="en-US" dirty="0" smtClean="0"/>
              <a:t>What-if</a:t>
            </a:r>
          </a:p>
          <a:p>
            <a:r>
              <a:rPr lang="en-US" dirty="0" smtClean="0"/>
              <a:t>Sensitivity</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7283"/>
                                        </p:tgtEl>
                                        <p:attrNameLst>
                                          <p:attrName>style.visibility</p:attrName>
                                        </p:attrNameLst>
                                      </p:cBhvr>
                                      <p:to>
                                        <p:strVal val="visible"/>
                                      </p:to>
                                    </p:set>
                                    <p:anim calcmode="lin" valueType="num">
                                      <p:cBhvr additive="base">
                                        <p:cTn id="7" dur="500" fill="hold"/>
                                        <p:tgtEl>
                                          <p:spTgt spid="97283"/>
                                        </p:tgtEl>
                                        <p:attrNameLst>
                                          <p:attrName>ppt_x</p:attrName>
                                        </p:attrNameLst>
                                      </p:cBhvr>
                                      <p:tavLst>
                                        <p:tav tm="0">
                                          <p:val>
                                            <p:strVal val="1+#ppt_w/2"/>
                                          </p:val>
                                        </p:tav>
                                        <p:tav tm="100000">
                                          <p:val>
                                            <p:strVal val="#ppt_x"/>
                                          </p:val>
                                        </p:tav>
                                      </p:tavLst>
                                    </p:anim>
                                    <p:anim calcmode="lin" valueType="num">
                                      <p:cBhvr additive="base">
                                        <p:cTn id="8" dur="500" fill="hold"/>
                                        <p:tgtEl>
                                          <p:spTgt spid="9728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7284"/>
                                        </p:tgtEl>
                                        <p:attrNameLst>
                                          <p:attrName>style.visibility</p:attrName>
                                        </p:attrNameLst>
                                      </p:cBhvr>
                                      <p:to>
                                        <p:strVal val="visible"/>
                                      </p:to>
                                    </p:set>
                                    <p:anim calcmode="lin" valueType="num">
                                      <p:cBhvr additive="base">
                                        <p:cTn id="13" dur="500" fill="hold"/>
                                        <p:tgtEl>
                                          <p:spTgt spid="97284"/>
                                        </p:tgtEl>
                                        <p:attrNameLst>
                                          <p:attrName>ppt_x</p:attrName>
                                        </p:attrNameLst>
                                      </p:cBhvr>
                                      <p:tavLst>
                                        <p:tav tm="0">
                                          <p:val>
                                            <p:strVal val="1+#ppt_w/2"/>
                                          </p:val>
                                        </p:tav>
                                        <p:tav tm="100000">
                                          <p:val>
                                            <p:strVal val="#ppt_x"/>
                                          </p:val>
                                        </p:tav>
                                      </p:tavLst>
                                    </p:anim>
                                    <p:anim calcmode="lin" valueType="num">
                                      <p:cBhvr additive="base">
                                        <p:cTn id="14" dur="500" fill="hold"/>
                                        <p:tgtEl>
                                          <p:spTgt spid="9728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97285"/>
                                        </p:tgtEl>
                                        <p:attrNameLst>
                                          <p:attrName>style.visibility</p:attrName>
                                        </p:attrNameLst>
                                      </p:cBhvr>
                                      <p:to>
                                        <p:strVal val="visible"/>
                                      </p:to>
                                    </p:set>
                                    <p:anim calcmode="lin" valueType="num">
                                      <p:cBhvr additive="base">
                                        <p:cTn id="19" dur="500" fill="hold"/>
                                        <p:tgtEl>
                                          <p:spTgt spid="97285"/>
                                        </p:tgtEl>
                                        <p:attrNameLst>
                                          <p:attrName>ppt_x</p:attrName>
                                        </p:attrNameLst>
                                      </p:cBhvr>
                                      <p:tavLst>
                                        <p:tav tm="0">
                                          <p:val>
                                            <p:strVal val="1+#ppt_w/2"/>
                                          </p:val>
                                        </p:tav>
                                        <p:tav tm="100000">
                                          <p:val>
                                            <p:strVal val="#ppt_x"/>
                                          </p:val>
                                        </p:tav>
                                      </p:tavLst>
                                    </p:anim>
                                    <p:anim calcmode="lin" valueType="num">
                                      <p:cBhvr additive="base">
                                        <p:cTn id="20" dur="500" fill="hold"/>
                                        <p:tgtEl>
                                          <p:spTgt spid="9728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97286"/>
                                        </p:tgtEl>
                                        <p:attrNameLst>
                                          <p:attrName>style.visibility</p:attrName>
                                        </p:attrNameLst>
                                      </p:cBhvr>
                                      <p:to>
                                        <p:strVal val="visible"/>
                                      </p:to>
                                    </p:set>
                                    <p:anim calcmode="lin" valueType="num">
                                      <p:cBhvr additive="base">
                                        <p:cTn id="25" dur="500" fill="hold"/>
                                        <p:tgtEl>
                                          <p:spTgt spid="97286"/>
                                        </p:tgtEl>
                                        <p:attrNameLst>
                                          <p:attrName>ppt_x</p:attrName>
                                        </p:attrNameLst>
                                      </p:cBhvr>
                                      <p:tavLst>
                                        <p:tav tm="0">
                                          <p:val>
                                            <p:strVal val="1+#ppt_w/2"/>
                                          </p:val>
                                        </p:tav>
                                        <p:tav tm="100000">
                                          <p:val>
                                            <p:strVal val="#ppt_x"/>
                                          </p:val>
                                        </p:tav>
                                      </p:tavLst>
                                    </p:anim>
                                    <p:anim calcmode="lin" valueType="num">
                                      <p:cBhvr additive="base">
                                        <p:cTn id="26" dur="500" fill="hold"/>
                                        <p:tgtEl>
                                          <p:spTgt spid="972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investment view: ROIC tree</a:t>
            </a:r>
            <a:br>
              <a:rPr lang="en-US" dirty="0" smtClean="0"/>
            </a:br>
            <a:r>
              <a:rPr lang="en-US" dirty="0" smtClean="0"/>
              <a:t>	and deeper…: 8 layers deep reveal operational metrics</a:t>
            </a:r>
            <a:endParaRPr lang="en-US" dirty="0"/>
          </a:p>
        </p:txBody>
      </p:sp>
      <p:pic>
        <p:nvPicPr>
          <p:cNvPr id="98306" name="Picture 2"/>
          <p:cNvPicPr>
            <a:picLocks noChangeAspect="1" noChangeArrowheads="1"/>
          </p:cNvPicPr>
          <p:nvPr/>
        </p:nvPicPr>
        <p:blipFill>
          <a:blip r:embed="rId2" cstate="print"/>
          <a:srcRect/>
          <a:stretch>
            <a:fillRect/>
          </a:stretch>
        </p:blipFill>
        <p:spPr bwMode="auto">
          <a:xfrm>
            <a:off x="0" y="3172730"/>
            <a:ext cx="3390900" cy="200025"/>
          </a:xfrm>
          <a:prstGeom prst="rect">
            <a:avLst/>
          </a:prstGeom>
          <a:noFill/>
          <a:ln w="9525">
            <a:noFill/>
            <a:miter lim="800000"/>
            <a:headEnd/>
            <a:tailEnd/>
          </a:ln>
          <a:effectLst/>
        </p:spPr>
      </p:pic>
      <p:pic>
        <p:nvPicPr>
          <p:cNvPr id="98307" name="Picture 3"/>
          <p:cNvPicPr>
            <a:picLocks noChangeAspect="1" noChangeArrowheads="1"/>
          </p:cNvPicPr>
          <p:nvPr/>
        </p:nvPicPr>
        <p:blipFill>
          <a:blip r:embed="rId3" cstate="print"/>
          <a:srcRect/>
          <a:stretch>
            <a:fillRect/>
          </a:stretch>
        </p:blipFill>
        <p:spPr bwMode="auto">
          <a:xfrm>
            <a:off x="3378773" y="3138488"/>
            <a:ext cx="2733675" cy="581025"/>
          </a:xfrm>
          <a:prstGeom prst="rect">
            <a:avLst/>
          </a:prstGeom>
          <a:noFill/>
          <a:ln w="9525">
            <a:noFill/>
            <a:miter lim="800000"/>
            <a:headEnd/>
            <a:tailEnd/>
          </a:ln>
          <a:effectLst/>
        </p:spPr>
      </p:pic>
      <p:pic>
        <p:nvPicPr>
          <p:cNvPr id="98308" name="Picture 4"/>
          <p:cNvPicPr>
            <a:picLocks noChangeAspect="1" noChangeArrowheads="1"/>
          </p:cNvPicPr>
          <p:nvPr/>
        </p:nvPicPr>
        <p:blipFill>
          <a:blip r:embed="rId4" cstate="print"/>
          <a:srcRect/>
          <a:stretch>
            <a:fillRect/>
          </a:stretch>
        </p:blipFill>
        <p:spPr bwMode="auto">
          <a:xfrm>
            <a:off x="6091246" y="2419847"/>
            <a:ext cx="2447925" cy="14859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8307"/>
                                        </p:tgtEl>
                                        <p:attrNameLst>
                                          <p:attrName>style.visibility</p:attrName>
                                        </p:attrNameLst>
                                      </p:cBhvr>
                                      <p:to>
                                        <p:strVal val="visible"/>
                                      </p:to>
                                    </p:set>
                                    <p:anim calcmode="lin" valueType="num">
                                      <p:cBhvr additive="base">
                                        <p:cTn id="7" dur="500" fill="hold"/>
                                        <p:tgtEl>
                                          <p:spTgt spid="98307"/>
                                        </p:tgtEl>
                                        <p:attrNameLst>
                                          <p:attrName>ppt_x</p:attrName>
                                        </p:attrNameLst>
                                      </p:cBhvr>
                                      <p:tavLst>
                                        <p:tav tm="0">
                                          <p:val>
                                            <p:strVal val="1+#ppt_w/2"/>
                                          </p:val>
                                        </p:tav>
                                        <p:tav tm="100000">
                                          <p:val>
                                            <p:strVal val="#ppt_x"/>
                                          </p:val>
                                        </p:tav>
                                      </p:tavLst>
                                    </p:anim>
                                    <p:anim calcmode="lin" valueType="num">
                                      <p:cBhvr additive="base">
                                        <p:cTn id="8" dur="500" fill="hold"/>
                                        <p:tgtEl>
                                          <p:spTgt spid="9830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8308"/>
                                        </p:tgtEl>
                                        <p:attrNameLst>
                                          <p:attrName>style.visibility</p:attrName>
                                        </p:attrNameLst>
                                      </p:cBhvr>
                                      <p:to>
                                        <p:strVal val="visible"/>
                                      </p:to>
                                    </p:set>
                                    <p:anim calcmode="lin" valueType="num">
                                      <p:cBhvr additive="base">
                                        <p:cTn id="13" dur="500" fill="hold"/>
                                        <p:tgtEl>
                                          <p:spTgt spid="98308"/>
                                        </p:tgtEl>
                                        <p:attrNameLst>
                                          <p:attrName>ppt_x</p:attrName>
                                        </p:attrNameLst>
                                      </p:cBhvr>
                                      <p:tavLst>
                                        <p:tav tm="0">
                                          <p:val>
                                            <p:strVal val="1+#ppt_w/2"/>
                                          </p:val>
                                        </p:tav>
                                        <p:tav tm="100000">
                                          <p:val>
                                            <p:strVal val="#ppt_x"/>
                                          </p:val>
                                        </p:tav>
                                      </p:tavLst>
                                    </p:anim>
                                    <p:anim calcmode="lin" valueType="num">
                                      <p:cBhvr additive="base">
                                        <p:cTn id="14" dur="500" fill="hold"/>
                                        <p:tgtEl>
                                          <p:spTgt spid="983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Sustaining Initiatives for Operational Turnaround</a:t>
            </a:r>
            <a:endParaRPr lang="en-US" dirty="0"/>
          </a:p>
        </p:txBody>
      </p:sp>
      <p:sp>
        <p:nvSpPr>
          <p:cNvPr id="5" name="Content Placeholder 4"/>
          <p:cNvSpPr>
            <a:spLocks noGrp="1"/>
          </p:cNvSpPr>
          <p:nvPr>
            <p:ph idx="1"/>
          </p:nvPr>
        </p:nvSpPr>
        <p:spPr/>
        <p:txBody>
          <a:bodyPr>
            <a:normAutofit/>
          </a:bodyPr>
          <a:lstStyle/>
          <a:p>
            <a:r>
              <a:rPr lang="en-US" b="1" dirty="0"/>
              <a:t>Investor management</a:t>
            </a:r>
            <a:r>
              <a:rPr lang="en-US" dirty="0"/>
              <a:t>.  How do we tell a operational narrative to an audience that might be skeptical, uninterested, or not ready</a:t>
            </a:r>
            <a:r>
              <a:rPr lang="en-US" dirty="0" smtClean="0"/>
              <a:t>?</a:t>
            </a:r>
          </a:p>
          <a:p>
            <a:r>
              <a:rPr lang="en-US" b="1" dirty="0"/>
              <a:t>Performance management</a:t>
            </a:r>
            <a:r>
              <a:rPr lang="en-US" dirty="0"/>
              <a:t>.  How do we measure and track operational improvements</a:t>
            </a:r>
            <a:r>
              <a:rPr lang="en-US" dirty="0" smtClean="0"/>
              <a:t>?</a:t>
            </a:r>
            <a:endParaRPr lang="en-US" dirty="0"/>
          </a:p>
          <a:p>
            <a:r>
              <a:rPr lang="en-US" b="1" dirty="0" smtClean="0"/>
              <a:t>Asset rationalization</a:t>
            </a:r>
          </a:p>
          <a:p>
            <a:r>
              <a:rPr lang="en-US" b="1" dirty="0" smtClean="0"/>
              <a:t>Supply base rationalization </a:t>
            </a:r>
          </a:p>
          <a:p>
            <a:r>
              <a:rPr lang="en-US" b="1" dirty="0" smtClean="0"/>
              <a:t>Demand management</a:t>
            </a:r>
            <a:r>
              <a:rPr lang="en-US" dirty="0" smtClean="0"/>
              <a:t>.  How do we maximize value from customers while minimizing our asset investments?</a:t>
            </a:r>
          </a:p>
          <a:p>
            <a:r>
              <a:rPr lang="en-US" b="1" dirty="0" smtClean="0"/>
              <a:t>Innovation </a:t>
            </a:r>
            <a:r>
              <a:rPr lang="en-US" b="1" dirty="0"/>
              <a:t>management</a:t>
            </a:r>
            <a:r>
              <a:rPr lang="en-US" dirty="0"/>
              <a:t>.  Like quality, innovation is often relegated to a backseat in turnaround situations.</a:t>
            </a:r>
          </a:p>
          <a:p>
            <a:endParaRPr lang="en-US" dirty="0" smtClean="0"/>
          </a:p>
          <a:p>
            <a:endParaRPr lang="en-US" dirty="0"/>
          </a:p>
        </p:txBody>
      </p:sp>
      <p:sp>
        <p:nvSpPr>
          <p:cNvPr id="4" name="Rectangle 3"/>
          <p:cNvSpPr/>
          <p:nvPr/>
        </p:nvSpPr>
        <p:spPr bwMode="auto">
          <a:xfrm>
            <a:off x="452818" y="1092200"/>
            <a:ext cx="8267700" cy="1457036"/>
          </a:xfrm>
          <a:prstGeom prst="rect">
            <a:avLst/>
          </a:prstGeom>
          <a:noFill/>
          <a:ln w="38100" cmpd="sng">
            <a:solidFill>
              <a:schemeClr val="accent6"/>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80073929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b="1" dirty="0" smtClean="0"/>
              <a:t>“Could” Cost to Serve</a:t>
            </a:r>
            <a:r>
              <a:rPr lang="en-US" dirty="0" smtClean="0"/>
              <a:t>: </a:t>
            </a:r>
            <a:br>
              <a:rPr lang="en-US" dirty="0" smtClean="0"/>
            </a:br>
            <a:r>
              <a:rPr lang="en-US" dirty="0" smtClean="0"/>
              <a:t>estimating Peapod’s cost to fill an average order</a:t>
            </a:r>
            <a:endParaRPr lang="en-US" sz="1800" dirty="0" smtClean="0"/>
          </a:p>
        </p:txBody>
      </p:sp>
      <p:sp>
        <p:nvSpPr>
          <p:cNvPr id="49155" name="Rectangle 3"/>
          <p:cNvSpPr>
            <a:spLocks noGrp="1" noChangeArrowheads="1"/>
          </p:cNvSpPr>
          <p:nvPr>
            <p:ph type="body" idx="1"/>
          </p:nvPr>
        </p:nvSpPr>
        <p:spPr>
          <a:xfrm>
            <a:off x="455613" y="1117600"/>
            <a:ext cx="8229600" cy="5378450"/>
          </a:xfrm>
        </p:spPr>
        <p:txBody>
          <a:bodyPr/>
          <a:lstStyle/>
          <a:p>
            <a:pPr marL="0" indent="0" eaLnBrk="1" hangingPunct="1">
              <a:buNone/>
            </a:pPr>
            <a:r>
              <a:rPr lang="en-US" dirty="0" smtClean="0"/>
              <a:t>Pick, Pack &amp; Load</a:t>
            </a:r>
          </a:p>
          <a:p>
            <a:pPr marL="914400" lvl="1" indent="-457200" eaLnBrk="1" hangingPunct="1">
              <a:buFontTx/>
              <a:buChar char="•"/>
            </a:pPr>
            <a:r>
              <a:rPr lang="en-US" sz="1800" dirty="0" smtClean="0"/>
              <a:t>Cost per order = P&amp;P&amp;L time/order x DL</a:t>
            </a:r>
          </a:p>
          <a:p>
            <a:pPr marL="1295400" lvl="2" indent="-381000" eaLnBrk="1" hangingPunct="1">
              <a:buFontTx/>
              <a:buChar char="•"/>
            </a:pPr>
            <a:endParaRPr lang="en-US" dirty="0" smtClean="0"/>
          </a:p>
          <a:p>
            <a:pPr marL="1295400" lvl="2" indent="-381000" eaLnBrk="1" hangingPunct="1">
              <a:buFontTx/>
              <a:buChar char="•"/>
            </a:pPr>
            <a:r>
              <a:rPr lang="en-US" dirty="0" smtClean="0"/>
              <a:t>DL </a:t>
            </a:r>
            <a:r>
              <a:rPr lang="en-US" dirty="0" smtClean="0">
                <a:cs typeface="Times New Roman" pitchFamily="18" charset="0"/>
              </a:rPr>
              <a:t>≈</a:t>
            </a:r>
            <a:r>
              <a:rPr lang="en-US" dirty="0" smtClean="0"/>
              <a:t> $14.50 + 10%*supervisor = $16/hr</a:t>
            </a:r>
          </a:p>
          <a:p>
            <a:pPr marL="1295400" lvl="2" indent="-381000" eaLnBrk="1" hangingPunct="1">
              <a:buFontTx/>
              <a:buChar char="•"/>
            </a:pPr>
            <a:r>
              <a:rPr lang="en-US" dirty="0" smtClean="0"/>
              <a:t>P&amp;P time:</a:t>
            </a:r>
          </a:p>
          <a:p>
            <a:pPr marL="1714500" lvl="3" indent="-342900" eaLnBrk="1" hangingPunct="1"/>
            <a:r>
              <a:rPr lang="en-US" dirty="0" smtClean="0">
                <a:cs typeface="Times New Roman" pitchFamily="18" charset="0"/>
              </a:rPr>
              <a:t>≈ 3 runs x 15min/run = 45min </a:t>
            </a:r>
          </a:p>
          <a:p>
            <a:pPr marL="1714500" lvl="3" indent="-342900" eaLnBrk="1" hangingPunct="1"/>
            <a:r>
              <a:rPr lang="en-US" dirty="0" smtClean="0">
                <a:cs typeface="Times New Roman" pitchFamily="18" charset="0"/>
              </a:rPr>
              <a:t>≈ (#lines/order)/(#lines/min) = (60 to 90)/ (1 to 2/min) = 45 to 60 min</a:t>
            </a:r>
          </a:p>
          <a:p>
            <a:pPr marL="1295400" lvl="2" indent="-381000" eaLnBrk="1" hangingPunct="1">
              <a:buFontTx/>
              <a:buChar char="•"/>
            </a:pPr>
            <a:r>
              <a:rPr lang="en-US" dirty="0" smtClean="0"/>
              <a:t>Cost per order </a:t>
            </a:r>
            <a:r>
              <a:rPr lang="en-US" dirty="0" smtClean="0">
                <a:cs typeface="Times New Roman" pitchFamily="18" charset="0"/>
              </a:rPr>
              <a:t>≈ $12 to $16</a:t>
            </a:r>
            <a:endParaRPr lang="en-US" dirty="0" smtClean="0"/>
          </a:p>
          <a:p>
            <a:pPr marL="914400" lvl="1" indent="-457200" eaLnBrk="1" hangingPunct="1">
              <a:buFontTx/>
              <a:buChar char="•"/>
            </a:pPr>
            <a:endParaRPr lang="en-US" sz="1800" dirty="0" smtClean="0"/>
          </a:p>
          <a:p>
            <a:pPr marL="914400" lvl="1" indent="-457200" eaLnBrk="1" hangingPunct="1">
              <a:buFontTx/>
              <a:buChar char="•"/>
            </a:pPr>
            <a:r>
              <a:rPr lang="en-US" sz="1800" dirty="0" smtClean="0"/>
              <a:t>Cost per order in terms of productivity = DL/P&amp;PPH</a:t>
            </a:r>
          </a:p>
          <a:p>
            <a:pPr marL="1295400" lvl="2" indent="-381000" eaLnBrk="1" hangingPunct="1">
              <a:buFontTx/>
              <a:buChar char="•"/>
            </a:pPr>
            <a:endParaRPr lang="en-US" dirty="0" smtClean="0"/>
          </a:p>
          <a:p>
            <a:pPr marL="1295400" lvl="2" indent="-381000" eaLnBrk="1" hangingPunct="1">
              <a:buFontTx/>
              <a:buChar char="•"/>
            </a:pPr>
            <a:r>
              <a:rPr lang="en-US" dirty="0" smtClean="0"/>
              <a:t>Our estimate: P&amp;PPH </a:t>
            </a:r>
            <a:r>
              <a:rPr lang="en-US" dirty="0" smtClean="0">
                <a:cs typeface="Times New Roman" pitchFamily="18" charset="0"/>
              </a:rPr>
              <a:t>≤ 4/3 = 1.333</a:t>
            </a:r>
          </a:p>
          <a:p>
            <a:pPr marL="1295400" lvl="2" indent="-381000" eaLnBrk="1" hangingPunct="1">
              <a:buFontTx/>
              <a:buChar char="•"/>
            </a:pPr>
            <a:r>
              <a:rPr lang="en-US" dirty="0" smtClean="0"/>
              <a:t>P&amp;PPH for </a:t>
            </a:r>
            <a:r>
              <a:rPr lang="en-US" dirty="0" err="1" smtClean="0"/>
              <a:t>Webvan</a:t>
            </a:r>
            <a:r>
              <a:rPr lang="en-US" dirty="0" smtClean="0"/>
              <a:t> = 8000 orders/day with 8hrs/day and 700 employees = 10/7 = 1.4</a:t>
            </a:r>
          </a:p>
          <a:p>
            <a:pPr marL="1295400" lvl="2" indent="-381000" eaLnBrk="1" hangingPunct="1">
              <a:buFontTx/>
              <a:buChar char="•"/>
            </a:pPr>
            <a:r>
              <a:rPr lang="en-US" dirty="0" smtClean="0"/>
              <a:t>Cost per order </a:t>
            </a:r>
            <a:r>
              <a:rPr lang="en-US" dirty="0" smtClean="0">
                <a:cs typeface="Times New Roman" pitchFamily="18" charset="0"/>
              </a:rPr>
              <a:t>≥ $16/1.4 = $11/order</a:t>
            </a:r>
          </a:p>
          <a:p>
            <a:pPr marL="895350" lvl="1" indent="-381000" eaLnBrk="1" hangingPunct="1">
              <a:buFontTx/>
              <a:buChar char="•"/>
            </a:pPr>
            <a:r>
              <a:rPr lang="en-US" i="1" dirty="0" smtClean="0"/>
              <a:t>Drivers: wage rate and P&amp;PPH (#lines/order, #lines/min, layout)</a:t>
            </a:r>
          </a:p>
          <a:p>
            <a:pPr marL="895350" lvl="1" indent="-381000" eaLnBrk="1" hangingPunct="1">
              <a:buNone/>
            </a:pPr>
            <a:endParaRPr lang="en-US" i="1" dirty="0" smtClean="0"/>
          </a:p>
          <a:p>
            <a:pPr marL="895350" lvl="1" indent="-381000" eaLnBrk="1" hangingPunct="1">
              <a:buFontTx/>
              <a:buChar char="•"/>
            </a:pPr>
            <a:endParaRPr lang="en-US" dirty="0" smtClean="0">
              <a:cs typeface="Times New Roman" pitchFamily="18" charset="0"/>
            </a:endParaRPr>
          </a:p>
          <a:p>
            <a:pPr marL="533400" indent="-533400" eaLnBrk="1" hangingPunct="1">
              <a:buFontTx/>
              <a:buAutoNum type="arabicPeriod" startAt="3"/>
            </a:pPr>
            <a:endParaRPr lang="en-US" dirty="0" smtClean="0"/>
          </a:p>
          <a:p>
            <a:pPr marL="533400" indent="-533400" eaLnBrk="1" hangingPunct="1">
              <a:buFontTx/>
              <a:buAutoNum type="arabicPeriod" startAt="3"/>
            </a:pPr>
            <a:endParaRPr lang="en-US" dirty="0" smtClean="0"/>
          </a:p>
          <a:p>
            <a:pPr marL="533400" indent="-533400" eaLnBrk="1" hangingPunct="1">
              <a:buFontTx/>
              <a:buNone/>
            </a:pPr>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b="1" dirty="0"/>
              <a:t>“Could” Cost to </a:t>
            </a:r>
            <a:r>
              <a:rPr lang="en-US" b="1" dirty="0" smtClean="0"/>
              <a:t>Serve</a:t>
            </a:r>
            <a:r>
              <a:rPr lang="en-US" dirty="0" smtClean="0"/>
              <a:t>: </a:t>
            </a:r>
            <a:r>
              <a:rPr lang="en-US" dirty="0"/>
              <a:t/>
            </a:r>
            <a:br>
              <a:rPr lang="en-US" dirty="0"/>
            </a:br>
            <a:r>
              <a:rPr lang="en-US" dirty="0"/>
              <a:t>estimating Peapod’s cost to fill an average order</a:t>
            </a:r>
            <a:r>
              <a:rPr lang="en-US" sz="1800" dirty="0" smtClean="0"/>
              <a:t>(cont’d)</a:t>
            </a:r>
          </a:p>
        </p:txBody>
      </p:sp>
      <p:sp>
        <p:nvSpPr>
          <p:cNvPr id="50179" name="Rectangle 3"/>
          <p:cNvSpPr>
            <a:spLocks noGrp="1" noChangeArrowheads="1"/>
          </p:cNvSpPr>
          <p:nvPr>
            <p:ph type="body" idx="1"/>
          </p:nvPr>
        </p:nvSpPr>
        <p:spPr>
          <a:xfrm>
            <a:off x="455613" y="1117600"/>
            <a:ext cx="8229600" cy="5378450"/>
          </a:xfrm>
        </p:spPr>
        <p:txBody>
          <a:bodyPr/>
          <a:lstStyle/>
          <a:p>
            <a:pPr marL="0" indent="0" eaLnBrk="1" hangingPunct="1">
              <a:buNone/>
            </a:pPr>
            <a:r>
              <a:rPr lang="en-US" sz="1800" dirty="0" smtClean="0"/>
              <a:t>Delivery Cost per order = Deliver cost per hour/SPH</a:t>
            </a:r>
          </a:p>
          <a:p>
            <a:pPr marL="914400" lvl="1" indent="-457200" eaLnBrk="1" hangingPunct="1">
              <a:buFontTx/>
              <a:buChar char="•"/>
            </a:pPr>
            <a:r>
              <a:rPr lang="en-US" sz="1600" dirty="0" smtClean="0"/>
              <a:t>DL </a:t>
            </a:r>
            <a:r>
              <a:rPr lang="en-US" sz="1600" dirty="0" smtClean="0">
                <a:cs typeface="Times New Roman" pitchFamily="18" charset="0"/>
              </a:rPr>
              <a:t>≈</a:t>
            </a:r>
            <a:r>
              <a:rPr lang="en-US" sz="1600" dirty="0" smtClean="0"/>
              <a:t> $16/hr</a:t>
            </a:r>
          </a:p>
          <a:p>
            <a:pPr marL="914400" lvl="1" indent="-457200" eaLnBrk="1" hangingPunct="1">
              <a:buFontTx/>
              <a:buChar char="•"/>
            </a:pPr>
            <a:r>
              <a:rPr lang="en-US" sz="1600" dirty="0" smtClean="0"/>
              <a:t>Fuel </a:t>
            </a:r>
            <a:r>
              <a:rPr lang="en-US" sz="1600" dirty="0" smtClean="0">
                <a:cs typeface="Times New Roman" pitchFamily="18" charset="0"/>
              </a:rPr>
              <a:t>≈</a:t>
            </a:r>
            <a:r>
              <a:rPr lang="en-US" sz="1600" dirty="0" smtClean="0"/>
              <a:t> 1 tank per shift = $1.5 x 20 gallons = $30/8hrs = $3.75/hr</a:t>
            </a:r>
          </a:p>
          <a:p>
            <a:pPr marL="914400" lvl="1" indent="-457200" eaLnBrk="1" hangingPunct="1">
              <a:buFontTx/>
              <a:buChar char="•"/>
            </a:pPr>
            <a:r>
              <a:rPr lang="en-US" sz="1600" dirty="0" smtClean="0"/>
              <a:t>OH </a:t>
            </a:r>
            <a:r>
              <a:rPr lang="en-US" sz="1600" dirty="0" smtClean="0">
                <a:cs typeface="Times New Roman" pitchFamily="18" charset="0"/>
              </a:rPr>
              <a:t>≈</a:t>
            </a:r>
            <a:r>
              <a:rPr lang="en-US" sz="1600" dirty="0" smtClean="0"/>
              <a:t>  $100/(1 or 2)x8hrs = $6.25 to 12.5/hr</a:t>
            </a:r>
          </a:p>
          <a:p>
            <a:pPr marL="914400" lvl="1" indent="-457200" eaLnBrk="1" hangingPunct="1">
              <a:buFontTx/>
              <a:buChar char="•"/>
            </a:pPr>
            <a:r>
              <a:rPr lang="en-US" sz="1600" dirty="0" smtClean="0"/>
              <a:t>SPH: </a:t>
            </a:r>
            <a:r>
              <a:rPr lang="en-US" sz="1600" dirty="0" err="1" smtClean="0"/>
              <a:t>Webvan</a:t>
            </a:r>
            <a:r>
              <a:rPr lang="en-US" sz="1600" dirty="0" smtClean="0"/>
              <a:t> 20/8 = 2.5</a:t>
            </a:r>
          </a:p>
          <a:p>
            <a:pPr marL="914400" lvl="1" indent="-457200" eaLnBrk="1" hangingPunct="1">
              <a:buFontTx/>
              <a:buChar char="•"/>
            </a:pPr>
            <a:r>
              <a:rPr lang="en-US" sz="1600" dirty="0" smtClean="0"/>
              <a:t>Deliver Cost Differential </a:t>
            </a:r>
            <a:r>
              <a:rPr lang="en-US" sz="1600" dirty="0" smtClean="0">
                <a:cs typeface="Times New Roman" pitchFamily="18" charset="0"/>
              </a:rPr>
              <a:t>≥ (16 + 3.74 + 6.25 to 12.5)/2.5 = $10.4 to $13/hr </a:t>
            </a:r>
          </a:p>
          <a:p>
            <a:pPr marL="914400" lvl="1" indent="-457200" eaLnBrk="1" hangingPunct="1">
              <a:buFontTx/>
              <a:buChar char="•"/>
            </a:pPr>
            <a:r>
              <a:rPr lang="en-US" sz="1600" dirty="0" smtClean="0">
                <a:cs typeface="Times New Roman" pitchFamily="18" charset="0"/>
              </a:rPr>
              <a:t>$16.25 if SPH = 2</a:t>
            </a:r>
          </a:p>
          <a:p>
            <a:pPr marL="933450" lvl="1" indent="-533400" eaLnBrk="1" hangingPunct="1">
              <a:buFont typeface="Wingdings" pitchFamily="2" charset="2"/>
              <a:buChar char="Ø"/>
            </a:pPr>
            <a:r>
              <a:rPr lang="en-US" sz="1800" i="1" dirty="0" smtClean="0"/>
              <a:t>Drivers: wage rate, fuel, mpg, SPH (route density, order size, #lines/order, delivery process, etc.)</a:t>
            </a:r>
          </a:p>
          <a:p>
            <a:pPr marL="533400" indent="-533400" eaLnBrk="1" hangingPunct="1">
              <a:buFontTx/>
              <a:buAutoNum type="arabicPeriod" startAt="4"/>
            </a:pPr>
            <a:endParaRPr lang="en-US" sz="1800" dirty="0" smtClean="0"/>
          </a:p>
          <a:p>
            <a:pPr marL="533400" indent="-533400" eaLnBrk="1" hangingPunct="1">
              <a:buFontTx/>
              <a:buAutoNum type="arabicPeriod" startAt="4"/>
            </a:pPr>
            <a:endParaRPr lang="en-US" sz="1800" dirty="0" smtClean="0"/>
          </a:p>
          <a:p>
            <a:pPr marL="533400" indent="-533400" eaLnBrk="1" hangingPunct="1">
              <a:buFont typeface="Wingdings" pitchFamily="2" charset="2"/>
              <a:buChar char="Ø"/>
            </a:pPr>
            <a:r>
              <a:rPr lang="en-US" sz="1800" dirty="0"/>
              <a:t>E</a:t>
            </a:r>
            <a:r>
              <a:rPr lang="en-US" sz="1800" dirty="0" smtClean="0"/>
              <a:t>stimated fulfillment cost per order </a:t>
            </a:r>
            <a:r>
              <a:rPr lang="en-US" sz="1800" dirty="0" smtClean="0">
                <a:cs typeface="Times New Roman" pitchFamily="18" charset="0"/>
              </a:rPr>
              <a:t>≈ $21.4 to $32.25</a:t>
            </a:r>
            <a:endParaRPr lang="en-US" sz="1800" dirty="0" smtClean="0"/>
          </a:p>
          <a:p>
            <a:pPr marL="914400" lvl="1" indent="-457200" eaLnBrk="1" hangingPunct="1">
              <a:buFontTx/>
              <a:buChar char="•"/>
            </a:pPr>
            <a:r>
              <a:rPr lang="en-US" sz="1600" dirty="0" smtClean="0"/>
              <a:t>Compare with actual: $12M/205k = $60/order!</a:t>
            </a:r>
          </a:p>
          <a:p>
            <a:pPr marL="533400" indent="-533400" eaLnBrk="1" hangingPunct="1">
              <a:buFont typeface="Wingdings" pitchFamily="2" charset="2"/>
              <a:buChar char="Ø"/>
            </a:pPr>
            <a:endParaRPr lang="en-US" sz="1800" dirty="0" smtClean="0"/>
          </a:p>
          <a:p>
            <a:pPr marL="533400" indent="-533400" eaLnBrk="1" hangingPunct="1">
              <a:buFont typeface="Wingdings" pitchFamily="2" charset="2"/>
              <a:buChar char="Ø"/>
            </a:pPr>
            <a:r>
              <a:rPr lang="en-US" sz="1800" dirty="0" smtClean="0"/>
              <a:t>Basic competitive assumption: </a:t>
            </a:r>
            <a:r>
              <a:rPr lang="en-US" sz="1800" dirty="0" err="1" smtClean="0">
                <a:latin typeface="Symbol" pitchFamily="18" charset="2"/>
              </a:rPr>
              <a:t>D</a:t>
            </a:r>
            <a:r>
              <a:rPr lang="en-US" sz="1800" dirty="0" err="1" smtClean="0"/>
              <a:t>C</a:t>
            </a:r>
            <a:r>
              <a:rPr lang="en-US" sz="1800" baseline="-25000" dirty="0" err="1" smtClean="0"/>
              <a:t>stores</a:t>
            </a:r>
            <a:r>
              <a:rPr lang="en-US" sz="1800" dirty="0" smtClean="0"/>
              <a:t> </a:t>
            </a:r>
            <a:r>
              <a:rPr lang="en-US" sz="1800" dirty="0" smtClean="0">
                <a:cs typeface="Times New Roman" pitchFamily="18" charset="0"/>
              </a:rPr>
              <a:t>≥</a:t>
            </a:r>
            <a:r>
              <a:rPr lang="en-US" sz="1800" dirty="0" smtClean="0"/>
              <a:t> </a:t>
            </a:r>
            <a:r>
              <a:rPr lang="en-US" sz="1800" dirty="0" err="1" smtClean="0">
                <a:latin typeface="Symbol" pitchFamily="18" charset="2"/>
              </a:rPr>
              <a:t>D</a:t>
            </a:r>
            <a:r>
              <a:rPr lang="en-US" sz="1800" dirty="0" err="1" smtClean="0"/>
              <a:t>C</a:t>
            </a:r>
            <a:r>
              <a:rPr lang="en-US" sz="1800" baseline="-25000" dirty="0" err="1" smtClean="0"/>
              <a:t>sourcing</a:t>
            </a:r>
            <a:r>
              <a:rPr lang="en-US" sz="1800" dirty="0" smtClean="0"/>
              <a:t> + $21.4</a:t>
            </a:r>
          </a:p>
          <a:p>
            <a:pPr marL="914400" lvl="1" indent="-457200" eaLnBrk="1" hangingPunct="1">
              <a:buFont typeface="Wingdings" pitchFamily="2" charset="2"/>
              <a:buChar char="Ø"/>
            </a:pPr>
            <a:r>
              <a:rPr lang="en-US" sz="1600" dirty="0" smtClean="0"/>
              <a:t>Suggestion for improvement: price </a:t>
            </a:r>
            <a:r>
              <a:rPr lang="en-US" sz="1600" dirty="0" err="1" smtClean="0"/>
              <a:t>QoS</a:t>
            </a:r>
            <a:r>
              <a:rPr lang="en-US" sz="1600" dirty="0" smtClean="0"/>
              <a:t> to the customer and hope </a:t>
            </a:r>
            <a:r>
              <a:rPr lang="en-US" sz="1600" dirty="0" err="1" smtClean="0">
                <a:latin typeface="Symbol" pitchFamily="18" charset="2"/>
              </a:rPr>
              <a:t>D</a:t>
            </a:r>
            <a:r>
              <a:rPr lang="en-US" sz="1600" dirty="0" err="1" smtClean="0"/>
              <a:t>C</a:t>
            </a:r>
            <a:r>
              <a:rPr lang="en-US" sz="1600" baseline="-25000" dirty="0" err="1" smtClean="0"/>
              <a:t>sourcing</a:t>
            </a:r>
            <a:r>
              <a:rPr lang="en-US" sz="1600" dirty="0" smtClean="0"/>
              <a:t> = 0 so:</a:t>
            </a:r>
          </a:p>
          <a:p>
            <a:pPr marL="914400" lvl="1" indent="-457200" eaLnBrk="1" hangingPunct="1">
              <a:buFont typeface="Wingdings" pitchFamily="2" charset="2"/>
              <a:buChar char="Ø"/>
            </a:pPr>
            <a:r>
              <a:rPr lang="en-US" sz="1600" dirty="0" err="1" smtClean="0">
                <a:latin typeface="Symbol" pitchFamily="18" charset="2"/>
              </a:rPr>
              <a:t>D</a:t>
            </a:r>
            <a:r>
              <a:rPr lang="en-US" sz="1600" dirty="0" err="1" smtClean="0"/>
              <a:t>C</a:t>
            </a:r>
            <a:r>
              <a:rPr lang="en-US" sz="1600" baseline="-25000" dirty="0" err="1" smtClean="0"/>
              <a:t>stores</a:t>
            </a:r>
            <a:r>
              <a:rPr lang="en-US" sz="1600" dirty="0" smtClean="0"/>
              <a:t> + delivery fee </a:t>
            </a:r>
            <a:r>
              <a:rPr lang="en-US" sz="1600" dirty="0" smtClean="0">
                <a:cs typeface="Times New Roman" pitchFamily="18" charset="0"/>
              </a:rPr>
              <a:t>≥ $21.4</a:t>
            </a:r>
            <a:endParaRPr lang="en-US" sz="1600" dirty="0" smtClean="0"/>
          </a:p>
          <a:p>
            <a:pPr marL="533400" indent="-533400" eaLnBrk="1" hangingPunct="1">
              <a:buFont typeface="Wingdings" pitchFamily="2" charset="2"/>
              <a:buNone/>
            </a:pPr>
            <a:endParaRPr lang="en-US" sz="1800" dirty="0" smtClean="0"/>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a:t>
            </a:r>
            <a:br>
              <a:rPr lang="en-US" dirty="0" smtClean="0"/>
            </a:br>
            <a:r>
              <a:rPr lang="en-US" dirty="0" smtClean="0"/>
              <a:t>	Optimistic projection with 2001 throughput</a:t>
            </a:r>
            <a:endParaRPr lang="en-US" dirty="0"/>
          </a:p>
        </p:txBody>
      </p:sp>
      <p:pic>
        <p:nvPicPr>
          <p:cNvPr id="5" name="Picture 4"/>
          <p:cNvPicPr>
            <a:picLocks noChangeAspect="1"/>
          </p:cNvPicPr>
          <p:nvPr/>
        </p:nvPicPr>
        <p:blipFill>
          <a:blip r:embed="rId3"/>
          <a:stretch>
            <a:fillRect/>
          </a:stretch>
        </p:blipFill>
        <p:spPr>
          <a:xfrm>
            <a:off x="14554" y="1467806"/>
            <a:ext cx="9115260" cy="3160710"/>
          </a:xfrm>
          <a:prstGeom prst="rect">
            <a:avLst/>
          </a:prstGeom>
        </p:spPr>
      </p:pic>
      <p:pic>
        <p:nvPicPr>
          <p:cNvPr id="6" name="Picture 5"/>
          <p:cNvPicPr>
            <a:picLocks noChangeAspect="1"/>
          </p:cNvPicPr>
          <p:nvPr/>
        </p:nvPicPr>
        <p:blipFill>
          <a:blip r:embed="rId4"/>
          <a:stretch>
            <a:fillRect/>
          </a:stretch>
        </p:blipFill>
        <p:spPr>
          <a:xfrm>
            <a:off x="3871913" y="4473125"/>
            <a:ext cx="4889500" cy="17399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a:t>
            </a:r>
            <a:br>
              <a:rPr lang="en-US" dirty="0" smtClean="0"/>
            </a:br>
            <a:r>
              <a:rPr lang="en-US" dirty="0" smtClean="0"/>
              <a:t>	Estimate with </a:t>
            </a:r>
            <a:r>
              <a:rPr lang="en-US" dirty="0"/>
              <a:t>current demand and productivity gains</a:t>
            </a:r>
          </a:p>
        </p:txBody>
      </p:sp>
      <p:pic>
        <p:nvPicPr>
          <p:cNvPr id="5" name="Picture 4"/>
          <p:cNvPicPr>
            <a:picLocks noChangeAspect="1"/>
          </p:cNvPicPr>
          <p:nvPr/>
        </p:nvPicPr>
        <p:blipFill>
          <a:blip r:embed="rId3"/>
          <a:stretch>
            <a:fillRect/>
          </a:stretch>
        </p:blipFill>
        <p:spPr>
          <a:xfrm>
            <a:off x="0" y="1125480"/>
            <a:ext cx="8961438" cy="2973954"/>
          </a:xfrm>
          <a:prstGeom prst="rect">
            <a:avLst/>
          </a:prstGeom>
        </p:spPr>
      </p:pic>
      <p:pic>
        <p:nvPicPr>
          <p:cNvPr id="6" name="Picture 5"/>
          <p:cNvPicPr>
            <a:picLocks noChangeAspect="1"/>
          </p:cNvPicPr>
          <p:nvPr/>
        </p:nvPicPr>
        <p:blipFill>
          <a:blip r:embed="rId4"/>
          <a:stretch>
            <a:fillRect/>
          </a:stretch>
        </p:blipFill>
        <p:spPr>
          <a:xfrm>
            <a:off x="2665413" y="4133850"/>
            <a:ext cx="6096000" cy="21463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5"/>
          <a:stretch>
            <a:fillRect/>
          </a:stretch>
        </p:blipFill>
        <p:spPr>
          <a:xfrm>
            <a:off x="1587500" y="1930400"/>
            <a:ext cx="5778500" cy="2857500"/>
          </a:xfrm>
          <a:prstGeom prst="rect">
            <a:avLst/>
          </a:prstGeom>
        </p:spPr>
      </p:pic>
      <p:graphicFrame>
        <p:nvGraphicFramePr>
          <p:cNvPr id="10" name="Object 9" hidden="1"/>
          <p:cNvGraphicFramePr>
            <a:graphicFrameLocks noChangeAspect="1"/>
          </p:cNvGraphicFramePr>
          <p:nvPr>
            <p:custDataLst>
              <p:tags r:id="rId2"/>
            </p:custDataLst>
            <p:extLst>
              <p:ext uri="{D42A27DB-BD31-4B8C-83A1-F6EECF244321}">
                <p14:modId xmlns:p14="http://schemas.microsoft.com/office/powerpoint/2010/main" val="3810939503"/>
              </p:ext>
            </p:ext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10266"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1621" y="1621"/>
                        <a:ext cx="1619" cy="1619"/>
                      </a:xfrm>
                      <a:prstGeom prst="rect">
                        <a:avLst/>
                      </a:prstGeom>
                    </p:spPr>
                  </p:pic>
                </p:oleObj>
              </mc:Fallback>
            </mc:AlternateContent>
          </a:graphicData>
        </a:graphic>
      </p:graphicFrame>
      <p:sp>
        <p:nvSpPr>
          <p:cNvPr id="2" name="Title 1"/>
          <p:cNvSpPr>
            <a:spLocks noGrp="1"/>
          </p:cNvSpPr>
          <p:nvPr>
            <p:ph type="title"/>
          </p:nvPr>
        </p:nvSpPr>
        <p:spPr>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r>
              <a:rPr lang="en-US" dirty="0"/>
              <a:t>ROIC and </a:t>
            </a:r>
            <a:r>
              <a:rPr lang="en-US" dirty="0" smtClean="0"/>
              <a:t>productivity drivers -</a:t>
            </a:r>
            <a:r>
              <a:rPr lang="en-US" dirty="0"/>
              <a:t/>
            </a:r>
            <a:br>
              <a:rPr lang="en-US" dirty="0"/>
            </a:br>
            <a:r>
              <a:rPr lang="en-US" dirty="0" smtClean="0"/>
              <a:t>impact of </a:t>
            </a:r>
            <a:r>
              <a:rPr lang="en-US" dirty="0"/>
              <a:t>SPH and P&amp;PPH on </a:t>
            </a:r>
            <a:r>
              <a:rPr lang="en-US" dirty="0" smtClean="0"/>
              <a:t>estimated current situation</a:t>
            </a:r>
            <a:endParaRPr lang="en-US" dirty="0"/>
          </a:p>
        </p:txBody>
      </p:sp>
      <p:sp>
        <p:nvSpPr>
          <p:cNvPr id="5" name="TextBox 4"/>
          <p:cNvSpPr txBox="1"/>
          <p:nvPr/>
        </p:nvSpPr>
        <p:spPr>
          <a:xfrm>
            <a:off x="6697878" y="2243537"/>
            <a:ext cx="686527" cy="246221"/>
          </a:xfrm>
          <a:prstGeom prst="rect">
            <a:avLst/>
          </a:prstGeom>
          <a:noFill/>
        </p:spPr>
        <p:txBody>
          <a:bodyPr wrap="square" lIns="0" tIns="0" rIns="0" bIns="0" rtlCol="0">
            <a:spAutoFit/>
          </a:bodyPr>
          <a:lstStyle/>
          <a:p>
            <a:r>
              <a:rPr lang="en-US" sz="1600" dirty="0">
                <a:solidFill>
                  <a:srgbClr val="FF0000"/>
                </a:solidFill>
                <a:latin typeface="+mn-lt"/>
              </a:rPr>
              <a:t>P&amp;PPH</a:t>
            </a:r>
          </a:p>
        </p:txBody>
      </p:sp>
      <p:sp>
        <p:nvSpPr>
          <p:cNvPr id="16" name="Freeform 15"/>
          <p:cNvSpPr/>
          <p:nvPr/>
        </p:nvSpPr>
        <p:spPr bwMode="auto">
          <a:xfrm>
            <a:off x="4401149" y="2948198"/>
            <a:ext cx="430187" cy="116057"/>
          </a:xfrm>
          <a:custGeom>
            <a:avLst/>
            <a:gdLst>
              <a:gd name="connsiteX0" fmla="*/ 0 w 839164"/>
              <a:gd name="connsiteY0" fmla="*/ 410901 h 422476"/>
              <a:gd name="connsiteX1" fmla="*/ 839164 w 839164"/>
              <a:gd name="connsiteY1" fmla="*/ 0 h 422476"/>
              <a:gd name="connsiteX2" fmla="*/ 839164 w 839164"/>
              <a:gd name="connsiteY2" fmla="*/ 422476 h 422476"/>
            </a:gdLst>
            <a:ahLst/>
            <a:cxnLst>
              <a:cxn ang="0">
                <a:pos x="connsiteX0" y="connsiteY0"/>
              </a:cxn>
              <a:cxn ang="0">
                <a:pos x="connsiteX1" y="connsiteY1"/>
              </a:cxn>
              <a:cxn ang="0">
                <a:pos x="connsiteX2" y="connsiteY2"/>
              </a:cxn>
            </a:cxnLst>
            <a:rect l="l" t="t" r="r" b="b"/>
            <a:pathLst>
              <a:path w="839164" h="422476">
                <a:moveTo>
                  <a:pt x="0" y="410901"/>
                </a:moveTo>
                <a:lnTo>
                  <a:pt x="839164" y="0"/>
                </a:lnTo>
                <a:lnTo>
                  <a:pt x="839164" y="422476"/>
                </a:lnTo>
              </a:path>
            </a:pathLst>
          </a:custGeom>
          <a:solidFill>
            <a:srgbClr val="CCECFF"/>
          </a:solidFill>
          <a:ln w="9525" cap="flat" cmpd="sng" algn="ctr">
            <a:solidFill>
              <a:schemeClr val="tx1"/>
            </a:solidFill>
            <a:prstDash val="solid"/>
            <a:round/>
            <a:headEnd type="none" w="med" len="med"/>
            <a:tailEnd type="none" w="med" len="med"/>
          </a:ln>
          <a:effectLst/>
        </p:spPr>
        <p:txBody>
          <a:bodyPr vert="horz" wrap="square" lIns="93296" tIns="46648" rIns="93296" bIns="46648" numCol="1" rtlCol="0" anchor="t" anchorCtr="0" compatLnSpc="1">
            <a:prstTxWarp prst="textNoShape">
              <a:avLst/>
            </a:prstTxWarp>
            <a:spAutoFit/>
          </a:bodyPr>
          <a:lstStyle/>
          <a:p>
            <a:pPr defTabSz="932962"/>
            <a:endParaRPr lang="en-US"/>
          </a:p>
        </p:txBody>
      </p:sp>
      <p:sp>
        <p:nvSpPr>
          <p:cNvPr id="12" name="Rectangle 6"/>
          <p:cNvSpPr txBox="1"/>
          <p:nvPr/>
        </p:nvSpPr>
        <p:spPr>
          <a:xfrm>
            <a:off x="924250" y="5458737"/>
            <a:ext cx="8117607" cy="83099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spAutoFit/>
          </a:bodyPr>
          <a:lstStyle>
            <a:lvl1pPr marL="0" lvl="0" indent="0" defTabSz="895350" eaLnBrk="1" hangingPunct="1">
              <a:buClr>
                <a:schemeClr val="tx2"/>
              </a:buClr>
              <a:defRPr baseline="0">
                <a:latin typeface="+mn-lt"/>
              </a:defRPr>
            </a:lvl1pPr>
            <a:lvl2pPr marL="266700" lvl="1" indent="-265113" defTabSz="895350" eaLnBrk="1" hangingPunct="1">
              <a:buClr>
                <a:schemeClr val="tx2"/>
              </a:buClr>
              <a:buSzPct val="125000"/>
              <a:buFont typeface="Courier New" pitchFamily="49" charset="0"/>
              <a:buChar char="o"/>
              <a:defRPr baseline="0">
                <a:latin typeface="+mn-lt"/>
              </a:defRPr>
            </a:lvl2pPr>
            <a:lvl3pPr marL="566738" lvl="2" indent="-287338" defTabSz="895350" eaLnBrk="1" hangingPunct="1">
              <a:buClr>
                <a:schemeClr val="tx2"/>
              </a:buClr>
              <a:buSzPct val="120000"/>
              <a:buFont typeface="Arial" charset="0"/>
              <a:buChar char="–"/>
              <a:defRPr baseline="0">
                <a:latin typeface="+mn-lt"/>
              </a:defRPr>
            </a:lvl3pPr>
            <a:lvl4pPr marL="766763" lvl="3" indent="-209550" defTabSz="895350" eaLnBrk="1" hangingPunct="1">
              <a:buClr>
                <a:schemeClr val="tx2"/>
              </a:buClr>
              <a:buSzPct val="70000"/>
              <a:buFont typeface="Courier New" pitchFamily="49" charset="0"/>
              <a:buChar char="o"/>
              <a:defRPr baseline="0">
                <a:latin typeface="+mn-lt"/>
              </a:defRPr>
            </a:lvl4pPr>
            <a:lvl5pPr marL="960438" lvl="4" indent="-1809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lvl="1"/>
            <a:r>
              <a:rPr lang="en-US" sz="1800" dirty="0"/>
              <a:t>4</a:t>
            </a:r>
            <a:r>
              <a:rPr lang="en-US" sz="1800" dirty="0" smtClean="0"/>
              <a:t>x impact: a 7% </a:t>
            </a:r>
            <a:r>
              <a:rPr lang="en-US" sz="1800" dirty="0"/>
              <a:t>improvement in SPH increases ROIC by </a:t>
            </a:r>
            <a:r>
              <a:rPr lang="en-US" sz="1800" dirty="0" smtClean="0"/>
              <a:t>(30%-24%</a:t>
            </a:r>
            <a:r>
              <a:rPr lang="en-US" sz="1800" dirty="0"/>
              <a:t>)</a:t>
            </a:r>
            <a:r>
              <a:rPr lang="en-US" sz="1800" dirty="0" smtClean="0"/>
              <a:t>/24% </a:t>
            </a:r>
            <a:r>
              <a:rPr lang="en-US" sz="1800" dirty="0"/>
              <a:t>= </a:t>
            </a:r>
            <a:r>
              <a:rPr lang="en-US" sz="1800" dirty="0" smtClean="0"/>
              <a:t>29%</a:t>
            </a:r>
            <a:endParaRPr lang="en-US" sz="1800" dirty="0"/>
          </a:p>
          <a:p>
            <a:pPr lvl="1"/>
            <a:r>
              <a:rPr lang="en-US" sz="1800" dirty="0"/>
              <a:t>3</a:t>
            </a:r>
            <a:r>
              <a:rPr lang="en-US" sz="1800" dirty="0" smtClean="0"/>
              <a:t>x impact: a 10% improvement in PPPH increases ROIC </a:t>
            </a:r>
            <a:r>
              <a:rPr lang="en-US" sz="1800" dirty="0"/>
              <a:t>by </a:t>
            </a:r>
            <a:r>
              <a:rPr lang="en-US" sz="1800" dirty="0" smtClean="0"/>
              <a:t>(31%</a:t>
            </a:r>
            <a:r>
              <a:rPr lang="en-US" sz="1800" dirty="0"/>
              <a:t>-24%)/24% = </a:t>
            </a:r>
            <a:r>
              <a:rPr lang="en-US" sz="1800" dirty="0" smtClean="0"/>
              <a:t>31%</a:t>
            </a:r>
            <a:endParaRPr lang="en-US" sz="1800" dirty="0"/>
          </a:p>
          <a:p>
            <a:pPr lvl="1"/>
            <a:endParaRPr lang="en-US" sz="1800" dirty="0"/>
          </a:p>
        </p:txBody>
      </p:sp>
    </p:spTree>
    <p:extLst>
      <p:ext uri="{BB962C8B-B14F-4D97-AF65-F5344CB8AC3E}">
        <p14:creationId xmlns:p14="http://schemas.microsoft.com/office/powerpoint/2010/main" val="3414544646"/>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1326317098"/>
              </p:ext>
            </p:ext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11290"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621" y="1621"/>
                        <a:ext cx="1619" cy="1619"/>
                      </a:xfrm>
                      <a:prstGeom prst="rect">
                        <a:avLst/>
                      </a:prstGeom>
                    </p:spPr>
                  </p:pic>
                </p:oleObj>
              </mc:Fallback>
            </mc:AlternateContent>
          </a:graphicData>
        </a:graphic>
      </p:graphicFrame>
      <p:sp>
        <p:nvSpPr>
          <p:cNvPr id="4" name="Title 3"/>
          <p:cNvSpPr>
            <a:spLocks noGrp="1"/>
          </p:cNvSpPr>
          <p:nvPr>
            <p:ph type="title"/>
          </p:nvPr>
        </p:nvSpPr>
        <p:spPr>
          <a:xfrm>
            <a:off x="229345" y="252640"/>
            <a:ext cx="8685310" cy="861774"/>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r>
              <a:rPr lang="en-US" dirty="0"/>
              <a:t>ROIC and </a:t>
            </a:r>
            <a:r>
              <a:rPr lang="en-US" dirty="0" smtClean="0"/>
              <a:t>profit drivers – impact of </a:t>
            </a:r>
            <a:r>
              <a:rPr lang="en-US" dirty="0"/>
              <a:t>SPH and </a:t>
            </a:r>
            <a:r>
              <a:rPr lang="en-US" dirty="0" smtClean="0"/>
              <a:t>basket size on estimated current situation</a:t>
            </a:r>
            <a:endParaRPr lang="en-US" dirty="0"/>
          </a:p>
        </p:txBody>
      </p:sp>
      <p:pic>
        <p:nvPicPr>
          <p:cNvPr id="7" name="Picture 6"/>
          <p:cNvPicPr>
            <a:picLocks noChangeAspect="1"/>
          </p:cNvPicPr>
          <p:nvPr/>
        </p:nvPicPr>
        <p:blipFill>
          <a:blip r:embed="rId6"/>
          <a:stretch>
            <a:fillRect/>
          </a:stretch>
        </p:blipFill>
        <p:spPr>
          <a:xfrm>
            <a:off x="1309913" y="1622261"/>
            <a:ext cx="6516075" cy="3610238"/>
          </a:xfrm>
          <a:prstGeom prst="rect">
            <a:avLst/>
          </a:prstGeom>
        </p:spPr>
      </p:pic>
      <p:sp>
        <p:nvSpPr>
          <p:cNvPr id="5" name="TextBox 4"/>
          <p:cNvSpPr txBox="1"/>
          <p:nvPr/>
        </p:nvSpPr>
        <p:spPr>
          <a:xfrm>
            <a:off x="7091280" y="2265866"/>
            <a:ext cx="564608" cy="369332"/>
          </a:xfrm>
          <a:prstGeom prst="rect">
            <a:avLst/>
          </a:prstGeom>
          <a:noFill/>
        </p:spPr>
        <p:txBody>
          <a:bodyPr wrap="none" lIns="0" tIns="0" rIns="0" bIns="0" rtlCol="0">
            <a:spAutoFit/>
          </a:bodyPr>
          <a:lstStyle/>
          <a:p>
            <a:r>
              <a:rPr lang="en-US" dirty="0">
                <a:solidFill>
                  <a:srgbClr val="FF0000"/>
                </a:solidFill>
              </a:rPr>
              <a:t>SPH</a:t>
            </a:r>
          </a:p>
        </p:txBody>
      </p:sp>
      <p:sp>
        <p:nvSpPr>
          <p:cNvPr id="9" name="Rectangle 6"/>
          <p:cNvSpPr txBox="1"/>
          <p:nvPr/>
        </p:nvSpPr>
        <p:spPr>
          <a:xfrm>
            <a:off x="943079" y="5569614"/>
            <a:ext cx="7014741" cy="61555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spAutoFit/>
          </a:bodyPr>
          <a:lstStyle>
            <a:lvl1pPr marL="0" lvl="0" indent="0" defTabSz="895350" eaLnBrk="1" hangingPunct="1">
              <a:buClr>
                <a:schemeClr val="tx2"/>
              </a:buClr>
              <a:defRPr baseline="0">
                <a:latin typeface="+mn-lt"/>
              </a:defRPr>
            </a:lvl1pPr>
            <a:lvl2pPr marL="266700" lvl="1" indent="-265113" defTabSz="895350" eaLnBrk="1" hangingPunct="1">
              <a:buClr>
                <a:schemeClr val="tx2"/>
              </a:buClr>
              <a:buSzPct val="125000"/>
              <a:buFont typeface="Courier New" pitchFamily="49" charset="0"/>
              <a:buChar char="o"/>
              <a:defRPr baseline="0">
                <a:latin typeface="+mn-lt"/>
              </a:defRPr>
            </a:lvl2pPr>
            <a:lvl3pPr marL="566738" lvl="2" indent="-287338" defTabSz="895350" eaLnBrk="1" hangingPunct="1">
              <a:buClr>
                <a:schemeClr val="tx2"/>
              </a:buClr>
              <a:buSzPct val="120000"/>
              <a:buFont typeface="Arial" charset="0"/>
              <a:buChar char="–"/>
              <a:defRPr baseline="0">
                <a:latin typeface="+mn-lt"/>
              </a:defRPr>
            </a:lvl3pPr>
            <a:lvl4pPr marL="766763" lvl="3" indent="-209550" defTabSz="895350" eaLnBrk="1" hangingPunct="1">
              <a:buClr>
                <a:schemeClr val="tx2"/>
              </a:buClr>
              <a:buSzPct val="70000"/>
              <a:buFont typeface="Courier New" pitchFamily="49" charset="0"/>
              <a:buChar char="o"/>
              <a:defRPr baseline="0">
                <a:latin typeface="+mn-lt"/>
              </a:defRPr>
            </a:lvl4pPr>
            <a:lvl5pPr marL="960438" lvl="4" indent="-1809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lvl="1"/>
            <a:r>
              <a:rPr lang="en-US" sz="2000" dirty="0" smtClean="0"/>
              <a:t>6</a:t>
            </a:r>
            <a:r>
              <a:rPr lang="en-US" sz="2000" dirty="0">
                <a:latin typeface="Arial"/>
                <a:cs typeface="Arial"/>
              </a:rPr>
              <a:t>x</a:t>
            </a:r>
            <a:r>
              <a:rPr lang="en-US" sz="2000" dirty="0" smtClean="0"/>
              <a:t> impact: a 10% improvement in basket increases ROIC </a:t>
            </a:r>
            <a:r>
              <a:rPr lang="en-US" sz="2000" dirty="0"/>
              <a:t>by </a:t>
            </a:r>
            <a:r>
              <a:rPr lang="en-US" sz="2000" dirty="0" smtClean="0"/>
              <a:t>63%</a:t>
            </a:r>
            <a:endParaRPr lang="en-US" sz="2000" dirty="0"/>
          </a:p>
          <a:p>
            <a:pPr lvl="1"/>
            <a:endParaRPr lang="en-US" sz="2000" dirty="0"/>
          </a:p>
        </p:txBody>
      </p:sp>
    </p:spTree>
    <p:extLst>
      <p:ext uri="{BB962C8B-B14F-4D97-AF65-F5344CB8AC3E}">
        <p14:creationId xmlns:p14="http://schemas.microsoft.com/office/powerpoint/2010/main" val="3418861225"/>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challenges in operating strategies:</a:t>
            </a:r>
            <a:endParaRPr lang="en-US" dirty="0"/>
          </a:p>
        </p:txBody>
      </p:sp>
      <p:sp>
        <p:nvSpPr>
          <p:cNvPr id="6" name="Text Placeholder 5"/>
          <p:cNvSpPr>
            <a:spLocks noGrp="1"/>
          </p:cNvSpPr>
          <p:nvPr>
            <p:ph type="body" sz="half" idx="1"/>
          </p:nvPr>
        </p:nvSpPr>
        <p:spPr/>
        <p:txBody>
          <a:bodyPr/>
          <a:lstStyle/>
          <a:p>
            <a:r>
              <a:rPr lang="en-US" dirty="0" smtClean="0"/>
              <a:t>Pick-up</a:t>
            </a:r>
            <a:endParaRPr lang="en-US" dirty="0"/>
          </a:p>
        </p:txBody>
      </p:sp>
      <p:sp>
        <p:nvSpPr>
          <p:cNvPr id="7" name="Content Placeholder 6"/>
          <p:cNvSpPr>
            <a:spLocks noGrp="1"/>
          </p:cNvSpPr>
          <p:nvPr>
            <p:ph sz="half" idx="2"/>
          </p:nvPr>
        </p:nvSpPr>
        <p:spPr>
          <a:xfrm>
            <a:off x="5326379" y="1114425"/>
            <a:ext cx="3358833" cy="5381625"/>
          </a:xfrm>
        </p:spPr>
        <p:txBody>
          <a:bodyPr/>
          <a:lstStyle/>
          <a:p>
            <a:r>
              <a:rPr lang="en-US" dirty="0" smtClean="0"/>
              <a:t>Same-day delivery</a:t>
            </a:r>
          </a:p>
          <a:p>
            <a:endParaRPr lang="en-US" dirty="0"/>
          </a:p>
        </p:txBody>
      </p:sp>
      <p:pic>
        <p:nvPicPr>
          <p:cNvPr id="185347" name="Picture 3" descr="Fresh Direct boxes on production line"/>
          <p:cNvPicPr>
            <a:picLocks noChangeAspect="1" noChangeArrowheads="1"/>
          </p:cNvPicPr>
          <p:nvPr/>
        </p:nvPicPr>
        <p:blipFill>
          <a:blip r:embed="rId2" cstate="print"/>
          <a:srcRect/>
          <a:stretch>
            <a:fillRect/>
          </a:stretch>
        </p:blipFill>
        <p:spPr bwMode="auto">
          <a:xfrm>
            <a:off x="5443855" y="1623695"/>
            <a:ext cx="2895600" cy="3857625"/>
          </a:xfrm>
          <a:prstGeom prst="rect">
            <a:avLst/>
          </a:prstGeom>
          <a:noFill/>
        </p:spPr>
      </p:pic>
      <p:sp>
        <p:nvSpPr>
          <p:cNvPr id="5" name="TextBox 4"/>
          <p:cNvSpPr txBox="1"/>
          <p:nvPr/>
        </p:nvSpPr>
        <p:spPr>
          <a:xfrm>
            <a:off x="5052060" y="5844540"/>
            <a:ext cx="3592202" cy="307777"/>
          </a:xfrm>
          <a:prstGeom prst="rect">
            <a:avLst/>
          </a:prstGeom>
          <a:noFill/>
        </p:spPr>
        <p:txBody>
          <a:bodyPr wrap="none" rtlCol="0">
            <a:spAutoFit/>
          </a:bodyPr>
          <a:lstStyle/>
          <a:p>
            <a:r>
              <a:rPr lang="en-US" sz="1400" dirty="0" smtClean="0"/>
              <a:t>http://www.bbc.co.uk/news/business-20790533</a:t>
            </a:r>
            <a:endParaRPr lang="en-US" sz="1400" dirty="0"/>
          </a:p>
        </p:txBody>
      </p:sp>
      <p:sp>
        <p:nvSpPr>
          <p:cNvPr id="8" name="Rectangle 7"/>
          <p:cNvSpPr/>
          <p:nvPr/>
        </p:nvSpPr>
        <p:spPr>
          <a:xfrm>
            <a:off x="251460" y="5794802"/>
            <a:ext cx="4572000" cy="338554"/>
          </a:xfrm>
          <a:prstGeom prst="rect">
            <a:avLst/>
          </a:prstGeom>
        </p:spPr>
        <p:txBody>
          <a:bodyPr>
            <a:spAutoFit/>
          </a:bodyPr>
          <a:lstStyle/>
          <a:p>
            <a:r>
              <a:rPr lang="en-US" sz="1600" dirty="0" smtClean="0"/>
              <a:t>http://www.youtube.com/watch?v=OHP_eg9G0jM</a:t>
            </a:r>
            <a:endParaRPr lang="en-US" sz="1600" dirty="0"/>
          </a:p>
        </p:txBody>
      </p:sp>
      <p:pic>
        <p:nvPicPr>
          <p:cNvPr id="185349" name="Picture 5"/>
          <p:cNvPicPr>
            <a:picLocks noChangeAspect="1" noChangeArrowheads="1"/>
          </p:cNvPicPr>
          <p:nvPr/>
        </p:nvPicPr>
        <p:blipFill>
          <a:blip r:embed="rId3" cstate="print"/>
          <a:srcRect/>
          <a:stretch>
            <a:fillRect/>
          </a:stretch>
        </p:blipFill>
        <p:spPr bwMode="auto">
          <a:xfrm>
            <a:off x="335281" y="3866847"/>
            <a:ext cx="3093720" cy="694028"/>
          </a:xfrm>
          <a:prstGeom prst="rect">
            <a:avLst/>
          </a:prstGeom>
          <a:noFill/>
          <a:ln w="9525">
            <a:noFill/>
            <a:miter lim="800000"/>
            <a:headEnd/>
            <a:tailEnd/>
          </a:ln>
        </p:spPr>
      </p:pic>
      <p:pic>
        <p:nvPicPr>
          <p:cNvPr id="185351" name="Picture 7" descr="http://static1.chronodrive.com/refonte/static/images/prehomeVI/bg_magasin.jpg"/>
          <p:cNvPicPr>
            <a:picLocks noChangeAspect="1" noChangeArrowheads="1"/>
          </p:cNvPicPr>
          <p:nvPr/>
        </p:nvPicPr>
        <p:blipFill>
          <a:blip r:embed="rId4" cstate="print"/>
          <a:srcRect/>
          <a:stretch>
            <a:fillRect/>
          </a:stretch>
        </p:blipFill>
        <p:spPr bwMode="auto">
          <a:xfrm>
            <a:off x="310515" y="1657377"/>
            <a:ext cx="5002357" cy="1984983"/>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dirty="0" smtClean="0"/>
              <a:t>Learning Points: </a:t>
            </a:r>
            <a:br>
              <a:rPr lang="en-US" dirty="0" smtClean="0"/>
            </a:br>
            <a:r>
              <a:rPr lang="en-US" dirty="0" smtClean="0"/>
              <a:t>	External View &amp; Operations Forensics (</a:t>
            </a:r>
            <a:r>
              <a:rPr lang="en-US" i="1" dirty="0" smtClean="0"/>
              <a:t>Peapod</a:t>
            </a:r>
            <a:r>
              <a:rPr lang="en-US" dirty="0" smtClean="0"/>
              <a:t>)</a:t>
            </a:r>
            <a:endParaRPr lang="en-US" i="1" dirty="0" smtClean="0"/>
          </a:p>
        </p:txBody>
      </p:sp>
      <p:sp>
        <p:nvSpPr>
          <p:cNvPr id="52227" name="Rectangle 3"/>
          <p:cNvSpPr>
            <a:spLocks noGrp="1" noChangeArrowheads="1"/>
          </p:cNvSpPr>
          <p:nvPr>
            <p:ph type="body" idx="1"/>
          </p:nvPr>
        </p:nvSpPr>
        <p:spPr>
          <a:xfrm>
            <a:off x="0" y="1081088"/>
            <a:ext cx="9077325" cy="5494337"/>
          </a:xfrm>
        </p:spPr>
        <p:txBody>
          <a:bodyPr/>
          <a:lstStyle/>
          <a:p>
            <a:pPr eaLnBrk="1" hangingPunct="1">
              <a:lnSpc>
                <a:spcPct val="80000"/>
              </a:lnSpc>
            </a:pPr>
            <a:r>
              <a:rPr lang="en-US" sz="1800" b="1" dirty="0" smtClean="0"/>
              <a:t>Due diligence</a:t>
            </a:r>
            <a:r>
              <a:rPr lang="en-US" sz="1800" dirty="0" smtClean="0"/>
              <a:t> includes </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Get information and verify information obtained,</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Identify key performance drivers</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Develop a plan to enhance the value of the company,</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Make actionable decisions</a:t>
            </a:r>
            <a:endParaRPr lang="en-US" sz="1600" dirty="0" smtClean="0"/>
          </a:p>
          <a:p>
            <a:pPr eaLnBrk="1" hangingPunct="1">
              <a:lnSpc>
                <a:spcPct val="80000"/>
              </a:lnSpc>
            </a:pPr>
            <a:endParaRPr lang="en-US" sz="1800" dirty="0" smtClean="0"/>
          </a:p>
          <a:p>
            <a:pPr eaLnBrk="1" hangingPunct="1">
              <a:lnSpc>
                <a:spcPct val="80000"/>
              </a:lnSpc>
            </a:pPr>
            <a:r>
              <a:rPr lang="en-US" sz="1800" dirty="0" smtClean="0"/>
              <a:t>Financial statements provide first sanity check and can reveal insights</a:t>
            </a:r>
          </a:p>
          <a:p>
            <a:pPr eaLnBrk="1" hangingPunct="1">
              <a:lnSpc>
                <a:spcPct val="80000"/>
              </a:lnSpc>
            </a:pPr>
            <a:endParaRPr lang="en-US" sz="1800" dirty="0" smtClean="0"/>
          </a:p>
          <a:p>
            <a:pPr eaLnBrk="1" hangingPunct="1">
              <a:lnSpc>
                <a:spcPct val="80000"/>
              </a:lnSpc>
            </a:pPr>
            <a:r>
              <a:rPr lang="en-US" sz="1800" dirty="0" smtClean="0"/>
              <a:t>Operations forensics as approximate evaluation of assets and processes</a:t>
            </a:r>
          </a:p>
          <a:p>
            <a:pPr lvl="1" eaLnBrk="1" hangingPunct="1">
              <a:lnSpc>
                <a:spcPct val="80000"/>
              </a:lnSpc>
            </a:pPr>
            <a:r>
              <a:rPr lang="en-US" sz="1800" dirty="0" smtClean="0"/>
              <a:t>Even intuitive estimates can go a long way for valuation</a:t>
            </a:r>
          </a:p>
          <a:p>
            <a:pPr lvl="1" eaLnBrk="1" hangingPunct="1">
              <a:lnSpc>
                <a:spcPct val="80000"/>
              </a:lnSpc>
            </a:pPr>
            <a:r>
              <a:rPr lang="en-US" sz="1800" dirty="0" smtClean="0"/>
              <a:t>Linking finance &amp; operations reveals drivers and suggests path to profitability &amp; milestones (metrics to monitor)</a:t>
            </a:r>
          </a:p>
          <a:p>
            <a:pPr lvl="1" eaLnBrk="1" hangingPunct="1">
              <a:lnSpc>
                <a:spcPct val="80000"/>
              </a:lnSpc>
            </a:pPr>
            <a:endParaRPr lang="en-US" sz="1800" dirty="0" smtClean="0"/>
          </a:p>
          <a:p>
            <a:pPr eaLnBrk="1" hangingPunct="1">
              <a:lnSpc>
                <a:spcPct val="80000"/>
              </a:lnSpc>
            </a:pPr>
            <a:r>
              <a:rPr lang="en-US" sz="1800" b="1" dirty="0" smtClean="0"/>
              <a:t>TOOL: ROIC tree expansion</a:t>
            </a:r>
            <a:r>
              <a:rPr lang="en-US" sz="1800" dirty="0" smtClean="0"/>
              <a:t> is a s</a:t>
            </a:r>
            <a:r>
              <a:rPr lang="en-US" sz="1600" dirty="0" smtClean="0"/>
              <a:t>ystematic process for </a:t>
            </a:r>
          </a:p>
          <a:p>
            <a:pPr marL="800100" lvl="1" indent="-342900" eaLnBrk="1" hangingPunct="1">
              <a:lnSpc>
                <a:spcPct val="80000"/>
              </a:lnSpc>
              <a:buFont typeface="+mj-lt"/>
              <a:buAutoNum type="arabicPeriod"/>
            </a:pPr>
            <a:r>
              <a:rPr lang="en-US" sz="1600" dirty="0" smtClean="0"/>
              <a:t>identifying and </a:t>
            </a:r>
          </a:p>
          <a:p>
            <a:pPr marL="800100" lvl="1" indent="-342900" eaLnBrk="1" hangingPunct="1">
              <a:lnSpc>
                <a:spcPct val="80000"/>
              </a:lnSpc>
              <a:buFont typeface="+mj-lt"/>
              <a:buAutoNum type="arabicPeriod"/>
            </a:pPr>
            <a:r>
              <a:rPr lang="en-US" sz="1600" dirty="0" smtClean="0"/>
              <a:t>prioritizing (using sensitivity analysis) KPIs and </a:t>
            </a:r>
          </a:p>
          <a:p>
            <a:pPr marL="800100" lvl="1" indent="-342900" eaLnBrk="1" hangingPunct="1">
              <a:lnSpc>
                <a:spcPct val="80000"/>
              </a:lnSpc>
              <a:buFont typeface="+mj-lt"/>
              <a:buAutoNum type="arabicPeriod"/>
            </a:pPr>
            <a:r>
              <a:rPr lang="en-US" sz="1600" dirty="0" smtClean="0"/>
              <a:t>communicating value-creating action plan at the executive level</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Count the number of “F”s in this text and write it down.</a:t>
            </a:r>
            <a:br>
              <a:rPr lang="en-US" dirty="0" smtClean="0"/>
            </a:br>
            <a:r>
              <a:rPr lang="en-US" dirty="0" smtClean="0"/>
              <a:t>(keep private--do not yell out)</a:t>
            </a:r>
            <a:endParaRPr lang="en-US" dirty="0"/>
          </a:p>
        </p:txBody>
      </p:sp>
      <p:sp>
        <p:nvSpPr>
          <p:cNvPr id="5" name="Content Placeholder 4"/>
          <p:cNvSpPr>
            <a:spLocks noGrp="1"/>
          </p:cNvSpPr>
          <p:nvPr>
            <p:ph idx="1"/>
          </p:nvPr>
        </p:nvSpPr>
        <p:spPr/>
        <p:txBody>
          <a:bodyPr/>
          <a:lstStyle/>
          <a:p>
            <a:r>
              <a:rPr lang="en-US" sz="2800" dirty="0" smtClean="0"/>
              <a:t>FINISHED FILES ARE THE RESULT OF YEARS OF SCIENTIFIC STUDY COMBINED WITH THE EXPERIENCE OF YEARS.....</a:t>
            </a:r>
          </a:p>
          <a:p>
            <a:endParaRPr lang="en-US" sz="28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descr="http://graphics8.nytimes.com/images/2013/01/13/opinion/13greenhousech/13greenhousech-popup-v4.png"/>
          <p:cNvPicPr>
            <a:picLocks noChangeAspect="1" noChangeArrowheads="1"/>
          </p:cNvPicPr>
          <p:nvPr/>
        </p:nvPicPr>
        <p:blipFill>
          <a:blip r:embed="rId2" cstate="print"/>
          <a:srcRect b="58793"/>
          <a:stretch>
            <a:fillRect/>
          </a:stretch>
        </p:blipFill>
        <p:spPr bwMode="auto">
          <a:xfrm>
            <a:off x="-7364" y="1046922"/>
            <a:ext cx="8000990" cy="5797591"/>
          </a:xfrm>
          <a:prstGeom prst="rect">
            <a:avLst/>
          </a:prstGeom>
          <a:noFill/>
        </p:spPr>
      </p:pic>
      <p:sp>
        <p:nvSpPr>
          <p:cNvPr id="6" name="Title 5"/>
          <p:cNvSpPr>
            <a:spLocks noGrp="1"/>
          </p:cNvSpPr>
          <p:nvPr>
            <p:ph type="title"/>
          </p:nvPr>
        </p:nvSpPr>
        <p:spPr/>
        <p:txBody>
          <a:bodyPr/>
          <a:lstStyle/>
          <a:p>
            <a:r>
              <a:rPr lang="en-US" dirty="0" smtClean="0"/>
              <a:t>The Social Challenge behind Operational Improvement</a:t>
            </a:r>
            <a:endParaRPr lang="en-US" dirty="0"/>
          </a:p>
        </p:txBody>
      </p:sp>
      <p:sp>
        <p:nvSpPr>
          <p:cNvPr id="7" name="TextBox 6"/>
          <p:cNvSpPr txBox="1"/>
          <p:nvPr/>
        </p:nvSpPr>
        <p:spPr>
          <a:xfrm>
            <a:off x="7575486" y="6321331"/>
            <a:ext cx="1568514" cy="523220"/>
          </a:xfrm>
          <a:prstGeom prst="rect">
            <a:avLst/>
          </a:prstGeom>
          <a:solidFill>
            <a:srgbClr val="EAEAEA"/>
          </a:solidFill>
        </p:spPr>
        <p:txBody>
          <a:bodyPr wrap="square" rtlCol="0">
            <a:spAutoFit/>
          </a:bodyPr>
          <a:lstStyle/>
          <a:p>
            <a:r>
              <a:rPr lang="en-US" sz="1400" dirty="0" smtClean="0"/>
              <a:t>New York Times,</a:t>
            </a:r>
          </a:p>
          <a:p>
            <a:r>
              <a:rPr lang="en-US" sz="1400" dirty="0" smtClean="0"/>
              <a:t>1/12/2013</a:t>
            </a:r>
            <a:endParaRPr lang="en-US" sz="1400" dirty="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dirty="0" smtClean="0"/>
              <a:t/>
            </a:r>
            <a:br>
              <a:rPr lang="en-US" dirty="0" smtClean="0"/>
            </a:br>
            <a:r>
              <a:rPr lang="en-US" dirty="0" smtClean="0"/>
              <a:t>	External View &amp; Operations Forensics</a:t>
            </a:r>
            <a:endParaRPr lang="en-US" i="1" dirty="0" smtClean="0"/>
          </a:p>
        </p:txBody>
      </p:sp>
      <p:sp>
        <p:nvSpPr>
          <p:cNvPr id="52227" name="Rectangle 3"/>
          <p:cNvSpPr>
            <a:spLocks noGrp="1" noChangeArrowheads="1"/>
          </p:cNvSpPr>
          <p:nvPr>
            <p:ph type="body" idx="1"/>
          </p:nvPr>
        </p:nvSpPr>
        <p:spPr>
          <a:xfrm>
            <a:off x="0" y="1081088"/>
            <a:ext cx="9077325" cy="5494337"/>
          </a:xfrm>
        </p:spPr>
        <p:txBody>
          <a:bodyPr/>
          <a:lstStyle/>
          <a:p>
            <a:pPr eaLnBrk="1" hangingPunct="1">
              <a:lnSpc>
                <a:spcPct val="80000"/>
              </a:lnSpc>
            </a:pPr>
            <a:r>
              <a:rPr lang="en-US" sz="1800" b="1" dirty="0" smtClean="0"/>
              <a:t>Due diligence</a:t>
            </a:r>
            <a:r>
              <a:rPr lang="en-US" sz="1800" dirty="0" smtClean="0"/>
              <a:t> includes </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Get information and verify information obtained,</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Identify key performance drivers</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Develop a plan to enhance the value of the company,</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Make actionable decisions</a:t>
            </a:r>
            <a:endParaRPr lang="en-US" sz="1600" dirty="0" smtClean="0"/>
          </a:p>
          <a:p>
            <a:pPr eaLnBrk="1" hangingPunct="1">
              <a:lnSpc>
                <a:spcPct val="80000"/>
              </a:lnSpc>
            </a:pPr>
            <a:endParaRPr lang="en-US" sz="1800" dirty="0" smtClean="0"/>
          </a:p>
          <a:p>
            <a:pPr eaLnBrk="1" hangingPunct="1">
              <a:lnSpc>
                <a:spcPct val="80000"/>
              </a:lnSpc>
            </a:pPr>
            <a:r>
              <a:rPr lang="en-US" sz="1800" dirty="0" smtClean="0"/>
              <a:t>Financial statements provide first sanity check and can reveal insights</a:t>
            </a:r>
          </a:p>
          <a:p>
            <a:pPr eaLnBrk="1" hangingPunct="1">
              <a:lnSpc>
                <a:spcPct val="80000"/>
              </a:lnSpc>
            </a:pPr>
            <a:endParaRPr lang="en-US" sz="1800" dirty="0" smtClean="0"/>
          </a:p>
          <a:p>
            <a:pPr eaLnBrk="1" hangingPunct="1">
              <a:lnSpc>
                <a:spcPct val="80000"/>
              </a:lnSpc>
            </a:pPr>
            <a:r>
              <a:rPr lang="en-US" sz="1800" dirty="0" smtClean="0"/>
              <a:t>Operations forensics as approximate evaluation of assets and processes</a:t>
            </a:r>
          </a:p>
          <a:p>
            <a:pPr lvl="1" eaLnBrk="1" hangingPunct="1">
              <a:lnSpc>
                <a:spcPct val="80000"/>
              </a:lnSpc>
            </a:pPr>
            <a:r>
              <a:rPr lang="en-US" sz="1800" dirty="0" smtClean="0"/>
              <a:t>Even intuitive estimates can go a long way for valuation</a:t>
            </a:r>
          </a:p>
          <a:p>
            <a:pPr lvl="1" eaLnBrk="1" hangingPunct="1">
              <a:lnSpc>
                <a:spcPct val="80000"/>
              </a:lnSpc>
            </a:pPr>
            <a:r>
              <a:rPr lang="en-US" sz="1800" dirty="0" smtClean="0"/>
              <a:t>Linking finance &amp; operations reveals drivers and suggests path to profitability &amp; milestones (metrics to monitor)</a:t>
            </a:r>
          </a:p>
          <a:p>
            <a:pPr lvl="1" eaLnBrk="1" hangingPunct="1">
              <a:lnSpc>
                <a:spcPct val="80000"/>
              </a:lnSpc>
            </a:pPr>
            <a:endParaRPr lang="en-US" sz="1800" dirty="0" smtClean="0"/>
          </a:p>
        </p:txBody>
      </p:sp>
    </p:spTree>
    <p:extLst>
      <p:ext uri="{BB962C8B-B14F-4D97-AF65-F5344CB8AC3E}">
        <p14:creationId xmlns:p14="http://schemas.microsoft.com/office/powerpoint/2010/main" val="182196993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The Social Challenge behind Operational Improvement</a:t>
            </a:r>
            <a:br>
              <a:rPr lang="en-US" dirty="0" smtClean="0"/>
            </a:br>
            <a:endParaRPr lang="en-US" dirty="0"/>
          </a:p>
        </p:txBody>
      </p:sp>
      <p:sp>
        <p:nvSpPr>
          <p:cNvPr id="7" name="TextBox 6"/>
          <p:cNvSpPr txBox="1"/>
          <p:nvPr/>
        </p:nvSpPr>
        <p:spPr>
          <a:xfrm>
            <a:off x="0" y="6334780"/>
            <a:ext cx="1568514" cy="523220"/>
          </a:xfrm>
          <a:prstGeom prst="rect">
            <a:avLst/>
          </a:prstGeom>
          <a:solidFill>
            <a:srgbClr val="EAEAEA"/>
          </a:solidFill>
        </p:spPr>
        <p:txBody>
          <a:bodyPr wrap="square" rtlCol="0">
            <a:spAutoFit/>
          </a:bodyPr>
          <a:lstStyle/>
          <a:p>
            <a:r>
              <a:rPr lang="en-US" sz="1400" dirty="0" smtClean="0"/>
              <a:t>New York Times,</a:t>
            </a:r>
          </a:p>
          <a:p>
            <a:r>
              <a:rPr lang="en-US" sz="1400" dirty="0" smtClean="0"/>
              <a:t>1/12/2013</a:t>
            </a:r>
            <a:endParaRPr lang="en-US" sz="1400" dirty="0"/>
          </a:p>
        </p:txBody>
      </p:sp>
      <p:pic>
        <p:nvPicPr>
          <p:cNvPr id="5" name="Picture 2" descr="http://graphics8.nytimes.com/images/2013/01/13/opinion/13greenhousech/13greenhousech-popup-v4.png"/>
          <p:cNvPicPr>
            <a:picLocks noChangeAspect="1" noChangeArrowheads="1"/>
          </p:cNvPicPr>
          <p:nvPr/>
        </p:nvPicPr>
        <p:blipFill>
          <a:blip r:embed="rId2" cstate="print"/>
          <a:srcRect t="43675"/>
          <a:stretch>
            <a:fillRect/>
          </a:stretch>
        </p:blipFill>
        <p:spPr bwMode="auto">
          <a:xfrm>
            <a:off x="2787445" y="576868"/>
            <a:ext cx="6356555" cy="6295872"/>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improve Pick &amp; Pack?</a:t>
            </a:r>
            <a:br>
              <a:rPr lang="en-US" dirty="0" smtClean="0"/>
            </a:br>
            <a:r>
              <a:rPr lang="en-US" dirty="0" smtClean="0"/>
              <a:t>	Capacity Type: People </a:t>
            </a:r>
            <a:r>
              <a:rPr lang="en-US" dirty="0" err="1" smtClean="0"/>
              <a:t>vs</a:t>
            </a:r>
            <a:r>
              <a:rPr lang="en-US" dirty="0" smtClean="0"/>
              <a:t> Robots</a:t>
            </a:r>
            <a:endParaRPr lang="en-US" dirty="0"/>
          </a:p>
        </p:txBody>
      </p:sp>
      <p:pic>
        <p:nvPicPr>
          <p:cNvPr id="6" name="2010_Dec19_WSJ_Holiday Help_people vs robots.wmv">
            <a:hlinkClick r:id="" action="ppaction://media"/>
          </p:cNvPr>
          <p:cNvPicPr>
            <a:picLocks noGrp="1" noRot="1" noChangeAspect="1"/>
          </p:cNvPicPr>
          <p:nvPr>
            <p:ph idx="1"/>
            <a:videoFile r:link="rId2"/>
            <p:extLst>
              <p:ext uri="{DAA4B4D4-6D71-4841-9C94-3DE7FCFB9230}">
                <p14:media xmlns:p14="http://schemas.microsoft.com/office/powerpoint/2010/main" r:link="rId1"/>
              </p:ext>
            </p:extLst>
          </p:nvPr>
        </p:nvPicPr>
        <p:blipFill>
          <a:blip r:embed="rId5" cstate="print"/>
          <a:stretch>
            <a:fillRect/>
          </a:stretch>
        </p:blipFill>
        <p:spPr>
          <a:xfrm>
            <a:off x="1373741" y="1222191"/>
            <a:ext cx="6096000" cy="45720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026"/>
          <p:cNvSpPr>
            <a:spLocks noGrp="1" noChangeArrowheads="1"/>
          </p:cNvSpPr>
          <p:nvPr>
            <p:ph type="title"/>
          </p:nvPr>
        </p:nvSpPr>
        <p:spPr/>
        <p:txBody>
          <a:bodyPr/>
          <a:lstStyle/>
          <a:p>
            <a:pPr eaLnBrk="1" hangingPunct="1"/>
            <a:r>
              <a:rPr lang="en-US" smtClean="0"/>
              <a:t>Profitability of mass-customized service: estimating Peapod’s profit per average order</a:t>
            </a:r>
          </a:p>
        </p:txBody>
      </p:sp>
      <p:sp>
        <p:nvSpPr>
          <p:cNvPr id="51203" name="Rectangle 1028"/>
          <p:cNvSpPr>
            <a:spLocks noGrp="1" noChangeArrowheads="1"/>
          </p:cNvSpPr>
          <p:nvPr>
            <p:ph type="body" idx="1"/>
          </p:nvPr>
        </p:nvSpPr>
        <p:spPr>
          <a:xfrm>
            <a:off x="455613" y="5641975"/>
            <a:ext cx="8229600" cy="854075"/>
          </a:xfrm>
        </p:spPr>
        <p:txBody>
          <a:bodyPr/>
          <a:lstStyle/>
          <a:p>
            <a:pPr eaLnBrk="1" hangingPunct="1">
              <a:buFont typeface="Wingdings" pitchFamily="2" charset="2"/>
              <a:buChar char="Ø"/>
            </a:pPr>
            <a:r>
              <a:rPr lang="en-US" smtClean="0"/>
              <a:t>Path to Profitability: How Improve Productivity and Profit Flows?</a:t>
            </a:r>
          </a:p>
        </p:txBody>
      </p:sp>
      <p:pic>
        <p:nvPicPr>
          <p:cNvPr id="51204" name="Picture 1333"/>
          <p:cNvPicPr>
            <a:picLocks noChangeAspect="1" noChangeArrowheads="1"/>
          </p:cNvPicPr>
          <p:nvPr/>
        </p:nvPicPr>
        <p:blipFill>
          <a:blip r:embed="rId3" cstate="print"/>
          <a:srcRect/>
          <a:stretch>
            <a:fillRect/>
          </a:stretch>
        </p:blipFill>
        <p:spPr bwMode="auto">
          <a:xfrm>
            <a:off x="839788" y="1454150"/>
            <a:ext cx="7464425" cy="3949700"/>
          </a:xfrm>
          <a:prstGeom prst="rect">
            <a:avLst/>
          </a:prstGeom>
          <a:noFill/>
          <a:ln w="9525" algn="ctr">
            <a:noFill/>
            <a:prstDash val="dash"/>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b="1" smtClean="0"/>
              <a:t>Cost to Serve</a:t>
            </a:r>
            <a:r>
              <a:rPr lang="en-US" smtClean="0"/>
              <a:t> of mass-customized service: </a:t>
            </a:r>
            <a:br>
              <a:rPr lang="en-US" smtClean="0"/>
            </a:br>
            <a:r>
              <a:rPr lang="en-US" smtClean="0"/>
              <a:t>estimating Peapod’s cost to fill an average order</a:t>
            </a:r>
            <a:endParaRPr lang="en-US" i="1" smtClean="0"/>
          </a:p>
        </p:txBody>
      </p:sp>
      <p:sp>
        <p:nvSpPr>
          <p:cNvPr id="48131" name="Rectangle 3"/>
          <p:cNvSpPr>
            <a:spLocks noGrp="1" noChangeArrowheads="1"/>
          </p:cNvSpPr>
          <p:nvPr>
            <p:ph type="body" idx="1"/>
          </p:nvPr>
        </p:nvSpPr>
        <p:spPr>
          <a:xfrm>
            <a:off x="428625" y="1123950"/>
            <a:ext cx="8029575" cy="5372100"/>
          </a:xfrm>
        </p:spPr>
        <p:txBody>
          <a:bodyPr/>
          <a:lstStyle/>
          <a:p>
            <a:pPr marL="533400" indent="-533400" eaLnBrk="1" hangingPunct="1">
              <a:buFontTx/>
              <a:buNone/>
            </a:pPr>
            <a:r>
              <a:rPr lang="en-US" dirty="0" smtClean="0"/>
              <a:t>1. Cost of “operating several stores”:</a:t>
            </a:r>
          </a:p>
          <a:p>
            <a:pPr marL="914400" lvl="1" indent="-457200" eaLnBrk="1" hangingPunct="1">
              <a:buFontTx/>
              <a:buChar char="•"/>
            </a:pPr>
            <a:r>
              <a:rPr lang="en-US" sz="1800" dirty="0" smtClean="0"/>
              <a:t>Traditional supermarket store is 45,000 sq. ft. and sells $375k/wk</a:t>
            </a:r>
          </a:p>
          <a:p>
            <a:pPr marL="914400" lvl="1" indent="-457200" eaLnBrk="1" hangingPunct="1">
              <a:buFontTx/>
              <a:buChar char="•"/>
            </a:pPr>
            <a:r>
              <a:rPr lang="en-US" sz="1800" dirty="0" smtClean="0"/>
              <a:t>Peapod sales = $90M/yr = $1.8M/wk</a:t>
            </a:r>
          </a:p>
          <a:p>
            <a:pPr marL="914400" lvl="1" indent="-457200" eaLnBrk="1" hangingPunct="1">
              <a:buFontTx/>
              <a:buChar char="•"/>
            </a:pPr>
            <a:r>
              <a:rPr lang="en-US" sz="1800" dirty="0" smtClean="0"/>
              <a:t>Distributing equally over 11 centers would give 1 center = $170k/wk = ½ store</a:t>
            </a:r>
          </a:p>
          <a:p>
            <a:pPr marL="914400" lvl="1" indent="-457200" eaLnBrk="1" hangingPunct="1">
              <a:buFontTx/>
              <a:buChar char="•"/>
            </a:pPr>
            <a:r>
              <a:rPr lang="en-US" sz="1800" dirty="0" smtClean="0"/>
              <a:t>Distributing equally over  2 DCs would give 1 DC = $900k/wk = 2.4 stores. But a DC is 71,000 </a:t>
            </a:r>
            <a:r>
              <a:rPr lang="en-US" sz="1800" dirty="0" err="1" smtClean="0"/>
              <a:t>sq.ft</a:t>
            </a:r>
            <a:r>
              <a:rPr lang="en-US" sz="1800" dirty="0" smtClean="0"/>
              <a:t>. so that, at best, we are saving 1 retail store.</a:t>
            </a:r>
          </a:p>
          <a:p>
            <a:pPr marL="914400" lvl="1" indent="-457200" eaLnBrk="1" hangingPunct="1">
              <a:buFontTx/>
              <a:buChar char="•"/>
            </a:pPr>
            <a:r>
              <a:rPr lang="en-US" sz="1800" i="1" dirty="0" smtClean="0"/>
              <a:t>Drivers: scale and real estate</a:t>
            </a:r>
          </a:p>
          <a:p>
            <a:pPr marL="533400" indent="-533400" eaLnBrk="1" hangingPunct="1">
              <a:buFontTx/>
              <a:buNone/>
            </a:pPr>
            <a:endParaRPr lang="en-US" dirty="0" smtClean="0"/>
          </a:p>
          <a:p>
            <a:pPr marL="533400" indent="-533400" eaLnBrk="1" hangingPunct="1">
              <a:buFontTx/>
              <a:buNone/>
            </a:pPr>
            <a:r>
              <a:rPr lang="en-US" dirty="0" smtClean="0"/>
              <a:t>2. Sourcing cost differential:</a:t>
            </a:r>
          </a:p>
          <a:p>
            <a:pPr marL="914400" lvl="1" indent="-457200" eaLnBrk="1" hangingPunct="1">
              <a:buFontTx/>
              <a:buChar char="•"/>
            </a:pPr>
            <a:r>
              <a:rPr lang="en-US" sz="1800" dirty="0" smtClean="0"/>
              <a:t>FY2000: gross margin = 20-25% v. 26.4% for traditional supermarket</a:t>
            </a:r>
          </a:p>
          <a:p>
            <a:pPr marL="914400" lvl="1" indent="-457200" eaLnBrk="1" hangingPunct="1">
              <a:buFontTx/>
              <a:buChar char="•"/>
            </a:pPr>
            <a:r>
              <a:rPr lang="en-US" sz="1800" dirty="0" smtClean="0"/>
              <a:t>FY2001: gross margin = 32%</a:t>
            </a:r>
          </a:p>
          <a:p>
            <a:pPr marL="914400" lvl="1" indent="-457200" eaLnBrk="1" hangingPunct="1">
              <a:buFontTx/>
              <a:buChar char="•"/>
            </a:pPr>
            <a:r>
              <a:rPr lang="en-US" sz="1800" i="1" dirty="0" smtClean="0"/>
              <a:t>Drivers: supply chain integration, delivery fee</a:t>
            </a:r>
          </a:p>
        </p:txBody>
      </p:sp>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Strategic Decisions in Operations</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b="1" cap="small" smtClean="0">
                <a:solidFill>
                  <a:schemeClr val="bg1"/>
                </a:solidFill>
              </a:rPr>
              <a:t>2012</a:t>
            </a:r>
            <a:endParaRPr lang="en-US" b="1" cap="small" dirty="0" smtClean="0">
              <a:solidFill>
                <a:schemeClr val="bg1"/>
              </a:solidFill>
            </a:endParaRPr>
          </a:p>
          <a:p>
            <a:pPr>
              <a:defRPr/>
            </a:pPr>
            <a:endParaRPr lang="en-US"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81000" y="139700"/>
            <a:ext cx="8562975" cy="752475"/>
          </a:xfrm>
        </p:spPr>
        <p:txBody>
          <a:bodyPr/>
          <a:lstStyle/>
          <a:p>
            <a:pPr eaLnBrk="1" hangingPunct="1"/>
            <a:r>
              <a:rPr lang="en-US" sz="2400" b="1" smtClean="0"/>
              <a:t>Tool to Tailor Operations</a:t>
            </a:r>
            <a:r>
              <a:rPr lang="en-US" sz="2400" smtClean="0"/>
              <a:t>:</a:t>
            </a:r>
            <a:br>
              <a:rPr lang="en-US" sz="2400" smtClean="0"/>
            </a:br>
            <a:r>
              <a:rPr lang="en-US" sz="2400" smtClean="0"/>
              <a:t>	Strategic Operational Audit</a:t>
            </a:r>
          </a:p>
        </p:txBody>
      </p:sp>
      <p:sp>
        <p:nvSpPr>
          <p:cNvPr id="37891" name="AutoShape 3"/>
          <p:cNvSpPr>
            <a:spLocks noChangeArrowheads="1"/>
          </p:cNvSpPr>
          <p:nvPr/>
        </p:nvSpPr>
        <p:spPr bwMode="auto">
          <a:xfrm rot="-5400000">
            <a:off x="1847056"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solidFill>
                <a:srgbClr val="000000"/>
              </a:solidFill>
              <a:latin typeface="Arial" pitchFamily="34" charset="0"/>
              <a:cs typeface="Arial" pitchFamily="34" charset="0"/>
            </a:endParaRPr>
          </a:p>
        </p:txBody>
      </p:sp>
      <p:sp>
        <p:nvSpPr>
          <p:cNvPr id="37892" name="Line 4"/>
          <p:cNvSpPr>
            <a:spLocks noChangeShapeType="1"/>
          </p:cNvSpPr>
          <p:nvPr/>
        </p:nvSpPr>
        <p:spPr bwMode="auto">
          <a:xfrm>
            <a:off x="3208338" y="1963738"/>
            <a:ext cx="2133600" cy="0"/>
          </a:xfrm>
          <a:prstGeom prst="line">
            <a:avLst/>
          </a:prstGeom>
          <a:noFill/>
          <a:ln w="9525" cap="rnd">
            <a:solidFill>
              <a:srgbClr val="FFFFFF"/>
            </a:solidFill>
            <a:prstDash val="sysDot"/>
            <a:round/>
            <a:headEnd type="triangle" w="med" len="med"/>
            <a:tailEnd type="triangle" w="med" len="med"/>
          </a:ln>
        </p:spPr>
        <p:txBody>
          <a:bodyPr wrap="none" anchor="ctr"/>
          <a:lstStyle/>
          <a:p>
            <a:endParaRPr lang="en-US">
              <a:solidFill>
                <a:schemeClr val="bg1"/>
              </a:solidFill>
              <a:latin typeface="Arial" pitchFamily="34" charset="0"/>
              <a:cs typeface="Arial" pitchFamily="34" charset="0"/>
            </a:endParaRPr>
          </a:p>
        </p:txBody>
      </p:sp>
      <p:sp>
        <p:nvSpPr>
          <p:cNvPr id="37893" name="Text Box 5"/>
          <p:cNvSpPr txBox="1">
            <a:spLocks noChangeArrowheads="1"/>
          </p:cNvSpPr>
          <p:nvPr/>
        </p:nvSpPr>
        <p:spPr bwMode="auto">
          <a:xfrm>
            <a:off x="3506788" y="1555750"/>
            <a:ext cx="1603123" cy="369332"/>
          </a:xfrm>
          <a:prstGeom prst="rect">
            <a:avLst/>
          </a:prstGeom>
          <a:noFill/>
          <a:ln w="9525">
            <a:noFill/>
            <a:miter lim="800000"/>
            <a:headEnd/>
            <a:tailEnd/>
          </a:ln>
        </p:spPr>
        <p:txBody>
          <a:bodyPr wrap="none">
            <a:spAutoFit/>
          </a:bodyPr>
          <a:lstStyle/>
          <a:p>
            <a:pPr eaLnBrk="0" hangingPunct="0"/>
            <a:r>
              <a:rPr lang="en-US" sz="1800" i="1">
                <a:solidFill>
                  <a:schemeClr val="bg1"/>
                </a:solidFill>
                <a:cs typeface="Arial" pitchFamily="34" charset="0"/>
              </a:rPr>
              <a:t>Strategy Gap?</a:t>
            </a:r>
          </a:p>
        </p:txBody>
      </p:sp>
      <p:sp>
        <p:nvSpPr>
          <p:cNvPr id="37894" name="Line 6"/>
          <p:cNvSpPr>
            <a:spLocks noChangeShapeType="1"/>
          </p:cNvSpPr>
          <p:nvPr/>
        </p:nvSpPr>
        <p:spPr bwMode="auto">
          <a:xfrm>
            <a:off x="3132138" y="3695700"/>
            <a:ext cx="2286000" cy="0"/>
          </a:xfrm>
          <a:prstGeom prst="line">
            <a:avLst/>
          </a:prstGeom>
          <a:noFill/>
          <a:ln w="9525" cap="rnd">
            <a:solidFill>
              <a:srgbClr val="FFFFFF"/>
            </a:solidFill>
            <a:prstDash val="sysDot"/>
            <a:round/>
            <a:headEnd type="triangle" w="med" len="med"/>
            <a:tailEnd type="triangle" w="med" len="med"/>
          </a:ln>
        </p:spPr>
        <p:txBody>
          <a:bodyPr wrap="none" anchor="ctr"/>
          <a:lstStyle/>
          <a:p>
            <a:endParaRPr lang="en-US">
              <a:solidFill>
                <a:schemeClr val="bg1"/>
              </a:solidFill>
              <a:latin typeface="Arial" pitchFamily="34" charset="0"/>
              <a:cs typeface="Arial" pitchFamily="34" charset="0"/>
            </a:endParaRPr>
          </a:p>
        </p:txBody>
      </p:sp>
      <p:sp>
        <p:nvSpPr>
          <p:cNvPr id="37895" name="Text Box 7"/>
          <p:cNvSpPr txBox="1">
            <a:spLocks noChangeArrowheads="1"/>
          </p:cNvSpPr>
          <p:nvPr/>
        </p:nvSpPr>
        <p:spPr bwMode="auto">
          <a:xfrm>
            <a:off x="3322638" y="3300413"/>
            <a:ext cx="1974732" cy="369332"/>
          </a:xfrm>
          <a:prstGeom prst="rect">
            <a:avLst/>
          </a:prstGeom>
          <a:noFill/>
          <a:ln w="9525">
            <a:noFill/>
            <a:miter lim="800000"/>
            <a:headEnd/>
            <a:tailEnd/>
          </a:ln>
        </p:spPr>
        <p:txBody>
          <a:bodyPr wrap="none">
            <a:spAutoFit/>
          </a:bodyPr>
          <a:lstStyle/>
          <a:p>
            <a:pPr eaLnBrk="0" hangingPunct="0"/>
            <a:r>
              <a:rPr lang="en-US" sz="1800" i="1">
                <a:solidFill>
                  <a:schemeClr val="bg1"/>
                </a:solidFill>
                <a:cs typeface="Arial" pitchFamily="34" charset="0"/>
              </a:rPr>
              <a:t>Competency Gap?</a:t>
            </a:r>
          </a:p>
        </p:txBody>
      </p:sp>
      <p:sp>
        <p:nvSpPr>
          <p:cNvPr id="37896" name="Line 8"/>
          <p:cNvSpPr>
            <a:spLocks noChangeShapeType="1"/>
          </p:cNvSpPr>
          <p:nvPr/>
        </p:nvSpPr>
        <p:spPr bwMode="auto">
          <a:xfrm>
            <a:off x="3284538" y="5326063"/>
            <a:ext cx="1905000" cy="0"/>
          </a:xfrm>
          <a:prstGeom prst="line">
            <a:avLst/>
          </a:prstGeom>
          <a:noFill/>
          <a:ln w="9525" cap="rnd">
            <a:solidFill>
              <a:srgbClr val="FFFFFF"/>
            </a:solidFill>
            <a:prstDash val="sysDot"/>
            <a:round/>
            <a:headEnd type="triangle" w="med" len="med"/>
            <a:tailEnd type="triangle" w="med" len="med"/>
          </a:ln>
        </p:spPr>
        <p:txBody>
          <a:bodyPr wrap="none" anchor="ctr"/>
          <a:lstStyle/>
          <a:p>
            <a:endParaRPr lang="en-US">
              <a:solidFill>
                <a:schemeClr val="bg1"/>
              </a:solidFill>
              <a:latin typeface="Arial" pitchFamily="34" charset="0"/>
              <a:cs typeface="Arial" pitchFamily="34" charset="0"/>
            </a:endParaRPr>
          </a:p>
        </p:txBody>
      </p:sp>
      <p:sp>
        <p:nvSpPr>
          <p:cNvPr id="37897" name="Text Box 9"/>
          <p:cNvSpPr txBox="1">
            <a:spLocks noChangeArrowheads="1"/>
          </p:cNvSpPr>
          <p:nvPr/>
        </p:nvSpPr>
        <p:spPr bwMode="auto">
          <a:xfrm>
            <a:off x="3106738" y="4911725"/>
            <a:ext cx="2435115" cy="369332"/>
          </a:xfrm>
          <a:prstGeom prst="rect">
            <a:avLst/>
          </a:prstGeom>
          <a:noFill/>
          <a:ln w="9525">
            <a:noFill/>
            <a:miter lim="800000"/>
            <a:headEnd/>
            <a:tailEnd/>
          </a:ln>
        </p:spPr>
        <p:txBody>
          <a:bodyPr wrap="none">
            <a:spAutoFit/>
          </a:bodyPr>
          <a:lstStyle/>
          <a:p>
            <a:pPr eaLnBrk="0" hangingPunct="0"/>
            <a:r>
              <a:rPr lang="en-US" sz="1800" i="1" dirty="0" smtClean="0">
                <a:solidFill>
                  <a:schemeClr val="bg1"/>
                </a:solidFill>
                <a:cs typeface="Arial" pitchFamily="34" charset="0"/>
              </a:rPr>
              <a:t>Assets </a:t>
            </a:r>
            <a:r>
              <a:rPr lang="en-US" sz="1800" i="1" dirty="0">
                <a:solidFill>
                  <a:schemeClr val="bg1"/>
                </a:solidFill>
                <a:cs typeface="Arial" pitchFamily="34" charset="0"/>
              </a:rPr>
              <a:t>&amp; Process Gap?</a:t>
            </a:r>
          </a:p>
        </p:txBody>
      </p:sp>
      <p:sp>
        <p:nvSpPr>
          <p:cNvPr id="37898" name="Oval 10"/>
          <p:cNvSpPr>
            <a:spLocks noChangeArrowheads="1"/>
          </p:cNvSpPr>
          <p:nvPr/>
        </p:nvSpPr>
        <p:spPr bwMode="auto">
          <a:xfrm>
            <a:off x="5411788" y="1468438"/>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a:solidFill>
                  <a:srgbClr val="3333CC"/>
                </a:solidFill>
                <a:cs typeface="Arial" pitchFamily="34" charset="0"/>
              </a:rPr>
              <a:t>Value</a:t>
            </a:r>
          </a:p>
          <a:p>
            <a:pPr algn="ctr" eaLnBrk="0" hangingPunct="0"/>
            <a:r>
              <a:rPr lang="en-US" b="1">
                <a:solidFill>
                  <a:srgbClr val="3333CC"/>
                </a:solidFill>
                <a:cs typeface="Arial" pitchFamily="34" charset="0"/>
              </a:rPr>
              <a:t>Proposition</a:t>
            </a:r>
          </a:p>
        </p:txBody>
      </p:sp>
      <p:sp>
        <p:nvSpPr>
          <p:cNvPr id="37899" name="Oval 11"/>
          <p:cNvSpPr>
            <a:spLocks noChangeArrowheads="1"/>
          </p:cNvSpPr>
          <p:nvPr/>
        </p:nvSpPr>
        <p:spPr bwMode="auto">
          <a:xfrm>
            <a:off x="1231900" y="4830763"/>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dirty="0" smtClean="0">
                <a:solidFill>
                  <a:srgbClr val="3333CC"/>
                </a:solidFill>
                <a:cs typeface="Arial" pitchFamily="34" charset="0"/>
              </a:rPr>
              <a:t>Assets </a:t>
            </a:r>
            <a:endParaRPr lang="en-US" b="1" dirty="0">
              <a:solidFill>
                <a:srgbClr val="3333CC"/>
              </a:solidFill>
              <a:cs typeface="Arial" pitchFamily="34" charset="0"/>
            </a:endParaRPr>
          </a:p>
          <a:p>
            <a:pPr algn="ctr" eaLnBrk="0" hangingPunct="0">
              <a:lnSpc>
                <a:spcPct val="50000"/>
              </a:lnSpc>
            </a:pPr>
            <a:r>
              <a:rPr lang="en-US" sz="1400" b="1" dirty="0">
                <a:solidFill>
                  <a:srgbClr val="3333CC"/>
                </a:solidFill>
                <a:cs typeface="Arial" pitchFamily="34" charset="0"/>
              </a:rPr>
              <a:t>&amp;</a:t>
            </a:r>
            <a:r>
              <a:rPr lang="en-US" b="1" dirty="0">
                <a:solidFill>
                  <a:srgbClr val="3333CC"/>
                </a:solidFill>
                <a:cs typeface="Arial" pitchFamily="34" charset="0"/>
              </a:rPr>
              <a:t> </a:t>
            </a:r>
          </a:p>
          <a:p>
            <a:pPr algn="ctr" eaLnBrk="0" hangingPunct="0">
              <a:lnSpc>
                <a:spcPct val="65000"/>
              </a:lnSpc>
            </a:pPr>
            <a:r>
              <a:rPr lang="en-US" b="1" dirty="0">
                <a:solidFill>
                  <a:srgbClr val="3333CC"/>
                </a:solidFill>
                <a:cs typeface="Arial" pitchFamily="34" charset="0"/>
              </a:rPr>
              <a:t>Processes</a:t>
            </a:r>
          </a:p>
        </p:txBody>
      </p:sp>
      <p:sp>
        <p:nvSpPr>
          <p:cNvPr id="37900" name="Oval 12"/>
          <p:cNvSpPr>
            <a:spLocks noChangeArrowheads="1"/>
          </p:cNvSpPr>
          <p:nvPr/>
        </p:nvSpPr>
        <p:spPr bwMode="auto">
          <a:xfrm>
            <a:off x="1233488" y="3200400"/>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dirty="0" smtClean="0">
                <a:solidFill>
                  <a:srgbClr val="3333CC"/>
                </a:solidFill>
                <a:cs typeface="Arial" pitchFamily="34" charset="0"/>
              </a:rPr>
              <a:t>Capabilities</a:t>
            </a:r>
            <a:endParaRPr lang="en-US" b="1" dirty="0">
              <a:solidFill>
                <a:srgbClr val="3333CC"/>
              </a:solidFill>
              <a:cs typeface="Arial" pitchFamily="34" charset="0"/>
            </a:endParaRPr>
          </a:p>
        </p:txBody>
      </p:sp>
      <p:sp>
        <p:nvSpPr>
          <p:cNvPr id="37901" name="Line 13"/>
          <p:cNvSpPr>
            <a:spLocks noChangeShapeType="1"/>
          </p:cNvSpPr>
          <p:nvPr/>
        </p:nvSpPr>
        <p:spPr bwMode="auto">
          <a:xfrm>
            <a:off x="2146300" y="4198938"/>
            <a:ext cx="0" cy="595312"/>
          </a:xfrm>
          <a:prstGeom prst="line">
            <a:avLst/>
          </a:prstGeom>
          <a:noFill/>
          <a:ln w="28575" cmpd="sng">
            <a:solidFill>
              <a:schemeClr val="bg1"/>
            </a:solidFill>
            <a:round/>
            <a:headEnd type="triangle" w="med" len="med"/>
            <a:tailEnd type="triangle" w="med" len="med"/>
          </a:ln>
        </p:spPr>
        <p:txBody>
          <a:bodyPr/>
          <a:lstStyle/>
          <a:p>
            <a:endParaRPr lang="en-US">
              <a:solidFill>
                <a:srgbClr val="000000"/>
              </a:solidFill>
              <a:latin typeface="Arial" pitchFamily="34" charset="0"/>
              <a:cs typeface="Arial" pitchFamily="34" charset="0"/>
            </a:endParaRPr>
          </a:p>
        </p:txBody>
      </p:sp>
      <p:sp>
        <p:nvSpPr>
          <p:cNvPr id="37902" name="AutoShape 14"/>
          <p:cNvSpPr>
            <a:spLocks noChangeArrowheads="1"/>
          </p:cNvSpPr>
          <p:nvPr/>
        </p:nvSpPr>
        <p:spPr bwMode="auto">
          <a:xfrm>
            <a:off x="1225550" y="1468438"/>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a:solidFill>
                  <a:srgbClr val="000000"/>
                </a:solidFill>
                <a:cs typeface="Arial" pitchFamily="34" charset="0"/>
              </a:rPr>
              <a:t>Deliverable</a:t>
            </a:r>
          </a:p>
          <a:p>
            <a:pPr algn="ctr" eaLnBrk="0" hangingPunct="0"/>
            <a:r>
              <a:rPr lang="en-US" sz="1800">
                <a:solidFill>
                  <a:srgbClr val="000000"/>
                </a:solidFill>
                <a:cs typeface="Arial" pitchFamily="34" charset="0"/>
              </a:rPr>
              <a:t>Value</a:t>
            </a:r>
          </a:p>
          <a:p>
            <a:pPr algn="ctr" eaLnBrk="0" hangingPunct="0"/>
            <a:r>
              <a:rPr lang="en-US" sz="1800">
                <a:solidFill>
                  <a:srgbClr val="000000"/>
                </a:solidFill>
                <a:cs typeface="Arial" pitchFamily="34" charset="0"/>
              </a:rPr>
              <a:t>Propositions</a:t>
            </a:r>
            <a:endParaRPr lang="en-US" sz="1800" b="1">
              <a:solidFill>
                <a:srgbClr val="000000"/>
              </a:solidFill>
              <a:cs typeface="Arial" pitchFamily="34" charset="0"/>
            </a:endParaRPr>
          </a:p>
        </p:txBody>
      </p:sp>
      <p:sp>
        <p:nvSpPr>
          <p:cNvPr id="37903" name="AutoShape 15"/>
          <p:cNvSpPr>
            <a:spLocks noChangeArrowheads="1"/>
          </p:cNvSpPr>
          <p:nvPr/>
        </p:nvSpPr>
        <p:spPr bwMode="auto">
          <a:xfrm>
            <a:off x="5453063" y="3200400"/>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dirty="0">
                <a:solidFill>
                  <a:srgbClr val="000000"/>
                </a:solidFill>
                <a:cs typeface="Arial" pitchFamily="34" charset="0"/>
              </a:rPr>
              <a:t>Needed</a:t>
            </a:r>
          </a:p>
          <a:p>
            <a:pPr algn="ctr" eaLnBrk="0" hangingPunct="0"/>
            <a:r>
              <a:rPr lang="en-US" sz="1800" dirty="0" smtClean="0">
                <a:solidFill>
                  <a:srgbClr val="000000"/>
                </a:solidFill>
                <a:cs typeface="Arial" pitchFamily="34" charset="0"/>
              </a:rPr>
              <a:t>Capabilities</a:t>
            </a:r>
            <a:endParaRPr lang="en-US" sz="1800" b="1" dirty="0">
              <a:solidFill>
                <a:srgbClr val="000000"/>
              </a:solidFill>
              <a:cs typeface="Arial" pitchFamily="34" charset="0"/>
            </a:endParaRPr>
          </a:p>
        </p:txBody>
      </p:sp>
      <p:sp>
        <p:nvSpPr>
          <p:cNvPr id="37904" name="AutoShape 16"/>
          <p:cNvSpPr>
            <a:spLocks noChangeArrowheads="1"/>
          </p:cNvSpPr>
          <p:nvPr/>
        </p:nvSpPr>
        <p:spPr bwMode="auto">
          <a:xfrm>
            <a:off x="5453063" y="4830763"/>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dirty="0">
                <a:solidFill>
                  <a:srgbClr val="000000"/>
                </a:solidFill>
                <a:cs typeface="Arial" pitchFamily="34" charset="0"/>
              </a:rPr>
              <a:t>Needed</a:t>
            </a:r>
          </a:p>
          <a:p>
            <a:pPr algn="ctr" eaLnBrk="0" hangingPunct="0"/>
            <a:r>
              <a:rPr lang="en-US" sz="1800" dirty="0" smtClean="0">
                <a:solidFill>
                  <a:srgbClr val="000000"/>
                </a:solidFill>
                <a:cs typeface="Arial" pitchFamily="34" charset="0"/>
              </a:rPr>
              <a:t>Assets </a:t>
            </a:r>
            <a:r>
              <a:rPr lang="en-US" sz="1800" dirty="0">
                <a:solidFill>
                  <a:srgbClr val="000000"/>
                </a:solidFill>
                <a:cs typeface="Arial" pitchFamily="34" charset="0"/>
              </a:rPr>
              <a:t>&amp; </a:t>
            </a:r>
          </a:p>
          <a:p>
            <a:pPr algn="ctr" eaLnBrk="0" hangingPunct="0"/>
            <a:r>
              <a:rPr lang="en-US" sz="1800" dirty="0">
                <a:solidFill>
                  <a:srgbClr val="000000"/>
                </a:solidFill>
                <a:cs typeface="Arial" pitchFamily="34" charset="0"/>
              </a:rPr>
              <a:t>Processes</a:t>
            </a:r>
            <a:endParaRPr lang="en-US" sz="1800" b="1" dirty="0">
              <a:solidFill>
                <a:srgbClr val="000000"/>
              </a:solidFill>
              <a:cs typeface="Arial" pitchFamily="34" charset="0"/>
            </a:endParaRPr>
          </a:p>
        </p:txBody>
      </p:sp>
      <p:sp>
        <p:nvSpPr>
          <p:cNvPr id="37905" name="AutoShape 17"/>
          <p:cNvSpPr>
            <a:spLocks noChangeArrowheads="1"/>
          </p:cNvSpPr>
          <p:nvPr/>
        </p:nvSpPr>
        <p:spPr bwMode="auto">
          <a:xfrm rot="5400000">
            <a:off x="6039643"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solidFill>
                <a:srgbClr val="000000"/>
              </a:solidFill>
              <a:latin typeface="Arial" pitchFamily="34" charset="0"/>
              <a:cs typeface="Arial" pitchFamily="34" charset="0"/>
            </a:endParaRPr>
          </a:p>
        </p:txBody>
      </p:sp>
      <p:sp>
        <p:nvSpPr>
          <p:cNvPr id="37906" name="Line 18"/>
          <p:cNvSpPr>
            <a:spLocks noChangeShapeType="1"/>
          </p:cNvSpPr>
          <p:nvPr/>
        </p:nvSpPr>
        <p:spPr bwMode="auto">
          <a:xfrm>
            <a:off x="6381750" y="4198938"/>
            <a:ext cx="0" cy="595312"/>
          </a:xfrm>
          <a:prstGeom prst="line">
            <a:avLst/>
          </a:prstGeom>
          <a:noFill/>
          <a:ln w="28575" cmpd="sng">
            <a:solidFill>
              <a:srgbClr val="FFFFFF"/>
            </a:solidFill>
            <a:round/>
            <a:headEnd type="triangle" w="med" len="med"/>
            <a:tailEnd type="triangle" w="med" len="med"/>
          </a:ln>
        </p:spPr>
        <p:txBody>
          <a:bodyPr/>
          <a:lstStyle/>
          <a:p>
            <a:endParaRPr lang="en-US">
              <a:solidFill>
                <a:srgbClr val="000000"/>
              </a:solidFill>
              <a:latin typeface="Arial" pitchFamily="34" charset="0"/>
              <a:cs typeface="Arial" pitchFamily="34" charset="0"/>
            </a:endParaRPr>
          </a:p>
        </p:txBody>
      </p:sp>
      <p:sp>
        <p:nvSpPr>
          <p:cNvPr id="37907" name="Text Box 19"/>
          <p:cNvSpPr txBox="1">
            <a:spLocks noChangeArrowheads="1"/>
          </p:cNvSpPr>
          <p:nvPr/>
        </p:nvSpPr>
        <p:spPr bwMode="auto">
          <a:xfrm>
            <a:off x="6469063" y="2546350"/>
            <a:ext cx="773112" cy="581025"/>
          </a:xfrm>
          <a:prstGeom prst="rect">
            <a:avLst/>
          </a:prstGeom>
          <a:noFill/>
          <a:ln w="12700">
            <a:noFill/>
            <a:miter lim="800000"/>
            <a:headEnd type="none" w="sm" len="sm"/>
            <a:tailEnd type="none" w="sm" len="sm"/>
          </a:ln>
        </p:spPr>
        <p:txBody>
          <a:bodyPr wrap="none">
            <a:spAutoFit/>
          </a:bodyPr>
          <a:lstStyle/>
          <a:p>
            <a:pPr algn="ctr" eaLnBrk="0" hangingPunct="0"/>
            <a:r>
              <a:rPr lang="en-US" sz="1600" i="1">
                <a:solidFill>
                  <a:srgbClr val="000000"/>
                </a:solidFill>
                <a:cs typeface="Arial" pitchFamily="34" charset="0"/>
              </a:rPr>
              <a:t>Market</a:t>
            </a:r>
          </a:p>
          <a:p>
            <a:pPr algn="ctr" eaLnBrk="0" hangingPunct="0"/>
            <a:r>
              <a:rPr lang="en-US" sz="1600" i="1">
                <a:solidFill>
                  <a:srgbClr val="000000"/>
                </a:solidFill>
                <a:cs typeface="Arial" pitchFamily="34" charset="0"/>
              </a:rPr>
              <a:t>view</a:t>
            </a:r>
          </a:p>
        </p:txBody>
      </p:sp>
      <p:sp>
        <p:nvSpPr>
          <p:cNvPr id="37908" name="Text Box 20"/>
          <p:cNvSpPr txBox="1">
            <a:spLocks noChangeArrowheads="1"/>
          </p:cNvSpPr>
          <p:nvPr/>
        </p:nvSpPr>
        <p:spPr bwMode="auto">
          <a:xfrm>
            <a:off x="1144588" y="2586038"/>
            <a:ext cx="941387" cy="581025"/>
          </a:xfrm>
          <a:prstGeom prst="rect">
            <a:avLst/>
          </a:prstGeom>
          <a:noFill/>
          <a:ln w="12700">
            <a:noFill/>
            <a:miter lim="800000"/>
            <a:headEnd type="none" w="sm" len="sm"/>
            <a:tailEnd type="none" w="sm" len="sm"/>
          </a:ln>
        </p:spPr>
        <p:txBody>
          <a:bodyPr wrap="none">
            <a:spAutoFit/>
          </a:bodyPr>
          <a:lstStyle/>
          <a:p>
            <a:pPr algn="ctr" eaLnBrk="0" hangingPunct="0"/>
            <a:r>
              <a:rPr lang="en-US" sz="1600" i="1">
                <a:solidFill>
                  <a:srgbClr val="000000"/>
                </a:solidFill>
                <a:cs typeface="Arial" pitchFamily="34" charset="0"/>
              </a:rPr>
              <a:t>Resource</a:t>
            </a:r>
          </a:p>
          <a:p>
            <a:pPr algn="ctr" eaLnBrk="0" hangingPunct="0"/>
            <a:r>
              <a:rPr lang="en-US" sz="1600" i="1">
                <a:solidFill>
                  <a:srgbClr val="000000"/>
                </a:solidFill>
                <a:cs typeface="Arial" pitchFamily="34" charset="0"/>
              </a:rPr>
              <a:t>view</a:t>
            </a:r>
          </a:p>
        </p:txBody>
      </p:sp>
    </p:spTree>
    <p:extLst>
      <p:ext uri="{BB962C8B-B14F-4D97-AF65-F5344CB8AC3E}">
        <p14:creationId xmlns:p14="http://schemas.microsoft.com/office/powerpoint/2010/main" val="239521367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4"/>
          <p:cNvSpPr>
            <a:spLocks noGrp="1"/>
          </p:cNvSpPr>
          <p:nvPr>
            <p:ph type="ctrTitle"/>
          </p:nvPr>
        </p:nvSpPr>
        <p:spPr>
          <a:noFill/>
        </p:spPr>
        <p:txBody>
          <a:bodyPr/>
          <a:lstStyle/>
          <a:p>
            <a:r>
              <a:rPr lang="en-US" smtClean="0"/>
              <a:t>Extra Slides</a:t>
            </a:r>
          </a:p>
        </p:txBody>
      </p:sp>
      <p:sp>
        <p:nvSpPr>
          <p:cNvPr id="53251" name="Subtitle 5"/>
          <p:cNvSpPr>
            <a:spLocks noGrp="1"/>
          </p:cNvSpPr>
          <p:nvPr>
            <p:ph type="subTitle" idx="1"/>
          </p:nvPr>
        </p:nvSpPr>
        <p:spPr/>
        <p:txBody>
          <a:bodyPr/>
          <a:lstStyle/>
          <a:p>
            <a:r>
              <a:rPr lang="en-US" smtClean="0"/>
              <a:t>After this</a:t>
            </a:r>
          </a:p>
        </p:txBody>
      </p:sp>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Generic ROIC Tree</a:t>
            </a:r>
            <a:endParaRPr lang="en-US" dirty="0"/>
          </a:p>
        </p:txBody>
      </p:sp>
      <p:sp>
        <p:nvSpPr>
          <p:cNvPr id="4" name="Rounded Rectangle 3"/>
          <p:cNvSpPr/>
          <p:nvPr/>
        </p:nvSpPr>
        <p:spPr bwMode="auto">
          <a:xfrm>
            <a:off x="312814" y="3200415"/>
            <a:ext cx="1010653" cy="408623"/>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ROIC</a:t>
            </a:r>
          </a:p>
        </p:txBody>
      </p:sp>
      <p:grpSp>
        <p:nvGrpSpPr>
          <p:cNvPr id="35" name="Group 34"/>
          <p:cNvGrpSpPr/>
          <p:nvPr/>
        </p:nvGrpSpPr>
        <p:grpSpPr>
          <a:xfrm>
            <a:off x="818141" y="1804737"/>
            <a:ext cx="2418354" cy="3698267"/>
            <a:chOff x="818141" y="1804737"/>
            <a:chExt cx="2418354" cy="3698267"/>
          </a:xfrm>
        </p:grpSpPr>
        <p:sp>
          <p:nvSpPr>
            <p:cNvPr id="5" name="Rounded Rectangle 4"/>
            <p:cNvSpPr/>
            <p:nvPr/>
          </p:nvSpPr>
          <p:spPr bwMode="auto">
            <a:xfrm>
              <a:off x="1720514" y="1804737"/>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Return</a:t>
              </a:r>
            </a:p>
            <a:p>
              <a:pPr marL="0" marR="0" indent="0" algn="ctr" defTabSz="914400" rtl="0" eaLnBrk="1" fontAlgn="base" latinLnBrk="0" hangingPunct="1">
                <a:lnSpc>
                  <a:spcPct val="100000"/>
                </a:lnSpc>
                <a:spcBef>
                  <a:spcPct val="0"/>
                </a:spcBef>
                <a:spcAft>
                  <a:spcPct val="0"/>
                </a:spcAft>
                <a:buClrTx/>
                <a:buSzTx/>
                <a:buFontTx/>
                <a:buNone/>
                <a:tabLst/>
              </a:pPr>
              <a:r>
                <a:rPr lang="en-US" sz="1800" dirty="0" smtClean="0">
                  <a:latin typeface="Helvetica" pitchFamily="34" charset="0"/>
                  <a:cs typeface="Helvetica" pitchFamily="34" charset="0"/>
                </a:rPr>
                <a:t>(NOPAT)</a:t>
              </a:r>
              <a:endParaRPr kumimoji="0" lang="en-US" sz="1800" b="0" i="0" u="none" strike="noStrike" cap="none" normalizeH="0" baseline="0" dirty="0" smtClean="0">
                <a:ln>
                  <a:noFill/>
                </a:ln>
                <a:solidFill>
                  <a:schemeClr val="tx1"/>
                </a:solidFill>
                <a:effectLst/>
                <a:latin typeface="Helvetica" pitchFamily="34" charset="0"/>
                <a:cs typeface="Helvetica" pitchFamily="34" charset="0"/>
              </a:endParaRPr>
            </a:p>
          </p:txBody>
        </p:sp>
        <p:sp>
          <p:nvSpPr>
            <p:cNvPr id="6" name="Rounded Rectangle 5"/>
            <p:cNvSpPr/>
            <p:nvPr/>
          </p:nvSpPr>
          <p:spPr bwMode="auto">
            <a:xfrm>
              <a:off x="1708483" y="4174981"/>
              <a:ext cx="1528012" cy="1328023"/>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800" dirty="0" smtClean="0">
                  <a:latin typeface="Helvetica" pitchFamily="34" charset="0"/>
                  <a:cs typeface="Helvetica" pitchFamily="34" charset="0"/>
                </a:rPr>
                <a:t>Invested Capital</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a:t>
              </a:r>
              <a:r>
                <a:rPr kumimoji="0" lang="en-US" sz="1800" b="0" i="0" u="none" strike="noStrike" cap="none" normalizeH="0" dirty="0" smtClean="0">
                  <a:ln>
                    <a:noFill/>
                  </a:ln>
                  <a:solidFill>
                    <a:schemeClr val="tx1"/>
                  </a:solidFill>
                  <a:effectLst/>
                  <a:latin typeface="Helvetica" pitchFamily="34" charset="0"/>
                  <a:cs typeface="Helvetica" pitchFamily="34" charset="0"/>
                </a:rPr>
                <a:t> Assets</a:t>
              </a:r>
              <a:endParaRPr kumimoji="0" lang="en-US" sz="1800" b="0" i="0" u="none" strike="noStrike" cap="none" normalizeH="0" baseline="0" dirty="0" smtClean="0">
                <a:ln>
                  <a:noFill/>
                </a:ln>
                <a:solidFill>
                  <a:schemeClr val="tx1"/>
                </a:solidFill>
                <a:effectLst/>
                <a:latin typeface="Helvetica" pitchFamily="34" charset="0"/>
                <a:cs typeface="Helvetica" pitchFamily="34" charset="0"/>
              </a:endParaRPr>
            </a:p>
          </p:txBody>
        </p:sp>
        <p:cxnSp>
          <p:nvCxnSpPr>
            <p:cNvPr id="18" name="Elbow Connector 17"/>
            <p:cNvCxnSpPr>
              <a:stCxn id="5" idx="1"/>
              <a:endCxn id="4" idx="0"/>
            </p:cNvCxnSpPr>
            <p:nvPr/>
          </p:nvCxnSpPr>
          <p:spPr bwMode="auto">
            <a:xfrm rot="10800000" flipV="1">
              <a:off x="818142" y="2162281"/>
              <a:ext cx="902373" cy="1038133"/>
            </a:xfrm>
            <a:prstGeom prst="bentConnector2">
              <a:avLst/>
            </a:prstGeom>
            <a:solidFill>
              <a:schemeClr val="accent1"/>
            </a:solidFill>
            <a:ln w="9525" cap="flat" cmpd="sng" algn="ctr">
              <a:solidFill>
                <a:schemeClr val="tx1"/>
              </a:solidFill>
              <a:prstDash val="dash"/>
              <a:round/>
              <a:headEnd type="none" w="med" len="med"/>
              <a:tailEnd type="arrow"/>
            </a:ln>
            <a:effectLst/>
          </p:spPr>
        </p:cxnSp>
        <p:cxnSp>
          <p:nvCxnSpPr>
            <p:cNvPr id="21" name="Shape 20"/>
            <p:cNvCxnSpPr>
              <a:stCxn id="6" idx="1"/>
              <a:endCxn id="4" idx="2"/>
            </p:cNvCxnSpPr>
            <p:nvPr/>
          </p:nvCxnSpPr>
          <p:spPr bwMode="auto">
            <a:xfrm rot="10800000">
              <a:off x="818141" y="3609039"/>
              <a:ext cx="890342" cy="1229955"/>
            </a:xfrm>
            <a:prstGeom prst="bentConnector2">
              <a:avLst/>
            </a:prstGeom>
            <a:solidFill>
              <a:schemeClr val="accent1"/>
            </a:solidFill>
            <a:ln w="9525" cap="flat" cmpd="sng" algn="ctr">
              <a:solidFill>
                <a:schemeClr val="tx1"/>
              </a:solidFill>
              <a:prstDash val="dash"/>
              <a:round/>
              <a:headEnd type="none" w="med" len="med"/>
              <a:tailEnd type="arrow"/>
            </a:ln>
            <a:effectLst/>
          </p:spPr>
        </p:cxnSp>
        <p:sp>
          <p:nvSpPr>
            <p:cNvPr id="22" name="TextBox 21"/>
            <p:cNvSpPr txBox="1"/>
            <p:nvPr/>
          </p:nvSpPr>
          <p:spPr>
            <a:xfrm>
              <a:off x="1431752" y="3176332"/>
              <a:ext cx="352982" cy="461665"/>
            </a:xfrm>
            <a:prstGeom prst="rect">
              <a:avLst/>
            </a:prstGeom>
            <a:noFill/>
          </p:spPr>
          <p:txBody>
            <a:bodyPr wrap="none" rtlCol="0">
              <a:spAutoFit/>
            </a:bodyPr>
            <a:lstStyle/>
            <a:p>
              <a:r>
                <a:rPr lang="en-US" dirty="0" smtClean="0"/>
                <a:t>÷</a:t>
              </a:r>
              <a:endParaRPr lang="en-US" dirty="0"/>
            </a:p>
          </p:txBody>
        </p:sp>
      </p:grpSp>
      <p:grpSp>
        <p:nvGrpSpPr>
          <p:cNvPr id="48" name="Group 47"/>
          <p:cNvGrpSpPr/>
          <p:nvPr/>
        </p:nvGrpSpPr>
        <p:grpSpPr>
          <a:xfrm>
            <a:off x="2466474" y="1082842"/>
            <a:ext cx="2743199" cy="1962363"/>
            <a:chOff x="2466474" y="1082842"/>
            <a:chExt cx="2743199" cy="1962363"/>
          </a:xfrm>
        </p:grpSpPr>
        <p:sp>
          <p:nvSpPr>
            <p:cNvPr id="7" name="Rounded Rectangle 6"/>
            <p:cNvSpPr/>
            <p:nvPr/>
          </p:nvSpPr>
          <p:spPr bwMode="auto">
            <a:xfrm>
              <a:off x="3717756" y="1082842"/>
              <a:ext cx="1491917" cy="1021556"/>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 Income</a:t>
              </a:r>
            </a:p>
            <a:p>
              <a:pPr marL="0" marR="0" indent="0" algn="ctr" defTabSz="914400" rtl="0" eaLnBrk="1" fontAlgn="base" latinLnBrk="0" hangingPunct="1">
                <a:lnSpc>
                  <a:spcPct val="100000"/>
                </a:lnSpc>
                <a:spcBef>
                  <a:spcPct val="0"/>
                </a:spcBef>
                <a:spcAft>
                  <a:spcPct val="0"/>
                </a:spcAft>
                <a:buClrTx/>
                <a:buSzTx/>
                <a:buFontTx/>
                <a:buNone/>
                <a:tabLst/>
              </a:pPr>
              <a:r>
                <a:rPr lang="en-US" sz="1800" dirty="0" smtClean="0">
                  <a:latin typeface="Helvetica" pitchFamily="34" charset="0"/>
                  <a:cs typeface="Helvetica" pitchFamily="34" charset="0"/>
                </a:rPr>
                <a:t>(EBIT)</a:t>
              </a:r>
              <a:endParaRPr kumimoji="0" lang="en-US" sz="1800" b="0" i="0" u="none" strike="noStrike" cap="none" normalizeH="0" baseline="0" dirty="0" smtClean="0">
                <a:ln>
                  <a:noFill/>
                </a:ln>
                <a:solidFill>
                  <a:schemeClr val="tx1"/>
                </a:solidFill>
                <a:effectLst/>
                <a:latin typeface="Helvetica" pitchFamily="34" charset="0"/>
                <a:cs typeface="Helvetica" pitchFamily="34" charset="0"/>
              </a:endParaRPr>
            </a:p>
          </p:txBody>
        </p:sp>
        <p:sp>
          <p:nvSpPr>
            <p:cNvPr id="8" name="Rounded Rectangle 7"/>
            <p:cNvSpPr/>
            <p:nvPr/>
          </p:nvSpPr>
          <p:spPr bwMode="auto">
            <a:xfrm>
              <a:off x="3717756" y="2636582"/>
              <a:ext cx="1491917" cy="408623"/>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800" dirty="0" smtClean="0">
                  <a:latin typeface="Helvetica" pitchFamily="34" charset="0"/>
                  <a:cs typeface="Helvetica" pitchFamily="34" charset="0"/>
                </a:rPr>
                <a:t>1- tax rate</a:t>
              </a:r>
              <a:endParaRPr kumimoji="0" lang="en-US" sz="1800" b="0" i="0" u="none" strike="noStrike" cap="none" normalizeH="0" baseline="0" dirty="0" smtClean="0">
                <a:ln>
                  <a:noFill/>
                </a:ln>
                <a:solidFill>
                  <a:schemeClr val="tx1"/>
                </a:solidFill>
                <a:effectLst/>
                <a:latin typeface="Helvetica" pitchFamily="34" charset="0"/>
                <a:cs typeface="Helvetica" pitchFamily="34" charset="0"/>
              </a:endParaRPr>
            </a:p>
          </p:txBody>
        </p:sp>
        <p:cxnSp>
          <p:nvCxnSpPr>
            <p:cNvPr id="24" name="Shape 23"/>
            <p:cNvCxnSpPr>
              <a:stCxn id="7" idx="1"/>
              <a:endCxn id="5" idx="0"/>
            </p:cNvCxnSpPr>
            <p:nvPr/>
          </p:nvCxnSpPr>
          <p:spPr bwMode="auto">
            <a:xfrm rot="10800000" flipV="1">
              <a:off x="2466474" y="1593619"/>
              <a:ext cx="1251283" cy="211117"/>
            </a:xfrm>
            <a:prstGeom prst="bentConnector2">
              <a:avLst/>
            </a:prstGeom>
            <a:solidFill>
              <a:schemeClr val="accent1"/>
            </a:solidFill>
            <a:ln w="9525" cap="flat" cmpd="sng" algn="ctr">
              <a:solidFill>
                <a:schemeClr val="tx1"/>
              </a:solidFill>
              <a:prstDash val="dash"/>
              <a:round/>
              <a:headEnd type="none" w="med" len="med"/>
              <a:tailEnd type="arrow"/>
            </a:ln>
            <a:effectLst/>
          </p:spPr>
        </p:cxnSp>
        <p:cxnSp>
          <p:nvCxnSpPr>
            <p:cNvPr id="26" name="Shape 25"/>
            <p:cNvCxnSpPr>
              <a:stCxn id="8" idx="1"/>
              <a:endCxn id="5" idx="2"/>
            </p:cNvCxnSpPr>
            <p:nvPr/>
          </p:nvCxnSpPr>
          <p:spPr bwMode="auto">
            <a:xfrm rot="10800000">
              <a:off x="2466474" y="2519826"/>
              <a:ext cx="1251283" cy="321068"/>
            </a:xfrm>
            <a:prstGeom prst="bentConnector2">
              <a:avLst/>
            </a:prstGeom>
            <a:solidFill>
              <a:schemeClr val="accent1"/>
            </a:solidFill>
            <a:ln w="9525" cap="flat" cmpd="sng" algn="ctr">
              <a:solidFill>
                <a:schemeClr val="tx1"/>
              </a:solidFill>
              <a:prstDash val="dash"/>
              <a:round/>
              <a:headEnd type="none" w="med" len="med"/>
              <a:tailEnd type="arrow"/>
            </a:ln>
            <a:effectLst/>
          </p:spPr>
        </p:cxnSp>
        <p:sp>
          <p:nvSpPr>
            <p:cNvPr id="27" name="TextBox 26"/>
            <p:cNvSpPr txBox="1"/>
            <p:nvPr/>
          </p:nvSpPr>
          <p:spPr>
            <a:xfrm>
              <a:off x="3284622" y="1949115"/>
              <a:ext cx="357790" cy="461665"/>
            </a:xfrm>
            <a:prstGeom prst="rect">
              <a:avLst/>
            </a:prstGeom>
            <a:noFill/>
          </p:spPr>
          <p:txBody>
            <a:bodyPr wrap="none" rtlCol="0">
              <a:spAutoFit/>
            </a:bodyPr>
            <a:lstStyle/>
            <a:p>
              <a:r>
                <a:rPr lang="en-US" dirty="0" smtClean="0"/>
                <a:t>×</a:t>
              </a:r>
              <a:endParaRPr lang="en-US" dirty="0"/>
            </a:p>
          </p:txBody>
        </p:sp>
      </p:grpSp>
      <p:grpSp>
        <p:nvGrpSpPr>
          <p:cNvPr id="38" name="Group 37"/>
          <p:cNvGrpSpPr/>
          <p:nvPr/>
        </p:nvGrpSpPr>
        <p:grpSpPr>
          <a:xfrm>
            <a:off x="2472490" y="3577389"/>
            <a:ext cx="2737183" cy="2701982"/>
            <a:chOff x="2472490" y="3577389"/>
            <a:chExt cx="2737183" cy="2701982"/>
          </a:xfrm>
        </p:grpSpPr>
        <p:sp>
          <p:nvSpPr>
            <p:cNvPr id="9" name="Rounded Rectangle 8"/>
            <p:cNvSpPr/>
            <p:nvPr/>
          </p:nvSpPr>
          <p:spPr bwMode="auto">
            <a:xfrm>
              <a:off x="3717756" y="3577389"/>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 net WC</a:t>
              </a:r>
            </a:p>
          </p:txBody>
        </p:sp>
        <p:sp>
          <p:nvSpPr>
            <p:cNvPr id="10" name="Rounded Rectangle 9"/>
            <p:cNvSpPr/>
            <p:nvPr/>
          </p:nvSpPr>
          <p:spPr bwMode="auto">
            <a:xfrm>
              <a:off x="3717756" y="5257815"/>
              <a:ext cx="1491917" cy="1021556"/>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 Fixed Assets</a:t>
              </a:r>
            </a:p>
          </p:txBody>
        </p:sp>
        <p:cxnSp>
          <p:nvCxnSpPr>
            <p:cNvPr id="29" name="Shape 28"/>
            <p:cNvCxnSpPr>
              <a:stCxn id="9" idx="1"/>
              <a:endCxn id="6" idx="0"/>
            </p:cNvCxnSpPr>
            <p:nvPr/>
          </p:nvCxnSpPr>
          <p:spPr bwMode="auto">
            <a:xfrm rot="10800000" flipV="1">
              <a:off x="2472490" y="3934933"/>
              <a:ext cx="1245267" cy="240047"/>
            </a:xfrm>
            <a:prstGeom prst="bentConnector2">
              <a:avLst/>
            </a:prstGeom>
            <a:solidFill>
              <a:schemeClr val="accent1"/>
            </a:solidFill>
            <a:ln w="9525" cap="flat" cmpd="sng" algn="ctr">
              <a:solidFill>
                <a:schemeClr val="tx1"/>
              </a:solidFill>
              <a:prstDash val="dash"/>
              <a:round/>
              <a:headEnd type="none" w="med" len="med"/>
              <a:tailEnd type="arrow"/>
            </a:ln>
            <a:effectLst/>
          </p:spPr>
        </p:cxnSp>
        <p:cxnSp>
          <p:nvCxnSpPr>
            <p:cNvPr id="31" name="Shape 30"/>
            <p:cNvCxnSpPr>
              <a:stCxn id="10" idx="1"/>
              <a:endCxn id="6" idx="2"/>
            </p:cNvCxnSpPr>
            <p:nvPr/>
          </p:nvCxnSpPr>
          <p:spPr bwMode="auto">
            <a:xfrm rot="10800000">
              <a:off x="2472490" y="5503005"/>
              <a:ext cx="1245267" cy="265589"/>
            </a:xfrm>
            <a:prstGeom prst="bentConnector2">
              <a:avLst/>
            </a:prstGeom>
            <a:solidFill>
              <a:schemeClr val="accent1"/>
            </a:solidFill>
            <a:ln w="9525" cap="flat" cmpd="sng" algn="ctr">
              <a:solidFill>
                <a:schemeClr val="tx1"/>
              </a:solidFill>
              <a:prstDash val="dash"/>
              <a:round/>
              <a:headEnd type="none" w="med" len="med"/>
              <a:tailEnd type="arrow"/>
            </a:ln>
            <a:effectLst/>
          </p:spPr>
        </p:cxnSp>
        <p:sp>
          <p:nvSpPr>
            <p:cNvPr id="32" name="TextBox 31"/>
            <p:cNvSpPr txBox="1"/>
            <p:nvPr/>
          </p:nvSpPr>
          <p:spPr>
            <a:xfrm>
              <a:off x="3284622" y="4632157"/>
              <a:ext cx="357790" cy="461665"/>
            </a:xfrm>
            <a:prstGeom prst="rect">
              <a:avLst/>
            </a:prstGeom>
            <a:noFill/>
          </p:spPr>
          <p:txBody>
            <a:bodyPr wrap="none" rtlCol="0">
              <a:spAutoFit/>
            </a:bodyPr>
            <a:lstStyle/>
            <a:p>
              <a:r>
                <a:rPr lang="en-US" dirty="0" smtClean="0"/>
                <a:t>+</a:t>
              </a:r>
              <a:endParaRPr lang="en-US" dirty="0"/>
            </a:p>
          </p:txBody>
        </p:sp>
      </p:grpSp>
      <p:grpSp>
        <p:nvGrpSpPr>
          <p:cNvPr id="40" name="Group 39"/>
          <p:cNvGrpSpPr/>
          <p:nvPr/>
        </p:nvGrpSpPr>
        <p:grpSpPr>
          <a:xfrm>
            <a:off x="5209673" y="625627"/>
            <a:ext cx="2081463" cy="2176595"/>
            <a:chOff x="5209673" y="625627"/>
            <a:chExt cx="2081463" cy="2176595"/>
          </a:xfrm>
        </p:grpSpPr>
        <p:sp>
          <p:nvSpPr>
            <p:cNvPr id="11" name="Rounded Rectangle 10"/>
            <p:cNvSpPr/>
            <p:nvPr/>
          </p:nvSpPr>
          <p:spPr bwMode="auto">
            <a:xfrm>
              <a:off x="5799219" y="625627"/>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 Revenue</a:t>
              </a:r>
            </a:p>
          </p:txBody>
        </p:sp>
        <p:sp>
          <p:nvSpPr>
            <p:cNvPr id="12" name="Rounded Rectangle 11"/>
            <p:cNvSpPr/>
            <p:nvPr/>
          </p:nvSpPr>
          <p:spPr bwMode="auto">
            <a:xfrm>
              <a:off x="5799219" y="1780666"/>
              <a:ext cx="1491917" cy="1021556"/>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Operating Expense OPEX</a:t>
              </a:r>
            </a:p>
          </p:txBody>
        </p:sp>
        <p:cxnSp>
          <p:nvCxnSpPr>
            <p:cNvPr id="34" name="Elbow Connector 33"/>
            <p:cNvCxnSpPr>
              <a:stCxn id="11" idx="1"/>
              <a:endCxn id="7" idx="3"/>
            </p:cNvCxnSpPr>
            <p:nvPr/>
          </p:nvCxnSpPr>
          <p:spPr bwMode="auto">
            <a:xfrm rot="10800000" flipV="1">
              <a:off x="5209673" y="983172"/>
              <a:ext cx="589546" cy="610448"/>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cxnSp>
          <p:nvCxnSpPr>
            <p:cNvPr id="36" name="Elbow Connector 35"/>
            <p:cNvCxnSpPr>
              <a:stCxn id="12" idx="1"/>
              <a:endCxn id="7" idx="3"/>
            </p:cNvCxnSpPr>
            <p:nvPr/>
          </p:nvCxnSpPr>
          <p:spPr bwMode="auto">
            <a:xfrm rot="10800000">
              <a:off x="5209673" y="1593620"/>
              <a:ext cx="589546" cy="697824"/>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sp>
          <p:nvSpPr>
            <p:cNvPr id="37" name="TextBox 36"/>
            <p:cNvSpPr txBox="1"/>
            <p:nvPr/>
          </p:nvSpPr>
          <p:spPr>
            <a:xfrm>
              <a:off x="5642811" y="1371599"/>
              <a:ext cx="287258" cy="461665"/>
            </a:xfrm>
            <a:prstGeom prst="rect">
              <a:avLst/>
            </a:prstGeom>
            <a:noFill/>
          </p:spPr>
          <p:txBody>
            <a:bodyPr wrap="none" rtlCol="0">
              <a:spAutoFit/>
            </a:bodyPr>
            <a:lstStyle/>
            <a:p>
              <a:r>
                <a:rPr lang="en-US" dirty="0" smtClean="0"/>
                <a:t>-</a:t>
              </a:r>
              <a:endParaRPr lang="en-US" dirty="0"/>
            </a:p>
          </p:txBody>
        </p:sp>
      </p:grpSp>
      <p:grpSp>
        <p:nvGrpSpPr>
          <p:cNvPr id="44" name="Group 43"/>
          <p:cNvGrpSpPr/>
          <p:nvPr/>
        </p:nvGrpSpPr>
        <p:grpSpPr>
          <a:xfrm>
            <a:off x="5209673" y="3109820"/>
            <a:ext cx="2081463" cy="1713712"/>
            <a:chOff x="5209673" y="3109820"/>
            <a:chExt cx="2081463" cy="1713712"/>
          </a:xfrm>
        </p:grpSpPr>
        <p:sp>
          <p:nvSpPr>
            <p:cNvPr id="13" name="Rounded Rectangle 12"/>
            <p:cNvSpPr/>
            <p:nvPr/>
          </p:nvSpPr>
          <p:spPr bwMode="auto">
            <a:xfrm>
              <a:off x="5799219" y="3109820"/>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Current assets</a:t>
              </a:r>
            </a:p>
          </p:txBody>
        </p:sp>
        <p:sp>
          <p:nvSpPr>
            <p:cNvPr id="14" name="Rounded Rectangle 13"/>
            <p:cNvSpPr/>
            <p:nvPr/>
          </p:nvSpPr>
          <p:spPr bwMode="auto">
            <a:xfrm>
              <a:off x="5799219" y="4108443"/>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Current liabilities</a:t>
              </a:r>
            </a:p>
          </p:txBody>
        </p:sp>
        <p:cxnSp>
          <p:nvCxnSpPr>
            <p:cNvPr id="39" name="Elbow Connector 38"/>
            <p:cNvCxnSpPr>
              <a:stCxn id="13" idx="1"/>
              <a:endCxn id="9" idx="3"/>
            </p:cNvCxnSpPr>
            <p:nvPr/>
          </p:nvCxnSpPr>
          <p:spPr bwMode="auto">
            <a:xfrm rot="10800000" flipV="1">
              <a:off x="5209673" y="3467364"/>
              <a:ext cx="589546" cy="467569"/>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cxnSp>
          <p:nvCxnSpPr>
            <p:cNvPr id="41" name="Elbow Connector 40"/>
            <p:cNvCxnSpPr>
              <a:stCxn id="14" idx="1"/>
              <a:endCxn id="9" idx="3"/>
            </p:cNvCxnSpPr>
            <p:nvPr/>
          </p:nvCxnSpPr>
          <p:spPr bwMode="auto">
            <a:xfrm rot="10800000">
              <a:off x="5209673" y="3934934"/>
              <a:ext cx="589546" cy="531054"/>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sp>
          <p:nvSpPr>
            <p:cNvPr id="42" name="TextBox 41"/>
            <p:cNvSpPr txBox="1"/>
            <p:nvPr/>
          </p:nvSpPr>
          <p:spPr>
            <a:xfrm>
              <a:off x="5642811" y="3741820"/>
              <a:ext cx="287258" cy="461665"/>
            </a:xfrm>
            <a:prstGeom prst="rect">
              <a:avLst/>
            </a:prstGeom>
            <a:noFill/>
          </p:spPr>
          <p:txBody>
            <a:bodyPr wrap="none" rtlCol="0">
              <a:spAutoFit/>
            </a:bodyPr>
            <a:lstStyle/>
            <a:p>
              <a:r>
                <a:rPr lang="en-US" dirty="0" smtClean="0"/>
                <a:t>-</a:t>
              </a:r>
              <a:endParaRPr lang="en-US" dirty="0"/>
            </a:p>
          </p:txBody>
        </p:sp>
      </p:grpSp>
      <p:grpSp>
        <p:nvGrpSpPr>
          <p:cNvPr id="46" name="Group 45"/>
          <p:cNvGrpSpPr/>
          <p:nvPr/>
        </p:nvGrpSpPr>
        <p:grpSpPr>
          <a:xfrm>
            <a:off x="5209673" y="5179258"/>
            <a:ext cx="2081463" cy="1359116"/>
            <a:chOff x="5209673" y="5179258"/>
            <a:chExt cx="2081463" cy="1359116"/>
          </a:xfrm>
        </p:grpSpPr>
        <p:sp>
          <p:nvSpPr>
            <p:cNvPr id="15" name="Rounded Rectangle 14"/>
            <p:cNvSpPr/>
            <p:nvPr/>
          </p:nvSpPr>
          <p:spPr bwMode="auto">
            <a:xfrm>
              <a:off x="5799219" y="5179258"/>
              <a:ext cx="1491917" cy="408623"/>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PPE</a:t>
              </a:r>
            </a:p>
          </p:txBody>
        </p:sp>
        <p:sp>
          <p:nvSpPr>
            <p:cNvPr id="16" name="Rounded Rectangle 15"/>
            <p:cNvSpPr/>
            <p:nvPr/>
          </p:nvSpPr>
          <p:spPr bwMode="auto">
            <a:xfrm>
              <a:off x="5799219" y="5823285"/>
              <a:ext cx="1491917" cy="715089"/>
            </a:xfrm>
            <a:prstGeom prst="roundRect">
              <a:avLst/>
            </a:prstGeom>
            <a:solidFill>
              <a:schemeClr val="accent6">
                <a:lumMod val="20000"/>
                <a:lumOff val="8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Helvetica" pitchFamily="34" charset="0"/>
                  <a:cs typeface="Helvetica" pitchFamily="34" charset="0"/>
                </a:rPr>
                <a:t>Goodwill,</a:t>
              </a:r>
            </a:p>
            <a:p>
              <a:pPr marL="0" marR="0" indent="0" algn="ctr" defTabSz="914400" rtl="0" eaLnBrk="1" fontAlgn="base" latinLnBrk="0" hangingPunct="1">
                <a:lnSpc>
                  <a:spcPct val="100000"/>
                </a:lnSpc>
                <a:spcBef>
                  <a:spcPct val="0"/>
                </a:spcBef>
                <a:spcAft>
                  <a:spcPct val="0"/>
                </a:spcAft>
                <a:buClrTx/>
                <a:buSzTx/>
                <a:buFontTx/>
                <a:buNone/>
                <a:tabLst/>
              </a:pPr>
              <a:r>
                <a:rPr lang="en-US" sz="1800" dirty="0" smtClean="0">
                  <a:latin typeface="Helvetica" pitchFamily="34" charset="0"/>
                  <a:cs typeface="Helvetica" pitchFamily="34" charset="0"/>
                </a:rPr>
                <a:t>other</a:t>
              </a:r>
              <a:endParaRPr kumimoji="0" lang="en-US" sz="1800" b="0" i="0" u="none" strike="noStrike" cap="none" normalizeH="0" baseline="0" dirty="0" smtClean="0">
                <a:ln>
                  <a:noFill/>
                </a:ln>
                <a:solidFill>
                  <a:schemeClr val="tx1"/>
                </a:solidFill>
                <a:effectLst/>
                <a:latin typeface="Helvetica" pitchFamily="34" charset="0"/>
                <a:cs typeface="Helvetica" pitchFamily="34" charset="0"/>
              </a:endParaRPr>
            </a:p>
          </p:txBody>
        </p:sp>
        <p:sp>
          <p:nvSpPr>
            <p:cNvPr id="43" name="TextBox 42"/>
            <p:cNvSpPr txBox="1"/>
            <p:nvPr/>
          </p:nvSpPr>
          <p:spPr>
            <a:xfrm>
              <a:off x="5498433" y="5510462"/>
              <a:ext cx="357790" cy="461665"/>
            </a:xfrm>
            <a:prstGeom prst="rect">
              <a:avLst/>
            </a:prstGeom>
            <a:noFill/>
          </p:spPr>
          <p:txBody>
            <a:bodyPr wrap="none" rtlCol="0">
              <a:spAutoFit/>
            </a:bodyPr>
            <a:lstStyle/>
            <a:p>
              <a:r>
                <a:rPr lang="en-US" dirty="0" smtClean="0"/>
                <a:t>+</a:t>
              </a:r>
              <a:endParaRPr lang="en-US" dirty="0"/>
            </a:p>
          </p:txBody>
        </p:sp>
        <p:cxnSp>
          <p:nvCxnSpPr>
            <p:cNvPr id="45" name="Elbow Connector 44"/>
            <p:cNvCxnSpPr>
              <a:stCxn id="15" idx="1"/>
              <a:endCxn id="10" idx="3"/>
            </p:cNvCxnSpPr>
            <p:nvPr/>
          </p:nvCxnSpPr>
          <p:spPr bwMode="auto">
            <a:xfrm rot="10800000" flipV="1">
              <a:off x="5209673" y="5383569"/>
              <a:ext cx="589546" cy="385023"/>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cxnSp>
          <p:nvCxnSpPr>
            <p:cNvPr id="47" name="Elbow Connector 46"/>
            <p:cNvCxnSpPr>
              <a:stCxn id="16" idx="1"/>
              <a:endCxn id="10" idx="3"/>
            </p:cNvCxnSpPr>
            <p:nvPr/>
          </p:nvCxnSpPr>
          <p:spPr bwMode="auto">
            <a:xfrm rot="10800000">
              <a:off x="5209673" y="5768594"/>
              <a:ext cx="589546" cy="412237"/>
            </a:xfrm>
            <a:prstGeom prst="bentConnector3">
              <a:avLst>
                <a:gd name="adj1" fmla="val 50000"/>
              </a:avLst>
            </a:prstGeom>
            <a:solidFill>
              <a:schemeClr val="accent1"/>
            </a:solidFill>
            <a:ln w="9525" cap="flat" cmpd="sng" algn="ctr">
              <a:solidFill>
                <a:schemeClr val="tx1"/>
              </a:solidFill>
              <a:prstDash val="dash"/>
              <a:round/>
              <a:headEnd type="none" w="med" len="med"/>
              <a:tailEnd type="arrow"/>
            </a:ln>
            <a:effectLst/>
          </p:spPr>
        </p:cxn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rossaisle"/>
          <p:cNvPicPr>
            <a:picLocks noChangeAspect="1" noChangeArrowheads="1"/>
          </p:cNvPicPr>
          <p:nvPr/>
        </p:nvPicPr>
        <p:blipFill>
          <a:blip r:embed="rId3" cstate="print"/>
          <a:srcRect/>
          <a:stretch>
            <a:fillRect/>
          </a:stretch>
        </p:blipFill>
        <p:spPr bwMode="auto">
          <a:xfrm>
            <a:off x="0" y="0"/>
            <a:ext cx="4419600" cy="3343275"/>
          </a:xfrm>
          <a:prstGeom prst="rect">
            <a:avLst/>
          </a:prstGeom>
          <a:noFill/>
          <a:ln w="9525">
            <a:noFill/>
            <a:miter lim="800000"/>
            <a:headEnd/>
            <a:tailEnd/>
          </a:ln>
        </p:spPr>
      </p:pic>
      <p:pic>
        <p:nvPicPr>
          <p:cNvPr id="290819" name="Picture 3" descr="pickpilot"/>
          <p:cNvPicPr>
            <a:picLocks noChangeAspect="1" noChangeArrowheads="1"/>
          </p:cNvPicPr>
          <p:nvPr/>
        </p:nvPicPr>
        <p:blipFill>
          <a:blip r:embed="rId4" cstate="print"/>
          <a:srcRect/>
          <a:stretch>
            <a:fillRect/>
          </a:stretch>
        </p:blipFill>
        <p:spPr bwMode="auto">
          <a:xfrm>
            <a:off x="4724400" y="0"/>
            <a:ext cx="4419600" cy="3308350"/>
          </a:xfrm>
          <a:prstGeom prst="rect">
            <a:avLst/>
          </a:prstGeom>
          <a:noFill/>
          <a:ln w="9525">
            <a:noFill/>
            <a:miter lim="800000"/>
            <a:headEnd/>
            <a:tailEnd/>
          </a:ln>
        </p:spPr>
      </p:pic>
      <p:pic>
        <p:nvPicPr>
          <p:cNvPr id="290820" name="Picture 4" descr="pickcart"/>
          <p:cNvPicPr>
            <a:picLocks noChangeAspect="1" noChangeArrowheads="1"/>
          </p:cNvPicPr>
          <p:nvPr/>
        </p:nvPicPr>
        <p:blipFill>
          <a:blip r:embed="rId5" cstate="print"/>
          <a:srcRect/>
          <a:stretch>
            <a:fillRect/>
          </a:stretch>
        </p:blipFill>
        <p:spPr bwMode="auto">
          <a:xfrm>
            <a:off x="0" y="3546475"/>
            <a:ext cx="4419600" cy="3311525"/>
          </a:xfrm>
          <a:prstGeom prst="rect">
            <a:avLst/>
          </a:prstGeom>
          <a:noFill/>
          <a:ln w="9525">
            <a:noFill/>
            <a:miter lim="800000"/>
            <a:headEnd/>
            <a:tailEnd/>
          </a:ln>
        </p:spPr>
      </p:pic>
      <p:pic>
        <p:nvPicPr>
          <p:cNvPr id="290821" name="Picture 5" descr="milkpack"/>
          <p:cNvPicPr>
            <a:picLocks noChangeAspect="1" noChangeArrowheads="1"/>
          </p:cNvPicPr>
          <p:nvPr/>
        </p:nvPicPr>
        <p:blipFill>
          <a:blip r:embed="rId6" cstate="print"/>
          <a:srcRect/>
          <a:stretch>
            <a:fillRect/>
          </a:stretch>
        </p:blipFill>
        <p:spPr bwMode="auto">
          <a:xfrm>
            <a:off x="4724400" y="3546475"/>
            <a:ext cx="4419600" cy="331152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0819"/>
                                        </p:tgtEl>
                                        <p:attrNameLst>
                                          <p:attrName>style.visibility</p:attrName>
                                        </p:attrNameLst>
                                      </p:cBhvr>
                                      <p:to>
                                        <p:strVal val="visible"/>
                                      </p:to>
                                    </p:set>
                                    <p:animEffect transition="in" filter="blinds(horizontal)">
                                      <p:cBhvr>
                                        <p:cTn id="7" dur="500"/>
                                        <p:tgtEl>
                                          <p:spTgt spid="2908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0820"/>
                                        </p:tgtEl>
                                        <p:attrNameLst>
                                          <p:attrName>style.visibility</p:attrName>
                                        </p:attrNameLst>
                                      </p:cBhvr>
                                      <p:to>
                                        <p:strVal val="visible"/>
                                      </p:to>
                                    </p:set>
                                    <p:animEffect transition="in" filter="blinds(horizontal)">
                                      <p:cBhvr>
                                        <p:cTn id="12" dur="500"/>
                                        <p:tgtEl>
                                          <p:spTgt spid="2908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90821"/>
                                        </p:tgtEl>
                                        <p:attrNameLst>
                                          <p:attrName>style.visibility</p:attrName>
                                        </p:attrNameLst>
                                      </p:cBhvr>
                                      <p:to>
                                        <p:strVal val="visible"/>
                                      </p:to>
                                    </p:set>
                                    <p:animEffect transition="in" filter="blinds(horizontal)">
                                      <p:cBhvr>
                                        <p:cTn id="17" dur="500"/>
                                        <p:tgtEl>
                                          <p:spTgt spid="290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produceprep"/>
          <p:cNvPicPr>
            <a:picLocks noChangeAspect="1" noChangeArrowheads="1"/>
          </p:cNvPicPr>
          <p:nvPr/>
        </p:nvPicPr>
        <p:blipFill>
          <a:blip r:embed="rId3" cstate="print"/>
          <a:srcRect/>
          <a:stretch>
            <a:fillRect/>
          </a:stretch>
        </p:blipFill>
        <p:spPr bwMode="auto">
          <a:xfrm>
            <a:off x="0" y="22225"/>
            <a:ext cx="4419600" cy="3309938"/>
          </a:xfrm>
          <a:prstGeom prst="rect">
            <a:avLst/>
          </a:prstGeom>
          <a:noFill/>
          <a:ln w="9525">
            <a:noFill/>
            <a:miter lim="800000"/>
            <a:headEnd/>
            <a:tailEnd/>
          </a:ln>
        </p:spPr>
      </p:pic>
      <p:pic>
        <p:nvPicPr>
          <p:cNvPr id="292867" name="Picture 3" descr="shippingqueue"/>
          <p:cNvPicPr>
            <a:picLocks noChangeAspect="1" noChangeArrowheads="1"/>
          </p:cNvPicPr>
          <p:nvPr/>
        </p:nvPicPr>
        <p:blipFill>
          <a:blip r:embed="rId4" cstate="print"/>
          <a:srcRect/>
          <a:stretch>
            <a:fillRect/>
          </a:stretch>
        </p:blipFill>
        <p:spPr bwMode="auto">
          <a:xfrm>
            <a:off x="4724400" y="0"/>
            <a:ext cx="4419600" cy="3306763"/>
          </a:xfrm>
          <a:prstGeom prst="rect">
            <a:avLst/>
          </a:prstGeom>
          <a:noFill/>
          <a:ln w="9525">
            <a:noFill/>
            <a:miter lim="800000"/>
            <a:headEnd/>
            <a:tailEnd/>
          </a:ln>
        </p:spPr>
      </p:pic>
      <p:pic>
        <p:nvPicPr>
          <p:cNvPr id="292868" name="Picture 4" descr="vans"/>
          <p:cNvPicPr>
            <a:picLocks noChangeAspect="1" noChangeArrowheads="1"/>
          </p:cNvPicPr>
          <p:nvPr/>
        </p:nvPicPr>
        <p:blipFill>
          <a:blip r:embed="rId5" cstate="print"/>
          <a:srcRect/>
          <a:stretch>
            <a:fillRect/>
          </a:stretch>
        </p:blipFill>
        <p:spPr bwMode="auto">
          <a:xfrm>
            <a:off x="0" y="3554413"/>
            <a:ext cx="4419600" cy="3303587"/>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2867"/>
                                        </p:tgtEl>
                                        <p:attrNameLst>
                                          <p:attrName>style.visibility</p:attrName>
                                        </p:attrNameLst>
                                      </p:cBhvr>
                                      <p:to>
                                        <p:strVal val="visible"/>
                                      </p:to>
                                    </p:set>
                                    <p:animEffect transition="in" filter="blinds(horizontal)">
                                      <p:cBhvr>
                                        <p:cTn id="7" dur="500"/>
                                        <p:tgtEl>
                                          <p:spTgt spid="2928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2868"/>
                                        </p:tgtEl>
                                        <p:attrNameLst>
                                          <p:attrName>style.visibility</p:attrName>
                                        </p:attrNameLst>
                                      </p:cBhvr>
                                      <p:to>
                                        <p:strVal val="visible"/>
                                      </p:to>
                                    </p:set>
                                    <p:animEffect transition="in" filter="blinds(horizontal)">
                                      <p:cBhvr>
                                        <p:cTn id="12" dur="500"/>
                                        <p:tgtEl>
                                          <p:spTgt spid="292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build a ROIC tree </a:t>
            </a:r>
            <a:br>
              <a:rPr lang="en-US" dirty="0" smtClean="0"/>
            </a:br>
            <a:endParaRPr lang="en-US" dirty="0"/>
          </a:p>
        </p:txBody>
      </p:sp>
      <p:sp>
        <p:nvSpPr>
          <p:cNvPr id="3" name="Content Placeholder 2"/>
          <p:cNvSpPr>
            <a:spLocks noGrp="1"/>
          </p:cNvSpPr>
          <p:nvPr>
            <p:ph idx="1"/>
          </p:nvPr>
        </p:nvSpPr>
        <p:spPr/>
        <p:txBody>
          <a:bodyPr/>
          <a:lstStyle/>
          <a:p>
            <a:pPr marL="457200" indent="-457200">
              <a:buAutoNum type="arabicPeriod"/>
            </a:pPr>
            <a:r>
              <a:rPr lang="en-US" dirty="0" smtClean="0"/>
              <a:t>Start with the objective (ROIC) on one side</a:t>
            </a:r>
          </a:p>
          <a:p>
            <a:pPr marL="457200" indent="-457200">
              <a:buAutoNum type="arabicPeriod"/>
            </a:pPr>
            <a:r>
              <a:rPr lang="en-US" dirty="0" smtClean="0"/>
              <a:t>Decompose a variable into components</a:t>
            </a:r>
          </a:p>
          <a:p>
            <a:pPr marL="457200" indent="-457200">
              <a:buAutoNum type="arabicPeriod"/>
            </a:pPr>
            <a:r>
              <a:rPr lang="en-US" dirty="0" smtClean="0"/>
              <a:t>Decide which branches have impact</a:t>
            </a:r>
          </a:p>
          <a:p>
            <a:pPr marL="857250" lvl="1" indent="-457200">
              <a:buAutoNum type="arabicPeriod"/>
            </a:pPr>
            <a:r>
              <a:rPr lang="en-US" dirty="0" smtClean="0"/>
              <a:t>What are the main cost drivers</a:t>
            </a:r>
          </a:p>
          <a:p>
            <a:pPr marL="857250" lvl="1" indent="-457200">
              <a:buAutoNum type="arabicPeriod"/>
            </a:pPr>
            <a:r>
              <a:rPr lang="en-US" dirty="0" smtClean="0"/>
              <a:t>What are the strategic levers</a:t>
            </a:r>
          </a:p>
          <a:p>
            <a:pPr marL="857250" lvl="1" indent="-457200">
              <a:buAutoNum type="arabicPeriod"/>
            </a:pPr>
            <a:r>
              <a:rPr lang="en-US" dirty="0" smtClean="0"/>
              <a:t> Which inputs are most likely to change</a:t>
            </a:r>
          </a:p>
          <a:p>
            <a:pPr marL="457200" indent="-457200">
              <a:buAutoNum type="arabicPeriod"/>
            </a:pPr>
            <a:r>
              <a:rPr lang="en-US" dirty="0" smtClean="0"/>
              <a:t>Expand important branches</a:t>
            </a:r>
          </a:p>
          <a:p>
            <a:pPr marL="457200" indent="-457200">
              <a:buAutoNum type="arabicPeriod"/>
            </a:pPr>
            <a:r>
              <a:rPr lang="en-US" dirty="0" smtClean="0"/>
              <a:t>End with measures that can be tied to operations strategy</a:t>
            </a:r>
          </a:p>
          <a:p>
            <a:pPr marL="457200" indent="-457200">
              <a:buAutoNum type="arabicPeriod"/>
            </a:pPr>
            <a:r>
              <a:rPr lang="en-US" dirty="0" smtClean="0"/>
              <a:t>Populate the tree with actual numbers</a:t>
            </a:r>
          </a:p>
          <a:p>
            <a:pPr marL="457200" indent="-457200">
              <a:buAutoNum type="arabicPeriod"/>
            </a:pPr>
            <a:r>
              <a:rPr lang="en-US" dirty="0" smtClean="0"/>
              <a:t>Reflect: Benchmark performance and perform sensitivity analysis</a:t>
            </a:r>
            <a:endParaRPr lang="en-US" dirty="0"/>
          </a:p>
        </p:txBody>
      </p:sp>
      <p:pic>
        <p:nvPicPr>
          <p:cNvPr id="4" name="Picture 3"/>
          <p:cNvPicPr>
            <a:picLocks noChangeAspect="1"/>
          </p:cNvPicPr>
          <p:nvPr/>
        </p:nvPicPr>
        <p:blipFill>
          <a:blip r:embed="rId3" cstate="print"/>
          <a:stretch>
            <a:fillRect/>
          </a:stretch>
        </p:blipFill>
        <p:spPr>
          <a:xfrm>
            <a:off x="5589605" y="1063926"/>
            <a:ext cx="3022600" cy="571500"/>
          </a:xfrm>
          <a:prstGeom prst="rect">
            <a:avLst/>
          </a:prstGeom>
        </p:spPr>
      </p:pic>
    </p:spTree>
    <p:extLst>
      <p:ext uri="{BB962C8B-B14F-4D97-AF65-F5344CB8AC3E}">
        <p14:creationId xmlns:p14="http://schemas.microsoft.com/office/powerpoint/2010/main" val="3603578515"/>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	Dedicated Fast-Pick Center</a:t>
            </a:r>
          </a:p>
        </p:txBody>
      </p:sp>
      <p:graphicFrame>
        <p:nvGraphicFramePr>
          <p:cNvPr id="1026" name="Object 6"/>
          <p:cNvGraphicFramePr>
            <a:graphicFrameLocks noGrp="1" noChangeAspect="1"/>
          </p:cNvGraphicFramePr>
          <p:nvPr>
            <p:ph type="body" idx="4294967295"/>
          </p:nvPr>
        </p:nvGraphicFramePr>
        <p:xfrm>
          <a:off x="582613" y="1216025"/>
          <a:ext cx="7832725" cy="4841875"/>
        </p:xfrm>
        <a:graphic>
          <a:graphicData uri="http://schemas.openxmlformats.org/presentationml/2006/ole">
            <mc:AlternateContent xmlns:mc="http://schemas.openxmlformats.org/markup-compatibility/2006">
              <mc:Choice xmlns:v="urn:schemas-microsoft-com:vml" Requires="v">
                <p:oleObj spid="_x0000_s1074" name="Bitmap Image" r:id="rId4" imgW="3838449" imgH="2876490" progId="PBrush">
                  <p:embed/>
                </p:oleObj>
              </mc:Choice>
              <mc:Fallback>
                <p:oleObj name="Bitmap Image" r:id="rId4" imgW="3838449" imgH="2876490" progId="PBrush">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613" y="1216025"/>
                        <a:ext cx="7832725" cy="484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1. In-store picking (Tesco and early Peapod)</a:t>
            </a:r>
          </a:p>
        </p:txBody>
      </p:sp>
      <p:pic>
        <p:nvPicPr>
          <p:cNvPr id="40963" name="Picture 3" descr="20food"/>
          <p:cNvPicPr>
            <a:picLocks noChangeAspect="1" noChangeArrowheads="1"/>
          </p:cNvPicPr>
          <p:nvPr/>
        </p:nvPicPr>
        <p:blipFill>
          <a:blip r:embed="rId3" cstate="print"/>
          <a:srcRect/>
          <a:stretch>
            <a:fillRect/>
          </a:stretch>
        </p:blipFill>
        <p:spPr bwMode="auto">
          <a:xfrm>
            <a:off x="0" y="1020763"/>
            <a:ext cx="3657600" cy="2733675"/>
          </a:xfrm>
          <a:prstGeom prst="rect">
            <a:avLst/>
          </a:prstGeom>
          <a:noFill/>
          <a:ln w="9525">
            <a:noFill/>
            <a:miter lim="800000"/>
            <a:headEnd/>
            <a:tailEnd/>
          </a:ln>
        </p:spPr>
      </p:pic>
      <p:sp>
        <p:nvSpPr>
          <p:cNvPr id="40964" name="Rectangle 4"/>
          <p:cNvSpPr>
            <a:spLocks noChangeArrowheads="1"/>
          </p:cNvSpPr>
          <p:nvPr/>
        </p:nvSpPr>
        <p:spPr bwMode="auto">
          <a:xfrm>
            <a:off x="838200" y="4343400"/>
            <a:ext cx="3765550" cy="0"/>
          </a:xfrm>
          <a:prstGeom prst="rect">
            <a:avLst/>
          </a:prstGeom>
          <a:noFill/>
          <a:ln w="9525">
            <a:noFill/>
            <a:miter lim="800000"/>
            <a:headEnd/>
            <a:tailEnd/>
          </a:ln>
        </p:spPr>
        <p:txBody>
          <a:bodyPr>
            <a:spAutoFit/>
          </a:bodyPr>
          <a:lstStyle/>
          <a:p>
            <a:endParaRPr lang="en-US"/>
          </a:p>
        </p:txBody>
      </p:sp>
      <p:sp>
        <p:nvSpPr>
          <p:cNvPr id="40965" name="Rectangle 5"/>
          <p:cNvSpPr>
            <a:spLocks noChangeArrowheads="1"/>
          </p:cNvSpPr>
          <p:nvPr/>
        </p:nvSpPr>
        <p:spPr bwMode="auto">
          <a:xfrm>
            <a:off x="3719513" y="1949450"/>
            <a:ext cx="3581400" cy="839788"/>
          </a:xfrm>
          <a:prstGeom prst="rect">
            <a:avLst/>
          </a:prstGeom>
          <a:noFill/>
          <a:ln w="9525">
            <a:noFill/>
            <a:miter lim="800000"/>
            <a:headEnd/>
            <a:tailEnd/>
          </a:ln>
        </p:spPr>
        <p:txBody>
          <a:bodyPr/>
          <a:lstStyle/>
          <a:p>
            <a:r>
              <a:rPr lang="en-US" sz="1600"/>
              <a:t>Paula Evans picks groceries for an Internet customer at a Tesco store in West London.</a:t>
            </a:r>
          </a:p>
          <a:p>
            <a:endParaRPr lang="en-US" sz="1600"/>
          </a:p>
          <a:p>
            <a:r>
              <a:rPr lang="en-US" sz="1600"/>
              <a:t>Employees use a computer that determines the most effective path in the store</a:t>
            </a:r>
            <a:r>
              <a:rPr lang="en-US" sz="1800"/>
              <a:t/>
            </a:r>
            <a:br>
              <a:rPr lang="en-US" sz="1800"/>
            </a:br>
            <a:r>
              <a:rPr lang="en-US" sz="1800"/>
              <a:t/>
            </a:r>
            <a:br>
              <a:rPr lang="en-US" sz="1800"/>
            </a:br>
            <a:endParaRPr lang="en-US" sz="1800"/>
          </a:p>
        </p:txBody>
      </p:sp>
      <p:pic>
        <p:nvPicPr>
          <p:cNvPr id="40966" name="Picture 6" descr="20food"/>
          <p:cNvPicPr>
            <a:picLocks noChangeAspect="1" noChangeArrowheads="1"/>
          </p:cNvPicPr>
          <p:nvPr/>
        </p:nvPicPr>
        <p:blipFill>
          <a:blip r:embed="rId4" cstate="print"/>
          <a:srcRect/>
          <a:stretch>
            <a:fillRect/>
          </a:stretch>
        </p:blipFill>
        <p:spPr bwMode="auto">
          <a:xfrm>
            <a:off x="0" y="3795713"/>
            <a:ext cx="3603625" cy="2693987"/>
          </a:xfrm>
          <a:prstGeom prst="rect">
            <a:avLst/>
          </a:prstGeom>
          <a:noFill/>
          <a:ln w="9525">
            <a:noFill/>
            <a:miter lim="800000"/>
            <a:headEnd/>
            <a:tailEnd/>
          </a:ln>
        </p:spPr>
      </p:pic>
      <p:pic>
        <p:nvPicPr>
          <p:cNvPr id="40967" name="Picture 7" descr="earl_peasuit"/>
          <p:cNvPicPr>
            <a:picLocks noChangeAspect="1" noChangeArrowheads="1"/>
          </p:cNvPicPr>
          <p:nvPr/>
        </p:nvPicPr>
        <p:blipFill>
          <a:blip r:embed="rId5" cstate="print"/>
          <a:srcRect/>
          <a:stretch>
            <a:fillRect/>
          </a:stretch>
        </p:blipFill>
        <p:spPr bwMode="auto">
          <a:xfrm>
            <a:off x="7188200" y="1116013"/>
            <a:ext cx="1755775" cy="26670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	2. Centralized Fulfillment center (DC)</a:t>
            </a:r>
          </a:p>
        </p:txBody>
      </p:sp>
      <p:pic>
        <p:nvPicPr>
          <p:cNvPr id="41987" name="Picture 3" descr="aisle2"/>
          <p:cNvPicPr>
            <a:picLocks noChangeAspect="1" noChangeArrowheads="1"/>
          </p:cNvPicPr>
          <p:nvPr/>
        </p:nvPicPr>
        <p:blipFill>
          <a:blip r:embed="rId3" cstate="print"/>
          <a:srcRect/>
          <a:stretch>
            <a:fillRect/>
          </a:stretch>
        </p:blipFill>
        <p:spPr bwMode="auto">
          <a:xfrm>
            <a:off x="1371600" y="1223963"/>
            <a:ext cx="6400800" cy="4797425"/>
          </a:xfrm>
          <a:prstGeom prst="rect">
            <a:avLst/>
          </a:prstGeom>
          <a:noFill/>
          <a:ln w="9525">
            <a:noFill/>
            <a:miter lim="800000"/>
            <a:headEnd/>
            <a:tailEnd/>
          </a:ln>
        </p:spPr>
      </p:pic>
      <p:sp>
        <p:nvSpPr>
          <p:cNvPr id="41988" name="Rectangle 4"/>
          <p:cNvSpPr>
            <a:spLocks noChangeArrowheads="1"/>
          </p:cNvSpPr>
          <p:nvPr/>
        </p:nvSpPr>
        <p:spPr bwMode="auto">
          <a:xfrm>
            <a:off x="1319213" y="5989638"/>
            <a:ext cx="2698750" cy="366712"/>
          </a:xfrm>
          <a:prstGeom prst="rect">
            <a:avLst/>
          </a:prstGeom>
          <a:noFill/>
          <a:ln w="9525">
            <a:noFill/>
            <a:prstDash val="dash"/>
            <a:miter lim="800000"/>
            <a:headEnd/>
            <a:tailEnd/>
          </a:ln>
        </p:spPr>
        <p:txBody>
          <a:bodyPr wrap="none">
            <a:spAutoFit/>
          </a:bodyPr>
          <a:lstStyle/>
          <a:p>
            <a:pPr algn="ctr" eaLnBrk="0" hangingPunct="0"/>
            <a:r>
              <a:rPr lang="en-US" sz="1800">
                <a:latin typeface="Arial" pitchFamily="34" charset="0"/>
              </a:rPr>
              <a:t>Peapod’s CA warehouse</a:t>
            </a:r>
          </a:p>
        </p:txBody>
      </p:sp>
    </p:spTree>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	Centralized &amp; Automated DC: Webvan</a:t>
            </a:r>
          </a:p>
        </p:txBody>
      </p:sp>
      <p:grpSp>
        <p:nvGrpSpPr>
          <p:cNvPr id="45059" name="Group 3"/>
          <p:cNvGrpSpPr>
            <a:grpSpLocks/>
          </p:cNvGrpSpPr>
          <p:nvPr/>
        </p:nvGrpSpPr>
        <p:grpSpPr bwMode="auto">
          <a:xfrm>
            <a:off x="2689225" y="1706563"/>
            <a:ext cx="3765550" cy="3444875"/>
            <a:chOff x="0" y="0"/>
            <a:chExt cx="2372" cy="2170"/>
          </a:xfrm>
        </p:grpSpPr>
        <p:sp>
          <p:nvSpPr>
            <p:cNvPr id="45061" name="Rectangle 4"/>
            <p:cNvSpPr>
              <a:spLocks noChangeArrowheads="1"/>
            </p:cNvSpPr>
            <p:nvPr/>
          </p:nvSpPr>
          <p:spPr bwMode="auto">
            <a:xfrm>
              <a:off x="0" y="0"/>
              <a:ext cx="2372" cy="0"/>
            </a:xfrm>
            <a:prstGeom prst="rect">
              <a:avLst/>
            </a:prstGeom>
            <a:noFill/>
            <a:ln w="9525">
              <a:noFill/>
              <a:miter lim="800000"/>
              <a:headEnd/>
              <a:tailEnd/>
            </a:ln>
          </p:spPr>
          <p:txBody>
            <a:bodyPr>
              <a:spAutoFit/>
            </a:bodyPr>
            <a:lstStyle/>
            <a:p>
              <a:endParaRPr lang="en-US"/>
            </a:p>
          </p:txBody>
        </p:sp>
        <p:sp>
          <p:nvSpPr>
            <p:cNvPr id="45062" name="Rectangle 5"/>
            <p:cNvSpPr>
              <a:spLocks noChangeArrowheads="1"/>
            </p:cNvSpPr>
            <p:nvPr/>
          </p:nvSpPr>
          <p:spPr bwMode="auto">
            <a:xfrm>
              <a:off x="0" y="0"/>
              <a:ext cx="695" cy="2170"/>
            </a:xfrm>
            <a:prstGeom prst="rect">
              <a:avLst/>
            </a:prstGeom>
            <a:noFill/>
            <a:ln w="9525">
              <a:noFill/>
              <a:miter lim="800000"/>
              <a:headEnd/>
              <a:tailEnd/>
            </a:ln>
          </p:spPr>
          <p:txBody>
            <a:bodyPr/>
            <a:lstStyle/>
            <a:p>
              <a:r>
                <a:rPr lang="en-US"/>
                <a:t>  </a:t>
              </a:r>
              <a:r>
                <a:rPr lang="en-US" sz="19600"/>
                <a:t> </a:t>
              </a:r>
              <a:r>
                <a:rPr lang="en-US"/>
                <a:t>                          </a:t>
              </a:r>
            </a:p>
          </p:txBody>
        </p:sp>
      </p:grpSp>
      <p:pic>
        <p:nvPicPr>
          <p:cNvPr id="45060" name="Picture 6" descr="20food"/>
          <p:cNvPicPr>
            <a:picLocks noChangeAspect="1" noChangeArrowheads="1"/>
          </p:cNvPicPr>
          <p:nvPr/>
        </p:nvPicPr>
        <p:blipFill>
          <a:blip r:embed="rId3" cstate="print"/>
          <a:srcRect/>
          <a:stretch>
            <a:fillRect/>
          </a:stretch>
        </p:blipFill>
        <p:spPr bwMode="auto">
          <a:xfrm>
            <a:off x="2944813" y="1250950"/>
            <a:ext cx="3402012" cy="51054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b="1" smtClean="0"/>
              <a:t>Cost to Serve</a:t>
            </a:r>
            <a:r>
              <a:rPr lang="en-US" smtClean="0"/>
              <a:t> analysis depends on the processing network structure. Qualitative comparison:</a:t>
            </a:r>
          </a:p>
        </p:txBody>
      </p:sp>
      <p:graphicFrame>
        <p:nvGraphicFramePr>
          <p:cNvPr id="241693" name="Group 29"/>
          <p:cNvGraphicFramePr>
            <a:graphicFrameLocks noGrp="1"/>
          </p:cNvGraphicFramePr>
          <p:nvPr>
            <p:ph type="tbl" idx="1"/>
          </p:nvPr>
        </p:nvGraphicFramePr>
        <p:xfrm>
          <a:off x="455613" y="1150938"/>
          <a:ext cx="8174037" cy="5041901"/>
        </p:xfrm>
        <a:graphic>
          <a:graphicData uri="http://schemas.openxmlformats.org/drawingml/2006/table">
            <a:tbl>
              <a:tblPr/>
              <a:tblGrid>
                <a:gridCol w="2794000"/>
                <a:gridCol w="5380037"/>
              </a:tblGrid>
              <a:tr h="633413">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Key Advantages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70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In-Store Picking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68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Centralized DC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70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Bricks &amp; Clicks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Rectangle 1026"/>
          <p:cNvSpPr>
            <a:spLocks noGrp="1" noChangeArrowheads="1"/>
          </p:cNvSpPr>
          <p:nvPr>
            <p:ph type="title"/>
          </p:nvPr>
        </p:nvSpPr>
        <p:spPr/>
        <p:txBody>
          <a:bodyPr/>
          <a:lstStyle/>
          <a:p>
            <a:pPr eaLnBrk="1" hangingPunct="1"/>
            <a:r>
              <a:rPr lang="en-US" b="1" smtClean="0"/>
              <a:t>Cost to Serve</a:t>
            </a:r>
            <a:r>
              <a:rPr lang="en-US" smtClean="0"/>
              <a:t> analysis </a:t>
            </a:r>
            <a:br>
              <a:rPr lang="en-US" smtClean="0"/>
            </a:br>
            <a:r>
              <a:rPr lang="en-US" smtClean="0"/>
              <a:t>	depends on resource allocation.  </a:t>
            </a:r>
          </a:p>
        </p:txBody>
      </p:sp>
      <p:sp>
        <p:nvSpPr>
          <p:cNvPr id="47107" name="Rectangle 1028"/>
          <p:cNvSpPr>
            <a:spLocks noGrp="1" noChangeArrowheads="1"/>
          </p:cNvSpPr>
          <p:nvPr>
            <p:ph type="body" idx="1"/>
          </p:nvPr>
        </p:nvSpPr>
        <p:spPr/>
        <p:txBody>
          <a:bodyPr/>
          <a:lstStyle/>
          <a:p>
            <a:pPr eaLnBrk="1" hangingPunct="1">
              <a:lnSpc>
                <a:spcPct val="90000"/>
              </a:lnSpc>
            </a:pPr>
            <a:r>
              <a:rPr lang="en-US" smtClean="0"/>
              <a:t>Basic hypothesis behind egrocer business model =</a:t>
            </a:r>
          </a:p>
          <a:p>
            <a:pPr lvl="1" eaLnBrk="1" hangingPunct="1">
              <a:lnSpc>
                <a:spcPct val="90000"/>
              </a:lnSpc>
              <a:buFontTx/>
              <a:buNone/>
            </a:pPr>
            <a:r>
              <a:rPr lang="en-US" sz="1800" i="1" smtClean="0"/>
              <a:t>Cost savings from eliminating retail stores outweigh the increase in cost-to-serve</a:t>
            </a:r>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We know profitability of supermarkets</a:t>
            </a:r>
          </a:p>
          <a:p>
            <a:pPr lvl="1" eaLnBrk="1" hangingPunct="1">
              <a:lnSpc>
                <a:spcPct val="90000"/>
              </a:lnSpc>
            </a:pPr>
            <a:r>
              <a:rPr lang="en-US" sz="1800" smtClean="0"/>
              <a:t>Now look only at </a:t>
            </a:r>
            <a:r>
              <a:rPr lang="en-US" sz="1800" i="1" smtClean="0"/>
              <a:t>differential processes </a:t>
            </a:r>
            <a:r>
              <a:rPr lang="en-US" sz="1800" smtClean="0"/>
              <a:t>and corresponding </a:t>
            </a:r>
            <a:r>
              <a:rPr lang="en-US" sz="1800" i="1" smtClean="0"/>
              <a:t>differential performance </a:t>
            </a:r>
            <a:r>
              <a:rPr lang="en-US" sz="1800" smtClean="0">
                <a:latin typeface="Symbol" pitchFamily="18" charset="2"/>
              </a:rPr>
              <a:t>D</a:t>
            </a:r>
            <a:r>
              <a:rPr lang="en-US" sz="1800" i="1" smtClean="0"/>
              <a:t>V</a:t>
            </a:r>
            <a:r>
              <a:rPr lang="en-US" sz="1800" smtClean="0"/>
              <a:t> </a:t>
            </a:r>
            <a:r>
              <a:rPr lang="en-US" sz="1800" i="1" smtClean="0"/>
              <a:t>, </a:t>
            </a:r>
            <a:r>
              <a:rPr lang="en-US" sz="1800" smtClean="0">
                <a:latin typeface="Symbol" pitchFamily="18" charset="2"/>
              </a:rPr>
              <a:t>D</a:t>
            </a:r>
            <a:r>
              <a:rPr lang="en-US" sz="1800" i="1" smtClean="0"/>
              <a:t>p </a:t>
            </a:r>
            <a:r>
              <a:rPr lang="en-US" sz="1800" smtClean="0"/>
              <a:t>and </a:t>
            </a:r>
            <a:r>
              <a:rPr lang="en-US" sz="1800" smtClean="0">
                <a:latin typeface="Symbol" pitchFamily="18" charset="2"/>
              </a:rPr>
              <a:t>D</a:t>
            </a:r>
            <a:r>
              <a:rPr lang="en-US" sz="1800" i="1" smtClean="0"/>
              <a:t>C</a:t>
            </a:r>
          </a:p>
          <a:p>
            <a:pPr lvl="1" eaLnBrk="1" hangingPunct="1">
              <a:lnSpc>
                <a:spcPct val="90000"/>
              </a:lnSpc>
            </a:pPr>
            <a:r>
              <a:rPr lang="en-US" sz="1800" smtClean="0"/>
              <a:t>Similar idea as in DCF: only look at changes in cash flows</a:t>
            </a:r>
          </a:p>
          <a:p>
            <a:pPr lvl="2" eaLnBrk="1" hangingPunct="1">
              <a:lnSpc>
                <a:spcPct val="90000"/>
              </a:lnSpc>
            </a:pPr>
            <a:r>
              <a:rPr lang="en-US" smtClean="0"/>
              <a:t>The change here is really in resource allocation</a:t>
            </a:r>
          </a:p>
          <a:p>
            <a:pPr eaLnBrk="1" hangingPunct="1">
              <a:lnSpc>
                <a:spcPct val="90000"/>
              </a:lnSpc>
            </a:pPr>
            <a:endParaRPr lang="en-US" smtClean="0"/>
          </a:p>
          <a:p>
            <a:pPr eaLnBrk="1" hangingPunct="1">
              <a:lnSpc>
                <a:spcPct val="90000"/>
              </a:lnSpc>
            </a:pPr>
            <a:r>
              <a:rPr lang="en-US" smtClean="0"/>
              <a:t>Let us test the hypothesis by estimating profitability!</a:t>
            </a:r>
          </a:p>
          <a:p>
            <a:pPr lvl="1" eaLnBrk="1" hangingPunct="1">
              <a:lnSpc>
                <a:spcPct val="90000"/>
              </a:lnSpc>
            </a:pPr>
            <a:r>
              <a:rPr lang="en-US" sz="1800" smtClean="0"/>
              <a:t>Growth assumption?</a:t>
            </a:r>
          </a:p>
          <a:p>
            <a:pPr lvl="2" eaLnBrk="1" hangingPunct="1">
              <a:lnSpc>
                <a:spcPct val="90000"/>
              </a:lnSpc>
            </a:pPr>
            <a:r>
              <a:rPr lang="en-US" smtClean="0"/>
              <a:t>Conservative: no change in volumes</a:t>
            </a:r>
          </a:p>
          <a:p>
            <a:pPr lvl="1" eaLnBrk="1" hangingPunct="1">
              <a:lnSpc>
                <a:spcPct val="90000"/>
              </a:lnSpc>
            </a:pPr>
            <a:r>
              <a:rPr lang="en-US" sz="1800" smtClean="0"/>
              <a:t>Strategic goal?</a:t>
            </a:r>
          </a:p>
          <a:p>
            <a:pPr lvl="2" eaLnBrk="1" hangingPunct="1">
              <a:lnSpc>
                <a:spcPct val="90000"/>
              </a:lnSpc>
            </a:pPr>
            <a:r>
              <a:rPr lang="en-US" smtClean="0"/>
              <a:t>Revenue potential</a:t>
            </a:r>
          </a:p>
          <a:p>
            <a:pPr lvl="2" eaLnBrk="1" hangingPunct="1">
              <a:lnSpc>
                <a:spcPct val="90000"/>
              </a:lnSpc>
            </a:pPr>
            <a:r>
              <a:rPr lang="en-US" smtClean="0"/>
              <a:t>Productivity potential</a:t>
            </a:r>
          </a:p>
        </p:txBody>
      </p:sp>
      <p:grpSp>
        <p:nvGrpSpPr>
          <p:cNvPr id="47108" name="Group 1029"/>
          <p:cNvGrpSpPr>
            <a:grpSpLocks/>
          </p:cNvGrpSpPr>
          <p:nvPr/>
        </p:nvGrpSpPr>
        <p:grpSpPr bwMode="auto">
          <a:xfrm>
            <a:off x="4994275" y="4511675"/>
            <a:ext cx="3559175" cy="2093913"/>
            <a:chOff x="1584" y="2156"/>
            <a:chExt cx="3823" cy="1933"/>
          </a:xfrm>
        </p:grpSpPr>
        <p:sp>
          <p:nvSpPr>
            <p:cNvPr id="47109" name="Line 1030"/>
            <p:cNvSpPr>
              <a:spLocks noChangeShapeType="1"/>
            </p:cNvSpPr>
            <p:nvPr/>
          </p:nvSpPr>
          <p:spPr bwMode="auto">
            <a:xfrm>
              <a:off x="1998" y="3737"/>
              <a:ext cx="2353" cy="0"/>
            </a:xfrm>
            <a:prstGeom prst="line">
              <a:avLst/>
            </a:prstGeom>
            <a:noFill/>
            <a:ln w="9525">
              <a:solidFill>
                <a:schemeClr val="tx1"/>
              </a:solidFill>
              <a:round/>
              <a:headEnd/>
              <a:tailEnd type="triangle" w="med" len="med"/>
            </a:ln>
          </p:spPr>
          <p:txBody>
            <a:bodyPr wrap="none" anchor="ctr"/>
            <a:lstStyle/>
            <a:p>
              <a:endParaRPr lang="en-US"/>
            </a:p>
          </p:txBody>
        </p:sp>
        <p:sp>
          <p:nvSpPr>
            <p:cNvPr id="47110" name="Line 1031"/>
            <p:cNvSpPr>
              <a:spLocks noChangeShapeType="1"/>
            </p:cNvSpPr>
            <p:nvPr/>
          </p:nvSpPr>
          <p:spPr bwMode="auto">
            <a:xfrm flipV="1">
              <a:off x="1998" y="2179"/>
              <a:ext cx="0" cy="1558"/>
            </a:xfrm>
            <a:prstGeom prst="line">
              <a:avLst/>
            </a:prstGeom>
            <a:noFill/>
            <a:ln w="9525">
              <a:solidFill>
                <a:schemeClr val="tx1"/>
              </a:solidFill>
              <a:round/>
              <a:headEnd/>
              <a:tailEnd type="triangle" w="med" len="med"/>
            </a:ln>
          </p:spPr>
          <p:txBody>
            <a:bodyPr wrap="none" anchor="ctr"/>
            <a:lstStyle/>
            <a:p>
              <a:endParaRPr lang="en-US"/>
            </a:p>
          </p:txBody>
        </p:sp>
        <p:sp>
          <p:nvSpPr>
            <p:cNvPr id="47111" name="Text Box 1032"/>
            <p:cNvSpPr txBox="1">
              <a:spLocks noChangeArrowheads="1"/>
            </p:cNvSpPr>
            <p:nvPr/>
          </p:nvSpPr>
          <p:spPr bwMode="auto">
            <a:xfrm>
              <a:off x="1998" y="3879"/>
              <a:ext cx="389" cy="184"/>
            </a:xfrm>
            <a:prstGeom prst="rect">
              <a:avLst/>
            </a:prstGeom>
            <a:noFill/>
            <a:ln w="9525">
              <a:noFill/>
              <a:miter lim="800000"/>
              <a:headEnd/>
              <a:tailEnd/>
            </a:ln>
          </p:spPr>
          <p:txBody>
            <a:bodyPr wrap="none">
              <a:spAutoFit/>
            </a:bodyPr>
            <a:lstStyle/>
            <a:p>
              <a:pPr eaLnBrk="0" hangingPunct="0"/>
              <a:r>
                <a:rPr lang="en-US" sz="700"/>
                <a:t>High</a:t>
              </a:r>
            </a:p>
          </p:txBody>
        </p:sp>
        <p:sp>
          <p:nvSpPr>
            <p:cNvPr id="47112" name="Text Box 1033"/>
            <p:cNvSpPr txBox="1">
              <a:spLocks noChangeArrowheads="1"/>
            </p:cNvSpPr>
            <p:nvPr/>
          </p:nvSpPr>
          <p:spPr bwMode="auto">
            <a:xfrm>
              <a:off x="3981" y="3879"/>
              <a:ext cx="372" cy="184"/>
            </a:xfrm>
            <a:prstGeom prst="rect">
              <a:avLst/>
            </a:prstGeom>
            <a:noFill/>
            <a:ln w="9525">
              <a:noFill/>
              <a:miter lim="800000"/>
              <a:headEnd/>
              <a:tailEnd/>
            </a:ln>
          </p:spPr>
          <p:txBody>
            <a:bodyPr wrap="none">
              <a:spAutoFit/>
            </a:bodyPr>
            <a:lstStyle/>
            <a:p>
              <a:pPr eaLnBrk="0" hangingPunct="0"/>
              <a:r>
                <a:rPr lang="en-US" sz="700"/>
                <a:t>Low</a:t>
              </a:r>
            </a:p>
          </p:txBody>
        </p:sp>
        <p:sp>
          <p:nvSpPr>
            <p:cNvPr id="47113" name="Text Box 1034"/>
            <p:cNvSpPr txBox="1">
              <a:spLocks noChangeArrowheads="1"/>
            </p:cNvSpPr>
            <p:nvPr/>
          </p:nvSpPr>
          <p:spPr bwMode="auto">
            <a:xfrm>
              <a:off x="1584" y="2223"/>
              <a:ext cx="389" cy="184"/>
            </a:xfrm>
            <a:prstGeom prst="rect">
              <a:avLst/>
            </a:prstGeom>
            <a:noFill/>
            <a:ln w="9525">
              <a:noFill/>
              <a:miter lim="800000"/>
              <a:headEnd/>
              <a:tailEnd/>
            </a:ln>
          </p:spPr>
          <p:txBody>
            <a:bodyPr wrap="none">
              <a:spAutoFit/>
            </a:bodyPr>
            <a:lstStyle/>
            <a:p>
              <a:pPr eaLnBrk="0" hangingPunct="0"/>
              <a:r>
                <a:rPr lang="en-US" sz="700"/>
                <a:t>High</a:t>
              </a:r>
            </a:p>
          </p:txBody>
        </p:sp>
        <p:sp>
          <p:nvSpPr>
            <p:cNvPr id="47114" name="Text Box 1035"/>
            <p:cNvSpPr txBox="1">
              <a:spLocks noChangeArrowheads="1"/>
            </p:cNvSpPr>
            <p:nvPr/>
          </p:nvSpPr>
          <p:spPr bwMode="auto">
            <a:xfrm>
              <a:off x="1645" y="3558"/>
              <a:ext cx="372" cy="184"/>
            </a:xfrm>
            <a:prstGeom prst="rect">
              <a:avLst/>
            </a:prstGeom>
            <a:noFill/>
            <a:ln w="9525">
              <a:noFill/>
              <a:miter lim="800000"/>
              <a:headEnd/>
              <a:tailEnd/>
            </a:ln>
          </p:spPr>
          <p:txBody>
            <a:bodyPr wrap="none">
              <a:spAutoFit/>
            </a:bodyPr>
            <a:lstStyle/>
            <a:p>
              <a:pPr eaLnBrk="0" hangingPunct="0"/>
              <a:r>
                <a:rPr lang="en-US" sz="700"/>
                <a:t>Low</a:t>
              </a:r>
            </a:p>
          </p:txBody>
        </p:sp>
        <p:sp>
          <p:nvSpPr>
            <p:cNvPr id="47115" name="Arc 1036"/>
            <p:cNvSpPr>
              <a:spLocks/>
            </p:cNvSpPr>
            <p:nvPr/>
          </p:nvSpPr>
          <p:spPr bwMode="auto">
            <a:xfrm>
              <a:off x="1998" y="2655"/>
              <a:ext cx="1884" cy="108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47116" name="Text Box 1037"/>
            <p:cNvSpPr txBox="1">
              <a:spLocks noChangeArrowheads="1"/>
            </p:cNvSpPr>
            <p:nvPr/>
          </p:nvSpPr>
          <p:spPr bwMode="auto">
            <a:xfrm>
              <a:off x="4090" y="3032"/>
              <a:ext cx="1317" cy="472"/>
            </a:xfrm>
            <a:prstGeom prst="rect">
              <a:avLst/>
            </a:prstGeom>
            <a:noFill/>
            <a:ln w="9525">
              <a:solidFill>
                <a:schemeClr val="accent2"/>
              </a:solidFill>
              <a:miter lim="800000"/>
              <a:headEnd/>
              <a:tailEnd/>
            </a:ln>
          </p:spPr>
          <p:txBody>
            <a:bodyPr wrap="none">
              <a:spAutoFit/>
            </a:bodyPr>
            <a:lstStyle/>
            <a:p>
              <a:pPr algn="ctr" eaLnBrk="0" hangingPunct="0"/>
              <a:r>
                <a:rPr lang="en-US" sz="900">
                  <a:solidFill>
                    <a:schemeClr val="accent2"/>
                  </a:solidFill>
                </a:rPr>
                <a:t>Use Internet to</a:t>
              </a:r>
            </a:p>
            <a:p>
              <a:pPr algn="ctr" eaLnBrk="0" hangingPunct="0"/>
              <a:r>
                <a:rPr lang="en-US" sz="900" b="1">
                  <a:solidFill>
                    <a:schemeClr val="accent2"/>
                  </a:solidFill>
                </a:rPr>
                <a:t>increase productivity</a:t>
              </a:r>
            </a:p>
            <a:p>
              <a:pPr algn="ctr" eaLnBrk="0" hangingPunct="0"/>
              <a:r>
                <a:rPr lang="en-US" sz="900" b="1">
                  <a:solidFill>
                    <a:schemeClr val="accent2"/>
                  </a:solidFill>
                </a:rPr>
                <a:t>/ efficiency</a:t>
              </a:r>
              <a:endParaRPr lang="en-US" sz="900">
                <a:solidFill>
                  <a:schemeClr val="accent2"/>
                </a:solidFill>
              </a:endParaRPr>
            </a:p>
          </p:txBody>
        </p:sp>
        <p:sp>
          <p:nvSpPr>
            <p:cNvPr id="47117" name="Arc 1038"/>
            <p:cNvSpPr>
              <a:spLocks/>
            </p:cNvSpPr>
            <p:nvPr/>
          </p:nvSpPr>
          <p:spPr bwMode="auto">
            <a:xfrm>
              <a:off x="2006" y="2650"/>
              <a:ext cx="2248" cy="108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2"/>
              </a:solidFill>
              <a:round/>
              <a:headEnd/>
              <a:tailEnd/>
            </a:ln>
          </p:spPr>
          <p:txBody>
            <a:bodyPr wrap="none" anchor="ctr"/>
            <a:lstStyle/>
            <a:p>
              <a:endParaRPr lang="en-US"/>
            </a:p>
          </p:txBody>
        </p:sp>
        <p:sp>
          <p:nvSpPr>
            <p:cNvPr id="47118" name="Arc 1039"/>
            <p:cNvSpPr>
              <a:spLocks/>
            </p:cNvSpPr>
            <p:nvPr/>
          </p:nvSpPr>
          <p:spPr bwMode="auto">
            <a:xfrm>
              <a:off x="2006" y="2319"/>
              <a:ext cx="1883" cy="1427"/>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2A0DD7"/>
              </a:solidFill>
              <a:round/>
              <a:headEnd/>
              <a:tailEnd/>
            </a:ln>
          </p:spPr>
          <p:txBody>
            <a:bodyPr wrap="none" anchor="ctr"/>
            <a:lstStyle/>
            <a:p>
              <a:endParaRPr lang="en-US"/>
            </a:p>
          </p:txBody>
        </p:sp>
        <p:sp>
          <p:nvSpPr>
            <p:cNvPr id="47119" name="Line 1040"/>
            <p:cNvSpPr>
              <a:spLocks noChangeShapeType="1"/>
            </p:cNvSpPr>
            <p:nvPr/>
          </p:nvSpPr>
          <p:spPr bwMode="auto">
            <a:xfrm>
              <a:off x="3760" y="3356"/>
              <a:ext cx="342" cy="0"/>
            </a:xfrm>
            <a:prstGeom prst="line">
              <a:avLst/>
            </a:prstGeom>
            <a:noFill/>
            <a:ln w="9525">
              <a:solidFill>
                <a:schemeClr val="accent2"/>
              </a:solidFill>
              <a:round/>
              <a:headEnd/>
              <a:tailEnd type="triangle" w="med" len="med"/>
            </a:ln>
          </p:spPr>
          <p:txBody>
            <a:bodyPr wrap="none" anchor="ctr"/>
            <a:lstStyle/>
            <a:p>
              <a:endParaRPr lang="en-US"/>
            </a:p>
          </p:txBody>
        </p:sp>
        <p:sp>
          <p:nvSpPr>
            <p:cNvPr id="47120" name="Line 1041"/>
            <p:cNvSpPr>
              <a:spLocks noChangeShapeType="1"/>
            </p:cNvSpPr>
            <p:nvPr/>
          </p:nvSpPr>
          <p:spPr bwMode="auto">
            <a:xfrm flipV="1">
              <a:off x="2886" y="2483"/>
              <a:ext cx="0" cy="300"/>
            </a:xfrm>
            <a:prstGeom prst="line">
              <a:avLst/>
            </a:prstGeom>
            <a:noFill/>
            <a:ln w="9525">
              <a:solidFill>
                <a:srgbClr val="2A0DD7"/>
              </a:solidFill>
              <a:round/>
              <a:headEnd/>
              <a:tailEnd type="triangle" w="med" len="med"/>
            </a:ln>
          </p:spPr>
          <p:txBody>
            <a:bodyPr wrap="none" anchor="ctr"/>
            <a:lstStyle/>
            <a:p>
              <a:endParaRPr lang="en-US"/>
            </a:p>
          </p:txBody>
        </p:sp>
        <p:sp>
          <p:nvSpPr>
            <p:cNvPr id="47121" name="Text Box 1042"/>
            <p:cNvSpPr txBox="1">
              <a:spLocks noChangeArrowheads="1"/>
            </p:cNvSpPr>
            <p:nvPr/>
          </p:nvSpPr>
          <p:spPr bwMode="auto">
            <a:xfrm>
              <a:off x="2911" y="2156"/>
              <a:ext cx="948" cy="346"/>
            </a:xfrm>
            <a:prstGeom prst="rect">
              <a:avLst/>
            </a:prstGeom>
            <a:noFill/>
            <a:ln w="9525">
              <a:solidFill>
                <a:srgbClr val="2A0DD7"/>
              </a:solidFill>
              <a:miter lim="800000"/>
              <a:headEnd/>
              <a:tailEnd/>
            </a:ln>
          </p:spPr>
          <p:txBody>
            <a:bodyPr wrap="none">
              <a:spAutoFit/>
            </a:bodyPr>
            <a:lstStyle/>
            <a:p>
              <a:pPr eaLnBrk="0" hangingPunct="0"/>
              <a:r>
                <a:rPr lang="en-US" sz="900">
                  <a:solidFill>
                    <a:srgbClr val="2A0DD7"/>
                  </a:solidFill>
                </a:rPr>
                <a:t>Use Internet to</a:t>
              </a:r>
            </a:p>
            <a:p>
              <a:pPr eaLnBrk="0" hangingPunct="0"/>
              <a:r>
                <a:rPr lang="en-US" sz="900" b="1">
                  <a:solidFill>
                    <a:srgbClr val="2A0DD7"/>
                  </a:solidFill>
                </a:rPr>
                <a:t>enhance value</a:t>
              </a:r>
              <a:endParaRPr lang="en-US" sz="900">
                <a:solidFill>
                  <a:srgbClr val="2A0DD7"/>
                </a:solidFill>
              </a:endParaRPr>
            </a:p>
          </p:txBody>
        </p:sp>
        <p:sp>
          <p:nvSpPr>
            <p:cNvPr id="47122" name="Text Box 1043"/>
            <p:cNvSpPr txBox="1">
              <a:spLocks noChangeArrowheads="1"/>
            </p:cNvSpPr>
            <p:nvPr/>
          </p:nvSpPr>
          <p:spPr bwMode="auto">
            <a:xfrm>
              <a:off x="2784" y="3878"/>
              <a:ext cx="829" cy="211"/>
            </a:xfrm>
            <a:prstGeom prst="rect">
              <a:avLst/>
            </a:prstGeom>
            <a:noFill/>
            <a:ln w="9525">
              <a:noFill/>
              <a:miter lim="800000"/>
              <a:headEnd/>
              <a:tailEnd/>
            </a:ln>
          </p:spPr>
          <p:txBody>
            <a:bodyPr wrap="none">
              <a:spAutoFit/>
            </a:bodyPr>
            <a:lstStyle/>
            <a:p>
              <a:pPr eaLnBrk="0" hangingPunct="0"/>
              <a:r>
                <a:rPr lang="en-US" sz="900" b="1"/>
                <a:t>Process cost</a:t>
              </a:r>
            </a:p>
          </p:txBody>
        </p:sp>
        <p:sp>
          <p:nvSpPr>
            <p:cNvPr id="47123" name="Text Box 1044"/>
            <p:cNvSpPr txBox="1">
              <a:spLocks noChangeArrowheads="1"/>
            </p:cNvSpPr>
            <p:nvPr/>
          </p:nvSpPr>
          <p:spPr bwMode="auto">
            <a:xfrm rot="-5400000">
              <a:off x="1447" y="2733"/>
              <a:ext cx="897" cy="392"/>
            </a:xfrm>
            <a:prstGeom prst="rect">
              <a:avLst/>
            </a:prstGeom>
            <a:noFill/>
            <a:ln w="9525">
              <a:noFill/>
              <a:miter lim="800000"/>
              <a:headEnd/>
              <a:tailEnd/>
            </a:ln>
          </p:spPr>
          <p:txBody>
            <a:bodyPr wrap="none">
              <a:spAutoFit/>
            </a:bodyPr>
            <a:lstStyle/>
            <a:p>
              <a:pPr algn="ctr" eaLnBrk="0" hangingPunct="0"/>
              <a:r>
                <a:rPr lang="en-US" sz="900" b="1"/>
                <a:t>Product value </a:t>
              </a:r>
              <a:r>
                <a:rPr lang="en-US" sz="900" b="1" i="1"/>
                <a:t>X</a:t>
              </a:r>
              <a:endParaRPr lang="en-US" sz="900" b="1"/>
            </a:p>
            <a:p>
              <a:pPr algn="ctr" eaLnBrk="0" hangingPunct="0"/>
              <a:r>
                <a:rPr lang="en-US" sz="900" b="1"/>
                <a:t>to customer</a:t>
              </a:r>
            </a:p>
          </p:txBody>
        </p:sp>
      </p:grpSp>
    </p:spTree>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en-US" smtClean="0"/>
              <a:t>Is mass customized grocery service viable?</a:t>
            </a:r>
          </a:p>
        </p:txBody>
      </p:sp>
      <p:pic>
        <p:nvPicPr>
          <p:cNvPr id="54275" name="Picture 3" descr="icenter"/>
          <p:cNvPicPr>
            <a:picLocks noChangeAspect="1" noChangeArrowheads="1"/>
          </p:cNvPicPr>
          <p:nvPr/>
        </p:nvPicPr>
        <p:blipFill>
          <a:blip r:embed="rId3" cstate="print"/>
          <a:srcRect/>
          <a:stretch>
            <a:fillRect/>
          </a:stretch>
        </p:blipFill>
        <p:spPr bwMode="auto">
          <a:xfrm>
            <a:off x="3352800" y="1006475"/>
            <a:ext cx="5372100" cy="2857500"/>
          </a:xfrm>
          <a:prstGeom prst="rect">
            <a:avLst/>
          </a:prstGeom>
          <a:noFill/>
          <a:ln w="9525">
            <a:noFill/>
            <a:miter lim="800000"/>
            <a:headEnd/>
            <a:tailEnd/>
          </a:ln>
        </p:spPr>
      </p:pic>
      <p:pic>
        <p:nvPicPr>
          <p:cNvPr id="54276" name="Picture 4" descr="icenter"/>
          <p:cNvPicPr>
            <a:picLocks noChangeAspect="1" noChangeArrowheads="1"/>
          </p:cNvPicPr>
          <p:nvPr/>
        </p:nvPicPr>
        <p:blipFill>
          <a:blip r:embed="rId4" cstate="print"/>
          <a:srcRect/>
          <a:stretch>
            <a:fillRect/>
          </a:stretch>
        </p:blipFill>
        <p:spPr bwMode="auto">
          <a:xfrm>
            <a:off x="3352800" y="3651250"/>
            <a:ext cx="5372100" cy="2857500"/>
          </a:xfrm>
          <a:prstGeom prst="rect">
            <a:avLst/>
          </a:prstGeom>
          <a:noFill/>
          <a:ln w="9525">
            <a:noFill/>
            <a:miter lim="800000"/>
            <a:headEnd/>
            <a:tailEnd/>
          </a:ln>
        </p:spPr>
      </p:pic>
      <p:pic>
        <p:nvPicPr>
          <p:cNvPr id="54277" name="Picture 5"/>
          <p:cNvPicPr>
            <a:picLocks noChangeAspect="1" noChangeArrowheads="1"/>
          </p:cNvPicPr>
          <p:nvPr/>
        </p:nvPicPr>
        <p:blipFill>
          <a:blip r:embed="rId5" cstate="print"/>
          <a:srcRect/>
          <a:stretch>
            <a:fillRect/>
          </a:stretch>
        </p:blipFill>
        <p:spPr bwMode="auto">
          <a:xfrm>
            <a:off x="1398588" y="2054225"/>
            <a:ext cx="1876425" cy="371475"/>
          </a:xfrm>
          <a:prstGeom prst="rect">
            <a:avLst/>
          </a:prstGeom>
          <a:noFill/>
          <a:ln w="9525">
            <a:noFill/>
            <a:miter lim="800000"/>
            <a:headEnd/>
            <a:tailEnd/>
          </a:ln>
        </p:spPr>
      </p:pic>
      <p:pic>
        <p:nvPicPr>
          <p:cNvPr id="54278" name="Picture 8" descr="WebvanLogo"/>
          <p:cNvPicPr>
            <a:picLocks noChangeAspect="1" noChangeArrowheads="1"/>
          </p:cNvPicPr>
          <p:nvPr/>
        </p:nvPicPr>
        <p:blipFill>
          <a:blip r:embed="rId6" cstate="print"/>
          <a:srcRect/>
          <a:stretch>
            <a:fillRect/>
          </a:stretch>
        </p:blipFill>
        <p:spPr bwMode="auto">
          <a:xfrm>
            <a:off x="1427163" y="4443413"/>
            <a:ext cx="1238250" cy="6858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54" name="Group 46"/>
          <p:cNvGrpSpPr>
            <a:grpSpLocks/>
          </p:cNvGrpSpPr>
          <p:nvPr/>
        </p:nvGrpSpPr>
        <p:grpSpPr bwMode="auto">
          <a:xfrm>
            <a:off x="304800" y="152400"/>
            <a:ext cx="8605838" cy="3124200"/>
            <a:chOff x="192" y="96"/>
            <a:chExt cx="5421" cy="1968"/>
          </a:xfrm>
        </p:grpSpPr>
        <p:grpSp>
          <p:nvGrpSpPr>
            <p:cNvPr id="2070" name="Group 2"/>
            <p:cNvGrpSpPr>
              <a:grpSpLocks/>
            </p:cNvGrpSpPr>
            <p:nvPr/>
          </p:nvGrpSpPr>
          <p:grpSpPr bwMode="auto">
            <a:xfrm>
              <a:off x="192" y="96"/>
              <a:ext cx="5328" cy="1968"/>
              <a:chOff x="192" y="96"/>
              <a:chExt cx="5328" cy="1968"/>
            </a:xfrm>
          </p:grpSpPr>
          <p:sp>
            <p:nvSpPr>
              <p:cNvPr id="2078" name="Rectangle 3"/>
              <p:cNvSpPr>
                <a:spLocks noChangeArrowheads="1"/>
              </p:cNvSpPr>
              <p:nvPr/>
            </p:nvSpPr>
            <p:spPr bwMode="auto">
              <a:xfrm>
                <a:off x="192" y="96"/>
                <a:ext cx="5328" cy="1968"/>
              </a:xfrm>
              <a:prstGeom prst="rect">
                <a:avLst/>
              </a:prstGeom>
              <a:solidFill>
                <a:srgbClr val="EAEAEA"/>
              </a:solidFill>
              <a:ln w="9525">
                <a:solidFill>
                  <a:schemeClr val="tx1"/>
                </a:solidFill>
                <a:miter lim="800000"/>
                <a:headEnd/>
                <a:tailEnd/>
              </a:ln>
            </p:spPr>
            <p:txBody>
              <a:bodyPr wrap="none" anchor="ctr"/>
              <a:lstStyle/>
              <a:p>
                <a:endParaRPr lang="en-US"/>
              </a:p>
            </p:txBody>
          </p:sp>
          <p:sp>
            <p:nvSpPr>
              <p:cNvPr id="2079" name="Oval 4"/>
              <p:cNvSpPr>
                <a:spLocks noChangeAspect="1" noChangeArrowheads="1"/>
              </p:cNvSpPr>
              <p:nvPr/>
            </p:nvSpPr>
            <p:spPr bwMode="auto">
              <a:xfrm>
                <a:off x="3369" y="288"/>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0" name="Oval 5"/>
              <p:cNvSpPr>
                <a:spLocks noChangeAspect="1" noChangeArrowheads="1"/>
              </p:cNvSpPr>
              <p:nvPr/>
            </p:nvSpPr>
            <p:spPr bwMode="auto">
              <a:xfrm>
                <a:off x="3369" y="1056"/>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1" name="Oval 6"/>
              <p:cNvSpPr>
                <a:spLocks noChangeAspect="1" noChangeArrowheads="1"/>
              </p:cNvSpPr>
              <p:nvPr/>
            </p:nvSpPr>
            <p:spPr bwMode="auto">
              <a:xfrm>
                <a:off x="3369" y="1441"/>
                <a:ext cx="346" cy="345"/>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2" name="AutoShape 7"/>
              <p:cNvSpPr>
                <a:spLocks noChangeAspect="1" noChangeArrowheads="1"/>
              </p:cNvSpPr>
              <p:nvPr/>
            </p:nvSpPr>
            <p:spPr bwMode="auto">
              <a:xfrm>
                <a:off x="643" y="543"/>
                <a:ext cx="492" cy="97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80 w 21600"/>
                  <a:gd name="T13" fmla="*/ 5406 h 21600"/>
                  <a:gd name="T14" fmla="*/ 18878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sp>
            <p:nvSpPr>
              <p:cNvPr id="2083" name="Text Box 8"/>
              <p:cNvSpPr txBox="1">
                <a:spLocks noChangeAspect="1" noChangeArrowheads="1"/>
              </p:cNvSpPr>
              <p:nvPr/>
            </p:nvSpPr>
            <p:spPr bwMode="auto">
              <a:xfrm>
                <a:off x="1411" y="1780"/>
                <a:ext cx="835" cy="250"/>
              </a:xfrm>
              <a:prstGeom prst="rect">
                <a:avLst/>
              </a:prstGeom>
              <a:noFill/>
              <a:ln w="9525">
                <a:noFill/>
                <a:miter lim="800000"/>
                <a:headEnd/>
                <a:tailEnd/>
              </a:ln>
            </p:spPr>
            <p:txBody>
              <a:bodyPr wrap="none">
                <a:spAutoFit/>
              </a:bodyPr>
              <a:lstStyle/>
              <a:p>
                <a:pPr eaLnBrk="0" hangingPunct="0"/>
                <a:r>
                  <a:rPr lang="en-US" sz="2000"/>
                  <a:t>Warehouse</a:t>
                </a:r>
              </a:p>
            </p:txBody>
          </p:sp>
          <p:sp>
            <p:nvSpPr>
              <p:cNvPr id="2084" name="Oval 9"/>
              <p:cNvSpPr>
                <a:spLocks noChangeAspect="1" noChangeArrowheads="1"/>
              </p:cNvSpPr>
              <p:nvPr/>
            </p:nvSpPr>
            <p:spPr bwMode="auto">
              <a:xfrm>
                <a:off x="1257" y="442"/>
                <a:ext cx="1191" cy="1191"/>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2085" name="AutoShape 10"/>
              <p:cNvSpPr>
                <a:spLocks noChangeAspect="1" noChangeArrowheads="1"/>
              </p:cNvSpPr>
              <p:nvPr/>
            </p:nvSpPr>
            <p:spPr bwMode="auto">
              <a:xfrm rot="-829492">
                <a:off x="2525" y="811"/>
                <a:ext cx="764" cy="269"/>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64 w 21600"/>
                  <a:gd name="T13" fmla="*/ 5380 h 21600"/>
                  <a:gd name="T14" fmla="*/ 18886 w 21600"/>
                  <a:gd name="T15" fmla="*/ 1622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graphicFrame>
            <p:nvGraphicFramePr>
              <p:cNvPr id="2053" name="Object 11"/>
              <p:cNvGraphicFramePr>
                <a:graphicFrameLocks noChangeAspect="1"/>
              </p:cNvGraphicFramePr>
              <p:nvPr/>
            </p:nvGraphicFramePr>
            <p:xfrm>
              <a:off x="2346" y="113"/>
              <a:ext cx="1014" cy="655"/>
            </p:xfrm>
            <a:graphic>
              <a:graphicData uri="http://schemas.openxmlformats.org/presentationml/2006/ole">
                <mc:AlternateContent xmlns:mc="http://schemas.openxmlformats.org/markup-compatibility/2006">
                  <mc:Choice xmlns:v="urn:schemas-microsoft-com:vml" Requires="v">
                    <p:oleObj spid="_x0000_s2221" name="Clip" r:id="rId4" imgW="1610640" imgH="1040400" progId="">
                      <p:embed/>
                    </p:oleObj>
                  </mc:Choice>
                  <mc:Fallback>
                    <p:oleObj name="Clip" r:id="rId4" imgW="1610640" imgH="1040400" progId="">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6" y="113"/>
                            <a:ext cx="1014" cy="655"/>
                          </a:xfrm>
                          <a:prstGeom prst="rect">
                            <a:avLst/>
                          </a:prstGeom>
                          <a:solidFill>
                            <a:srgbClr val="EAEAEA"/>
                          </a:solidFill>
                        </p:spPr>
                      </p:pic>
                    </p:oleObj>
                  </mc:Fallback>
                </mc:AlternateContent>
              </a:graphicData>
            </a:graphic>
          </p:graphicFrame>
        </p:grpSp>
        <p:graphicFrame>
          <p:nvGraphicFramePr>
            <p:cNvPr id="2051" name="Object 17"/>
            <p:cNvGraphicFramePr>
              <a:graphicFrameLocks noChangeAspect="1"/>
            </p:cNvGraphicFramePr>
            <p:nvPr/>
          </p:nvGraphicFramePr>
          <p:xfrm>
            <a:off x="4992" y="1062"/>
            <a:ext cx="621" cy="762"/>
          </p:xfrm>
          <a:graphic>
            <a:graphicData uri="http://schemas.openxmlformats.org/presentationml/2006/ole">
              <mc:AlternateContent xmlns:mc="http://schemas.openxmlformats.org/markup-compatibility/2006">
                <mc:Choice xmlns:v="urn:schemas-microsoft-com:vml" Requires="v">
                  <p:oleObj spid="_x0000_s2222" name="Clip" r:id="rId6" imgW="3212280" imgH="3935520" progId="">
                    <p:embed/>
                  </p:oleObj>
                </mc:Choice>
                <mc:Fallback>
                  <p:oleObj name="Clip" r:id="rId6" imgW="3212280" imgH="3935520" progId="">
                    <p:embed/>
                    <p:pic>
                      <p:nvPicPr>
                        <p:cNvPr id="0" name="Object 1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92" y="1062"/>
                          <a:ext cx="621" cy="7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71" name="AutoShape 18"/>
            <p:cNvSpPr>
              <a:spLocks noChangeAspect="1" noChangeArrowheads="1"/>
            </p:cNvSpPr>
            <p:nvPr/>
          </p:nvSpPr>
          <p:spPr bwMode="auto">
            <a:xfrm>
              <a:off x="4205" y="634"/>
              <a:ext cx="355" cy="422"/>
            </a:xfrm>
            <a:prstGeom prst="curvedRightArrow">
              <a:avLst>
                <a:gd name="adj1" fmla="val 23775"/>
                <a:gd name="adj2" fmla="val 47549"/>
                <a:gd name="adj3" fmla="val 33333"/>
              </a:avLst>
            </a:prstGeom>
            <a:solidFill>
              <a:srgbClr val="FF0000"/>
            </a:solidFill>
            <a:ln w="9525">
              <a:solidFill>
                <a:schemeClr val="tx1"/>
              </a:solidFill>
              <a:miter lim="800000"/>
              <a:headEnd/>
              <a:tailEnd/>
            </a:ln>
          </p:spPr>
          <p:txBody>
            <a:bodyPr wrap="none" anchor="ctr"/>
            <a:lstStyle/>
            <a:p>
              <a:endParaRPr lang="en-US"/>
            </a:p>
          </p:txBody>
        </p:sp>
        <p:grpSp>
          <p:nvGrpSpPr>
            <p:cNvPr id="2072" name="Group 19"/>
            <p:cNvGrpSpPr>
              <a:grpSpLocks/>
            </p:cNvGrpSpPr>
            <p:nvPr/>
          </p:nvGrpSpPr>
          <p:grpSpPr bwMode="auto">
            <a:xfrm>
              <a:off x="3101" y="672"/>
              <a:ext cx="932" cy="1357"/>
              <a:chOff x="3101" y="672"/>
              <a:chExt cx="932" cy="1357"/>
            </a:xfrm>
          </p:grpSpPr>
          <p:sp>
            <p:nvSpPr>
              <p:cNvPr id="2076" name="Oval 20"/>
              <p:cNvSpPr>
                <a:spLocks noChangeAspect="1" noChangeArrowheads="1"/>
              </p:cNvSpPr>
              <p:nvPr/>
            </p:nvSpPr>
            <p:spPr bwMode="auto">
              <a:xfrm>
                <a:off x="3369" y="672"/>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77" name="Text Box 21"/>
              <p:cNvSpPr txBox="1">
                <a:spLocks noChangeAspect="1" noChangeArrowheads="1"/>
              </p:cNvSpPr>
              <p:nvPr/>
            </p:nvSpPr>
            <p:spPr bwMode="auto">
              <a:xfrm>
                <a:off x="3101" y="1779"/>
                <a:ext cx="932" cy="250"/>
              </a:xfrm>
              <a:prstGeom prst="rect">
                <a:avLst/>
              </a:prstGeom>
              <a:noFill/>
              <a:ln w="9525">
                <a:noFill/>
                <a:miter lim="800000"/>
                <a:headEnd/>
                <a:tailEnd/>
              </a:ln>
            </p:spPr>
            <p:txBody>
              <a:bodyPr wrap="none">
                <a:spAutoFit/>
              </a:bodyPr>
              <a:lstStyle/>
              <a:p>
                <a:pPr eaLnBrk="0" hangingPunct="0"/>
                <a:r>
                  <a:rPr lang="en-US" sz="2000"/>
                  <a:t>Supermarket</a:t>
                </a:r>
              </a:p>
            </p:txBody>
          </p:sp>
        </p:grpSp>
        <p:sp>
          <p:nvSpPr>
            <p:cNvPr id="2073" name="Text Box 22"/>
            <p:cNvSpPr txBox="1">
              <a:spLocks noChangeArrowheads="1"/>
            </p:cNvSpPr>
            <p:nvPr/>
          </p:nvSpPr>
          <p:spPr bwMode="auto">
            <a:xfrm>
              <a:off x="240" y="175"/>
              <a:ext cx="825" cy="250"/>
            </a:xfrm>
            <a:prstGeom prst="rect">
              <a:avLst/>
            </a:prstGeom>
            <a:solidFill>
              <a:schemeClr val="bg1"/>
            </a:solidFill>
            <a:ln w="9525">
              <a:noFill/>
              <a:miter lim="800000"/>
              <a:headEnd/>
              <a:tailEnd/>
            </a:ln>
          </p:spPr>
          <p:txBody>
            <a:bodyPr wrap="none">
              <a:spAutoFit/>
            </a:bodyPr>
            <a:lstStyle/>
            <a:p>
              <a:pPr eaLnBrk="0" hangingPunct="0"/>
              <a:r>
                <a:rPr lang="en-US" sz="2000"/>
                <a:t>Traditional</a:t>
              </a:r>
            </a:p>
          </p:txBody>
        </p:sp>
        <p:pic>
          <p:nvPicPr>
            <p:cNvPr id="2074" name="Picture 23" descr="grocerybag"/>
            <p:cNvPicPr>
              <a:picLocks noChangeAspect="1" noChangeArrowheads="1"/>
            </p:cNvPicPr>
            <p:nvPr/>
          </p:nvPicPr>
          <p:blipFill>
            <a:blip r:embed="rId8" cstate="print"/>
            <a:srcRect/>
            <a:stretch>
              <a:fillRect/>
            </a:stretch>
          </p:blipFill>
          <p:spPr bwMode="auto">
            <a:xfrm>
              <a:off x="4608" y="816"/>
              <a:ext cx="480" cy="642"/>
            </a:xfrm>
            <a:prstGeom prst="rect">
              <a:avLst/>
            </a:prstGeom>
            <a:noFill/>
            <a:ln w="9525">
              <a:noFill/>
              <a:miter lim="800000"/>
              <a:headEnd/>
              <a:tailEnd/>
            </a:ln>
          </p:spPr>
        </p:pic>
        <p:pic>
          <p:nvPicPr>
            <p:cNvPr id="2075" name="Picture 24" descr="cart"/>
            <p:cNvPicPr>
              <a:picLocks noChangeAspect="1" noChangeArrowheads="1"/>
            </p:cNvPicPr>
            <p:nvPr/>
          </p:nvPicPr>
          <p:blipFill>
            <a:blip r:embed="rId9" cstate="print"/>
            <a:srcRect/>
            <a:stretch>
              <a:fillRect/>
            </a:stretch>
          </p:blipFill>
          <p:spPr bwMode="auto">
            <a:xfrm>
              <a:off x="3750" y="576"/>
              <a:ext cx="426" cy="528"/>
            </a:xfrm>
            <a:prstGeom prst="rect">
              <a:avLst/>
            </a:prstGeom>
            <a:noFill/>
            <a:ln w="9525">
              <a:noFill/>
              <a:miter lim="800000"/>
              <a:headEnd/>
              <a:tailEnd/>
            </a:ln>
          </p:spPr>
        </p:pic>
        <p:graphicFrame>
          <p:nvGraphicFramePr>
            <p:cNvPr id="2052" name="Object 25"/>
            <p:cNvGraphicFramePr>
              <a:graphicFrameLocks noChangeAspect="1"/>
            </p:cNvGraphicFramePr>
            <p:nvPr/>
          </p:nvGraphicFramePr>
          <p:xfrm>
            <a:off x="4272" y="114"/>
            <a:ext cx="1248" cy="510"/>
          </p:xfrm>
          <a:graphic>
            <a:graphicData uri="http://schemas.openxmlformats.org/presentationml/2006/ole">
              <mc:AlternateContent xmlns:mc="http://schemas.openxmlformats.org/markup-compatibility/2006">
                <mc:Choice xmlns:v="urn:schemas-microsoft-com:vml" Requires="v">
                  <p:oleObj spid="_x0000_s2223" name="Clip" r:id="rId10" imgW="4582440" imgH="1874160" progId="">
                    <p:embed/>
                  </p:oleObj>
                </mc:Choice>
                <mc:Fallback>
                  <p:oleObj name="Clip" r:id="rId10" imgW="4582440" imgH="1874160" progId="">
                    <p:embed/>
                    <p:pic>
                      <p:nvPicPr>
                        <p:cNvPr id="0" name="Object 2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72" y="114"/>
                          <a:ext cx="1248" cy="51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5" name="Group 47"/>
          <p:cNvGrpSpPr>
            <a:grpSpLocks/>
          </p:cNvGrpSpPr>
          <p:nvPr/>
        </p:nvGrpSpPr>
        <p:grpSpPr bwMode="auto">
          <a:xfrm>
            <a:off x="304800" y="3581400"/>
            <a:ext cx="8458200" cy="3124200"/>
            <a:chOff x="192" y="2256"/>
            <a:chExt cx="5328" cy="1968"/>
          </a:xfrm>
        </p:grpSpPr>
        <p:grpSp>
          <p:nvGrpSpPr>
            <p:cNvPr id="2056" name="Group 12"/>
            <p:cNvGrpSpPr>
              <a:grpSpLocks/>
            </p:cNvGrpSpPr>
            <p:nvPr/>
          </p:nvGrpSpPr>
          <p:grpSpPr bwMode="auto">
            <a:xfrm>
              <a:off x="192" y="2256"/>
              <a:ext cx="5328" cy="1968"/>
              <a:chOff x="192" y="2256"/>
              <a:chExt cx="5328" cy="1968"/>
            </a:xfrm>
          </p:grpSpPr>
          <p:sp>
            <p:nvSpPr>
              <p:cNvPr id="2066" name="Rectangle 13"/>
              <p:cNvSpPr>
                <a:spLocks noChangeArrowheads="1"/>
              </p:cNvSpPr>
              <p:nvPr/>
            </p:nvSpPr>
            <p:spPr bwMode="auto">
              <a:xfrm>
                <a:off x="192" y="2256"/>
                <a:ext cx="5328" cy="1968"/>
              </a:xfrm>
              <a:prstGeom prst="rect">
                <a:avLst/>
              </a:prstGeom>
              <a:solidFill>
                <a:srgbClr val="EAEAEA"/>
              </a:solidFill>
              <a:ln w="9525">
                <a:solidFill>
                  <a:schemeClr val="tx1"/>
                </a:solidFill>
                <a:miter lim="800000"/>
                <a:headEnd/>
                <a:tailEnd/>
              </a:ln>
            </p:spPr>
            <p:txBody>
              <a:bodyPr wrap="none" anchor="ctr"/>
              <a:lstStyle/>
              <a:p>
                <a:endParaRPr lang="en-US"/>
              </a:p>
            </p:txBody>
          </p:sp>
          <p:sp>
            <p:nvSpPr>
              <p:cNvPr id="2067" name="Oval 14"/>
              <p:cNvSpPr>
                <a:spLocks noChangeAspect="1" noChangeArrowheads="1"/>
              </p:cNvSpPr>
              <p:nvPr/>
            </p:nvSpPr>
            <p:spPr bwMode="auto">
              <a:xfrm>
                <a:off x="1689" y="3129"/>
                <a:ext cx="346" cy="346"/>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2068" name="AutoShape 15"/>
              <p:cNvSpPr>
                <a:spLocks noChangeAspect="1" noChangeArrowheads="1"/>
              </p:cNvSpPr>
              <p:nvPr/>
            </p:nvSpPr>
            <p:spPr bwMode="auto">
              <a:xfrm>
                <a:off x="691" y="3168"/>
                <a:ext cx="461" cy="230"/>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4 w 21600"/>
                  <a:gd name="T13" fmla="*/ 5447 h 21600"/>
                  <a:gd name="T14" fmla="*/ 18882 w 21600"/>
                  <a:gd name="T15" fmla="*/ 16247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sp>
            <p:nvSpPr>
              <p:cNvPr id="2069" name="Text Box 16"/>
              <p:cNvSpPr txBox="1">
                <a:spLocks noChangeAspect="1" noChangeArrowheads="1"/>
              </p:cNvSpPr>
              <p:nvPr/>
            </p:nvSpPr>
            <p:spPr bwMode="auto">
              <a:xfrm>
                <a:off x="1420" y="3929"/>
                <a:ext cx="835" cy="250"/>
              </a:xfrm>
              <a:prstGeom prst="rect">
                <a:avLst/>
              </a:prstGeom>
              <a:noFill/>
              <a:ln w="9525">
                <a:noFill/>
                <a:miter lim="800000"/>
                <a:headEnd/>
                <a:tailEnd/>
              </a:ln>
            </p:spPr>
            <p:txBody>
              <a:bodyPr wrap="none">
                <a:spAutoFit/>
              </a:bodyPr>
              <a:lstStyle/>
              <a:p>
                <a:pPr eaLnBrk="0" hangingPunct="0"/>
                <a:r>
                  <a:rPr lang="en-US" sz="2000"/>
                  <a:t>Warehouse</a:t>
                </a:r>
              </a:p>
            </p:txBody>
          </p:sp>
        </p:grpSp>
        <p:grpSp>
          <p:nvGrpSpPr>
            <p:cNvPr id="2057" name="Group 26"/>
            <p:cNvGrpSpPr>
              <a:grpSpLocks/>
            </p:cNvGrpSpPr>
            <p:nvPr/>
          </p:nvGrpSpPr>
          <p:grpSpPr bwMode="auto">
            <a:xfrm>
              <a:off x="2289" y="2407"/>
              <a:ext cx="2799" cy="1214"/>
              <a:chOff x="2289" y="2407"/>
              <a:chExt cx="2799" cy="1214"/>
            </a:xfrm>
          </p:grpSpPr>
          <p:sp>
            <p:nvSpPr>
              <p:cNvPr id="2063" name="Line 27"/>
              <p:cNvSpPr>
                <a:spLocks noChangeAspect="1" noChangeShapeType="1"/>
              </p:cNvSpPr>
              <p:nvPr/>
            </p:nvSpPr>
            <p:spPr bwMode="auto">
              <a:xfrm>
                <a:off x="2289" y="3308"/>
                <a:ext cx="2165" cy="0"/>
              </a:xfrm>
              <a:prstGeom prst="line">
                <a:avLst/>
              </a:prstGeom>
              <a:noFill/>
              <a:ln w="28575">
                <a:solidFill>
                  <a:srgbClr val="66FF33"/>
                </a:solidFill>
                <a:round/>
                <a:headEnd/>
                <a:tailEnd type="triangle" w="med" len="med"/>
              </a:ln>
            </p:spPr>
            <p:txBody>
              <a:bodyPr wrap="none" anchor="ctr"/>
              <a:lstStyle/>
              <a:p>
                <a:endParaRPr lang="en-US"/>
              </a:p>
            </p:txBody>
          </p:sp>
          <p:pic>
            <p:nvPicPr>
              <p:cNvPr id="2064" name="Picture 28" descr="grocerybag"/>
              <p:cNvPicPr>
                <a:picLocks noChangeAspect="1" noChangeArrowheads="1"/>
              </p:cNvPicPr>
              <p:nvPr/>
            </p:nvPicPr>
            <p:blipFill>
              <a:blip r:embed="rId8" cstate="print"/>
              <a:srcRect/>
              <a:stretch>
                <a:fillRect/>
              </a:stretch>
            </p:blipFill>
            <p:spPr bwMode="auto">
              <a:xfrm>
                <a:off x="4608" y="2979"/>
                <a:ext cx="480" cy="642"/>
              </a:xfrm>
              <a:prstGeom prst="rect">
                <a:avLst/>
              </a:prstGeom>
              <a:noFill/>
              <a:ln w="9525">
                <a:noFill/>
                <a:miter lim="800000"/>
                <a:headEnd/>
                <a:tailEnd/>
              </a:ln>
            </p:spPr>
          </p:pic>
          <p:pic>
            <p:nvPicPr>
              <p:cNvPr id="2065" name="Picture 29" descr="photo_lg_20"/>
              <p:cNvPicPr>
                <a:picLocks noChangeAspect="1" noChangeArrowheads="1"/>
              </p:cNvPicPr>
              <p:nvPr/>
            </p:nvPicPr>
            <p:blipFill>
              <a:blip r:embed="rId12" cstate="print"/>
              <a:srcRect/>
              <a:stretch>
                <a:fillRect/>
              </a:stretch>
            </p:blipFill>
            <p:spPr bwMode="auto">
              <a:xfrm>
                <a:off x="3191" y="2407"/>
                <a:ext cx="1020" cy="846"/>
              </a:xfrm>
              <a:prstGeom prst="rect">
                <a:avLst/>
              </a:prstGeom>
              <a:noFill/>
              <a:ln w="9525">
                <a:noFill/>
                <a:miter lim="800000"/>
                <a:headEnd/>
                <a:tailEnd/>
              </a:ln>
            </p:spPr>
          </p:pic>
        </p:grpSp>
        <p:grpSp>
          <p:nvGrpSpPr>
            <p:cNvPr id="2058" name="Group 30"/>
            <p:cNvGrpSpPr>
              <a:grpSpLocks/>
            </p:cNvGrpSpPr>
            <p:nvPr/>
          </p:nvGrpSpPr>
          <p:grpSpPr bwMode="auto">
            <a:xfrm>
              <a:off x="332" y="2325"/>
              <a:ext cx="5108" cy="1737"/>
              <a:chOff x="332" y="2325"/>
              <a:chExt cx="5108" cy="1737"/>
            </a:xfrm>
          </p:grpSpPr>
          <p:grpSp>
            <p:nvGrpSpPr>
              <p:cNvPr id="2060" name="Group 31"/>
              <p:cNvGrpSpPr>
                <a:grpSpLocks/>
              </p:cNvGrpSpPr>
              <p:nvPr/>
            </p:nvGrpSpPr>
            <p:grpSpPr bwMode="auto">
              <a:xfrm>
                <a:off x="332" y="2325"/>
                <a:ext cx="5108" cy="1527"/>
                <a:chOff x="332" y="2325"/>
                <a:chExt cx="5108" cy="1527"/>
              </a:xfrm>
            </p:grpSpPr>
            <p:graphicFrame>
              <p:nvGraphicFramePr>
                <p:cNvPr id="2050" name="Object 32"/>
                <p:cNvGraphicFramePr>
                  <a:graphicFrameLocks noChangeAspect="1"/>
                </p:cNvGraphicFramePr>
                <p:nvPr/>
              </p:nvGraphicFramePr>
              <p:xfrm>
                <a:off x="5088" y="2784"/>
                <a:ext cx="352" cy="1068"/>
              </p:xfrm>
              <a:graphic>
                <a:graphicData uri="http://schemas.openxmlformats.org/presentationml/2006/ole">
                  <mc:AlternateContent xmlns:mc="http://schemas.openxmlformats.org/markup-compatibility/2006">
                    <mc:Choice xmlns:v="urn:schemas-microsoft-com:vml" Requires="v">
                      <p:oleObj spid="_x0000_s2224" name="Clip" r:id="rId13" imgW="1295640" imgH="3934080" progId="">
                        <p:embed/>
                      </p:oleObj>
                    </mc:Choice>
                    <mc:Fallback>
                      <p:oleObj name="Clip" r:id="rId13" imgW="1295640" imgH="3934080" progId="">
                        <p:embed/>
                        <p:pic>
                          <p:nvPicPr>
                            <p:cNvPr id="0" name="Object 3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88" y="2784"/>
                              <a:ext cx="352" cy="10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062" name="Picture 33" descr="EQX7C"/>
                <p:cNvPicPr>
                  <a:picLocks noChangeAspect="1" noChangeArrowheads="1"/>
                </p:cNvPicPr>
                <p:nvPr/>
              </p:nvPicPr>
              <p:blipFill>
                <a:blip r:embed="rId15" cstate="print"/>
                <a:srcRect/>
                <a:stretch>
                  <a:fillRect/>
                </a:stretch>
              </p:blipFill>
              <p:spPr bwMode="auto">
                <a:xfrm>
                  <a:off x="332" y="2325"/>
                  <a:ext cx="696" cy="204"/>
                </a:xfrm>
                <a:prstGeom prst="rect">
                  <a:avLst/>
                </a:prstGeom>
                <a:noFill/>
                <a:ln w="9525">
                  <a:noFill/>
                  <a:miter lim="800000"/>
                  <a:headEnd/>
                  <a:tailEnd/>
                </a:ln>
              </p:spPr>
            </p:pic>
          </p:grpSp>
          <p:sp>
            <p:nvSpPr>
              <p:cNvPr id="2061" name="Freeform 34"/>
              <p:cNvSpPr>
                <a:spLocks/>
              </p:cNvSpPr>
              <p:nvPr/>
            </p:nvSpPr>
            <p:spPr bwMode="auto">
              <a:xfrm>
                <a:off x="2516" y="3780"/>
                <a:ext cx="2777" cy="282"/>
              </a:xfrm>
              <a:custGeom>
                <a:avLst/>
                <a:gdLst>
                  <a:gd name="T0" fmla="*/ 2777 w 2777"/>
                  <a:gd name="T1" fmla="*/ 0 h 282"/>
                  <a:gd name="T2" fmla="*/ 2777 w 2777"/>
                  <a:gd name="T3" fmla="*/ 282 h 282"/>
                  <a:gd name="T4" fmla="*/ 0 w 2777"/>
                  <a:gd name="T5" fmla="*/ 277 h 282"/>
                  <a:gd name="T6" fmla="*/ 0 60000 65536"/>
                  <a:gd name="T7" fmla="*/ 0 60000 65536"/>
                  <a:gd name="T8" fmla="*/ 0 60000 65536"/>
                  <a:gd name="T9" fmla="*/ 0 w 2777"/>
                  <a:gd name="T10" fmla="*/ 0 h 282"/>
                  <a:gd name="T11" fmla="*/ 2777 w 2777"/>
                  <a:gd name="T12" fmla="*/ 282 h 282"/>
                </a:gdLst>
                <a:ahLst/>
                <a:cxnLst>
                  <a:cxn ang="T6">
                    <a:pos x="T0" y="T1"/>
                  </a:cxn>
                  <a:cxn ang="T7">
                    <a:pos x="T2" y="T3"/>
                  </a:cxn>
                  <a:cxn ang="T8">
                    <a:pos x="T4" y="T5"/>
                  </a:cxn>
                </a:cxnLst>
                <a:rect l="T9" t="T10" r="T11" b="T12"/>
                <a:pathLst>
                  <a:path w="2777" h="282">
                    <a:moveTo>
                      <a:pt x="2777" y="0"/>
                    </a:moveTo>
                    <a:lnTo>
                      <a:pt x="2777" y="282"/>
                    </a:lnTo>
                    <a:lnTo>
                      <a:pt x="0" y="277"/>
                    </a:lnTo>
                  </a:path>
                </a:pathLst>
              </a:custGeom>
              <a:noFill/>
              <a:ln w="9525">
                <a:solidFill>
                  <a:schemeClr val="tx1"/>
                </a:solidFill>
                <a:prstDash val="dash"/>
                <a:round/>
                <a:headEnd/>
                <a:tailEnd type="triangle" w="med" len="med"/>
              </a:ln>
            </p:spPr>
            <p:txBody>
              <a:bodyPr wrap="none">
                <a:spAutoFit/>
              </a:bodyPr>
              <a:lstStyle/>
              <a:p>
                <a:endParaRPr lang="en-US"/>
              </a:p>
            </p:txBody>
          </p:sp>
        </p:grpSp>
        <p:sp>
          <p:nvSpPr>
            <p:cNvPr id="2059" name="AutoShape 45"/>
            <p:cNvSpPr>
              <a:spLocks noChangeArrowheads="1"/>
            </p:cNvSpPr>
            <p:nvPr/>
          </p:nvSpPr>
          <p:spPr bwMode="auto">
            <a:xfrm>
              <a:off x="233" y="3669"/>
              <a:ext cx="1017" cy="531"/>
            </a:xfrm>
            <a:prstGeom prst="wedgeRoundRectCallout">
              <a:avLst>
                <a:gd name="adj1" fmla="val 76551"/>
                <a:gd name="adj2" fmla="val -35875"/>
                <a:gd name="adj3" fmla="val 16667"/>
              </a:avLst>
            </a:prstGeom>
            <a:solidFill>
              <a:srgbClr val="F8F8F8"/>
            </a:solidFill>
            <a:ln w="9525" algn="ctr">
              <a:solidFill>
                <a:schemeClr val="tx1"/>
              </a:solidFill>
              <a:prstDash val="dash"/>
              <a:miter lim="800000"/>
              <a:headEnd/>
              <a:tailEnd/>
            </a:ln>
          </p:spPr>
          <p:txBody>
            <a:bodyPr/>
            <a:lstStyle/>
            <a:p>
              <a:pPr algn="ctr"/>
              <a:r>
                <a:rPr lang="en-US" sz="1400"/>
                <a:t>Similar yet major difference in scale &amp; scope</a:t>
              </a: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5298" name="Picture 5" descr="Today's Dilbert Comic">
            <a:hlinkClick r:id="rId3"/>
          </p:cNvPr>
          <p:cNvPicPr>
            <a:picLocks noChangeAspect="1" noChangeArrowheads="1"/>
          </p:cNvPicPr>
          <p:nvPr/>
        </p:nvPicPr>
        <p:blipFill>
          <a:blip r:embed="rId4" cstate="print"/>
          <a:srcRect/>
          <a:stretch>
            <a:fillRect/>
          </a:stretch>
        </p:blipFill>
        <p:spPr bwMode="auto">
          <a:xfrm>
            <a:off x="1714500" y="2428875"/>
            <a:ext cx="5715000" cy="20002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Grp="1" noChangeArrowheads="1"/>
          </p:cNvSpPr>
          <p:nvPr>
            <p:ph type="title"/>
          </p:nvPr>
        </p:nvSpPr>
        <p:spPr/>
        <p:txBody>
          <a:bodyPr/>
          <a:lstStyle/>
          <a:p>
            <a:pPr eaLnBrk="1" hangingPunct="1"/>
            <a:r>
              <a:rPr lang="en-US" smtClean="0"/>
              <a:t>Mass Customization</a:t>
            </a:r>
          </a:p>
        </p:txBody>
      </p:sp>
      <p:sp>
        <p:nvSpPr>
          <p:cNvPr id="56323" name="Freeform 15"/>
          <p:cNvSpPr>
            <a:spLocks/>
          </p:cNvSpPr>
          <p:nvPr/>
        </p:nvSpPr>
        <p:spPr bwMode="auto">
          <a:xfrm>
            <a:off x="835025" y="1949450"/>
            <a:ext cx="6108700" cy="2730500"/>
          </a:xfrm>
          <a:custGeom>
            <a:avLst/>
            <a:gdLst>
              <a:gd name="T0" fmla="*/ 0 w 3848"/>
              <a:gd name="T1" fmla="*/ 2147483647 h 1720"/>
              <a:gd name="T2" fmla="*/ 0 w 3848"/>
              <a:gd name="T3" fmla="*/ 2147483647 h 1720"/>
              <a:gd name="T4" fmla="*/ 2147483647 w 3848"/>
              <a:gd name="T5" fmla="*/ 2147483647 h 1720"/>
              <a:gd name="T6" fmla="*/ 2147483647 w 3848"/>
              <a:gd name="T7" fmla="*/ 0 h 1720"/>
              <a:gd name="T8" fmla="*/ 2147483647 w 3848"/>
              <a:gd name="T9" fmla="*/ 0 h 1720"/>
              <a:gd name="T10" fmla="*/ 2147483647 w 3848"/>
              <a:gd name="T11" fmla="*/ 2147483647 h 1720"/>
              <a:gd name="T12" fmla="*/ 0 w 3848"/>
              <a:gd name="T13" fmla="*/ 2147483647 h 1720"/>
              <a:gd name="T14" fmla="*/ 0 60000 65536"/>
              <a:gd name="T15" fmla="*/ 0 60000 65536"/>
              <a:gd name="T16" fmla="*/ 0 60000 65536"/>
              <a:gd name="T17" fmla="*/ 0 60000 65536"/>
              <a:gd name="T18" fmla="*/ 0 60000 65536"/>
              <a:gd name="T19" fmla="*/ 0 60000 65536"/>
              <a:gd name="T20" fmla="*/ 0 60000 65536"/>
              <a:gd name="T21" fmla="*/ 0 w 3848"/>
              <a:gd name="T22" fmla="*/ 0 h 1720"/>
              <a:gd name="T23" fmla="*/ 3848 w 3848"/>
              <a:gd name="T24" fmla="*/ 1720 h 1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48" h="1720">
                <a:moveTo>
                  <a:pt x="0" y="360"/>
                </a:moveTo>
                <a:lnTo>
                  <a:pt x="0" y="1720"/>
                </a:lnTo>
                <a:lnTo>
                  <a:pt x="3848" y="1720"/>
                </a:lnTo>
                <a:lnTo>
                  <a:pt x="3848" y="0"/>
                </a:lnTo>
                <a:lnTo>
                  <a:pt x="856" y="0"/>
                </a:lnTo>
                <a:lnTo>
                  <a:pt x="856" y="360"/>
                </a:lnTo>
                <a:lnTo>
                  <a:pt x="0" y="360"/>
                </a:lnTo>
                <a:close/>
              </a:path>
            </a:pathLst>
          </a:custGeom>
          <a:solidFill>
            <a:schemeClr val="hlink"/>
          </a:solidFill>
          <a:ln w="28575">
            <a:solidFill>
              <a:schemeClr val="tx2"/>
            </a:solidFill>
            <a:round/>
            <a:headEnd/>
            <a:tailEnd/>
          </a:ln>
        </p:spPr>
        <p:txBody>
          <a:bodyPr wrap="none">
            <a:spAutoFit/>
          </a:bodyPr>
          <a:lstStyle/>
          <a:p>
            <a:endParaRPr lang="en-US"/>
          </a:p>
        </p:txBody>
      </p:sp>
      <p:sp>
        <p:nvSpPr>
          <p:cNvPr id="56324" name="Rectangle 16"/>
          <p:cNvSpPr>
            <a:spLocks noChangeArrowheads="1"/>
          </p:cNvSpPr>
          <p:nvPr/>
        </p:nvSpPr>
        <p:spPr bwMode="auto">
          <a:xfrm>
            <a:off x="2181225" y="2520950"/>
            <a:ext cx="4749800" cy="2146300"/>
          </a:xfrm>
          <a:prstGeom prst="rect">
            <a:avLst/>
          </a:prstGeom>
          <a:solidFill>
            <a:schemeClr val="bg1"/>
          </a:solidFill>
          <a:ln w="9525" algn="ctr">
            <a:solidFill>
              <a:schemeClr val="tx1"/>
            </a:solidFill>
            <a:miter lim="800000"/>
            <a:headEnd/>
            <a:tailEnd/>
          </a:ln>
        </p:spPr>
        <p:txBody>
          <a:bodyPr anchor="ctr">
            <a:spAutoFit/>
          </a:bodyPr>
          <a:lstStyle/>
          <a:p>
            <a:endParaRPr lang="en-US"/>
          </a:p>
        </p:txBody>
      </p:sp>
      <p:sp>
        <p:nvSpPr>
          <p:cNvPr id="56325" name="Line 17"/>
          <p:cNvSpPr>
            <a:spLocks noChangeShapeType="1"/>
          </p:cNvSpPr>
          <p:nvPr/>
        </p:nvSpPr>
        <p:spPr bwMode="auto">
          <a:xfrm>
            <a:off x="4564063" y="1971675"/>
            <a:ext cx="0" cy="2716213"/>
          </a:xfrm>
          <a:prstGeom prst="line">
            <a:avLst/>
          </a:prstGeom>
          <a:noFill/>
          <a:ln w="9525">
            <a:solidFill>
              <a:schemeClr val="tx1"/>
            </a:solidFill>
            <a:round/>
            <a:headEnd/>
            <a:tailEnd/>
          </a:ln>
        </p:spPr>
        <p:txBody>
          <a:bodyPr/>
          <a:lstStyle/>
          <a:p>
            <a:endParaRPr lang="en-US"/>
          </a:p>
        </p:txBody>
      </p:sp>
      <p:sp>
        <p:nvSpPr>
          <p:cNvPr id="56326" name="Line 18"/>
          <p:cNvSpPr>
            <a:spLocks noChangeShapeType="1"/>
          </p:cNvSpPr>
          <p:nvPr/>
        </p:nvSpPr>
        <p:spPr bwMode="auto">
          <a:xfrm>
            <a:off x="842963" y="3592513"/>
            <a:ext cx="6091237" cy="0"/>
          </a:xfrm>
          <a:prstGeom prst="line">
            <a:avLst/>
          </a:prstGeom>
          <a:noFill/>
          <a:ln w="12700">
            <a:solidFill>
              <a:schemeClr val="tx1"/>
            </a:solidFill>
            <a:round/>
            <a:headEnd/>
            <a:tailEnd/>
          </a:ln>
        </p:spPr>
        <p:txBody>
          <a:bodyPr/>
          <a:lstStyle/>
          <a:p>
            <a:endParaRPr lang="en-US"/>
          </a:p>
        </p:txBody>
      </p:sp>
      <p:sp>
        <p:nvSpPr>
          <p:cNvPr id="56327" name="Rectangle 19"/>
          <p:cNvSpPr>
            <a:spLocks noChangeArrowheads="1"/>
          </p:cNvSpPr>
          <p:nvPr/>
        </p:nvSpPr>
        <p:spPr bwMode="auto">
          <a:xfrm>
            <a:off x="906463" y="2670175"/>
            <a:ext cx="97948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Conventional</a:t>
            </a:r>
          </a:p>
          <a:p>
            <a:pPr algn="ctr">
              <a:spcBef>
                <a:spcPct val="20000"/>
              </a:spcBef>
              <a:buSzPct val="90000"/>
              <a:buFont typeface="Wingdings" pitchFamily="2" charset="2"/>
              <a:buNone/>
            </a:pPr>
            <a:r>
              <a:rPr lang="en-US" sz="1600">
                <a:latin typeface="Arial" pitchFamily="34" charset="0"/>
              </a:rPr>
              <a:t>(bricks)</a:t>
            </a:r>
          </a:p>
        </p:txBody>
      </p:sp>
      <p:sp>
        <p:nvSpPr>
          <p:cNvPr id="56328" name="Rectangle 20"/>
          <p:cNvSpPr>
            <a:spLocks noChangeArrowheads="1"/>
          </p:cNvSpPr>
          <p:nvPr/>
        </p:nvSpPr>
        <p:spPr bwMode="auto">
          <a:xfrm>
            <a:off x="906463" y="3898900"/>
            <a:ext cx="11890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Internet</a:t>
            </a:r>
          </a:p>
          <a:p>
            <a:pPr algn="ctr">
              <a:spcBef>
                <a:spcPct val="20000"/>
              </a:spcBef>
              <a:buSzPct val="90000"/>
              <a:buFont typeface="Wingdings" pitchFamily="2" charset="2"/>
              <a:buNone/>
            </a:pPr>
            <a:r>
              <a:rPr lang="en-US" sz="1600">
                <a:latin typeface="Arial" pitchFamily="34" charset="0"/>
              </a:rPr>
              <a:t>(clicks)</a:t>
            </a:r>
          </a:p>
        </p:txBody>
      </p:sp>
      <p:sp>
        <p:nvSpPr>
          <p:cNvPr id="56329" name="Rectangle 21"/>
          <p:cNvSpPr>
            <a:spLocks noChangeArrowheads="1"/>
          </p:cNvSpPr>
          <p:nvPr/>
        </p:nvSpPr>
        <p:spPr bwMode="auto">
          <a:xfrm>
            <a:off x="2379663" y="2076450"/>
            <a:ext cx="2216150"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Goods</a:t>
            </a:r>
          </a:p>
        </p:txBody>
      </p:sp>
      <p:sp>
        <p:nvSpPr>
          <p:cNvPr id="56330" name="Rectangle 22"/>
          <p:cNvSpPr>
            <a:spLocks noChangeArrowheads="1"/>
          </p:cNvSpPr>
          <p:nvPr/>
        </p:nvSpPr>
        <p:spPr bwMode="auto">
          <a:xfrm>
            <a:off x="5237163" y="2076450"/>
            <a:ext cx="12525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Services</a:t>
            </a:r>
          </a:p>
        </p:txBody>
      </p:sp>
      <p:sp>
        <p:nvSpPr>
          <p:cNvPr id="56331" name="Text Box 23"/>
          <p:cNvSpPr txBox="1">
            <a:spLocks noChangeArrowheads="1"/>
          </p:cNvSpPr>
          <p:nvPr/>
        </p:nvSpPr>
        <p:spPr bwMode="auto">
          <a:xfrm rot="10800000" flipH="1">
            <a:off x="350838" y="3178175"/>
            <a:ext cx="428625" cy="846138"/>
          </a:xfrm>
          <a:prstGeom prst="rect">
            <a:avLst/>
          </a:prstGeom>
          <a:noFill/>
          <a:ln w="9525" algn="ctr">
            <a:noFill/>
            <a:prstDash val="dash"/>
            <a:miter lim="800000"/>
            <a:headEnd/>
            <a:tailEnd/>
          </a:ln>
        </p:spPr>
        <p:txBody>
          <a:bodyPr vert="eaVert" wrap="none">
            <a:spAutoFit/>
          </a:bodyPr>
          <a:lstStyle/>
          <a:p>
            <a:r>
              <a:rPr lang="en-US" sz="1600">
                <a:latin typeface="Arial" pitchFamily="34" charset="0"/>
              </a:rPr>
              <a:t>Channel</a:t>
            </a:r>
          </a:p>
        </p:txBody>
      </p:sp>
      <p:sp>
        <p:nvSpPr>
          <p:cNvPr id="56332" name="Text Box 24"/>
          <p:cNvSpPr txBox="1">
            <a:spLocks noChangeArrowheads="1"/>
          </p:cNvSpPr>
          <p:nvPr/>
        </p:nvSpPr>
        <p:spPr bwMode="auto">
          <a:xfrm>
            <a:off x="4137025" y="1555750"/>
            <a:ext cx="884238"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Product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Decomposing ROIC into two main drivers</a:t>
            </a:r>
            <a:endParaRPr lang="en-US" dirty="0"/>
          </a:p>
        </p:txBody>
      </p:sp>
      <p:graphicFrame>
        <p:nvGraphicFramePr>
          <p:cNvPr id="15" name="Object 14"/>
          <p:cNvGraphicFramePr>
            <a:graphicFrameLocks noChangeAspect="1"/>
          </p:cNvGraphicFramePr>
          <p:nvPr>
            <p:extLst>
              <p:ext uri="{D42A27DB-BD31-4B8C-83A1-F6EECF244321}">
                <p14:modId xmlns:p14="http://schemas.microsoft.com/office/powerpoint/2010/main" val="4020604809"/>
              </p:ext>
            </p:extLst>
          </p:nvPr>
        </p:nvGraphicFramePr>
        <p:xfrm>
          <a:off x="4422775" y="3285793"/>
          <a:ext cx="114300" cy="165100"/>
        </p:xfrm>
        <a:graphic>
          <a:graphicData uri="http://schemas.openxmlformats.org/presentationml/2006/ole">
            <mc:AlternateContent xmlns:mc="http://schemas.openxmlformats.org/markup-compatibility/2006">
              <mc:Choice xmlns:v="urn:schemas-microsoft-com:vml" Requires="v">
                <p:oleObj spid="_x0000_s20523" name="Equation" r:id="rId3" imgW="114300" imgH="165100" progId="Equation.3">
                  <p:embed/>
                </p:oleObj>
              </mc:Choice>
              <mc:Fallback>
                <p:oleObj name="Equation" r:id="rId3" imgW="114300" imgH="165100" progId="Equation.3">
                  <p:embed/>
                  <p:pic>
                    <p:nvPicPr>
                      <p:cNvPr id="0" name=""/>
                      <p:cNvPicPr/>
                      <p:nvPr/>
                    </p:nvPicPr>
                    <p:blipFill>
                      <a:blip r:embed="rId4"/>
                      <a:stretch>
                        <a:fillRect/>
                      </a:stretch>
                    </p:blipFill>
                    <p:spPr>
                      <a:xfrm>
                        <a:off x="4422775" y="3285793"/>
                        <a:ext cx="114300" cy="165100"/>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3092784734"/>
              </p:ext>
            </p:extLst>
          </p:nvPr>
        </p:nvGraphicFramePr>
        <p:xfrm>
          <a:off x="1529454" y="1630363"/>
          <a:ext cx="2041525" cy="815975"/>
        </p:xfrm>
        <a:graphic>
          <a:graphicData uri="http://schemas.openxmlformats.org/presentationml/2006/ole">
            <mc:AlternateContent xmlns:mc="http://schemas.openxmlformats.org/markup-compatibility/2006">
              <mc:Choice xmlns:v="urn:schemas-microsoft-com:vml" Requires="v">
                <p:oleObj spid="_x0000_s20524" name="Equation" r:id="rId5" imgW="1079500" imgH="431800" progId="Equation.3">
                  <p:embed/>
                </p:oleObj>
              </mc:Choice>
              <mc:Fallback>
                <p:oleObj name="Equation" r:id="rId5" imgW="1079500" imgH="431800" progId="Equation.3">
                  <p:embed/>
                  <p:pic>
                    <p:nvPicPr>
                      <p:cNvPr id="0" name=""/>
                      <p:cNvPicPr/>
                      <p:nvPr/>
                    </p:nvPicPr>
                    <p:blipFill>
                      <a:blip r:embed="rId6"/>
                      <a:stretch>
                        <a:fillRect/>
                      </a:stretch>
                    </p:blipFill>
                    <p:spPr>
                      <a:xfrm>
                        <a:off x="1529454" y="1630363"/>
                        <a:ext cx="2041525" cy="815975"/>
                      </a:xfrm>
                      <a:prstGeom prst="rect">
                        <a:avLst/>
                      </a:prstGeom>
                    </p:spPr>
                  </p:pic>
                </p:oleObj>
              </mc:Fallback>
            </mc:AlternateContent>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692991189"/>
              </p:ext>
            </p:extLst>
          </p:nvPr>
        </p:nvGraphicFramePr>
        <p:xfrm>
          <a:off x="1371894" y="3399723"/>
          <a:ext cx="5974292" cy="1752600"/>
        </p:xfrm>
        <a:graphic>
          <a:graphicData uri="http://schemas.openxmlformats.org/drawingml/2006/table">
            <a:tbl>
              <a:tblPr firstRow="1" bandRow="1"/>
              <a:tblGrid>
                <a:gridCol w="1493573"/>
                <a:gridCol w="1493573"/>
                <a:gridCol w="1493573"/>
                <a:gridCol w="1493573"/>
              </a:tblGrid>
              <a:tr h="370840">
                <a:tc>
                  <a:txBody>
                    <a:bodyPr/>
                    <a:lstStyle>
                      <a:lvl1pPr marL="0" algn="l" defTabSz="914400" rtl="0" eaLnBrk="1" latinLnBrk="0" hangingPunct="1">
                        <a:defRPr sz="1800" b="1" kern="1200">
                          <a:solidFill>
                            <a:schemeClr val="lt1"/>
                          </a:solidFill>
                          <a:latin typeface="Arial"/>
                          <a:ea typeface="ＭＳ Ｐゴシック"/>
                        </a:defRPr>
                      </a:lvl1pPr>
                      <a:lvl2pPr marL="457200" algn="l" defTabSz="914400" rtl="0" eaLnBrk="1" latinLnBrk="0" hangingPunct="1">
                        <a:defRPr sz="1800" b="1" kern="1200">
                          <a:solidFill>
                            <a:schemeClr val="lt1"/>
                          </a:solidFill>
                          <a:latin typeface="Arial"/>
                          <a:ea typeface="ＭＳ Ｐゴシック"/>
                        </a:defRPr>
                      </a:lvl2pPr>
                      <a:lvl3pPr marL="914400" algn="l" defTabSz="914400" rtl="0" eaLnBrk="1" latinLnBrk="0" hangingPunct="1">
                        <a:defRPr sz="1800" b="1" kern="1200">
                          <a:solidFill>
                            <a:schemeClr val="lt1"/>
                          </a:solidFill>
                          <a:latin typeface="Arial"/>
                          <a:ea typeface="ＭＳ Ｐゴシック"/>
                        </a:defRPr>
                      </a:lvl3pPr>
                      <a:lvl4pPr marL="1371600" algn="l" defTabSz="914400" rtl="0" eaLnBrk="1" latinLnBrk="0" hangingPunct="1">
                        <a:defRPr sz="1800" b="1" kern="1200">
                          <a:solidFill>
                            <a:schemeClr val="lt1"/>
                          </a:solidFill>
                          <a:latin typeface="Arial"/>
                          <a:ea typeface="ＭＳ Ｐゴシック"/>
                        </a:defRPr>
                      </a:lvl4pPr>
                      <a:lvl5pPr marL="1828800" algn="l" defTabSz="914400" rtl="0" eaLnBrk="1" latinLnBrk="0" hangingPunct="1">
                        <a:defRPr sz="1800" b="1" kern="1200">
                          <a:solidFill>
                            <a:schemeClr val="lt1"/>
                          </a:solidFill>
                          <a:latin typeface="Arial"/>
                          <a:ea typeface="ＭＳ Ｐゴシック"/>
                        </a:defRPr>
                      </a:lvl5pPr>
                      <a:lvl6pPr marL="2286000" algn="l" defTabSz="914400" rtl="0" eaLnBrk="1" latinLnBrk="0" hangingPunct="1">
                        <a:defRPr sz="1800" b="1" kern="1200">
                          <a:solidFill>
                            <a:schemeClr val="lt1"/>
                          </a:solidFill>
                          <a:latin typeface="Arial"/>
                          <a:ea typeface="ＭＳ Ｐゴシック"/>
                        </a:defRPr>
                      </a:lvl6pPr>
                      <a:lvl7pPr marL="2743200" algn="l" defTabSz="914400" rtl="0" eaLnBrk="1" latinLnBrk="0" hangingPunct="1">
                        <a:defRPr sz="1800" b="1" kern="1200">
                          <a:solidFill>
                            <a:schemeClr val="lt1"/>
                          </a:solidFill>
                          <a:latin typeface="Arial"/>
                          <a:ea typeface="ＭＳ Ｐゴシック"/>
                        </a:defRPr>
                      </a:lvl7pPr>
                      <a:lvl8pPr marL="3200400" algn="l" defTabSz="914400" rtl="0" eaLnBrk="1" latinLnBrk="0" hangingPunct="1">
                        <a:defRPr sz="1800" b="1" kern="1200">
                          <a:solidFill>
                            <a:schemeClr val="lt1"/>
                          </a:solidFill>
                          <a:latin typeface="Arial"/>
                          <a:ea typeface="ＭＳ Ｐゴシック"/>
                        </a:defRPr>
                      </a:lvl8pPr>
                      <a:lvl9pPr marL="3657600" algn="l" defTabSz="914400" rtl="0" eaLnBrk="1" latinLnBrk="0" hangingPunct="1">
                        <a:defRPr sz="1800" b="1" kern="1200">
                          <a:solidFill>
                            <a:schemeClr val="lt1"/>
                          </a:solidFill>
                          <a:latin typeface="Arial"/>
                          <a:ea typeface="ＭＳ Ｐゴシック"/>
                        </a:defRPr>
                      </a:lvl9pPr>
                    </a:lstStyle>
                    <a:p>
                      <a:endParaRPr lang="en-US" dirty="0">
                        <a:solidFill>
                          <a:srgbClr val="0065CC"/>
                        </a:solidFill>
                      </a:endParaRP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E8E8E8"/>
                    </a:solidFill>
                  </a:tcPr>
                </a:tc>
                <a:tc>
                  <a:txBody>
                    <a:bodyPr/>
                    <a:lstStyle>
                      <a:lvl1pPr marL="0" algn="l" defTabSz="914400" rtl="0" eaLnBrk="1" latinLnBrk="0" hangingPunct="1">
                        <a:defRPr sz="1800" b="1" kern="1200">
                          <a:solidFill>
                            <a:schemeClr val="lt1"/>
                          </a:solidFill>
                          <a:latin typeface="Arial"/>
                          <a:ea typeface="ＭＳ Ｐゴシック"/>
                        </a:defRPr>
                      </a:lvl1pPr>
                      <a:lvl2pPr marL="457200" algn="l" defTabSz="914400" rtl="0" eaLnBrk="1" latinLnBrk="0" hangingPunct="1">
                        <a:defRPr sz="1800" b="1" kern="1200">
                          <a:solidFill>
                            <a:schemeClr val="lt1"/>
                          </a:solidFill>
                          <a:latin typeface="Arial"/>
                          <a:ea typeface="ＭＳ Ｐゴシック"/>
                        </a:defRPr>
                      </a:lvl2pPr>
                      <a:lvl3pPr marL="914400" algn="l" defTabSz="914400" rtl="0" eaLnBrk="1" latinLnBrk="0" hangingPunct="1">
                        <a:defRPr sz="1800" b="1" kern="1200">
                          <a:solidFill>
                            <a:schemeClr val="lt1"/>
                          </a:solidFill>
                          <a:latin typeface="Arial"/>
                          <a:ea typeface="ＭＳ Ｐゴシック"/>
                        </a:defRPr>
                      </a:lvl3pPr>
                      <a:lvl4pPr marL="1371600" algn="l" defTabSz="914400" rtl="0" eaLnBrk="1" latinLnBrk="0" hangingPunct="1">
                        <a:defRPr sz="1800" b="1" kern="1200">
                          <a:solidFill>
                            <a:schemeClr val="lt1"/>
                          </a:solidFill>
                          <a:latin typeface="Arial"/>
                          <a:ea typeface="ＭＳ Ｐゴシック"/>
                        </a:defRPr>
                      </a:lvl4pPr>
                      <a:lvl5pPr marL="1828800" algn="l" defTabSz="914400" rtl="0" eaLnBrk="1" latinLnBrk="0" hangingPunct="1">
                        <a:defRPr sz="1800" b="1" kern="1200">
                          <a:solidFill>
                            <a:schemeClr val="lt1"/>
                          </a:solidFill>
                          <a:latin typeface="Arial"/>
                          <a:ea typeface="ＭＳ Ｐゴシック"/>
                        </a:defRPr>
                      </a:lvl5pPr>
                      <a:lvl6pPr marL="2286000" algn="l" defTabSz="914400" rtl="0" eaLnBrk="1" latinLnBrk="0" hangingPunct="1">
                        <a:defRPr sz="1800" b="1" kern="1200">
                          <a:solidFill>
                            <a:schemeClr val="lt1"/>
                          </a:solidFill>
                          <a:latin typeface="Arial"/>
                          <a:ea typeface="ＭＳ Ｐゴシック"/>
                        </a:defRPr>
                      </a:lvl6pPr>
                      <a:lvl7pPr marL="2743200" algn="l" defTabSz="914400" rtl="0" eaLnBrk="1" latinLnBrk="0" hangingPunct="1">
                        <a:defRPr sz="1800" b="1" kern="1200">
                          <a:solidFill>
                            <a:schemeClr val="lt1"/>
                          </a:solidFill>
                          <a:latin typeface="Arial"/>
                          <a:ea typeface="ＭＳ Ｐゴシック"/>
                        </a:defRPr>
                      </a:lvl7pPr>
                      <a:lvl8pPr marL="3200400" algn="l" defTabSz="914400" rtl="0" eaLnBrk="1" latinLnBrk="0" hangingPunct="1">
                        <a:defRPr sz="1800" b="1" kern="1200">
                          <a:solidFill>
                            <a:schemeClr val="lt1"/>
                          </a:solidFill>
                          <a:latin typeface="Arial"/>
                          <a:ea typeface="ＭＳ Ｐゴシック"/>
                        </a:defRPr>
                      </a:lvl8pPr>
                      <a:lvl9pPr marL="3657600" algn="l" defTabSz="914400" rtl="0" eaLnBrk="1" latinLnBrk="0" hangingPunct="1">
                        <a:defRPr sz="1800" b="1" kern="1200">
                          <a:solidFill>
                            <a:schemeClr val="lt1"/>
                          </a:solidFill>
                          <a:latin typeface="Arial"/>
                          <a:ea typeface="ＭＳ Ｐゴシック"/>
                        </a:defRPr>
                      </a:lvl9pPr>
                    </a:lstStyle>
                    <a:p>
                      <a:pPr algn="ctr"/>
                      <a:r>
                        <a:rPr lang="en-US" dirty="0" smtClean="0">
                          <a:solidFill>
                            <a:srgbClr val="0065CC"/>
                          </a:solidFill>
                        </a:rPr>
                        <a:t>Profit margin</a:t>
                      </a:r>
                      <a:endParaRPr lang="en-US" dirty="0">
                        <a:solidFill>
                          <a:srgbClr val="0065CC"/>
                        </a:solidFill>
                      </a:endParaRP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E8E8E8"/>
                    </a:solidFill>
                  </a:tcPr>
                </a:tc>
                <a:tc>
                  <a:txBody>
                    <a:bodyPr/>
                    <a:lstStyle>
                      <a:lvl1pPr marL="0" algn="l" defTabSz="914400" rtl="0" eaLnBrk="1" latinLnBrk="0" hangingPunct="1">
                        <a:defRPr sz="1800" b="1" kern="1200">
                          <a:solidFill>
                            <a:schemeClr val="lt1"/>
                          </a:solidFill>
                          <a:latin typeface="Arial"/>
                          <a:ea typeface="ＭＳ Ｐゴシック"/>
                        </a:defRPr>
                      </a:lvl1pPr>
                      <a:lvl2pPr marL="457200" algn="l" defTabSz="914400" rtl="0" eaLnBrk="1" latinLnBrk="0" hangingPunct="1">
                        <a:defRPr sz="1800" b="1" kern="1200">
                          <a:solidFill>
                            <a:schemeClr val="lt1"/>
                          </a:solidFill>
                          <a:latin typeface="Arial"/>
                          <a:ea typeface="ＭＳ Ｐゴシック"/>
                        </a:defRPr>
                      </a:lvl2pPr>
                      <a:lvl3pPr marL="914400" algn="l" defTabSz="914400" rtl="0" eaLnBrk="1" latinLnBrk="0" hangingPunct="1">
                        <a:defRPr sz="1800" b="1" kern="1200">
                          <a:solidFill>
                            <a:schemeClr val="lt1"/>
                          </a:solidFill>
                          <a:latin typeface="Arial"/>
                          <a:ea typeface="ＭＳ Ｐゴシック"/>
                        </a:defRPr>
                      </a:lvl3pPr>
                      <a:lvl4pPr marL="1371600" algn="l" defTabSz="914400" rtl="0" eaLnBrk="1" latinLnBrk="0" hangingPunct="1">
                        <a:defRPr sz="1800" b="1" kern="1200">
                          <a:solidFill>
                            <a:schemeClr val="lt1"/>
                          </a:solidFill>
                          <a:latin typeface="Arial"/>
                          <a:ea typeface="ＭＳ Ｐゴシック"/>
                        </a:defRPr>
                      </a:lvl4pPr>
                      <a:lvl5pPr marL="1828800" algn="l" defTabSz="914400" rtl="0" eaLnBrk="1" latinLnBrk="0" hangingPunct="1">
                        <a:defRPr sz="1800" b="1" kern="1200">
                          <a:solidFill>
                            <a:schemeClr val="lt1"/>
                          </a:solidFill>
                          <a:latin typeface="Arial"/>
                          <a:ea typeface="ＭＳ Ｐゴシック"/>
                        </a:defRPr>
                      </a:lvl5pPr>
                      <a:lvl6pPr marL="2286000" algn="l" defTabSz="914400" rtl="0" eaLnBrk="1" latinLnBrk="0" hangingPunct="1">
                        <a:defRPr sz="1800" b="1" kern="1200">
                          <a:solidFill>
                            <a:schemeClr val="lt1"/>
                          </a:solidFill>
                          <a:latin typeface="Arial"/>
                          <a:ea typeface="ＭＳ Ｐゴシック"/>
                        </a:defRPr>
                      </a:lvl6pPr>
                      <a:lvl7pPr marL="2743200" algn="l" defTabSz="914400" rtl="0" eaLnBrk="1" latinLnBrk="0" hangingPunct="1">
                        <a:defRPr sz="1800" b="1" kern="1200">
                          <a:solidFill>
                            <a:schemeClr val="lt1"/>
                          </a:solidFill>
                          <a:latin typeface="Arial"/>
                          <a:ea typeface="ＭＳ Ｐゴシック"/>
                        </a:defRPr>
                      </a:lvl7pPr>
                      <a:lvl8pPr marL="3200400" algn="l" defTabSz="914400" rtl="0" eaLnBrk="1" latinLnBrk="0" hangingPunct="1">
                        <a:defRPr sz="1800" b="1" kern="1200">
                          <a:solidFill>
                            <a:schemeClr val="lt1"/>
                          </a:solidFill>
                          <a:latin typeface="Arial"/>
                          <a:ea typeface="ＭＳ Ｐゴシック"/>
                        </a:defRPr>
                      </a:lvl8pPr>
                      <a:lvl9pPr marL="3657600" algn="l" defTabSz="914400" rtl="0" eaLnBrk="1" latinLnBrk="0" hangingPunct="1">
                        <a:defRPr sz="1800" b="1" kern="1200">
                          <a:solidFill>
                            <a:schemeClr val="lt1"/>
                          </a:solidFill>
                          <a:latin typeface="Arial"/>
                          <a:ea typeface="ＭＳ Ｐゴシック"/>
                        </a:defRPr>
                      </a:lvl9pPr>
                    </a:lstStyle>
                    <a:p>
                      <a:pPr algn="ctr"/>
                      <a:r>
                        <a:rPr lang="en-US" dirty="0" smtClean="0">
                          <a:solidFill>
                            <a:srgbClr val="0065CC"/>
                          </a:solidFill>
                        </a:rPr>
                        <a:t>Capital turns/year</a:t>
                      </a:r>
                      <a:endParaRPr lang="en-US" dirty="0">
                        <a:solidFill>
                          <a:srgbClr val="0065CC"/>
                        </a:solidFill>
                      </a:endParaRP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E8E8E8"/>
                    </a:solidFill>
                  </a:tcPr>
                </a:tc>
                <a:tc>
                  <a:txBody>
                    <a:bodyPr/>
                    <a:lstStyle>
                      <a:lvl1pPr marL="0" algn="l" defTabSz="914400" rtl="0" eaLnBrk="1" latinLnBrk="0" hangingPunct="1">
                        <a:defRPr sz="1800" b="1" kern="1200">
                          <a:solidFill>
                            <a:schemeClr val="lt1"/>
                          </a:solidFill>
                          <a:latin typeface="Arial"/>
                          <a:ea typeface="ＭＳ Ｐゴシック"/>
                        </a:defRPr>
                      </a:lvl1pPr>
                      <a:lvl2pPr marL="457200" algn="l" defTabSz="914400" rtl="0" eaLnBrk="1" latinLnBrk="0" hangingPunct="1">
                        <a:defRPr sz="1800" b="1" kern="1200">
                          <a:solidFill>
                            <a:schemeClr val="lt1"/>
                          </a:solidFill>
                          <a:latin typeface="Arial"/>
                          <a:ea typeface="ＭＳ Ｐゴシック"/>
                        </a:defRPr>
                      </a:lvl2pPr>
                      <a:lvl3pPr marL="914400" algn="l" defTabSz="914400" rtl="0" eaLnBrk="1" latinLnBrk="0" hangingPunct="1">
                        <a:defRPr sz="1800" b="1" kern="1200">
                          <a:solidFill>
                            <a:schemeClr val="lt1"/>
                          </a:solidFill>
                          <a:latin typeface="Arial"/>
                          <a:ea typeface="ＭＳ Ｐゴシック"/>
                        </a:defRPr>
                      </a:lvl3pPr>
                      <a:lvl4pPr marL="1371600" algn="l" defTabSz="914400" rtl="0" eaLnBrk="1" latinLnBrk="0" hangingPunct="1">
                        <a:defRPr sz="1800" b="1" kern="1200">
                          <a:solidFill>
                            <a:schemeClr val="lt1"/>
                          </a:solidFill>
                          <a:latin typeface="Arial"/>
                          <a:ea typeface="ＭＳ Ｐゴシック"/>
                        </a:defRPr>
                      </a:lvl4pPr>
                      <a:lvl5pPr marL="1828800" algn="l" defTabSz="914400" rtl="0" eaLnBrk="1" latinLnBrk="0" hangingPunct="1">
                        <a:defRPr sz="1800" b="1" kern="1200">
                          <a:solidFill>
                            <a:schemeClr val="lt1"/>
                          </a:solidFill>
                          <a:latin typeface="Arial"/>
                          <a:ea typeface="ＭＳ Ｐゴシック"/>
                        </a:defRPr>
                      </a:lvl5pPr>
                      <a:lvl6pPr marL="2286000" algn="l" defTabSz="914400" rtl="0" eaLnBrk="1" latinLnBrk="0" hangingPunct="1">
                        <a:defRPr sz="1800" b="1" kern="1200">
                          <a:solidFill>
                            <a:schemeClr val="lt1"/>
                          </a:solidFill>
                          <a:latin typeface="Arial"/>
                          <a:ea typeface="ＭＳ Ｐゴシック"/>
                        </a:defRPr>
                      </a:lvl6pPr>
                      <a:lvl7pPr marL="2743200" algn="l" defTabSz="914400" rtl="0" eaLnBrk="1" latinLnBrk="0" hangingPunct="1">
                        <a:defRPr sz="1800" b="1" kern="1200">
                          <a:solidFill>
                            <a:schemeClr val="lt1"/>
                          </a:solidFill>
                          <a:latin typeface="Arial"/>
                          <a:ea typeface="ＭＳ Ｐゴシック"/>
                        </a:defRPr>
                      </a:lvl7pPr>
                      <a:lvl8pPr marL="3200400" algn="l" defTabSz="914400" rtl="0" eaLnBrk="1" latinLnBrk="0" hangingPunct="1">
                        <a:defRPr sz="1800" b="1" kern="1200">
                          <a:solidFill>
                            <a:schemeClr val="lt1"/>
                          </a:solidFill>
                          <a:latin typeface="Arial"/>
                          <a:ea typeface="ＭＳ Ｐゴシック"/>
                        </a:defRPr>
                      </a:lvl8pPr>
                      <a:lvl9pPr marL="3657600" algn="l" defTabSz="914400" rtl="0" eaLnBrk="1" latinLnBrk="0" hangingPunct="1">
                        <a:defRPr sz="1800" b="1" kern="1200">
                          <a:solidFill>
                            <a:schemeClr val="lt1"/>
                          </a:solidFill>
                          <a:latin typeface="Arial"/>
                          <a:ea typeface="ＭＳ Ｐゴシック"/>
                        </a:defRPr>
                      </a:lvl9pPr>
                    </a:lstStyle>
                    <a:p>
                      <a:pPr algn="ctr"/>
                      <a:r>
                        <a:rPr lang="en-US" dirty="0" smtClean="0">
                          <a:solidFill>
                            <a:srgbClr val="0065CC"/>
                          </a:solidFill>
                        </a:rPr>
                        <a:t>ROIC</a:t>
                      </a:r>
                    </a:p>
                    <a:p>
                      <a:pPr algn="ctr"/>
                      <a:r>
                        <a:rPr lang="en-US" dirty="0" smtClean="0">
                          <a:solidFill>
                            <a:srgbClr val="0065CC"/>
                          </a:solidFill>
                        </a:rPr>
                        <a:t>/year</a:t>
                      </a:r>
                      <a:endParaRPr lang="en-US" dirty="0">
                        <a:solidFill>
                          <a:srgbClr val="0065CC"/>
                        </a:solidFill>
                      </a:endParaRP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E8E8E8"/>
                    </a:solidFill>
                  </a:tcPr>
                </a:tc>
              </a:tr>
              <a:tr h="370840">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r>
                        <a:rPr lang="en-US" dirty="0" smtClean="0"/>
                        <a:t>Apple</a:t>
                      </a:r>
                      <a:endParaRPr lang="en-US" dirty="0"/>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17%</a:t>
                      </a:r>
                      <a:endParaRPr lang="en-US" dirty="0"/>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5.5</a:t>
                      </a:r>
                      <a:endParaRPr lang="en-US" dirty="0"/>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95%</a:t>
                      </a:r>
                      <a:endParaRPr lang="en-US" dirty="0"/>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r>
              <a:tr h="370840">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r>
                        <a:rPr lang="en-US" dirty="0" smtClean="0"/>
                        <a:t>HP</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2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5%</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2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2.0</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2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10%</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20000"/>
                      </a:srgbClr>
                    </a:solidFill>
                  </a:tcPr>
                </a:tc>
              </a:tr>
              <a:tr h="370840">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r>
                        <a:rPr lang="en-US" dirty="0" smtClean="0"/>
                        <a:t>Microsoft</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31%</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0.7</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c>
                  <a:txBody>
                    <a:bodyPr/>
                    <a:lstStyle>
                      <a:lvl1pPr marL="0" algn="l" defTabSz="914400" rtl="0" eaLnBrk="1" latinLnBrk="0" hangingPunct="1">
                        <a:defRPr sz="1800" kern="1200">
                          <a:solidFill>
                            <a:schemeClr val="dk1"/>
                          </a:solidFill>
                          <a:latin typeface="Arial"/>
                          <a:ea typeface="ＭＳ Ｐゴシック"/>
                        </a:defRPr>
                      </a:lvl1pPr>
                      <a:lvl2pPr marL="457200" algn="l" defTabSz="914400" rtl="0" eaLnBrk="1" latinLnBrk="0" hangingPunct="1">
                        <a:defRPr sz="1800" kern="1200">
                          <a:solidFill>
                            <a:schemeClr val="dk1"/>
                          </a:solidFill>
                          <a:latin typeface="Arial"/>
                          <a:ea typeface="ＭＳ Ｐゴシック"/>
                        </a:defRPr>
                      </a:lvl2pPr>
                      <a:lvl3pPr marL="914400" algn="l" defTabSz="914400" rtl="0" eaLnBrk="1" latinLnBrk="0" hangingPunct="1">
                        <a:defRPr sz="1800" kern="1200">
                          <a:solidFill>
                            <a:schemeClr val="dk1"/>
                          </a:solidFill>
                          <a:latin typeface="Arial"/>
                          <a:ea typeface="ＭＳ Ｐゴシック"/>
                        </a:defRPr>
                      </a:lvl3pPr>
                      <a:lvl4pPr marL="1371600" algn="l" defTabSz="914400" rtl="0" eaLnBrk="1" latinLnBrk="0" hangingPunct="1">
                        <a:defRPr sz="1800" kern="1200">
                          <a:solidFill>
                            <a:schemeClr val="dk1"/>
                          </a:solidFill>
                          <a:latin typeface="Arial"/>
                          <a:ea typeface="ＭＳ Ｐゴシック"/>
                        </a:defRPr>
                      </a:lvl4pPr>
                      <a:lvl5pPr marL="1828800" algn="l" defTabSz="914400" rtl="0" eaLnBrk="1" latinLnBrk="0" hangingPunct="1">
                        <a:defRPr sz="1800" kern="1200">
                          <a:solidFill>
                            <a:schemeClr val="dk1"/>
                          </a:solidFill>
                          <a:latin typeface="Arial"/>
                          <a:ea typeface="ＭＳ Ｐゴシック"/>
                        </a:defRPr>
                      </a:lvl5pPr>
                      <a:lvl6pPr marL="2286000" algn="l" defTabSz="914400" rtl="0" eaLnBrk="1" latinLnBrk="0" hangingPunct="1">
                        <a:defRPr sz="1800" kern="1200">
                          <a:solidFill>
                            <a:schemeClr val="dk1"/>
                          </a:solidFill>
                          <a:latin typeface="Arial"/>
                          <a:ea typeface="ＭＳ Ｐゴシック"/>
                        </a:defRPr>
                      </a:lvl6pPr>
                      <a:lvl7pPr marL="2743200" algn="l" defTabSz="914400" rtl="0" eaLnBrk="1" latinLnBrk="0" hangingPunct="1">
                        <a:defRPr sz="1800" kern="1200">
                          <a:solidFill>
                            <a:schemeClr val="dk1"/>
                          </a:solidFill>
                          <a:latin typeface="Arial"/>
                          <a:ea typeface="ＭＳ Ｐゴシック"/>
                        </a:defRPr>
                      </a:lvl7pPr>
                      <a:lvl8pPr marL="3200400" algn="l" defTabSz="914400" rtl="0" eaLnBrk="1" latinLnBrk="0" hangingPunct="1">
                        <a:defRPr sz="1800" kern="1200">
                          <a:solidFill>
                            <a:schemeClr val="dk1"/>
                          </a:solidFill>
                          <a:latin typeface="Arial"/>
                          <a:ea typeface="ＭＳ Ｐゴシック"/>
                        </a:defRPr>
                      </a:lvl8pPr>
                      <a:lvl9pPr marL="3657600" algn="l" defTabSz="914400" rtl="0" eaLnBrk="1" latinLnBrk="0" hangingPunct="1">
                        <a:defRPr sz="1800" kern="1200">
                          <a:solidFill>
                            <a:schemeClr val="dk1"/>
                          </a:solidFill>
                          <a:latin typeface="Arial"/>
                          <a:ea typeface="ＭＳ Ｐゴシック"/>
                        </a:defRPr>
                      </a:lvl9pPr>
                    </a:lstStyle>
                    <a:p>
                      <a:pPr algn="r"/>
                      <a:r>
                        <a:rPr lang="en-US" dirty="0" smtClean="0"/>
                        <a:t>23%</a:t>
                      </a:r>
                      <a:endParaRPr 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8E8E8">
                        <a:tint val="40000"/>
                      </a:srgbClr>
                    </a:solidFill>
                  </a:tcPr>
                </a:tc>
              </a:tr>
            </a:tbl>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632801119"/>
              </p:ext>
            </p:extLst>
          </p:nvPr>
        </p:nvGraphicFramePr>
        <p:xfrm>
          <a:off x="3638089" y="1627188"/>
          <a:ext cx="3722688" cy="1128712"/>
        </p:xfrm>
        <a:graphic>
          <a:graphicData uri="http://schemas.openxmlformats.org/presentationml/2006/ole">
            <mc:AlternateContent xmlns:mc="http://schemas.openxmlformats.org/markup-compatibility/2006">
              <mc:Choice xmlns:v="urn:schemas-microsoft-com:vml" Requires="v">
                <p:oleObj spid="_x0000_s20525" name="Equation" r:id="rId7" imgW="1968500" imgH="596900" progId="Equation.3">
                  <p:embed/>
                </p:oleObj>
              </mc:Choice>
              <mc:Fallback>
                <p:oleObj name="Equation" r:id="rId7" imgW="1968500" imgH="596900" progId="Equation.3">
                  <p:embed/>
                  <p:pic>
                    <p:nvPicPr>
                      <p:cNvPr id="0" name=""/>
                      <p:cNvPicPr/>
                      <p:nvPr/>
                    </p:nvPicPr>
                    <p:blipFill>
                      <a:blip r:embed="rId8"/>
                      <a:stretch>
                        <a:fillRect/>
                      </a:stretch>
                    </p:blipFill>
                    <p:spPr>
                      <a:xfrm>
                        <a:off x="3638089" y="1627188"/>
                        <a:ext cx="3722688" cy="1128712"/>
                      </a:xfrm>
                      <a:prstGeom prst="rect">
                        <a:avLst/>
                      </a:prstGeom>
                    </p:spPr>
                  </p:pic>
                </p:oleObj>
              </mc:Fallback>
            </mc:AlternateContent>
          </a:graphicData>
        </a:graphic>
      </p:graphicFrame>
    </p:spTree>
    <p:extLst>
      <p:ext uri="{BB962C8B-B14F-4D97-AF65-F5344CB8AC3E}">
        <p14:creationId xmlns:p14="http://schemas.microsoft.com/office/powerpoint/2010/main" val="14164400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US" smtClean="0">
                <a:latin typeface="Albertus Extra Bold" pitchFamily="34" charset="0"/>
              </a:rPr>
              <a:t>Custom v. Mass Customization v. Standard</a:t>
            </a:r>
            <a:r>
              <a:rPr lang="en-US" smtClean="0"/>
              <a:t/>
            </a:r>
            <a:br>
              <a:rPr lang="en-US" smtClean="0"/>
            </a:br>
            <a:r>
              <a:rPr lang="en-US" smtClean="0"/>
              <a:t>	</a:t>
            </a:r>
            <a:r>
              <a:rPr lang="en-US" smtClean="0">
                <a:hlinkClick r:id="rId3"/>
              </a:rPr>
              <a:t>www.Timbuk2.com</a:t>
            </a:r>
            <a:r>
              <a:rPr lang="en-US" smtClean="0"/>
              <a:t>			</a:t>
            </a:r>
          </a:p>
        </p:txBody>
      </p:sp>
      <p:pic>
        <p:nvPicPr>
          <p:cNvPr id="57347" name="Picture 7"/>
          <p:cNvPicPr>
            <a:picLocks noGrp="1" noChangeAspect="1" noChangeArrowheads="1"/>
          </p:cNvPicPr>
          <p:nvPr>
            <p:ph sz="half" idx="1"/>
          </p:nvPr>
        </p:nvPicPr>
        <p:blipFill>
          <a:blip r:embed="rId4" cstate="print"/>
          <a:srcRect/>
          <a:stretch>
            <a:fillRect/>
          </a:stretch>
        </p:blipFill>
        <p:spPr>
          <a:xfrm>
            <a:off x="609600" y="4090988"/>
            <a:ext cx="5943600" cy="2405062"/>
          </a:xfrm>
          <a:noFill/>
        </p:spPr>
      </p:pic>
      <p:pic>
        <p:nvPicPr>
          <p:cNvPr id="57348" name="Picture 4" descr="Timbuck2"/>
          <p:cNvPicPr>
            <a:picLocks noChangeAspect="1" noChangeArrowheads="1" noCrop="1"/>
          </p:cNvPicPr>
          <p:nvPr/>
        </p:nvPicPr>
        <p:blipFill>
          <a:blip r:embed="rId5" cstate="print"/>
          <a:srcRect/>
          <a:stretch>
            <a:fillRect/>
          </a:stretch>
        </p:blipFill>
        <p:spPr bwMode="auto">
          <a:xfrm>
            <a:off x="-387350" y="1692275"/>
            <a:ext cx="2957513" cy="2295525"/>
          </a:xfrm>
          <a:prstGeom prst="rect">
            <a:avLst/>
          </a:prstGeom>
          <a:noFill/>
          <a:ln w="9525">
            <a:noFill/>
            <a:miter lim="800000"/>
            <a:headEnd/>
            <a:tailEnd/>
          </a:ln>
        </p:spPr>
      </p:pic>
      <p:sp>
        <p:nvSpPr>
          <p:cNvPr id="57349" name="Text Box 5"/>
          <p:cNvSpPr txBox="1">
            <a:spLocks noChangeArrowheads="1"/>
          </p:cNvSpPr>
          <p:nvPr/>
        </p:nvSpPr>
        <p:spPr bwMode="auto">
          <a:xfrm>
            <a:off x="460375" y="1171575"/>
            <a:ext cx="1246188" cy="581025"/>
          </a:xfrm>
          <a:prstGeom prst="rect">
            <a:avLst/>
          </a:prstGeom>
          <a:noFill/>
          <a:ln w="9525">
            <a:noFill/>
            <a:miter lim="800000"/>
            <a:headEnd/>
            <a:tailEnd/>
          </a:ln>
        </p:spPr>
        <p:txBody>
          <a:bodyPr wrap="none">
            <a:spAutoFit/>
          </a:bodyPr>
          <a:lstStyle/>
          <a:p>
            <a:pPr algn="ctr" eaLnBrk="0" hangingPunct="0"/>
            <a:r>
              <a:rPr lang="en-US" sz="1600">
                <a:latin typeface="Arial" pitchFamily="34" charset="0"/>
              </a:rPr>
              <a:t>Messenger </a:t>
            </a:r>
          </a:p>
          <a:p>
            <a:pPr algn="ctr" eaLnBrk="0" hangingPunct="0"/>
            <a:r>
              <a:rPr lang="en-US" sz="1600">
                <a:latin typeface="Arial" pitchFamily="34" charset="0"/>
              </a:rPr>
              <a:t>bag</a:t>
            </a:r>
          </a:p>
        </p:txBody>
      </p:sp>
      <p:sp>
        <p:nvSpPr>
          <p:cNvPr id="57350" name="Text Box 6"/>
          <p:cNvSpPr txBox="1">
            <a:spLocks noChangeArrowheads="1"/>
          </p:cNvSpPr>
          <p:nvPr/>
        </p:nvSpPr>
        <p:spPr bwMode="auto">
          <a:xfrm>
            <a:off x="2046288" y="1895475"/>
            <a:ext cx="862012" cy="581025"/>
          </a:xfrm>
          <a:prstGeom prst="rect">
            <a:avLst/>
          </a:prstGeom>
          <a:noFill/>
          <a:ln w="9525">
            <a:noFill/>
            <a:miter lim="800000"/>
            <a:headEnd/>
            <a:tailEnd/>
          </a:ln>
        </p:spPr>
        <p:txBody>
          <a:bodyPr wrap="none">
            <a:spAutoFit/>
          </a:bodyPr>
          <a:lstStyle/>
          <a:p>
            <a:pPr eaLnBrk="0" hangingPunct="0"/>
            <a:r>
              <a:rPr lang="en-US" sz="1600">
                <a:latin typeface="Arial" pitchFamily="34" charset="0"/>
              </a:rPr>
              <a:t>Laptop </a:t>
            </a:r>
          </a:p>
          <a:p>
            <a:pPr eaLnBrk="0" hangingPunct="0"/>
            <a:r>
              <a:rPr lang="en-US" sz="1600">
                <a:latin typeface="Arial" pitchFamily="34" charset="0"/>
              </a:rPr>
              <a:t>sleeve</a:t>
            </a:r>
          </a:p>
        </p:txBody>
      </p:sp>
      <p:pic>
        <p:nvPicPr>
          <p:cNvPr id="57351" name="Picture 9" descr="streetscene1"/>
          <p:cNvPicPr>
            <a:picLocks noGrp="1" noChangeAspect="1" noChangeArrowheads="1"/>
          </p:cNvPicPr>
          <p:nvPr>
            <p:ph sz="half" idx="2"/>
          </p:nvPr>
        </p:nvPicPr>
        <p:blipFill>
          <a:blip r:embed="rId6" cstate="print"/>
          <a:srcRect/>
          <a:stretch>
            <a:fillRect/>
          </a:stretch>
        </p:blipFill>
        <p:spPr>
          <a:xfrm>
            <a:off x="2773363" y="1406525"/>
            <a:ext cx="3798887" cy="2630488"/>
          </a:xfrm>
          <a:noFill/>
        </p:spPr>
      </p:pic>
      <p:pic>
        <p:nvPicPr>
          <p:cNvPr id="57352" name="Picture 11" descr="thumbnail"/>
          <p:cNvPicPr>
            <a:picLocks noChangeAspect="1" noChangeArrowheads="1"/>
          </p:cNvPicPr>
          <p:nvPr/>
        </p:nvPicPr>
        <p:blipFill>
          <a:blip r:embed="rId7" cstate="print"/>
          <a:srcRect/>
          <a:stretch>
            <a:fillRect/>
          </a:stretch>
        </p:blipFill>
        <p:spPr bwMode="auto">
          <a:xfrm>
            <a:off x="7267575" y="1628775"/>
            <a:ext cx="1352550" cy="4381500"/>
          </a:xfrm>
          <a:prstGeom prst="rect">
            <a:avLst/>
          </a:prstGeom>
          <a:noFill/>
          <a:ln w="9525">
            <a:noFill/>
            <a:miter lim="800000"/>
            <a:headEnd/>
            <a:tailEnd/>
          </a:ln>
        </p:spPr>
      </p:pic>
      <p:pic>
        <p:nvPicPr>
          <p:cNvPr id="57353" name="Picture 12" descr="Surftech Boards"/>
          <p:cNvPicPr>
            <a:picLocks noChangeAspect="1" noChangeArrowheads="1"/>
          </p:cNvPicPr>
          <p:nvPr/>
        </p:nvPicPr>
        <p:blipFill>
          <a:blip r:embed="rId8" cstate="print"/>
          <a:srcRect/>
          <a:stretch>
            <a:fillRect/>
          </a:stretch>
        </p:blipFill>
        <p:spPr bwMode="auto">
          <a:xfrm>
            <a:off x="7353300" y="1314450"/>
            <a:ext cx="1333500" cy="3810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smtClean="0">
                <a:latin typeface="Albertus Extra Bold" pitchFamily="34" charset="0"/>
              </a:rPr>
              <a:t>Custom v. Mass Customization v. Standard</a:t>
            </a:r>
            <a:r>
              <a:rPr lang="en-US" smtClean="0"/>
              <a:t/>
            </a:r>
            <a:br>
              <a:rPr lang="en-US" smtClean="0"/>
            </a:br>
            <a:r>
              <a:rPr lang="en-US" smtClean="0"/>
              <a:t>	</a:t>
            </a:r>
            <a:r>
              <a:rPr lang="en-US" smtClean="0">
                <a:hlinkClick r:id="rId3"/>
              </a:rPr>
              <a:t>www.Timbuk2.com</a:t>
            </a:r>
            <a:r>
              <a:rPr lang="en-US" smtClean="0"/>
              <a:t>		</a:t>
            </a:r>
          </a:p>
        </p:txBody>
      </p:sp>
      <p:sp>
        <p:nvSpPr>
          <p:cNvPr id="11267" name="Rectangle 3"/>
          <p:cNvSpPr>
            <a:spLocks noGrp="1" noChangeArrowheads="1"/>
          </p:cNvSpPr>
          <p:nvPr>
            <p:ph type="body" idx="1"/>
          </p:nvPr>
        </p:nvSpPr>
        <p:spPr/>
        <p:txBody>
          <a:bodyPr/>
          <a:lstStyle/>
          <a:p>
            <a:pPr marL="381000" indent="-381000" eaLnBrk="1" hangingPunct="1"/>
            <a:r>
              <a:rPr lang="en-US" b="1" smtClean="0"/>
              <a:t>Can I add custom features to a bag I already have?</a:t>
            </a:r>
          </a:p>
          <a:p>
            <a:pPr marL="800100" lvl="1" indent="-342900" eaLnBrk="1" hangingPunct="1"/>
            <a:r>
              <a:rPr lang="en-US" sz="1800" smtClean="0"/>
              <a:t>Sorry, no. The custom features that we offer are sewn into the bag as it's made. To add those items to a finished bag would require complete disassembly, which would take far more time than making a completely new bag.</a:t>
            </a:r>
            <a:endParaRPr lang="en-US" sz="1800" b="1" smtClean="0"/>
          </a:p>
          <a:p>
            <a:pPr marL="381000" indent="-381000" eaLnBrk="1" hangingPunct="1"/>
            <a:r>
              <a:rPr lang="en-US" b="1" smtClean="0"/>
              <a:t>Can I have extra pockets (straps, etc.) sewn into a custom bag?</a:t>
            </a:r>
          </a:p>
          <a:p>
            <a:pPr marL="800100" lvl="1" indent="-342900" eaLnBrk="1" hangingPunct="1">
              <a:buFontTx/>
              <a:buNone/>
            </a:pPr>
            <a:r>
              <a:rPr lang="en-US" sz="1800" smtClean="0"/>
              <a:t>	Again, efficiency requires us to say 'No.' See, our production process (called "Mass Customization") is designed so that we can offer you a </a:t>
            </a:r>
            <a:r>
              <a:rPr lang="en-US" sz="1800" b="1" smtClean="0">
                <a:solidFill>
                  <a:srgbClr val="FF0000"/>
                </a:solidFill>
              </a:rPr>
              <a:t>large variety of specific, predetermined options</a:t>
            </a:r>
            <a:r>
              <a:rPr lang="en-US" sz="1800" smtClean="0"/>
              <a:t> that you can use to customize your bag. To design and produce anything that falls outside these options would easily make the bags cost double or triple their current price. </a:t>
            </a:r>
          </a:p>
          <a:p>
            <a:pPr marL="800100" lvl="1" indent="-342900" eaLnBrk="1" hangingPunct="1"/>
            <a:r>
              <a:rPr lang="en-US" sz="1800" smtClean="0"/>
              <a:t>(until 2004): This is the difference between "custom" and "customization." Anything that falls outside of our predesigned customized features is just plain custom, and we don't do it. Our processes are very efficient. Any pure custom work quickly doubles or triples the time required to produce a bag. </a:t>
            </a:r>
            <a:endParaRPr lang="en-US" sz="1800" b="1" smtClean="0"/>
          </a:p>
          <a:p>
            <a:pPr marL="381000" indent="-381000" eaLnBrk="1" hangingPunct="1"/>
            <a:r>
              <a:rPr lang="en-US" b="1" smtClean="0"/>
              <a:t>Can you make me a bag with 4 or 5 panels instead of just 3?</a:t>
            </a:r>
          </a:p>
          <a:p>
            <a:pPr marL="800100" lvl="1" indent="-342900" eaLnBrk="1" hangingPunct="1"/>
            <a:r>
              <a:rPr lang="en-US" sz="1800" smtClean="0"/>
              <a:t>Hell, no! See previous question. (until 2004)</a:t>
            </a:r>
          </a:p>
          <a:p>
            <a:pPr marL="381000" indent="-381000" eaLnBrk="1" hangingPunct="1"/>
            <a:endParaRPr lang="en-US" smtClean="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26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26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267">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26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n-US" smtClean="0">
                <a:latin typeface="Albertus Extra Bold" pitchFamily="34" charset="0"/>
              </a:rPr>
              <a:t>Mass Customization</a:t>
            </a:r>
            <a:r>
              <a:rPr lang="en-US" smtClean="0"/>
              <a:t/>
            </a:r>
            <a:br>
              <a:rPr lang="en-US" smtClean="0"/>
            </a:br>
            <a:r>
              <a:rPr lang="en-US" smtClean="0"/>
              <a:t>	What is it?</a:t>
            </a:r>
          </a:p>
        </p:txBody>
      </p:sp>
      <p:sp>
        <p:nvSpPr>
          <p:cNvPr id="59395" name="Rectangle 3"/>
          <p:cNvSpPr>
            <a:spLocks noGrp="1" noChangeArrowheads="1"/>
          </p:cNvSpPr>
          <p:nvPr>
            <p:ph type="body" idx="1"/>
          </p:nvPr>
        </p:nvSpPr>
        <p:spPr>
          <a:xfrm>
            <a:off x="455613" y="1114425"/>
            <a:ext cx="8688387" cy="5286375"/>
          </a:xfrm>
        </p:spPr>
        <p:txBody>
          <a:bodyPr/>
          <a:lstStyle/>
          <a:p>
            <a:pPr eaLnBrk="1" hangingPunct="1"/>
            <a:r>
              <a:rPr lang="en-US" smtClean="0"/>
              <a:t>Mass customization is tailoring a product or service to </a:t>
            </a:r>
            <a:r>
              <a:rPr lang="en-US" i="1" smtClean="0"/>
              <a:t>each</a:t>
            </a:r>
            <a:r>
              <a:rPr lang="en-US" smtClean="0"/>
              <a:t> customer’s wishes, but delivering and administering it with a flexible flow process</a:t>
            </a:r>
          </a:p>
          <a:p>
            <a:pPr lvl="1" eaLnBrk="1" hangingPunct="1"/>
            <a:r>
              <a:rPr lang="en-US" sz="1800" smtClean="0"/>
              <a:t>“It’s not mass production that shoppers are looking to escape; it’s mass products.”</a:t>
            </a:r>
          </a:p>
          <a:p>
            <a:pPr lvl="1" eaLnBrk="1" hangingPunct="1"/>
            <a:endParaRPr lang="en-US" sz="1800" smtClean="0"/>
          </a:p>
        </p:txBody>
      </p:sp>
      <p:grpSp>
        <p:nvGrpSpPr>
          <p:cNvPr id="59396" name="Group 4"/>
          <p:cNvGrpSpPr>
            <a:grpSpLocks/>
          </p:cNvGrpSpPr>
          <p:nvPr/>
        </p:nvGrpSpPr>
        <p:grpSpPr bwMode="auto">
          <a:xfrm>
            <a:off x="1655763" y="2419350"/>
            <a:ext cx="5848350" cy="3933825"/>
            <a:chOff x="1541" y="1362"/>
            <a:chExt cx="3684" cy="2478"/>
          </a:xfrm>
        </p:grpSpPr>
        <p:sp>
          <p:nvSpPr>
            <p:cNvPr id="59397" name="Freeform 5"/>
            <p:cNvSpPr>
              <a:spLocks/>
            </p:cNvSpPr>
            <p:nvPr/>
          </p:nvSpPr>
          <p:spPr bwMode="auto">
            <a:xfrm>
              <a:off x="2355" y="1622"/>
              <a:ext cx="2162" cy="1651"/>
            </a:xfrm>
            <a:custGeom>
              <a:avLst/>
              <a:gdLst>
                <a:gd name="T0" fmla="*/ 7 w 2162"/>
                <a:gd name="T1" fmla="*/ 0 h 1651"/>
                <a:gd name="T2" fmla="*/ 555 w 2162"/>
                <a:gd name="T3" fmla="*/ 28 h 1651"/>
                <a:gd name="T4" fmla="*/ 1370 w 2162"/>
                <a:gd name="T5" fmla="*/ 164 h 1651"/>
                <a:gd name="T6" fmla="*/ 1869 w 2162"/>
                <a:gd name="T7" fmla="*/ 586 h 1651"/>
                <a:gd name="T8" fmla="*/ 2119 w 2162"/>
                <a:gd name="T9" fmla="*/ 1392 h 1651"/>
                <a:gd name="T10" fmla="*/ 2142 w 2162"/>
                <a:gd name="T11" fmla="*/ 1651 h 1651"/>
                <a:gd name="T12" fmla="*/ 6 w 2162"/>
                <a:gd name="T13" fmla="*/ 1648 h 1651"/>
                <a:gd name="T14" fmla="*/ 7 w 2162"/>
                <a:gd name="T15" fmla="*/ 0 h 1651"/>
                <a:gd name="T16" fmla="*/ 0 60000 65536"/>
                <a:gd name="T17" fmla="*/ 0 60000 65536"/>
                <a:gd name="T18" fmla="*/ 0 60000 65536"/>
                <a:gd name="T19" fmla="*/ 0 60000 65536"/>
                <a:gd name="T20" fmla="*/ 0 60000 65536"/>
                <a:gd name="T21" fmla="*/ 0 60000 65536"/>
                <a:gd name="T22" fmla="*/ 0 60000 65536"/>
                <a:gd name="T23" fmla="*/ 0 60000 65536"/>
                <a:gd name="T24" fmla="*/ 0 w 2162"/>
                <a:gd name="T25" fmla="*/ 0 h 1651"/>
                <a:gd name="T26" fmla="*/ 2162 w 2162"/>
                <a:gd name="T27" fmla="*/ 1651 h 16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2" h="1651">
                  <a:moveTo>
                    <a:pt x="7" y="0"/>
                  </a:moveTo>
                  <a:cubicBezTo>
                    <a:pt x="276" y="1"/>
                    <a:pt x="327" y="7"/>
                    <a:pt x="555" y="28"/>
                  </a:cubicBezTo>
                  <a:cubicBezTo>
                    <a:pt x="783" y="49"/>
                    <a:pt x="1131" y="89"/>
                    <a:pt x="1370" y="164"/>
                  </a:cubicBezTo>
                  <a:cubicBezTo>
                    <a:pt x="1609" y="239"/>
                    <a:pt x="1760" y="381"/>
                    <a:pt x="1869" y="586"/>
                  </a:cubicBezTo>
                  <a:cubicBezTo>
                    <a:pt x="1978" y="791"/>
                    <a:pt x="2076" y="1198"/>
                    <a:pt x="2119" y="1392"/>
                  </a:cubicBezTo>
                  <a:cubicBezTo>
                    <a:pt x="2162" y="1586"/>
                    <a:pt x="2139" y="1486"/>
                    <a:pt x="2142" y="1651"/>
                  </a:cubicBezTo>
                  <a:cubicBezTo>
                    <a:pt x="1572" y="1648"/>
                    <a:pt x="410" y="1648"/>
                    <a:pt x="6" y="1648"/>
                  </a:cubicBezTo>
                  <a:cubicBezTo>
                    <a:pt x="0" y="1276"/>
                    <a:pt x="7" y="343"/>
                    <a:pt x="7" y="0"/>
                  </a:cubicBezTo>
                  <a:close/>
                </a:path>
              </a:pathLst>
            </a:custGeom>
            <a:solidFill>
              <a:srgbClr val="EAEAEA"/>
            </a:solidFill>
            <a:ln w="9525">
              <a:solidFill>
                <a:schemeClr val="bg2"/>
              </a:solidFill>
              <a:round/>
              <a:headEnd/>
              <a:tailEnd/>
            </a:ln>
          </p:spPr>
          <p:txBody>
            <a:bodyPr wrap="none">
              <a:spAutoFit/>
            </a:bodyPr>
            <a:lstStyle/>
            <a:p>
              <a:endParaRPr lang="en-US"/>
            </a:p>
          </p:txBody>
        </p:sp>
        <p:sp>
          <p:nvSpPr>
            <p:cNvPr id="59398" name="Line 6"/>
            <p:cNvSpPr>
              <a:spLocks noChangeShapeType="1"/>
            </p:cNvSpPr>
            <p:nvPr/>
          </p:nvSpPr>
          <p:spPr bwMode="auto">
            <a:xfrm>
              <a:off x="2359" y="1492"/>
              <a:ext cx="0" cy="1781"/>
            </a:xfrm>
            <a:prstGeom prst="line">
              <a:avLst/>
            </a:prstGeom>
            <a:noFill/>
            <a:ln w="0">
              <a:solidFill>
                <a:schemeClr val="bg2"/>
              </a:solidFill>
              <a:round/>
              <a:headEnd/>
              <a:tailEnd/>
            </a:ln>
          </p:spPr>
          <p:txBody>
            <a:bodyPr/>
            <a:lstStyle/>
            <a:p>
              <a:endParaRPr lang="en-US"/>
            </a:p>
          </p:txBody>
        </p:sp>
        <p:sp>
          <p:nvSpPr>
            <p:cNvPr id="59399" name="Line 7"/>
            <p:cNvSpPr>
              <a:spLocks noChangeShapeType="1"/>
            </p:cNvSpPr>
            <p:nvPr/>
          </p:nvSpPr>
          <p:spPr bwMode="auto">
            <a:xfrm>
              <a:off x="2318" y="3273"/>
              <a:ext cx="41" cy="1"/>
            </a:xfrm>
            <a:prstGeom prst="line">
              <a:avLst/>
            </a:prstGeom>
            <a:noFill/>
            <a:ln w="0">
              <a:solidFill>
                <a:schemeClr val="bg2"/>
              </a:solidFill>
              <a:round/>
              <a:headEnd/>
              <a:tailEnd/>
            </a:ln>
          </p:spPr>
          <p:txBody>
            <a:bodyPr/>
            <a:lstStyle/>
            <a:p>
              <a:endParaRPr lang="en-US"/>
            </a:p>
          </p:txBody>
        </p:sp>
        <p:sp>
          <p:nvSpPr>
            <p:cNvPr id="59400" name="Line 8"/>
            <p:cNvSpPr>
              <a:spLocks noChangeShapeType="1"/>
            </p:cNvSpPr>
            <p:nvPr/>
          </p:nvSpPr>
          <p:spPr bwMode="auto">
            <a:xfrm>
              <a:off x="2318" y="2985"/>
              <a:ext cx="41" cy="1"/>
            </a:xfrm>
            <a:prstGeom prst="line">
              <a:avLst/>
            </a:prstGeom>
            <a:noFill/>
            <a:ln w="0">
              <a:solidFill>
                <a:schemeClr val="bg2"/>
              </a:solidFill>
              <a:round/>
              <a:headEnd/>
              <a:tailEnd/>
            </a:ln>
          </p:spPr>
          <p:txBody>
            <a:bodyPr/>
            <a:lstStyle/>
            <a:p>
              <a:endParaRPr lang="en-US"/>
            </a:p>
          </p:txBody>
        </p:sp>
        <p:sp>
          <p:nvSpPr>
            <p:cNvPr id="59401" name="Line 9"/>
            <p:cNvSpPr>
              <a:spLocks noChangeShapeType="1"/>
            </p:cNvSpPr>
            <p:nvPr/>
          </p:nvSpPr>
          <p:spPr bwMode="auto">
            <a:xfrm>
              <a:off x="2318" y="2683"/>
              <a:ext cx="41" cy="1"/>
            </a:xfrm>
            <a:prstGeom prst="line">
              <a:avLst/>
            </a:prstGeom>
            <a:noFill/>
            <a:ln w="0">
              <a:solidFill>
                <a:schemeClr val="bg2"/>
              </a:solidFill>
              <a:round/>
              <a:headEnd/>
              <a:tailEnd/>
            </a:ln>
          </p:spPr>
          <p:txBody>
            <a:bodyPr/>
            <a:lstStyle/>
            <a:p>
              <a:endParaRPr lang="en-US"/>
            </a:p>
          </p:txBody>
        </p:sp>
        <p:sp>
          <p:nvSpPr>
            <p:cNvPr id="59402" name="Line 10"/>
            <p:cNvSpPr>
              <a:spLocks noChangeShapeType="1"/>
            </p:cNvSpPr>
            <p:nvPr/>
          </p:nvSpPr>
          <p:spPr bwMode="auto">
            <a:xfrm>
              <a:off x="2318" y="2395"/>
              <a:ext cx="41" cy="1"/>
            </a:xfrm>
            <a:prstGeom prst="line">
              <a:avLst/>
            </a:prstGeom>
            <a:noFill/>
            <a:ln w="0">
              <a:solidFill>
                <a:schemeClr val="bg2"/>
              </a:solidFill>
              <a:round/>
              <a:headEnd/>
              <a:tailEnd/>
            </a:ln>
          </p:spPr>
          <p:txBody>
            <a:bodyPr/>
            <a:lstStyle/>
            <a:p>
              <a:endParaRPr lang="en-US"/>
            </a:p>
          </p:txBody>
        </p:sp>
        <p:sp>
          <p:nvSpPr>
            <p:cNvPr id="59403" name="Line 11"/>
            <p:cNvSpPr>
              <a:spLocks noChangeShapeType="1"/>
            </p:cNvSpPr>
            <p:nvPr/>
          </p:nvSpPr>
          <p:spPr bwMode="auto">
            <a:xfrm>
              <a:off x="2318" y="2093"/>
              <a:ext cx="41" cy="1"/>
            </a:xfrm>
            <a:prstGeom prst="line">
              <a:avLst/>
            </a:prstGeom>
            <a:noFill/>
            <a:ln w="0">
              <a:solidFill>
                <a:schemeClr val="bg2"/>
              </a:solidFill>
              <a:round/>
              <a:headEnd/>
              <a:tailEnd/>
            </a:ln>
          </p:spPr>
          <p:txBody>
            <a:bodyPr/>
            <a:lstStyle/>
            <a:p>
              <a:endParaRPr lang="en-US"/>
            </a:p>
          </p:txBody>
        </p:sp>
        <p:sp>
          <p:nvSpPr>
            <p:cNvPr id="59404" name="Line 12"/>
            <p:cNvSpPr>
              <a:spLocks noChangeShapeType="1"/>
            </p:cNvSpPr>
            <p:nvPr/>
          </p:nvSpPr>
          <p:spPr bwMode="auto">
            <a:xfrm>
              <a:off x="2318" y="1805"/>
              <a:ext cx="41" cy="1"/>
            </a:xfrm>
            <a:prstGeom prst="line">
              <a:avLst/>
            </a:prstGeom>
            <a:noFill/>
            <a:ln w="0">
              <a:solidFill>
                <a:schemeClr val="bg2"/>
              </a:solidFill>
              <a:round/>
              <a:headEnd/>
              <a:tailEnd/>
            </a:ln>
          </p:spPr>
          <p:txBody>
            <a:bodyPr/>
            <a:lstStyle/>
            <a:p>
              <a:endParaRPr lang="en-US"/>
            </a:p>
          </p:txBody>
        </p:sp>
        <p:sp>
          <p:nvSpPr>
            <p:cNvPr id="59405" name="Line 13"/>
            <p:cNvSpPr>
              <a:spLocks noChangeShapeType="1"/>
            </p:cNvSpPr>
            <p:nvPr/>
          </p:nvSpPr>
          <p:spPr bwMode="auto">
            <a:xfrm>
              <a:off x="2318" y="1502"/>
              <a:ext cx="41" cy="1"/>
            </a:xfrm>
            <a:prstGeom prst="line">
              <a:avLst/>
            </a:prstGeom>
            <a:noFill/>
            <a:ln w="0">
              <a:solidFill>
                <a:schemeClr val="bg2"/>
              </a:solidFill>
              <a:round/>
              <a:headEnd/>
              <a:tailEnd/>
            </a:ln>
          </p:spPr>
          <p:txBody>
            <a:bodyPr/>
            <a:lstStyle/>
            <a:p>
              <a:endParaRPr lang="en-US"/>
            </a:p>
          </p:txBody>
        </p:sp>
        <p:sp>
          <p:nvSpPr>
            <p:cNvPr id="59406" name="Line 14"/>
            <p:cNvSpPr>
              <a:spLocks noChangeShapeType="1"/>
            </p:cNvSpPr>
            <p:nvPr/>
          </p:nvSpPr>
          <p:spPr bwMode="auto">
            <a:xfrm>
              <a:off x="2359" y="3273"/>
              <a:ext cx="2533" cy="1"/>
            </a:xfrm>
            <a:prstGeom prst="line">
              <a:avLst/>
            </a:prstGeom>
            <a:noFill/>
            <a:ln w="0">
              <a:solidFill>
                <a:schemeClr val="bg2"/>
              </a:solidFill>
              <a:round/>
              <a:headEnd/>
              <a:tailEnd/>
            </a:ln>
          </p:spPr>
          <p:txBody>
            <a:bodyPr/>
            <a:lstStyle/>
            <a:p>
              <a:endParaRPr lang="en-US"/>
            </a:p>
          </p:txBody>
        </p:sp>
        <p:sp>
          <p:nvSpPr>
            <p:cNvPr id="59407" name="Line 15"/>
            <p:cNvSpPr>
              <a:spLocks noChangeShapeType="1"/>
            </p:cNvSpPr>
            <p:nvPr/>
          </p:nvSpPr>
          <p:spPr bwMode="auto">
            <a:xfrm flipV="1">
              <a:off x="2359" y="3273"/>
              <a:ext cx="0" cy="58"/>
            </a:xfrm>
            <a:prstGeom prst="line">
              <a:avLst/>
            </a:prstGeom>
            <a:noFill/>
            <a:ln w="0">
              <a:solidFill>
                <a:schemeClr val="bg2"/>
              </a:solidFill>
              <a:round/>
              <a:headEnd/>
              <a:tailEnd/>
            </a:ln>
          </p:spPr>
          <p:txBody>
            <a:bodyPr/>
            <a:lstStyle/>
            <a:p>
              <a:endParaRPr lang="en-US"/>
            </a:p>
          </p:txBody>
        </p:sp>
        <p:sp>
          <p:nvSpPr>
            <p:cNvPr id="59408" name="Line 16"/>
            <p:cNvSpPr>
              <a:spLocks noChangeShapeType="1"/>
            </p:cNvSpPr>
            <p:nvPr/>
          </p:nvSpPr>
          <p:spPr bwMode="auto">
            <a:xfrm flipV="1">
              <a:off x="2864" y="3273"/>
              <a:ext cx="1" cy="58"/>
            </a:xfrm>
            <a:prstGeom prst="line">
              <a:avLst/>
            </a:prstGeom>
            <a:noFill/>
            <a:ln w="0">
              <a:solidFill>
                <a:schemeClr val="bg2"/>
              </a:solidFill>
              <a:round/>
              <a:headEnd/>
              <a:tailEnd/>
            </a:ln>
          </p:spPr>
          <p:txBody>
            <a:bodyPr/>
            <a:lstStyle/>
            <a:p>
              <a:endParaRPr lang="en-US"/>
            </a:p>
          </p:txBody>
        </p:sp>
        <p:sp>
          <p:nvSpPr>
            <p:cNvPr id="59409" name="Line 17"/>
            <p:cNvSpPr>
              <a:spLocks noChangeShapeType="1"/>
            </p:cNvSpPr>
            <p:nvPr/>
          </p:nvSpPr>
          <p:spPr bwMode="auto">
            <a:xfrm flipV="1">
              <a:off x="3369" y="3273"/>
              <a:ext cx="1" cy="58"/>
            </a:xfrm>
            <a:prstGeom prst="line">
              <a:avLst/>
            </a:prstGeom>
            <a:noFill/>
            <a:ln w="0">
              <a:solidFill>
                <a:schemeClr val="bg2"/>
              </a:solidFill>
              <a:round/>
              <a:headEnd/>
              <a:tailEnd/>
            </a:ln>
          </p:spPr>
          <p:txBody>
            <a:bodyPr/>
            <a:lstStyle/>
            <a:p>
              <a:endParaRPr lang="en-US"/>
            </a:p>
          </p:txBody>
        </p:sp>
        <p:sp>
          <p:nvSpPr>
            <p:cNvPr id="59410" name="Line 18"/>
            <p:cNvSpPr>
              <a:spLocks noChangeShapeType="1"/>
            </p:cNvSpPr>
            <p:nvPr/>
          </p:nvSpPr>
          <p:spPr bwMode="auto">
            <a:xfrm flipV="1">
              <a:off x="3884" y="3273"/>
              <a:ext cx="1" cy="58"/>
            </a:xfrm>
            <a:prstGeom prst="line">
              <a:avLst/>
            </a:prstGeom>
            <a:noFill/>
            <a:ln w="0">
              <a:solidFill>
                <a:schemeClr val="bg2"/>
              </a:solidFill>
              <a:round/>
              <a:headEnd/>
              <a:tailEnd/>
            </a:ln>
          </p:spPr>
          <p:txBody>
            <a:bodyPr/>
            <a:lstStyle/>
            <a:p>
              <a:endParaRPr lang="en-US"/>
            </a:p>
          </p:txBody>
        </p:sp>
        <p:sp>
          <p:nvSpPr>
            <p:cNvPr id="59411" name="Line 19"/>
            <p:cNvSpPr>
              <a:spLocks noChangeShapeType="1"/>
            </p:cNvSpPr>
            <p:nvPr/>
          </p:nvSpPr>
          <p:spPr bwMode="auto">
            <a:xfrm flipV="1">
              <a:off x="4389" y="3273"/>
              <a:ext cx="1" cy="58"/>
            </a:xfrm>
            <a:prstGeom prst="line">
              <a:avLst/>
            </a:prstGeom>
            <a:noFill/>
            <a:ln w="0">
              <a:solidFill>
                <a:schemeClr val="bg2"/>
              </a:solidFill>
              <a:round/>
              <a:headEnd/>
              <a:tailEnd/>
            </a:ln>
          </p:spPr>
          <p:txBody>
            <a:bodyPr/>
            <a:lstStyle/>
            <a:p>
              <a:endParaRPr lang="en-US"/>
            </a:p>
          </p:txBody>
        </p:sp>
        <p:sp>
          <p:nvSpPr>
            <p:cNvPr id="59412" name="Line 20"/>
            <p:cNvSpPr>
              <a:spLocks noChangeShapeType="1"/>
            </p:cNvSpPr>
            <p:nvPr/>
          </p:nvSpPr>
          <p:spPr bwMode="auto">
            <a:xfrm flipV="1">
              <a:off x="4894" y="3273"/>
              <a:ext cx="1" cy="58"/>
            </a:xfrm>
            <a:prstGeom prst="line">
              <a:avLst/>
            </a:prstGeom>
            <a:noFill/>
            <a:ln w="0">
              <a:solidFill>
                <a:schemeClr val="bg2"/>
              </a:solidFill>
              <a:round/>
              <a:headEnd/>
              <a:tailEnd/>
            </a:ln>
          </p:spPr>
          <p:txBody>
            <a:bodyPr/>
            <a:lstStyle/>
            <a:p>
              <a:endParaRPr lang="en-US"/>
            </a:p>
          </p:txBody>
        </p:sp>
        <p:sp>
          <p:nvSpPr>
            <p:cNvPr id="59413" name="Rectangle 21"/>
            <p:cNvSpPr>
              <a:spLocks noChangeArrowheads="1"/>
            </p:cNvSpPr>
            <p:nvPr/>
          </p:nvSpPr>
          <p:spPr bwMode="auto">
            <a:xfrm>
              <a:off x="4420" y="2855"/>
              <a:ext cx="464" cy="303"/>
            </a:xfrm>
            <a:prstGeom prst="rect">
              <a:avLst/>
            </a:prstGeom>
            <a:noFill/>
            <a:ln w="9525">
              <a:noFill/>
              <a:miter lim="800000"/>
              <a:headEnd/>
              <a:tailEnd/>
            </a:ln>
          </p:spPr>
          <p:txBody>
            <a:bodyPr/>
            <a:lstStyle/>
            <a:p>
              <a:endParaRPr lang="en-US"/>
            </a:p>
          </p:txBody>
        </p:sp>
        <p:sp>
          <p:nvSpPr>
            <p:cNvPr id="59414" name="Text Box 22"/>
            <p:cNvSpPr txBox="1">
              <a:spLocks noChangeArrowheads="1"/>
            </p:cNvSpPr>
            <p:nvPr/>
          </p:nvSpPr>
          <p:spPr bwMode="auto">
            <a:xfrm>
              <a:off x="3099" y="3436"/>
              <a:ext cx="1112" cy="404"/>
            </a:xfrm>
            <a:prstGeom prst="rect">
              <a:avLst/>
            </a:prstGeom>
            <a:noFill/>
            <a:ln w="12700">
              <a:noFill/>
              <a:miter lim="800000"/>
              <a:headEnd/>
              <a:tailEnd/>
            </a:ln>
          </p:spPr>
          <p:txBody>
            <a:bodyPr wrap="none">
              <a:spAutoFit/>
            </a:bodyPr>
            <a:lstStyle/>
            <a:p>
              <a:pPr algn="ctr" eaLnBrk="0" hangingPunct="0"/>
              <a:r>
                <a:rPr lang="en-US" sz="1800"/>
                <a:t>Cost efficiency</a:t>
              </a:r>
            </a:p>
            <a:p>
              <a:pPr algn="ctr" eaLnBrk="0" hangingPunct="0"/>
              <a:r>
                <a:rPr lang="en-US" sz="1800"/>
                <a:t>(Supply benefits)</a:t>
              </a:r>
            </a:p>
          </p:txBody>
        </p:sp>
        <p:sp>
          <p:nvSpPr>
            <p:cNvPr id="59415" name="Text Box 23"/>
            <p:cNvSpPr txBox="1">
              <a:spLocks noChangeArrowheads="1"/>
            </p:cNvSpPr>
            <p:nvPr/>
          </p:nvSpPr>
          <p:spPr bwMode="auto">
            <a:xfrm>
              <a:off x="1541" y="2109"/>
              <a:ext cx="798" cy="577"/>
            </a:xfrm>
            <a:prstGeom prst="rect">
              <a:avLst/>
            </a:prstGeom>
            <a:noFill/>
            <a:ln w="12700">
              <a:noFill/>
              <a:miter lim="800000"/>
              <a:headEnd/>
              <a:tailEnd/>
            </a:ln>
          </p:spPr>
          <p:txBody>
            <a:bodyPr>
              <a:spAutoFit/>
            </a:bodyPr>
            <a:lstStyle/>
            <a:p>
              <a:pPr algn="ctr" eaLnBrk="0" hangingPunct="0"/>
              <a:r>
                <a:rPr lang="en-US" sz="1800"/>
                <a:t>Variety</a:t>
              </a:r>
            </a:p>
            <a:p>
              <a:pPr algn="ctr" eaLnBrk="0" hangingPunct="0"/>
              <a:r>
                <a:rPr lang="en-US" sz="1800"/>
                <a:t>(Demand benefits)</a:t>
              </a:r>
            </a:p>
          </p:txBody>
        </p:sp>
        <p:sp>
          <p:nvSpPr>
            <p:cNvPr id="59416" name="Text Box 24"/>
            <p:cNvSpPr txBox="1">
              <a:spLocks noChangeArrowheads="1"/>
            </p:cNvSpPr>
            <p:nvPr/>
          </p:nvSpPr>
          <p:spPr bwMode="auto">
            <a:xfrm>
              <a:off x="1996" y="1539"/>
              <a:ext cx="330"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High</a:t>
              </a:r>
            </a:p>
          </p:txBody>
        </p:sp>
        <p:sp>
          <p:nvSpPr>
            <p:cNvPr id="59417" name="Text Box 25"/>
            <p:cNvSpPr txBox="1">
              <a:spLocks noChangeArrowheads="1"/>
            </p:cNvSpPr>
            <p:nvPr/>
          </p:nvSpPr>
          <p:spPr bwMode="auto">
            <a:xfrm>
              <a:off x="4533" y="2958"/>
              <a:ext cx="692"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Standard</a:t>
              </a:r>
            </a:p>
          </p:txBody>
        </p:sp>
        <p:sp>
          <p:nvSpPr>
            <p:cNvPr id="59418" name="Line 26"/>
            <p:cNvSpPr>
              <a:spLocks noChangeShapeType="1"/>
            </p:cNvSpPr>
            <p:nvPr/>
          </p:nvSpPr>
          <p:spPr bwMode="auto">
            <a:xfrm>
              <a:off x="2683" y="1675"/>
              <a:ext cx="1147" cy="208"/>
            </a:xfrm>
            <a:prstGeom prst="line">
              <a:avLst/>
            </a:prstGeom>
            <a:noFill/>
            <a:ln w="38100">
              <a:solidFill>
                <a:schemeClr val="tx1"/>
              </a:solidFill>
              <a:round/>
              <a:headEnd/>
              <a:tailEnd type="triangle" w="med" len="med"/>
            </a:ln>
          </p:spPr>
          <p:txBody>
            <a:bodyPr wrap="none" anchor="ctr"/>
            <a:lstStyle/>
            <a:p>
              <a:endParaRPr lang="en-US"/>
            </a:p>
          </p:txBody>
        </p:sp>
        <p:sp>
          <p:nvSpPr>
            <p:cNvPr id="59419" name="Line 27"/>
            <p:cNvSpPr>
              <a:spLocks noChangeShapeType="1"/>
            </p:cNvSpPr>
            <p:nvPr/>
          </p:nvSpPr>
          <p:spPr bwMode="auto">
            <a:xfrm rot="5400000" flipH="1">
              <a:off x="3726" y="2301"/>
              <a:ext cx="1011" cy="423"/>
            </a:xfrm>
            <a:prstGeom prst="line">
              <a:avLst/>
            </a:prstGeom>
            <a:noFill/>
            <a:ln w="38100">
              <a:solidFill>
                <a:schemeClr val="tx1"/>
              </a:solidFill>
              <a:round/>
              <a:headEnd/>
              <a:tailEnd type="triangle" w="med" len="med"/>
            </a:ln>
          </p:spPr>
          <p:txBody>
            <a:bodyPr wrap="none" anchor="ctr"/>
            <a:lstStyle/>
            <a:p>
              <a:endParaRPr lang="en-US"/>
            </a:p>
          </p:txBody>
        </p:sp>
        <p:sp>
          <p:nvSpPr>
            <p:cNvPr id="59420" name="Text Box 28"/>
            <p:cNvSpPr txBox="1">
              <a:spLocks noChangeArrowheads="1"/>
            </p:cNvSpPr>
            <p:nvPr/>
          </p:nvSpPr>
          <p:spPr bwMode="auto">
            <a:xfrm>
              <a:off x="3998" y="1690"/>
              <a:ext cx="1200"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Mass Customized</a:t>
              </a:r>
            </a:p>
          </p:txBody>
        </p:sp>
        <p:sp>
          <p:nvSpPr>
            <p:cNvPr id="59421" name="Text Box 29"/>
            <p:cNvSpPr txBox="1">
              <a:spLocks noChangeArrowheads="1"/>
            </p:cNvSpPr>
            <p:nvPr/>
          </p:nvSpPr>
          <p:spPr bwMode="auto">
            <a:xfrm>
              <a:off x="2021" y="3031"/>
              <a:ext cx="309"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Low</a:t>
              </a:r>
            </a:p>
          </p:txBody>
        </p:sp>
        <p:sp>
          <p:nvSpPr>
            <p:cNvPr id="59422" name="Text Box 30"/>
            <p:cNvSpPr txBox="1">
              <a:spLocks noChangeArrowheads="1"/>
            </p:cNvSpPr>
            <p:nvPr/>
          </p:nvSpPr>
          <p:spPr bwMode="auto">
            <a:xfrm>
              <a:off x="2439" y="3283"/>
              <a:ext cx="336"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Low </a:t>
              </a:r>
            </a:p>
          </p:txBody>
        </p:sp>
        <p:sp>
          <p:nvSpPr>
            <p:cNvPr id="59423" name="Text Box 31"/>
            <p:cNvSpPr txBox="1">
              <a:spLocks noChangeArrowheads="1"/>
            </p:cNvSpPr>
            <p:nvPr/>
          </p:nvSpPr>
          <p:spPr bwMode="auto">
            <a:xfrm>
              <a:off x="4484" y="3312"/>
              <a:ext cx="330"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High</a:t>
              </a:r>
            </a:p>
          </p:txBody>
        </p:sp>
        <p:sp>
          <p:nvSpPr>
            <p:cNvPr id="59424" name="Text Box 32"/>
            <p:cNvSpPr txBox="1">
              <a:spLocks noChangeArrowheads="1"/>
            </p:cNvSpPr>
            <p:nvPr/>
          </p:nvSpPr>
          <p:spPr bwMode="auto">
            <a:xfrm>
              <a:off x="2554" y="1362"/>
              <a:ext cx="596"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Custom</a:t>
              </a:r>
            </a:p>
          </p:txBody>
        </p:sp>
        <p:sp>
          <p:nvSpPr>
            <p:cNvPr id="59425" name="Line 33"/>
            <p:cNvSpPr>
              <a:spLocks noChangeShapeType="1"/>
            </p:cNvSpPr>
            <p:nvPr/>
          </p:nvSpPr>
          <p:spPr bwMode="auto">
            <a:xfrm>
              <a:off x="2535" y="1631"/>
              <a:ext cx="1939" cy="1480"/>
            </a:xfrm>
            <a:prstGeom prst="line">
              <a:avLst/>
            </a:prstGeom>
            <a:noFill/>
            <a:ln w="9525">
              <a:solidFill>
                <a:schemeClr val="tx1"/>
              </a:solidFill>
              <a:prstDash val="dash"/>
              <a:round/>
              <a:headEnd/>
              <a:tailEnd/>
            </a:ln>
          </p:spPr>
          <p:txBody>
            <a:bodyPr>
              <a:spAutoFit/>
            </a:bodyPr>
            <a:lstStyle/>
            <a:p>
              <a:endParaRPr lang="en-US"/>
            </a:p>
          </p:txBody>
        </p:sp>
        <p:sp>
          <p:nvSpPr>
            <p:cNvPr id="59426" name="Oval 34"/>
            <p:cNvSpPr>
              <a:spLocks noChangeArrowheads="1"/>
            </p:cNvSpPr>
            <p:nvPr/>
          </p:nvSpPr>
          <p:spPr bwMode="auto">
            <a:xfrm>
              <a:off x="4379" y="3018"/>
              <a:ext cx="192" cy="192"/>
            </a:xfrm>
            <a:prstGeom prst="ellipse">
              <a:avLst/>
            </a:prstGeom>
            <a:solidFill>
              <a:srgbClr val="FF0000"/>
            </a:solidFill>
            <a:ln w="12700">
              <a:solidFill>
                <a:srgbClr val="FF0000"/>
              </a:solidFill>
              <a:round/>
              <a:headEnd/>
              <a:tailEnd/>
            </a:ln>
          </p:spPr>
          <p:txBody>
            <a:bodyPr wrap="none" anchor="ctr"/>
            <a:lstStyle/>
            <a:p>
              <a:endParaRPr lang="en-US"/>
            </a:p>
          </p:txBody>
        </p:sp>
        <p:sp>
          <p:nvSpPr>
            <p:cNvPr id="59427" name="Oval 35"/>
            <p:cNvSpPr>
              <a:spLocks noChangeArrowheads="1"/>
            </p:cNvSpPr>
            <p:nvPr/>
          </p:nvSpPr>
          <p:spPr bwMode="auto">
            <a:xfrm>
              <a:off x="2439" y="1534"/>
              <a:ext cx="192" cy="192"/>
            </a:xfrm>
            <a:prstGeom prst="ellipse">
              <a:avLst/>
            </a:prstGeom>
            <a:solidFill>
              <a:srgbClr val="FF0000"/>
            </a:solidFill>
            <a:ln w="12700">
              <a:solidFill>
                <a:srgbClr val="FF0000"/>
              </a:solidFill>
              <a:round/>
              <a:headEnd/>
              <a:tailEnd/>
            </a:ln>
          </p:spPr>
          <p:txBody>
            <a:bodyPr wrap="none" anchor="ctr"/>
            <a:lstStyle/>
            <a:p>
              <a:endParaRPr lang="en-US"/>
            </a:p>
          </p:txBody>
        </p:sp>
        <p:sp>
          <p:nvSpPr>
            <p:cNvPr id="59428" name="Oval 36"/>
            <p:cNvSpPr>
              <a:spLocks noChangeArrowheads="1"/>
            </p:cNvSpPr>
            <p:nvPr/>
          </p:nvSpPr>
          <p:spPr bwMode="auto">
            <a:xfrm>
              <a:off x="3849" y="1824"/>
              <a:ext cx="192" cy="192"/>
            </a:xfrm>
            <a:prstGeom prst="ellipse">
              <a:avLst/>
            </a:prstGeom>
            <a:solidFill>
              <a:srgbClr val="FF0000"/>
            </a:solidFill>
            <a:ln w="12700">
              <a:solidFill>
                <a:srgbClr val="FF0000"/>
              </a:solidFill>
              <a:round/>
              <a:headEnd/>
              <a:tailEnd/>
            </a:ln>
          </p:spPr>
          <p:txBody>
            <a:bodyPr wrap="none" anchor="ctr"/>
            <a:lstStyle/>
            <a:p>
              <a:endParaRPr lang="en-US"/>
            </a:p>
          </p:txBody>
        </p:sp>
      </p:grpSp>
    </p:spTree>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smtClean="0"/>
              <a:t>Technology behind </a:t>
            </a:r>
            <a:r>
              <a:rPr lang="en-US" smtClean="0">
                <a:latin typeface="Albertus Extra Bold" pitchFamily="34" charset="0"/>
              </a:rPr>
              <a:t>mass customization </a:t>
            </a:r>
          </a:p>
        </p:txBody>
      </p:sp>
      <p:sp>
        <p:nvSpPr>
          <p:cNvPr id="13315" name="Rectangle 3"/>
          <p:cNvSpPr>
            <a:spLocks noGrp="1" noChangeArrowheads="1"/>
          </p:cNvSpPr>
          <p:nvPr>
            <p:ph type="body" idx="1"/>
          </p:nvPr>
        </p:nvSpPr>
        <p:spPr/>
        <p:txBody>
          <a:bodyPr/>
          <a:lstStyle/>
          <a:p>
            <a:pPr eaLnBrk="1" hangingPunct="1">
              <a:lnSpc>
                <a:spcPct val="90000"/>
              </a:lnSpc>
            </a:pPr>
            <a:r>
              <a:rPr lang="en-US" smtClean="0"/>
              <a:t>Process technology:</a:t>
            </a:r>
          </a:p>
          <a:p>
            <a:pPr lvl="1" eaLnBrk="1" hangingPunct="1">
              <a:lnSpc>
                <a:spcPct val="90000"/>
              </a:lnSpc>
            </a:pPr>
            <a:r>
              <a:rPr lang="en-US" sz="1800" smtClean="0"/>
              <a:t>At least the last process step must be MTO (it really is ATO) and must be able to support a batch size of 1 (i.e., flow shop with eliminated setups)</a:t>
            </a:r>
          </a:p>
          <a:p>
            <a:pPr lvl="2" eaLnBrk="1" hangingPunct="1">
              <a:lnSpc>
                <a:spcPct val="90000"/>
              </a:lnSpc>
            </a:pPr>
            <a:r>
              <a:rPr lang="en-US" smtClean="0"/>
              <a:t>Flexible technology is key</a:t>
            </a:r>
          </a:p>
          <a:p>
            <a:pPr lvl="1" eaLnBrk="1" hangingPunct="1">
              <a:lnSpc>
                <a:spcPct val="90000"/>
              </a:lnSpc>
            </a:pPr>
            <a:r>
              <a:rPr lang="en-US" sz="1800" smtClean="0"/>
              <a:t>Key is to postpone differentiation fan-out as long as possible</a:t>
            </a:r>
          </a:p>
          <a:p>
            <a:pPr lvl="1" eaLnBrk="1" hangingPunct="1">
              <a:lnSpc>
                <a:spcPct val="90000"/>
              </a:lnSpc>
            </a:pPr>
            <a:r>
              <a:rPr lang="en-US" sz="1800" smtClean="0"/>
              <a:t>Key is to have information capability to support customized last step</a:t>
            </a:r>
          </a:p>
          <a:p>
            <a:pPr lvl="1" eaLnBrk="1" hangingPunct="1">
              <a:lnSpc>
                <a:spcPct val="90000"/>
              </a:lnSpc>
            </a:pPr>
            <a:r>
              <a:rPr lang="en-US" sz="1800" smtClean="0"/>
              <a:t>Key is for customer to be willing to </a:t>
            </a:r>
            <a:r>
              <a:rPr lang="en-US" sz="1800" i="1" smtClean="0"/>
              <a:t>wait </a:t>
            </a:r>
            <a:r>
              <a:rPr lang="en-US" sz="1800" smtClean="0"/>
              <a:t>for the last step</a:t>
            </a:r>
          </a:p>
          <a:p>
            <a:pPr eaLnBrk="1" hangingPunct="1">
              <a:lnSpc>
                <a:spcPct val="90000"/>
              </a:lnSpc>
            </a:pPr>
            <a:r>
              <a:rPr lang="en-US" smtClean="0"/>
              <a:t>Product/Service technology:</a:t>
            </a:r>
          </a:p>
          <a:p>
            <a:pPr lvl="1" eaLnBrk="1" hangingPunct="1">
              <a:lnSpc>
                <a:spcPct val="90000"/>
              </a:lnSpc>
            </a:pPr>
            <a:r>
              <a:rPr lang="en-US" sz="1800" smtClean="0">
                <a:solidFill>
                  <a:srgbClr val="FF0000"/>
                </a:solidFill>
              </a:rPr>
              <a:t>modular</a:t>
            </a:r>
            <a:r>
              <a:rPr lang="en-US" sz="1800" smtClean="0"/>
              <a:t> design or common part/platform</a:t>
            </a:r>
          </a:p>
          <a:p>
            <a:pPr lvl="2" eaLnBrk="1" hangingPunct="1">
              <a:lnSpc>
                <a:spcPct val="90000"/>
              </a:lnSpc>
            </a:pPr>
            <a:r>
              <a:rPr lang="en-US" smtClean="0"/>
              <a:t>The “product” really is a menu of options: 10 components, each having 5 options</a:t>
            </a:r>
          </a:p>
          <a:p>
            <a:pPr lvl="2" eaLnBrk="1" hangingPunct="1">
              <a:lnSpc>
                <a:spcPct val="90000"/>
              </a:lnSpc>
            </a:pPr>
            <a:r>
              <a:rPr lang="en-US" smtClean="0"/>
              <a:t>“Rationalized standardization”: smart choice of the options is key</a:t>
            </a:r>
          </a:p>
          <a:p>
            <a:pPr lvl="1" eaLnBrk="1" hangingPunct="1">
              <a:lnSpc>
                <a:spcPct val="90000"/>
              </a:lnSpc>
            </a:pPr>
            <a:r>
              <a:rPr lang="en-US" sz="1800" smtClean="0">
                <a:solidFill>
                  <a:srgbClr val="FF0000"/>
                </a:solidFill>
              </a:rPr>
              <a:t>adaptable</a:t>
            </a:r>
            <a:r>
              <a:rPr lang="en-US" sz="1800" smtClean="0"/>
              <a:t> design: reversible/adjustable or irreversible/dimensional</a:t>
            </a:r>
          </a:p>
          <a:p>
            <a:pPr eaLnBrk="1" hangingPunct="1">
              <a:lnSpc>
                <a:spcPct val="90000"/>
              </a:lnSpc>
            </a:pPr>
            <a:r>
              <a:rPr lang="en-US" smtClean="0"/>
              <a:t>Coordination &amp; Information technology:</a:t>
            </a:r>
          </a:p>
          <a:p>
            <a:pPr lvl="1" eaLnBrk="1" hangingPunct="1">
              <a:lnSpc>
                <a:spcPct val="90000"/>
              </a:lnSpc>
            </a:pPr>
            <a:r>
              <a:rPr lang="en-US" sz="1800" smtClean="0"/>
              <a:t>systems allow customers to self-design their product and transmit that information automatically to the process with billing and tracking</a:t>
            </a:r>
          </a:p>
          <a:p>
            <a:pPr eaLnBrk="1" hangingPunct="1">
              <a:lnSpc>
                <a:spcPct val="90000"/>
              </a:lnSpc>
            </a:pPr>
            <a:r>
              <a:rPr lang="en-US" smtClean="0"/>
              <a:t>Transportation technology</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3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31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31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315">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315">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315">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315">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315">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315">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315">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315">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3315">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31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81000" y="7938"/>
            <a:ext cx="8763000" cy="955675"/>
          </a:xfrm>
        </p:spPr>
        <p:txBody>
          <a:bodyPr/>
          <a:lstStyle/>
          <a:p>
            <a:pPr eaLnBrk="1" hangingPunct="1"/>
            <a:r>
              <a:rPr lang="en-US" sz="2400" smtClean="0"/>
              <a:t>Scorecard to analyze impact of IT as enhancing:</a:t>
            </a:r>
            <a:br>
              <a:rPr lang="en-US" sz="2400" smtClean="0"/>
            </a:br>
            <a:r>
              <a:rPr lang="en-US" sz="2400" smtClean="0"/>
              <a:t>Value/Revenue			Productivity/Efficiency</a:t>
            </a:r>
          </a:p>
        </p:txBody>
      </p:sp>
      <p:sp>
        <p:nvSpPr>
          <p:cNvPr id="61443" name="Rectangle 4"/>
          <p:cNvSpPr>
            <a:spLocks noGrp="1" noChangeArrowheads="1"/>
          </p:cNvSpPr>
          <p:nvPr>
            <p:ph type="body" idx="1"/>
          </p:nvPr>
        </p:nvSpPr>
        <p:spPr>
          <a:xfrm>
            <a:off x="155575" y="1120775"/>
            <a:ext cx="4441825" cy="5464175"/>
          </a:xfrm>
          <a:noFill/>
        </p:spPr>
        <p:txBody>
          <a:bodyPr/>
          <a:lstStyle/>
          <a:p>
            <a:pPr marL="223838" indent="-223838" eaLnBrk="1" hangingPunct="1">
              <a:lnSpc>
                <a:spcPct val="90000"/>
              </a:lnSpc>
              <a:buFont typeface="Wingdings" pitchFamily="2" charset="2"/>
              <a:buNone/>
            </a:pPr>
            <a:r>
              <a:rPr lang="en-US" sz="1600" smtClean="0">
                <a:latin typeface="Arial" pitchFamily="34" charset="0"/>
              </a:rPr>
              <a:t>1. </a:t>
            </a:r>
            <a:r>
              <a:rPr lang="en-US" sz="1600" i="1" smtClean="0">
                <a:latin typeface="Arial" pitchFamily="34" charset="0"/>
              </a:rPr>
              <a:t>Direct</a:t>
            </a:r>
            <a:r>
              <a:rPr lang="en-US" sz="1600" smtClean="0">
                <a:latin typeface="Arial" pitchFamily="34" charset="0"/>
              </a:rPr>
              <a:t> contact and sales: shrink the supply chain</a:t>
            </a:r>
          </a:p>
          <a:p>
            <a:pPr marL="504825" lvl="1" indent="-166688" eaLnBrk="1" hangingPunct="1">
              <a:lnSpc>
                <a:spcPct val="90000"/>
              </a:lnSpc>
            </a:pPr>
            <a:r>
              <a:rPr lang="en-US" sz="1400" smtClean="0">
                <a:latin typeface="Arial" pitchFamily="34" charset="0"/>
              </a:rPr>
              <a:t>Higher margins from eliminating intermediaries</a:t>
            </a:r>
          </a:p>
          <a:p>
            <a:pPr marL="223838" indent="-223838" eaLnBrk="1" hangingPunct="1">
              <a:lnSpc>
                <a:spcPct val="90000"/>
              </a:lnSpc>
              <a:buFont typeface="Wingdings" pitchFamily="2" charset="2"/>
              <a:buNone/>
            </a:pPr>
            <a:r>
              <a:rPr lang="en-US" sz="1600" smtClean="0">
                <a:latin typeface="Arial" pitchFamily="34" charset="0"/>
              </a:rPr>
              <a:t>2. On-line information allows:</a:t>
            </a:r>
          </a:p>
          <a:p>
            <a:pPr marL="504825" lvl="1" indent="-166688" eaLnBrk="1" hangingPunct="1">
              <a:lnSpc>
                <a:spcPct val="90000"/>
              </a:lnSpc>
            </a:pPr>
            <a:r>
              <a:rPr lang="en-US" sz="1400" smtClean="0">
                <a:latin typeface="Arial" pitchFamily="34" charset="0"/>
              </a:rPr>
              <a:t>Flexibility on price, product portfolio and promotions</a:t>
            </a:r>
          </a:p>
          <a:p>
            <a:pPr marL="504825" lvl="1" indent="-166688" eaLnBrk="1" hangingPunct="1">
              <a:lnSpc>
                <a:spcPct val="90000"/>
              </a:lnSpc>
            </a:pPr>
            <a:r>
              <a:rPr lang="en-US" sz="1400" smtClean="0">
                <a:latin typeface="Arial" pitchFamily="34" charset="0"/>
              </a:rPr>
              <a:t>Wider product portfolio offering (portals)</a:t>
            </a:r>
          </a:p>
          <a:p>
            <a:pPr marL="504825" lvl="1" indent="-166688" eaLnBrk="1" hangingPunct="1">
              <a:lnSpc>
                <a:spcPct val="90000"/>
              </a:lnSpc>
            </a:pPr>
            <a:r>
              <a:rPr lang="en-US" sz="1400" smtClean="0">
                <a:latin typeface="Arial" pitchFamily="34" charset="0"/>
              </a:rPr>
              <a:t>Faster time to market</a:t>
            </a:r>
          </a:p>
          <a:p>
            <a:pPr marL="223838" indent="-223838" eaLnBrk="1" hangingPunct="1">
              <a:lnSpc>
                <a:spcPct val="90000"/>
              </a:lnSpc>
              <a:buFont typeface="Wingdings" pitchFamily="2" charset="2"/>
              <a:buNone/>
            </a:pPr>
            <a:r>
              <a:rPr lang="en-US" sz="1600" smtClean="0">
                <a:latin typeface="Arial" pitchFamily="34" charset="0"/>
              </a:rPr>
              <a:t>3. On-line negotiations of prices and contract terms:</a:t>
            </a:r>
          </a:p>
          <a:p>
            <a:pPr marL="504825" lvl="1" indent="-166688" eaLnBrk="1" hangingPunct="1">
              <a:lnSpc>
                <a:spcPct val="90000"/>
              </a:lnSpc>
            </a:pPr>
            <a:r>
              <a:rPr lang="en-US" sz="1400" smtClean="0">
                <a:latin typeface="Arial" pitchFamily="34" charset="0"/>
              </a:rPr>
              <a:t>Price and Service “customization” (discrimination)</a:t>
            </a:r>
          </a:p>
          <a:p>
            <a:pPr marL="504825" lvl="1" indent="-166688" eaLnBrk="1" hangingPunct="1">
              <a:lnSpc>
                <a:spcPct val="90000"/>
              </a:lnSpc>
            </a:pPr>
            <a:r>
              <a:rPr lang="en-US" sz="1400" smtClean="0">
                <a:latin typeface="Arial" pitchFamily="34" charset="0"/>
              </a:rPr>
              <a:t>Downward price pressure due to increased competition</a:t>
            </a:r>
          </a:p>
          <a:p>
            <a:pPr marL="223838" indent="-223838" eaLnBrk="1" hangingPunct="1">
              <a:lnSpc>
                <a:spcPct val="90000"/>
              </a:lnSpc>
              <a:buFont typeface="Wingdings" pitchFamily="2" charset="2"/>
              <a:buNone/>
            </a:pPr>
            <a:r>
              <a:rPr lang="en-US" sz="1600" smtClean="0">
                <a:latin typeface="Arial" pitchFamily="34" charset="0"/>
              </a:rPr>
              <a:t>4. Order placement and tracking: </a:t>
            </a:r>
          </a:p>
          <a:p>
            <a:pPr marL="504825" lvl="1" indent="-166688" eaLnBrk="1" hangingPunct="1">
              <a:lnSpc>
                <a:spcPct val="90000"/>
              </a:lnSpc>
            </a:pPr>
            <a:r>
              <a:rPr lang="en-US" sz="1400" smtClean="0">
                <a:latin typeface="Arial" pitchFamily="34" charset="0"/>
              </a:rPr>
              <a:t>Access at anytime from any place</a:t>
            </a:r>
          </a:p>
          <a:p>
            <a:pPr marL="223838" indent="-223838" eaLnBrk="1" hangingPunct="1">
              <a:lnSpc>
                <a:spcPct val="90000"/>
              </a:lnSpc>
              <a:buFont typeface="Wingdings" pitchFamily="2" charset="2"/>
              <a:buNone/>
            </a:pPr>
            <a:r>
              <a:rPr lang="en-US" sz="1600" smtClean="0">
                <a:latin typeface="Arial" pitchFamily="34" charset="0"/>
              </a:rPr>
              <a:t>5. Fulfillment:</a:t>
            </a:r>
          </a:p>
          <a:p>
            <a:pPr marL="504825" lvl="1" indent="-166688" eaLnBrk="1" hangingPunct="1">
              <a:lnSpc>
                <a:spcPct val="90000"/>
              </a:lnSpc>
            </a:pPr>
            <a:r>
              <a:rPr lang="en-US" sz="1400" smtClean="0">
                <a:latin typeface="Arial" pitchFamily="34" charset="0"/>
              </a:rPr>
              <a:t>Increased availability by aggregating information</a:t>
            </a:r>
          </a:p>
          <a:p>
            <a:pPr marL="504825" lvl="1" indent="-166688" eaLnBrk="1" hangingPunct="1">
              <a:lnSpc>
                <a:spcPct val="90000"/>
              </a:lnSpc>
            </a:pPr>
            <a:r>
              <a:rPr lang="en-US" sz="1400" smtClean="0">
                <a:latin typeface="Arial" pitchFamily="34" charset="0"/>
              </a:rPr>
              <a:t>Shorter response time</a:t>
            </a:r>
          </a:p>
          <a:p>
            <a:pPr marL="504825" lvl="1" indent="-166688" eaLnBrk="1" hangingPunct="1">
              <a:lnSpc>
                <a:spcPct val="90000"/>
              </a:lnSpc>
            </a:pPr>
            <a:r>
              <a:rPr lang="en-US" sz="1400" smtClean="0">
                <a:latin typeface="Arial" pitchFamily="34" charset="0"/>
              </a:rPr>
              <a:t>Increased choice of delivery options</a:t>
            </a:r>
          </a:p>
          <a:p>
            <a:pPr marL="223838" indent="-223838" eaLnBrk="1" hangingPunct="1">
              <a:lnSpc>
                <a:spcPct val="90000"/>
              </a:lnSpc>
              <a:buFont typeface="Wingdings" pitchFamily="2" charset="2"/>
              <a:buNone/>
            </a:pPr>
            <a:r>
              <a:rPr lang="en-US" sz="1600" smtClean="0">
                <a:latin typeface="Arial" pitchFamily="34" charset="0"/>
              </a:rPr>
              <a:t>6. Efficient funds transfer - reduce working capital</a:t>
            </a:r>
          </a:p>
        </p:txBody>
      </p:sp>
      <p:sp>
        <p:nvSpPr>
          <p:cNvPr id="61444" name="Rectangle 5"/>
          <p:cNvSpPr>
            <a:spLocks noChangeArrowheads="1"/>
          </p:cNvSpPr>
          <p:nvPr/>
        </p:nvSpPr>
        <p:spPr bwMode="auto">
          <a:xfrm>
            <a:off x="4799013" y="1082675"/>
            <a:ext cx="4214812" cy="5105400"/>
          </a:xfrm>
          <a:prstGeom prst="rect">
            <a:avLst/>
          </a:prstGeom>
          <a:noFill/>
          <a:ln w="9525">
            <a:noFill/>
            <a:miter lim="800000"/>
            <a:headEnd/>
            <a:tailEnd/>
          </a:ln>
        </p:spPr>
        <p:txBody>
          <a:bodyPr lIns="92075" tIns="46038" rIns="92075" bIns="46038"/>
          <a:lstStyle/>
          <a:p>
            <a:pPr marL="228600" indent="-228600">
              <a:lnSpc>
                <a:spcPct val="90000"/>
              </a:lnSpc>
              <a:spcBef>
                <a:spcPct val="20000"/>
              </a:spcBef>
              <a:buSzPct val="90000"/>
              <a:buFont typeface="Symbol" pitchFamily="18" charset="2"/>
              <a:buNone/>
            </a:pPr>
            <a:r>
              <a:rPr lang="en-US" sz="1600">
                <a:latin typeface="Arial" pitchFamily="34" charset="0"/>
              </a:rPr>
              <a:t>1. Capacity &amp; Facilities: </a:t>
            </a:r>
          </a:p>
          <a:p>
            <a:pPr marL="495300" lvl="1" indent="-152400">
              <a:lnSpc>
                <a:spcPct val="90000"/>
              </a:lnSpc>
              <a:spcBef>
                <a:spcPct val="20000"/>
              </a:spcBef>
              <a:buSzPct val="85000"/>
              <a:buFont typeface="Arial" pitchFamily="34" charset="0"/>
              <a:buChar char="−"/>
            </a:pPr>
            <a:r>
              <a:rPr lang="en-US" sz="1400">
                <a:latin typeface="Arial" pitchFamily="34" charset="0"/>
              </a:rPr>
              <a:t>Site costs: eliminate intermediaries or retail and distribution sites</a:t>
            </a:r>
          </a:p>
          <a:p>
            <a:pPr marL="495300" lvl="1" indent="-152400">
              <a:lnSpc>
                <a:spcPct val="90000"/>
              </a:lnSpc>
              <a:spcBef>
                <a:spcPct val="20000"/>
              </a:spcBef>
              <a:buSzPct val="85000"/>
              <a:buFont typeface="Arial" pitchFamily="34" charset="0"/>
              <a:buChar char="−"/>
            </a:pPr>
            <a:r>
              <a:rPr lang="en-US" sz="1400">
                <a:latin typeface="Arial" pitchFamily="34" charset="0"/>
              </a:rPr>
              <a:t>Processing costs: customer participation, smooth capacity req’s</a:t>
            </a:r>
          </a:p>
          <a:p>
            <a:pPr marL="228600" indent="-228600">
              <a:lnSpc>
                <a:spcPct val="90000"/>
              </a:lnSpc>
              <a:spcBef>
                <a:spcPct val="20000"/>
              </a:spcBef>
              <a:buSzPct val="90000"/>
              <a:buFont typeface="Symbol" pitchFamily="18" charset="2"/>
              <a:buNone/>
            </a:pPr>
            <a:r>
              <a:rPr lang="en-US" sz="1600">
                <a:latin typeface="Arial" pitchFamily="34" charset="0"/>
              </a:rPr>
              <a:t>2. Vertical Integration</a:t>
            </a:r>
          </a:p>
          <a:p>
            <a:pPr marL="495300" lvl="1" indent="-152400">
              <a:lnSpc>
                <a:spcPct val="90000"/>
              </a:lnSpc>
              <a:spcBef>
                <a:spcPct val="20000"/>
              </a:spcBef>
              <a:buSzPct val="85000"/>
              <a:buFont typeface="Arial" pitchFamily="34" charset="0"/>
              <a:buChar char="−"/>
            </a:pPr>
            <a:r>
              <a:rPr lang="en-US" sz="1400">
                <a:latin typeface="Arial" pitchFamily="34" charset="0"/>
              </a:rPr>
              <a:t>with upstream suppliers, production &amp; logistics 	</a:t>
            </a:r>
            <a:r>
              <a:rPr lang="en-US" sz="1400">
                <a:latin typeface="Arial" pitchFamily="34" charset="0"/>
                <a:sym typeface="Symbol" pitchFamily="18" charset="2"/>
              </a:rPr>
              <a:t> </a:t>
            </a:r>
            <a:r>
              <a:rPr lang="en-US" sz="1400" i="1">
                <a:latin typeface="Arial" pitchFamily="34" charset="0"/>
              </a:rPr>
              <a:t>virtual?</a:t>
            </a:r>
          </a:p>
          <a:p>
            <a:pPr marL="495300" lvl="1" indent="-152400">
              <a:lnSpc>
                <a:spcPct val="90000"/>
              </a:lnSpc>
              <a:spcBef>
                <a:spcPct val="20000"/>
              </a:spcBef>
              <a:buSzPct val="85000"/>
              <a:buFont typeface="Arial" pitchFamily="34" charset="0"/>
              <a:buChar char="−"/>
            </a:pPr>
            <a:r>
              <a:rPr lang="en-US" sz="1400">
                <a:latin typeface="Arial" pitchFamily="34" charset="0"/>
              </a:rPr>
              <a:t>Eliminate intermediaries</a:t>
            </a:r>
          </a:p>
          <a:p>
            <a:pPr marL="228600" indent="-228600">
              <a:lnSpc>
                <a:spcPct val="90000"/>
              </a:lnSpc>
              <a:spcBef>
                <a:spcPct val="20000"/>
              </a:spcBef>
              <a:buSzPct val="90000"/>
              <a:buFont typeface="Symbol" pitchFamily="18" charset="2"/>
              <a:buNone/>
            </a:pPr>
            <a:r>
              <a:rPr lang="en-US" sz="1600">
                <a:latin typeface="Arial" pitchFamily="34" charset="0"/>
              </a:rPr>
              <a:t>3. Network design: Inventory &amp; 			Transportation</a:t>
            </a:r>
          </a:p>
          <a:p>
            <a:pPr marL="495300" lvl="1" indent="-152400">
              <a:lnSpc>
                <a:spcPct val="90000"/>
              </a:lnSpc>
              <a:spcBef>
                <a:spcPct val="20000"/>
              </a:spcBef>
              <a:buSzPct val="85000"/>
              <a:buFont typeface="Arial" pitchFamily="34" charset="0"/>
              <a:buChar char="−"/>
            </a:pPr>
            <a:r>
              <a:rPr lang="en-US" sz="1400">
                <a:latin typeface="Arial" pitchFamily="34" charset="0"/>
              </a:rPr>
              <a:t>Reduce cycle stock (geographic centralization)</a:t>
            </a:r>
          </a:p>
          <a:p>
            <a:pPr marL="495300" lvl="1" indent="-152400">
              <a:lnSpc>
                <a:spcPct val="90000"/>
              </a:lnSpc>
              <a:spcBef>
                <a:spcPct val="20000"/>
              </a:spcBef>
              <a:buSzPct val="85000"/>
              <a:buFont typeface="Arial" pitchFamily="34" charset="0"/>
              <a:buChar char="−"/>
            </a:pPr>
            <a:r>
              <a:rPr lang="en-US" sz="1400">
                <a:latin typeface="Arial" pitchFamily="34" charset="0"/>
              </a:rPr>
              <a:t>Reduce safety stock (statistical aggregation)</a:t>
            </a:r>
          </a:p>
          <a:p>
            <a:pPr marL="495300" lvl="1" indent="-152400">
              <a:lnSpc>
                <a:spcPct val="90000"/>
              </a:lnSpc>
              <a:spcBef>
                <a:spcPct val="20000"/>
              </a:spcBef>
              <a:buSzPct val="85000"/>
              <a:buFont typeface="Arial" pitchFamily="34" charset="0"/>
              <a:buChar char="−"/>
            </a:pPr>
            <a:r>
              <a:rPr lang="en-US" sz="1400">
                <a:latin typeface="Arial" pitchFamily="34" charset="0"/>
              </a:rPr>
              <a:t>Inbound</a:t>
            </a:r>
          </a:p>
          <a:p>
            <a:pPr marL="495300" lvl="1" indent="-152400">
              <a:lnSpc>
                <a:spcPct val="90000"/>
              </a:lnSpc>
              <a:spcBef>
                <a:spcPct val="20000"/>
              </a:spcBef>
              <a:buSzPct val="85000"/>
              <a:buFont typeface="Arial" pitchFamily="34" charset="0"/>
              <a:buChar char="−"/>
            </a:pPr>
            <a:r>
              <a:rPr lang="en-US" sz="1400">
                <a:latin typeface="Arial" pitchFamily="34" charset="0"/>
              </a:rPr>
              <a:t>Outbound</a:t>
            </a:r>
          </a:p>
          <a:p>
            <a:pPr marL="228600" indent="-228600">
              <a:lnSpc>
                <a:spcPct val="90000"/>
              </a:lnSpc>
              <a:spcBef>
                <a:spcPct val="20000"/>
              </a:spcBef>
              <a:buSzPct val="90000"/>
              <a:buFont typeface="Symbol" pitchFamily="18" charset="2"/>
              <a:buNone/>
            </a:pPr>
            <a:r>
              <a:rPr lang="en-US" sz="1600">
                <a:latin typeface="Arial" pitchFamily="34" charset="0"/>
              </a:rPr>
              <a:t>4. Technology:</a:t>
            </a:r>
          </a:p>
          <a:p>
            <a:pPr marL="495300" lvl="1" indent="-152400">
              <a:lnSpc>
                <a:spcPct val="90000"/>
              </a:lnSpc>
              <a:spcBef>
                <a:spcPct val="20000"/>
              </a:spcBef>
              <a:buSzPct val="85000"/>
              <a:buFont typeface="Arial" pitchFamily="34" charset="0"/>
              <a:buChar char="−"/>
            </a:pPr>
            <a:r>
              <a:rPr lang="en-US" sz="1400">
                <a:latin typeface="Arial" pitchFamily="34" charset="0"/>
              </a:rPr>
              <a:t>Process: postpone product differentiation to after order placement</a:t>
            </a:r>
          </a:p>
          <a:p>
            <a:pPr marL="495300" lvl="1" indent="-152400">
              <a:lnSpc>
                <a:spcPct val="90000"/>
              </a:lnSpc>
              <a:spcBef>
                <a:spcPct val="20000"/>
              </a:spcBef>
              <a:buSzPct val="85000"/>
              <a:buFont typeface="Arial" pitchFamily="34" charset="0"/>
              <a:buChar char="−"/>
            </a:pPr>
            <a:r>
              <a:rPr lang="en-US" sz="1400">
                <a:latin typeface="Arial" pitchFamily="34" charset="0"/>
              </a:rPr>
              <a:t>Product: allow modular ATO</a:t>
            </a:r>
          </a:p>
          <a:p>
            <a:pPr marL="228600" indent="-228600">
              <a:lnSpc>
                <a:spcPct val="90000"/>
              </a:lnSpc>
              <a:spcBef>
                <a:spcPct val="20000"/>
              </a:spcBef>
              <a:buSzPct val="90000"/>
              <a:buFont typeface="Arial" pitchFamily="34" charset="0"/>
              <a:buNone/>
            </a:pPr>
            <a:r>
              <a:rPr lang="en-US" sz="1600">
                <a:latin typeface="Arial" pitchFamily="34" charset="0"/>
              </a:rPr>
              <a:t>5. Coordination and Information</a:t>
            </a:r>
          </a:p>
          <a:p>
            <a:pPr marL="495300" lvl="1" indent="-152400">
              <a:lnSpc>
                <a:spcPct val="90000"/>
              </a:lnSpc>
              <a:spcBef>
                <a:spcPct val="20000"/>
              </a:spcBef>
              <a:buSzPct val="85000"/>
              <a:buFont typeface="Arial" pitchFamily="34" charset="0"/>
              <a:buChar char="−"/>
            </a:pPr>
            <a:r>
              <a:rPr lang="en-US" sz="1400">
                <a:latin typeface="Arial" pitchFamily="34" charset="0"/>
              </a:rPr>
              <a:t>automate, improves coordination (bullwhip , planning, forecasting)</a:t>
            </a:r>
          </a:p>
          <a:p>
            <a:pPr marL="228600" indent="-228600">
              <a:lnSpc>
                <a:spcPct val="90000"/>
              </a:lnSpc>
              <a:spcBef>
                <a:spcPct val="20000"/>
              </a:spcBef>
              <a:buSzPct val="90000"/>
              <a:buFont typeface="Symbol" pitchFamily="18" charset="2"/>
              <a:buAutoNum type="arabicPeriod"/>
            </a:pPr>
            <a:endParaRPr lang="en-US" sz="1600">
              <a:latin typeface="Arial" pitchFamily="34" charset="0"/>
            </a:endParaRPr>
          </a:p>
        </p:txBody>
      </p:sp>
      <p:sp>
        <p:nvSpPr>
          <p:cNvPr id="61445" name="AutoShape 6"/>
          <p:cNvSpPr>
            <a:spLocks noChangeArrowheads="1"/>
          </p:cNvSpPr>
          <p:nvPr/>
        </p:nvSpPr>
        <p:spPr bwMode="auto">
          <a:xfrm>
            <a:off x="6853238" y="9525"/>
            <a:ext cx="2111375" cy="574675"/>
          </a:xfrm>
          <a:prstGeom prst="cloudCallout">
            <a:avLst>
              <a:gd name="adj1" fmla="val -28722"/>
              <a:gd name="adj2" fmla="val 22926"/>
            </a:avLst>
          </a:prstGeom>
          <a:solidFill>
            <a:srgbClr val="CCFF99"/>
          </a:solidFill>
          <a:ln w="9525">
            <a:solidFill>
              <a:schemeClr val="tx1"/>
            </a:solidFill>
            <a:prstDash val="dash"/>
            <a:round/>
            <a:headEnd/>
            <a:tailEnd/>
          </a:ln>
        </p:spPr>
        <p:txBody>
          <a:bodyPr/>
          <a:lstStyle/>
          <a:p>
            <a:pPr algn="ctr"/>
            <a:r>
              <a:rPr lang="en-US" sz="2000"/>
              <a:t>See reading</a:t>
            </a:r>
          </a:p>
        </p:txBody>
      </p:sp>
    </p:spTree>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2692400" y="3149600"/>
            <a:ext cx="4960938" cy="1663700"/>
          </a:xfrm>
          <a:prstGeom prst="rect">
            <a:avLst/>
          </a:prstGeom>
          <a:solidFill>
            <a:srgbClr val="FFFF99">
              <a:alpha val="50195"/>
            </a:srgbClr>
          </a:solidFill>
          <a:ln w="9525">
            <a:solidFill>
              <a:schemeClr val="tx1"/>
            </a:solidFill>
            <a:miter lim="800000"/>
            <a:headEnd/>
            <a:tailEnd/>
          </a:ln>
        </p:spPr>
        <p:txBody>
          <a:bodyPr anchor="ctr">
            <a:spAutoFit/>
          </a:bodyPr>
          <a:lstStyle/>
          <a:p>
            <a:endParaRPr lang="en-US"/>
          </a:p>
        </p:txBody>
      </p:sp>
      <p:sp>
        <p:nvSpPr>
          <p:cNvPr id="62467" name="Rectangle 3"/>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68" name="Rectangle 4"/>
          <p:cNvSpPr>
            <a:spLocks noChangeArrowheads="1"/>
          </p:cNvSpPr>
          <p:nvPr/>
        </p:nvSpPr>
        <p:spPr bwMode="auto">
          <a:xfrm>
            <a:off x="3532188" y="936625"/>
            <a:ext cx="527050" cy="317500"/>
          </a:xfrm>
          <a:prstGeom prst="rect">
            <a:avLst/>
          </a:prstGeom>
          <a:noFill/>
          <a:ln w="9525">
            <a:noFill/>
            <a:miter lim="800000"/>
            <a:headEnd/>
            <a:tailEnd/>
          </a:ln>
        </p:spPr>
        <p:txBody>
          <a:bodyPr/>
          <a:lstStyle/>
          <a:p>
            <a:endParaRPr lang="en-US"/>
          </a:p>
        </p:txBody>
      </p:sp>
      <p:sp>
        <p:nvSpPr>
          <p:cNvPr id="62469" name="Rectangle 5"/>
          <p:cNvSpPr>
            <a:spLocks noChangeArrowheads="1"/>
          </p:cNvSpPr>
          <p:nvPr/>
        </p:nvSpPr>
        <p:spPr bwMode="auto">
          <a:xfrm>
            <a:off x="3532188" y="957263"/>
            <a:ext cx="5334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High</a:t>
            </a:r>
            <a:endParaRPr lang="en-US" u="sng">
              <a:latin typeface="Arial" pitchFamily="34" charset="0"/>
            </a:endParaRPr>
          </a:p>
        </p:txBody>
      </p:sp>
      <p:sp>
        <p:nvSpPr>
          <p:cNvPr id="62470" name="Rectangle 6"/>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1" name="Rectangle 7"/>
          <p:cNvSpPr>
            <a:spLocks noChangeArrowheads="1"/>
          </p:cNvSpPr>
          <p:nvPr/>
        </p:nvSpPr>
        <p:spPr bwMode="auto">
          <a:xfrm>
            <a:off x="6086475" y="925513"/>
            <a:ext cx="482600" cy="317500"/>
          </a:xfrm>
          <a:prstGeom prst="rect">
            <a:avLst/>
          </a:prstGeom>
          <a:noFill/>
          <a:ln w="9525">
            <a:noFill/>
            <a:miter lim="800000"/>
            <a:headEnd/>
            <a:tailEnd/>
          </a:ln>
        </p:spPr>
        <p:txBody>
          <a:bodyPr/>
          <a:lstStyle/>
          <a:p>
            <a:endParaRPr lang="en-US"/>
          </a:p>
        </p:txBody>
      </p:sp>
      <p:sp>
        <p:nvSpPr>
          <p:cNvPr id="62472" name="Rectangle 8"/>
          <p:cNvSpPr>
            <a:spLocks noChangeArrowheads="1"/>
          </p:cNvSpPr>
          <p:nvPr/>
        </p:nvSpPr>
        <p:spPr bwMode="auto">
          <a:xfrm>
            <a:off x="6086475" y="946150"/>
            <a:ext cx="48895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Low</a:t>
            </a:r>
            <a:endParaRPr lang="en-US" u="sng">
              <a:latin typeface="Arial" pitchFamily="34" charset="0"/>
            </a:endParaRPr>
          </a:p>
        </p:txBody>
      </p:sp>
      <p:sp>
        <p:nvSpPr>
          <p:cNvPr id="62473" name="Rectangle 9"/>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74" name="Rectangle 10"/>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5" name="Rectangle 11"/>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76" name="Rectangle 12"/>
          <p:cNvSpPr>
            <a:spLocks noChangeArrowheads="1"/>
          </p:cNvSpPr>
          <p:nvPr/>
        </p:nvSpPr>
        <p:spPr bwMode="auto">
          <a:xfrm>
            <a:off x="3532188" y="936625"/>
            <a:ext cx="527050" cy="317500"/>
          </a:xfrm>
          <a:prstGeom prst="rect">
            <a:avLst/>
          </a:prstGeom>
          <a:noFill/>
          <a:ln w="9525">
            <a:noFill/>
            <a:miter lim="800000"/>
            <a:headEnd/>
            <a:tailEnd/>
          </a:ln>
        </p:spPr>
        <p:txBody>
          <a:bodyPr/>
          <a:lstStyle/>
          <a:p>
            <a:endParaRPr lang="en-US"/>
          </a:p>
        </p:txBody>
      </p:sp>
      <p:sp>
        <p:nvSpPr>
          <p:cNvPr id="62477" name="Rectangle 13"/>
          <p:cNvSpPr>
            <a:spLocks noChangeArrowheads="1"/>
          </p:cNvSpPr>
          <p:nvPr/>
        </p:nvSpPr>
        <p:spPr bwMode="auto">
          <a:xfrm>
            <a:off x="3532188" y="957263"/>
            <a:ext cx="5334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High</a:t>
            </a:r>
            <a:endParaRPr lang="en-US" u="sng">
              <a:latin typeface="Arial" pitchFamily="34" charset="0"/>
            </a:endParaRPr>
          </a:p>
        </p:txBody>
      </p:sp>
      <p:sp>
        <p:nvSpPr>
          <p:cNvPr id="62478" name="Rectangle 14"/>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9" name="Rectangle 15"/>
          <p:cNvSpPr>
            <a:spLocks noChangeArrowheads="1"/>
          </p:cNvSpPr>
          <p:nvPr/>
        </p:nvSpPr>
        <p:spPr bwMode="auto">
          <a:xfrm>
            <a:off x="6086475" y="925513"/>
            <a:ext cx="482600" cy="317500"/>
          </a:xfrm>
          <a:prstGeom prst="rect">
            <a:avLst/>
          </a:prstGeom>
          <a:noFill/>
          <a:ln w="9525">
            <a:noFill/>
            <a:miter lim="800000"/>
            <a:headEnd/>
            <a:tailEnd/>
          </a:ln>
        </p:spPr>
        <p:txBody>
          <a:bodyPr/>
          <a:lstStyle/>
          <a:p>
            <a:endParaRPr lang="en-US"/>
          </a:p>
        </p:txBody>
      </p:sp>
      <p:sp>
        <p:nvSpPr>
          <p:cNvPr id="62480" name="Rectangle 16"/>
          <p:cNvSpPr>
            <a:spLocks noChangeArrowheads="1"/>
          </p:cNvSpPr>
          <p:nvPr/>
        </p:nvSpPr>
        <p:spPr bwMode="auto">
          <a:xfrm>
            <a:off x="6086475" y="946150"/>
            <a:ext cx="48895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Low</a:t>
            </a:r>
            <a:endParaRPr lang="en-US" u="sng">
              <a:latin typeface="Arial" pitchFamily="34" charset="0"/>
            </a:endParaRPr>
          </a:p>
        </p:txBody>
      </p:sp>
      <p:sp>
        <p:nvSpPr>
          <p:cNvPr id="62481" name="Rectangle 17"/>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82" name="Rectangle 18"/>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83" name="Rectangle 19"/>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484" name="Rectangle 20"/>
          <p:cNvSpPr>
            <a:spLocks noChangeArrowheads="1"/>
          </p:cNvSpPr>
          <p:nvPr/>
        </p:nvSpPr>
        <p:spPr bwMode="auto">
          <a:xfrm>
            <a:off x="1443038" y="1760538"/>
            <a:ext cx="1258887" cy="1096962"/>
          </a:xfrm>
          <a:prstGeom prst="rect">
            <a:avLst/>
          </a:prstGeom>
          <a:noFill/>
          <a:ln w="9525">
            <a:noFill/>
            <a:miter lim="800000"/>
            <a:headEnd/>
            <a:tailEnd/>
          </a:ln>
        </p:spPr>
        <p:txBody>
          <a:bodyPr/>
          <a:lstStyle/>
          <a:p>
            <a:endParaRPr lang="en-US"/>
          </a:p>
        </p:txBody>
      </p:sp>
      <p:sp>
        <p:nvSpPr>
          <p:cNvPr id="62485" name="Rectangle 21"/>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486" name="Rectangle 22"/>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487" name="Rectangle 23"/>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488" name="Rectangle 24"/>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489" name="Rectangle 25"/>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490" name="Rectangle 26"/>
          <p:cNvSpPr>
            <a:spLocks noChangeArrowheads="1"/>
          </p:cNvSpPr>
          <p:nvPr/>
        </p:nvSpPr>
        <p:spPr bwMode="auto">
          <a:xfrm>
            <a:off x="2955925" y="2062163"/>
            <a:ext cx="2125663" cy="473075"/>
          </a:xfrm>
          <a:prstGeom prst="rect">
            <a:avLst/>
          </a:prstGeom>
          <a:noFill/>
          <a:ln w="9525">
            <a:noFill/>
            <a:miter lim="800000"/>
            <a:headEnd/>
            <a:tailEnd/>
          </a:ln>
        </p:spPr>
        <p:txBody>
          <a:bodyPr/>
          <a:lstStyle/>
          <a:p>
            <a:endParaRPr lang="en-US"/>
          </a:p>
        </p:txBody>
      </p:sp>
      <p:sp>
        <p:nvSpPr>
          <p:cNvPr id="62491" name="Rectangle 27"/>
          <p:cNvSpPr>
            <a:spLocks noChangeArrowheads="1"/>
          </p:cNvSpPr>
          <p:nvPr/>
        </p:nvSpPr>
        <p:spPr bwMode="auto">
          <a:xfrm>
            <a:off x="2955925" y="2081213"/>
            <a:ext cx="2117725" cy="349250"/>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Mass Production</a:t>
            </a:r>
            <a:endParaRPr lang="en-US" u="sng">
              <a:latin typeface="Arial" pitchFamily="34" charset="0"/>
            </a:endParaRPr>
          </a:p>
        </p:txBody>
      </p:sp>
      <p:sp>
        <p:nvSpPr>
          <p:cNvPr id="62492" name="Rectangle 28"/>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493" name="Rectangle 29"/>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494" name="Rectangle 30"/>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495" name="Rectangle 31"/>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496" name="Rectangle 32"/>
          <p:cNvSpPr>
            <a:spLocks noChangeArrowheads="1"/>
          </p:cNvSpPr>
          <p:nvPr/>
        </p:nvSpPr>
        <p:spPr bwMode="auto">
          <a:xfrm>
            <a:off x="5792788" y="2125663"/>
            <a:ext cx="1254125" cy="474662"/>
          </a:xfrm>
          <a:prstGeom prst="rect">
            <a:avLst/>
          </a:prstGeom>
          <a:noFill/>
          <a:ln w="9525">
            <a:noFill/>
            <a:miter lim="800000"/>
            <a:headEnd/>
            <a:tailEnd/>
          </a:ln>
        </p:spPr>
        <p:txBody>
          <a:bodyPr/>
          <a:lstStyle/>
          <a:p>
            <a:endParaRPr lang="en-US"/>
          </a:p>
        </p:txBody>
      </p:sp>
      <p:sp>
        <p:nvSpPr>
          <p:cNvPr id="62497" name="Rectangle 33"/>
          <p:cNvSpPr>
            <a:spLocks noChangeArrowheads="1"/>
          </p:cNvSpPr>
          <p:nvPr/>
        </p:nvSpPr>
        <p:spPr bwMode="auto">
          <a:xfrm>
            <a:off x="5792788" y="2147888"/>
            <a:ext cx="1249362"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Texturing</a:t>
            </a:r>
            <a:endParaRPr lang="en-US" b="1" u="sng">
              <a:solidFill>
                <a:schemeClr val="accent2"/>
              </a:solidFill>
              <a:latin typeface="Arial" pitchFamily="34" charset="0"/>
            </a:endParaRPr>
          </a:p>
        </p:txBody>
      </p:sp>
      <p:sp>
        <p:nvSpPr>
          <p:cNvPr id="62498" name="Rectangle 34"/>
          <p:cNvSpPr>
            <a:spLocks noChangeArrowheads="1"/>
          </p:cNvSpPr>
          <p:nvPr/>
        </p:nvSpPr>
        <p:spPr bwMode="auto">
          <a:xfrm>
            <a:off x="2705100" y="1636713"/>
            <a:ext cx="2479675" cy="1506537"/>
          </a:xfrm>
          <a:prstGeom prst="rect">
            <a:avLst/>
          </a:prstGeom>
          <a:noFill/>
          <a:ln w="28575">
            <a:solidFill>
              <a:srgbClr val="000000"/>
            </a:solidFill>
            <a:miter lim="800000"/>
            <a:headEnd/>
            <a:tailEnd/>
          </a:ln>
        </p:spPr>
        <p:txBody>
          <a:bodyPr/>
          <a:lstStyle/>
          <a:p>
            <a:endParaRPr lang="en-US"/>
          </a:p>
        </p:txBody>
      </p:sp>
      <p:sp>
        <p:nvSpPr>
          <p:cNvPr id="62499" name="Rectangle 35"/>
          <p:cNvSpPr>
            <a:spLocks noChangeArrowheads="1"/>
          </p:cNvSpPr>
          <p:nvPr/>
        </p:nvSpPr>
        <p:spPr bwMode="auto">
          <a:xfrm>
            <a:off x="5181600" y="1636713"/>
            <a:ext cx="2478088" cy="1506537"/>
          </a:xfrm>
          <a:prstGeom prst="rect">
            <a:avLst/>
          </a:prstGeom>
          <a:noFill/>
          <a:ln w="28575">
            <a:solidFill>
              <a:srgbClr val="000000"/>
            </a:solidFill>
            <a:miter lim="800000"/>
            <a:headEnd/>
            <a:tailEnd/>
          </a:ln>
        </p:spPr>
        <p:txBody>
          <a:bodyPr/>
          <a:lstStyle/>
          <a:p>
            <a:endParaRPr lang="en-US"/>
          </a:p>
        </p:txBody>
      </p:sp>
      <p:sp>
        <p:nvSpPr>
          <p:cNvPr id="62500" name="Rectangle 36"/>
          <p:cNvSpPr>
            <a:spLocks noChangeArrowheads="1"/>
          </p:cNvSpPr>
          <p:nvPr/>
        </p:nvSpPr>
        <p:spPr bwMode="auto">
          <a:xfrm>
            <a:off x="2703513" y="4805363"/>
            <a:ext cx="2479675" cy="1509712"/>
          </a:xfrm>
          <a:prstGeom prst="rect">
            <a:avLst/>
          </a:prstGeom>
          <a:noFill/>
          <a:ln w="28575">
            <a:solidFill>
              <a:srgbClr val="000000"/>
            </a:solidFill>
            <a:miter lim="800000"/>
            <a:headEnd/>
            <a:tailEnd/>
          </a:ln>
        </p:spPr>
        <p:txBody>
          <a:bodyPr/>
          <a:lstStyle/>
          <a:p>
            <a:endParaRPr lang="en-US"/>
          </a:p>
        </p:txBody>
      </p:sp>
      <p:sp>
        <p:nvSpPr>
          <p:cNvPr id="62501" name="Rectangle 37"/>
          <p:cNvSpPr>
            <a:spLocks noChangeArrowheads="1"/>
          </p:cNvSpPr>
          <p:nvPr/>
        </p:nvSpPr>
        <p:spPr bwMode="auto">
          <a:xfrm>
            <a:off x="5181600" y="4805363"/>
            <a:ext cx="2478088" cy="1509712"/>
          </a:xfrm>
          <a:prstGeom prst="rect">
            <a:avLst/>
          </a:prstGeom>
          <a:noFill/>
          <a:ln w="28575">
            <a:solidFill>
              <a:srgbClr val="000000"/>
            </a:solidFill>
            <a:miter lim="800000"/>
            <a:headEnd/>
            <a:tailEnd/>
          </a:ln>
        </p:spPr>
        <p:txBody>
          <a:bodyPr/>
          <a:lstStyle/>
          <a:p>
            <a:endParaRPr lang="en-US"/>
          </a:p>
        </p:txBody>
      </p:sp>
      <p:sp>
        <p:nvSpPr>
          <p:cNvPr id="62502" name="Rectangle 38"/>
          <p:cNvSpPr>
            <a:spLocks noChangeArrowheads="1"/>
          </p:cNvSpPr>
          <p:nvPr/>
        </p:nvSpPr>
        <p:spPr bwMode="auto">
          <a:xfrm>
            <a:off x="3533775" y="3675063"/>
            <a:ext cx="735013" cy="473075"/>
          </a:xfrm>
          <a:prstGeom prst="rect">
            <a:avLst/>
          </a:prstGeom>
          <a:noFill/>
          <a:ln w="9525">
            <a:noFill/>
            <a:miter lim="800000"/>
            <a:headEnd/>
            <a:tailEnd/>
          </a:ln>
        </p:spPr>
        <p:txBody>
          <a:bodyPr/>
          <a:lstStyle/>
          <a:p>
            <a:endParaRPr lang="en-US"/>
          </a:p>
        </p:txBody>
      </p:sp>
      <p:sp>
        <p:nvSpPr>
          <p:cNvPr id="62503" name="Rectangle 39"/>
          <p:cNvSpPr>
            <a:spLocks noChangeArrowheads="1"/>
          </p:cNvSpPr>
          <p:nvPr/>
        </p:nvSpPr>
        <p:spPr bwMode="auto">
          <a:xfrm>
            <a:off x="5808663" y="3594100"/>
            <a:ext cx="1238250" cy="473075"/>
          </a:xfrm>
          <a:prstGeom prst="rect">
            <a:avLst/>
          </a:prstGeom>
          <a:noFill/>
          <a:ln w="9525">
            <a:noFill/>
            <a:miter lim="800000"/>
            <a:headEnd/>
            <a:tailEnd/>
          </a:ln>
        </p:spPr>
        <p:txBody>
          <a:bodyPr/>
          <a:lstStyle/>
          <a:p>
            <a:endParaRPr lang="en-US"/>
          </a:p>
        </p:txBody>
      </p:sp>
      <p:sp>
        <p:nvSpPr>
          <p:cNvPr id="62504" name="Rectangle 40"/>
          <p:cNvSpPr>
            <a:spLocks noChangeArrowheads="1"/>
          </p:cNvSpPr>
          <p:nvPr/>
        </p:nvSpPr>
        <p:spPr bwMode="auto">
          <a:xfrm>
            <a:off x="5808663" y="3613150"/>
            <a:ext cx="1503362" cy="427038"/>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FF0000"/>
                </a:solidFill>
              </a:rPr>
              <a:t>Spackling</a:t>
            </a:r>
            <a:endParaRPr lang="en-US" sz="2800" b="1" u="sng">
              <a:solidFill>
                <a:srgbClr val="FF0000"/>
              </a:solidFill>
              <a:latin typeface="Arial" pitchFamily="34" charset="0"/>
            </a:endParaRPr>
          </a:p>
        </p:txBody>
      </p:sp>
      <p:sp>
        <p:nvSpPr>
          <p:cNvPr id="62505" name="Rectangle 41"/>
          <p:cNvSpPr>
            <a:spLocks noChangeArrowheads="1"/>
          </p:cNvSpPr>
          <p:nvPr/>
        </p:nvSpPr>
        <p:spPr bwMode="auto">
          <a:xfrm>
            <a:off x="3017838" y="5305425"/>
            <a:ext cx="1774825" cy="476250"/>
          </a:xfrm>
          <a:prstGeom prst="rect">
            <a:avLst/>
          </a:prstGeom>
          <a:noFill/>
          <a:ln w="9525">
            <a:noFill/>
            <a:miter lim="800000"/>
            <a:headEnd/>
            <a:tailEnd/>
          </a:ln>
        </p:spPr>
        <p:txBody>
          <a:bodyPr/>
          <a:lstStyle/>
          <a:p>
            <a:endParaRPr lang="en-US"/>
          </a:p>
        </p:txBody>
      </p:sp>
      <p:sp>
        <p:nvSpPr>
          <p:cNvPr id="62506" name="Rectangle 42"/>
          <p:cNvSpPr>
            <a:spLocks noChangeArrowheads="1"/>
          </p:cNvSpPr>
          <p:nvPr/>
        </p:nvSpPr>
        <p:spPr bwMode="auto">
          <a:xfrm>
            <a:off x="3017838" y="5326063"/>
            <a:ext cx="1766887" cy="350837"/>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Postponement</a:t>
            </a:r>
            <a:endParaRPr lang="en-US" u="sng">
              <a:latin typeface="Arial" pitchFamily="34" charset="0"/>
            </a:endParaRPr>
          </a:p>
        </p:txBody>
      </p:sp>
      <p:sp>
        <p:nvSpPr>
          <p:cNvPr id="62507" name="Rectangle 43"/>
          <p:cNvSpPr>
            <a:spLocks noChangeArrowheads="1"/>
          </p:cNvSpPr>
          <p:nvPr/>
        </p:nvSpPr>
        <p:spPr bwMode="auto">
          <a:xfrm>
            <a:off x="5599113" y="5305425"/>
            <a:ext cx="1727200" cy="476250"/>
          </a:xfrm>
          <a:prstGeom prst="rect">
            <a:avLst/>
          </a:prstGeom>
          <a:noFill/>
          <a:ln w="9525">
            <a:noFill/>
            <a:miter lim="800000"/>
            <a:headEnd/>
            <a:tailEnd/>
          </a:ln>
        </p:spPr>
        <p:txBody>
          <a:bodyPr/>
          <a:lstStyle/>
          <a:p>
            <a:endParaRPr lang="en-US"/>
          </a:p>
        </p:txBody>
      </p:sp>
      <p:sp>
        <p:nvSpPr>
          <p:cNvPr id="62508" name="Rectangle 44"/>
          <p:cNvSpPr>
            <a:spLocks noChangeArrowheads="1"/>
          </p:cNvSpPr>
          <p:nvPr/>
        </p:nvSpPr>
        <p:spPr bwMode="auto">
          <a:xfrm>
            <a:off x="5599113" y="5326063"/>
            <a:ext cx="1719262" cy="350837"/>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Advancement</a:t>
            </a:r>
            <a:endParaRPr lang="en-US" u="sng">
              <a:latin typeface="Arial" pitchFamily="34" charset="0"/>
            </a:endParaRPr>
          </a:p>
        </p:txBody>
      </p:sp>
      <p:sp>
        <p:nvSpPr>
          <p:cNvPr id="62509" name="Rectangle 45"/>
          <p:cNvSpPr>
            <a:spLocks noChangeArrowheads="1"/>
          </p:cNvSpPr>
          <p:nvPr/>
        </p:nvSpPr>
        <p:spPr bwMode="auto">
          <a:xfrm>
            <a:off x="2705100" y="3135313"/>
            <a:ext cx="2479675" cy="1670050"/>
          </a:xfrm>
          <a:prstGeom prst="rect">
            <a:avLst/>
          </a:prstGeom>
          <a:noFill/>
          <a:ln w="28575">
            <a:solidFill>
              <a:srgbClr val="000000"/>
            </a:solidFill>
            <a:miter lim="800000"/>
            <a:headEnd/>
            <a:tailEnd/>
          </a:ln>
        </p:spPr>
        <p:txBody>
          <a:bodyPr/>
          <a:lstStyle/>
          <a:p>
            <a:endParaRPr lang="en-US"/>
          </a:p>
        </p:txBody>
      </p:sp>
      <p:sp>
        <p:nvSpPr>
          <p:cNvPr id="62510" name="Rectangle 46"/>
          <p:cNvSpPr>
            <a:spLocks noChangeArrowheads="1"/>
          </p:cNvSpPr>
          <p:nvPr/>
        </p:nvSpPr>
        <p:spPr bwMode="auto">
          <a:xfrm>
            <a:off x="5180013" y="3133725"/>
            <a:ext cx="2479675" cy="1668463"/>
          </a:xfrm>
          <a:prstGeom prst="rect">
            <a:avLst/>
          </a:prstGeom>
          <a:noFill/>
          <a:ln w="28575">
            <a:solidFill>
              <a:srgbClr val="000000"/>
            </a:solidFill>
            <a:miter lim="800000"/>
            <a:headEnd/>
            <a:tailEnd/>
          </a:ln>
        </p:spPr>
        <p:txBody>
          <a:bodyPr/>
          <a:lstStyle/>
          <a:p>
            <a:endParaRPr lang="en-US"/>
          </a:p>
        </p:txBody>
      </p:sp>
      <p:sp>
        <p:nvSpPr>
          <p:cNvPr id="62511" name="Rectangle 47"/>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512" name="Rectangle 48"/>
          <p:cNvSpPr>
            <a:spLocks noChangeArrowheads="1"/>
          </p:cNvSpPr>
          <p:nvPr/>
        </p:nvSpPr>
        <p:spPr bwMode="auto">
          <a:xfrm rot="-5400000">
            <a:off x="-700881" y="3793332"/>
            <a:ext cx="3108325" cy="427037"/>
          </a:xfrm>
          <a:prstGeom prst="rect">
            <a:avLst/>
          </a:prstGeom>
          <a:noFill/>
          <a:ln w="9525">
            <a:noFill/>
            <a:miter lim="800000"/>
            <a:headEnd/>
            <a:tailEnd/>
          </a:ln>
        </p:spPr>
        <p:txBody>
          <a:bodyPr wrap="none" lIns="0" tIns="0" rIns="0" bIns="0">
            <a:spAutoFit/>
          </a:bodyPr>
          <a:lstStyle/>
          <a:p>
            <a:pPr eaLnBrk="0" hangingPunct="0"/>
            <a:r>
              <a:rPr lang="en-US" sz="2800">
                <a:solidFill>
                  <a:srgbClr val="000000"/>
                </a:solidFill>
                <a:latin typeface="Arial" pitchFamily="34" charset="0"/>
              </a:rPr>
              <a:t>Market Preferences</a:t>
            </a:r>
            <a:endParaRPr lang="en-US" u="sng">
              <a:latin typeface="Arial" pitchFamily="34" charset="0"/>
            </a:endParaRPr>
          </a:p>
        </p:txBody>
      </p:sp>
      <p:sp>
        <p:nvSpPr>
          <p:cNvPr id="62513" name="Rectangle 49"/>
          <p:cNvSpPr>
            <a:spLocks noChangeArrowheads="1"/>
          </p:cNvSpPr>
          <p:nvPr/>
        </p:nvSpPr>
        <p:spPr bwMode="auto">
          <a:xfrm>
            <a:off x="1443038" y="1760538"/>
            <a:ext cx="1258887" cy="1096962"/>
          </a:xfrm>
          <a:prstGeom prst="rect">
            <a:avLst/>
          </a:prstGeom>
          <a:noFill/>
          <a:ln w="9525">
            <a:noFill/>
            <a:miter lim="800000"/>
            <a:headEnd/>
            <a:tailEnd/>
          </a:ln>
        </p:spPr>
        <p:txBody>
          <a:bodyPr/>
          <a:lstStyle/>
          <a:p>
            <a:endParaRPr lang="en-US"/>
          </a:p>
        </p:txBody>
      </p:sp>
      <p:sp>
        <p:nvSpPr>
          <p:cNvPr id="62514" name="Rectangle 50"/>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515" name="Rectangle 51"/>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516" name="Rectangle 52"/>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517" name="Rectangle 53"/>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518" name="Rectangle 54"/>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519" name="Rectangle 55"/>
          <p:cNvSpPr>
            <a:spLocks noChangeArrowheads="1"/>
          </p:cNvSpPr>
          <p:nvPr/>
        </p:nvSpPr>
        <p:spPr bwMode="auto">
          <a:xfrm>
            <a:off x="2955925" y="2062163"/>
            <a:ext cx="2125663" cy="473075"/>
          </a:xfrm>
          <a:prstGeom prst="rect">
            <a:avLst/>
          </a:prstGeom>
          <a:noFill/>
          <a:ln w="9525">
            <a:noFill/>
            <a:miter lim="800000"/>
            <a:headEnd/>
            <a:tailEnd/>
          </a:ln>
        </p:spPr>
        <p:txBody>
          <a:bodyPr/>
          <a:lstStyle/>
          <a:p>
            <a:endParaRPr lang="en-US"/>
          </a:p>
        </p:txBody>
      </p:sp>
      <p:sp>
        <p:nvSpPr>
          <p:cNvPr id="62520" name="Rectangle 56"/>
          <p:cNvSpPr>
            <a:spLocks noChangeArrowheads="1"/>
          </p:cNvSpPr>
          <p:nvPr/>
        </p:nvSpPr>
        <p:spPr bwMode="auto">
          <a:xfrm>
            <a:off x="2955925" y="2081213"/>
            <a:ext cx="2117725" cy="349250"/>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Mass Production</a:t>
            </a:r>
            <a:endParaRPr lang="en-US" u="sng">
              <a:solidFill>
                <a:schemeClr val="accent2"/>
              </a:solidFill>
              <a:latin typeface="Arial" pitchFamily="34" charset="0"/>
            </a:endParaRPr>
          </a:p>
        </p:txBody>
      </p:sp>
      <p:sp>
        <p:nvSpPr>
          <p:cNvPr id="62521" name="Rectangle 57"/>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522" name="Rectangle 58"/>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523" name="Rectangle 59"/>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524" name="Rectangle 60"/>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525" name="Rectangle 61"/>
          <p:cNvSpPr>
            <a:spLocks noChangeArrowheads="1"/>
          </p:cNvSpPr>
          <p:nvPr/>
        </p:nvSpPr>
        <p:spPr bwMode="auto">
          <a:xfrm>
            <a:off x="5792788" y="2125663"/>
            <a:ext cx="1254125" cy="474662"/>
          </a:xfrm>
          <a:prstGeom prst="rect">
            <a:avLst/>
          </a:prstGeom>
          <a:noFill/>
          <a:ln w="9525">
            <a:noFill/>
            <a:miter lim="800000"/>
            <a:headEnd/>
            <a:tailEnd/>
          </a:ln>
        </p:spPr>
        <p:txBody>
          <a:bodyPr/>
          <a:lstStyle/>
          <a:p>
            <a:endParaRPr lang="en-US"/>
          </a:p>
        </p:txBody>
      </p:sp>
      <p:sp>
        <p:nvSpPr>
          <p:cNvPr id="62526" name="Rectangle 62"/>
          <p:cNvSpPr>
            <a:spLocks noChangeArrowheads="1"/>
          </p:cNvSpPr>
          <p:nvPr/>
        </p:nvSpPr>
        <p:spPr bwMode="auto">
          <a:xfrm>
            <a:off x="2705100" y="1636713"/>
            <a:ext cx="2479675" cy="1506537"/>
          </a:xfrm>
          <a:prstGeom prst="rect">
            <a:avLst/>
          </a:prstGeom>
          <a:noFill/>
          <a:ln w="28575">
            <a:solidFill>
              <a:srgbClr val="000000"/>
            </a:solidFill>
            <a:miter lim="800000"/>
            <a:headEnd/>
            <a:tailEnd/>
          </a:ln>
        </p:spPr>
        <p:txBody>
          <a:bodyPr/>
          <a:lstStyle/>
          <a:p>
            <a:endParaRPr lang="en-US"/>
          </a:p>
        </p:txBody>
      </p:sp>
      <p:sp>
        <p:nvSpPr>
          <p:cNvPr id="62527" name="Rectangle 63"/>
          <p:cNvSpPr>
            <a:spLocks noChangeArrowheads="1"/>
          </p:cNvSpPr>
          <p:nvPr/>
        </p:nvSpPr>
        <p:spPr bwMode="auto">
          <a:xfrm>
            <a:off x="5181600" y="1636713"/>
            <a:ext cx="2478088" cy="1506537"/>
          </a:xfrm>
          <a:prstGeom prst="rect">
            <a:avLst/>
          </a:prstGeom>
          <a:noFill/>
          <a:ln w="28575">
            <a:solidFill>
              <a:srgbClr val="000000"/>
            </a:solidFill>
            <a:miter lim="800000"/>
            <a:headEnd/>
            <a:tailEnd/>
          </a:ln>
        </p:spPr>
        <p:txBody>
          <a:bodyPr/>
          <a:lstStyle/>
          <a:p>
            <a:endParaRPr lang="en-US"/>
          </a:p>
        </p:txBody>
      </p:sp>
      <p:sp>
        <p:nvSpPr>
          <p:cNvPr id="62528" name="Rectangle 64"/>
          <p:cNvSpPr>
            <a:spLocks noChangeArrowheads="1"/>
          </p:cNvSpPr>
          <p:nvPr/>
        </p:nvSpPr>
        <p:spPr bwMode="auto">
          <a:xfrm>
            <a:off x="2703513" y="4805363"/>
            <a:ext cx="2479675" cy="1509712"/>
          </a:xfrm>
          <a:prstGeom prst="rect">
            <a:avLst/>
          </a:prstGeom>
          <a:noFill/>
          <a:ln w="28575">
            <a:solidFill>
              <a:srgbClr val="000000"/>
            </a:solidFill>
            <a:miter lim="800000"/>
            <a:headEnd/>
            <a:tailEnd/>
          </a:ln>
        </p:spPr>
        <p:txBody>
          <a:bodyPr/>
          <a:lstStyle/>
          <a:p>
            <a:endParaRPr lang="en-US"/>
          </a:p>
        </p:txBody>
      </p:sp>
      <p:sp>
        <p:nvSpPr>
          <p:cNvPr id="62529" name="Rectangle 65"/>
          <p:cNvSpPr>
            <a:spLocks noChangeArrowheads="1"/>
          </p:cNvSpPr>
          <p:nvPr/>
        </p:nvSpPr>
        <p:spPr bwMode="auto">
          <a:xfrm>
            <a:off x="5181600" y="4805363"/>
            <a:ext cx="2478088" cy="1509712"/>
          </a:xfrm>
          <a:prstGeom prst="rect">
            <a:avLst/>
          </a:prstGeom>
          <a:noFill/>
          <a:ln w="28575">
            <a:solidFill>
              <a:srgbClr val="000000"/>
            </a:solidFill>
            <a:miter lim="800000"/>
            <a:headEnd/>
            <a:tailEnd/>
          </a:ln>
        </p:spPr>
        <p:txBody>
          <a:bodyPr/>
          <a:lstStyle/>
          <a:p>
            <a:endParaRPr lang="en-US"/>
          </a:p>
        </p:txBody>
      </p:sp>
      <p:sp>
        <p:nvSpPr>
          <p:cNvPr id="62530" name="Rectangle 66"/>
          <p:cNvSpPr>
            <a:spLocks noChangeArrowheads="1"/>
          </p:cNvSpPr>
          <p:nvPr/>
        </p:nvSpPr>
        <p:spPr bwMode="auto">
          <a:xfrm>
            <a:off x="3533775" y="3675063"/>
            <a:ext cx="735013" cy="473075"/>
          </a:xfrm>
          <a:prstGeom prst="rect">
            <a:avLst/>
          </a:prstGeom>
          <a:noFill/>
          <a:ln w="9525">
            <a:noFill/>
            <a:miter lim="800000"/>
            <a:headEnd/>
            <a:tailEnd/>
          </a:ln>
        </p:spPr>
        <p:txBody>
          <a:bodyPr/>
          <a:lstStyle/>
          <a:p>
            <a:endParaRPr lang="en-US"/>
          </a:p>
        </p:txBody>
      </p:sp>
      <p:sp>
        <p:nvSpPr>
          <p:cNvPr id="62531" name="Rectangle 67"/>
          <p:cNvSpPr>
            <a:spLocks noChangeArrowheads="1"/>
          </p:cNvSpPr>
          <p:nvPr/>
        </p:nvSpPr>
        <p:spPr bwMode="auto">
          <a:xfrm>
            <a:off x="3324225" y="3533775"/>
            <a:ext cx="1400175" cy="854075"/>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000000"/>
                </a:solidFill>
              </a:rPr>
              <a:t>Focused </a:t>
            </a:r>
          </a:p>
          <a:p>
            <a:pPr algn="ctr" eaLnBrk="0" hangingPunct="0"/>
            <a:r>
              <a:rPr lang="en-US" sz="2800" b="1">
                <a:solidFill>
                  <a:srgbClr val="000000"/>
                </a:solidFill>
              </a:rPr>
              <a:t>Factories</a:t>
            </a:r>
            <a:endParaRPr lang="en-US" sz="2800" u="sng">
              <a:latin typeface="Arial" pitchFamily="34" charset="0"/>
            </a:endParaRPr>
          </a:p>
        </p:txBody>
      </p:sp>
      <p:sp>
        <p:nvSpPr>
          <p:cNvPr id="62532" name="Rectangle 68"/>
          <p:cNvSpPr>
            <a:spLocks noChangeArrowheads="1"/>
          </p:cNvSpPr>
          <p:nvPr/>
        </p:nvSpPr>
        <p:spPr bwMode="auto">
          <a:xfrm>
            <a:off x="5808663" y="3594100"/>
            <a:ext cx="1238250" cy="473075"/>
          </a:xfrm>
          <a:prstGeom prst="rect">
            <a:avLst/>
          </a:prstGeom>
          <a:noFill/>
          <a:ln w="9525">
            <a:noFill/>
            <a:miter lim="800000"/>
            <a:headEnd/>
            <a:tailEnd/>
          </a:ln>
        </p:spPr>
        <p:txBody>
          <a:bodyPr/>
          <a:lstStyle/>
          <a:p>
            <a:endParaRPr lang="en-US"/>
          </a:p>
        </p:txBody>
      </p:sp>
      <p:sp>
        <p:nvSpPr>
          <p:cNvPr id="62533" name="Rectangle 69"/>
          <p:cNvSpPr>
            <a:spLocks noChangeArrowheads="1"/>
          </p:cNvSpPr>
          <p:nvPr/>
        </p:nvSpPr>
        <p:spPr bwMode="auto">
          <a:xfrm>
            <a:off x="3017838" y="5305425"/>
            <a:ext cx="1774825" cy="476250"/>
          </a:xfrm>
          <a:prstGeom prst="rect">
            <a:avLst/>
          </a:prstGeom>
          <a:noFill/>
          <a:ln w="9525">
            <a:noFill/>
            <a:miter lim="800000"/>
            <a:headEnd/>
            <a:tailEnd/>
          </a:ln>
        </p:spPr>
        <p:txBody>
          <a:bodyPr/>
          <a:lstStyle/>
          <a:p>
            <a:endParaRPr lang="en-US"/>
          </a:p>
        </p:txBody>
      </p:sp>
      <p:sp>
        <p:nvSpPr>
          <p:cNvPr id="62534" name="Rectangle 70"/>
          <p:cNvSpPr>
            <a:spLocks noChangeArrowheads="1"/>
          </p:cNvSpPr>
          <p:nvPr/>
        </p:nvSpPr>
        <p:spPr bwMode="auto">
          <a:xfrm>
            <a:off x="3017838" y="5326063"/>
            <a:ext cx="1766887"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Postponement</a:t>
            </a:r>
            <a:endParaRPr lang="en-US" u="sng">
              <a:solidFill>
                <a:schemeClr val="accent2"/>
              </a:solidFill>
              <a:latin typeface="Arial" pitchFamily="34" charset="0"/>
            </a:endParaRPr>
          </a:p>
        </p:txBody>
      </p:sp>
      <p:sp>
        <p:nvSpPr>
          <p:cNvPr id="62535" name="Rectangle 71"/>
          <p:cNvSpPr>
            <a:spLocks noChangeArrowheads="1"/>
          </p:cNvSpPr>
          <p:nvPr/>
        </p:nvSpPr>
        <p:spPr bwMode="auto">
          <a:xfrm>
            <a:off x="5599113" y="5305425"/>
            <a:ext cx="1727200" cy="476250"/>
          </a:xfrm>
          <a:prstGeom prst="rect">
            <a:avLst/>
          </a:prstGeom>
          <a:noFill/>
          <a:ln w="9525">
            <a:noFill/>
            <a:miter lim="800000"/>
            <a:headEnd/>
            <a:tailEnd/>
          </a:ln>
        </p:spPr>
        <p:txBody>
          <a:bodyPr/>
          <a:lstStyle/>
          <a:p>
            <a:endParaRPr lang="en-US"/>
          </a:p>
        </p:txBody>
      </p:sp>
      <p:sp>
        <p:nvSpPr>
          <p:cNvPr id="62536" name="Rectangle 72"/>
          <p:cNvSpPr>
            <a:spLocks noChangeArrowheads="1"/>
          </p:cNvSpPr>
          <p:nvPr/>
        </p:nvSpPr>
        <p:spPr bwMode="auto">
          <a:xfrm>
            <a:off x="5599113" y="5326063"/>
            <a:ext cx="1719262"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Advancement</a:t>
            </a:r>
            <a:endParaRPr lang="en-US" u="sng">
              <a:solidFill>
                <a:schemeClr val="accent2"/>
              </a:solidFill>
              <a:latin typeface="Arial" pitchFamily="34" charset="0"/>
            </a:endParaRPr>
          </a:p>
        </p:txBody>
      </p:sp>
      <p:sp>
        <p:nvSpPr>
          <p:cNvPr id="62537" name="Rectangle 73"/>
          <p:cNvSpPr>
            <a:spLocks noChangeArrowheads="1"/>
          </p:cNvSpPr>
          <p:nvPr/>
        </p:nvSpPr>
        <p:spPr bwMode="auto">
          <a:xfrm>
            <a:off x="2705100" y="3135313"/>
            <a:ext cx="2479675" cy="1670050"/>
          </a:xfrm>
          <a:prstGeom prst="rect">
            <a:avLst/>
          </a:prstGeom>
          <a:noFill/>
          <a:ln w="28575">
            <a:solidFill>
              <a:srgbClr val="000000"/>
            </a:solidFill>
            <a:miter lim="800000"/>
            <a:headEnd/>
            <a:tailEnd/>
          </a:ln>
        </p:spPr>
        <p:txBody>
          <a:bodyPr/>
          <a:lstStyle/>
          <a:p>
            <a:endParaRPr lang="en-US"/>
          </a:p>
        </p:txBody>
      </p:sp>
      <p:sp>
        <p:nvSpPr>
          <p:cNvPr id="62538" name="Rectangle 74"/>
          <p:cNvSpPr>
            <a:spLocks noChangeArrowheads="1"/>
          </p:cNvSpPr>
          <p:nvPr/>
        </p:nvSpPr>
        <p:spPr bwMode="auto">
          <a:xfrm>
            <a:off x="5180013" y="3133725"/>
            <a:ext cx="2479675" cy="1668463"/>
          </a:xfrm>
          <a:prstGeom prst="rect">
            <a:avLst/>
          </a:prstGeom>
          <a:noFill/>
          <a:ln w="28575">
            <a:solidFill>
              <a:srgbClr val="000000"/>
            </a:solidFill>
            <a:miter lim="800000"/>
            <a:headEnd/>
            <a:tailEnd/>
          </a:ln>
        </p:spPr>
        <p:txBody>
          <a:bodyPr/>
          <a:lstStyle/>
          <a:p>
            <a:endParaRPr lang="en-US"/>
          </a:p>
        </p:txBody>
      </p:sp>
      <p:sp>
        <p:nvSpPr>
          <p:cNvPr id="62539" name="Rectangle 75"/>
          <p:cNvSpPr>
            <a:spLocks noChangeArrowheads="1"/>
          </p:cNvSpPr>
          <p:nvPr/>
        </p:nvSpPr>
        <p:spPr bwMode="auto">
          <a:xfrm>
            <a:off x="4740275" y="5022850"/>
            <a:ext cx="892175" cy="350838"/>
          </a:xfrm>
          <a:prstGeom prst="rect">
            <a:avLst/>
          </a:prstGeom>
          <a:solidFill>
            <a:schemeClr val="bg1"/>
          </a:solidFill>
          <a:ln w="9525">
            <a:noFill/>
            <a:miter lim="800000"/>
            <a:headEnd/>
            <a:tailEnd/>
          </a:ln>
        </p:spPr>
        <p:txBody>
          <a:bodyPr wrap="none" lIns="0" tIns="0" rIns="0" bIns="0">
            <a:spAutoFit/>
          </a:bodyPr>
          <a:lstStyle/>
          <a:p>
            <a:pPr eaLnBrk="0" hangingPunct="0"/>
            <a:r>
              <a:rPr lang="en-US" sz="2300" b="1">
                <a:solidFill>
                  <a:schemeClr val="accent2"/>
                </a:solidFill>
              </a:rPr>
              <a:t>Taping</a:t>
            </a:r>
            <a:endParaRPr lang="en-US" b="1" u="sng">
              <a:solidFill>
                <a:schemeClr val="accent2"/>
              </a:solidFill>
              <a:latin typeface="Arial" pitchFamily="34" charset="0"/>
            </a:endParaRPr>
          </a:p>
        </p:txBody>
      </p:sp>
      <p:sp>
        <p:nvSpPr>
          <p:cNvPr id="62540" name="Rectangle 76"/>
          <p:cNvSpPr>
            <a:spLocks noChangeArrowheads="1"/>
          </p:cNvSpPr>
          <p:nvPr/>
        </p:nvSpPr>
        <p:spPr bwMode="auto">
          <a:xfrm>
            <a:off x="1563688" y="1951038"/>
            <a:ext cx="935037" cy="423862"/>
          </a:xfrm>
          <a:prstGeom prst="rect">
            <a:avLst/>
          </a:prstGeom>
          <a:noFill/>
          <a:ln w="9525">
            <a:noFill/>
            <a:miter lim="800000"/>
            <a:headEnd/>
            <a:tailEnd/>
          </a:ln>
        </p:spPr>
        <p:txBody>
          <a:bodyPr/>
          <a:lstStyle/>
          <a:p>
            <a:endParaRPr lang="en-US"/>
          </a:p>
        </p:txBody>
      </p:sp>
      <p:sp>
        <p:nvSpPr>
          <p:cNvPr id="62541" name="Rectangle 77"/>
          <p:cNvSpPr>
            <a:spLocks noChangeArrowheads="1"/>
          </p:cNvSpPr>
          <p:nvPr/>
        </p:nvSpPr>
        <p:spPr bwMode="auto">
          <a:xfrm>
            <a:off x="1563688" y="1976438"/>
            <a:ext cx="949325"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Standard</a:t>
            </a:r>
            <a:endParaRPr lang="en-US" u="sng">
              <a:latin typeface="Arial" pitchFamily="34" charset="0"/>
            </a:endParaRPr>
          </a:p>
        </p:txBody>
      </p:sp>
      <p:sp>
        <p:nvSpPr>
          <p:cNvPr id="62542" name="Rectangle 78"/>
          <p:cNvSpPr>
            <a:spLocks noChangeArrowheads="1"/>
          </p:cNvSpPr>
          <p:nvPr/>
        </p:nvSpPr>
        <p:spPr bwMode="auto">
          <a:xfrm>
            <a:off x="1357313" y="3284538"/>
            <a:ext cx="1222375" cy="427037"/>
          </a:xfrm>
          <a:prstGeom prst="rect">
            <a:avLst/>
          </a:prstGeom>
          <a:noFill/>
          <a:ln w="9525">
            <a:noFill/>
            <a:miter lim="800000"/>
            <a:headEnd/>
            <a:tailEnd/>
          </a:ln>
        </p:spPr>
        <p:txBody>
          <a:bodyPr/>
          <a:lstStyle/>
          <a:p>
            <a:endParaRPr lang="en-US"/>
          </a:p>
        </p:txBody>
      </p:sp>
      <p:sp>
        <p:nvSpPr>
          <p:cNvPr id="62543" name="Rectangle 79"/>
          <p:cNvSpPr>
            <a:spLocks noChangeArrowheads="1"/>
          </p:cNvSpPr>
          <p:nvPr/>
        </p:nvSpPr>
        <p:spPr bwMode="auto">
          <a:xfrm>
            <a:off x="1624013" y="3771900"/>
            <a:ext cx="827087" cy="425450"/>
          </a:xfrm>
          <a:prstGeom prst="rect">
            <a:avLst/>
          </a:prstGeom>
          <a:noFill/>
          <a:ln w="9525">
            <a:noFill/>
            <a:miter lim="800000"/>
            <a:headEnd/>
            <a:tailEnd/>
          </a:ln>
        </p:spPr>
        <p:txBody>
          <a:bodyPr/>
          <a:lstStyle/>
          <a:p>
            <a:endParaRPr lang="en-US"/>
          </a:p>
        </p:txBody>
      </p:sp>
      <p:sp>
        <p:nvSpPr>
          <p:cNvPr id="62544" name="Rectangle 80"/>
          <p:cNvSpPr>
            <a:spLocks noChangeArrowheads="1"/>
          </p:cNvSpPr>
          <p:nvPr/>
        </p:nvSpPr>
        <p:spPr bwMode="auto">
          <a:xfrm>
            <a:off x="1624013" y="3862388"/>
            <a:ext cx="8382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 </a:t>
            </a:r>
            <a:endParaRPr lang="en-US" u="sng">
              <a:latin typeface="Arial" pitchFamily="34" charset="0"/>
            </a:endParaRPr>
          </a:p>
        </p:txBody>
      </p:sp>
      <p:sp>
        <p:nvSpPr>
          <p:cNvPr id="62545" name="Rectangle 81"/>
          <p:cNvSpPr>
            <a:spLocks noChangeArrowheads="1"/>
          </p:cNvSpPr>
          <p:nvPr/>
        </p:nvSpPr>
        <p:spPr bwMode="auto">
          <a:xfrm>
            <a:off x="1539875" y="4257675"/>
            <a:ext cx="906463" cy="425450"/>
          </a:xfrm>
          <a:prstGeom prst="rect">
            <a:avLst/>
          </a:prstGeom>
          <a:noFill/>
          <a:ln w="9525">
            <a:noFill/>
            <a:miter lim="800000"/>
            <a:headEnd/>
            <a:tailEnd/>
          </a:ln>
        </p:spPr>
        <p:txBody>
          <a:bodyPr/>
          <a:lstStyle/>
          <a:p>
            <a:endParaRPr lang="en-US"/>
          </a:p>
        </p:txBody>
      </p:sp>
      <p:sp>
        <p:nvSpPr>
          <p:cNvPr id="62546" name="Rectangle 82"/>
          <p:cNvSpPr>
            <a:spLocks noChangeArrowheads="1"/>
          </p:cNvSpPr>
          <p:nvPr/>
        </p:nvSpPr>
        <p:spPr bwMode="auto">
          <a:xfrm>
            <a:off x="1579563" y="2435225"/>
            <a:ext cx="906462" cy="427038"/>
          </a:xfrm>
          <a:prstGeom prst="rect">
            <a:avLst/>
          </a:prstGeom>
          <a:noFill/>
          <a:ln w="9525">
            <a:noFill/>
            <a:miter lim="800000"/>
            <a:headEnd/>
            <a:tailEnd/>
          </a:ln>
        </p:spPr>
        <p:txBody>
          <a:bodyPr/>
          <a:lstStyle/>
          <a:p>
            <a:endParaRPr lang="en-US"/>
          </a:p>
        </p:txBody>
      </p:sp>
      <p:sp>
        <p:nvSpPr>
          <p:cNvPr id="62547" name="Rectangle 83"/>
          <p:cNvSpPr>
            <a:spLocks noChangeArrowheads="1"/>
          </p:cNvSpPr>
          <p:nvPr/>
        </p:nvSpPr>
        <p:spPr bwMode="auto">
          <a:xfrm>
            <a:off x="1579563" y="2286000"/>
            <a:ext cx="919162" cy="322263"/>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products</a:t>
            </a:r>
            <a:endParaRPr lang="en-US" u="sng">
              <a:latin typeface="Arial" pitchFamily="34" charset="0"/>
            </a:endParaRPr>
          </a:p>
        </p:txBody>
      </p:sp>
      <p:sp>
        <p:nvSpPr>
          <p:cNvPr id="62548" name="Rectangle 84"/>
          <p:cNvSpPr>
            <a:spLocks noChangeArrowheads="1"/>
          </p:cNvSpPr>
          <p:nvPr/>
        </p:nvSpPr>
        <p:spPr bwMode="auto">
          <a:xfrm>
            <a:off x="1679575" y="5130800"/>
            <a:ext cx="819150" cy="427038"/>
          </a:xfrm>
          <a:prstGeom prst="rect">
            <a:avLst/>
          </a:prstGeom>
          <a:noFill/>
          <a:ln w="9525">
            <a:noFill/>
            <a:miter lim="800000"/>
            <a:headEnd/>
            <a:tailEnd/>
          </a:ln>
        </p:spPr>
        <p:txBody>
          <a:bodyPr/>
          <a:lstStyle/>
          <a:p>
            <a:endParaRPr lang="en-US"/>
          </a:p>
        </p:txBody>
      </p:sp>
      <p:sp>
        <p:nvSpPr>
          <p:cNvPr id="62549" name="Rectangle 85"/>
          <p:cNvSpPr>
            <a:spLocks noChangeArrowheads="1"/>
          </p:cNvSpPr>
          <p:nvPr/>
        </p:nvSpPr>
        <p:spPr bwMode="auto">
          <a:xfrm>
            <a:off x="1679575" y="5157788"/>
            <a:ext cx="830263"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a:t>
            </a:r>
            <a:endParaRPr lang="en-US" u="sng">
              <a:latin typeface="Arial" pitchFamily="34" charset="0"/>
            </a:endParaRPr>
          </a:p>
        </p:txBody>
      </p:sp>
      <p:sp>
        <p:nvSpPr>
          <p:cNvPr id="62550" name="Rectangle 86"/>
          <p:cNvSpPr>
            <a:spLocks noChangeArrowheads="1"/>
          </p:cNvSpPr>
          <p:nvPr/>
        </p:nvSpPr>
        <p:spPr bwMode="auto">
          <a:xfrm>
            <a:off x="1628775" y="5614988"/>
            <a:ext cx="906463" cy="427037"/>
          </a:xfrm>
          <a:prstGeom prst="rect">
            <a:avLst/>
          </a:prstGeom>
          <a:noFill/>
          <a:ln w="9525">
            <a:noFill/>
            <a:miter lim="800000"/>
            <a:headEnd/>
            <a:tailEnd/>
          </a:ln>
        </p:spPr>
        <p:txBody>
          <a:bodyPr/>
          <a:lstStyle/>
          <a:p>
            <a:endParaRPr lang="en-US"/>
          </a:p>
        </p:txBody>
      </p:sp>
      <p:sp>
        <p:nvSpPr>
          <p:cNvPr id="62551" name="Rectangle 87"/>
          <p:cNvSpPr>
            <a:spLocks noChangeArrowheads="1"/>
          </p:cNvSpPr>
          <p:nvPr/>
        </p:nvSpPr>
        <p:spPr bwMode="auto">
          <a:xfrm>
            <a:off x="1563688" y="1951038"/>
            <a:ext cx="935037" cy="423862"/>
          </a:xfrm>
          <a:prstGeom prst="rect">
            <a:avLst/>
          </a:prstGeom>
          <a:noFill/>
          <a:ln w="9525">
            <a:noFill/>
            <a:miter lim="800000"/>
            <a:headEnd/>
            <a:tailEnd/>
          </a:ln>
        </p:spPr>
        <p:txBody>
          <a:bodyPr/>
          <a:lstStyle/>
          <a:p>
            <a:endParaRPr lang="en-US"/>
          </a:p>
        </p:txBody>
      </p:sp>
      <p:sp>
        <p:nvSpPr>
          <p:cNvPr id="62552" name="Rectangle 88"/>
          <p:cNvSpPr>
            <a:spLocks noChangeArrowheads="1"/>
          </p:cNvSpPr>
          <p:nvPr/>
        </p:nvSpPr>
        <p:spPr bwMode="auto">
          <a:xfrm>
            <a:off x="1563688" y="1976438"/>
            <a:ext cx="949325"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Standard</a:t>
            </a:r>
            <a:endParaRPr lang="en-US" u="sng">
              <a:latin typeface="Arial" pitchFamily="34" charset="0"/>
            </a:endParaRPr>
          </a:p>
        </p:txBody>
      </p:sp>
      <p:sp>
        <p:nvSpPr>
          <p:cNvPr id="62553" name="Rectangle 89"/>
          <p:cNvSpPr>
            <a:spLocks noChangeArrowheads="1"/>
          </p:cNvSpPr>
          <p:nvPr/>
        </p:nvSpPr>
        <p:spPr bwMode="auto">
          <a:xfrm>
            <a:off x="1357313" y="3284538"/>
            <a:ext cx="1222375" cy="427037"/>
          </a:xfrm>
          <a:prstGeom prst="rect">
            <a:avLst/>
          </a:prstGeom>
          <a:noFill/>
          <a:ln w="9525">
            <a:noFill/>
            <a:miter lim="800000"/>
            <a:headEnd/>
            <a:tailEnd/>
          </a:ln>
        </p:spPr>
        <p:txBody>
          <a:bodyPr/>
          <a:lstStyle/>
          <a:p>
            <a:endParaRPr lang="en-US"/>
          </a:p>
        </p:txBody>
      </p:sp>
      <p:sp>
        <p:nvSpPr>
          <p:cNvPr id="62554" name="Rectangle 90"/>
          <p:cNvSpPr>
            <a:spLocks noChangeArrowheads="1"/>
          </p:cNvSpPr>
          <p:nvPr/>
        </p:nvSpPr>
        <p:spPr bwMode="auto">
          <a:xfrm>
            <a:off x="1357313" y="3516313"/>
            <a:ext cx="1238250" cy="322262"/>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Both std. &amp;</a:t>
            </a:r>
            <a:endParaRPr lang="en-US" u="sng">
              <a:latin typeface="Arial" pitchFamily="34" charset="0"/>
            </a:endParaRPr>
          </a:p>
        </p:txBody>
      </p:sp>
      <p:sp>
        <p:nvSpPr>
          <p:cNvPr id="62555" name="Rectangle 91"/>
          <p:cNvSpPr>
            <a:spLocks noChangeArrowheads="1"/>
          </p:cNvSpPr>
          <p:nvPr/>
        </p:nvSpPr>
        <p:spPr bwMode="auto">
          <a:xfrm>
            <a:off x="1624013" y="3771900"/>
            <a:ext cx="827087" cy="425450"/>
          </a:xfrm>
          <a:prstGeom prst="rect">
            <a:avLst/>
          </a:prstGeom>
          <a:noFill/>
          <a:ln w="9525">
            <a:noFill/>
            <a:miter lim="800000"/>
            <a:headEnd/>
            <a:tailEnd/>
          </a:ln>
        </p:spPr>
        <p:txBody>
          <a:bodyPr/>
          <a:lstStyle/>
          <a:p>
            <a:endParaRPr lang="en-US"/>
          </a:p>
        </p:txBody>
      </p:sp>
      <p:sp>
        <p:nvSpPr>
          <p:cNvPr id="62556" name="Rectangle 92"/>
          <p:cNvSpPr>
            <a:spLocks noChangeArrowheads="1"/>
          </p:cNvSpPr>
          <p:nvPr/>
        </p:nvSpPr>
        <p:spPr bwMode="auto">
          <a:xfrm>
            <a:off x="1539875" y="4257675"/>
            <a:ext cx="906463" cy="425450"/>
          </a:xfrm>
          <a:prstGeom prst="rect">
            <a:avLst/>
          </a:prstGeom>
          <a:noFill/>
          <a:ln w="9525">
            <a:noFill/>
            <a:miter lim="800000"/>
            <a:headEnd/>
            <a:tailEnd/>
          </a:ln>
        </p:spPr>
        <p:txBody>
          <a:bodyPr/>
          <a:lstStyle/>
          <a:p>
            <a:endParaRPr lang="en-US"/>
          </a:p>
        </p:txBody>
      </p:sp>
      <p:sp>
        <p:nvSpPr>
          <p:cNvPr id="62557" name="Rectangle 93"/>
          <p:cNvSpPr>
            <a:spLocks noChangeArrowheads="1"/>
          </p:cNvSpPr>
          <p:nvPr/>
        </p:nvSpPr>
        <p:spPr bwMode="auto">
          <a:xfrm>
            <a:off x="1579563" y="2435225"/>
            <a:ext cx="906462" cy="427038"/>
          </a:xfrm>
          <a:prstGeom prst="rect">
            <a:avLst/>
          </a:prstGeom>
          <a:noFill/>
          <a:ln w="9525">
            <a:noFill/>
            <a:miter lim="800000"/>
            <a:headEnd/>
            <a:tailEnd/>
          </a:ln>
        </p:spPr>
        <p:txBody>
          <a:bodyPr/>
          <a:lstStyle/>
          <a:p>
            <a:endParaRPr lang="en-US"/>
          </a:p>
        </p:txBody>
      </p:sp>
      <p:sp>
        <p:nvSpPr>
          <p:cNvPr id="62558" name="Rectangle 94"/>
          <p:cNvSpPr>
            <a:spLocks noChangeArrowheads="1"/>
          </p:cNvSpPr>
          <p:nvPr/>
        </p:nvSpPr>
        <p:spPr bwMode="auto">
          <a:xfrm>
            <a:off x="1679575" y="5130800"/>
            <a:ext cx="819150" cy="427038"/>
          </a:xfrm>
          <a:prstGeom prst="rect">
            <a:avLst/>
          </a:prstGeom>
          <a:noFill/>
          <a:ln w="9525">
            <a:noFill/>
            <a:miter lim="800000"/>
            <a:headEnd/>
            <a:tailEnd/>
          </a:ln>
        </p:spPr>
        <p:txBody>
          <a:bodyPr/>
          <a:lstStyle/>
          <a:p>
            <a:endParaRPr lang="en-US"/>
          </a:p>
        </p:txBody>
      </p:sp>
      <p:sp>
        <p:nvSpPr>
          <p:cNvPr id="62559" name="Rectangle 95"/>
          <p:cNvSpPr>
            <a:spLocks noChangeArrowheads="1"/>
          </p:cNvSpPr>
          <p:nvPr/>
        </p:nvSpPr>
        <p:spPr bwMode="auto">
          <a:xfrm>
            <a:off x="1679575" y="5157788"/>
            <a:ext cx="830263"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a:t>
            </a:r>
            <a:endParaRPr lang="en-US" u="sng">
              <a:latin typeface="Arial" pitchFamily="34" charset="0"/>
            </a:endParaRPr>
          </a:p>
        </p:txBody>
      </p:sp>
      <p:sp>
        <p:nvSpPr>
          <p:cNvPr id="62560" name="Rectangle 96"/>
          <p:cNvSpPr>
            <a:spLocks noChangeArrowheads="1"/>
          </p:cNvSpPr>
          <p:nvPr/>
        </p:nvSpPr>
        <p:spPr bwMode="auto">
          <a:xfrm>
            <a:off x="1628775" y="5614988"/>
            <a:ext cx="906463" cy="427037"/>
          </a:xfrm>
          <a:prstGeom prst="rect">
            <a:avLst/>
          </a:prstGeom>
          <a:noFill/>
          <a:ln w="9525">
            <a:noFill/>
            <a:miter lim="800000"/>
            <a:headEnd/>
            <a:tailEnd/>
          </a:ln>
        </p:spPr>
        <p:txBody>
          <a:bodyPr/>
          <a:lstStyle/>
          <a:p>
            <a:endParaRPr lang="en-US"/>
          </a:p>
        </p:txBody>
      </p:sp>
      <p:sp>
        <p:nvSpPr>
          <p:cNvPr id="62561" name="Rectangle 97"/>
          <p:cNvSpPr>
            <a:spLocks noChangeArrowheads="1"/>
          </p:cNvSpPr>
          <p:nvPr/>
        </p:nvSpPr>
        <p:spPr bwMode="auto">
          <a:xfrm>
            <a:off x="2414588" y="325438"/>
            <a:ext cx="5376862" cy="427037"/>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000000"/>
                </a:solidFill>
                <a:latin typeface="Arial" pitchFamily="34" charset="0"/>
              </a:rPr>
              <a:t>Premium for flexible production</a:t>
            </a:r>
            <a:endParaRPr lang="en-US" b="1" u="sng">
              <a:latin typeface="Arial"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5090" name="Rectangle 2"/>
          <p:cNvSpPr>
            <a:spLocks noGrp="1" noChangeArrowheads="1"/>
          </p:cNvSpPr>
          <p:nvPr>
            <p:ph type="title"/>
          </p:nvPr>
        </p:nvSpPr>
        <p:spPr/>
        <p:txBody>
          <a:bodyPr/>
          <a:lstStyle/>
          <a:p>
            <a:pPr eaLnBrk="1" hangingPunct="1"/>
            <a:r>
              <a:rPr lang="en-US" smtClean="0"/>
              <a:t>Peapod: Reflections &amp; Related</a:t>
            </a:r>
          </a:p>
        </p:txBody>
      </p:sp>
      <p:sp>
        <p:nvSpPr>
          <p:cNvPr id="345091" name="Rectangle 3"/>
          <p:cNvSpPr>
            <a:spLocks noGrp="1" noChangeArrowheads="1"/>
          </p:cNvSpPr>
          <p:nvPr>
            <p:ph type="body" idx="1"/>
          </p:nvPr>
        </p:nvSpPr>
        <p:spPr/>
        <p:txBody>
          <a:bodyPr/>
          <a:lstStyle/>
          <a:p>
            <a:pPr eaLnBrk="1" hangingPunct="1">
              <a:lnSpc>
                <a:spcPct val="90000"/>
              </a:lnSpc>
            </a:pPr>
            <a:r>
              <a:rPr lang="en-US" sz="1800" smtClean="0"/>
              <a:t>A benchmark for home delivery: </a:t>
            </a:r>
            <a:r>
              <a:rPr lang="en-US" sz="1800" i="1" smtClean="0"/>
              <a:t>Mumbai Tiffinwallahs</a:t>
            </a:r>
          </a:p>
          <a:p>
            <a:pPr lvl="1" eaLnBrk="1" hangingPunct="1">
              <a:lnSpc>
                <a:spcPct val="90000"/>
              </a:lnSpc>
            </a:pPr>
            <a:r>
              <a:rPr lang="en-US" sz="1600" smtClean="0"/>
              <a:t>Deliver 175,000 lunches (or “tiffin”) each day to offices and schools throughout Mumbai (formerly Bombay)</a:t>
            </a:r>
          </a:p>
          <a:p>
            <a:pPr lvl="1" eaLnBrk="1" hangingPunct="1">
              <a:lnSpc>
                <a:spcPct val="90000"/>
              </a:lnSpc>
            </a:pPr>
            <a:r>
              <a:rPr lang="en-US" sz="1600" smtClean="0"/>
              <a:t>Pickup at home, delivery by 12:30, pickup at 1:30pm and returned to home</a:t>
            </a:r>
          </a:p>
          <a:p>
            <a:pPr lvl="1" eaLnBrk="1" hangingPunct="1">
              <a:lnSpc>
                <a:spcPct val="90000"/>
              </a:lnSpc>
            </a:pPr>
            <a:r>
              <a:rPr lang="en-US" sz="1600" smtClean="0"/>
              <a:t>5,000 tiffinwallahs make a mistake only about once every ?</a:t>
            </a:r>
          </a:p>
          <a:p>
            <a:pPr lvl="2" eaLnBrk="1" hangingPunct="1">
              <a:lnSpc>
                <a:spcPct val="90000"/>
              </a:lnSpc>
            </a:pPr>
            <a:r>
              <a:rPr lang="en-US" sz="1400" smtClean="0"/>
              <a:t>What “sigma level” is this process?</a:t>
            </a:r>
          </a:p>
          <a:p>
            <a:pPr eaLnBrk="1" hangingPunct="1">
              <a:lnSpc>
                <a:spcPct val="90000"/>
              </a:lnSpc>
            </a:pPr>
            <a:endParaRPr lang="en-US" sz="1800" smtClean="0"/>
          </a:p>
          <a:p>
            <a:pPr eaLnBrk="1" hangingPunct="1">
              <a:lnSpc>
                <a:spcPct val="90000"/>
              </a:lnSpc>
            </a:pPr>
            <a:r>
              <a:rPr lang="en-US" sz="1800" smtClean="0"/>
              <a:t>A counter-model to Peapod: </a:t>
            </a:r>
          </a:p>
          <a:p>
            <a:pPr lvl="1" eaLnBrk="1" hangingPunct="1">
              <a:lnSpc>
                <a:spcPct val="90000"/>
              </a:lnSpc>
            </a:pPr>
            <a:r>
              <a:rPr lang="en-US" sz="1600" smtClean="0"/>
              <a:t>Take ‘n’ bake model</a:t>
            </a:r>
          </a:p>
          <a:p>
            <a:pPr lvl="2" eaLnBrk="1" hangingPunct="1">
              <a:lnSpc>
                <a:spcPct val="90000"/>
              </a:lnSpc>
            </a:pPr>
            <a:r>
              <a:rPr lang="en-US" sz="1400" smtClean="0"/>
              <a:t>www.papamurphys.com</a:t>
            </a:r>
          </a:p>
          <a:p>
            <a:pPr lvl="1" eaLnBrk="1" hangingPunct="1">
              <a:lnSpc>
                <a:spcPct val="90000"/>
              </a:lnSpc>
            </a:pPr>
            <a:endParaRPr lang="en-US" sz="1600" smtClean="0"/>
          </a:p>
          <a:p>
            <a:pPr lvl="1" eaLnBrk="1" hangingPunct="1">
              <a:lnSpc>
                <a:spcPct val="90000"/>
              </a:lnSpc>
            </a:pPr>
            <a:r>
              <a:rPr lang="en-US" sz="1600" smtClean="0"/>
              <a:t>Contrast resource allocation with Peopod:</a:t>
            </a:r>
          </a:p>
          <a:p>
            <a:pPr lvl="1" eaLnBrk="1" hangingPunct="1">
              <a:lnSpc>
                <a:spcPct val="90000"/>
              </a:lnSpc>
            </a:pPr>
            <a:endParaRPr lang="en-US" sz="1600" smtClean="0"/>
          </a:p>
          <a:p>
            <a:pPr lvl="1" eaLnBrk="1" hangingPunct="1">
              <a:lnSpc>
                <a:spcPct val="90000"/>
              </a:lnSpc>
            </a:pPr>
            <a:r>
              <a:rPr lang="en-US" sz="1600" smtClean="0"/>
              <a:t>Does it work?</a:t>
            </a:r>
          </a:p>
          <a:p>
            <a:pPr lvl="2" eaLnBrk="1" hangingPunct="1">
              <a:lnSpc>
                <a:spcPct val="90000"/>
              </a:lnSpc>
            </a:pPr>
            <a:r>
              <a:rPr lang="en-US" sz="1400" smtClean="0"/>
              <a:t>1981: Papa Aldo’s Pizza was founded in Hillsboro, Oregon</a:t>
            </a:r>
          </a:p>
          <a:p>
            <a:pPr lvl="2" eaLnBrk="1" hangingPunct="1">
              <a:lnSpc>
                <a:spcPct val="90000"/>
              </a:lnSpc>
            </a:pPr>
            <a:r>
              <a:rPr lang="en-US" sz="1400" smtClean="0"/>
              <a:t>There are currently over 700 Papa Murphy’s stores in 22 states.  System-wide sales for 2001 totaled $380,000,000. </a:t>
            </a:r>
          </a:p>
          <a:p>
            <a:pPr lvl="3" eaLnBrk="1" hangingPunct="1">
              <a:lnSpc>
                <a:spcPct val="90000"/>
              </a:lnSpc>
            </a:pPr>
            <a:r>
              <a:rPr lang="en-US" sz="1200" smtClean="0"/>
              <a:t>98% of Papa Murphy’s stores are franchised.  It is the energy and entrepreneurial spirit of our franchisees that makes Papa Murphy’s the innovative and customer centered organization that it is.  Without the hard work and dedication of our franchisees we would not have been able to experience the growth and success that we have seen over the last 5 years.</a:t>
            </a:r>
          </a:p>
        </p:txBody>
      </p:sp>
      <p:pic>
        <p:nvPicPr>
          <p:cNvPr id="345092" name="Picture 4" descr="Logo10a"/>
          <p:cNvPicPr>
            <a:picLocks noChangeAspect="1" noChangeArrowheads="1"/>
          </p:cNvPicPr>
          <p:nvPr/>
        </p:nvPicPr>
        <p:blipFill>
          <a:blip r:embed="rId3" cstate="print"/>
          <a:srcRect/>
          <a:stretch>
            <a:fillRect/>
          </a:stretch>
        </p:blipFill>
        <p:spPr bwMode="auto">
          <a:xfrm>
            <a:off x="3751263" y="2936875"/>
            <a:ext cx="3267075" cy="895350"/>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5090"/>
                                        </p:tgtEl>
                                        <p:attrNameLst>
                                          <p:attrName>style.visibility</p:attrName>
                                        </p:attrNameLst>
                                      </p:cBhvr>
                                      <p:to>
                                        <p:strVal val="visible"/>
                                      </p:to>
                                    </p:set>
                                    <p:animEffect transition="in" filter="fade">
                                      <p:cBhvr>
                                        <p:cTn id="7" dur="500"/>
                                        <p:tgtEl>
                                          <p:spTgt spid="34509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5091">
                                            <p:txEl>
                                              <p:pRg st="0" end="0"/>
                                            </p:txEl>
                                          </p:spTgt>
                                        </p:tgtEl>
                                        <p:attrNameLst>
                                          <p:attrName>style.visibility</p:attrName>
                                        </p:attrNameLst>
                                      </p:cBhvr>
                                      <p:to>
                                        <p:strVal val="visible"/>
                                      </p:to>
                                    </p:set>
                                    <p:animEffect transition="in" filter="fade">
                                      <p:cBhvr>
                                        <p:cTn id="12" dur="2000"/>
                                        <p:tgtEl>
                                          <p:spTgt spid="345091">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45091">
                                            <p:txEl>
                                              <p:pRg st="1" end="1"/>
                                            </p:txEl>
                                          </p:spTgt>
                                        </p:tgtEl>
                                        <p:attrNameLst>
                                          <p:attrName>style.visibility</p:attrName>
                                        </p:attrNameLst>
                                      </p:cBhvr>
                                      <p:to>
                                        <p:strVal val="visible"/>
                                      </p:to>
                                    </p:set>
                                    <p:animEffect transition="in" filter="fade">
                                      <p:cBhvr>
                                        <p:cTn id="15" dur="2000"/>
                                        <p:tgtEl>
                                          <p:spTgt spid="345091">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5091">
                                            <p:txEl>
                                              <p:pRg st="2" end="2"/>
                                            </p:txEl>
                                          </p:spTgt>
                                        </p:tgtEl>
                                        <p:attrNameLst>
                                          <p:attrName>style.visibility</p:attrName>
                                        </p:attrNameLst>
                                      </p:cBhvr>
                                      <p:to>
                                        <p:strVal val="visible"/>
                                      </p:to>
                                    </p:set>
                                    <p:animEffect transition="in" filter="fade">
                                      <p:cBhvr>
                                        <p:cTn id="18" dur="2000"/>
                                        <p:tgtEl>
                                          <p:spTgt spid="345091">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5091">
                                            <p:txEl>
                                              <p:pRg st="3" end="3"/>
                                            </p:txEl>
                                          </p:spTgt>
                                        </p:tgtEl>
                                        <p:attrNameLst>
                                          <p:attrName>style.visibility</p:attrName>
                                        </p:attrNameLst>
                                      </p:cBhvr>
                                      <p:to>
                                        <p:strVal val="visible"/>
                                      </p:to>
                                    </p:set>
                                    <p:animEffect transition="in" filter="fade">
                                      <p:cBhvr>
                                        <p:cTn id="21" dur="2000"/>
                                        <p:tgtEl>
                                          <p:spTgt spid="345091">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45091">
                                            <p:txEl>
                                              <p:pRg st="4" end="4"/>
                                            </p:txEl>
                                          </p:spTgt>
                                        </p:tgtEl>
                                        <p:attrNameLst>
                                          <p:attrName>style.visibility</p:attrName>
                                        </p:attrNameLst>
                                      </p:cBhvr>
                                      <p:to>
                                        <p:strVal val="visible"/>
                                      </p:to>
                                    </p:set>
                                    <p:animEffect transition="in" filter="fade">
                                      <p:cBhvr>
                                        <p:cTn id="24" dur="2000"/>
                                        <p:tgtEl>
                                          <p:spTgt spid="345091">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45091">
                                            <p:txEl>
                                              <p:pRg st="6" end="6"/>
                                            </p:txEl>
                                          </p:spTgt>
                                        </p:tgtEl>
                                        <p:attrNameLst>
                                          <p:attrName>style.visibility</p:attrName>
                                        </p:attrNameLst>
                                      </p:cBhvr>
                                      <p:to>
                                        <p:strVal val="visible"/>
                                      </p:to>
                                    </p:set>
                                    <p:animEffect transition="in" filter="fade">
                                      <p:cBhvr>
                                        <p:cTn id="29" dur="2000"/>
                                        <p:tgtEl>
                                          <p:spTgt spid="345091">
                                            <p:txEl>
                                              <p:pRg st="6" end="6"/>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45091">
                                            <p:txEl>
                                              <p:pRg st="7" end="7"/>
                                            </p:txEl>
                                          </p:spTgt>
                                        </p:tgtEl>
                                        <p:attrNameLst>
                                          <p:attrName>style.visibility</p:attrName>
                                        </p:attrNameLst>
                                      </p:cBhvr>
                                      <p:to>
                                        <p:strVal val="visible"/>
                                      </p:to>
                                    </p:set>
                                    <p:animEffect transition="in" filter="fade">
                                      <p:cBhvr>
                                        <p:cTn id="32" dur="2000"/>
                                        <p:tgtEl>
                                          <p:spTgt spid="345091">
                                            <p:txEl>
                                              <p:pRg st="7" end="7"/>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5091">
                                            <p:txEl>
                                              <p:pRg st="8" end="8"/>
                                            </p:txEl>
                                          </p:spTgt>
                                        </p:tgtEl>
                                        <p:attrNameLst>
                                          <p:attrName>style.visibility</p:attrName>
                                        </p:attrNameLst>
                                      </p:cBhvr>
                                      <p:to>
                                        <p:strVal val="visible"/>
                                      </p:to>
                                    </p:set>
                                    <p:animEffect transition="in" filter="fade">
                                      <p:cBhvr>
                                        <p:cTn id="35" dur="2000"/>
                                        <p:tgtEl>
                                          <p:spTgt spid="345091">
                                            <p:txEl>
                                              <p:pRg st="8" end="8"/>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45091">
                                            <p:txEl>
                                              <p:pRg st="10" end="10"/>
                                            </p:txEl>
                                          </p:spTgt>
                                        </p:tgtEl>
                                        <p:attrNameLst>
                                          <p:attrName>style.visibility</p:attrName>
                                        </p:attrNameLst>
                                      </p:cBhvr>
                                      <p:to>
                                        <p:strVal val="visible"/>
                                      </p:to>
                                    </p:set>
                                    <p:animEffect transition="in" filter="fade">
                                      <p:cBhvr>
                                        <p:cTn id="38" dur="2000"/>
                                        <p:tgtEl>
                                          <p:spTgt spid="345091">
                                            <p:txEl>
                                              <p:pRg st="10" end="10"/>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45091">
                                            <p:txEl>
                                              <p:pRg st="12" end="12"/>
                                            </p:txEl>
                                          </p:spTgt>
                                        </p:tgtEl>
                                        <p:attrNameLst>
                                          <p:attrName>style.visibility</p:attrName>
                                        </p:attrNameLst>
                                      </p:cBhvr>
                                      <p:to>
                                        <p:strVal val="visible"/>
                                      </p:to>
                                    </p:set>
                                    <p:animEffect transition="in" filter="fade">
                                      <p:cBhvr>
                                        <p:cTn id="41" dur="2000"/>
                                        <p:tgtEl>
                                          <p:spTgt spid="345091">
                                            <p:txEl>
                                              <p:pRg st="12" end="12"/>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5091">
                                            <p:txEl>
                                              <p:pRg st="13" end="13"/>
                                            </p:txEl>
                                          </p:spTgt>
                                        </p:tgtEl>
                                        <p:attrNameLst>
                                          <p:attrName>style.visibility</p:attrName>
                                        </p:attrNameLst>
                                      </p:cBhvr>
                                      <p:to>
                                        <p:strVal val="visible"/>
                                      </p:to>
                                    </p:set>
                                    <p:animEffect transition="in" filter="fade">
                                      <p:cBhvr>
                                        <p:cTn id="44" dur="2000"/>
                                        <p:tgtEl>
                                          <p:spTgt spid="345091">
                                            <p:txEl>
                                              <p:pRg st="13" end="13"/>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45091">
                                            <p:txEl>
                                              <p:pRg st="14" end="14"/>
                                            </p:txEl>
                                          </p:spTgt>
                                        </p:tgtEl>
                                        <p:attrNameLst>
                                          <p:attrName>style.visibility</p:attrName>
                                        </p:attrNameLst>
                                      </p:cBhvr>
                                      <p:to>
                                        <p:strVal val="visible"/>
                                      </p:to>
                                    </p:set>
                                    <p:animEffect transition="in" filter="fade">
                                      <p:cBhvr>
                                        <p:cTn id="47" dur="2000"/>
                                        <p:tgtEl>
                                          <p:spTgt spid="345091">
                                            <p:txEl>
                                              <p:pRg st="14" end="14"/>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45091">
                                            <p:txEl>
                                              <p:pRg st="15" end="15"/>
                                            </p:txEl>
                                          </p:spTgt>
                                        </p:tgtEl>
                                        <p:attrNameLst>
                                          <p:attrName>style.visibility</p:attrName>
                                        </p:attrNameLst>
                                      </p:cBhvr>
                                      <p:to>
                                        <p:strVal val="visible"/>
                                      </p:to>
                                    </p:set>
                                    <p:animEffect transition="in" filter="fade">
                                      <p:cBhvr>
                                        <p:cTn id="50" dur="2000"/>
                                        <p:tgtEl>
                                          <p:spTgt spid="345091">
                                            <p:txEl>
                                              <p:pRg st="15" end="1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345092"/>
                                        </p:tgtEl>
                                        <p:attrNameLst>
                                          <p:attrName>style.visibility</p:attrName>
                                        </p:attrNameLst>
                                      </p:cBhvr>
                                      <p:to>
                                        <p:strVal val="visible"/>
                                      </p:to>
                                    </p:set>
                                    <p:anim calcmode="lin" valueType="num">
                                      <p:cBhvr additive="base">
                                        <p:cTn id="55" dur="500" fill="hold"/>
                                        <p:tgtEl>
                                          <p:spTgt spid="345092"/>
                                        </p:tgtEl>
                                        <p:attrNameLst>
                                          <p:attrName>ppt_x</p:attrName>
                                        </p:attrNameLst>
                                      </p:cBhvr>
                                      <p:tavLst>
                                        <p:tav tm="0">
                                          <p:val>
                                            <p:strVal val="1+#ppt_w/2"/>
                                          </p:val>
                                        </p:tav>
                                        <p:tav tm="100000">
                                          <p:val>
                                            <p:strVal val="#ppt_x"/>
                                          </p:val>
                                        </p:tav>
                                      </p:tavLst>
                                    </p:anim>
                                    <p:anim calcmode="lin" valueType="num">
                                      <p:cBhvr additive="base">
                                        <p:cTn id="56" dur="500" fill="hold"/>
                                        <p:tgtEl>
                                          <p:spTgt spid="3450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090" grpId="0" animBg="1"/>
      <p:bldP spid="345091"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smtClean="0"/>
              <a:t>Larger picture ideas from reading “The duel for the doorstep”  </a:t>
            </a:r>
            <a:r>
              <a:rPr lang="en-US" sz="2000" smtClean="0"/>
              <a:t>(McK Q, 2000)</a:t>
            </a:r>
          </a:p>
        </p:txBody>
      </p:sp>
      <p:sp>
        <p:nvSpPr>
          <p:cNvPr id="322563" name="Rectangle 3"/>
          <p:cNvSpPr>
            <a:spLocks noGrp="1" noChangeArrowheads="1"/>
          </p:cNvSpPr>
          <p:nvPr>
            <p:ph type="body" idx="1"/>
          </p:nvPr>
        </p:nvSpPr>
        <p:spPr/>
        <p:txBody>
          <a:bodyPr/>
          <a:lstStyle/>
          <a:p>
            <a:pPr eaLnBrk="1" hangingPunct="1"/>
            <a:r>
              <a:rPr lang="en-US" smtClean="0"/>
              <a:t>Fulfillment </a:t>
            </a:r>
          </a:p>
          <a:p>
            <a:pPr lvl="1" eaLnBrk="1" hangingPunct="1"/>
            <a:r>
              <a:rPr lang="en-US" sz="1800" smtClean="0"/>
              <a:t>basics: take &amp; enter orders, P&amp;P, delivery</a:t>
            </a:r>
          </a:p>
          <a:p>
            <a:pPr lvl="1" eaLnBrk="1" hangingPunct="1"/>
            <a:r>
              <a:rPr lang="en-US" sz="1800" smtClean="0"/>
              <a:t>Also: answer customer queries, learn from them + from the transactions, integrate orders &amp; returns (both on-line and off-line)</a:t>
            </a:r>
          </a:p>
          <a:p>
            <a:pPr eaLnBrk="1" hangingPunct="1"/>
            <a:r>
              <a:rPr lang="en-US" smtClean="0"/>
              <a:t>Challenges for on-line fulfillment operations:</a:t>
            </a:r>
          </a:p>
          <a:p>
            <a:pPr lvl="1" eaLnBrk="1" hangingPunct="1"/>
            <a:r>
              <a:rPr lang="en-US" sz="1800" smtClean="0"/>
              <a:t>Controlling customer data</a:t>
            </a:r>
          </a:p>
          <a:p>
            <a:pPr lvl="1" eaLnBrk="1" hangingPunct="1"/>
            <a:r>
              <a:rPr lang="en-US" sz="1800" smtClean="0"/>
              <a:t>Integrate on-line and off-line orders</a:t>
            </a:r>
          </a:p>
          <a:p>
            <a:pPr lvl="1" eaLnBrk="1" hangingPunct="1"/>
            <a:r>
              <a:rPr lang="en-US" sz="1800" smtClean="0"/>
              <a:t>Deliver goods cost-effectively</a:t>
            </a:r>
          </a:p>
          <a:p>
            <a:pPr lvl="1" eaLnBrk="1" hangingPunct="1"/>
            <a:r>
              <a:rPr lang="en-US" sz="1800" smtClean="0"/>
              <a:t>Handle returns (11% of revenue is returned!)</a:t>
            </a:r>
          </a:p>
          <a:p>
            <a:pPr eaLnBrk="1" hangingPunct="1"/>
            <a:r>
              <a:rPr lang="en-US" smtClean="0"/>
              <a:t>Three operational strategies to fulfillment:</a:t>
            </a:r>
          </a:p>
          <a:p>
            <a:pPr lvl="1" eaLnBrk="1" hangingPunct="1"/>
            <a:r>
              <a:rPr lang="en-US" sz="1800" smtClean="0"/>
              <a:t>Outsource, build selective capabilities, integrate and control entire chain of ops</a:t>
            </a:r>
          </a:p>
          <a:p>
            <a:pPr lvl="1" eaLnBrk="1" hangingPunct="1"/>
            <a:r>
              <a:rPr lang="en-US" sz="1800" smtClean="0"/>
              <a:t>Decide based on four variables:</a:t>
            </a:r>
          </a:p>
          <a:p>
            <a:pPr lvl="2" eaLnBrk="1" hangingPunct="1"/>
            <a:r>
              <a:rPr lang="en-US" smtClean="0"/>
              <a:t>Nature of customer’s interaction with product and seller</a:t>
            </a:r>
          </a:p>
          <a:p>
            <a:pPr lvl="2" eaLnBrk="1" hangingPunct="1"/>
            <a:r>
              <a:rPr lang="en-US" smtClean="0"/>
              <a:t>Current capabilities</a:t>
            </a:r>
          </a:p>
          <a:p>
            <a:pPr lvl="2" eaLnBrk="1" hangingPunct="1"/>
            <a:r>
              <a:rPr lang="en-US" smtClean="0"/>
              <a:t>Capabilities that are or will become commodity operations</a:t>
            </a:r>
          </a:p>
          <a:p>
            <a:pPr lvl="2" eaLnBrk="1" hangingPunct="1"/>
            <a:r>
              <a:rPr lang="en-US" smtClean="0"/>
              <a:t>Trade-off between time, cost and control</a:t>
            </a:r>
          </a:p>
        </p:txBody>
      </p:sp>
      <p:grpSp>
        <p:nvGrpSpPr>
          <p:cNvPr id="2" name="Group 6"/>
          <p:cNvGrpSpPr>
            <a:grpSpLocks/>
          </p:cNvGrpSpPr>
          <p:nvPr/>
        </p:nvGrpSpPr>
        <p:grpSpPr bwMode="auto">
          <a:xfrm>
            <a:off x="6642100" y="5106988"/>
            <a:ext cx="2366963" cy="1346200"/>
            <a:chOff x="4184" y="3217"/>
            <a:chExt cx="1491" cy="848"/>
          </a:xfrm>
        </p:grpSpPr>
        <p:sp>
          <p:nvSpPr>
            <p:cNvPr id="64517" name="AutoShape 4"/>
            <p:cNvSpPr>
              <a:spLocks/>
            </p:cNvSpPr>
            <p:nvPr/>
          </p:nvSpPr>
          <p:spPr bwMode="auto">
            <a:xfrm>
              <a:off x="4184" y="3217"/>
              <a:ext cx="93" cy="848"/>
            </a:xfrm>
            <a:prstGeom prst="rightBrace">
              <a:avLst>
                <a:gd name="adj1" fmla="val 75986"/>
                <a:gd name="adj2" fmla="val 50000"/>
              </a:avLst>
            </a:prstGeom>
            <a:noFill/>
            <a:ln w="9525">
              <a:solidFill>
                <a:schemeClr val="tx1"/>
              </a:solidFill>
              <a:round/>
              <a:headEnd/>
              <a:tailEnd/>
            </a:ln>
          </p:spPr>
          <p:txBody>
            <a:bodyPr wrap="none" anchor="ctr">
              <a:spAutoFit/>
            </a:bodyPr>
            <a:lstStyle/>
            <a:p>
              <a:endParaRPr lang="en-US"/>
            </a:p>
          </p:txBody>
        </p:sp>
        <p:sp>
          <p:nvSpPr>
            <p:cNvPr id="64518" name="Text Box 5"/>
            <p:cNvSpPr txBox="1">
              <a:spLocks noChangeArrowheads="1"/>
            </p:cNvSpPr>
            <p:nvPr/>
          </p:nvSpPr>
          <p:spPr bwMode="auto">
            <a:xfrm>
              <a:off x="4347" y="3374"/>
              <a:ext cx="1328" cy="520"/>
            </a:xfrm>
            <a:prstGeom prst="rect">
              <a:avLst/>
            </a:prstGeom>
            <a:noFill/>
            <a:ln w="9525" algn="ctr">
              <a:noFill/>
              <a:prstDash val="dash"/>
              <a:miter lim="800000"/>
              <a:headEnd/>
              <a:tailEnd/>
            </a:ln>
          </p:spPr>
          <p:txBody>
            <a:bodyPr wrap="none">
              <a:spAutoFit/>
            </a:bodyPr>
            <a:lstStyle/>
            <a:p>
              <a:pPr algn="ctr"/>
              <a:r>
                <a:rPr lang="en-US" sz="1600"/>
                <a:t>Exactly in line with our</a:t>
              </a:r>
            </a:p>
            <a:p>
              <a:pPr algn="ctr"/>
              <a:r>
                <a:rPr lang="en-US" sz="1600"/>
                <a:t>view of </a:t>
              </a:r>
            </a:p>
            <a:p>
              <a:pPr algn="ctr"/>
              <a:r>
                <a:rPr lang="en-US" sz="1600"/>
                <a:t>operations strategy</a:t>
              </a: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2563">
                                            <p:txEl>
                                              <p:pRg st="0" end="0"/>
                                            </p:txEl>
                                          </p:spTgt>
                                        </p:tgtEl>
                                        <p:attrNameLst>
                                          <p:attrName>style.visibility</p:attrName>
                                        </p:attrNameLst>
                                      </p:cBhvr>
                                      <p:to>
                                        <p:strVal val="visible"/>
                                      </p:to>
                                    </p:set>
                                    <p:anim calcmode="lin" valueType="num">
                                      <p:cBhvr additive="base">
                                        <p:cTn id="7" dur="500" fill="hold"/>
                                        <p:tgtEl>
                                          <p:spTgt spid="3225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256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22563">
                                            <p:txEl>
                                              <p:pRg st="1" end="1"/>
                                            </p:txEl>
                                          </p:spTgt>
                                        </p:tgtEl>
                                        <p:attrNameLst>
                                          <p:attrName>style.visibility</p:attrName>
                                        </p:attrNameLst>
                                      </p:cBhvr>
                                      <p:to>
                                        <p:strVal val="visible"/>
                                      </p:to>
                                    </p:set>
                                    <p:anim calcmode="lin" valueType="num">
                                      <p:cBhvr additive="base">
                                        <p:cTn id="11" dur="500" fill="hold"/>
                                        <p:tgtEl>
                                          <p:spTgt spid="32256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2256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22563">
                                            <p:txEl>
                                              <p:pRg st="2" end="2"/>
                                            </p:txEl>
                                          </p:spTgt>
                                        </p:tgtEl>
                                        <p:attrNameLst>
                                          <p:attrName>style.visibility</p:attrName>
                                        </p:attrNameLst>
                                      </p:cBhvr>
                                      <p:to>
                                        <p:strVal val="visible"/>
                                      </p:to>
                                    </p:set>
                                    <p:anim calcmode="lin" valueType="num">
                                      <p:cBhvr additive="base">
                                        <p:cTn id="15" dur="500" fill="hold"/>
                                        <p:tgtEl>
                                          <p:spTgt spid="32256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225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22563">
                                            <p:txEl>
                                              <p:pRg st="3" end="3"/>
                                            </p:txEl>
                                          </p:spTgt>
                                        </p:tgtEl>
                                        <p:attrNameLst>
                                          <p:attrName>style.visibility</p:attrName>
                                        </p:attrNameLst>
                                      </p:cBhvr>
                                      <p:to>
                                        <p:strVal val="visible"/>
                                      </p:to>
                                    </p:set>
                                    <p:anim calcmode="lin" valueType="num">
                                      <p:cBhvr additive="base">
                                        <p:cTn id="21" dur="500" fill="hold"/>
                                        <p:tgtEl>
                                          <p:spTgt spid="32256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2256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22563">
                                            <p:txEl>
                                              <p:pRg st="4" end="4"/>
                                            </p:txEl>
                                          </p:spTgt>
                                        </p:tgtEl>
                                        <p:attrNameLst>
                                          <p:attrName>style.visibility</p:attrName>
                                        </p:attrNameLst>
                                      </p:cBhvr>
                                      <p:to>
                                        <p:strVal val="visible"/>
                                      </p:to>
                                    </p:set>
                                    <p:anim calcmode="lin" valueType="num">
                                      <p:cBhvr additive="base">
                                        <p:cTn id="25" dur="500" fill="hold"/>
                                        <p:tgtEl>
                                          <p:spTgt spid="32256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2256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22563">
                                            <p:txEl>
                                              <p:pRg st="5" end="5"/>
                                            </p:txEl>
                                          </p:spTgt>
                                        </p:tgtEl>
                                        <p:attrNameLst>
                                          <p:attrName>style.visibility</p:attrName>
                                        </p:attrNameLst>
                                      </p:cBhvr>
                                      <p:to>
                                        <p:strVal val="visible"/>
                                      </p:to>
                                    </p:set>
                                    <p:anim calcmode="lin" valueType="num">
                                      <p:cBhvr additive="base">
                                        <p:cTn id="29" dur="500" fill="hold"/>
                                        <p:tgtEl>
                                          <p:spTgt spid="32256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2256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22563">
                                            <p:txEl>
                                              <p:pRg st="6" end="6"/>
                                            </p:txEl>
                                          </p:spTgt>
                                        </p:tgtEl>
                                        <p:attrNameLst>
                                          <p:attrName>style.visibility</p:attrName>
                                        </p:attrNameLst>
                                      </p:cBhvr>
                                      <p:to>
                                        <p:strVal val="visible"/>
                                      </p:to>
                                    </p:set>
                                    <p:anim calcmode="lin" valueType="num">
                                      <p:cBhvr additive="base">
                                        <p:cTn id="33" dur="500" fill="hold"/>
                                        <p:tgtEl>
                                          <p:spTgt spid="32256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2256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22563">
                                            <p:txEl>
                                              <p:pRg st="7" end="7"/>
                                            </p:txEl>
                                          </p:spTgt>
                                        </p:tgtEl>
                                        <p:attrNameLst>
                                          <p:attrName>style.visibility</p:attrName>
                                        </p:attrNameLst>
                                      </p:cBhvr>
                                      <p:to>
                                        <p:strVal val="visible"/>
                                      </p:to>
                                    </p:set>
                                    <p:anim calcmode="lin" valueType="num">
                                      <p:cBhvr additive="base">
                                        <p:cTn id="37" dur="500" fill="hold"/>
                                        <p:tgtEl>
                                          <p:spTgt spid="32256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2256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22563">
                                            <p:txEl>
                                              <p:pRg st="8" end="8"/>
                                            </p:txEl>
                                          </p:spTgt>
                                        </p:tgtEl>
                                        <p:attrNameLst>
                                          <p:attrName>style.visibility</p:attrName>
                                        </p:attrNameLst>
                                      </p:cBhvr>
                                      <p:to>
                                        <p:strVal val="visible"/>
                                      </p:to>
                                    </p:set>
                                    <p:anim calcmode="lin" valueType="num">
                                      <p:cBhvr additive="base">
                                        <p:cTn id="43" dur="500" fill="hold"/>
                                        <p:tgtEl>
                                          <p:spTgt spid="32256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22563">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22563">
                                            <p:txEl>
                                              <p:pRg st="9" end="9"/>
                                            </p:txEl>
                                          </p:spTgt>
                                        </p:tgtEl>
                                        <p:attrNameLst>
                                          <p:attrName>style.visibility</p:attrName>
                                        </p:attrNameLst>
                                      </p:cBhvr>
                                      <p:to>
                                        <p:strVal val="visible"/>
                                      </p:to>
                                    </p:set>
                                    <p:anim calcmode="lin" valueType="num">
                                      <p:cBhvr additive="base">
                                        <p:cTn id="47" dur="500" fill="hold"/>
                                        <p:tgtEl>
                                          <p:spTgt spid="322563">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22563">
                                            <p:txEl>
                                              <p:pRg st="9" end="9"/>
                                            </p:txEl>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22563">
                                            <p:txEl>
                                              <p:pRg st="10" end="10"/>
                                            </p:txEl>
                                          </p:spTgt>
                                        </p:tgtEl>
                                        <p:attrNameLst>
                                          <p:attrName>style.visibility</p:attrName>
                                        </p:attrNameLst>
                                      </p:cBhvr>
                                      <p:to>
                                        <p:strVal val="visible"/>
                                      </p:to>
                                    </p:set>
                                    <p:anim calcmode="lin" valueType="num">
                                      <p:cBhvr additive="base">
                                        <p:cTn id="51" dur="500" fill="hold"/>
                                        <p:tgtEl>
                                          <p:spTgt spid="322563">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22563">
                                            <p:txEl>
                                              <p:pRg st="10" end="10"/>
                                            </p:txEl>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22563">
                                            <p:txEl>
                                              <p:pRg st="11" end="11"/>
                                            </p:txEl>
                                          </p:spTgt>
                                        </p:tgtEl>
                                        <p:attrNameLst>
                                          <p:attrName>style.visibility</p:attrName>
                                        </p:attrNameLst>
                                      </p:cBhvr>
                                      <p:to>
                                        <p:strVal val="visible"/>
                                      </p:to>
                                    </p:set>
                                    <p:anim calcmode="lin" valueType="num">
                                      <p:cBhvr additive="base">
                                        <p:cTn id="55" dur="500" fill="hold"/>
                                        <p:tgtEl>
                                          <p:spTgt spid="322563">
                                            <p:txEl>
                                              <p:pRg st="11" end="1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22563">
                                            <p:txEl>
                                              <p:pRg st="11" end="11"/>
                                            </p:txEl>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22563">
                                            <p:txEl>
                                              <p:pRg st="12" end="12"/>
                                            </p:txEl>
                                          </p:spTgt>
                                        </p:tgtEl>
                                        <p:attrNameLst>
                                          <p:attrName>style.visibility</p:attrName>
                                        </p:attrNameLst>
                                      </p:cBhvr>
                                      <p:to>
                                        <p:strVal val="visible"/>
                                      </p:to>
                                    </p:set>
                                    <p:anim calcmode="lin" valueType="num">
                                      <p:cBhvr additive="base">
                                        <p:cTn id="59" dur="500" fill="hold"/>
                                        <p:tgtEl>
                                          <p:spTgt spid="322563">
                                            <p:txEl>
                                              <p:pRg st="12" end="12"/>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22563">
                                            <p:txEl>
                                              <p:pRg st="12" end="12"/>
                                            </p:txEl>
                                          </p:spTgt>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22563">
                                            <p:txEl>
                                              <p:pRg st="13" end="13"/>
                                            </p:txEl>
                                          </p:spTgt>
                                        </p:tgtEl>
                                        <p:attrNameLst>
                                          <p:attrName>style.visibility</p:attrName>
                                        </p:attrNameLst>
                                      </p:cBhvr>
                                      <p:to>
                                        <p:strVal val="visible"/>
                                      </p:to>
                                    </p:set>
                                    <p:anim calcmode="lin" valueType="num">
                                      <p:cBhvr additive="base">
                                        <p:cTn id="63" dur="500" fill="hold"/>
                                        <p:tgtEl>
                                          <p:spTgt spid="322563">
                                            <p:txEl>
                                              <p:pRg st="13" end="13"/>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22563">
                                            <p:txEl>
                                              <p:pRg st="13" end="13"/>
                                            </p:txEl>
                                          </p:spTgt>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22563">
                                            <p:txEl>
                                              <p:pRg st="14" end="14"/>
                                            </p:txEl>
                                          </p:spTgt>
                                        </p:tgtEl>
                                        <p:attrNameLst>
                                          <p:attrName>style.visibility</p:attrName>
                                        </p:attrNameLst>
                                      </p:cBhvr>
                                      <p:to>
                                        <p:strVal val="visible"/>
                                      </p:to>
                                    </p:set>
                                    <p:anim calcmode="lin" valueType="num">
                                      <p:cBhvr additive="base">
                                        <p:cTn id="67" dur="500" fill="hold"/>
                                        <p:tgtEl>
                                          <p:spTgt spid="322563">
                                            <p:txEl>
                                              <p:pRg st="14" end="14"/>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22563">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additive="base">
                                        <p:cTn id="73" dur="500" fill="hold"/>
                                        <p:tgtEl>
                                          <p:spTgt spid="2"/>
                                        </p:tgtEl>
                                        <p:attrNameLst>
                                          <p:attrName>ppt_x</p:attrName>
                                        </p:attrNameLst>
                                      </p:cBhvr>
                                      <p:tavLst>
                                        <p:tav tm="0">
                                          <p:val>
                                            <p:strVal val="#ppt_x"/>
                                          </p:val>
                                        </p:tav>
                                        <p:tav tm="100000">
                                          <p:val>
                                            <p:strVal val="#ppt_x"/>
                                          </p:val>
                                        </p:tav>
                                      </p:tavLst>
                                    </p:anim>
                                    <p:anim calcmode="lin" valueType="num">
                                      <p:cBhvr additive="base">
                                        <p:cTn id="7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56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381000" y="7938"/>
            <a:ext cx="8763000" cy="955675"/>
          </a:xfrm>
        </p:spPr>
        <p:txBody>
          <a:bodyPr/>
          <a:lstStyle/>
          <a:p>
            <a:pPr eaLnBrk="1" hangingPunct="1"/>
            <a:r>
              <a:rPr lang="en-US" sz="2400" smtClean="0"/>
              <a:t>Scorecard to analyze impact of IT as enhancing:</a:t>
            </a:r>
            <a:br>
              <a:rPr lang="en-US" sz="2400" smtClean="0"/>
            </a:br>
            <a:r>
              <a:rPr lang="en-US" sz="2400" smtClean="0"/>
              <a:t>Value/Revenue			Productivity/Efficiency</a:t>
            </a:r>
          </a:p>
        </p:txBody>
      </p:sp>
      <p:sp>
        <p:nvSpPr>
          <p:cNvPr id="65539" name="Rectangle 3"/>
          <p:cNvSpPr>
            <a:spLocks noGrp="1" noChangeArrowheads="1"/>
          </p:cNvSpPr>
          <p:nvPr>
            <p:ph type="body" idx="1"/>
          </p:nvPr>
        </p:nvSpPr>
        <p:spPr>
          <a:xfrm>
            <a:off x="155575" y="1120775"/>
            <a:ext cx="4518025" cy="5464175"/>
          </a:xfrm>
          <a:noFill/>
        </p:spPr>
        <p:txBody>
          <a:bodyPr/>
          <a:lstStyle/>
          <a:p>
            <a:pPr marL="223838" indent="-223838" eaLnBrk="1" hangingPunct="1">
              <a:lnSpc>
                <a:spcPct val="90000"/>
              </a:lnSpc>
              <a:buFont typeface="Wingdings" pitchFamily="2" charset="2"/>
              <a:buNone/>
            </a:pPr>
            <a:r>
              <a:rPr lang="en-US" sz="1600" smtClean="0">
                <a:latin typeface="Arial" pitchFamily="34" charset="0"/>
              </a:rPr>
              <a:t>1. </a:t>
            </a:r>
            <a:r>
              <a:rPr lang="en-US" sz="1600" i="1" smtClean="0">
                <a:latin typeface="Arial" pitchFamily="34" charset="0"/>
              </a:rPr>
              <a:t>Direct</a:t>
            </a:r>
            <a:r>
              <a:rPr lang="en-US" sz="1600" smtClean="0">
                <a:latin typeface="Arial" pitchFamily="34" charset="0"/>
              </a:rPr>
              <a:t> contact and sales: shrink the supply chain</a:t>
            </a:r>
          </a:p>
          <a:p>
            <a:pPr marL="504825" lvl="1" indent="-166688" eaLnBrk="1" hangingPunct="1">
              <a:lnSpc>
                <a:spcPct val="90000"/>
              </a:lnSpc>
              <a:buFontTx/>
              <a:buNone/>
            </a:pPr>
            <a:r>
              <a:rPr lang="en-US" sz="1400" smtClean="0">
                <a:latin typeface="Arial" pitchFamily="34" charset="0"/>
              </a:rPr>
              <a:t>0	Higher margins from eliminating intermediaries</a:t>
            </a:r>
          </a:p>
          <a:p>
            <a:pPr marL="223838" indent="-223838" eaLnBrk="1" hangingPunct="1">
              <a:lnSpc>
                <a:spcPct val="90000"/>
              </a:lnSpc>
              <a:buFont typeface="Wingdings" pitchFamily="2" charset="2"/>
              <a:buNone/>
            </a:pPr>
            <a:r>
              <a:rPr lang="en-US" sz="1600" smtClean="0">
                <a:latin typeface="Arial" pitchFamily="34" charset="0"/>
              </a:rPr>
              <a:t>2. On-line information allows:</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Flexibility on price, product portfolio and promotions</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Wider product portfolio: specialty items</a:t>
            </a:r>
          </a:p>
          <a:p>
            <a:pPr marL="504825" lvl="1" indent="-166688" eaLnBrk="1" hangingPunct="1">
              <a:lnSpc>
                <a:spcPct val="90000"/>
              </a:lnSpc>
              <a:buFontTx/>
              <a:buNone/>
            </a:pPr>
            <a:r>
              <a:rPr lang="en-US" sz="1400" smtClean="0">
                <a:latin typeface="Arial" pitchFamily="34" charset="0"/>
              </a:rPr>
              <a:t>0	Faster time to market</a:t>
            </a:r>
          </a:p>
          <a:p>
            <a:pPr marL="223838" indent="-223838" eaLnBrk="1" hangingPunct="1">
              <a:lnSpc>
                <a:spcPct val="90000"/>
              </a:lnSpc>
              <a:buFont typeface="Wingdings" pitchFamily="2" charset="2"/>
              <a:buNone/>
            </a:pPr>
            <a:r>
              <a:rPr lang="en-US" sz="1600" smtClean="0">
                <a:latin typeface="Arial" pitchFamily="34" charset="0"/>
              </a:rPr>
              <a:t>3. On-line negotiations of prices and contract terms:</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Price and Service customization: menus, shopping lists</a:t>
            </a:r>
          </a:p>
          <a:p>
            <a:pPr marL="504825" lvl="1" indent="-166688" eaLnBrk="1" hangingPunct="1">
              <a:lnSpc>
                <a:spcPct val="90000"/>
              </a:lnSpc>
            </a:pPr>
            <a:r>
              <a:rPr lang="en-US" sz="1400" smtClean="0">
                <a:solidFill>
                  <a:srgbClr val="FF0000"/>
                </a:solidFill>
                <a:latin typeface="Arial" pitchFamily="34" charset="0"/>
              </a:rPr>
              <a:t>Downward price pressure due to increased competition</a:t>
            </a:r>
          </a:p>
          <a:p>
            <a:pPr marL="223838" indent="-223838" eaLnBrk="1" hangingPunct="1">
              <a:lnSpc>
                <a:spcPct val="90000"/>
              </a:lnSpc>
              <a:buFont typeface="Wingdings" pitchFamily="2" charset="2"/>
              <a:buNone/>
            </a:pPr>
            <a:r>
              <a:rPr lang="en-US" sz="1600" smtClean="0">
                <a:latin typeface="Arial" pitchFamily="34" charset="0"/>
              </a:rPr>
              <a:t>4. Order placement and tracking: </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Access at anytime from any place: convenience</a:t>
            </a:r>
          </a:p>
          <a:p>
            <a:pPr marL="223838" indent="-223838" eaLnBrk="1" hangingPunct="1">
              <a:lnSpc>
                <a:spcPct val="90000"/>
              </a:lnSpc>
              <a:buFont typeface="Wingdings" pitchFamily="2" charset="2"/>
              <a:buNone/>
            </a:pPr>
            <a:r>
              <a:rPr lang="en-US" sz="1600" smtClean="0">
                <a:latin typeface="Arial" pitchFamily="34" charset="0"/>
              </a:rPr>
              <a:t>5. Fulfillment:</a:t>
            </a:r>
          </a:p>
          <a:p>
            <a:pPr marL="504825" lvl="1" indent="-166688" eaLnBrk="1" hangingPunct="1">
              <a:lnSpc>
                <a:spcPct val="90000"/>
              </a:lnSpc>
              <a:buFontTx/>
              <a:buNone/>
            </a:pPr>
            <a:r>
              <a:rPr lang="en-US" sz="1400" smtClean="0">
                <a:latin typeface="Arial" pitchFamily="34" charset="0"/>
              </a:rPr>
              <a:t>0	Increased availability by aggregating information</a:t>
            </a:r>
          </a:p>
          <a:p>
            <a:pPr marL="504825" lvl="1" indent="-166688" eaLnBrk="1" hangingPunct="1">
              <a:lnSpc>
                <a:spcPct val="90000"/>
              </a:lnSpc>
            </a:pPr>
            <a:r>
              <a:rPr lang="en-US" sz="1400" b="1" smtClean="0">
                <a:solidFill>
                  <a:srgbClr val="FF0000"/>
                </a:solidFill>
                <a:latin typeface="Arial" pitchFamily="34" charset="0"/>
              </a:rPr>
              <a:t>Longer</a:t>
            </a:r>
            <a:r>
              <a:rPr lang="en-US" sz="1400" smtClean="0">
                <a:solidFill>
                  <a:srgbClr val="FF0000"/>
                </a:solidFill>
                <a:latin typeface="Arial" pitchFamily="34" charset="0"/>
              </a:rPr>
              <a:t> response time than store</a:t>
            </a:r>
          </a:p>
          <a:p>
            <a:pPr marL="504825" lvl="1" indent="-166688" eaLnBrk="1" hangingPunct="1">
              <a:lnSpc>
                <a:spcPct val="90000"/>
              </a:lnSpc>
              <a:buFontTx/>
              <a:buNone/>
            </a:pPr>
            <a:r>
              <a:rPr lang="en-US" sz="1400" smtClean="0">
                <a:latin typeface="Arial" pitchFamily="34" charset="0"/>
              </a:rPr>
              <a:t>0	Increased choice of delivery options</a:t>
            </a:r>
          </a:p>
          <a:p>
            <a:pPr marL="223838" indent="-223838" eaLnBrk="1" hangingPunct="1">
              <a:lnSpc>
                <a:spcPct val="90000"/>
              </a:lnSpc>
              <a:buFont typeface="Wingdings" pitchFamily="2" charset="2"/>
              <a:buNone/>
            </a:pPr>
            <a:r>
              <a:rPr lang="en-US" sz="1600" smtClean="0">
                <a:latin typeface="Arial" pitchFamily="34" charset="0"/>
              </a:rPr>
              <a:t>6. Efficient funds transfer - reduce working capital</a:t>
            </a:r>
          </a:p>
        </p:txBody>
      </p:sp>
      <p:sp>
        <p:nvSpPr>
          <p:cNvPr id="65540" name="Rectangle 4"/>
          <p:cNvSpPr>
            <a:spLocks noChangeArrowheads="1"/>
          </p:cNvSpPr>
          <p:nvPr/>
        </p:nvSpPr>
        <p:spPr bwMode="auto">
          <a:xfrm>
            <a:off x="4614863" y="1082675"/>
            <a:ext cx="4398962" cy="5105400"/>
          </a:xfrm>
          <a:prstGeom prst="rect">
            <a:avLst/>
          </a:prstGeom>
          <a:noFill/>
          <a:ln w="9525">
            <a:noFill/>
            <a:miter lim="800000"/>
            <a:headEnd/>
            <a:tailEnd/>
          </a:ln>
        </p:spPr>
        <p:txBody>
          <a:bodyPr lIns="92075" tIns="46038" rIns="92075" bIns="46038"/>
          <a:lstStyle/>
          <a:p>
            <a:pPr marL="228600" indent="-228600">
              <a:lnSpc>
                <a:spcPct val="90000"/>
              </a:lnSpc>
              <a:spcBef>
                <a:spcPct val="20000"/>
              </a:spcBef>
              <a:buSzPct val="90000"/>
              <a:buFont typeface="Symbol" pitchFamily="18" charset="2"/>
              <a:buNone/>
            </a:pPr>
            <a:r>
              <a:rPr lang="en-US" sz="1600">
                <a:latin typeface="Arial" pitchFamily="34" charset="0"/>
              </a:rPr>
              <a:t>1. Capacity &amp; Facilities: </a:t>
            </a:r>
          </a:p>
          <a:p>
            <a:pPr marL="495300" lvl="1" indent="-152400">
              <a:lnSpc>
                <a:spcPct val="90000"/>
              </a:lnSpc>
              <a:spcBef>
                <a:spcPct val="20000"/>
              </a:spcBef>
              <a:buSzPct val="85000"/>
              <a:buFont typeface="Arial Unicode MS" pitchFamily="34" charset="-128"/>
              <a:buChar char="✓"/>
            </a:pPr>
            <a:r>
              <a:rPr lang="en-US" sz="1400">
                <a:solidFill>
                  <a:srgbClr val="33CC33"/>
                </a:solidFill>
                <a:latin typeface="Arial" pitchFamily="34" charset="0"/>
              </a:rPr>
              <a:t>Site costs: eliminate intermediaries or retail and distribution sites: </a:t>
            </a:r>
            <a:r>
              <a:rPr lang="en-US" sz="1800" i="1">
                <a:solidFill>
                  <a:srgbClr val="33CC33"/>
                </a:solidFill>
              </a:rPr>
              <a:t>– </a:t>
            </a:r>
            <a:r>
              <a:rPr lang="en-US" sz="1800">
                <a:solidFill>
                  <a:srgbClr val="33CC33"/>
                </a:solidFill>
                <a:latin typeface="Symbol" pitchFamily="18" charset="2"/>
              </a:rPr>
              <a:t>D</a:t>
            </a:r>
            <a:r>
              <a:rPr lang="en-US" sz="1800" i="1">
                <a:solidFill>
                  <a:srgbClr val="33CC33"/>
                </a:solidFill>
              </a:rPr>
              <a:t>C</a:t>
            </a:r>
            <a:r>
              <a:rPr lang="en-US" sz="1800" baseline="-25000">
                <a:solidFill>
                  <a:srgbClr val="33CC33"/>
                </a:solidFill>
              </a:rPr>
              <a:t>no retail stores</a:t>
            </a:r>
            <a:endParaRPr lang="en-US" sz="1400">
              <a:solidFill>
                <a:srgbClr val="33CC33"/>
              </a:solidFill>
              <a:latin typeface="Arial" pitchFamily="34" charset="0"/>
            </a:endParaRPr>
          </a:p>
          <a:p>
            <a:pPr marL="495300" lvl="1" indent="-152400">
              <a:lnSpc>
                <a:spcPct val="90000"/>
              </a:lnSpc>
              <a:spcBef>
                <a:spcPct val="20000"/>
              </a:spcBef>
              <a:buSzPct val="85000"/>
              <a:buFont typeface="Arial" pitchFamily="34" charset="0"/>
              <a:buChar char="−"/>
            </a:pPr>
            <a:r>
              <a:rPr lang="en-US" sz="1400">
                <a:solidFill>
                  <a:srgbClr val="FF0000"/>
                </a:solidFill>
                <a:latin typeface="Arial" pitchFamily="34" charset="0"/>
              </a:rPr>
              <a:t>Processing costs: customer participation, smooth capacity req’s: </a:t>
            </a:r>
            <a:r>
              <a:rPr lang="en-US" sz="1800" i="1">
                <a:solidFill>
                  <a:srgbClr val="FF0000"/>
                </a:solidFill>
              </a:rPr>
              <a:t>+ </a:t>
            </a:r>
            <a:r>
              <a:rPr lang="en-US" sz="1800">
                <a:solidFill>
                  <a:srgbClr val="FF0000"/>
                </a:solidFill>
                <a:latin typeface="Symbol" pitchFamily="18" charset="2"/>
              </a:rPr>
              <a:t>D</a:t>
            </a:r>
            <a:r>
              <a:rPr lang="en-US" sz="1800" i="1">
                <a:solidFill>
                  <a:srgbClr val="FF0000"/>
                </a:solidFill>
              </a:rPr>
              <a:t>C</a:t>
            </a:r>
            <a:r>
              <a:rPr lang="en-US" sz="1800" baseline="-25000">
                <a:solidFill>
                  <a:srgbClr val="FF0000"/>
                </a:solidFill>
              </a:rPr>
              <a:t>P&amp;P</a:t>
            </a:r>
            <a:endParaRPr lang="en-US" sz="1400">
              <a:solidFill>
                <a:srgbClr val="FF0000"/>
              </a:solidFill>
              <a:latin typeface="Arial" pitchFamily="34" charset="0"/>
            </a:endParaRPr>
          </a:p>
          <a:p>
            <a:pPr marL="228600" indent="-228600">
              <a:lnSpc>
                <a:spcPct val="90000"/>
              </a:lnSpc>
              <a:spcBef>
                <a:spcPct val="20000"/>
              </a:spcBef>
              <a:buSzPct val="90000"/>
              <a:buFont typeface="Symbol" pitchFamily="18" charset="2"/>
              <a:buNone/>
            </a:pPr>
            <a:r>
              <a:rPr lang="en-US" sz="1600">
                <a:latin typeface="Arial" pitchFamily="34" charset="0"/>
              </a:rPr>
              <a:t>2. Vertical Integration</a:t>
            </a:r>
          </a:p>
          <a:p>
            <a:pPr marL="495300" lvl="1" indent="-152400">
              <a:lnSpc>
                <a:spcPct val="90000"/>
              </a:lnSpc>
              <a:spcBef>
                <a:spcPct val="20000"/>
              </a:spcBef>
              <a:buSzPct val="85000"/>
              <a:buFont typeface="Arial" pitchFamily="34" charset="0"/>
              <a:buChar char="−"/>
            </a:pPr>
            <a:r>
              <a:rPr lang="en-US" sz="1400">
                <a:latin typeface="Arial" pitchFamily="34" charset="0"/>
              </a:rPr>
              <a:t>with </a:t>
            </a:r>
            <a:r>
              <a:rPr lang="en-US" sz="1400">
                <a:solidFill>
                  <a:srgbClr val="FF0000"/>
                </a:solidFill>
                <a:latin typeface="Arial" pitchFamily="34" charset="0"/>
              </a:rPr>
              <a:t>upstream suppliers</a:t>
            </a:r>
            <a:r>
              <a:rPr lang="en-US" sz="1400">
                <a:latin typeface="Arial" pitchFamily="34" charset="0"/>
              </a:rPr>
              <a:t>, production &amp; logistics 	 </a:t>
            </a:r>
            <a:r>
              <a:rPr lang="en-US" sz="1400">
                <a:solidFill>
                  <a:srgbClr val="FF3300"/>
                </a:solidFill>
                <a:latin typeface="Symbol" pitchFamily="18" charset="2"/>
              </a:rPr>
              <a:t>+ D</a:t>
            </a:r>
            <a:r>
              <a:rPr lang="en-US" sz="1400" i="1">
                <a:solidFill>
                  <a:srgbClr val="FF3300"/>
                </a:solidFill>
              </a:rPr>
              <a:t>C</a:t>
            </a:r>
            <a:r>
              <a:rPr lang="en-US" sz="1400" baseline="-25000">
                <a:solidFill>
                  <a:srgbClr val="FF3300"/>
                </a:solidFill>
              </a:rPr>
              <a:t>sourcing</a:t>
            </a:r>
            <a:endParaRPr lang="en-US" sz="1000" i="1">
              <a:latin typeface="Arial" pitchFamily="34" charset="0"/>
            </a:endParaRPr>
          </a:p>
          <a:p>
            <a:pPr marL="495300" lvl="1" indent="-152400">
              <a:lnSpc>
                <a:spcPct val="90000"/>
              </a:lnSpc>
              <a:spcBef>
                <a:spcPct val="20000"/>
              </a:spcBef>
              <a:buSzPct val="85000"/>
              <a:buFont typeface="Arial" pitchFamily="34" charset="0"/>
              <a:buNone/>
            </a:pPr>
            <a:r>
              <a:rPr lang="en-US" sz="1400">
                <a:latin typeface="Arial" pitchFamily="34" charset="0"/>
              </a:rPr>
              <a:t>0	Eliminate intermediaries</a:t>
            </a:r>
          </a:p>
          <a:p>
            <a:pPr marL="228600" indent="-228600">
              <a:lnSpc>
                <a:spcPct val="90000"/>
              </a:lnSpc>
              <a:spcBef>
                <a:spcPct val="20000"/>
              </a:spcBef>
              <a:buSzPct val="90000"/>
              <a:buFont typeface="Symbol" pitchFamily="18" charset="2"/>
              <a:buNone/>
            </a:pPr>
            <a:r>
              <a:rPr lang="en-US" sz="1600">
                <a:latin typeface="Arial" pitchFamily="34" charset="0"/>
              </a:rPr>
              <a:t>3. Network design: Inventory &amp; 			Transportation</a:t>
            </a:r>
          </a:p>
          <a:p>
            <a:pPr marL="495300" lvl="1" indent="-152400">
              <a:lnSpc>
                <a:spcPct val="90000"/>
              </a:lnSpc>
              <a:spcBef>
                <a:spcPct val="20000"/>
              </a:spcBef>
              <a:buSzPct val="85000"/>
              <a:buFont typeface="Arial" pitchFamily="34" charset="0"/>
              <a:buNone/>
            </a:pPr>
            <a:r>
              <a:rPr lang="en-US" sz="1400">
                <a:latin typeface="Arial" pitchFamily="34" charset="0"/>
              </a:rPr>
              <a:t>0	Reduce cycle stock (geographic centralization)</a:t>
            </a:r>
          </a:p>
          <a:p>
            <a:pPr marL="495300" lvl="1" indent="-152400">
              <a:lnSpc>
                <a:spcPct val="90000"/>
              </a:lnSpc>
              <a:spcBef>
                <a:spcPct val="20000"/>
              </a:spcBef>
              <a:buSzPct val="85000"/>
              <a:buFont typeface="Arial" pitchFamily="34" charset="0"/>
              <a:buNone/>
            </a:pPr>
            <a:r>
              <a:rPr lang="en-US" sz="1400">
                <a:latin typeface="Arial" pitchFamily="34" charset="0"/>
              </a:rPr>
              <a:t>0	Reduce safety stock (statistical aggregation)</a:t>
            </a:r>
          </a:p>
          <a:p>
            <a:pPr marL="495300" lvl="1" indent="-152400">
              <a:lnSpc>
                <a:spcPct val="90000"/>
              </a:lnSpc>
              <a:spcBef>
                <a:spcPct val="20000"/>
              </a:spcBef>
              <a:buSzPct val="85000"/>
              <a:buFont typeface="Arial" pitchFamily="34" charset="0"/>
              <a:buNone/>
            </a:pPr>
            <a:r>
              <a:rPr lang="en-US" sz="1400">
                <a:latin typeface="Arial" pitchFamily="34" charset="0"/>
              </a:rPr>
              <a:t>0	Inbound</a:t>
            </a:r>
          </a:p>
          <a:p>
            <a:pPr marL="495300" lvl="1" indent="-152400">
              <a:lnSpc>
                <a:spcPct val="90000"/>
              </a:lnSpc>
              <a:spcBef>
                <a:spcPct val="20000"/>
              </a:spcBef>
              <a:buSzPct val="85000"/>
              <a:buFont typeface="Arial" pitchFamily="34" charset="0"/>
              <a:buChar char="−"/>
            </a:pPr>
            <a:r>
              <a:rPr lang="en-US" sz="1400">
                <a:solidFill>
                  <a:srgbClr val="FF0000"/>
                </a:solidFill>
                <a:latin typeface="Arial" pitchFamily="34" charset="0"/>
              </a:rPr>
              <a:t>Outbound: </a:t>
            </a:r>
            <a:r>
              <a:rPr lang="en-US" sz="1600">
                <a:solidFill>
                  <a:srgbClr val="FF0000"/>
                </a:solidFill>
              </a:rPr>
              <a:t>the</a:t>
            </a:r>
            <a:r>
              <a:rPr lang="en-US" sz="1600">
                <a:solidFill>
                  <a:srgbClr val="FF3300"/>
                </a:solidFill>
              </a:rPr>
              <a:t> last mile + it does </a:t>
            </a:r>
            <a:r>
              <a:rPr lang="en-US" sz="1600" i="1">
                <a:solidFill>
                  <a:srgbClr val="FF3300"/>
                </a:solidFill>
              </a:rPr>
              <a:t>not </a:t>
            </a:r>
            <a:r>
              <a:rPr lang="en-US" sz="1600">
                <a:solidFill>
                  <a:srgbClr val="FF3300"/>
                </a:solidFill>
              </a:rPr>
              <a:t>scale “well”… </a:t>
            </a:r>
            <a:r>
              <a:rPr lang="en-US" sz="1600" i="1">
                <a:solidFill>
                  <a:srgbClr val="FF3300"/>
                </a:solidFill>
              </a:rPr>
              <a:t>+ </a:t>
            </a:r>
            <a:r>
              <a:rPr lang="en-US" sz="1600">
                <a:solidFill>
                  <a:srgbClr val="FF3300"/>
                </a:solidFill>
                <a:latin typeface="Symbol" pitchFamily="18" charset="2"/>
              </a:rPr>
              <a:t>D</a:t>
            </a:r>
            <a:r>
              <a:rPr lang="en-US" sz="1600" i="1">
                <a:solidFill>
                  <a:srgbClr val="FF3300"/>
                </a:solidFill>
              </a:rPr>
              <a:t>C</a:t>
            </a:r>
            <a:r>
              <a:rPr lang="en-US" sz="1600" baseline="-25000">
                <a:solidFill>
                  <a:srgbClr val="FF3300"/>
                </a:solidFill>
              </a:rPr>
              <a:t>delivery</a:t>
            </a:r>
            <a:endParaRPr lang="en-US" sz="1200">
              <a:latin typeface="Arial" pitchFamily="34" charset="0"/>
            </a:endParaRPr>
          </a:p>
          <a:p>
            <a:pPr marL="228600" indent="-228600">
              <a:lnSpc>
                <a:spcPct val="90000"/>
              </a:lnSpc>
              <a:spcBef>
                <a:spcPct val="20000"/>
              </a:spcBef>
              <a:buSzPct val="90000"/>
              <a:buFont typeface="Symbol" pitchFamily="18" charset="2"/>
              <a:buNone/>
            </a:pPr>
            <a:r>
              <a:rPr lang="en-US" sz="1600">
                <a:latin typeface="Arial" pitchFamily="34" charset="0"/>
              </a:rPr>
              <a:t>4. Technology:</a:t>
            </a:r>
          </a:p>
          <a:p>
            <a:pPr marL="495300" lvl="1" indent="-152400">
              <a:lnSpc>
                <a:spcPct val="90000"/>
              </a:lnSpc>
              <a:spcBef>
                <a:spcPct val="20000"/>
              </a:spcBef>
              <a:buSzPct val="85000"/>
              <a:buFont typeface="Arial" pitchFamily="34" charset="0"/>
              <a:buNone/>
            </a:pPr>
            <a:r>
              <a:rPr lang="en-US" sz="1400">
                <a:latin typeface="Arial" pitchFamily="34" charset="0"/>
              </a:rPr>
              <a:t>0	Process: postpone product differentiation to after order placement</a:t>
            </a:r>
          </a:p>
          <a:p>
            <a:pPr marL="495300" lvl="1" indent="-152400">
              <a:lnSpc>
                <a:spcPct val="90000"/>
              </a:lnSpc>
              <a:spcBef>
                <a:spcPct val="20000"/>
              </a:spcBef>
              <a:buSzPct val="85000"/>
              <a:buFont typeface="Arial" pitchFamily="34" charset="0"/>
              <a:buNone/>
            </a:pPr>
            <a:r>
              <a:rPr lang="en-US" sz="1400">
                <a:latin typeface="Arial" pitchFamily="34" charset="0"/>
              </a:rPr>
              <a:t>0	Product: allow modular ATO</a:t>
            </a:r>
          </a:p>
          <a:p>
            <a:pPr marL="228600" indent="-228600">
              <a:lnSpc>
                <a:spcPct val="90000"/>
              </a:lnSpc>
              <a:spcBef>
                <a:spcPct val="20000"/>
              </a:spcBef>
              <a:buSzPct val="90000"/>
              <a:buFont typeface="Arial" pitchFamily="34" charset="0"/>
              <a:buNone/>
            </a:pPr>
            <a:r>
              <a:rPr lang="en-US" sz="1600">
                <a:latin typeface="Arial" pitchFamily="34" charset="0"/>
              </a:rPr>
              <a:t>5. Coordination and Information</a:t>
            </a:r>
          </a:p>
          <a:p>
            <a:pPr marL="495300" lvl="1" indent="-152400">
              <a:lnSpc>
                <a:spcPct val="90000"/>
              </a:lnSpc>
              <a:spcBef>
                <a:spcPct val="20000"/>
              </a:spcBef>
              <a:buSzPct val="85000"/>
              <a:buFont typeface="Arial" pitchFamily="34" charset="0"/>
              <a:buNone/>
            </a:pPr>
            <a:r>
              <a:rPr lang="en-US" sz="1400">
                <a:latin typeface="Arial" pitchFamily="34" charset="0"/>
              </a:rPr>
              <a:t>0	automate, improves coordination (bullwhip , planning, forecasting)</a:t>
            </a:r>
          </a:p>
          <a:p>
            <a:pPr marL="228600" indent="-228600">
              <a:lnSpc>
                <a:spcPct val="90000"/>
              </a:lnSpc>
              <a:spcBef>
                <a:spcPct val="20000"/>
              </a:spcBef>
              <a:buSzPct val="90000"/>
              <a:buFont typeface="Symbol" pitchFamily="18" charset="2"/>
              <a:buAutoNum type="arabicPeriod"/>
            </a:pPr>
            <a:endParaRPr lang="en-US" sz="1600">
              <a:latin typeface="Arial" pitchFamily="34" charset="0"/>
            </a:endParaRPr>
          </a:p>
        </p:txBody>
      </p:sp>
      <p:sp>
        <p:nvSpPr>
          <p:cNvPr id="65541" name="AutoShape 5"/>
          <p:cNvSpPr>
            <a:spLocks noChangeArrowheads="1"/>
          </p:cNvSpPr>
          <p:nvPr/>
        </p:nvSpPr>
        <p:spPr bwMode="auto">
          <a:xfrm>
            <a:off x="6853238" y="9525"/>
            <a:ext cx="2111375" cy="574675"/>
          </a:xfrm>
          <a:prstGeom prst="cloudCallout">
            <a:avLst>
              <a:gd name="adj1" fmla="val -28722"/>
              <a:gd name="adj2" fmla="val 22926"/>
            </a:avLst>
          </a:prstGeom>
          <a:solidFill>
            <a:srgbClr val="CCFF99"/>
          </a:solidFill>
          <a:ln w="9525">
            <a:solidFill>
              <a:schemeClr val="tx1"/>
            </a:solidFill>
            <a:prstDash val="dash"/>
            <a:round/>
            <a:headEnd/>
            <a:tailEnd/>
          </a:ln>
        </p:spPr>
        <p:txBody>
          <a:bodyPr/>
          <a:lstStyle/>
          <a:p>
            <a:pPr algn="ctr"/>
            <a:r>
              <a:rPr lang="en-US" sz="2000"/>
              <a:t>See reading</a:t>
            </a:r>
          </a:p>
        </p:txBody>
      </p:sp>
    </p:spTree>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026"/>
          <p:cNvSpPr>
            <a:spLocks noGrp="1" noChangeArrowheads="1"/>
          </p:cNvSpPr>
          <p:nvPr>
            <p:ph type="title"/>
          </p:nvPr>
        </p:nvSpPr>
        <p:spPr>
          <a:xfrm>
            <a:off x="384175" y="7938"/>
            <a:ext cx="8694738" cy="955675"/>
          </a:xfrm>
        </p:spPr>
        <p:txBody>
          <a:bodyPr/>
          <a:lstStyle/>
          <a:p>
            <a:pPr eaLnBrk="1" hangingPunct="1"/>
            <a:r>
              <a:rPr lang="en-US" i="1" smtClean="0"/>
              <a:t>Peapod</a:t>
            </a:r>
            <a:r>
              <a:rPr lang="en-US" smtClean="0"/>
              <a:t>: Key processes that drive productivity and profitability of mass-customized service</a:t>
            </a:r>
          </a:p>
        </p:txBody>
      </p:sp>
      <p:sp>
        <p:nvSpPr>
          <p:cNvPr id="66563" name="Rectangle 1028"/>
          <p:cNvSpPr>
            <a:spLocks noGrp="1" noChangeArrowheads="1"/>
          </p:cNvSpPr>
          <p:nvPr>
            <p:ph type="body" idx="1"/>
          </p:nvPr>
        </p:nvSpPr>
        <p:spPr/>
        <p:txBody>
          <a:bodyPr/>
          <a:lstStyle/>
          <a:p>
            <a:pPr eaLnBrk="1" hangingPunct="1"/>
            <a:endParaRPr lang="en-US" smtClean="0"/>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 name="Object 121" hidden="1"/>
          <p:cNvGraphicFramePr>
            <a:graphicFrameLocks noChangeAspect="1"/>
          </p:cNvGraphicFramePr>
          <p:nvPr>
            <p:custDataLst>
              <p:tags r:id="rId2"/>
            </p:custDataLst>
            <p:extLst>
              <p:ext uri="{D42A27DB-BD31-4B8C-83A1-F6EECF244321}">
                <p14:modId xmlns:p14="http://schemas.microsoft.com/office/powerpoint/2010/main" val="2190935950"/>
              </p:ext>
            </p:extLst>
          </p:nvPr>
        </p:nvGraphicFramePr>
        <p:xfrm>
          <a:off x="1622" y="1622"/>
          <a:ext cx="1619" cy="1619"/>
        </p:xfrm>
        <a:graphic>
          <a:graphicData uri="http://schemas.openxmlformats.org/presentationml/2006/ole">
            <mc:AlternateContent xmlns:mc="http://schemas.openxmlformats.org/markup-compatibility/2006">
              <mc:Choice xmlns:v="urn:schemas-microsoft-com:vml" Requires="v">
                <p:oleObj spid="_x0000_s17429" name="think-cell Slide" r:id="rId16" imgW="270" imgH="270" progId="TCLayout.ActiveDocument.1">
                  <p:embed/>
                </p:oleObj>
              </mc:Choice>
              <mc:Fallback>
                <p:oleObj name="think-cell Slide" r:id="rId16" imgW="270" imgH="270" progId="TCLayout.ActiveDocument.1">
                  <p:embed/>
                  <p:pic>
                    <p:nvPicPr>
                      <p:cNvPr id="0" name=""/>
                      <p:cNvPicPr/>
                      <p:nvPr/>
                    </p:nvPicPr>
                    <p:blipFill>
                      <a:blip r:embed="rId17"/>
                      <a:stretch>
                        <a:fillRect/>
                      </a:stretch>
                    </p:blipFill>
                    <p:spPr>
                      <a:xfrm>
                        <a:off x="1622" y="1622"/>
                        <a:ext cx="1619" cy="1619"/>
                      </a:xfrm>
                      <a:prstGeom prst="rect">
                        <a:avLst/>
                      </a:prstGeom>
                    </p:spPr>
                  </p:pic>
                </p:oleObj>
              </mc:Fallback>
            </mc:AlternateContent>
          </a:graphicData>
        </a:graphic>
      </p:graphicFrame>
      <p:sp>
        <p:nvSpPr>
          <p:cNvPr id="2" name="Title 1"/>
          <p:cNvSpPr>
            <a:spLocks noGrp="1"/>
          </p:cNvSpPr>
          <p:nvPr>
            <p:ph type="title"/>
          </p:nvPr>
        </p:nvSpPr>
        <p:spPr>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r>
              <a:rPr lang="en-US" dirty="0"/>
              <a:t>ROIC Tree</a:t>
            </a:r>
          </a:p>
        </p:txBody>
      </p:sp>
      <p:sp>
        <p:nvSpPr>
          <p:cNvPr id="4" name="Rectangle 3"/>
          <p:cNvSpPr/>
          <p:nvPr/>
        </p:nvSpPr>
        <p:spPr bwMode="auto">
          <a:xfrm>
            <a:off x="1093555" y="3056881"/>
            <a:ext cx="670348" cy="401956"/>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4629" tIns="74629" rIns="74629" bIns="74629" numCol="1" rtlCol="0" anchor="ctr" anchorCtr="0" compatLnSpc="1">
            <a:prstTxWarp prst="textNoShape">
              <a:avLst/>
            </a:prstTxWarp>
            <a:spAutoFit/>
          </a:bodyPr>
          <a:lstStyle/>
          <a:p>
            <a:pPr defTabSz="914206"/>
            <a:r>
              <a:rPr lang="en-US" sz="1600" b="1" dirty="0">
                <a:solidFill>
                  <a:srgbClr val="0988A8"/>
                </a:solidFill>
                <a:latin typeface="Arial"/>
                <a:ea typeface="ＭＳ Ｐゴシック"/>
                <a:cs typeface="Helvetica" pitchFamily="34" charset="0"/>
              </a:rPr>
              <a:t>ROIC</a:t>
            </a:r>
          </a:p>
        </p:txBody>
      </p:sp>
      <p:sp>
        <p:nvSpPr>
          <p:cNvPr id="13" name="Rectangle 12"/>
          <p:cNvSpPr>
            <a:spLocks/>
          </p:cNvSpPr>
          <p:nvPr/>
        </p:nvSpPr>
        <p:spPr bwMode="auto">
          <a:xfrm>
            <a:off x="6453765" y="2684000"/>
            <a:ext cx="1596680" cy="653178"/>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4629" tIns="74629" rIns="74629" bIns="74629"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Current assets</a:t>
            </a:r>
          </a:p>
        </p:txBody>
      </p:sp>
      <p:sp>
        <p:nvSpPr>
          <p:cNvPr id="14" name="Rectangle 13"/>
          <p:cNvSpPr>
            <a:spLocks/>
          </p:cNvSpPr>
          <p:nvPr/>
        </p:nvSpPr>
        <p:spPr bwMode="auto">
          <a:xfrm>
            <a:off x="6453765" y="3673078"/>
            <a:ext cx="1596680" cy="653178"/>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4629" tIns="74629" rIns="74629" bIns="74629"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Current liabilities</a:t>
            </a:r>
          </a:p>
        </p:txBody>
      </p:sp>
      <p:cxnSp>
        <p:nvCxnSpPr>
          <p:cNvPr id="39" name="Elbow Connector 38"/>
          <p:cNvCxnSpPr>
            <a:stCxn id="13" idx="1"/>
            <a:endCxn id="9" idx="3"/>
          </p:cNvCxnSpPr>
          <p:nvPr/>
        </p:nvCxnSpPr>
        <p:spPr bwMode="auto">
          <a:xfrm rot="10800000" flipV="1">
            <a:off x="6068507" y="3010588"/>
            <a:ext cx="385258" cy="494541"/>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41" name="Elbow Connector 40"/>
          <p:cNvCxnSpPr>
            <a:stCxn id="14" idx="1"/>
            <a:endCxn id="9" idx="3"/>
          </p:cNvCxnSpPr>
          <p:nvPr/>
        </p:nvCxnSpPr>
        <p:spPr bwMode="auto">
          <a:xfrm rot="10800000">
            <a:off x="6068507" y="3505131"/>
            <a:ext cx="385258" cy="494537"/>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sp>
        <p:nvSpPr>
          <p:cNvPr id="15" name="Rectangle 14"/>
          <p:cNvSpPr>
            <a:spLocks/>
          </p:cNvSpPr>
          <p:nvPr/>
        </p:nvSpPr>
        <p:spPr bwMode="auto">
          <a:xfrm>
            <a:off x="6453765" y="4662157"/>
            <a:ext cx="1596680" cy="653178"/>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4629" tIns="74629" rIns="74629" bIns="74629"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PPE</a:t>
            </a:r>
          </a:p>
        </p:txBody>
      </p:sp>
      <p:sp>
        <p:nvSpPr>
          <p:cNvPr id="16" name="Rectangle 15"/>
          <p:cNvSpPr>
            <a:spLocks/>
          </p:cNvSpPr>
          <p:nvPr/>
        </p:nvSpPr>
        <p:spPr bwMode="auto">
          <a:xfrm>
            <a:off x="6453765" y="5651237"/>
            <a:ext cx="1596680" cy="653178"/>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4629" tIns="74629" rIns="74629" bIns="74629"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Goodwill,</a:t>
            </a:r>
          </a:p>
          <a:p>
            <a:pPr defTabSz="914206"/>
            <a:r>
              <a:rPr lang="en-US" sz="1600" dirty="0">
                <a:solidFill>
                  <a:srgbClr val="000000"/>
                </a:solidFill>
                <a:latin typeface="Arial"/>
                <a:ea typeface="ＭＳ Ｐゴシック"/>
                <a:cs typeface="Helvetica" pitchFamily="34" charset="0"/>
              </a:rPr>
              <a:t>other</a:t>
            </a:r>
          </a:p>
        </p:txBody>
      </p:sp>
      <p:cxnSp>
        <p:nvCxnSpPr>
          <p:cNvPr id="45" name="Elbow Connector 44"/>
          <p:cNvCxnSpPr>
            <a:stCxn id="15" idx="1"/>
            <a:endCxn id="10" idx="3"/>
          </p:cNvCxnSpPr>
          <p:nvPr/>
        </p:nvCxnSpPr>
        <p:spPr bwMode="auto">
          <a:xfrm rot="10800000" flipV="1">
            <a:off x="6068507" y="4988744"/>
            <a:ext cx="385258" cy="494540"/>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47" name="Elbow Connector 46"/>
          <p:cNvCxnSpPr>
            <a:stCxn id="16" idx="1"/>
            <a:endCxn id="10" idx="3"/>
          </p:cNvCxnSpPr>
          <p:nvPr/>
        </p:nvCxnSpPr>
        <p:spPr bwMode="auto">
          <a:xfrm rot="10800000">
            <a:off x="6068507" y="5483288"/>
            <a:ext cx="385258" cy="494540"/>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grpSp>
        <p:nvGrpSpPr>
          <p:cNvPr id="20" name="Group 19"/>
          <p:cNvGrpSpPr/>
          <p:nvPr/>
        </p:nvGrpSpPr>
        <p:grpSpPr>
          <a:xfrm>
            <a:off x="6068506" y="705844"/>
            <a:ext cx="1981940" cy="1642256"/>
            <a:chOff x="5947347" y="691792"/>
            <a:chExt cx="1942370" cy="1609563"/>
          </a:xfrm>
        </p:grpSpPr>
        <p:sp>
          <p:nvSpPr>
            <p:cNvPr id="11" name="Rectangle 10"/>
            <p:cNvSpPr>
              <a:spLocks/>
            </p:cNvSpPr>
            <p:nvPr/>
          </p:nvSpPr>
          <p:spPr bwMode="auto">
            <a:xfrm>
              <a:off x="6324914" y="691792"/>
              <a:ext cx="1564802"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Operating Revenue</a:t>
              </a:r>
            </a:p>
          </p:txBody>
        </p:sp>
        <p:sp>
          <p:nvSpPr>
            <p:cNvPr id="12" name="Rectangle 11"/>
            <p:cNvSpPr>
              <a:spLocks/>
            </p:cNvSpPr>
            <p:nvPr/>
          </p:nvSpPr>
          <p:spPr bwMode="auto">
            <a:xfrm>
              <a:off x="6324915" y="1661180"/>
              <a:ext cx="1564802"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Operating Expense OPEX</a:t>
              </a:r>
            </a:p>
          </p:txBody>
        </p:sp>
        <p:cxnSp>
          <p:nvCxnSpPr>
            <p:cNvPr id="34" name="Elbow Connector 33"/>
            <p:cNvCxnSpPr>
              <a:stCxn id="11" idx="1"/>
              <a:endCxn id="7" idx="3"/>
            </p:cNvCxnSpPr>
            <p:nvPr/>
          </p:nvCxnSpPr>
          <p:spPr bwMode="auto">
            <a:xfrm rot="10800000" flipV="1">
              <a:off x="5947348" y="1011880"/>
              <a:ext cx="377567" cy="484694"/>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36" name="Elbow Connector 35"/>
            <p:cNvCxnSpPr>
              <a:stCxn id="12" idx="1"/>
              <a:endCxn id="7" idx="3"/>
            </p:cNvCxnSpPr>
            <p:nvPr/>
          </p:nvCxnSpPr>
          <p:spPr bwMode="auto">
            <a:xfrm rot="10800000">
              <a:off x="5947347" y="1496574"/>
              <a:ext cx="377568" cy="484694"/>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grpSp>
          <p:nvGrpSpPr>
            <p:cNvPr id="97" name="Group 96"/>
            <p:cNvGrpSpPr>
              <a:grpSpLocks/>
            </p:cNvGrpSpPr>
            <p:nvPr/>
          </p:nvGrpSpPr>
          <p:grpSpPr>
            <a:xfrm>
              <a:off x="7011303" y="1400562"/>
              <a:ext cx="192024" cy="192024"/>
              <a:chOff x="5047016" y="4288473"/>
              <a:chExt cx="274320" cy="274320"/>
            </a:xfrm>
          </p:grpSpPr>
          <p:sp>
            <p:nvSpPr>
              <p:cNvPr id="98" name="Oval 75"/>
              <p:cNvSpPr>
                <a:spLocks noChangeAspect="1" noChangeArrowheads="1"/>
              </p:cNvSpPr>
              <p:nvPr>
                <p:custDataLst>
                  <p:tags r:id="rId13"/>
                </p:custDataLst>
              </p:nvPr>
            </p:nvSpPr>
            <p:spPr bwMode="gray">
              <a:xfrm>
                <a:off x="5047016" y="4288473"/>
                <a:ext cx="274320" cy="274320"/>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99" name="Rectangle 66"/>
              <p:cNvSpPr>
                <a:spLocks noChangeArrowheads="1"/>
              </p:cNvSpPr>
              <p:nvPr>
                <p:custDataLst>
                  <p:tags r:id="rId14"/>
                </p:custDataLst>
              </p:nvPr>
            </p:nvSpPr>
            <p:spPr bwMode="auto">
              <a:xfrm>
                <a:off x="5088164" y="4408688"/>
                <a:ext cx="192024" cy="33890"/>
              </a:xfrm>
              <a:prstGeom prst="rect">
                <a:avLst/>
              </a:prstGeom>
              <a:solidFill>
                <a:schemeClr val="bg1"/>
              </a:solidFill>
              <a:ln w="0">
                <a:no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grpSp>
        <p:nvGrpSpPr>
          <p:cNvPr id="3" name="Group 2"/>
          <p:cNvGrpSpPr/>
          <p:nvPr/>
        </p:nvGrpSpPr>
        <p:grpSpPr>
          <a:xfrm>
            <a:off x="1763904" y="1694922"/>
            <a:ext cx="2116946" cy="3125874"/>
            <a:chOff x="1728687" y="1661180"/>
            <a:chExt cx="2074681" cy="3063646"/>
          </a:xfrm>
        </p:grpSpPr>
        <p:sp>
          <p:nvSpPr>
            <p:cNvPr id="5" name="Rectangle 4"/>
            <p:cNvSpPr>
              <a:spLocks/>
            </p:cNvSpPr>
            <p:nvPr/>
          </p:nvSpPr>
          <p:spPr bwMode="auto">
            <a:xfrm>
              <a:off x="2106251" y="1661180"/>
              <a:ext cx="1697117"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Return</a:t>
              </a:r>
            </a:p>
            <a:p>
              <a:pPr defTabSz="914206"/>
              <a:r>
                <a:rPr lang="en-US" sz="1600" dirty="0">
                  <a:solidFill>
                    <a:srgbClr val="000000"/>
                  </a:solidFill>
                  <a:latin typeface="Arial"/>
                  <a:ea typeface="ＭＳ Ｐゴシック"/>
                  <a:cs typeface="Helvetica" pitchFamily="34" charset="0"/>
                </a:rPr>
                <a:t>(NOPAT)</a:t>
              </a:r>
            </a:p>
          </p:txBody>
        </p:sp>
        <p:sp>
          <p:nvSpPr>
            <p:cNvPr id="6" name="Rectangle 5"/>
            <p:cNvSpPr>
              <a:spLocks/>
            </p:cNvSpPr>
            <p:nvPr/>
          </p:nvSpPr>
          <p:spPr bwMode="auto">
            <a:xfrm>
              <a:off x="2106251" y="4084651"/>
              <a:ext cx="1697117"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Invested Capital</a:t>
              </a:r>
            </a:p>
            <a:p>
              <a:pPr defTabSz="914206"/>
              <a:r>
                <a:rPr lang="en-US" sz="1600" dirty="0">
                  <a:solidFill>
                    <a:srgbClr val="000000"/>
                  </a:solidFill>
                  <a:latin typeface="Arial"/>
                  <a:ea typeface="ＭＳ Ｐゴシック"/>
                  <a:cs typeface="Helvetica" pitchFamily="34" charset="0"/>
                </a:rPr>
                <a:t>Operating Assets</a:t>
              </a:r>
            </a:p>
          </p:txBody>
        </p:sp>
        <p:cxnSp>
          <p:nvCxnSpPr>
            <p:cNvPr id="18" name="Elbow Connector 17"/>
            <p:cNvCxnSpPr>
              <a:stCxn id="5" idx="1"/>
              <a:endCxn id="4" idx="3"/>
            </p:cNvCxnSpPr>
            <p:nvPr/>
          </p:nvCxnSpPr>
          <p:spPr bwMode="auto">
            <a:xfrm rot="10800000" flipV="1">
              <a:off x="1728687" y="1981267"/>
              <a:ext cx="377565" cy="1211735"/>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21" name="Shape 20"/>
            <p:cNvCxnSpPr>
              <a:stCxn id="6" idx="1"/>
              <a:endCxn id="4" idx="3"/>
            </p:cNvCxnSpPr>
            <p:nvPr/>
          </p:nvCxnSpPr>
          <p:spPr bwMode="auto">
            <a:xfrm rot="10800000">
              <a:off x="1728687" y="3193003"/>
              <a:ext cx="377565" cy="1211736"/>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grpSp>
          <p:nvGrpSpPr>
            <p:cNvPr id="106" name="Group 105"/>
            <p:cNvGrpSpPr>
              <a:grpSpLocks/>
            </p:cNvGrpSpPr>
            <p:nvPr/>
          </p:nvGrpSpPr>
          <p:grpSpPr>
            <a:xfrm>
              <a:off x="2858797" y="3096991"/>
              <a:ext cx="192024" cy="192024"/>
              <a:chOff x="4501959" y="4677252"/>
              <a:chExt cx="274320" cy="274320"/>
            </a:xfrm>
          </p:grpSpPr>
          <p:sp>
            <p:nvSpPr>
              <p:cNvPr id="107" name="Oval 75"/>
              <p:cNvSpPr>
                <a:spLocks noChangeAspect="1" noChangeArrowheads="1"/>
              </p:cNvSpPr>
              <p:nvPr>
                <p:custDataLst>
                  <p:tags r:id="rId11"/>
                </p:custDataLst>
              </p:nvPr>
            </p:nvSpPr>
            <p:spPr bwMode="gray">
              <a:xfrm>
                <a:off x="4501959" y="4677252"/>
                <a:ext cx="274320" cy="274320"/>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108" name="Freeform 62"/>
              <p:cNvSpPr>
                <a:spLocks noEditPoints="1"/>
              </p:cNvSpPr>
              <p:nvPr>
                <p:custDataLst>
                  <p:tags r:id="rId12"/>
                </p:custDataLst>
              </p:nvPr>
            </p:nvSpPr>
            <p:spPr bwMode="auto">
              <a:xfrm>
                <a:off x="4543107" y="4733932"/>
                <a:ext cx="192024" cy="160961"/>
              </a:xfrm>
              <a:custGeom>
                <a:avLst/>
                <a:gdLst>
                  <a:gd name="T0" fmla="*/ 81 w 205"/>
                  <a:gd name="T1" fmla="*/ 128 h 171"/>
                  <a:gd name="T2" fmla="*/ 124 w 205"/>
                  <a:gd name="T3" fmla="*/ 128 h 171"/>
                  <a:gd name="T4" fmla="*/ 124 w 205"/>
                  <a:gd name="T5" fmla="*/ 171 h 171"/>
                  <a:gd name="T6" fmla="*/ 81 w 205"/>
                  <a:gd name="T7" fmla="*/ 171 h 171"/>
                  <a:gd name="T8" fmla="*/ 81 w 205"/>
                  <a:gd name="T9" fmla="*/ 128 h 171"/>
                  <a:gd name="T10" fmla="*/ 0 w 205"/>
                  <a:gd name="T11" fmla="*/ 69 h 171"/>
                  <a:gd name="T12" fmla="*/ 205 w 205"/>
                  <a:gd name="T13" fmla="*/ 69 h 171"/>
                  <a:gd name="T14" fmla="*/ 205 w 205"/>
                  <a:gd name="T15" fmla="*/ 103 h 171"/>
                  <a:gd name="T16" fmla="*/ 0 w 205"/>
                  <a:gd name="T17" fmla="*/ 103 h 171"/>
                  <a:gd name="T18" fmla="*/ 0 w 205"/>
                  <a:gd name="T19" fmla="*/ 69 h 171"/>
                  <a:gd name="T20" fmla="*/ 81 w 205"/>
                  <a:gd name="T21" fmla="*/ 0 h 171"/>
                  <a:gd name="T22" fmla="*/ 124 w 205"/>
                  <a:gd name="T23" fmla="*/ 0 h 171"/>
                  <a:gd name="T24" fmla="*/ 124 w 205"/>
                  <a:gd name="T25" fmla="*/ 44 h 171"/>
                  <a:gd name="T26" fmla="*/ 81 w 205"/>
                  <a:gd name="T27" fmla="*/ 44 h 171"/>
                  <a:gd name="T28" fmla="*/ 81 w 205"/>
                  <a:gd name="T2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5" h="171">
                    <a:moveTo>
                      <a:pt x="81" y="128"/>
                    </a:moveTo>
                    <a:lnTo>
                      <a:pt x="124" y="128"/>
                    </a:lnTo>
                    <a:lnTo>
                      <a:pt x="124" y="171"/>
                    </a:lnTo>
                    <a:lnTo>
                      <a:pt x="81" y="171"/>
                    </a:lnTo>
                    <a:lnTo>
                      <a:pt x="81" y="128"/>
                    </a:lnTo>
                    <a:close/>
                    <a:moveTo>
                      <a:pt x="0" y="69"/>
                    </a:moveTo>
                    <a:lnTo>
                      <a:pt x="205" y="69"/>
                    </a:lnTo>
                    <a:lnTo>
                      <a:pt x="205" y="103"/>
                    </a:lnTo>
                    <a:lnTo>
                      <a:pt x="0" y="103"/>
                    </a:lnTo>
                    <a:lnTo>
                      <a:pt x="0" y="69"/>
                    </a:lnTo>
                    <a:close/>
                    <a:moveTo>
                      <a:pt x="81" y="0"/>
                    </a:moveTo>
                    <a:lnTo>
                      <a:pt x="124" y="0"/>
                    </a:lnTo>
                    <a:lnTo>
                      <a:pt x="124" y="44"/>
                    </a:lnTo>
                    <a:lnTo>
                      <a:pt x="81" y="44"/>
                    </a:lnTo>
                    <a:lnTo>
                      <a:pt x="81"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grpSp>
        <p:nvGrpSpPr>
          <p:cNvPr id="109" name="Group 108"/>
          <p:cNvGrpSpPr>
            <a:grpSpLocks/>
          </p:cNvGrpSpPr>
          <p:nvPr/>
        </p:nvGrpSpPr>
        <p:grpSpPr>
          <a:xfrm>
            <a:off x="7154137" y="3407166"/>
            <a:ext cx="195936" cy="195924"/>
            <a:chOff x="5047016" y="4288473"/>
            <a:chExt cx="274320" cy="274320"/>
          </a:xfrm>
        </p:grpSpPr>
        <p:sp>
          <p:nvSpPr>
            <p:cNvPr id="110" name="Oval 75"/>
            <p:cNvSpPr>
              <a:spLocks noChangeAspect="1" noChangeArrowheads="1"/>
            </p:cNvSpPr>
            <p:nvPr>
              <p:custDataLst>
                <p:tags r:id="rId9"/>
              </p:custDataLst>
            </p:nvPr>
          </p:nvSpPr>
          <p:spPr bwMode="gray">
            <a:xfrm>
              <a:off x="5047016" y="4288473"/>
              <a:ext cx="274320" cy="274320"/>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111" name="Rectangle 66"/>
            <p:cNvSpPr>
              <a:spLocks noChangeArrowheads="1"/>
            </p:cNvSpPr>
            <p:nvPr>
              <p:custDataLst>
                <p:tags r:id="rId10"/>
              </p:custDataLst>
            </p:nvPr>
          </p:nvSpPr>
          <p:spPr bwMode="auto">
            <a:xfrm>
              <a:off x="5088164" y="4408688"/>
              <a:ext cx="192024" cy="33890"/>
            </a:xfrm>
            <a:prstGeom prst="rect">
              <a:avLst/>
            </a:prstGeom>
            <a:solidFill>
              <a:schemeClr val="bg1"/>
            </a:solidFill>
            <a:ln w="0">
              <a:no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nvGrpSpPr>
          <p:cNvPr id="112" name="Group 111"/>
          <p:cNvGrpSpPr>
            <a:grpSpLocks/>
          </p:cNvGrpSpPr>
          <p:nvPr/>
        </p:nvGrpSpPr>
        <p:grpSpPr>
          <a:xfrm>
            <a:off x="7154137" y="5385323"/>
            <a:ext cx="195936" cy="195924"/>
            <a:chOff x="4501959" y="4288473"/>
            <a:chExt cx="274320" cy="274320"/>
          </a:xfrm>
        </p:grpSpPr>
        <p:sp>
          <p:nvSpPr>
            <p:cNvPr id="113" name="Oval 75"/>
            <p:cNvSpPr>
              <a:spLocks noChangeAspect="1" noChangeArrowheads="1"/>
            </p:cNvSpPr>
            <p:nvPr>
              <p:custDataLst>
                <p:tags r:id="rId7"/>
              </p:custDataLst>
            </p:nvPr>
          </p:nvSpPr>
          <p:spPr bwMode="gray">
            <a:xfrm>
              <a:off x="4501959" y="4288473"/>
              <a:ext cx="274320" cy="274320"/>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114" name="Freeform 56"/>
            <p:cNvSpPr>
              <a:spLocks/>
            </p:cNvSpPr>
            <p:nvPr>
              <p:custDataLst>
                <p:tags r:id="rId8"/>
              </p:custDataLst>
            </p:nvPr>
          </p:nvSpPr>
          <p:spPr bwMode="auto">
            <a:xfrm>
              <a:off x="4543235" y="4329749"/>
              <a:ext cx="191768" cy="191768"/>
            </a:xfrm>
            <a:custGeom>
              <a:avLst/>
              <a:gdLst>
                <a:gd name="T0" fmla="*/ 83 w 204"/>
                <a:gd name="T1" fmla="*/ 0 h 204"/>
                <a:gd name="T2" fmla="*/ 119 w 204"/>
                <a:gd name="T3" fmla="*/ 0 h 204"/>
                <a:gd name="T4" fmla="*/ 119 w 204"/>
                <a:gd name="T5" fmla="*/ 83 h 204"/>
                <a:gd name="T6" fmla="*/ 204 w 204"/>
                <a:gd name="T7" fmla="*/ 83 h 204"/>
                <a:gd name="T8" fmla="*/ 204 w 204"/>
                <a:gd name="T9" fmla="*/ 119 h 204"/>
                <a:gd name="T10" fmla="*/ 119 w 204"/>
                <a:gd name="T11" fmla="*/ 119 h 204"/>
                <a:gd name="T12" fmla="*/ 119 w 204"/>
                <a:gd name="T13" fmla="*/ 204 h 204"/>
                <a:gd name="T14" fmla="*/ 83 w 204"/>
                <a:gd name="T15" fmla="*/ 204 h 204"/>
                <a:gd name="T16" fmla="*/ 83 w 204"/>
                <a:gd name="T17" fmla="*/ 119 h 204"/>
                <a:gd name="T18" fmla="*/ 0 w 204"/>
                <a:gd name="T19" fmla="*/ 119 h 204"/>
                <a:gd name="T20" fmla="*/ 0 w 204"/>
                <a:gd name="T21" fmla="*/ 83 h 204"/>
                <a:gd name="T22" fmla="*/ 83 w 204"/>
                <a:gd name="T23" fmla="*/ 83 h 204"/>
                <a:gd name="T24" fmla="*/ 83 w 204"/>
                <a:gd name="T2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 h="204">
                  <a:moveTo>
                    <a:pt x="83" y="0"/>
                  </a:moveTo>
                  <a:lnTo>
                    <a:pt x="119" y="0"/>
                  </a:lnTo>
                  <a:lnTo>
                    <a:pt x="119" y="83"/>
                  </a:lnTo>
                  <a:lnTo>
                    <a:pt x="204" y="83"/>
                  </a:lnTo>
                  <a:lnTo>
                    <a:pt x="204" y="119"/>
                  </a:lnTo>
                  <a:lnTo>
                    <a:pt x="119" y="119"/>
                  </a:lnTo>
                  <a:lnTo>
                    <a:pt x="119" y="204"/>
                  </a:lnTo>
                  <a:lnTo>
                    <a:pt x="83" y="204"/>
                  </a:lnTo>
                  <a:lnTo>
                    <a:pt x="83" y="119"/>
                  </a:lnTo>
                  <a:lnTo>
                    <a:pt x="0" y="119"/>
                  </a:lnTo>
                  <a:lnTo>
                    <a:pt x="0" y="83"/>
                  </a:lnTo>
                  <a:lnTo>
                    <a:pt x="83" y="83"/>
                  </a:lnTo>
                  <a:lnTo>
                    <a:pt x="83" y="0"/>
                  </a:lnTo>
                  <a:close/>
                </a:path>
              </a:pathLst>
            </a:custGeom>
            <a:solidFill>
              <a:schemeClr val="bg2"/>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nvGrpSpPr>
          <p:cNvPr id="19" name="Group 18"/>
          <p:cNvGrpSpPr/>
          <p:nvPr/>
        </p:nvGrpSpPr>
        <p:grpSpPr>
          <a:xfrm>
            <a:off x="3880850" y="3308153"/>
            <a:ext cx="2187657" cy="2501723"/>
            <a:chOff x="3803368" y="3242294"/>
            <a:chExt cx="2143980" cy="2451920"/>
          </a:xfrm>
        </p:grpSpPr>
        <p:sp>
          <p:nvSpPr>
            <p:cNvPr id="9" name="Rectangle 8"/>
            <p:cNvSpPr>
              <a:spLocks/>
            </p:cNvSpPr>
            <p:nvPr/>
          </p:nvSpPr>
          <p:spPr bwMode="auto">
            <a:xfrm>
              <a:off x="4180934" y="3242294"/>
              <a:ext cx="1766414" cy="386111"/>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Operating net WC</a:t>
              </a:r>
            </a:p>
          </p:txBody>
        </p:sp>
        <p:sp>
          <p:nvSpPr>
            <p:cNvPr id="10" name="Rectangle 9"/>
            <p:cNvSpPr/>
            <p:nvPr/>
          </p:nvSpPr>
          <p:spPr bwMode="auto">
            <a:xfrm>
              <a:off x="4180934" y="5054039"/>
              <a:ext cx="1766414"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Operating Fixed Assets</a:t>
              </a:r>
            </a:p>
          </p:txBody>
        </p:sp>
        <p:cxnSp>
          <p:nvCxnSpPr>
            <p:cNvPr id="29" name="Shape 28"/>
            <p:cNvCxnSpPr>
              <a:stCxn id="9" idx="1"/>
              <a:endCxn id="6" idx="3"/>
            </p:cNvCxnSpPr>
            <p:nvPr/>
          </p:nvCxnSpPr>
          <p:spPr bwMode="auto">
            <a:xfrm rot="10800000" flipV="1">
              <a:off x="3803368" y="3435349"/>
              <a:ext cx="377566" cy="969387"/>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31" name="Shape 30"/>
            <p:cNvCxnSpPr>
              <a:stCxn id="10" idx="1"/>
              <a:endCxn id="6" idx="3"/>
            </p:cNvCxnSpPr>
            <p:nvPr/>
          </p:nvCxnSpPr>
          <p:spPr bwMode="auto">
            <a:xfrm rot="10800000">
              <a:off x="3803368" y="4404739"/>
              <a:ext cx="377566" cy="969388"/>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grpSp>
          <p:nvGrpSpPr>
            <p:cNvPr id="115" name="Group 114"/>
            <p:cNvGrpSpPr>
              <a:grpSpLocks/>
            </p:cNvGrpSpPr>
            <p:nvPr/>
          </p:nvGrpSpPr>
          <p:grpSpPr>
            <a:xfrm>
              <a:off x="4968128" y="4308726"/>
              <a:ext cx="192024" cy="192024"/>
              <a:chOff x="4501959" y="4288473"/>
              <a:chExt cx="274320" cy="274320"/>
            </a:xfrm>
          </p:grpSpPr>
          <p:sp>
            <p:nvSpPr>
              <p:cNvPr id="116" name="Oval 75"/>
              <p:cNvSpPr>
                <a:spLocks noChangeAspect="1" noChangeArrowheads="1"/>
              </p:cNvSpPr>
              <p:nvPr>
                <p:custDataLst>
                  <p:tags r:id="rId5"/>
                </p:custDataLst>
              </p:nvPr>
            </p:nvSpPr>
            <p:spPr bwMode="gray">
              <a:xfrm>
                <a:off x="4501959" y="4288473"/>
                <a:ext cx="274320" cy="274320"/>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117" name="Freeform 56"/>
              <p:cNvSpPr>
                <a:spLocks/>
              </p:cNvSpPr>
              <p:nvPr>
                <p:custDataLst>
                  <p:tags r:id="rId6"/>
                </p:custDataLst>
              </p:nvPr>
            </p:nvSpPr>
            <p:spPr bwMode="auto">
              <a:xfrm>
                <a:off x="4543235" y="4329749"/>
                <a:ext cx="191768" cy="191768"/>
              </a:xfrm>
              <a:custGeom>
                <a:avLst/>
                <a:gdLst>
                  <a:gd name="T0" fmla="*/ 83 w 204"/>
                  <a:gd name="T1" fmla="*/ 0 h 204"/>
                  <a:gd name="T2" fmla="*/ 119 w 204"/>
                  <a:gd name="T3" fmla="*/ 0 h 204"/>
                  <a:gd name="T4" fmla="*/ 119 w 204"/>
                  <a:gd name="T5" fmla="*/ 83 h 204"/>
                  <a:gd name="T6" fmla="*/ 204 w 204"/>
                  <a:gd name="T7" fmla="*/ 83 h 204"/>
                  <a:gd name="T8" fmla="*/ 204 w 204"/>
                  <a:gd name="T9" fmla="*/ 119 h 204"/>
                  <a:gd name="T10" fmla="*/ 119 w 204"/>
                  <a:gd name="T11" fmla="*/ 119 h 204"/>
                  <a:gd name="T12" fmla="*/ 119 w 204"/>
                  <a:gd name="T13" fmla="*/ 204 h 204"/>
                  <a:gd name="T14" fmla="*/ 83 w 204"/>
                  <a:gd name="T15" fmla="*/ 204 h 204"/>
                  <a:gd name="T16" fmla="*/ 83 w 204"/>
                  <a:gd name="T17" fmla="*/ 119 h 204"/>
                  <a:gd name="T18" fmla="*/ 0 w 204"/>
                  <a:gd name="T19" fmla="*/ 119 h 204"/>
                  <a:gd name="T20" fmla="*/ 0 w 204"/>
                  <a:gd name="T21" fmla="*/ 83 h 204"/>
                  <a:gd name="T22" fmla="*/ 83 w 204"/>
                  <a:gd name="T23" fmla="*/ 83 h 204"/>
                  <a:gd name="T24" fmla="*/ 83 w 204"/>
                  <a:gd name="T2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 h="204">
                    <a:moveTo>
                      <a:pt x="83" y="0"/>
                    </a:moveTo>
                    <a:lnTo>
                      <a:pt x="119" y="0"/>
                    </a:lnTo>
                    <a:lnTo>
                      <a:pt x="119" y="83"/>
                    </a:lnTo>
                    <a:lnTo>
                      <a:pt x="204" y="83"/>
                    </a:lnTo>
                    <a:lnTo>
                      <a:pt x="204" y="119"/>
                    </a:lnTo>
                    <a:lnTo>
                      <a:pt x="119" y="119"/>
                    </a:lnTo>
                    <a:lnTo>
                      <a:pt x="119" y="204"/>
                    </a:lnTo>
                    <a:lnTo>
                      <a:pt x="83" y="204"/>
                    </a:lnTo>
                    <a:lnTo>
                      <a:pt x="83" y="119"/>
                    </a:lnTo>
                    <a:lnTo>
                      <a:pt x="0" y="119"/>
                    </a:lnTo>
                    <a:lnTo>
                      <a:pt x="0" y="83"/>
                    </a:lnTo>
                    <a:lnTo>
                      <a:pt x="83" y="83"/>
                    </a:lnTo>
                    <a:lnTo>
                      <a:pt x="83" y="0"/>
                    </a:lnTo>
                    <a:close/>
                  </a:path>
                </a:pathLst>
              </a:custGeom>
              <a:solidFill>
                <a:schemeClr val="bg2"/>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grpSp>
        <p:nvGrpSpPr>
          <p:cNvPr id="17" name="Group 16"/>
          <p:cNvGrpSpPr/>
          <p:nvPr/>
        </p:nvGrpSpPr>
        <p:grpSpPr>
          <a:xfrm>
            <a:off x="3880852" y="1200383"/>
            <a:ext cx="2187656" cy="1642256"/>
            <a:chOff x="3803368" y="1176486"/>
            <a:chExt cx="2143979" cy="1609563"/>
          </a:xfrm>
        </p:grpSpPr>
        <p:cxnSp>
          <p:nvCxnSpPr>
            <p:cNvPr id="24" name="Shape 23"/>
            <p:cNvCxnSpPr>
              <a:stCxn id="7" idx="1"/>
              <a:endCxn id="5" idx="3"/>
            </p:cNvCxnSpPr>
            <p:nvPr/>
          </p:nvCxnSpPr>
          <p:spPr bwMode="auto">
            <a:xfrm rot="10800000" flipV="1">
              <a:off x="3803368" y="1496574"/>
              <a:ext cx="377566" cy="484694"/>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cxnSp>
          <p:nvCxnSpPr>
            <p:cNvPr id="26" name="Shape 25"/>
            <p:cNvCxnSpPr>
              <a:stCxn id="8" idx="1"/>
              <a:endCxn id="5" idx="3"/>
            </p:cNvCxnSpPr>
            <p:nvPr/>
          </p:nvCxnSpPr>
          <p:spPr bwMode="auto">
            <a:xfrm rot="10800000">
              <a:off x="3803369" y="1981268"/>
              <a:ext cx="377565" cy="484694"/>
            </a:xfrm>
            <a:prstGeom prst="bentConnector3">
              <a:avLst>
                <a:gd name="adj1" fmla="val 50000"/>
              </a:avLst>
            </a:prstGeom>
            <a:solidFill>
              <a:schemeClr val="accent1"/>
            </a:solidFill>
            <a:ln w="19050" cap="flat" cmpd="sng" algn="ctr">
              <a:solidFill>
                <a:schemeClr val="accent6"/>
              </a:solidFill>
              <a:prstDash val="solid"/>
              <a:round/>
              <a:headEnd type="none" w="med" len="med"/>
              <a:tailEnd type="triangle"/>
            </a:ln>
            <a:effectLst/>
          </p:spPr>
        </p:cxnSp>
        <p:sp>
          <p:nvSpPr>
            <p:cNvPr id="7" name="Rectangle 6"/>
            <p:cNvSpPr/>
            <p:nvPr/>
          </p:nvSpPr>
          <p:spPr bwMode="auto">
            <a:xfrm>
              <a:off x="4180934" y="1176486"/>
              <a:ext cx="1766413"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spAutoFit/>
            </a:bodyPr>
            <a:lstStyle/>
            <a:p>
              <a:pPr defTabSz="914206"/>
              <a:r>
                <a:rPr lang="en-US" sz="1600" dirty="0">
                  <a:solidFill>
                    <a:srgbClr val="000000"/>
                  </a:solidFill>
                  <a:latin typeface="Arial"/>
                  <a:ea typeface="ＭＳ Ｐゴシック"/>
                  <a:cs typeface="Helvetica" pitchFamily="34" charset="0"/>
                </a:rPr>
                <a:t>Operating Income</a:t>
              </a:r>
            </a:p>
            <a:p>
              <a:pPr defTabSz="914206"/>
              <a:r>
                <a:rPr lang="en-US" sz="1600" dirty="0">
                  <a:solidFill>
                    <a:srgbClr val="000000"/>
                  </a:solidFill>
                  <a:latin typeface="Arial"/>
                  <a:ea typeface="ＭＳ Ｐゴシック"/>
                  <a:cs typeface="Helvetica" pitchFamily="34" charset="0"/>
                </a:rPr>
                <a:t>(EBIT)</a:t>
              </a:r>
            </a:p>
          </p:txBody>
        </p:sp>
        <p:sp>
          <p:nvSpPr>
            <p:cNvPr id="8" name="Rectangle 7"/>
            <p:cNvSpPr>
              <a:spLocks/>
            </p:cNvSpPr>
            <p:nvPr/>
          </p:nvSpPr>
          <p:spPr bwMode="auto">
            <a:xfrm>
              <a:off x="4180933" y="2145874"/>
              <a:ext cx="1766414" cy="640175"/>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73152" tIns="73152" rIns="73152" bIns="73152" numCol="1" rtlCol="0" anchor="ctr" anchorCtr="0" compatLnSpc="1">
              <a:prstTxWarp prst="textNoShape">
                <a:avLst/>
              </a:prstTxWarp>
              <a:noAutofit/>
            </a:bodyPr>
            <a:lstStyle/>
            <a:p>
              <a:pPr defTabSz="914206"/>
              <a:r>
                <a:rPr lang="en-US" sz="1600" dirty="0">
                  <a:solidFill>
                    <a:srgbClr val="000000"/>
                  </a:solidFill>
                  <a:latin typeface="Arial"/>
                  <a:ea typeface="ＭＳ Ｐゴシック"/>
                  <a:cs typeface="Helvetica" pitchFamily="34" charset="0"/>
                </a:rPr>
                <a:t>1- tax rate</a:t>
              </a:r>
            </a:p>
          </p:txBody>
        </p:sp>
        <p:grpSp>
          <p:nvGrpSpPr>
            <p:cNvPr id="118" name="Group 117"/>
            <p:cNvGrpSpPr>
              <a:grpSpLocks/>
            </p:cNvGrpSpPr>
            <p:nvPr/>
          </p:nvGrpSpPr>
          <p:grpSpPr>
            <a:xfrm>
              <a:off x="4968128" y="1885256"/>
              <a:ext cx="192024" cy="192024"/>
              <a:chOff x="5128847" y="821233"/>
              <a:chExt cx="2402484" cy="2402484"/>
            </a:xfrm>
          </p:grpSpPr>
          <p:sp>
            <p:nvSpPr>
              <p:cNvPr id="119" name="Oval 75"/>
              <p:cNvSpPr>
                <a:spLocks noChangeAspect="1" noChangeArrowheads="1"/>
              </p:cNvSpPr>
              <p:nvPr>
                <p:custDataLst>
                  <p:tags r:id="rId3"/>
                </p:custDataLst>
              </p:nvPr>
            </p:nvSpPr>
            <p:spPr bwMode="gray">
              <a:xfrm>
                <a:off x="5128847" y="821233"/>
                <a:ext cx="2402484" cy="2402484"/>
              </a:xfrm>
              <a:prstGeom prst="ellipse">
                <a:avLst/>
              </a:prstGeom>
              <a:solidFill>
                <a:schemeClr val="tx2"/>
              </a:solidFill>
              <a:ln w="9525">
                <a:noFill/>
                <a:round/>
                <a:headEnd/>
                <a:tailEnd/>
              </a:ln>
            </p:spPr>
            <p:txBody>
              <a:bodyPr wrap="none" anchor="ctr">
                <a:noAutofit/>
              </a:bodyPr>
              <a:lstStyle/>
              <a:p>
                <a:endParaRPr lang="en-US" sz="1600" b="1">
                  <a:solidFill>
                    <a:srgbClr val="000000"/>
                  </a:solidFill>
                  <a:latin typeface="Arial" charset="0"/>
                  <a:ea typeface="ＭＳ Ｐゴシック"/>
                </a:endParaRPr>
              </a:p>
            </p:txBody>
          </p:sp>
          <p:sp>
            <p:nvSpPr>
              <p:cNvPr id="120" name="Freeform 67"/>
              <p:cNvSpPr>
                <a:spLocks/>
              </p:cNvSpPr>
              <p:nvPr>
                <p:custDataLst>
                  <p:tags r:id="rId4"/>
                </p:custDataLst>
              </p:nvPr>
            </p:nvSpPr>
            <p:spPr bwMode="auto">
              <a:xfrm>
                <a:off x="5640246" y="1332632"/>
                <a:ext cx="1379686" cy="1379686"/>
              </a:xfrm>
              <a:custGeom>
                <a:avLst/>
                <a:gdLst>
                  <a:gd name="T0" fmla="*/ 25 w 184"/>
                  <a:gd name="T1" fmla="*/ 0 h 184"/>
                  <a:gd name="T2" fmla="*/ 92 w 184"/>
                  <a:gd name="T3" fmla="*/ 67 h 184"/>
                  <a:gd name="T4" fmla="*/ 158 w 184"/>
                  <a:gd name="T5" fmla="*/ 0 h 184"/>
                  <a:gd name="T6" fmla="*/ 183 w 184"/>
                  <a:gd name="T7" fmla="*/ 26 h 184"/>
                  <a:gd name="T8" fmla="*/ 117 w 184"/>
                  <a:gd name="T9" fmla="*/ 91 h 184"/>
                  <a:gd name="T10" fmla="*/ 184 w 184"/>
                  <a:gd name="T11" fmla="*/ 158 h 184"/>
                  <a:gd name="T12" fmla="*/ 158 w 184"/>
                  <a:gd name="T13" fmla="*/ 184 h 184"/>
                  <a:gd name="T14" fmla="*/ 92 w 184"/>
                  <a:gd name="T15" fmla="*/ 118 h 184"/>
                  <a:gd name="T16" fmla="*/ 25 w 184"/>
                  <a:gd name="T17" fmla="*/ 184 h 184"/>
                  <a:gd name="T18" fmla="*/ 0 w 184"/>
                  <a:gd name="T19" fmla="*/ 158 h 184"/>
                  <a:gd name="T20" fmla="*/ 66 w 184"/>
                  <a:gd name="T21" fmla="*/ 91 h 184"/>
                  <a:gd name="T22" fmla="*/ 0 w 184"/>
                  <a:gd name="T23" fmla="*/ 26 h 184"/>
                  <a:gd name="T24" fmla="*/ 25 w 184"/>
                  <a:gd name="T25"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84">
                    <a:moveTo>
                      <a:pt x="25" y="0"/>
                    </a:moveTo>
                    <a:lnTo>
                      <a:pt x="92" y="67"/>
                    </a:lnTo>
                    <a:lnTo>
                      <a:pt x="158" y="0"/>
                    </a:lnTo>
                    <a:lnTo>
                      <a:pt x="183" y="26"/>
                    </a:lnTo>
                    <a:lnTo>
                      <a:pt x="117" y="91"/>
                    </a:lnTo>
                    <a:lnTo>
                      <a:pt x="184" y="158"/>
                    </a:lnTo>
                    <a:lnTo>
                      <a:pt x="158" y="184"/>
                    </a:lnTo>
                    <a:lnTo>
                      <a:pt x="92" y="118"/>
                    </a:lnTo>
                    <a:lnTo>
                      <a:pt x="25" y="184"/>
                    </a:lnTo>
                    <a:lnTo>
                      <a:pt x="0" y="158"/>
                    </a:lnTo>
                    <a:lnTo>
                      <a:pt x="66" y="91"/>
                    </a:lnTo>
                    <a:lnTo>
                      <a:pt x="0" y="26"/>
                    </a:lnTo>
                    <a:lnTo>
                      <a:pt x="2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n-US" sz="1600">
                  <a:solidFill>
                    <a:srgbClr val="000000"/>
                  </a:solidFill>
                  <a:latin typeface="Arial" charset="0"/>
                  <a:ea typeface="ＭＳ Ｐゴシック"/>
                </a:endParaRPr>
              </a:p>
            </p:txBody>
          </p:sp>
        </p:grpSp>
      </p:grpSp>
    </p:spTree>
    <p:extLst>
      <p:ext uri="{BB962C8B-B14F-4D97-AF65-F5344CB8AC3E}">
        <p14:creationId xmlns:p14="http://schemas.microsoft.com/office/powerpoint/2010/main" val="6908160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14" grpId="0" animBg="1"/>
      <p:bldP spid="15" grpId="0" animBg="1"/>
      <p:bldP spid="16"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050"/>
          <p:cNvSpPr>
            <a:spLocks noGrp="1" noChangeArrowheads="1"/>
          </p:cNvSpPr>
          <p:nvPr>
            <p:ph type="title"/>
          </p:nvPr>
        </p:nvSpPr>
        <p:spPr/>
        <p:txBody>
          <a:bodyPr/>
          <a:lstStyle/>
          <a:p>
            <a:pPr eaLnBrk="1" hangingPunct="1"/>
            <a:r>
              <a:rPr lang="en-US" smtClean="0"/>
              <a:t>The Last Mile operational economics: </a:t>
            </a:r>
            <a:r>
              <a:rPr lang="en-US" i="1" smtClean="0"/>
              <a:t>delivery density..</a:t>
            </a:r>
            <a:r>
              <a:rPr lang="en-US" smtClean="0"/>
              <a:t>.</a:t>
            </a:r>
          </a:p>
        </p:txBody>
      </p:sp>
      <p:pic>
        <p:nvPicPr>
          <p:cNvPr id="67587" name="Picture 2051" descr="egrocer delivery exh 2"/>
          <p:cNvPicPr>
            <a:picLocks noChangeAspect="1" noChangeArrowheads="1"/>
          </p:cNvPicPr>
          <p:nvPr/>
        </p:nvPicPr>
        <p:blipFill>
          <a:blip r:embed="rId3" cstate="print"/>
          <a:srcRect/>
          <a:stretch>
            <a:fillRect/>
          </a:stretch>
        </p:blipFill>
        <p:spPr bwMode="auto">
          <a:xfrm>
            <a:off x="260350" y="1597025"/>
            <a:ext cx="8623300" cy="4146550"/>
          </a:xfrm>
          <a:prstGeom prst="rect">
            <a:avLst/>
          </a:prstGeom>
          <a:noFill/>
          <a:ln w="9525">
            <a:noFill/>
            <a:miter lim="800000"/>
            <a:headEnd/>
            <a:tailEnd/>
          </a:ln>
        </p:spPr>
      </p:pic>
      <p:sp>
        <p:nvSpPr>
          <p:cNvPr id="67588" name="Text Box 2052"/>
          <p:cNvSpPr txBox="1">
            <a:spLocks noChangeArrowheads="1"/>
          </p:cNvSpPr>
          <p:nvPr/>
        </p:nvSpPr>
        <p:spPr bwMode="auto">
          <a:xfrm>
            <a:off x="6272213" y="6245225"/>
            <a:ext cx="2455862" cy="244475"/>
          </a:xfrm>
          <a:prstGeom prst="rect">
            <a:avLst/>
          </a:prstGeom>
          <a:noFill/>
          <a:ln w="9525">
            <a:noFill/>
            <a:prstDash val="dash"/>
            <a:miter lim="800000"/>
            <a:headEnd/>
            <a:tailEnd/>
          </a:ln>
        </p:spPr>
        <p:txBody>
          <a:bodyPr wrap="none">
            <a:spAutoFit/>
          </a:bodyPr>
          <a:lstStyle/>
          <a:p>
            <a:pPr algn="ctr" eaLnBrk="0" hangingPunct="0"/>
            <a:r>
              <a:rPr lang="en-US" sz="1000"/>
              <a:t>Source: Strategy + Business (Third Q, 2000)</a:t>
            </a:r>
          </a:p>
        </p:txBody>
      </p:sp>
    </p:spTree>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3" descr="egrocer delivery exh 4"/>
          <p:cNvPicPr>
            <a:picLocks noChangeAspect="1" noChangeArrowheads="1"/>
          </p:cNvPicPr>
          <p:nvPr/>
        </p:nvPicPr>
        <p:blipFill>
          <a:blip r:embed="rId3" cstate="print"/>
          <a:srcRect/>
          <a:stretch>
            <a:fillRect/>
          </a:stretch>
        </p:blipFill>
        <p:spPr bwMode="auto">
          <a:xfrm>
            <a:off x="250825" y="1497013"/>
            <a:ext cx="7043738" cy="4921250"/>
          </a:xfrm>
          <a:prstGeom prst="rect">
            <a:avLst/>
          </a:prstGeom>
          <a:noFill/>
          <a:ln w="9525">
            <a:noFill/>
            <a:miter lim="800000"/>
            <a:headEnd/>
            <a:tailEnd/>
          </a:ln>
        </p:spPr>
      </p:pic>
      <p:pic>
        <p:nvPicPr>
          <p:cNvPr id="68611" name="Picture 4" descr="egrocer delivery exh 3"/>
          <p:cNvPicPr>
            <a:picLocks noChangeAspect="1" noChangeArrowheads="1"/>
          </p:cNvPicPr>
          <p:nvPr/>
        </p:nvPicPr>
        <p:blipFill>
          <a:blip r:embed="rId4" cstate="print"/>
          <a:srcRect/>
          <a:stretch>
            <a:fillRect/>
          </a:stretch>
        </p:blipFill>
        <p:spPr bwMode="auto">
          <a:xfrm>
            <a:off x="4554538" y="3625850"/>
            <a:ext cx="4511675" cy="2597150"/>
          </a:xfrm>
          <a:prstGeom prst="rect">
            <a:avLst/>
          </a:prstGeom>
          <a:noFill/>
          <a:ln w="9525">
            <a:solidFill>
              <a:schemeClr val="tx1"/>
            </a:solidFill>
            <a:miter lim="800000"/>
            <a:headEnd/>
            <a:tailEnd/>
          </a:ln>
        </p:spPr>
      </p:pic>
      <p:sp>
        <p:nvSpPr>
          <p:cNvPr id="68612" name="Text Box 5"/>
          <p:cNvSpPr txBox="1">
            <a:spLocks noChangeArrowheads="1"/>
          </p:cNvSpPr>
          <p:nvPr/>
        </p:nvSpPr>
        <p:spPr bwMode="auto">
          <a:xfrm>
            <a:off x="6272213" y="6245225"/>
            <a:ext cx="2455862" cy="244475"/>
          </a:xfrm>
          <a:prstGeom prst="rect">
            <a:avLst/>
          </a:prstGeom>
          <a:noFill/>
          <a:ln w="9525">
            <a:noFill/>
            <a:prstDash val="dash"/>
            <a:miter lim="800000"/>
            <a:headEnd/>
            <a:tailEnd/>
          </a:ln>
        </p:spPr>
        <p:txBody>
          <a:bodyPr wrap="none">
            <a:spAutoFit/>
          </a:bodyPr>
          <a:lstStyle/>
          <a:p>
            <a:pPr algn="ctr" eaLnBrk="0" hangingPunct="0"/>
            <a:r>
              <a:rPr lang="en-US" sz="1000"/>
              <a:t>Source: Strategy + Business (Third Q, 2000)</a:t>
            </a:r>
          </a:p>
        </p:txBody>
      </p:sp>
      <p:sp>
        <p:nvSpPr>
          <p:cNvPr id="68613" name="Rectangle 4"/>
          <p:cNvSpPr>
            <a:spLocks noGrp="1" noChangeArrowheads="1"/>
          </p:cNvSpPr>
          <p:nvPr>
            <p:ph type="title"/>
          </p:nvPr>
        </p:nvSpPr>
        <p:spPr/>
        <p:txBody>
          <a:bodyPr/>
          <a:lstStyle/>
          <a:p>
            <a:pPr eaLnBrk="1" hangingPunct="1"/>
            <a:r>
              <a:rPr lang="en-US" smtClean="0"/>
              <a:t>The last mile: </a:t>
            </a:r>
            <a:r>
              <a:rPr lang="en-US" i="1" smtClean="0"/>
              <a:t>delivery density </a:t>
            </a:r>
            <a:r>
              <a:rPr lang="en-US" smtClean="0"/>
              <a:t>and </a:t>
            </a:r>
            <a:r>
              <a:rPr lang="en-US" i="1" smtClean="0"/>
              <a:t>average order size </a:t>
            </a:r>
            <a:r>
              <a:rPr lang="en-US" smtClean="0"/>
              <a:t>drive operational economics </a:t>
            </a:r>
          </a:p>
        </p:txBody>
      </p:sp>
    </p:spTree>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026"/>
          <p:cNvSpPr>
            <a:spLocks noGrp="1" noChangeArrowheads="1"/>
          </p:cNvSpPr>
          <p:nvPr>
            <p:ph type="title"/>
          </p:nvPr>
        </p:nvSpPr>
        <p:spPr/>
        <p:txBody>
          <a:bodyPr/>
          <a:lstStyle/>
          <a:p>
            <a:pPr eaLnBrk="1" hangingPunct="1"/>
            <a:r>
              <a:rPr lang="en-US" smtClean="0"/>
              <a:t>Some Larger Questions:</a:t>
            </a:r>
          </a:p>
        </p:txBody>
      </p:sp>
      <p:sp>
        <p:nvSpPr>
          <p:cNvPr id="69635" name="Rectangle 1027"/>
          <p:cNvSpPr>
            <a:spLocks noGrp="1" noChangeArrowheads="1"/>
          </p:cNvSpPr>
          <p:nvPr>
            <p:ph type="body" idx="1"/>
          </p:nvPr>
        </p:nvSpPr>
        <p:spPr/>
        <p:txBody>
          <a:bodyPr/>
          <a:lstStyle/>
          <a:p>
            <a:pPr marL="533400" indent="-533400" eaLnBrk="1" hangingPunct="1">
              <a:buFontTx/>
              <a:buAutoNum type="arabicPeriod"/>
            </a:pPr>
            <a:r>
              <a:rPr lang="en-US" sz="1800" smtClean="0"/>
              <a:t>Should Peapod remain a separate entity?</a:t>
            </a:r>
          </a:p>
          <a:p>
            <a:pPr marL="533400" indent="-533400" eaLnBrk="1" hangingPunct="1">
              <a:buFontTx/>
              <a:buAutoNum type="arabicPeriod"/>
            </a:pPr>
            <a:endParaRPr lang="en-US" sz="1800" smtClean="0"/>
          </a:p>
          <a:p>
            <a:pPr marL="533400" indent="-533400" eaLnBrk="1" hangingPunct="1">
              <a:buFontTx/>
              <a:buAutoNum type="arabicPeriod"/>
            </a:pPr>
            <a:endParaRPr lang="en-US" sz="1800" smtClean="0"/>
          </a:p>
          <a:p>
            <a:pPr marL="533400" indent="-533400" eaLnBrk="1" hangingPunct="1">
              <a:buFontTx/>
              <a:buAutoNum type="arabicPeriod"/>
            </a:pPr>
            <a:r>
              <a:rPr lang="en-US" sz="1800" smtClean="0"/>
              <a:t>Why did Ahold buy Peapod?  (Competitive barriers)</a:t>
            </a:r>
          </a:p>
          <a:p>
            <a:pPr marL="533400" indent="-533400" eaLnBrk="1" hangingPunct="1">
              <a:buFontTx/>
              <a:buAutoNum type="arabicPeriod"/>
            </a:pPr>
            <a:endParaRPr lang="en-US" sz="1800" smtClean="0"/>
          </a:p>
          <a:p>
            <a:pPr marL="533400" indent="-533400" eaLnBrk="1" hangingPunct="1">
              <a:buFontTx/>
              <a:buAutoNum type="arabicPeriod"/>
            </a:pPr>
            <a:endParaRPr lang="en-US" sz="1800" smtClean="0"/>
          </a:p>
          <a:p>
            <a:pPr marL="533400" indent="-533400" eaLnBrk="1" hangingPunct="1">
              <a:buFontTx/>
              <a:buAutoNum type="arabicPeriod"/>
            </a:pPr>
            <a:r>
              <a:rPr lang="en-US" sz="1800" smtClean="0"/>
              <a:t>Should warehouses be automated? (US vs. Europe)</a:t>
            </a:r>
          </a:p>
          <a:p>
            <a:pPr marL="533400" indent="-533400" eaLnBrk="1" hangingPunct="1">
              <a:buFontTx/>
              <a:buAutoNum type="arabicPeriod"/>
            </a:pPr>
            <a:endParaRPr lang="en-US" sz="1800" smtClean="0"/>
          </a:p>
          <a:p>
            <a:pPr marL="533400" indent="-533400" eaLnBrk="1" hangingPunct="1">
              <a:buFontTx/>
              <a:buAutoNum type="arabicPeriod"/>
            </a:pPr>
            <a:endParaRPr lang="en-US" sz="1800" smtClean="0"/>
          </a:p>
          <a:p>
            <a:pPr marL="533400" indent="-533400" eaLnBrk="1" hangingPunct="1">
              <a:buFontTx/>
              <a:buAutoNum type="arabicPeriod"/>
            </a:pPr>
            <a:r>
              <a:rPr lang="en-US" sz="1800" smtClean="0"/>
              <a:t>What’s the outlook for the future of egrocers and Internet stores in general?</a:t>
            </a:r>
          </a:p>
        </p:txBody>
      </p:sp>
      <p:sp>
        <p:nvSpPr>
          <p:cNvPr id="69636" name="AutoShape 6"/>
          <p:cNvSpPr>
            <a:spLocks noChangeArrowheads="1"/>
          </p:cNvSpPr>
          <p:nvPr/>
        </p:nvSpPr>
        <p:spPr bwMode="auto">
          <a:xfrm>
            <a:off x="5676900" y="5316538"/>
            <a:ext cx="2786063" cy="1087437"/>
          </a:xfrm>
          <a:prstGeom prst="cloudCallout">
            <a:avLst>
              <a:gd name="adj1" fmla="val -44074"/>
              <a:gd name="adj2" fmla="val -99634"/>
            </a:avLst>
          </a:prstGeom>
          <a:solidFill>
            <a:srgbClr val="CCFF99"/>
          </a:solidFill>
          <a:ln w="9525">
            <a:solidFill>
              <a:schemeClr val="tx1"/>
            </a:solidFill>
            <a:prstDash val="dash"/>
            <a:round/>
            <a:headEnd/>
            <a:tailEnd/>
          </a:ln>
        </p:spPr>
        <p:txBody>
          <a:bodyPr/>
          <a:lstStyle/>
          <a:p>
            <a:pPr algn="ctr"/>
            <a:r>
              <a:rPr lang="en-US"/>
              <a:t>Over to speaker …</a:t>
            </a:r>
          </a:p>
        </p:txBody>
      </p:sp>
    </p:spTree>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1588" y="119063"/>
            <a:ext cx="6010276" cy="228600"/>
          </a:xfrm>
        </p:spPr>
        <p:txBody>
          <a:bodyPr>
            <a:spAutoFit/>
          </a:bodyPr>
          <a:lstStyle/>
          <a:p>
            <a:pPr eaLnBrk="1" hangingPunct="1"/>
            <a:r>
              <a:rPr lang="en-US" sz="900" b="1" smtClean="0">
                <a:latin typeface="Arial" pitchFamily="34" charset="0"/>
              </a:rPr>
              <a:t>Exhibit 1: Strategy </a:t>
            </a:r>
            <a:r>
              <a:rPr lang="en-US" sz="900" b="1" smtClean="0">
                <a:latin typeface="Arial" pitchFamily="34" charset="0"/>
                <a:sym typeface="Wingdings" pitchFamily="2" charset="2"/>
              </a:rPr>
              <a:t> Operations  Performance</a:t>
            </a:r>
          </a:p>
        </p:txBody>
      </p:sp>
      <p:sp>
        <p:nvSpPr>
          <p:cNvPr id="70659" name="Rectangle 3"/>
          <p:cNvSpPr>
            <a:spLocks noGrp="1" noChangeArrowheads="1"/>
          </p:cNvSpPr>
          <p:nvPr>
            <p:ph type="body" idx="1"/>
          </p:nvPr>
        </p:nvSpPr>
        <p:spPr>
          <a:xfrm>
            <a:off x="-1588" y="623888"/>
            <a:ext cx="1550988" cy="184150"/>
          </a:xfrm>
        </p:spPr>
        <p:txBody>
          <a:bodyPr>
            <a:spAutoFit/>
          </a:bodyPr>
          <a:lstStyle/>
          <a:p>
            <a:pPr marL="119063" indent="-119063" eaLnBrk="1" hangingPunct="1">
              <a:spcBef>
                <a:spcPct val="0"/>
              </a:spcBef>
              <a:buFont typeface="Wingdings" pitchFamily="2" charset="2"/>
              <a:buNone/>
            </a:pPr>
            <a:r>
              <a:rPr lang="en-US" sz="600" b="1" i="1" smtClean="0">
                <a:latin typeface="Arial" pitchFamily="34" charset="0"/>
              </a:rPr>
              <a:t>The Goal</a:t>
            </a:r>
          </a:p>
        </p:txBody>
      </p:sp>
      <p:pic>
        <p:nvPicPr>
          <p:cNvPr id="70660" name="Picture 4" descr="EQX7C"/>
          <p:cNvPicPr>
            <a:picLocks noChangeAspect="1" noChangeArrowheads="1"/>
          </p:cNvPicPr>
          <p:nvPr/>
        </p:nvPicPr>
        <p:blipFill>
          <a:blip r:embed="rId3" cstate="print"/>
          <a:srcRect/>
          <a:stretch>
            <a:fillRect/>
          </a:stretch>
        </p:blipFill>
        <p:spPr bwMode="auto">
          <a:xfrm>
            <a:off x="8031163" y="15875"/>
            <a:ext cx="1112837" cy="327025"/>
          </a:xfrm>
          <a:prstGeom prst="rect">
            <a:avLst/>
          </a:prstGeom>
          <a:noFill/>
          <a:ln w="9525">
            <a:noFill/>
            <a:miter lim="800000"/>
            <a:headEnd/>
            <a:tailEnd/>
          </a:ln>
        </p:spPr>
      </p:pic>
      <p:sp>
        <p:nvSpPr>
          <p:cNvPr id="70661" name="Line 5"/>
          <p:cNvSpPr>
            <a:spLocks noChangeShapeType="1"/>
          </p:cNvSpPr>
          <p:nvPr/>
        </p:nvSpPr>
        <p:spPr bwMode="auto">
          <a:xfrm>
            <a:off x="0" y="352425"/>
            <a:ext cx="9144000" cy="0"/>
          </a:xfrm>
          <a:prstGeom prst="line">
            <a:avLst/>
          </a:prstGeom>
          <a:noFill/>
          <a:ln w="9525">
            <a:solidFill>
              <a:schemeClr val="tx1"/>
            </a:solidFill>
            <a:round/>
            <a:headEnd/>
            <a:tailEnd/>
          </a:ln>
        </p:spPr>
        <p:txBody>
          <a:bodyPr/>
          <a:lstStyle/>
          <a:p>
            <a:endParaRPr lang="en-US"/>
          </a:p>
        </p:txBody>
      </p:sp>
      <p:sp>
        <p:nvSpPr>
          <p:cNvPr id="70662" name="Rectangle 6"/>
          <p:cNvSpPr>
            <a:spLocks noChangeArrowheads="1"/>
          </p:cNvSpPr>
          <p:nvPr/>
        </p:nvSpPr>
        <p:spPr bwMode="auto">
          <a:xfrm>
            <a:off x="0" y="355600"/>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Performance</a:t>
            </a:r>
          </a:p>
        </p:txBody>
      </p:sp>
      <p:sp>
        <p:nvSpPr>
          <p:cNvPr id="70663" name="Rectangle 7"/>
          <p:cNvSpPr>
            <a:spLocks noChangeArrowheads="1"/>
          </p:cNvSpPr>
          <p:nvPr/>
        </p:nvSpPr>
        <p:spPr bwMode="auto">
          <a:xfrm>
            <a:off x="2493963" y="633413"/>
            <a:ext cx="4357687" cy="254000"/>
          </a:xfrm>
          <a:prstGeom prst="rect">
            <a:avLst/>
          </a:prstGeom>
          <a:noFill/>
          <a:ln w="9525">
            <a:solidFill>
              <a:schemeClr val="tx1"/>
            </a:solidFill>
            <a:miter lim="800000"/>
            <a:headEnd/>
            <a:tailEnd/>
          </a:ln>
        </p:spPr>
        <p:txBody>
          <a:bodyPr>
            <a:spAutoFit/>
          </a:bodyPr>
          <a:lstStyle/>
          <a:p>
            <a:pPr algn="ctr">
              <a:buSzPct val="90000"/>
              <a:buFont typeface="Wingdings" pitchFamily="2" charset="2"/>
              <a:buNone/>
            </a:pPr>
            <a:r>
              <a:rPr lang="en-US" sz="600">
                <a:latin typeface="Arial" pitchFamily="34" charset="0"/>
              </a:rPr>
              <a:t>Increase Peapod’s profitability from online grocery business</a:t>
            </a:r>
          </a:p>
        </p:txBody>
      </p:sp>
      <p:sp>
        <p:nvSpPr>
          <p:cNvPr id="70664" name="Rectangle 8"/>
          <p:cNvSpPr>
            <a:spLocks noChangeArrowheads="1"/>
          </p:cNvSpPr>
          <p:nvPr/>
        </p:nvSpPr>
        <p:spPr bwMode="auto">
          <a:xfrm>
            <a:off x="1309688" y="1003300"/>
            <a:ext cx="3856037" cy="406400"/>
          </a:xfrm>
          <a:prstGeom prst="rect">
            <a:avLst/>
          </a:prstGeom>
          <a:noFill/>
          <a:ln w="9525">
            <a:solidFill>
              <a:schemeClr val="tx1"/>
            </a:solidFill>
            <a:miter lim="800000"/>
            <a:headEnd/>
            <a:tailEnd/>
          </a:ln>
        </p:spPr>
        <p:txBody>
          <a:bodyPr>
            <a:spAutoFit/>
          </a:bodyPr>
          <a:lstStyle/>
          <a:p>
            <a:pPr marL="119063" indent="-119063" algn="ctr">
              <a:buSzPct val="90000"/>
              <a:buFont typeface="Wingdings" pitchFamily="2" charset="2"/>
              <a:buNone/>
            </a:pPr>
            <a:r>
              <a:rPr lang="en-US" sz="600">
                <a:latin typeface="Arial" pitchFamily="34" charset="0"/>
              </a:rPr>
              <a:t>Grow Productivity:</a:t>
            </a:r>
          </a:p>
          <a:p>
            <a:pPr marL="119063" indent="-119063">
              <a:buSzPct val="90000"/>
              <a:buFont typeface="Wingdings" pitchFamily="2" charset="2"/>
              <a:buChar char="§"/>
            </a:pPr>
            <a:r>
              <a:rPr lang="en-US" sz="600">
                <a:latin typeface="Arial" pitchFamily="34" charset="0"/>
              </a:rPr>
              <a:t>Increase fixed asset utilization through centralized distribution</a:t>
            </a:r>
          </a:p>
        </p:txBody>
      </p:sp>
      <p:sp>
        <p:nvSpPr>
          <p:cNvPr id="70665" name="Rectangle 9"/>
          <p:cNvSpPr>
            <a:spLocks noChangeArrowheads="1"/>
          </p:cNvSpPr>
          <p:nvPr/>
        </p:nvSpPr>
        <p:spPr bwMode="auto">
          <a:xfrm>
            <a:off x="5216525" y="1003300"/>
            <a:ext cx="3856038" cy="1016000"/>
          </a:xfrm>
          <a:prstGeom prst="rect">
            <a:avLst/>
          </a:prstGeom>
          <a:noFill/>
          <a:ln w="9525">
            <a:solidFill>
              <a:schemeClr val="tx1"/>
            </a:solidFill>
            <a:miter lim="800000"/>
            <a:headEnd/>
            <a:tailEnd/>
          </a:ln>
        </p:spPr>
        <p:txBody>
          <a:bodyPr>
            <a:spAutoFit/>
          </a:bodyPr>
          <a:lstStyle/>
          <a:p>
            <a:pPr marL="119063" indent="-119063" algn="ctr">
              <a:buSzPct val="90000"/>
              <a:buFont typeface="Wingdings" pitchFamily="2" charset="2"/>
              <a:buNone/>
            </a:pPr>
            <a:r>
              <a:rPr lang="en-US" sz="600">
                <a:latin typeface="Arial" pitchFamily="34" charset="0"/>
              </a:rPr>
              <a:t>Grow Revenue:</a:t>
            </a:r>
          </a:p>
          <a:p>
            <a:pPr marL="119063" indent="-119063">
              <a:buSzPct val="90000"/>
              <a:buFont typeface="Wingdings" pitchFamily="2" charset="2"/>
              <a:buChar char="§"/>
            </a:pPr>
            <a:r>
              <a:rPr lang="en-US" sz="600">
                <a:latin typeface="Arial" pitchFamily="34" charset="0"/>
              </a:rPr>
              <a:t>Increase average transaction size through dynamic pricing and targeted promotions</a:t>
            </a:r>
          </a:p>
          <a:p>
            <a:pPr marL="119063" indent="-119063">
              <a:buSzPct val="90000"/>
              <a:buFont typeface="Wingdings" pitchFamily="2" charset="2"/>
              <a:buChar char="§"/>
            </a:pPr>
            <a:r>
              <a:rPr lang="en-US" sz="600">
                <a:latin typeface="Arial" pitchFamily="34" charset="0"/>
              </a:rPr>
              <a:t>Increase transaction frequency</a:t>
            </a:r>
          </a:p>
          <a:p>
            <a:pPr marL="119063" indent="-119063">
              <a:buSzPct val="90000"/>
              <a:buFont typeface="Wingdings" pitchFamily="2" charset="2"/>
              <a:buChar char="§"/>
            </a:pPr>
            <a:r>
              <a:rPr lang="en-US" sz="600">
                <a:latin typeface="Arial" pitchFamily="34" charset="0"/>
              </a:rPr>
              <a:t>Acquire new customers through penetration to new areas, acquisition and partnership with other company (Ahold)</a:t>
            </a:r>
          </a:p>
        </p:txBody>
      </p:sp>
      <p:sp>
        <p:nvSpPr>
          <p:cNvPr id="70666" name="Rectangle 10"/>
          <p:cNvSpPr>
            <a:spLocks noChangeArrowheads="1"/>
          </p:cNvSpPr>
          <p:nvPr/>
        </p:nvSpPr>
        <p:spPr bwMode="auto">
          <a:xfrm>
            <a:off x="-1588" y="1028700"/>
            <a:ext cx="1354138" cy="244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i="1">
                <a:latin typeface="Arial" pitchFamily="34" charset="0"/>
              </a:rPr>
              <a:t>Financial View</a:t>
            </a:r>
          </a:p>
        </p:txBody>
      </p:sp>
      <p:cxnSp>
        <p:nvCxnSpPr>
          <p:cNvPr id="70667" name="AutoShape 11"/>
          <p:cNvCxnSpPr>
            <a:cxnSpLocks noChangeShapeType="1"/>
            <a:stCxn id="70663" idx="2"/>
            <a:endCxn id="70664" idx="0"/>
          </p:cNvCxnSpPr>
          <p:nvPr/>
        </p:nvCxnSpPr>
        <p:spPr bwMode="auto">
          <a:xfrm rot="5400000">
            <a:off x="3898106" y="227807"/>
            <a:ext cx="115887" cy="1435100"/>
          </a:xfrm>
          <a:prstGeom prst="bentConnector3">
            <a:avLst>
              <a:gd name="adj1" fmla="val 49315"/>
            </a:avLst>
          </a:prstGeom>
          <a:noFill/>
          <a:ln w="9525">
            <a:solidFill>
              <a:schemeClr val="tx1"/>
            </a:solidFill>
            <a:miter lim="800000"/>
            <a:headEnd/>
            <a:tailEnd/>
          </a:ln>
        </p:spPr>
      </p:cxnSp>
      <p:cxnSp>
        <p:nvCxnSpPr>
          <p:cNvPr id="70668" name="AutoShape 12"/>
          <p:cNvCxnSpPr>
            <a:cxnSpLocks noChangeShapeType="1"/>
            <a:stCxn id="70663" idx="2"/>
            <a:endCxn id="70665" idx="0"/>
          </p:cNvCxnSpPr>
          <p:nvPr/>
        </p:nvCxnSpPr>
        <p:spPr bwMode="auto">
          <a:xfrm rot="16200000" flipH="1">
            <a:off x="5851525" y="-290512"/>
            <a:ext cx="115887" cy="2471738"/>
          </a:xfrm>
          <a:prstGeom prst="bentConnector3">
            <a:avLst>
              <a:gd name="adj1" fmla="val 49315"/>
            </a:avLst>
          </a:prstGeom>
          <a:noFill/>
          <a:ln w="9525">
            <a:solidFill>
              <a:schemeClr val="tx1"/>
            </a:solidFill>
            <a:miter lim="800000"/>
            <a:headEnd/>
            <a:tailEnd/>
          </a:ln>
        </p:spPr>
      </p:cxnSp>
      <p:sp>
        <p:nvSpPr>
          <p:cNvPr id="70669" name="Line 13"/>
          <p:cNvSpPr>
            <a:spLocks noChangeShapeType="1"/>
          </p:cNvSpPr>
          <p:nvPr/>
        </p:nvSpPr>
        <p:spPr bwMode="auto">
          <a:xfrm>
            <a:off x="0" y="2070100"/>
            <a:ext cx="9144000" cy="0"/>
          </a:xfrm>
          <a:prstGeom prst="line">
            <a:avLst/>
          </a:prstGeom>
          <a:noFill/>
          <a:ln w="9525">
            <a:solidFill>
              <a:schemeClr val="tx1"/>
            </a:solidFill>
            <a:prstDash val="dash"/>
            <a:round/>
            <a:headEnd/>
            <a:tailEnd/>
          </a:ln>
        </p:spPr>
        <p:txBody>
          <a:bodyPr/>
          <a:lstStyle/>
          <a:p>
            <a:endParaRPr lang="en-US"/>
          </a:p>
        </p:txBody>
      </p:sp>
      <p:sp>
        <p:nvSpPr>
          <p:cNvPr id="70670" name="Rectangle 14"/>
          <p:cNvSpPr>
            <a:spLocks noChangeArrowheads="1"/>
          </p:cNvSpPr>
          <p:nvPr/>
        </p:nvSpPr>
        <p:spPr bwMode="auto">
          <a:xfrm>
            <a:off x="-1588" y="2338388"/>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Competitive Forces</a:t>
            </a:r>
          </a:p>
        </p:txBody>
      </p:sp>
      <p:sp>
        <p:nvSpPr>
          <p:cNvPr id="70671" name="Rectangle 15"/>
          <p:cNvSpPr>
            <a:spLocks noChangeArrowheads="1"/>
          </p:cNvSpPr>
          <p:nvPr/>
        </p:nvSpPr>
        <p:spPr bwMode="auto">
          <a:xfrm>
            <a:off x="0" y="2070100"/>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Markets</a:t>
            </a:r>
          </a:p>
        </p:txBody>
      </p:sp>
      <p:sp>
        <p:nvSpPr>
          <p:cNvPr id="70672" name="Rectangle 16"/>
          <p:cNvSpPr>
            <a:spLocks noChangeArrowheads="1"/>
          </p:cNvSpPr>
          <p:nvPr/>
        </p:nvSpPr>
        <p:spPr bwMode="auto">
          <a:xfrm>
            <a:off x="-1588" y="2852738"/>
            <a:ext cx="1354138" cy="244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i="1">
                <a:latin typeface="Arial" pitchFamily="34" charset="0"/>
              </a:rPr>
              <a:t>Customer Needs</a:t>
            </a:r>
          </a:p>
        </p:txBody>
      </p:sp>
      <p:sp>
        <p:nvSpPr>
          <p:cNvPr id="70673" name="Rectangle 17"/>
          <p:cNvSpPr>
            <a:spLocks noChangeArrowheads="1"/>
          </p:cNvSpPr>
          <p:nvPr/>
        </p:nvSpPr>
        <p:spPr bwMode="auto">
          <a:xfrm>
            <a:off x="1309688" y="2038350"/>
            <a:ext cx="3552825" cy="11588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Industry Overview</a:t>
            </a:r>
          </a:p>
          <a:p>
            <a:pPr marL="119063" indent="-119063">
              <a:buSzPct val="90000"/>
              <a:buFont typeface="Wingdings" pitchFamily="2" charset="2"/>
              <a:buChar char="§"/>
            </a:pPr>
            <a:r>
              <a:rPr lang="en-US" sz="600">
                <a:latin typeface="Arial" pitchFamily="34" charset="0"/>
              </a:rPr>
              <a:t>Large supermarket chains dominate grocery industry</a:t>
            </a:r>
          </a:p>
          <a:p>
            <a:pPr marL="119063" indent="-119063">
              <a:buSzPct val="90000"/>
              <a:buFont typeface="Wingdings" pitchFamily="2" charset="2"/>
              <a:buChar char="§"/>
            </a:pPr>
            <a:r>
              <a:rPr lang="en-US" sz="600">
                <a:latin typeface="Arial" pitchFamily="34" charset="0"/>
              </a:rPr>
              <a:t>Extreme competition leads to razor thin margins</a:t>
            </a:r>
          </a:p>
          <a:p>
            <a:pPr marL="119063" indent="-119063">
              <a:buSzPct val="90000"/>
              <a:buFont typeface="Wingdings" pitchFamily="2" charset="2"/>
              <a:buChar char="§"/>
            </a:pPr>
            <a:r>
              <a:rPr lang="en-US" sz="600">
                <a:latin typeface="Arial" pitchFamily="34" charset="0"/>
              </a:rPr>
              <a:t>Online grocery has relatively low penetration, I.e. 0.1% in 1999</a:t>
            </a:r>
          </a:p>
          <a:p>
            <a:pPr marL="119063" indent="-119063">
              <a:buSzPct val="90000"/>
              <a:buFont typeface="Wingdings" pitchFamily="2" charset="2"/>
              <a:buChar char="§"/>
            </a:pPr>
            <a:r>
              <a:rPr lang="en-US" sz="600">
                <a:latin typeface="Arial" pitchFamily="34" charset="0"/>
              </a:rPr>
              <a:t>Increased pressure for profit leads to consolidation of online retailers including online grocers</a:t>
            </a:r>
          </a:p>
        </p:txBody>
      </p:sp>
      <p:sp>
        <p:nvSpPr>
          <p:cNvPr id="70674" name="AutoShape 18"/>
          <p:cNvSpPr>
            <a:spLocks noChangeArrowheads="1"/>
          </p:cNvSpPr>
          <p:nvPr/>
        </p:nvSpPr>
        <p:spPr bwMode="auto">
          <a:xfrm rot="5400000">
            <a:off x="4648200" y="2625726"/>
            <a:ext cx="954087" cy="188912"/>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75" name="Rectangle 19"/>
          <p:cNvSpPr>
            <a:spLocks noChangeArrowheads="1"/>
          </p:cNvSpPr>
          <p:nvPr/>
        </p:nvSpPr>
        <p:spPr bwMode="auto">
          <a:xfrm>
            <a:off x="5219700" y="2038350"/>
            <a:ext cx="3852863" cy="13112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Peapod’s value proposition</a:t>
            </a:r>
          </a:p>
          <a:p>
            <a:pPr marL="119063" indent="-119063">
              <a:buSzPct val="90000"/>
              <a:buFont typeface="Wingdings" pitchFamily="2" charset="2"/>
              <a:buChar char="§"/>
            </a:pPr>
            <a:r>
              <a:rPr lang="en-US" sz="600">
                <a:latin typeface="Arial" pitchFamily="34" charset="0"/>
              </a:rPr>
              <a:t>Time: convenience of ordering anytime anywhere and on-time delivery</a:t>
            </a:r>
          </a:p>
          <a:p>
            <a:pPr marL="119063" indent="-119063">
              <a:buSzPct val="90000"/>
              <a:buFont typeface="Wingdings" pitchFamily="2" charset="2"/>
              <a:buChar char="§"/>
            </a:pPr>
            <a:r>
              <a:rPr lang="en-US" sz="600">
                <a:latin typeface="Arial" pitchFamily="34" charset="0"/>
              </a:rPr>
              <a:t>Quality: on par with other supermarkets</a:t>
            </a:r>
          </a:p>
          <a:p>
            <a:pPr marL="119063" indent="-119063">
              <a:buSzPct val="90000"/>
              <a:buFont typeface="Wingdings" pitchFamily="2" charset="2"/>
              <a:buChar char="§"/>
            </a:pPr>
            <a:r>
              <a:rPr lang="en-US" sz="600">
                <a:latin typeface="Arial" pitchFamily="34" charset="0"/>
              </a:rPr>
              <a:t>Price: on par with other supermarkets – slightly more expensive because of delivery costs</a:t>
            </a:r>
          </a:p>
          <a:p>
            <a:pPr marL="119063" indent="-119063">
              <a:buSzPct val="90000"/>
              <a:buFont typeface="Wingdings" pitchFamily="2" charset="2"/>
              <a:buChar char="§"/>
            </a:pPr>
            <a:r>
              <a:rPr lang="en-US" sz="600">
                <a:latin typeface="Arial" pitchFamily="34" charset="0"/>
              </a:rPr>
              <a:t>Variety: unclear from the case – does not seem to be Peapod’s core competency</a:t>
            </a:r>
          </a:p>
        </p:txBody>
      </p:sp>
      <p:sp>
        <p:nvSpPr>
          <p:cNvPr id="70676" name="Line 20"/>
          <p:cNvSpPr>
            <a:spLocks noChangeShapeType="1"/>
          </p:cNvSpPr>
          <p:nvPr/>
        </p:nvSpPr>
        <p:spPr bwMode="auto">
          <a:xfrm>
            <a:off x="0" y="3349625"/>
            <a:ext cx="9144000" cy="0"/>
          </a:xfrm>
          <a:prstGeom prst="line">
            <a:avLst/>
          </a:prstGeom>
          <a:noFill/>
          <a:ln w="9525">
            <a:solidFill>
              <a:schemeClr val="tx1"/>
            </a:solidFill>
            <a:prstDash val="dash"/>
            <a:round/>
            <a:headEnd/>
            <a:tailEnd/>
          </a:ln>
        </p:spPr>
        <p:txBody>
          <a:bodyPr/>
          <a:lstStyle/>
          <a:p>
            <a:endParaRPr lang="en-US"/>
          </a:p>
        </p:txBody>
      </p:sp>
      <p:sp>
        <p:nvSpPr>
          <p:cNvPr id="70677" name="Rectangle 21"/>
          <p:cNvSpPr>
            <a:spLocks noChangeArrowheads="1"/>
          </p:cNvSpPr>
          <p:nvPr/>
        </p:nvSpPr>
        <p:spPr bwMode="auto">
          <a:xfrm>
            <a:off x="-1588" y="3617913"/>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Processes and Resources</a:t>
            </a:r>
          </a:p>
        </p:txBody>
      </p:sp>
      <p:sp>
        <p:nvSpPr>
          <p:cNvPr id="70678" name="Rectangle 22"/>
          <p:cNvSpPr>
            <a:spLocks noChangeArrowheads="1"/>
          </p:cNvSpPr>
          <p:nvPr/>
        </p:nvSpPr>
        <p:spPr bwMode="auto">
          <a:xfrm>
            <a:off x="0" y="3349625"/>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Operations</a:t>
            </a:r>
          </a:p>
        </p:txBody>
      </p:sp>
      <p:sp>
        <p:nvSpPr>
          <p:cNvPr id="70679" name="Rectangle 23"/>
          <p:cNvSpPr>
            <a:spLocks noChangeArrowheads="1"/>
          </p:cNvSpPr>
          <p:nvPr/>
        </p:nvSpPr>
        <p:spPr bwMode="auto">
          <a:xfrm>
            <a:off x="-1588" y="5835650"/>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Learning and Growth</a:t>
            </a:r>
          </a:p>
        </p:txBody>
      </p:sp>
      <p:sp>
        <p:nvSpPr>
          <p:cNvPr id="70680" name="Rectangle 24"/>
          <p:cNvSpPr>
            <a:spLocks noChangeArrowheads="1"/>
          </p:cNvSpPr>
          <p:nvPr/>
        </p:nvSpPr>
        <p:spPr bwMode="auto">
          <a:xfrm>
            <a:off x="1309688" y="3357563"/>
            <a:ext cx="1731962" cy="13112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Supplier Management</a:t>
            </a:r>
          </a:p>
          <a:p>
            <a:pPr marL="119063" indent="-119063">
              <a:buSzPct val="90000"/>
              <a:buFont typeface="Wingdings" pitchFamily="2" charset="2"/>
              <a:buChar char="§"/>
            </a:pPr>
            <a:r>
              <a:rPr lang="en-US" sz="600">
                <a:latin typeface="Arial" pitchFamily="34" charset="0"/>
              </a:rPr>
              <a:t>Peapod’s suppliers are fragmented</a:t>
            </a:r>
          </a:p>
          <a:p>
            <a:pPr marL="119063" indent="-119063">
              <a:buSzPct val="90000"/>
              <a:buFont typeface="Wingdings" pitchFamily="2" charset="2"/>
              <a:buChar char="§"/>
            </a:pPr>
            <a:r>
              <a:rPr lang="en-US" sz="600">
                <a:latin typeface="Arial" pitchFamily="34" charset="0"/>
              </a:rPr>
              <a:t>Partnership with Ahold provides Peapod with some economy of scale in procurement, may lead to reduction in COGS</a:t>
            </a:r>
          </a:p>
        </p:txBody>
      </p:sp>
      <p:sp>
        <p:nvSpPr>
          <p:cNvPr id="70681" name="Rectangle 25"/>
          <p:cNvSpPr>
            <a:spLocks noChangeArrowheads="1"/>
          </p:cNvSpPr>
          <p:nvPr/>
        </p:nvSpPr>
        <p:spPr bwMode="auto">
          <a:xfrm>
            <a:off x="3141663" y="3357563"/>
            <a:ext cx="4103687" cy="23780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Internal Processing Network</a:t>
            </a:r>
          </a:p>
          <a:p>
            <a:pPr marL="119063" indent="-119063">
              <a:buSzPct val="90000"/>
              <a:buFont typeface="Wingdings" pitchFamily="2" charset="2"/>
              <a:buChar char="§"/>
            </a:pPr>
            <a:r>
              <a:rPr lang="en-US" sz="600">
                <a:latin typeface="Arial" pitchFamily="34" charset="0"/>
              </a:rPr>
              <a:t>Capacity Portfolio: optimization of fulfillment costs through 1) Aggregation of supplies in centralized fulfillment centers; 2)Differentiation of fulfillment centers based on market size; 3) Quick and flexible fulfillment process</a:t>
            </a:r>
          </a:p>
          <a:p>
            <a:pPr marL="119063" indent="-119063">
              <a:buSzPct val="90000"/>
              <a:buFont typeface="Wingdings" pitchFamily="2" charset="2"/>
              <a:buChar char="§"/>
            </a:pPr>
            <a:r>
              <a:rPr lang="en-US" sz="600">
                <a:latin typeface="Arial" pitchFamily="34" charset="0"/>
              </a:rPr>
              <a:t>Vertical Integration appears in the downstream chain, I.e. Peapod owns and operates all delivery trucks in-house</a:t>
            </a:r>
          </a:p>
          <a:p>
            <a:pPr marL="119063" indent="-119063">
              <a:buSzPct val="90000"/>
              <a:buFont typeface="Wingdings" pitchFamily="2" charset="2"/>
              <a:buChar char="§"/>
            </a:pPr>
            <a:r>
              <a:rPr lang="en-US" sz="600">
                <a:latin typeface="Arial" pitchFamily="34" charset="0"/>
              </a:rPr>
              <a:t>Network Design: Two types of fulfillment centers (4 warehouse for large markets and 7 fast pick centers for small markets in 2000) serve 6 markets area. Having the right items at the right place in the right quantity is critical. Truck drivers traverse petal-shaped routes, each is equipped with map showing optimal delivery route</a:t>
            </a:r>
          </a:p>
          <a:p>
            <a:pPr marL="119063" indent="-119063">
              <a:buSzPct val="90000"/>
              <a:buFont typeface="Wingdings" pitchFamily="2" charset="2"/>
              <a:buChar char="§"/>
            </a:pPr>
            <a:r>
              <a:rPr lang="en-US" sz="600">
                <a:latin typeface="Arial" pitchFamily="34" charset="0"/>
              </a:rPr>
              <a:t>Technology: Information flow is managed carefully to ensure optimization; process layout is standardized with low level of automation to allow flexibility</a:t>
            </a:r>
          </a:p>
        </p:txBody>
      </p:sp>
      <p:sp>
        <p:nvSpPr>
          <p:cNvPr id="70682" name="Rectangle 26"/>
          <p:cNvSpPr>
            <a:spLocks noChangeArrowheads="1"/>
          </p:cNvSpPr>
          <p:nvPr/>
        </p:nvSpPr>
        <p:spPr bwMode="auto">
          <a:xfrm>
            <a:off x="7340600" y="3357563"/>
            <a:ext cx="1731963" cy="1768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Customer management</a:t>
            </a:r>
          </a:p>
          <a:p>
            <a:pPr marL="119063" indent="-119063">
              <a:buSzPct val="90000"/>
              <a:buFont typeface="Wingdings" pitchFamily="2" charset="2"/>
              <a:buChar char="§"/>
            </a:pPr>
            <a:r>
              <a:rPr lang="en-US" sz="600">
                <a:latin typeface="Arial" pitchFamily="34" charset="0"/>
              </a:rPr>
              <a:t>Extremely fragmented buyers</a:t>
            </a:r>
          </a:p>
          <a:p>
            <a:pPr marL="119063" indent="-119063">
              <a:buSzPct val="90000"/>
              <a:buFont typeface="Wingdings" pitchFamily="2" charset="2"/>
              <a:buChar char="§"/>
            </a:pPr>
            <a:r>
              <a:rPr lang="en-US" sz="600">
                <a:latin typeface="Arial" pitchFamily="34" charset="0"/>
              </a:rPr>
              <a:t>Peapod’s strategy is to  build relationship with customers by leveraging purchase history to personalize services (e.g. promotions, pricing, suggestions on shopping items)</a:t>
            </a:r>
          </a:p>
        </p:txBody>
      </p:sp>
      <p:sp>
        <p:nvSpPr>
          <p:cNvPr id="70683" name="Rectangle 27"/>
          <p:cNvSpPr>
            <a:spLocks noChangeArrowheads="1"/>
          </p:cNvSpPr>
          <p:nvPr/>
        </p:nvSpPr>
        <p:spPr bwMode="auto">
          <a:xfrm>
            <a:off x="1309688" y="5835650"/>
            <a:ext cx="1731962" cy="1006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Employee competencies &amp; culture</a:t>
            </a:r>
          </a:p>
          <a:p>
            <a:pPr marL="119063" indent="-119063">
              <a:buSzPct val="90000"/>
              <a:buFont typeface="Wingdings" pitchFamily="2" charset="2"/>
              <a:buChar char="§"/>
            </a:pPr>
            <a:r>
              <a:rPr lang="en-US" sz="600">
                <a:latin typeface="Arial" pitchFamily="34" charset="0"/>
              </a:rPr>
              <a:t>Compensation is structured based on delivery optimization, I.e. SPH of 2.5 or higher</a:t>
            </a:r>
          </a:p>
        </p:txBody>
      </p:sp>
      <p:sp>
        <p:nvSpPr>
          <p:cNvPr id="70684" name="Rectangle 28"/>
          <p:cNvSpPr>
            <a:spLocks noChangeArrowheads="1"/>
          </p:cNvSpPr>
          <p:nvPr/>
        </p:nvSpPr>
        <p:spPr bwMode="auto">
          <a:xfrm>
            <a:off x="4316413" y="5835650"/>
            <a:ext cx="1731962" cy="8540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Innovations: Product and Process</a:t>
            </a:r>
          </a:p>
          <a:p>
            <a:pPr marL="119063" indent="-119063">
              <a:buSzPct val="90000"/>
              <a:buFont typeface="Wingdings" pitchFamily="2" charset="2"/>
              <a:buChar char="§"/>
            </a:pPr>
            <a:r>
              <a:rPr lang="en-US" sz="600">
                <a:latin typeface="Arial" pitchFamily="34" charset="0"/>
              </a:rPr>
              <a:t>Unclear link between new products and process design</a:t>
            </a:r>
          </a:p>
        </p:txBody>
      </p:sp>
      <p:sp>
        <p:nvSpPr>
          <p:cNvPr id="70685" name="Rectangle 29"/>
          <p:cNvSpPr>
            <a:spLocks noChangeArrowheads="1"/>
          </p:cNvSpPr>
          <p:nvPr/>
        </p:nvSpPr>
        <p:spPr bwMode="auto">
          <a:xfrm>
            <a:off x="7340600" y="5835650"/>
            <a:ext cx="1731963" cy="1006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Systems and procedures</a:t>
            </a:r>
          </a:p>
          <a:p>
            <a:pPr marL="119063" indent="-119063">
              <a:buSzPct val="90000"/>
              <a:buFont typeface="Wingdings" pitchFamily="2" charset="2"/>
              <a:buChar char="§"/>
            </a:pPr>
            <a:r>
              <a:rPr lang="en-US" sz="600">
                <a:latin typeface="Arial" pitchFamily="34" charset="0"/>
              </a:rPr>
              <a:t>High degree of information technology involved in planning, control and execution</a:t>
            </a:r>
          </a:p>
          <a:p>
            <a:pPr marL="119063" indent="-119063">
              <a:buSzPct val="90000"/>
              <a:buFont typeface="Wingdings" pitchFamily="2" charset="2"/>
              <a:buChar char="§"/>
            </a:pPr>
            <a:r>
              <a:rPr lang="en-US" sz="600">
                <a:latin typeface="Arial" pitchFamily="34" charset="0"/>
              </a:rPr>
              <a:t>Unclear culture</a:t>
            </a:r>
          </a:p>
        </p:txBody>
      </p:sp>
      <p:sp>
        <p:nvSpPr>
          <p:cNvPr id="70686" name="Rectangle 30"/>
          <p:cNvSpPr>
            <a:spLocks noChangeArrowheads="1"/>
          </p:cNvSpPr>
          <p:nvPr/>
        </p:nvSpPr>
        <p:spPr bwMode="auto">
          <a:xfrm>
            <a:off x="1309688" y="3395663"/>
            <a:ext cx="1731962" cy="1273175"/>
          </a:xfrm>
          <a:prstGeom prst="rect">
            <a:avLst/>
          </a:prstGeom>
          <a:noFill/>
          <a:ln w="9525">
            <a:solidFill>
              <a:schemeClr val="tx1"/>
            </a:solidFill>
            <a:miter lim="800000"/>
            <a:headEnd/>
            <a:tailEnd/>
          </a:ln>
        </p:spPr>
        <p:txBody>
          <a:bodyPr wrap="none" anchor="ctr"/>
          <a:lstStyle/>
          <a:p>
            <a:endParaRPr lang="en-US"/>
          </a:p>
        </p:txBody>
      </p:sp>
      <p:sp>
        <p:nvSpPr>
          <p:cNvPr id="70687" name="Rectangle 31"/>
          <p:cNvSpPr>
            <a:spLocks noChangeArrowheads="1"/>
          </p:cNvSpPr>
          <p:nvPr/>
        </p:nvSpPr>
        <p:spPr bwMode="auto">
          <a:xfrm>
            <a:off x="7312025" y="3395663"/>
            <a:ext cx="1731963" cy="1730375"/>
          </a:xfrm>
          <a:prstGeom prst="rect">
            <a:avLst/>
          </a:prstGeom>
          <a:noFill/>
          <a:ln w="9525">
            <a:solidFill>
              <a:schemeClr val="tx1"/>
            </a:solidFill>
            <a:miter lim="800000"/>
            <a:headEnd/>
            <a:tailEnd/>
          </a:ln>
        </p:spPr>
        <p:txBody>
          <a:bodyPr wrap="none" anchor="ctr"/>
          <a:lstStyle/>
          <a:p>
            <a:endParaRPr lang="en-US"/>
          </a:p>
        </p:txBody>
      </p:sp>
      <p:sp>
        <p:nvSpPr>
          <p:cNvPr id="70688" name="Rectangle 32"/>
          <p:cNvSpPr>
            <a:spLocks noChangeArrowheads="1"/>
          </p:cNvSpPr>
          <p:nvPr/>
        </p:nvSpPr>
        <p:spPr bwMode="auto">
          <a:xfrm>
            <a:off x="3163888" y="3395663"/>
            <a:ext cx="4025900" cy="2339975"/>
          </a:xfrm>
          <a:prstGeom prst="rect">
            <a:avLst/>
          </a:prstGeom>
          <a:noFill/>
          <a:ln w="9525">
            <a:solidFill>
              <a:schemeClr val="tx1"/>
            </a:solidFill>
            <a:miter lim="800000"/>
            <a:headEnd/>
            <a:tailEnd/>
          </a:ln>
        </p:spPr>
        <p:txBody>
          <a:bodyPr wrap="none" anchor="ctr"/>
          <a:lstStyle/>
          <a:p>
            <a:endParaRPr lang="en-US"/>
          </a:p>
        </p:txBody>
      </p:sp>
      <p:sp>
        <p:nvSpPr>
          <p:cNvPr id="70689" name="AutoShape 33"/>
          <p:cNvSpPr>
            <a:spLocks noChangeArrowheads="1"/>
          </p:cNvSpPr>
          <p:nvPr/>
        </p:nvSpPr>
        <p:spPr bwMode="auto">
          <a:xfrm rot="5400000">
            <a:off x="2661444" y="3879057"/>
            <a:ext cx="954087" cy="22225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90" name="AutoShape 34"/>
          <p:cNvSpPr>
            <a:spLocks noChangeArrowheads="1"/>
          </p:cNvSpPr>
          <p:nvPr/>
        </p:nvSpPr>
        <p:spPr bwMode="auto">
          <a:xfrm rot="5400000">
            <a:off x="6774656" y="3879057"/>
            <a:ext cx="954087" cy="22225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91" name="Rectangle 35"/>
          <p:cNvSpPr>
            <a:spLocks noChangeArrowheads="1"/>
          </p:cNvSpPr>
          <p:nvPr/>
        </p:nvSpPr>
        <p:spPr bwMode="auto">
          <a:xfrm>
            <a:off x="1309688" y="5835650"/>
            <a:ext cx="1731962" cy="976313"/>
          </a:xfrm>
          <a:prstGeom prst="rect">
            <a:avLst/>
          </a:prstGeom>
          <a:noFill/>
          <a:ln w="9525">
            <a:solidFill>
              <a:schemeClr val="tx1"/>
            </a:solidFill>
            <a:miter lim="800000"/>
            <a:headEnd/>
            <a:tailEnd/>
          </a:ln>
        </p:spPr>
        <p:txBody>
          <a:bodyPr wrap="none" anchor="ctr"/>
          <a:lstStyle/>
          <a:p>
            <a:endParaRPr lang="en-US"/>
          </a:p>
        </p:txBody>
      </p:sp>
      <p:sp>
        <p:nvSpPr>
          <p:cNvPr id="70692" name="Rectangle 36"/>
          <p:cNvSpPr>
            <a:spLocks noChangeArrowheads="1"/>
          </p:cNvSpPr>
          <p:nvPr/>
        </p:nvSpPr>
        <p:spPr bwMode="auto">
          <a:xfrm>
            <a:off x="4318000" y="5835650"/>
            <a:ext cx="1731963" cy="976313"/>
          </a:xfrm>
          <a:prstGeom prst="rect">
            <a:avLst/>
          </a:prstGeom>
          <a:noFill/>
          <a:ln w="9525">
            <a:solidFill>
              <a:schemeClr val="tx1"/>
            </a:solidFill>
            <a:miter lim="800000"/>
            <a:headEnd/>
            <a:tailEnd/>
          </a:ln>
        </p:spPr>
        <p:txBody>
          <a:bodyPr wrap="none" anchor="ctr"/>
          <a:lstStyle/>
          <a:p>
            <a:endParaRPr lang="en-US"/>
          </a:p>
        </p:txBody>
      </p:sp>
      <p:sp>
        <p:nvSpPr>
          <p:cNvPr id="70693" name="Rectangle 37"/>
          <p:cNvSpPr>
            <a:spLocks noChangeArrowheads="1"/>
          </p:cNvSpPr>
          <p:nvPr/>
        </p:nvSpPr>
        <p:spPr bwMode="auto">
          <a:xfrm>
            <a:off x="7312025" y="5835650"/>
            <a:ext cx="1731963" cy="976313"/>
          </a:xfrm>
          <a:prstGeom prst="rect">
            <a:avLst/>
          </a:prstGeom>
          <a:noFill/>
          <a:ln w="9525">
            <a:solidFill>
              <a:schemeClr val="tx1"/>
            </a:solidFill>
            <a:miter lim="800000"/>
            <a:headEnd/>
            <a:tailEnd/>
          </a:ln>
        </p:spPr>
        <p:txBody>
          <a:bodyPr wrap="none" anchor="ctr"/>
          <a:lstStyle/>
          <a:p>
            <a:endParaRPr lang="en-US"/>
          </a:p>
        </p:txBody>
      </p:sp>
      <p:cxnSp>
        <p:nvCxnSpPr>
          <p:cNvPr id="70694" name="AutoShape 38"/>
          <p:cNvCxnSpPr>
            <a:cxnSpLocks noChangeShapeType="1"/>
            <a:stCxn id="70688" idx="2"/>
            <a:endCxn id="70693" idx="0"/>
          </p:cNvCxnSpPr>
          <p:nvPr/>
        </p:nvCxnSpPr>
        <p:spPr bwMode="auto">
          <a:xfrm rot="16200000" flipH="1">
            <a:off x="6627813" y="4284663"/>
            <a:ext cx="100012" cy="3001962"/>
          </a:xfrm>
          <a:prstGeom prst="bentConnector3">
            <a:avLst>
              <a:gd name="adj1" fmla="val 49208"/>
            </a:avLst>
          </a:prstGeom>
          <a:noFill/>
          <a:ln w="9525">
            <a:solidFill>
              <a:schemeClr val="tx1"/>
            </a:solidFill>
            <a:miter lim="800000"/>
            <a:headEnd/>
            <a:tailEnd/>
          </a:ln>
        </p:spPr>
      </p:cxnSp>
      <p:cxnSp>
        <p:nvCxnSpPr>
          <p:cNvPr id="70695" name="AutoShape 39"/>
          <p:cNvCxnSpPr>
            <a:cxnSpLocks noChangeShapeType="1"/>
            <a:stCxn id="70688" idx="2"/>
            <a:endCxn id="70692" idx="0"/>
          </p:cNvCxnSpPr>
          <p:nvPr/>
        </p:nvCxnSpPr>
        <p:spPr bwMode="auto">
          <a:xfrm rot="16200000" flipH="1">
            <a:off x="5130801" y="5781675"/>
            <a:ext cx="100012" cy="7937"/>
          </a:xfrm>
          <a:prstGeom prst="bentConnector3">
            <a:avLst>
              <a:gd name="adj1" fmla="val 49208"/>
            </a:avLst>
          </a:prstGeom>
          <a:noFill/>
          <a:ln w="9525">
            <a:solidFill>
              <a:schemeClr val="tx1"/>
            </a:solidFill>
            <a:miter lim="800000"/>
            <a:headEnd/>
            <a:tailEnd/>
          </a:ln>
        </p:spPr>
      </p:cxnSp>
      <p:cxnSp>
        <p:nvCxnSpPr>
          <p:cNvPr id="70696" name="AutoShape 40"/>
          <p:cNvCxnSpPr>
            <a:cxnSpLocks noChangeShapeType="1"/>
            <a:stCxn id="70688" idx="2"/>
            <a:endCxn id="70691" idx="0"/>
          </p:cNvCxnSpPr>
          <p:nvPr/>
        </p:nvCxnSpPr>
        <p:spPr bwMode="auto">
          <a:xfrm rot="5400000">
            <a:off x="3626645" y="4285456"/>
            <a:ext cx="100012" cy="3000375"/>
          </a:xfrm>
          <a:prstGeom prst="bentConnector3">
            <a:avLst>
              <a:gd name="adj1" fmla="val 49208"/>
            </a:avLst>
          </a:prstGeom>
          <a:noFill/>
          <a:ln w="9525">
            <a:solidFill>
              <a:schemeClr val="tx1"/>
            </a:solidFill>
            <a:miter lim="800000"/>
            <a:headEnd/>
            <a:tailEnd/>
          </a:ln>
        </p:spPr>
      </p:cxn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ChangeArrowheads="1"/>
          </p:cNvSpPr>
          <p:nvPr/>
        </p:nvSpPr>
        <p:spPr bwMode="auto">
          <a:xfrm>
            <a:off x="2728913" y="3013075"/>
            <a:ext cx="1243012" cy="2895600"/>
          </a:xfrm>
          <a:prstGeom prst="rect">
            <a:avLst/>
          </a:prstGeom>
          <a:solidFill>
            <a:schemeClr val="folHlink"/>
          </a:solidFill>
          <a:ln w="9525">
            <a:noFill/>
            <a:miter lim="800000"/>
            <a:headEnd/>
            <a:tailEnd/>
          </a:ln>
        </p:spPr>
        <p:txBody>
          <a:bodyPr wrap="none" anchor="ctr"/>
          <a:lstStyle/>
          <a:p>
            <a:endParaRPr lang="en-US"/>
          </a:p>
        </p:txBody>
      </p:sp>
      <p:graphicFrame>
        <p:nvGraphicFramePr>
          <p:cNvPr id="3074" name="Object 3"/>
          <p:cNvGraphicFramePr>
            <a:graphicFrameLocks noChangeAspect="1"/>
          </p:cNvGraphicFramePr>
          <p:nvPr/>
        </p:nvGraphicFramePr>
        <p:xfrm>
          <a:off x="152400" y="450850"/>
          <a:ext cx="8839200" cy="4686300"/>
        </p:xfrm>
        <a:graphic>
          <a:graphicData uri="http://schemas.openxmlformats.org/presentationml/2006/ole">
            <mc:AlternateContent xmlns:mc="http://schemas.openxmlformats.org/markup-compatibility/2006">
              <mc:Choice xmlns:v="urn:schemas-microsoft-com:vml" Requires="v">
                <p:oleObj spid="_x0000_s3122" name="Chart" r:id="rId4" imgW="8839200" imgH="4686424" progId="MSGraph.Chart.8">
                  <p:embed followColorScheme="full"/>
                </p:oleObj>
              </mc:Choice>
              <mc:Fallback>
                <p:oleObj name="Chart" r:id="rId4" imgW="8839200" imgH="4686424"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450850"/>
                        <a:ext cx="8839200" cy="4686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6" name="Rectangle 4"/>
          <p:cNvSpPr>
            <a:spLocks noGrp="1" noChangeArrowheads="1"/>
          </p:cNvSpPr>
          <p:nvPr>
            <p:ph type="title"/>
          </p:nvPr>
        </p:nvSpPr>
        <p:spPr>
          <a:xfrm>
            <a:off x="0" y="222250"/>
            <a:ext cx="8099425" cy="228600"/>
          </a:xfrm>
        </p:spPr>
        <p:txBody>
          <a:bodyPr>
            <a:spAutoFit/>
          </a:bodyPr>
          <a:lstStyle/>
          <a:p>
            <a:pPr eaLnBrk="1" hangingPunct="1"/>
            <a:r>
              <a:rPr lang="en-US" sz="900" b="1" smtClean="0">
                <a:latin typeface="Arial" pitchFamily="34" charset="0"/>
              </a:rPr>
              <a:t>Exhibit 2: Fulfillment/Delivery Cost Breakdown for Each Order at Peapod’s DC*</a:t>
            </a:r>
          </a:p>
        </p:txBody>
      </p:sp>
      <p:sp>
        <p:nvSpPr>
          <p:cNvPr id="3077" name="Rectangle 5"/>
          <p:cNvSpPr>
            <a:spLocks noGrp="1" noChangeArrowheads="1"/>
          </p:cNvSpPr>
          <p:nvPr>
            <p:ph type="body" idx="1"/>
          </p:nvPr>
        </p:nvSpPr>
        <p:spPr>
          <a:xfrm>
            <a:off x="342900" y="5099050"/>
            <a:ext cx="1041400" cy="336550"/>
          </a:xfrm>
        </p:spPr>
        <p:txBody>
          <a:bodyPr>
            <a:spAutoFit/>
          </a:bodyPr>
          <a:lstStyle/>
          <a:p>
            <a:pPr marL="0" indent="0" algn="ctr" eaLnBrk="1" hangingPunct="1">
              <a:buFont typeface="Wingdings" pitchFamily="2" charset="2"/>
              <a:buNone/>
            </a:pPr>
            <a:r>
              <a:rPr lang="en-US" sz="800" b="1" smtClean="0">
                <a:latin typeface="Arial" pitchFamily="34" charset="0"/>
              </a:rPr>
              <a:t>Average order size</a:t>
            </a:r>
          </a:p>
        </p:txBody>
      </p:sp>
      <p:pic>
        <p:nvPicPr>
          <p:cNvPr id="3078" name="Picture 6" descr="EQX7C"/>
          <p:cNvPicPr>
            <a:picLocks noChangeAspect="1" noChangeArrowheads="1"/>
          </p:cNvPicPr>
          <p:nvPr/>
        </p:nvPicPr>
        <p:blipFill>
          <a:blip r:embed="rId6" cstate="print"/>
          <a:srcRect/>
          <a:stretch>
            <a:fillRect/>
          </a:stretch>
        </p:blipFill>
        <p:spPr bwMode="auto">
          <a:xfrm>
            <a:off x="8031163" y="15875"/>
            <a:ext cx="1112837" cy="327025"/>
          </a:xfrm>
          <a:prstGeom prst="rect">
            <a:avLst/>
          </a:prstGeom>
          <a:noFill/>
          <a:ln w="9525">
            <a:noFill/>
            <a:miter lim="800000"/>
            <a:headEnd/>
            <a:tailEnd/>
          </a:ln>
        </p:spPr>
      </p:pic>
      <p:sp>
        <p:nvSpPr>
          <p:cNvPr id="3079" name="Rectangle 7"/>
          <p:cNvSpPr>
            <a:spLocks noChangeArrowheads="1"/>
          </p:cNvSpPr>
          <p:nvPr/>
        </p:nvSpPr>
        <p:spPr bwMode="auto">
          <a:xfrm>
            <a:off x="1568450" y="5099050"/>
            <a:ext cx="1041400" cy="274638"/>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COGS</a:t>
            </a:r>
          </a:p>
        </p:txBody>
      </p:sp>
      <p:sp>
        <p:nvSpPr>
          <p:cNvPr id="3080" name="Rectangle 8"/>
          <p:cNvSpPr>
            <a:spLocks noChangeArrowheads="1"/>
          </p:cNvSpPr>
          <p:nvPr/>
        </p:nvSpPr>
        <p:spPr bwMode="auto">
          <a:xfrm>
            <a:off x="5233988"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Fulfillment center fixed costs</a:t>
            </a:r>
          </a:p>
        </p:txBody>
      </p:sp>
      <p:sp>
        <p:nvSpPr>
          <p:cNvPr id="3081" name="Rectangle 9"/>
          <p:cNvSpPr>
            <a:spLocks noChangeArrowheads="1"/>
          </p:cNvSpPr>
          <p:nvPr/>
        </p:nvSpPr>
        <p:spPr bwMode="auto">
          <a:xfrm>
            <a:off x="4022725"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Fulfillment workers payroll</a:t>
            </a:r>
          </a:p>
        </p:txBody>
      </p:sp>
      <p:sp>
        <p:nvSpPr>
          <p:cNvPr id="3082" name="Rectangle 10"/>
          <p:cNvSpPr>
            <a:spLocks noChangeArrowheads="1"/>
          </p:cNvSpPr>
          <p:nvPr/>
        </p:nvSpPr>
        <p:spPr bwMode="auto">
          <a:xfrm>
            <a:off x="6529388"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Fixed delivery van cost</a:t>
            </a:r>
          </a:p>
        </p:txBody>
      </p:sp>
      <p:sp>
        <p:nvSpPr>
          <p:cNvPr id="3083" name="Rectangle 11"/>
          <p:cNvSpPr>
            <a:spLocks noChangeArrowheads="1"/>
          </p:cNvSpPr>
          <p:nvPr/>
        </p:nvSpPr>
        <p:spPr bwMode="auto">
          <a:xfrm>
            <a:off x="2820988" y="5099050"/>
            <a:ext cx="1041400" cy="822325"/>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Delivery people (drivers) cost</a:t>
            </a:r>
          </a:p>
        </p:txBody>
      </p:sp>
      <p:sp>
        <p:nvSpPr>
          <p:cNvPr id="3084" name="Rectangle 12"/>
          <p:cNvSpPr>
            <a:spLocks noChangeArrowheads="1"/>
          </p:cNvSpPr>
          <p:nvPr/>
        </p:nvSpPr>
        <p:spPr bwMode="auto">
          <a:xfrm>
            <a:off x="7702550" y="5099050"/>
            <a:ext cx="1041400" cy="1187450"/>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Revenue for each order net of COGS and fulfillment costs</a:t>
            </a:r>
          </a:p>
        </p:txBody>
      </p:sp>
      <p:sp>
        <p:nvSpPr>
          <p:cNvPr id="3085" name="Rectangle 13"/>
          <p:cNvSpPr>
            <a:spLocks noChangeArrowheads="1"/>
          </p:cNvSpPr>
          <p:nvPr/>
        </p:nvSpPr>
        <p:spPr bwMode="auto">
          <a:xfrm>
            <a:off x="0" y="457200"/>
            <a:ext cx="7772400" cy="228600"/>
          </a:xfrm>
          <a:prstGeom prst="rect">
            <a:avLst/>
          </a:prstGeom>
          <a:noFill/>
          <a:ln w="9525">
            <a:noFill/>
            <a:miter lim="800000"/>
            <a:headEnd/>
            <a:tailEnd/>
          </a:ln>
        </p:spPr>
        <p:txBody>
          <a:bodyPr anchor="ctr">
            <a:spAutoFit/>
          </a:bodyPr>
          <a:lstStyle/>
          <a:p>
            <a:r>
              <a:rPr lang="en-US" sz="900">
                <a:solidFill>
                  <a:schemeClr val="accent2"/>
                </a:solidFill>
                <a:latin typeface="Arial" pitchFamily="34" charset="0"/>
              </a:rPr>
              <a:t>Unit: $/order</a:t>
            </a:r>
          </a:p>
        </p:txBody>
      </p:sp>
      <p:sp>
        <p:nvSpPr>
          <p:cNvPr id="3086" name="AutoShape 14"/>
          <p:cNvSpPr>
            <a:spLocks noChangeArrowheads="1"/>
          </p:cNvSpPr>
          <p:nvPr/>
        </p:nvSpPr>
        <p:spPr bwMode="gray">
          <a:xfrm>
            <a:off x="4051300" y="739775"/>
            <a:ext cx="4724400" cy="2133600"/>
          </a:xfrm>
          <a:prstGeom prst="roundRect">
            <a:avLst>
              <a:gd name="adj" fmla="val 16667"/>
            </a:avLst>
          </a:prstGeom>
          <a:noFill/>
          <a:ln w="9525">
            <a:solidFill>
              <a:schemeClr val="tx1"/>
            </a:solidFill>
            <a:round/>
            <a:headEnd/>
            <a:tailEnd/>
          </a:ln>
        </p:spPr>
        <p:txBody>
          <a:bodyPr wrap="none" anchor="ctr"/>
          <a:lstStyle/>
          <a:p>
            <a:pPr algn="ctr"/>
            <a:r>
              <a:rPr lang="en-US" sz="20000" b="1">
                <a:solidFill>
                  <a:schemeClr val="folHlink"/>
                </a:solidFill>
              </a:rPr>
              <a:t>!</a:t>
            </a:r>
          </a:p>
        </p:txBody>
      </p:sp>
      <p:sp>
        <p:nvSpPr>
          <p:cNvPr id="3087" name="Rectangle 15"/>
          <p:cNvSpPr>
            <a:spLocks noChangeArrowheads="1"/>
          </p:cNvSpPr>
          <p:nvPr/>
        </p:nvSpPr>
        <p:spPr bwMode="auto">
          <a:xfrm>
            <a:off x="4171950" y="1363663"/>
            <a:ext cx="4572000" cy="825500"/>
          </a:xfrm>
          <a:prstGeom prst="rect">
            <a:avLst/>
          </a:prstGeom>
          <a:noFill/>
          <a:ln w="9525">
            <a:noFill/>
            <a:miter lim="800000"/>
            <a:headEnd/>
            <a:tailEnd/>
          </a:ln>
        </p:spPr>
        <p:txBody>
          <a:bodyPr anchor="ctr">
            <a:spAutoFit/>
          </a:bodyPr>
          <a:lstStyle/>
          <a:p>
            <a:pPr marL="115888" indent="-115888">
              <a:buFontTx/>
              <a:buChar char="•"/>
            </a:pPr>
            <a:r>
              <a:rPr lang="en-US" sz="800">
                <a:solidFill>
                  <a:schemeClr val="accent2"/>
                </a:solidFill>
                <a:latin typeface="Arial" pitchFamily="34" charset="0"/>
              </a:rPr>
              <a:t>Peapod suffers more than 40% loss on each order (without counting non-fulfillment costs). In order to get breakeven, Peapod needs to:</a:t>
            </a:r>
            <a:br>
              <a:rPr lang="en-US" sz="800">
                <a:solidFill>
                  <a:schemeClr val="accent2"/>
                </a:solidFill>
                <a:latin typeface="Arial" pitchFamily="34" charset="0"/>
              </a:rPr>
            </a:br>
            <a:r>
              <a:rPr lang="en-US" sz="800">
                <a:solidFill>
                  <a:schemeClr val="accent2"/>
                </a:solidFill>
                <a:latin typeface="Arial" pitchFamily="34" charset="0"/>
              </a:rPr>
              <a:t>Grow number of orders significantly, i.e. by 44%</a:t>
            </a:r>
            <a:br>
              <a:rPr lang="en-US" sz="800">
                <a:solidFill>
                  <a:schemeClr val="accent2"/>
                </a:solidFill>
                <a:latin typeface="Arial" pitchFamily="34" charset="0"/>
              </a:rPr>
            </a:br>
            <a:r>
              <a:rPr lang="en-US" sz="800">
                <a:solidFill>
                  <a:schemeClr val="accent2"/>
                </a:solidFill>
                <a:latin typeface="Arial" pitchFamily="34" charset="0"/>
              </a:rPr>
              <a:t>Increase drivers productivity, e.g. if Peapod’s growth follow CAGR 1997-2000 of 18%, it can achieve breakeven by using 30 drivers on average at each DC (compare to current average of 93)</a:t>
            </a:r>
          </a:p>
        </p:txBody>
      </p:sp>
      <p:sp>
        <p:nvSpPr>
          <p:cNvPr id="3088" name="Line 16"/>
          <p:cNvSpPr>
            <a:spLocks noChangeShapeType="1"/>
          </p:cNvSpPr>
          <p:nvPr/>
        </p:nvSpPr>
        <p:spPr bwMode="auto">
          <a:xfrm>
            <a:off x="1320800" y="1154113"/>
            <a:ext cx="566738" cy="0"/>
          </a:xfrm>
          <a:prstGeom prst="line">
            <a:avLst/>
          </a:prstGeom>
          <a:noFill/>
          <a:ln w="9525">
            <a:solidFill>
              <a:schemeClr val="tx1"/>
            </a:solidFill>
            <a:prstDash val="dash"/>
            <a:round/>
            <a:headEnd/>
            <a:tailEnd/>
          </a:ln>
        </p:spPr>
        <p:txBody>
          <a:bodyPr/>
          <a:lstStyle/>
          <a:p>
            <a:endParaRPr lang="en-US"/>
          </a:p>
        </p:txBody>
      </p:sp>
      <p:sp>
        <p:nvSpPr>
          <p:cNvPr id="3089" name="Line 17"/>
          <p:cNvSpPr>
            <a:spLocks noChangeShapeType="1"/>
          </p:cNvSpPr>
          <p:nvPr/>
        </p:nvSpPr>
        <p:spPr bwMode="auto">
          <a:xfrm>
            <a:off x="2501900" y="3203575"/>
            <a:ext cx="566738" cy="0"/>
          </a:xfrm>
          <a:prstGeom prst="line">
            <a:avLst/>
          </a:prstGeom>
          <a:noFill/>
          <a:ln w="9525">
            <a:solidFill>
              <a:schemeClr val="tx1"/>
            </a:solidFill>
            <a:prstDash val="dash"/>
            <a:round/>
            <a:headEnd/>
            <a:tailEnd/>
          </a:ln>
        </p:spPr>
        <p:txBody>
          <a:bodyPr/>
          <a:lstStyle/>
          <a:p>
            <a:endParaRPr lang="en-US"/>
          </a:p>
        </p:txBody>
      </p:sp>
      <p:sp>
        <p:nvSpPr>
          <p:cNvPr id="3090" name="Line 18"/>
          <p:cNvSpPr>
            <a:spLocks noChangeShapeType="1"/>
          </p:cNvSpPr>
          <p:nvPr/>
        </p:nvSpPr>
        <p:spPr bwMode="auto">
          <a:xfrm>
            <a:off x="3767138" y="4092575"/>
            <a:ext cx="566737" cy="0"/>
          </a:xfrm>
          <a:prstGeom prst="line">
            <a:avLst/>
          </a:prstGeom>
          <a:noFill/>
          <a:ln w="9525">
            <a:solidFill>
              <a:schemeClr val="tx1"/>
            </a:solidFill>
            <a:prstDash val="dash"/>
            <a:round/>
            <a:headEnd/>
            <a:tailEnd/>
          </a:ln>
        </p:spPr>
        <p:txBody>
          <a:bodyPr/>
          <a:lstStyle/>
          <a:p>
            <a:endParaRPr lang="en-US"/>
          </a:p>
        </p:txBody>
      </p:sp>
      <p:sp>
        <p:nvSpPr>
          <p:cNvPr id="3091" name="Line 19"/>
          <p:cNvSpPr>
            <a:spLocks noChangeShapeType="1"/>
          </p:cNvSpPr>
          <p:nvPr/>
        </p:nvSpPr>
        <p:spPr bwMode="auto">
          <a:xfrm>
            <a:off x="6042025" y="4594225"/>
            <a:ext cx="566738" cy="0"/>
          </a:xfrm>
          <a:prstGeom prst="line">
            <a:avLst/>
          </a:prstGeom>
          <a:noFill/>
          <a:ln w="9525">
            <a:solidFill>
              <a:schemeClr val="tx1"/>
            </a:solidFill>
            <a:prstDash val="dash"/>
            <a:round/>
            <a:headEnd/>
            <a:tailEnd/>
          </a:ln>
        </p:spPr>
        <p:txBody>
          <a:bodyPr/>
          <a:lstStyle/>
          <a:p>
            <a:endParaRPr lang="en-US"/>
          </a:p>
        </p:txBody>
      </p:sp>
      <p:sp>
        <p:nvSpPr>
          <p:cNvPr id="3092" name="Line 20"/>
          <p:cNvSpPr>
            <a:spLocks noChangeShapeType="1"/>
          </p:cNvSpPr>
          <p:nvPr/>
        </p:nvSpPr>
        <p:spPr bwMode="auto">
          <a:xfrm>
            <a:off x="7353300" y="4794250"/>
            <a:ext cx="566738" cy="0"/>
          </a:xfrm>
          <a:prstGeom prst="line">
            <a:avLst/>
          </a:prstGeom>
          <a:noFill/>
          <a:ln w="9525">
            <a:solidFill>
              <a:schemeClr val="tx1"/>
            </a:solidFill>
            <a:prstDash val="dash"/>
            <a:round/>
            <a:headEnd/>
            <a:tailEnd/>
          </a:ln>
        </p:spPr>
        <p:txBody>
          <a:bodyPr/>
          <a:lstStyle/>
          <a:p>
            <a:endParaRPr lang="en-US"/>
          </a:p>
        </p:txBody>
      </p:sp>
      <p:sp>
        <p:nvSpPr>
          <p:cNvPr id="3093" name="AutoShape 21"/>
          <p:cNvSpPr>
            <a:spLocks noChangeArrowheads="1"/>
          </p:cNvSpPr>
          <p:nvPr/>
        </p:nvSpPr>
        <p:spPr bwMode="auto">
          <a:xfrm>
            <a:off x="2803525" y="5946775"/>
            <a:ext cx="1096963" cy="17780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3094" name="Rectangle 22"/>
          <p:cNvSpPr>
            <a:spLocks noChangeArrowheads="1"/>
          </p:cNvSpPr>
          <p:nvPr/>
        </p:nvSpPr>
        <p:spPr bwMode="auto">
          <a:xfrm>
            <a:off x="2833688" y="61531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Largest cost in fulfillment</a:t>
            </a:r>
          </a:p>
        </p:txBody>
      </p:sp>
      <p:sp>
        <p:nvSpPr>
          <p:cNvPr id="3095" name="Rectangle 23"/>
          <p:cNvSpPr>
            <a:spLocks noChangeArrowheads="1"/>
          </p:cNvSpPr>
          <p:nvPr/>
        </p:nvSpPr>
        <p:spPr bwMode="auto">
          <a:xfrm>
            <a:off x="0" y="6581775"/>
            <a:ext cx="8031163" cy="214313"/>
          </a:xfrm>
          <a:prstGeom prst="rect">
            <a:avLst/>
          </a:prstGeom>
          <a:noFill/>
          <a:ln w="9525">
            <a:noFill/>
            <a:miter lim="800000"/>
            <a:headEnd/>
            <a:tailEnd/>
          </a:ln>
        </p:spPr>
        <p:txBody>
          <a:bodyPr anchor="ctr">
            <a:spAutoFit/>
          </a:bodyPr>
          <a:lstStyle/>
          <a:p>
            <a:r>
              <a:rPr lang="en-US" sz="800">
                <a:solidFill>
                  <a:schemeClr val="accent2"/>
                </a:solidFill>
                <a:latin typeface="Arial" pitchFamily="34" charset="0"/>
              </a:rPr>
              <a:t>* See exhibit 3 for detailed calculation</a:t>
            </a:r>
          </a:p>
        </p:txBody>
      </p:sp>
      <p:sp>
        <p:nvSpPr>
          <p:cNvPr id="3096" name="Line 24"/>
          <p:cNvSpPr>
            <a:spLocks noChangeShapeType="1"/>
          </p:cNvSpPr>
          <p:nvPr/>
        </p:nvSpPr>
        <p:spPr bwMode="auto">
          <a:xfrm>
            <a:off x="4908550" y="4359275"/>
            <a:ext cx="566738" cy="0"/>
          </a:xfrm>
          <a:prstGeom prst="line">
            <a:avLst/>
          </a:prstGeom>
          <a:noFill/>
          <a:ln w="9525">
            <a:solidFill>
              <a:schemeClr val="tx1"/>
            </a:solidFill>
            <a:prstDash val="dash"/>
            <a:round/>
            <a:headEnd/>
            <a:tailEnd/>
          </a:ln>
        </p:spPr>
        <p:txBody>
          <a:bodyPr/>
          <a:lstStyle/>
          <a:p>
            <a:endParaRPr lang="en-US"/>
          </a:p>
        </p:txBody>
      </p:sp>
      <p:sp>
        <p:nvSpPr>
          <p:cNvPr id="3097" name="Rectangle 25"/>
          <p:cNvSpPr>
            <a:spLocks noChangeArrowheads="1"/>
          </p:cNvSpPr>
          <p:nvPr/>
        </p:nvSpPr>
        <p:spPr bwMode="auto">
          <a:xfrm>
            <a:off x="2820988" y="3381375"/>
            <a:ext cx="1041400" cy="304800"/>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900" b="1">
                <a:latin typeface="Arial" pitchFamily="34" charset="0"/>
              </a:rPr>
              <a:t>41</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US" i="1" smtClean="0"/>
              <a:t>Peapod </a:t>
            </a:r>
            <a:r>
              <a:rPr lang="en-US" smtClean="0"/>
              <a:t>SOP: Key Profitability Condition</a:t>
            </a:r>
          </a:p>
        </p:txBody>
      </p:sp>
      <p:sp>
        <p:nvSpPr>
          <p:cNvPr id="71683" name="Rectangle 3"/>
          <p:cNvSpPr>
            <a:spLocks noGrp="1" noChangeArrowheads="1"/>
          </p:cNvSpPr>
          <p:nvPr>
            <p:ph type="body" idx="1"/>
          </p:nvPr>
        </p:nvSpPr>
        <p:spPr/>
        <p:txBody>
          <a:bodyPr/>
          <a:lstStyle/>
          <a:p>
            <a:pPr eaLnBrk="1" hangingPunct="1"/>
            <a:r>
              <a:rPr lang="en-US" smtClean="0"/>
              <a:t>Compare Peapod’s processes to traditional supermarket, which has NI before tax of 1.7%:</a:t>
            </a:r>
          </a:p>
          <a:p>
            <a:pPr lvl="1" eaLnBrk="1" hangingPunct="1"/>
            <a:r>
              <a:rPr lang="en-US" sz="1800" smtClean="0"/>
              <a:t>Revenue potential: </a:t>
            </a:r>
            <a:r>
              <a:rPr lang="en-US" sz="1800" smtClean="0">
                <a:latin typeface="Symbol" pitchFamily="18" charset="2"/>
              </a:rPr>
              <a:t>D</a:t>
            </a:r>
            <a:r>
              <a:rPr lang="en-US" sz="1800" i="1" smtClean="0"/>
              <a:t>V</a:t>
            </a:r>
            <a:r>
              <a:rPr lang="en-US" sz="1800" smtClean="0"/>
              <a:t> </a:t>
            </a:r>
            <a:r>
              <a:rPr lang="en-US" sz="1800" u="sng" smtClean="0"/>
              <a:t>&gt;</a:t>
            </a:r>
            <a:r>
              <a:rPr lang="en-US" sz="1800" smtClean="0"/>
              <a:t> </a:t>
            </a:r>
            <a:r>
              <a:rPr lang="en-US" sz="1800" smtClean="0">
                <a:latin typeface="Symbol" pitchFamily="18" charset="2"/>
              </a:rPr>
              <a:t>D</a:t>
            </a:r>
            <a:r>
              <a:rPr lang="en-US" sz="1800" i="1" smtClean="0"/>
              <a:t>p</a:t>
            </a:r>
          </a:p>
          <a:p>
            <a:pPr lvl="1" eaLnBrk="1" hangingPunct="1"/>
            <a:r>
              <a:rPr lang="en-US" sz="1800" smtClean="0"/>
              <a:t>Better than supermarket: </a:t>
            </a:r>
            <a:r>
              <a:rPr lang="en-US" sz="1800" smtClean="0">
                <a:latin typeface="Symbol" pitchFamily="18" charset="2"/>
              </a:rPr>
              <a:t>D</a:t>
            </a:r>
            <a:r>
              <a:rPr lang="en-US" sz="1800" i="1" smtClean="0"/>
              <a:t>p</a:t>
            </a:r>
            <a:r>
              <a:rPr lang="en-US" sz="1800" smtClean="0"/>
              <a:t> </a:t>
            </a:r>
            <a:r>
              <a:rPr lang="en-US" sz="1800" u="sng" smtClean="0"/>
              <a:t>&gt;</a:t>
            </a:r>
            <a:r>
              <a:rPr lang="en-US" sz="1800" smtClean="0"/>
              <a:t>  </a:t>
            </a:r>
            <a:r>
              <a:rPr lang="en-US" sz="1800" smtClean="0">
                <a:latin typeface="Symbol" pitchFamily="18" charset="2"/>
              </a:rPr>
              <a:t>D</a:t>
            </a:r>
            <a:r>
              <a:rPr lang="en-US" sz="1800" i="1" smtClean="0"/>
              <a:t>C</a:t>
            </a:r>
            <a:r>
              <a:rPr lang="en-US" sz="1800" smtClean="0"/>
              <a:t> </a:t>
            </a:r>
          </a:p>
          <a:p>
            <a:pPr lvl="2" eaLnBrk="1" hangingPunct="1"/>
            <a:r>
              <a:rPr lang="en-US" smtClean="0"/>
              <a:t>Break-even condition: </a:t>
            </a:r>
            <a:r>
              <a:rPr lang="en-US" smtClean="0">
                <a:latin typeface="Symbol" pitchFamily="18" charset="2"/>
              </a:rPr>
              <a:t>D</a:t>
            </a:r>
            <a:r>
              <a:rPr lang="en-US" i="1" smtClean="0"/>
              <a:t>p</a:t>
            </a:r>
            <a:r>
              <a:rPr lang="en-US" smtClean="0"/>
              <a:t> + 1.7% </a:t>
            </a:r>
            <a:r>
              <a:rPr lang="en-US" u="sng" smtClean="0"/>
              <a:t>&gt;</a:t>
            </a:r>
            <a:r>
              <a:rPr lang="en-US" smtClean="0"/>
              <a:t>  </a:t>
            </a:r>
            <a:r>
              <a:rPr lang="en-US" smtClean="0">
                <a:latin typeface="Symbol" pitchFamily="18" charset="2"/>
              </a:rPr>
              <a:t>D</a:t>
            </a:r>
            <a:r>
              <a:rPr lang="en-US" i="1" smtClean="0"/>
              <a:t>C</a:t>
            </a:r>
          </a:p>
          <a:p>
            <a:pPr lvl="2" eaLnBrk="1" hangingPunct="1"/>
            <a:endParaRPr lang="en-US" smtClean="0"/>
          </a:p>
          <a:p>
            <a:pPr eaLnBrk="1" hangingPunct="1"/>
            <a:r>
              <a:rPr lang="en-US" smtClean="0"/>
              <a:t>Components of</a:t>
            </a:r>
          </a:p>
          <a:p>
            <a:pPr lvl="1" eaLnBrk="1" hangingPunct="1"/>
            <a:r>
              <a:rPr lang="en-US" sz="1800" smtClean="0"/>
              <a:t> </a:t>
            </a:r>
            <a:r>
              <a:rPr lang="en-US" sz="1800" smtClean="0">
                <a:latin typeface="Symbol" pitchFamily="18" charset="2"/>
              </a:rPr>
              <a:t>D</a:t>
            </a:r>
            <a:r>
              <a:rPr lang="en-US" sz="1800" i="1" smtClean="0"/>
              <a:t>V</a:t>
            </a:r>
          </a:p>
          <a:p>
            <a:pPr lvl="1" eaLnBrk="1" hangingPunct="1"/>
            <a:r>
              <a:rPr lang="en-US" sz="1800" i="1" smtClean="0"/>
              <a:t> </a:t>
            </a:r>
            <a:r>
              <a:rPr lang="en-US" sz="1800" smtClean="0">
                <a:latin typeface="Symbol" pitchFamily="18" charset="2"/>
              </a:rPr>
              <a:t>D</a:t>
            </a:r>
            <a:r>
              <a:rPr lang="en-US" sz="1800" i="1" smtClean="0"/>
              <a:t>C = </a:t>
            </a:r>
            <a:r>
              <a:rPr lang="en-US" sz="1800" smtClean="0">
                <a:latin typeface="Symbol" pitchFamily="18" charset="2"/>
              </a:rPr>
              <a:t>D</a:t>
            </a:r>
            <a:r>
              <a:rPr lang="en-US" sz="1800" i="1" smtClean="0"/>
              <a:t>C</a:t>
            </a:r>
            <a:r>
              <a:rPr lang="en-US" sz="1800" baseline="-25000" smtClean="0"/>
              <a:t>sourcing</a:t>
            </a:r>
            <a:r>
              <a:rPr lang="en-US" sz="1800" i="1" smtClean="0"/>
              <a:t> + </a:t>
            </a:r>
            <a:r>
              <a:rPr lang="en-US" sz="1800" smtClean="0">
                <a:latin typeface="Symbol" pitchFamily="18" charset="2"/>
              </a:rPr>
              <a:t>D</a:t>
            </a:r>
            <a:r>
              <a:rPr lang="en-US" sz="1800" i="1" smtClean="0"/>
              <a:t>C</a:t>
            </a:r>
            <a:r>
              <a:rPr lang="en-US" sz="1800" baseline="-25000" smtClean="0"/>
              <a:t>P&amp;P</a:t>
            </a:r>
            <a:r>
              <a:rPr lang="en-US" sz="1800" i="1" smtClean="0"/>
              <a:t> + </a:t>
            </a:r>
            <a:r>
              <a:rPr lang="en-US" sz="1800" smtClean="0">
                <a:latin typeface="Symbol" pitchFamily="18" charset="2"/>
              </a:rPr>
              <a:t>D</a:t>
            </a:r>
            <a:r>
              <a:rPr lang="en-US" sz="1800" i="1" smtClean="0"/>
              <a:t>C</a:t>
            </a:r>
            <a:r>
              <a:rPr lang="en-US" sz="1800" baseline="-25000" smtClean="0"/>
              <a:t>delivery</a:t>
            </a:r>
            <a:r>
              <a:rPr lang="en-US" sz="1800" i="1" smtClean="0"/>
              <a:t> – </a:t>
            </a:r>
            <a:r>
              <a:rPr lang="en-US" sz="1800" smtClean="0">
                <a:latin typeface="Symbol" pitchFamily="18" charset="2"/>
              </a:rPr>
              <a:t>D</a:t>
            </a:r>
            <a:r>
              <a:rPr lang="en-US" sz="1800" i="1" smtClean="0"/>
              <a:t>C</a:t>
            </a:r>
            <a:r>
              <a:rPr lang="en-US" sz="1800" baseline="-25000" smtClean="0"/>
              <a:t>no retail stores</a:t>
            </a:r>
          </a:p>
        </p:txBody>
      </p:sp>
    </p:spTree>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US" smtClean="0"/>
              <a:t>Conclusion and guidelines for e-business</a:t>
            </a:r>
          </a:p>
        </p:txBody>
      </p:sp>
      <p:sp>
        <p:nvSpPr>
          <p:cNvPr id="72707" name="Rectangle 3"/>
          <p:cNvSpPr>
            <a:spLocks noGrp="1" noChangeArrowheads="1"/>
          </p:cNvSpPr>
          <p:nvPr>
            <p:ph type="body" idx="1"/>
          </p:nvPr>
        </p:nvSpPr>
        <p:spPr/>
        <p:txBody>
          <a:bodyPr/>
          <a:lstStyle/>
          <a:p>
            <a:pPr eaLnBrk="1" hangingPunct="1"/>
            <a:r>
              <a:rPr lang="en-US" sz="1800" smtClean="0"/>
              <a:t>The integrated and balanced scorecard as a tool to analyze the impact of the e-channel on the supply chain</a:t>
            </a:r>
          </a:p>
          <a:p>
            <a:pPr lvl="1" eaLnBrk="1" hangingPunct="1"/>
            <a:r>
              <a:rPr lang="en-US" sz="1600" smtClean="0"/>
              <a:t>guides appropriate positioning</a:t>
            </a:r>
          </a:p>
          <a:p>
            <a:pPr lvl="1" eaLnBrk="1" hangingPunct="1"/>
            <a:r>
              <a:rPr lang="en-US" sz="1600" smtClean="0"/>
              <a:t>indicates quite detailed areas for potential concern</a:t>
            </a:r>
          </a:p>
          <a:p>
            <a:pPr eaLnBrk="1" hangingPunct="1"/>
            <a:r>
              <a:rPr lang="en-US" sz="1800" smtClean="0"/>
              <a:t>Guidelines for setting up an e-business for supply chain:</a:t>
            </a:r>
          </a:p>
          <a:p>
            <a:pPr lvl="1" eaLnBrk="1" hangingPunct="1"/>
            <a:r>
              <a:rPr lang="en-US" sz="1600" smtClean="0"/>
              <a:t>Think about </a:t>
            </a:r>
            <a:r>
              <a:rPr lang="en-US" sz="1600" i="1" smtClean="0"/>
              <a:t>integrating </a:t>
            </a:r>
            <a:r>
              <a:rPr lang="en-US" sz="1600" smtClean="0"/>
              <a:t>the Internet rather than setting up separate business</a:t>
            </a:r>
          </a:p>
          <a:p>
            <a:pPr lvl="1" eaLnBrk="1" hangingPunct="1"/>
            <a:r>
              <a:rPr lang="en-US" sz="1600" smtClean="0"/>
              <a:t>Structure e-business logistics to accommodate </a:t>
            </a:r>
            <a:r>
              <a:rPr lang="en-US" sz="1600" i="1" smtClean="0"/>
              <a:t>packages </a:t>
            </a:r>
            <a:r>
              <a:rPr lang="en-US" sz="1600" smtClean="0"/>
              <a:t>instead of pallets</a:t>
            </a:r>
          </a:p>
          <a:p>
            <a:pPr lvl="1" eaLnBrk="1" hangingPunct="1"/>
            <a:r>
              <a:rPr lang="en-US" sz="1600" smtClean="0"/>
              <a:t>Devise </a:t>
            </a:r>
            <a:r>
              <a:rPr lang="en-US" sz="1600" i="1" smtClean="0"/>
              <a:t>shipping pricing</a:t>
            </a:r>
            <a:r>
              <a:rPr lang="en-US" sz="1600" smtClean="0"/>
              <a:t> strategies that reflect the cost of activities.</a:t>
            </a:r>
          </a:p>
          <a:p>
            <a:pPr lvl="1" eaLnBrk="1" hangingPunct="1"/>
            <a:r>
              <a:rPr lang="en-US" sz="1600" smtClean="0"/>
              <a:t>Design the supply chain to efficiently handle </a:t>
            </a:r>
            <a:r>
              <a:rPr lang="en-US" sz="1600" i="1" smtClean="0"/>
              <a:t>returns</a:t>
            </a:r>
            <a:r>
              <a:rPr lang="en-US" sz="1600" smtClean="0"/>
              <a:t>.</a:t>
            </a:r>
          </a:p>
          <a:p>
            <a:pPr lvl="1" eaLnBrk="1" hangingPunct="1"/>
            <a:r>
              <a:rPr lang="en-US" sz="1600" smtClean="0"/>
              <a:t>Keep customers </a:t>
            </a:r>
            <a:r>
              <a:rPr lang="en-US" sz="1600" i="1" smtClean="0"/>
              <a:t>informed </a:t>
            </a:r>
            <a:r>
              <a:rPr lang="en-US" sz="1600" smtClean="0"/>
              <a:t>throughout the fulfillment and return cycle.</a:t>
            </a:r>
          </a:p>
          <a:p>
            <a:pPr eaLnBrk="1" hangingPunct="1"/>
            <a:endParaRPr lang="en-US" sz="1800" smtClean="0"/>
          </a:p>
        </p:txBody>
      </p:sp>
    </p:spTree>
  </p:cSld>
  <p:clrMapOvr>
    <a:masterClrMapping/>
  </p:clrMapOvr>
  <p:transition xmlns:p14="http://schemas.microsoft.com/office/powerpoint/2010/mai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1026"/>
          <p:cNvSpPr>
            <a:spLocks noGrp="1" noChangeArrowheads="1"/>
          </p:cNvSpPr>
          <p:nvPr>
            <p:ph type="title"/>
          </p:nvPr>
        </p:nvSpPr>
        <p:spPr/>
        <p:txBody>
          <a:bodyPr/>
          <a:lstStyle/>
          <a:p>
            <a:pPr eaLnBrk="1" hangingPunct="1"/>
            <a:r>
              <a:rPr lang="en-US" smtClean="0"/>
              <a:t>Internet vs. “Real” Stores</a:t>
            </a:r>
          </a:p>
        </p:txBody>
      </p:sp>
      <p:sp>
        <p:nvSpPr>
          <p:cNvPr id="73731" name="Rectangle 1028"/>
          <p:cNvSpPr>
            <a:spLocks noChangeArrowheads="1"/>
          </p:cNvSpPr>
          <p:nvPr/>
        </p:nvSpPr>
        <p:spPr bwMode="auto">
          <a:xfrm>
            <a:off x="171450" y="1387475"/>
            <a:ext cx="4022725" cy="641350"/>
          </a:xfrm>
          <a:prstGeom prst="rect">
            <a:avLst/>
          </a:prstGeom>
          <a:noFill/>
          <a:ln w="9525">
            <a:noFill/>
            <a:prstDash val="dash"/>
            <a:miter lim="800000"/>
            <a:headEnd/>
            <a:tailEnd/>
          </a:ln>
        </p:spPr>
        <p:txBody>
          <a:bodyPr>
            <a:spAutoFit/>
          </a:bodyPr>
          <a:lstStyle/>
          <a:p>
            <a:pPr algn="ctr" eaLnBrk="0" hangingPunct="0"/>
            <a:r>
              <a:rPr lang="en-US" sz="1800">
                <a:cs typeface="Times New Roman" pitchFamily="18" charset="0"/>
              </a:rPr>
              <a:t>Traditional stores will never go away because of the following needs:</a:t>
            </a:r>
            <a:endParaRPr lang="en-US" sz="2000">
              <a:ea typeface="Arial Unicode MS" pitchFamily="34" charset="-128"/>
              <a:cs typeface="Arial Unicode MS" pitchFamily="34" charset="-128"/>
            </a:endParaRPr>
          </a:p>
        </p:txBody>
      </p:sp>
      <p:pic>
        <p:nvPicPr>
          <p:cNvPr id="73732" name="Picture 1027" descr="http://www.jup.com/docs/sps/dcs/1999/v11/images/dcsv11-3.gif"/>
          <p:cNvPicPr>
            <a:picLocks noChangeAspect="1" noChangeArrowheads="1"/>
          </p:cNvPicPr>
          <p:nvPr/>
        </p:nvPicPr>
        <p:blipFill>
          <a:blip r:embed="rId3" r:link="rId4" cstate="print"/>
          <a:srcRect/>
          <a:stretch>
            <a:fillRect/>
          </a:stretch>
        </p:blipFill>
        <p:spPr bwMode="auto">
          <a:xfrm>
            <a:off x="0" y="2362200"/>
            <a:ext cx="4713288" cy="3141663"/>
          </a:xfrm>
          <a:prstGeom prst="rect">
            <a:avLst/>
          </a:prstGeom>
          <a:noFill/>
          <a:ln w="9525">
            <a:noFill/>
            <a:miter lim="800000"/>
            <a:headEnd/>
            <a:tailEnd/>
          </a:ln>
        </p:spPr>
      </p:pic>
      <p:sp>
        <p:nvSpPr>
          <p:cNvPr id="73733" name="Rectangle 1029"/>
          <p:cNvSpPr>
            <a:spLocks noChangeArrowheads="1"/>
          </p:cNvSpPr>
          <p:nvPr/>
        </p:nvSpPr>
        <p:spPr bwMode="auto">
          <a:xfrm>
            <a:off x="177800" y="5519738"/>
            <a:ext cx="4572000" cy="398462"/>
          </a:xfrm>
          <a:prstGeom prst="rect">
            <a:avLst/>
          </a:prstGeom>
          <a:noFill/>
          <a:ln w="9525">
            <a:noFill/>
            <a:prstDash val="dash"/>
            <a:miter lim="800000"/>
            <a:headEnd/>
            <a:tailEnd/>
          </a:ln>
        </p:spPr>
        <p:txBody>
          <a:bodyPr>
            <a:spAutoFit/>
          </a:bodyPr>
          <a:lstStyle/>
          <a:p>
            <a:pPr algn="ctr" eaLnBrk="0" hangingPunct="0">
              <a:spcBef>
                <a:spcPct val="50000"/>
              </a:spcBef>
            </a:pPr>
            <a:r>
              <a:rPr lang="en-US" sz="800">
                <a:ea typeface="Arial Unicode MS" pitchFamily="34" charset="-128"/>
                <a:cs typeface="Arial Unicode MS" pitchFamily="34" charset="-128"/>
              </a:rPr>
              <a:t>SOURCE: JUPITER/NFO; N = 1,781</a:t>
            </a:r>
          </a:p>
          <a:p>
            <a:pPr algn="ctr" eaLnBrk="0" hangingPunct="0">
              <a:spcBef>
                <a:spcPct val="50000"/>
              </a:spcBef>
            </a:pPr>
            <a:r>
              <a:rPr lang="en-US" sz="800">
                <a:ea typeface="Arial Unicode MS" pitchFamily="34" charset="-128"/>
                <a:cs typeface="Arial Unicode MS" pitchFamily="34" charset="-128"/>
              </a:rPr>
              <a:t>© 1999 JUPITER RESEARCH</a:t>
            </a:r>
          </a:p>
        </p:txBody>
      </p:sp>
      <p:sp>
        <p:nvSpPr>
          <p:cNvPr id="73734" name="Rectangle 1031"/>
          <p:cNvSpPr>
            <a:spLocks noChangeArrowheads="1"/>
          </p:cNvSpPr>
          <p:nvPr/>
        </p:nvSpPr>
        <p:spPr bwMode="auto">
          <a:xfrm>
            <a:off x="5272088" y="5475288"/>
            <a:ext cx="3367087" cy="304800"/>
          </a:xfrm>
          <a:prstGeom prst="rect">
            <a:avLst/>
          </a:prstGeom>
          <a:noFill/>
          <a:ln w="9525">
            <a:noFill/>
            <a:prstDash val="dash"/>
            <a:miter lim="800000"/>
            <a:headEnd/>
            <a:tailEnd/>
          </a:ln>
        </p:spPr>
        <p:txBody>
          <a:bodyPr>
            <a:spAutoFit/>
          </a:bodyPr>
          <a:lstStyle/>
          <a:p>
            <a:pPr algn="ctr" eaLnBrk="0" hangingPunct="0"/>
            <a:r>
              <a:rPr lang="en-US" sz="700">
                <a:latin typeface="Arial Unicode MS" pitchFamily="34" charset="-128"/>
                <a:ea typeface="Arial Unicode MS" pitchFamily="34" charset="-128"/>
                <a:cs typeface="Arial Unicode MS" pitchFamily="34" charset="-128"/>
              </a:rPr>
              <a:t>SOURCE: NATIONAL RETAIL FEDERATION</a:t>
            </a:r>
            <a:endParaRPr lang="en-US" sz="1200">
              <a:latin typeface="Arial Unicode MS" pitchFamily="34" charset="-128"/>
              <a:ea typeface="Arial Unicode MS" pitchFamily="34" charset="-128"/>
              <a:cs typeface="Arial Unicode MS" pitchFamily="34" charset="-128"/>
            </a:endParaRPr>
          </a:p>
          <a:p>
            <a:pPr algn="ctr" eaLnBrk="0" hangingPunct="0"/>
            <a:r>
              <a:rPr lang="en-US" sz="700">
                <a:latin typeface="Arial Unicode MS" pitchFamily="34" charset="-128"/>
                <a:ea typeface="Arial Unicode MS" pitchFamily="34" charset="-128"/>
                <a:cs typeface="Arial Unicode MS" pitchFamily="34" charset="-128"/>
              </a:rPr>
              <a:t>© 1999 JUPITER RESEARCH</a:t>
            </a:r>
            <a:endParaRPr lang="en-US" sz="1200">
              <a:latin typeface="Arial Unicode MS" pitchFamily="34" charset="-128"/>
              <a:ea typeface="Arial Unicode MS" pitchFamily="34" charset="-128"/>
              <a:cs typeface="Arial Unicode MS" pitchFamily="34" charset="-128"/>
            </a:endParaRPr>
          </a:p>
        </p:txBody>
      </p:sp>
      <p:pic>
        <p:nvPicPr>
          <p:cNvPr id="73735" name="Picture 1030" descr="http://www.jup.com/docs/sps/dcs/1999/v11/images/dcsv11-8.gif"/>
          <p:cNvPicPr>
            <a:picLocks noChangeAspect="1" noChangeArrowheads="1"/>
          </p:cNvPicPr>
          <p:nvPr/>
        </p:nvPicPr>
        <p:blipFill>
          <a:blip r:embed="rId5" r:link="rId6" cstate="print"/>
          <a:srcRect/>
          <a:stretch>
            <a:fillRect/>
          </a:stretch>
        </p:blipFill>
        <p:spPr bwMode="auto">
          <a:xfrm>
            <a:off x="4772025" y="2362200"/>
            <a:ext cx="4371975" cy="2914650"/>
          </a:xfrm>
          <a:prstGeom prst="rect">
            <a:avLst/>
          </a:prstGeom>
          <a:noFill/>
          <a:ln w="9525">
            <a:noFill/>
            <a:miter lim="800000"/>
            <a:headEnd/>
            <a:tailEnd/>
          </a:ln>
        </p:spPr>
      </p:pic>
      <p:sp>
        <p:nvSpPr>
          <p:cNvPr id="73736" name="Rectangle 1032"/>
          <p:cNvSpPr>
            <a:spLocks noChangeArrowheads="1"/>
          </p:cNvSpPr>
          <p:nvPr/>
        </p:nvSpPr>
        <p:spPr bwMode="auto">
          <a:xfrm>
            <a:off x="4926013" y="1387475"/>
            <a:ext cx="4022725" cy="915988"/>
          </a:xfrm>
          <a:prstGeom prst="rect">
            <a:avLst/>
          </a:prstGeom>
          <a:noFill/>
          <a:ln w="9525">
            <a:noFill/>
            <a:prstDash val="dash"/>
            <a:miter lim="800000"/>
            <a:headEnd/>
            <a:tailEnd/>
          </a:ln>
        </p:spPr>
        <p:txBody>
          <a:bodyPr>
            <a:spAutoFit/>
          </a:bodyPr>
          <a:lstStyle/>
          <a:p>
            <a:pPr algn="ctr" eaLnBrk="0" hangingPunct="0"/>
            <a:r>
              <a:rPr lang="en-US" sz="1800">
                <a:cs typeface="Times New Roman" pitchFamily="18" charset="0"/>
              </a:rPr>
              <a:t>eStores have potential cost savings compared to the cost structure of a “real store” retailer:</a:t>
            </a:r>
            <a:endParaRPr lang="en-US" sz="2000">
              <a:ea typeface="Arial Unicode MS" pitchFamily="34" charset="-128"/>
              <a:cs typeface="Arial Unicode MS" pitchFamily="34" charset="-128"/>
            </a:endParaRPr>
          </a:p>
        </p:txBody>
      </p:sp>
      <p:sp>
        <p:nvSpPr>
          <p:cNvPr id="73737" name="Text Box 1033"/>
          <p:cNvSpPr txBox="1">
            <a:spLocks noChangeArrowheads="1"/>
          </p:cNvSpPr>
          <p:nvPr/>
        </p:nvSpPr>
        <p:spPr bwMode="auto">
          <a:xfrm>
            <a:off x="2254250" y="5907088"/>
            <a:ext cx="6889750" cy="366712"/>
          </a:xfrm>
          <a:prstGeom prst="rect">
            <a:avLst/>
          </a:prstGeom>
          <a:noFill/>
          <a:ln w="9525">
            <a:noFill/>
            <a:prstDash val="dash"/>
            <a:miter lim="800000"/>
            <a:headEnd/>
            <a:tailEnd/>
          </a:ln>
        </p:spPr>
        <p:txBody>
          <a:bodyPr wrap="none">
            <a:spAutoFit/>
          </a:bodyPr>
          <a:lstStyle/>
          <a:p>
            <a:pPr algn="ctr" eaLnBrk="0" hangingPunct="0"/>
            <a:r>
              <a:rPr lang="en-US" sz="1800"/>
              <a:t>BUT: this potential is very much industry-dependent.  (See SCM article.)</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endParaRPr lang="en-US" smtClean="0"/>
          </a:p>
        </p:txBody>
      </p:sp>
      <p:sp>
        <p:nvSpPr>
          <p:cNvPr id="74755" name="Rectangle 3"/>
          <p:cNvSpPr>
            <a:spLocks noGrp="1" noChangeArrowheads="1"/>
          </p:cNvSpPr>
          <p:nvPr>
            <p:ph type="body" idx="1"/>
          </p:nvPr>
        </p:nvSpPr>
        <p:spPr/>
        <p:txBody>
          <a:bodyPr/>
          <a:lstStyle/>
          <a:p>
            <a:pPr eaLnBrk="1" hangingPunct="1">
              <a:lnSpc>
                <a:spcPct val="80000"/>
              </a:lnSpc>
            </a:pPr>
            <a:r>
              <a:rPr lang="en-US" sz="1600" b="1" smtClean="0"/>
              <a:t>From:</a:t>
            </a:r>
            <a:r>
              <a:rPr lang="en-US" sz="1600" smtClean="0"/>
              <a:t> Matthew C Lippert [mailto:mlippert2006@kellogg.northwestern.edu] </a:t>
            </a:r>
            <a:br>
              <a:rPr lang="en-US" sz="1600" smtClean="0"/>
            </a:br>
            <a:r>
              <a:rPr lang="en-US" sz="1600" b="1" smtClean="0"/>
              <a:t>Sent:</a:t>
            </a:r>
            <a:r>
              <a:rPr lang="en-US" sz="1600" smtClean="0"/>
              <a:t> Thursday, November 03, 2005 3:01 PM</a:t>
            </a:r>
            <a:br>
              <a:rPr lang="en-US" sz="1600" smtClean="0"/>
            </a:br>
            <a:r>
              <a:rPr lang="en-US" sz="1600" b="1" smtClean="0"/>
              <a:t>To:</a:t>
            </a:r>
            <a:r>
              <a:rPr lang="en-US" sz="1600" smtClean="0"/>
              <a:t> vanmieghem@kellogg.northwestern.edu</a:t>
            </a:r>
            <a:br>
              <a:rPr lang="en-US" sz="1600" smtClean="0"/>
            </a:br>
            <a:r>
              <a:rPr lang="en-US" sz="1600" b="1" smtClean="0"/>
              <a:t>Subject:</a:t>
            </a:r>
            <a:r>
              <a:rPr lang="en-US" sz="1600" smtClean="0"/>
              <a:t> mass customization</a:t>
            </a:r>
          </a:p>
          <a:p>
            <a:pPr eaLnBrk="1" hangingPunct="1">
              <a:lnSpc>
                <a:spcPct val="80000"/>
              </a:lnSpc>
            </a:pPr>
            <a:r>
              <a:rPr lang="en-US" sz="1600" smtClean="0"/>
              <a:t>Just wanted to drop a quick note on last night’s class, and let you know that I thought that discussion on mass customization was quite useful and interesting.  For the MBC, we’re considering a panel on mass customization.  It’s interesting because it’s somewhat hard to clearly define, and the variants of businesses along the spectrum from mass production to job shop don’t really allow for a clear delineation or boundary around “mass customization”.  While there are some very clear examples of mass customization, there are also a number that leave you scratching your head.  Additional dimensions of complexity are added when people start discussing supporting tools (RFID, internet, etc) and service vs. product industries.  In fact, our panel on mass customization last year digressed almost immediately into RFID and (I think) missed the point of the discussion.  For me, your definition and the discussion were really interesting.</a:t>
            </a:r>
          </a:p>
          <a:p>
            <a:pPr eaLnBrk="1" hangingPunct="1">
              <a:lnSpc>
                <a:spcPct val="80000"/>
              </a:lnSpc>
            </a:pPr>
            <a:r>
              <a:rPr lang="en-US" sz="1600" smtClean="0"/>
              <a:t>A question/suggestion for next year – the way that you covered the insourcing/outsourcing, onshore/offshore matrix clearly laid out and addressed some of the key points of confusion and controversy on the issue.  If you can replicate that approach for mass customization, it would help to reduce some of the confusion.  For example, can you talk about the spectrum using non-internet product examples first, then layer on the non-internet services, then layer on the internet?  Another topics that potentially comes into play is mass customization in a b2b environment where your customer industries are highly fragmented.</a:t>
            </a:r>
          </a:p>
          <a:p>
            <a:pPr eaLnBrk="1" hangingPunct="1">
              <a:lnSpc>
                <a:spcPct val="80000"/>
              </a:lnSpc>
            </a:pPr>
            <a:r>
              <a:rPr lang="en-US" sz="1600" smtClean="0"/>
              <a:t>Anyway, last night’s class was great, and just wanted to provide some positive feedback on it.</a:t>
            </a:r>
          </a:p>
          <a:p>
            <a:pPr eaLnBrk="1" hangingPunct="1">
              <a:lnSpc>
                <a:spcPct val="80000"/>
              </a:lnSpc>
            </a:pPr>
            <a:r>
              <a:rPr lang="en-US" sz="1600" smtClean="0"/>
              <a:t>--Matt </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79"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0"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1"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2"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5783"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5784"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5785"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5786"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5787"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Useful Digression: Credit Card Receivables</a:t>
            </a:r>
            <a:endParaRPr lang="en-US" smtClean="0"/>
          </a:p>
        </p:txBody>
      </p:sp>
      <p:sp>
        <p:nvSpPr>
          <p:cNvPr id="75788"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44</a:t>
            </a:r>
            <a:endParaRPr lang="en-US"/>
          </a:p>
        </p:txBody>
      </p:sp>
      <p:sp>
        <p:nvSpPr>
          <p:cNvPr id="75789" name="Rectangle 12"/>
          <p:cNvSpPr>
            <a:spLocks/>
          </p:cNvSpPr>
          <p:nvPr/>
        </p:nvSpPr>
        <p:spPr bwMode="auto">
          <a:xfrm>
            <a:off x="2182813" y="1905000"/>
            <a:ext cx="2143125" cy="517525"/>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Issuing bank</a:t>
            </a:r>
            <a:endParaRPr lang="en-US"/>
          </a:p>
        </p:txBody>
      </p:sp>
      <p:sp>
        <p:nvSpPr>
          <p:cNvPr id="75790" name="Rectangle 13"/>
          <p:cNvSpPr>
            <a:spLocks/>
          </p:cNvSpPr>
          <p:nvPr/>
        </p:nvSpPr>
        <p:spPr bwMode="auto">
          <a:xfrm>
            <a:off x="5257800" y="1905000"/>
            <a:ext cx="2535238" cy="517525"/>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Acquiring bank</a:t>
            </a:r>
            <a:endParaRPr lang="en-US"/>
          </a:p>
        </p:txBody>
      </p:sp>
      <p:sp>
        <p:nvSpPr>
          <p:cNvPr id="75791" name="Rectangle 14"/>
          <p:cNvSpPr>
            <a:spLocks/>
          </p:cNvSpPr>
          <p:nvPr/>
        </p:nvSpPr>
        <p:spPr bwMode="auto">
          <a:xfrm>
            <a:off x="5688013" y="5081588"/>
            <a:ext cx="1671637" cy="519112"/>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Merchant</a:t>
            </a:r>
            <a:endParaRPr lang="en-US"/>
          </a:p>
        </p:txBody>
      </p:sp>
      <p:sp>
        <p:nvSpPr>
          <p:cNvPr id="75792" name="Rectangle 15"/>
          <p:cNvSpPr>
            <a:spLocks/>
          </p:cNvSpPr>
          <p:nvPr/>
        </p:nvSpPr>
        <p:spPr bwMode="auto">
          <a:xfrm>
            <a:off x="2417763" y="5081588"/>
            <a:ext cx="1674812" cy="519112"/>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Customer</a:t>
            </a:r>
            <a:endParaRPr lang="en-US"/>
          </a:p>
        </p:txBody>
      </p:sp>
      <p:sp>
        <p:nvSpPr>
          <p:cNvPr id="75793" name="Line 16"/>
          <p:cNvSpPr>
            <a:spLocks noChangeShapeType="1"/>
          </p:cNvSpPr>
          <p:nvPr/>
        </p:nvSpPr>
        <p:spPr bwMode="auto">
          <a:xfrm flipH="1" flipV="1">
            <a:off x="4092575" y="5335588"/>
            <a:ext cx="1595438" cy="1587"/>
          </a:xfrm>
          <a:prstGeom prst="line">
            <a:avLst/>
          </a:prstGeom>
          <a:noFill/>
          <a:ln w="108373">
            <a:solidFill>
              <a:srgbClr val="A6A6A6"/>
            </a:solidFill>
            <a:round/>
            <a:headEnd/>
            <a:tailEnd type="stealth" w="med" len="med"/>
          </a:ln>
        </p:spPr>
        <p:txBody>
          <a:bodyPr lIns="64291" tIns="32146" rIns="64291" bIns="32146"/>
          <a:lstStyle/>
          <a:p>
            <a:endParaRPr lang="en-US"/>
          </a:p>
        </p:txBody>
      </p:sp>
      <p:sp>
        <p:nvSpPr>
          <p:cNvPr id="75794" name="Rectangle 17"/>
          <p:cNvSpPr>
            <a:spLocks/>
          </p:cNvSpPr>
          <p:nvPr/>
        </p:nvSpPr>
        <p:spPr bwMode="auto">
          <a:xfrm>
            <a:off x="4078288" y="4691063"/>
            <a:ext cx="1481137" cy="51752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1. Goods</a:t>
            </a:r>
            <a:endParaRPr lang="en-US"/>
          </a:p>
        </p:txBody>
      </p:sp>
      <p:sp>
        <p:nvSpPr>
          <p:cNvPr id="75795" name="Rectangle 18"/>
          <p:cNvSpPr>
            <a:spLocks/>
          </p:cNvSpPr>
          <p:nvPr/>
        </p:nvSpPr>
        <p:spPr bwMode="auto">
          <a:xfrm>
            <a:off x="6551613" y="2667000"/>
            <a:ext cx="2187575" cy="2170113"/>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2. Request for and receipt of payment (days)</a:t>
            </a:r>
            <a:endParaRPr lang="en-US"/>
          </a:p>
        </p:txBody>
      </p:sp>
      <p:sp>
        <p:nvSpPr>
          <p:cNvPr id="75796" name="Rectangle 19"/>
          <p:cNvSpPr>
            <a:spLocks/>
          </p:cNvSpPr>
          <p:nvPr/>
        </p:nvSpPr>
        <p:spPr bwMode="auto">
          <a:xfrm>
            <a:off x="292100" y="2894013"/>
            <a:ext cx="2679700" cy="1754187"/>
          </a:xfrm>
          <a:prstGeom prst="rect">
            <a:avLst/>
          </a:prstGeom>
          <a:noFill/>
          <a:ln w="12700">
            <a:noFill/>
            <a:miter lim="0"/>
            <a:headEnd/>
            <a:tailEnd/>
          </a:ln>
        </p:spPr>
        <p:txBody>
          <a:bodyPr lIns="88896" tIns="50798" rIns="88896" bIns="50798">
            <a:spAutoFit/>
          </a:bodyPr>
          <a:lstStyle/>
          <a:p>
            <a:pPr algn="r" defTabSz="912813"/>
            <a:r>
              <a:rPr lang="en-US" sz="2700">
                <a:latin typeface="Georgia" pitchFamily="18" charset="0"/>
                <a:ea typeface="Georgia" pitchFamily="18" charset="0"/>
                <a:cs typeface="Georgia" pitchFamily="18" charset="0"/>
                <a:sym typeface="Georgia" pitchFamily="18" charset="0"/>
              </a:rPr>
              <a:t>3. Request for and receipt of payment (month end)</a:t>
            </a:r>
            <a:endParaRPr lang="en-US"/>
          </a:p>
        </p:txBody>
      </p:sp>
      <p:sp>
        <p:nvSpPr>
          <p:cNvPr id="75797" name="Line 20"/>
          <p:cNvSpPr>
            <a:spLocks noChangeShapeType="1"/>
          </p:cNvSpPr>
          <p:nvPr/>
        </p:nvSpPr>
        <p:spPr bwMode="auto">
          <a:xfrm flipH="1">
            <a:off x="3254375" y="2413000"/>
            <a:ext cx="1588" cy="2668588"/>
          </a:xfrm>
          <a:prstGeom prst="line">
            <a:avLst/>
          </a:prstGeom>
          <a:noFill/>
          <a:ln w="108373">
            <a:solidFill>
              <a:srgbClr val="A6A6A6"/>
            </a:solidFill>
            <a:round/>
            <a:headEnd type="stealth" w="med" len="med"/>
            <a:tailEnd/>
          </a:ln>
        </p:spPr>
        <p:txBody>
          <a:bodyPr lIns="64291" tIns="32146" rIns="64291" bIns="32146"/>
          <a:lstStyle/>
          <a:p>
            <a:endParaRPr lang="en-US"/>
          </a:p>
        </p:txBody>
      </p:sp>
      <p:sp>
        <p:nvSpPr>
          <p:cNvPr id="75798" name="Line 21"/>
          <p:cNvSpPr>
            <a:spLocks noChangeShapeType="1"/>
          </p:cNvSpPr>
          <p:nvPr/>
        </p:nvSpPr>
        <p:spPr bwMode="auto">
          <a:xfrm flipH="1">
            <a:off x="6524625" y="2411413"/>
            <a:ext cx="30163" cy="2670175"/>
          </a:xfrm>
          <a:prstGeom prst="line">
            <a:avLst/>
          </a:prstGeom>
          <a:noFill/>
          <a:ln w="108373">
            <a:solidFill>
              <a:srgbClr val="A6A6A6"/>
            </a:solidFill>
            <a:round/>
            <a:headEnd/>
            <a:tailEnd type="stealth" w="med" len="med"/>
          </a:ln>
        </p:spPr>
        <p:txBody>
          <a:bodyPr lIns="64291" tIns="32146" rIns="64291" bIns="32146"/>
          <a:lstStyle/>
          <a:p>
            <a:endParaRPr lang="en-US"/>
          </a:p>
        </p:txBody>
      </p:sp>
      <p:sp>
        <p:nvSpPr>
          <p:cNvPr id="75799" name="Line 22"/>
          <p:cNvSpPr>
            <a:spLocks noChangeShapeType="1"/>
          </p:cNvSpPr>
          <p:nvPr/>
        </p:nvSpPr>
        <p:spPr bwMode="auto">
          <a:xfrm>
            <a:off x="4325938" y="2159000"/>
            <a:ext cx="931862" cy="1588"/>
          </a:xfrm>
          <a:prstGeom prst="line">
            <a:avLst/>
          </a:prstGeom>
          <a:noFill/>
          <a:ln w="108373">
            <a:solidFill>
              <a:srgbClr val="A6A6A6"/>
            </a:solidFill>
            <a:round/>
            <a:headEnd/>
            <a:tailEnd type="stealth" w="med" len="med"/>
          </a:ln>
        </p:spPr>
        <p:txBody>
          <a:bodyPr lIns="64291" tIns="32146" rIns="64291" bIns="32146"/>
          <a:lstStyle/>
          <a:p>
            <a:endParaRPr lang="en-US"/>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Mafia Restaurant </a:t>
            </a:r>
            <a:r>
              <a:rPr lang="en-US" dirty="0" smtClean="0"/>
              <a:t>Chain Example</a:t>
            </a:r>
            <a:endParaRPr lang="en-US" dirty="0"/>
          </a:p>
        </p:txBody>
      </p:sp>
      <p:sp>
        <p:nvSpPr>
          <p:cNvPr id="3" name="Content Placeholder 2"/>
          <p:cNvSpPr>
            <a:spLocks noGrp="1"/>
          </p:cNvSpPr>
          <p:nvPr>
            <p:ph idx="1"/>
          </p:nvPr>
        </p:nvSpPr>
        <p:spPr/>
        <p:txBody>
          <a:bodyPr/>
          <a:lstStyle/>
          <a:p>
            <a:r>
              <a:rPr lang="en-US" dirty="0"/>
              <a:t>Mafia is a modern casual-dining restaurant chain in Ukraine. </a:t>
            </a:r>
            <a:endParaRPr lang="en-US" dirty="0" smtClean="0"/>
          </a:p>
          <a:p>
            <a:r>
              <a:rPr lang="en-US" dirty="0" smtClean="0"/>
              <a:t>It </a:t>
            </a:r>
            <a:r>
              <a:rPr lang="en-US" dirty="0"/>
              <a:t>offers Italian and Japanese food with high quality service at an affordable price to target middle class. </a:t>
            </a:r>
            <a:endParaRPr lang="en-US" dirty="0" smtClean="0"/>
          </a:p>
          <a:p>
            <a:r>
              <a:rPr lang="en-US" dirty="0" smtClean="0"/>
              <a:t>Serving </a:t>
            </a:r>
            <a:r>
              <a:rPr lang="en-US" dirty="0"/>
              <a:t>both Japanese and Italian cuisines has become a trend to local people in Ukrainians recently. </a:t>
            </a:r>
          </a:p>
          <a:p>
            <a:r>
              <a:rPr lang="en-US" dirty="0"/>
              <a:t>Mafia is one of the fastest-growing restaurants in local market and continues to expand rapidly. </a:t>
            </a:r>
            <a:endParaRPr lang="en-US" dirty="0" smtClean="0"/>
          </a:p>
          <a:p>
            <a:r>
              <a:rPr lang="en-US" dirty="0" smtClean="0"/>
              <a:t>The </a:t>
            </a:r>
            <a:r>
              <a:rPr lang="en-US" dirty="0"/>
              <a:t>restaurant branches grew from 4 to 24 over the last three years. While serving 3.2 million customers a year, </a:t>
            </a:r>
            <a:endParaRPr lang="en-US" dirty="0" smtClean="0"/>
          </a:p>
          <a:p>
            <a:r>
              <a:rPr lang="en-US" dirty="0" smtClean="0"/>
              <a:t>The chain has invested $17,141,396 so far in operating assets.</a:t>
            </a:r>
          </a:p>
          <a:p>
            <a:pPr marL="0" indent="0">
              <a:buNone/>
            </a:pPr>
            <a:endParaRPr lang="en-US" dirty="0"/>
          </a:p>
        </p:txBody>
      </p:sp>
    </p:spTree>
    <p:extLst>
      <p:ext uri="{BB962C8B-B14F-4D97-AF65-F5344CB8AC3E}">
        <p14:creationId xmlns:p14="http://schemas.microsoft.com/office/powerpoint/2010/main" val="3196554051"/>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3"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4"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5"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6"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6807"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6808"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6809"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6810"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6811"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The cash conversion cycle</a:t>
            </a:r>
            <a:endParaRPr lang="en-US" smtClean="0"/>
          </a:p>
        </p:txBody>
      </p:sp>
      <p:sp>
        <p:nvSpPr>
          <p:cNvPr id="76812"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47</a:t>
            </a:r>
            <a:endParaRPr lang="en-US"/>
          </a:p>
        </p:txBody>
      </p:sp>
      <p:sp>
        <p:nvSpPr>
          <p:cNvPr id="76813" name="Line 12"/>
          <p:cNvSpPr>
            <a:spLocks noChangeShapeType="1"/>
          </p:cNvSpPr>
          <p:nvPr/>
        </p:nvSpPr>
        <p:spPr bwMode="auto">
          <a:xfrm>
            <a:off x="1354138" y="3101975"/>
            <a:ext cx="15875" cy="1546225"/>
          </a:xfrm>
          <a:prstGeom prst="line">
            <a:avLst/>
          </a:prstGeom>
          <a:noFill/>
          <a:ln w="54186">
            <a:solidFill>
              <a:srgbClr val="BFBFBF"/>
            </a:solidFill>
            <a:round/>
            <a:headEnd/>
            <a:tailEnd/>
          </a:ln>
        </p:spPr>
        <p:txBody>
          <a:bodyPr lIns="64291" tIns="32146" rIns="64291" bIns="32146"/>
          <a:lstStyle/>
          <a:p>
            <a:endParaRPr lang="en-US"/>
          </a:p>
        </p:txBody>
      </p:sp>
      <p:sp>
        <p:nvSpPr>
          <p:cNvPr id="76814" name="Line 13"/>
          <p:cNvSpPr>
            <a:spLocks noChangeShapeType="1"/>
          </p:cNvSpPr>
          <p:nvPr/>
        </p:nvSpPr>
        <p:spPr bwMode="auto">
          <a:xfrm>
            <a:off x="1377950" y="3160713"/>
            <a:ext cx="3009900" cy="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5" name="Line 14"/>
          <p:cNvSpPr>
            <a:spLocks noChangeShapeType="1"/>
          </p:cNvSpPr>
          <p:nvPr/>
        </p:nvSpPr>
        <p:spPr bwMode="auto">
          <a:xfrm>
            <a:off x="4387850" y="3160713"/>
            <a:ext cx="3559175" cy="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6" name="Line 15"/>
          <p:cNvSpPr>
            <a:spLocks noChangeShapeType="1"/>
          </p:cNvSpPr>
          <p:nvPr/>
        </p:nvSpPr>
        <p:spPr bwMode="auto">
          <a:xfrm flipV="1">
            <a:off x="1393825" y="4530725"/>
            <a:ext cx="4037013" cy="4445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7" name="Rectangle 16"/>
          <p:cNvSpPr>
            <a:spLocks/>
          </p:cNvSpPr>
          <p:nvPr/>
        </p:nvSpPr>
        <p:spPr bwMode="auto">
          <a:xfrm>
            <a:off x="1654175" y="2266950"/>
            <a:ext cx="1746250"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inventory (DI)</a:t>
            </a:r>
            <a:endParaRPr lang="en-US"/>
          </a:p>
        </p:txBody>
      </p:sp>
      <p:sp>
        <p:nvSpPr>
          <p:cNvPr id="76818" name="Rectangle 17"/>
          <p:cNvSpPr>
            <a:spLocks/>
          </p:cNvSpPr>
          <p:nvPr/>
        </p:nvSpPr>
        <p:spPr bwMode="auto">
          <a:xfrm>
            <a:off x="4818063" y="2266950"/>
            <a:ext cx="2659062"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receivables (DR)</a:t>
            </a:r>
            <a:endParaRPr lang="en-US"/>
          </a:p>
        </p:txBody>
      </p:sp>
      <p:sp>
        <p:nvSpPr>
          <p:cNvPr id="76819" name="Rectangle 18"/>
          <p:cNvSpPr>
            <a:spLocks/>
          </p:cNvSpPr>
          <p:nvPr/>
        </p:nvSpPr>
        <p:spPr bwMode="auto">
          <a:xfrm>
            <a:off x="531813" y="1524000"/>
            <a:ext cx="1633537"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Goods received</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0" name="Rectangle 19"/>
          <p:cNvSpPr>
            <a:spLocks/>
          </p:cNvSpPr>
          <p:nvPr/>
        </p:nvSpPr>
        <p:spPr bwMode="auto">
          <a:xfrm>
            <a:off x="3214688" y="1549400"/>
            <a:ext cx="2190750"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Goods sold and shipped</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1" name="Rectangle 20"/>
          <p:cNvSpPr>
            <a:spLocks/>
          </p:cNvSpPr>
          <p:nvPr/>
        </p:nvSpPr>
        <p:spPr bwMode="auto">
          <a:xfrm>
            <a:off x="4706938" y="3303588"/>
            <a:ext cx="1493837"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Pays supplier</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2" name="Rectangle 21"/>
          <p:cNvSpPr>
            <a:spLocks/>
          </p:cNvSpPr>
          <p:nvPr/>
        </p:nvSpPr>
        <p:spPr bwMode="auto">
          <a:xfrm>
            <a:off x="6881813" y="1549400"/>
            <a:ext cx="1898650"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Customer pays</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3" name="Rectangle 22"/>
          <p:cNvSpPr>
            <a:spLocks/>
          </p:cNvSpPr>
          <p:nvPr/>
        </p:nvSpPr>
        <p:spPr bwMode="auto">
          <a:xfrm>
            <a:off x="1690688" y="3690938"/>
            <a:ext cx="1841500" cy="1347787"/>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payables</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Georgia" pitchFamily="18" charset="0"/>
                <a:ea typeface="Georgia" pitchFamily="18" charset="0"/>
                <a:cs typeface="Georgia" pitchFamily="18" charset="0"/>
                <a:sym typeface="Georgia" pitchFamily="18" charset="0"/>
              </a:rPr>
              <a:t>(DP)</a:t>
            </a:r>
            <a:endParaRPr lang="en-US"/>
          </a:p>
        </p:txBody>
      </p:sp>
      <p:sp>
        <p:nvSpPr>
          <p:cNvPr id="76824" name="Rectangle 23"/>
          <p:cNvSpPr>
            <a:spLocks/>
          </p:cNvSpPr>
          <p:nvPr/>
        </p:nvSpPr>
        <p:spPr bwMode="auto">
          <a:xfrm>
            <a:off x="5181600" y="4648200"/>
            <a:ext cx="3073400" cy="1763713"/>
          </a:xfrm>
          <a:prstGeom prst="rect">
            <a:avLst/>
          </a:prstGeom>
          <a:noFill/>
          <a:ln w="12700">
            <a:noFill/>
            <a:miter lim="0"/>
            <a:headEnd/>
            <a:tailEnd/>
          </a:ln>
        </p:spPr>
        <p:txBody>
          <a:bodyPr lIns="88896" tIns="50798" rIns="88896" bIns="50798">
            <a:spAutoFit/>
          </a:bodyPr>
          <a:lstStyle/>
          <a:p>
            <a:pPr defTabSz="912813"/>
            <a:r>
              <a:rPr lang="en-US" sz="2700" b="1" i="1">
                <a:latin typeface="Georgia" pitchFamily="18" charset="0"/>
                <a:ea typeface="Georgia" pitchFamily="18" charset="0"/>
                <a:cs typeface="Georgia" pitchFamily="18" charset="0"/>
                <a:sym typeface="Georgia" pitchFamily="18" charset="0"/>
              </a:rPr>
              <a:t>Days of working capital</a:t>
            </a:r>
            <a:endParaRPr lang="en-US" sz="2700">
              <a:latin typeface="Georgia" pitchFamily="18" charset="0"/>
              <a:ea typeface="Georgia" pitchFamily="18" charset="0"/>
              <a:cs typeface="Georgia" pitchFamily="18" charset="0"/>
              <a:sym typeface="Georgia" pitchFamily="18" charset="0"/>
            </a:endParaRPr>
          </a:p>
          <a:p>
            <a:pPr defTabSz="912813"/>
            <a:r>
              <a:rPr lang="en-US" sz="2700">
                <a:latin typeface="Georgia" pitchFamily="18" charset="0"/>
                <a:ea typeface="Georgia" pitchFamily="18" charset="0"/>
                <a:cs typeface="Georgia" pitchFamily="18" charset="0"/>
                <a:sym typeface="Georgia" pitchFamily="18" charset="0"/>
              </a:rPr>
              <a:t>What does a long DWC mean?</a:t>
            </a:r>
            <a:endParaRPr lang="en-US"/>
          </a:p>
        </p:txBody>
      </p:sp>
      <p:sp>
        <p:nvSpPr>
          <p:cNvPr id="76825" name="AutoShape 24"/>
          <p:cNvSpPr>
            <a:spLocks/>
          </p:cNvSpPr>
          <p:nvPr/>
        </p:nvSpPr>
        <p:spPr bwMode="auto">
          <a:xfrm rot="5400000">
            <a:off x="6573044" y="3523457"/>
            <a:ext cx="254000" cy="2297112"/>
          </a:xfrm>
          <a:custGeom>
            <a:avLst/>
            <a:gdLst>
              <a:gd name="T0" fmla="*/ 0 w 21600"/>
              <a:gd name="T1" fmla="*/ 0 h 21600"/>
              <a:gd name="T2" fmla="*/ 21600 w 21600"/>
              <a:gd name="T3" fmla="*/ 21600 h 21600"/>
            </a:gdLst>
            <a:ahLst/>
            <a:cxnLst>
              <a:cxn ang="0">
                <a:pos x="0" y="0"/>
              </a:cxn>
              <a:cxn ang="0">
                <a:pos x="0" y="0"/>
              </a:cxn>
              <a:cxn ang="0">
                <a:pos x="10800" y="199"/>
              </a:cxn>
              <a:cxn ang="0">
                <a:pos x="10800" y="199"/>
              </a:cxn>
              <a:cxn ang="0">
                <a:pos x="10800" y="10600"/>
              </a:cxn>
              <a:cxn ang="0">
                <a:pos x="21600" y="10800"/>
              </a:cxn>
              <a:cxn ang="0">
                <a:pos x="21600" y="10800"/>
              </a:cxn>
              <a:cxn ang="0">
                <a:pos x="10800" y="10999"/>
              </a:cxn>
              <a:cxn ang="0">
                <a:pos x="10800" y="21400"/>
              </a:cxn>
              <a:cxn ang="0">
                <a:pos x="0" y="21600"/>
              </a:cxn>
              <a:cxn ang="0">
                <a:pos x="0" y="21600"/>
              </a:cxn>
            </a:cxnLst>
            <a:rect l="T0" t="T1" r="T2" b="T3"/>
            <a:pathLst>
              <a:path w="21600" h="21600">
                <a:moveTo>
                  <a:pt x="0" y="0"/>
                </a:moveTo>
                <a:lnTo>
                  <a:pt x="0" y="0"/>
                </a:lnTo>
                <a:cubicBezTo>
                  <a:pt x="5964" y="0"/>
                  <a:pt x="10800" y="89"/>
                  <a:pt x="10800" y="199"/>
                </a:cubicBezTo>
                <a:cubicBezTo>
                  <a:pt x="10800" y="199"/>
                  <a:pt x="10800" y="199"/>
                  <a:pt x="10800" y="199"/>
                </a:cubicBezTo>
                <a:lnTo>
                  <a:pt x="10800" y="10600"/>
                </a:lnTo>
                <a:cubicBezTo>
                  <a:pt x="10800" y="10710"/>
                  <a:pt x="15635" y="10800"/>
                  <a:pt x="21600" y="10800"/>
                </a:cubicBezTo>
                <a:cubicBezTo>
                  <a:pt x="21600" y="10800"/>
                  <a:pt x="21600" y="10800"/>
                  <a:pt x="21600" y="10800"/>
                </a:cubicBezTo>
                <a:cubicBezTo>
                  <a:pt x="15635" y="10800"/>
                  <a:pt x="10800" y="10889"/>
                  <a:pt x="10800" y="10999"/>
                </a:cubicBezTo>
                <a:lnTo>
                  <a:pt x="10800" y="21400"/>
                </a:lnTo>
                <a:cubicBezTo>
                  <a:pt x="10800" y="21510"/>
                  <a:pt x="5964" y="21600"/>
                  <a:pt x="0" y="21600"/>
                </a:cubicBezTo>
                <a:cubicBezTo>
                  <a:pt x="0" y="21600"/>
                  <a:pt x="0" y="21600"/>
                  <a:pt x="0" y="21600"/>
                </a:cubicBezTo>
              </a:path>
            </a:pathLst>
          </a:custGeom>
          <a:solidFill>
            <a:srgbClr val="000000">
              <a:alpha val="0"/>
            </a:srgbClr>
          </a:solidFill>
          <a:ln w="108373" cap="flat" cmpd="sng">
            <a:solidFill>
              <a:srgbClr val="808080"/>
            </a:solidFill>
            <a:prstDash val="solid"/>
            <a:round/>
            <a:headEnd/>
            <a:tailEnd/>
          </a:ln>
        </p:spPr>
        <p:txBody>
          <a:bodyPr lIns="50798" tIns="50798" rIns="50798" bIns="50798" anchor="ctr"/>
          <a:lstStyle/>
          <a:p>
            <a:endParaRPr lang="en-US"/>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7"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8"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9"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30"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7831"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7832"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7833"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7834"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7835"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Examples</a:t>
            </a:r>
            <a:endParaRPr lang="en-US" smtClean="0"/>
          </a:p>
        </p:txBody>
      </p:sp>
      <p:sp>
        <p:nvSpPr>
          <p:cNvPr id="77836"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48</a:t>
            </a:r>
            <a:endParaRPr lang="en-US"/>
          </a:p>
        </p:txBody>
      </p:sp>
      <p:graphicFrame>
        <p:nvGraphicFramePr>
          <p:cNvPr id="27660" name="Group 12"/>
          <p:cNvGraphicFramePr>
            <a:graphicFrameLocks noGrp="1"/>
          </p:cNvGraphicFramePr>
          <p:nvPr/>
        </p:nvGraphicFramePr>
        <p:xfrm>
          <a:off x="1187450" y="2286000"/>
          <a:ext cx="6431607" cy="2324751"/>
        </p:xfrm>
        <a:graphic>
          <a:graphicData uri="http://schemas.openxmlformats.org/drawingml/2006/table">
            <a:tbl>
              <a:tblPr/>
              <a:tblGrid>
                <a:gridCol w="2555007"/>
                <a:gridCol w="1802680"/>
                <a:gridCol w="1116211"/>
                <a:gridCol w="957709"/>
              </a:tblGrid>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Days of…</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000000">
                        <a:alpha val="0"/>
                      </a:srgbClr>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CompUSA</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Micro</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Dell</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inventory</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39.9</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29.9</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6.8</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receivables</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12.6</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38.6</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41.5</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payables</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38.3</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44.6</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79.8</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r h="504527">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working capital</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14.2</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23.9</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-31.5</a:t>
                      </a:r>
                      <a:endParaRPr kumimoji="0" lang="en-US" sz="20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bl>
          </a:graphicData>
        </a:graphic>
      </p:graphicFrame>
      <p:sp>
        <p:nvSpPr>
          <p:cNvPr id="77858" name="Rectangle 82"/>
          <p:cNvSpPr>
            <a:spLocks/>
          </p:cNvSpPr>
          <p:nvPr/>
        </p:nvSpPr>
        <p:spPr bwMode="auto">
          <a:xfrm>
            <a:off x="5535613" y="4756150"/>
            <a:ext cx="3074987"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What does a negative DWC mean?</a:t>
            </a:r>
            <a:endParaRPr lang="en-US"/>
          </a:p>
        </p:txBody>
      </p:sp>
      <p:sp>
        <p:nvSpPr>
          <p:cNvPr id="77859" name="AutoShape 83"/>
          <p:cNvSpPr>
            <a:spLocks/>
          </p:cNvSpPr>
          <p:nvPr/>
        </p:nvSpPr>
        <p:spPr bwMode="auto">
          <a:xfrm>
            <a:off x="6653213" y="4648200"/>
            <a:ext cx="838200" cy="150813"/>
          </a:xfrm>
          <a:prstGeom prst="triangle">
            <a:avLst>
              <a:gd name="adj" fmla="val 50000"/>
            </a:avLst>
          </a:prstGeom>
          <a:solidFill>
            <a:srgbClr val="D16349"/>
          </a:solidFill>
          <a:ln w="25400">
            <a:noFill/>
            <a:round/>
            <a:headEnd/>
            <a:tailEnd/>
          </a:ln>
        </p:spPr>
        <p:txBody>
          <a:bodyPr lIns="50798" tIns="50798" rIns="50798" bIns="50798" anchor="ctr"/>
          <a:lstStyle/>
          <a:p>
            <a:endParaRPr lang="en-US"/>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1"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2"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3"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4"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8855"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8856"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8857"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8858"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8859"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What Do Days of Working Capital Tell Us?</a:t>
            </a:r>
            <a:endParaRPr lang="en-US" smtClean="0"/>
          </a:p>
        </p:txBody>
      </p:sp>
      <p:sp>
        <p:nvSpPr>
          <p:cNvPr id="78860"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49</a:t>
            </a:r>
            <a:endParaRPr lang="en-US"/>
          </a:p>
        </p:txBody>
      </p:sp>
      <p:sp>
        <p:nvSpPr>
          <p:cNvPr id="78861" name="Rectangle 12"/>
          <p:cNvSpPr>
            <a:spLocks noGrp="1" noChangeArrowheads="1"/>
          </p:cNvSpPr>
          <p:nvPr>
            <p:ph type="body" idx="1"/>
          </p:nvPr>
        </p:nvSpPr>
        <p:spPr>
          <a:xfrm>
            <a:off x="301625" y="1527175"/>
            <a:ext cx="8502650" cy="4572000"/>
          </a:xfrm>
        </p:spPr>
        <p:txBody>
          <a:bodyPr lIns="88896" tIns="50798" rIns="88896" bIns="50798"/>
          <a:lstStyle/>
          <a:p>
            <a:pPr marL="273050" indent="-273050" defTabSz="912813">
              <a:spcBef>
                <a:spcPts val="425"/>
              </a:spcBef>
              <a:buClr>
                <a:srgbClr val="D16349"/>
              </a:buClr>
              <a:buSzPct val="85000"/>
              <a:buFont typeface="Wingdings 2" pitchFamily="18" charset="2"/>
              <a:buChar char="•"/>
            </a:pPr>
            <a:r>
              <a:rPr lang="en-US" smtClean="0">
                <a:latin typeface="Georgia" pitchFamily="18" charset="0"/>
                <a:ea typeface="Georgia" pitchFamily="18" charset="0"/>
                <a:cs typeface="Georgia" pitchFamily="18" charset="0"/>
                <a:sym typeface="Georgia" pitchFamily="18" charset="0"/>
              </a:rPr>
              <a:t>Business models with short or negative DWC:</a:t>
            </a:r>
          </a:p>
          <a:p>
            <a:pPr marL="465138" lvl="1" indent="-273050" defTabSz="912813">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Make-to-order businesses: low inventory, often using Internet to facilitate process.  Example: Dell</a:t>
            </a:r>
          </a:p>
          <a:p>
            <a:pPr marL="465138" lvl="1" indent="-273050" defTabSz="912813">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Pay-upfront businesses: sometimes in the form of down-payments.  Examples: tuition, my renovation contractor, my construction suppliers</a:t>
            </a:r>
          </a:p>
          <a:p>
            <a:pPr marL="273050" indent="-273050" defTabSz="912813">
              <a:spcBef>
                <a:spcPts val="425"/>
              </a:spcBef>
              <a:buClr>
                <a:srgbClr val="D16349"/>
              </a:buClr>
              <a:buSzPct val="85000"/>
              <a:buFont typeface="Wingdings 2" pitchFamily="18" charset="2"/>
              <a:buChar char="•"/>
            </a:pPr>
            <a:r>
              <a:rPr lang="en-US" smtClean="0">
                <a:latin typeface="Georgia" pitchFamily="18" charset="0"/>
                <a:ea typeface="Georgia" pitchFamily="18" charset="0"/>
                <a:cs typeface="Georgia" pitchFamily="18" charset="0"/>
                <a:sym typeface="Georgia" pitchFamily="18" charset="0"/>
              </a:rPr>
              <a:t>Business models with long DWC:</a:t>
            </a:r>
          </a:p>
          <a:p>
            <a:pPr marL="465138" lvl="1" indent="-273050" defTabSz="912813">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Those offering easy credit terms to customers: furniture or auto dealers who say “no interest payment until next year!”</a:t>
            </a:r>
            <a:endParaRPr lang="en-US" smtClean="0"/>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Mafia Financial Statements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71964331"/>
              </p:ext>
            </p:extLst>
          </p:nvPr>
        </p:nvGraphicFramePr>
        <p:xfrm>
          <a:off x="547266" y="2096477"/>
          <a:ext cx="8229600" cy="296672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US" dirty="0" smtClean="0">
                          <a:latin typeface="Optima"/>
                          <a:cs typeface="Optima"/>
                        </a:rPr>
                        <a:t>Item</a:t>
                      </a:r>
                      <a:endParaRPr lang="en-US" dirty="0">
                        <a:latin typeface="Optima"/>
                        <a:cs typeface="Optima"/>
                      </a:endParaRPr>
                    </a:p>
                  </a:txBody>
                  <a:tcPr/>
                </a:tc>
                <a:tc>
                  <a:txBody>
                    <a:bodyPr/>
                    <a:lstStyle/>
                    <a:p>
                      <a:r>
                        <a:rPr lang="en-US" dirty="0" smtClean="0">
                          <a:latin typeface="Optima"/>
                          <a:cs typeface="Optima"/>
                        </a:rPr>
                        <a:t>Amount (in</a:t>
                      </a:r>
                      <a:r>
                        <a:rPr lang="en-US" baseline="0" dirty="0" smtClean="0">
                          <a:latin typeface="Optima"/>
                          <a:cs typeface="Optima"/>
                        </a:rPr>
                        <a:t> </a:t>
                      </a:r>
                      <a:r>
                        <a:rPr lang="en-US" baseline="0" dirty="0" err="1" smtClean="0">
                          <a:latin typeface="Optima"/>
                          <a:cs typeface="Optima"/>
                        </a:rPr>
                        <a:t>hryvnia</a:t>
                      </a:r>
                      <a:r>
                        <a:rPr lang="en-US" baseline="0" dirty="0" smtClean="0">
                          <a:latin typeface="Optima"/>
                          <a:cs typeface="Optima"/>
                        </a:rPr>
                        <a:t>)</a:t>
                      </a:r>
                      <a:endParaRPr lang="en-US" dirty="0">
                        <a:latin typeface="Optima"/>
                        <a:cs typeface="Optima"/>
                      </a:endParaRPr>
                    </a:p>
                  </a:txBody>
                  <a:tcPr/>
                </a:tc>
              </a:tr>
              <a:tr h="370840">
                <a:tc>
                  <a:txBody>
                    <a:bodyPr/>
                    <a:lstStyle/>
                    <a:p>
                      <a:r>
                        <a:rPr lang="en-US" dirty="0" smtClean="0">
                          <a:latin typeface="Optima"/>
                          <a:cs typeface="Optima"/>
                        </a:rPr>
                        <a:t>2012 Revenues</a:t>
                      </a:r>
                      <a:endParaRPr lang="en-US" dirty="0">
                        <a:latin typeface="Optima"/>
                        <a:cs typeface="Optima"/>
                      </a:endParaRPr>
                    </a:p>
                  </a:txBody>
                  <a:tcPr/>
                </a:tc>
                <a:tc>
                  <a:txBody>
                    <a:bodyPr/>
                    <a:lstStyle/>
                    <a:p>
                      <a:r>
                        <a:rPr lang="en-US" dirty="0" smtClean="0">
                          <a:latin typeface="Optima"/>
                          <a:cs typeface="Optima"/>
                        </a:rPr>
                        <a:t>$38.48M</a:t>
                      </a:r>
                      <a:endParaRPr lang="en-US" dirty="0">
                        <a:latin typeface="Optima"/>
                        <a:cs typeface="Optima"/>
                      </a:endParaRPr>
                    </a:p>
                  </a:txBody>
                  <a:tcPr/>
                </a:tc>
              </a:tr>
              <a:tr h="370840">
                <a:tc>
                  <a:txBody>
                    <a:bodyPr/>
                    <a:lstStyle/>
                    <a:p>
                      <a:r>
                        <a:rPr lang="en-US" dirty="0" smtClean="0">
                          <a:latin typeface="Optima"/>
                          <a:cs typeface="Optima"/>
                        </a:rPr>
                        <a:t>FOH</a:t>
                      </a:r>
                      <a:r>
                        <a:rPr lang="en-US" baseline="0" dirty="0" smtClean="0">
                          <a:latin typeface="Optima"/>
                          <a:cs typeface="Optima"/>
                        </a:rPr>
                        <a:t> cost</a:t>
                      </a:r>
                      <a:endParaRPr lang="en-US" dirty="0">
                        <a:latin typeface="Optima"/>
                        <a:cs typeface="Optima"/>
                      </a:endParaRPr>
                    </a:p>
                  </a:txBody>
                  <a:tcPr/>
                </a:tc>
                <a:tc>
                  <a:txBody>
                    <a:bodyPr/>
                    <a:lstStyle/>
                    <a:p>
                      <a:r>
                        <a:rPr lang="en-US" dirty="0" smtClean="0">
                          <a:latin typeface="Optima"/>
                          <a:cs typeface="Optima"/>
                        </a:rPr>
                        <a:t>$16.15M</a:t>
                      </a:r>
                      <a:endParaRPr lang="en-US" dirty="0">
                        <a:latin typeface="Optima"/>
                        <a:cs typeface="Optima"/>
                      </a:endParaRPr>
                    </a:p>
                  </a:txBody>
                  <a:tcPr/>
                </a:tc>
              </a:tr>
              <a:tr h="370840">
                <a:tc>
                  <a:txBody>
                    <a:bodyPr/>
                    <a:lstStyle/>
                    <a:p>
                      <a:r>
                        <a:rPr lang="en-US" dirty="0" smtClean="0">
                          <a:latin typeface="Optima"/>
                          <a:cs typeface="Optima"/>
                        </a:rPr>
                        <a:t>BOH cost</a:t>
                      </a:r>
                      <a:endParaRPr lang="en-US" dirty="0">
                        <a:latin typeface="Optima"/>
                        <a:cs typeface="Optima"/>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Optima"/>
                          <a:cs typeface="Optima"/>
                        </a:rPr>
                        <a:t>$3.82M</a:t>
                      </a:r>
                      <a:endParaRPr lang="en-US" dirty="0">
                        <a:latin typeface="Optima"/>
                        <a:cs typeface="Optima"/>
                      </a:endParaRPr>
                    </a:p>
                  </a:txBody>
                  <a:tcPr/>
                </a:tc>
              </a:tr>
              <a:tr h="370840">
                <a:tc>
                  <a:txBody>
                    <a:bodyPr/>
                    <a:lstStyle/>
                    <a:p>
                      <a:r>
                        <a:rPr lang="en-US" dirty="0" smtClean="0">
                          <a:latin typeface="Optima"/>
                          <a:cs typeface="Optima"/>
                        </a:rPr>
                        <a:t>Admin</a:t>
                      </a:r>
                      <a:endParaRPr lang="en-US" dirty="0">
                        <a:latin typeface="Optima"/>
                        <a:cs typeface="Optima"/>
                      </a:endParaRPr>
                    </a:p>
                  </a:txBody>
                  <a:tcPr/>
                </a:tc>
                <a:tc>
                  <a:txBody>
                    <a:bodyPr/>
                    <a:lstStyle/>
                    <a:p>
                      <a:r>
                        <a:rPr lang="en-US" dirty="0" smtClean="0">
                          <a:latin typeface="Optima"/>
                          <a:cs typeface="Optima"/>
                        </a:rPr>
                        <a:t>$2.15M</a:t>
                      </a:r>
                      <a:endParaRPr lang="en-US" dirty="0">
                        <a:latin typeface="Optima"/>
                        <a:cs typeface="Optima"/>
                      </a:endParaRPr>
                    </a:p>
                  </a:txBody>
                  <a:tcPr/>
                </a:tc>
              </a:tr>
              <a:tr h="370840">
                <a:tc>
                  <a:txBody>
                    <a:bodyPr/>
                    <a:lstStyle/>
                    <a:p>
                      <a:r>
                        <a:rPr lang="en-US" dirty="0" smtClean="0">
                          <a:latin typeface="Optima"/>
                          <a:cs typeface="Optima"/>
                        </a:rPr>
                        <a:t>Marketing</a:t>
                      </a:r>
                      <a:endParaRPr lang="en-US" dirty="0">
                        <a:latin typeface="Optima"/>
                        <a:cs typeface="Optima"/>
                      </a:endParaRPr>
                    </a:p>
                  </a:txBody>
                  <a:tcPr/>
                </a:tc>
                <a:tc>
                  <a:txBody>
                    <a:bodyPr/>
                    <a:lstStyle/>
                    <a:p>
                      <a:r>
                        <a:rPr lang="en-US" dirty="0" smtClean="0">
                          <a:latin typeface="Optima"/>
                          <a:cs typeface="Optima"/>
                        </a:rPr>
                        <a:t>$1.46M</a:t>
                      </a:r>
                      <a:endParaRPr lang="en-US" dirty="0">
                        <a:latin typeface="Optima"/>
                        <a:cs typeface="Optima"/>
                      </a:endParaRPr>
                    </a:p>
                  </a:txBody>
                  <a:tcPr/>
                </a:tc>
              </a:tr>
              <a:tr h="370840">
                <a:tc>
                  <a:txBody>
                    <a:bodyPr/>
                    <a:lstStyle/>
                    <a:p>
                      <a:r>
                        <a:rPr lang="en-US" dirty="0" smtClean="0">
                          <a:latin typeface="Optima"/>
                          <a:cs typeface="Optima"/>
                        </a:rPr>
                        <a:t>HR cost (hiring)</a:t>
                      </a:r>
                      <a:endParaRPr lang="en-US" dirty="0">
                        <a:latin typeface="Optima"/>
                        <a:cs typeface="Optima"/>
                      </a:endParaRPr>
                    </a:p>
                  </a:txBody>
                  <a:tcPr/>
                </a:tc>
                <a:tc>
                  <a:txBody>
                    <a:bodyPr/>
                    <a:lstStyle/>
                    <a:p>
                      <a:r>
                        <a:rPr lang="en-US" dirty="0" smtClean="0">
                          <a:latin typeface="Optima"/>
                          <a:cs typeface="Optima"/>
                        </a:rPr>
                        <a:t>$1.45M</a:t>
                      </a:r>
                      <a:endParaRPr lang="en-US" dirty="0">
                        <a:latin typeface="Optima"/>
                        <a:cs typeface="Optima"/>
                      </a:endParaRPr>
                    </a:p>
                  </a:txBody>
                  <a:tcPr/>
                </a:tc>
              </a:tr>
              <a:tr h="370840">
                <a:tc>
                  <a:txBody>
                    <a:bodyPr/>
                    <a:lstStyle/>
                    <a:p>
                      <a:r>
                        <a:rPr lang="en-US" dirty="0" smtClean="0">
                          <a:latin typeface="Optima"/>
                          <a:cs typeface="Optima"/>
                        </a:rPr>
                        <a:t>Rentals and Utilities</a:t>
                      </a:r>
                      <a:endParaRPr lang="en-US" dirty="0">
                        <a:latin typeface="Optima"/>
                        <a:cs typeface="Optima"/>
                      </a:endParaRPr>
                    </a:p>
                  </a:txBody>
                  <a:tcPr/>
                </a:tc>
                <a:tc>
                  <a:txBody>
                    <a:bodyPr/>
                    <a:lstStyle/>
                    <a:p>
                      <a:r>
                        <a:rPr lang="en-US" dirty="0" smtClean="0">
                          <a:latin typeface="Optima"/>
                          <a:cs typeface="Optima"/>
                        </a:rPr>
                        <a:t>$6.58M</a:t>
                      </a:r>
                      <a:endParaRPr lang="en-US" dirty="0">
                        <a:latin typeface="Optima"/>
                        <a:cs typeface="Optima"/>
                      </a:endParaRPr>
                    </a:p>
                  </a:txBody>
                  <a:tcPr/>
                </a:tc>
              </a:tr>
            </a:tbl>
          </a:graphicData>
        </a:graphic>
      </p:graphicFrame>
    </p:spTree>
    <p:extLst>
      <p:ext uri="{BB962C8B-B14F-4D97-AF65-F5344CB8AC3E}">
        <p14:creationId xmlns:p14="http://schemas.microsoft.com/office/powerpoint/2010/main" val="2389972349"/>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1.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2.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3.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4.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5.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6.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yJP.NxCAIkODDeGTX6hkJ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YSV.YjLW40uBW6mFZEIWWQ"/>
</p:tagLst>
</file>

<file path=ppt/tags/tag2.xml><?xml version="1.0" encoding="utf-8"?>
<p:tagLst xmlns:a="http://schemas.openxmlformats.org/drawingml/2006/main" xmlns:r="http://schemas.openxmlformats.org/officeDocument/2006/relationships" xmlns:p="http://schemas.openxmlformats.org/presentationml/2006/main">
  <p:tag name="NAME" val="Moon"/>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UV4sNTxIVk6fSYT4FEkeJ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8_TAL2KhjECrz7Z5epUQW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UV4sNTxIVk6fSYT4FEkeJ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oVzePhvMrUezdTFXuonv6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UV4sNTxIVk6fSYT4FEkeJ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oVzePhvMrUezdTFXuonv6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MCcVqLg8y0C_ltvKFJyi_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HQ2bbYVAYEO1ILr977loz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MCcVqLg8y0C_ltvKFJyi_g"/>
</p:tagLst>
</file>

<file path=ppt/tags/tag3.xml><?xml version="1.0" encoding="utf-8"?>
<p:tagLst xmlns:a="http://schemas.openxmlformats.org/drawingml/2006/main" xmlns:r="http://schemas.openxmlformats.org/officeDocument/2006/relationships" xmlns:p="http://schemas.openxmlformats.org/presentationml/2006/main">
  <p:tag name="NAME" val="Moon"/>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P3NBuIcyIUS7FHATVlrlh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MCcVqLg8y0C_ltvKFJyi_g"/>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HQ2bbYVAYEO1ILr977loz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7.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8.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9.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Kellog_CF_ZZO579">
  <a:themeElements>
    <a:clrScheme name="Current">
      <a:dk1>
        <a:srgbClr val="000000"/>
      </a:dk1>
      <a:lt1>
        <a:srgbClr val="FFFFFF"/>
      </a:lt1>
      <a:dk2>
        <a:srgbClr val="0988A8"/>
      </a:dk2>
      <a:lt2>
        <a:srgbClr val="FFFFFF"/>
      </a:lt2>
      <a:accent1>
        <a:srgbClr val="E8E8E8"/>
      </a:accent1>
      <a:accent2>
        <a:srgbClr val="B6B6B6"/>
      </a:accent2>
      <a:accent3>
        <a:srgbClr val="44A3BB"/>
      </a:accent3>
      <a:accent4>
        <a:srgbClr val="0988A8"/>
      </a:accent4>
      <a:accent5>
        <a:srgbClr val="DDB725"/>
      </a:accent5>
      <a:accent6>
        <a:srgbClr val="808080"/>
      </a:accent6>
      <a:hlink>
        <a:srgbClr val="44A3BB"/>
      </a:hlink>
      <a:folHlink>
        <a:srgbClr val="0988A8"/>
      </a:folHlink>
    </a:clrScheme>
    <a:fontScheme name="McKJapanes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000000"/>
        </a:dk1>
        <a:lt1>
          <a:srgbClr val="FFFFFF"/>
        </a:lt1>
        <a:dk2>
          <a:srgbClr val="0988A8"/>
        </a:dk2>
        <a:lt2>
          <a:srgbClr val="FFFFFF"/>
        </a:lt2>
        <a:accent1>
          <a:srgbClr val="E8E8E8"/>
        </a:accent1>
        <a:accent2>
          <a:srgbClr val="B6B6B6"/>
        </a:accent2>
        <a:accent3>
          <a:srgbClr val="44A3BB"/>
        </a:accent3>
        <a:accent4>
          <a:srgbClr val="0988A8"/>
        </a:accent4>
        <a:accent5>
          <a:srgbClr val="DDB725"/>
        </a:accent5>
        <a:accent6>
          <a:srgbClr val="808080"/>
        </a:accent6>
        <a:hlink>
          <a:srgbClr val="44A3BB"/>
        </a:hlink>
        <a:folHlink>
          <a:srgbClr val="0988A8"/>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12517</TotalTime>
  <Words>10929</Words>
  <Application>Microsoft Macintosh PowerPoint</Application>
  <PresentationFormat>On-screen Show (4:3)</PresentationFormat>
  <Paragraphs>1631</Paragraphs>
  <Slides>82</Slides>
  <Notes>65</Notes>
  <HiddenSlides>0</HiddenSlides>
  <MMClips>1</MMClips>
  <ScaleCrop>false</ScaleCrop>
  <HeadingPairs>
    <vt:vector size="6" baseType="variant">
      <vt:variant>
        <vt:lpstr>Theme</vt:lpstr>
      </vt:variant>
      <vt:variant>
        <vt:i4>5</vt:i4>
      </vt:variant>
      <vt:variant>
        <vt:lpstr>Embedded OLE Servers</vt:lpstr>
      </vt:variant>
      <vt:variant>
        <vt:i4>6</vt:i4>
      </vt:variant>
      <vt:variant>
        <vt:lpstr>Slide Titles</vt:lpstr>
      </vt:variant>
      <vt:variant>
        <vt:i4>82</vt:i4>
      </vt:variant>
    </vt:vector>
  </HeadingPairs>
  <TitlesOfParts>
    <vt:vector size="93" baseType="lpstr">
      <vt:lpstr>Cachon_Slide_Template</vt:lpstr>
      <vt:lpstr>1_Cachon_Slide_Template</vt:lpstr>
      <vt:lpstr>1_Office Theme</vt:lpstr>
      <vt:lpstr>2_Cachon_Slide_Template</vt:lpstr>
      <vt:lpstr>Kellog_CF_ZZO579</vt:lpstr>
      <vt:lpstr>think-cell Slide</vt:lpstr>
      <vt:lpstr>Equation</vt:lpstr>
      <vt:lpstr>Worksheet</vt:lpstr>
      <vt:lpstr>Bitmap Image</vt:lpstr>
      <vt:lpstr>Clip</vt:lpstr>
      <vt:lpstr>Chart</vt:lpstr>
      <vt:lpstr>PowerPoint Presentation</vt:lpstr>
      <vt:lpstr>Operating System Design Roadmap  </vt:lpstr>
      <vt:lpstr>Sustaining Initiatives for Operational Turnaround</vt:lpstr>
      <vt:lpstr>  External View &amp; Operations Forensics</vt:lpstr>
      <vt:lpstr>How to build a ROIC tree  </vt:lpstr>
      <vt:lpstr>Decomposing ROIC into two main drivers</vt:lpstr>
      <vt:lpstr>ROIC Tree</vt:lpstr>
      <vt:lpstr>Mafia Restaurant Chain Example</vt:lpstr>
      <vt:lpstr>Mafia Financial Statements</vt:lpstr>
      <vt:lpstr>Mafia Operational Metrics</vt:lpstr>
      <vt:lpstr>Initial ROIC Tree</vt:lpstr>
      <vt:lpstr>ROIC Tree (cont’d)</vt:lpstr>
      <vt:lpstr>Questions</vt:lpstr>
      <vt:lpstr>Example</vt:lpstr>
      <vt:lpstr>Comparing US Airways and Southwest</vt:lpstr>
      <vt:lpstr>Comparing US Airways and Southwest</vt:lpstr>
      <vt:lpstr>Comparing US Airways and Southwest</vt:lpstr>
      <vt:lpstr>2011</vt:lpstr>
      <vt:lpstr>ROA Tree for a Casino</vt:lpstr>
      <vt:lpstr>Gaming Industry</vt:lpstr>
      <vt:lpstr>Operations Forensics Value Analysis with ROIC</vt:lpstr>
      <vt:lpstr>External investment view: ROIC tree  Linking Financial and Operational Flows</vt:lpstr>
      <vt:lpstr>Peapod  Cost to Serve is increasing in scale</vt:lpstr>
      <vt:lpstr>Operations strategy  &amp; Principle of value maximization</vt:lpstr>
      <vt:lpstr>E-grocer operational business model</vt:lpstr>
      <vt:lpstr>Creating Mass Customized Service through Industrialized Intimacy</vt:lpstr>
      <vt:lpstr>Mass Customization:  Utilizing IT smartly is a common theme</vt:lpstr>
      <vt:lpstr>External investment view: ROIC tree  Digging deeper…</vt:lpstr>
      <vt:lpstr>External investment view: ROIC tree  and deeper…: 8 layers deep reveal operational metrics</vt:lpstr>
      <vt:lpstr>“Could” Cost to Serve:  estimating Peapod’s cost to fill an average order</vt:lpstr>
      <vt:lpstr>“Could” Cost to Serve:  estimating Peapod’s cost to fill an average order(cont’d)</vt:lpstr>
      <vt:lpstr>ROIC  Optimistic projection with 2001 throughput</vt:lpstr>
      <vt:lpstr>ROIC  Estimate with current demand and productivity gains</vt:lpstr>
      <vt:lpstr>ROIC and productivity drivers - impact of SPH and P&amp;PPH on estimated current situation</vt:lpstr>
      <vt:lpstr>ROIC and profit drivers – impact of SPH and basket size on estimated current situation</vt:lpstr>
      <vt:lpstr>Current challenges in operating strategies:</vt:lpstr>
      <vt:lpstr>Learning Points:   External View &amp; Operations Forensics (Peapod)</vt:lpstr>
      <vt:lpstr>Count the number of “F”s in this text and write it down. (keep private--do not yell out)</vt:lpstr>
      <vt:lpstr>The Social Challenge behind Operational Improvement</vt:lpstr>
      <vt:lpstr>The Social Challenge behind Operational Improvement </vt:lpstr>
      <vt:lpstr>How improve Pick &amp; Pack?  Capacity Type: People vs Robots</vt:lpstr>
      <vt:lpstr>Profitability of mass-customized service: estimating Peapod’s profit per average order</vt:lpstr>
      <vt:lpstr>Cost to Serve of mass-customized service:  estimating Peapod’s cost to fill an average order</vt:lpstr>
      <vt:lpstr>Strategic Decisions in Operations</vt:lpstr>
      <vt:lpstr>Tool to Tailor Operations:  Strategic Operational Audit</vt:lpstr>
      <vt:lpstr>Extra Slides</vt:lpstr>
      <vt:lpstr>Generic ROIC Tree</vt:lpstr>
      <vt:lpstr>PowerPoint Presentation</vt:lpstr>
      <vt:lpstr>PowerPoint Presentation</vt:lpstr>
      <vt:lpstr>Process Technology &amp; Network Structure   Dedicated Fast-Pick Center</vt:lpstr>
      <vt:lpstr>Process Technology &amp; Network Structure  1. In-store picking (Tesco and early Peapod)</vt:lpstr>
      <vt:lpstr>Process Technology &amp; Network Structure   2. Centralized Fulfillment center (DC)</vt:lpstr>
      <vt:lpstr>Process Technology &amp; Network Structure   Centralized &amp; Automated DC: Webvan</vt:lpstr>
      <vt:lpstr>Cost to Serve analysis depends on the processing network structure. Qualitative comparison:</vt:lpstr>
      <vt:lpstr>Cost to Serve analysis   depends on resource allocation.  </vt:lpstr>
      <vt:lpstr>Is mass customized grocery service viable?</vt:lpstr>
      <vt:lpstr>PowerPoint Presentation</vt:lpstr>
      <vt:lpstr>PowerPoint Presentation</vt:lpstr>
      <vt:lpstr>Mass Customization</vt:lpstr>
      <vt:lpstr>Custom v. Mass Customization v. Standard  www.Timbuk2.com   </vt:lpstr>
      <vt:lpstr>Custom v. Mass Customization v. Standard  www.Timbuk2.com  </vt:lpstr>
      <vt:lpstr>Mass Customization  What is it?</vt:lpstr>
      <vt:lpstr>Technology behind mass customization </vt:lpstr>
      <vt:lpstr>Scorecard to analyze impact of IT as enhancing: Value/Revenue   Productivity/Efficiency</vt:lpstr>
      <vt:lpstr>PowerPoint Presentation</vt:lpstr>
      <vt:lpstr>Peapod: Reflections &amp; Related</vt:lpstr>
      <vt:lpstr>Larger picture ideas from reading “The duel for the doorstep”  (McK Q, 2000)</vt:lpstr>
      <vt:lpstr>Scorecard to analyze impact of IT as enhancing: Value/Revenue   Productivity/Efficiency</vt:lpstr>
      <vt:lpstr>Peapod: Key processes that drive productivity and profitability of mass-customized service</vt:lpstr>
      <vt:lpstr>The Last Mile operational economics: delivery density...</vt:lpstr>
      <vt:lpstr>The last mile: delivery density and average order size drive operational economics </vt:lpstr>
      <vt:lpstr>Some Larger Questions:</vt:lpstr>
      <vt:lpstr>Exhibit 1: Strategy  Operations  Performance</vt:lpstr>
      <vt:lpstr>Exhibit 2: Fulfillment/Delivery Cost Breakdown for Each Order at Peapod’s DC*</vt:lpstr>
      <vt:lpstr>Peapod SOP: Key Profitability Condition</vt:lpstr>
      <vt:lpstr>Conclusion and guidelines for e-business</vt:lpstr>
      <vt:lpstr>Internet vs. “Real” Stores</vt:lpstr>
      <vt:lpstr>PowerPoint Presentation</vt:lpstr>
      <vt:lpstr>Useful Digression: Credit Card Receivables</vt:lpstr>
      <vt:lpstr>The cash conversion cycle</vt:lpstr>
      <vt:lpstr>Examples</vt:lpstr>
      <vt:lpstr>What Do Days of Working Capital Tell Us?</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Peapod: Internet Grocer Strategies</dc:title>
  <dc:creator>Jan Van Mieghem</dc:creator>
  <cp:lastModifiedBy>Jan Van Mieghem</cp:lastModifiedBy>
  <cp:revision>469</cp:revision>
  <cp:lastPrinted>2014-01-16T22:12:15Z</cp:lastPrinted>
  <dcterms:created xsi:type="dcterms:W3CDTF">1998-09-22T23:11:58Z</dcterms:created>
  <dcterms:modified xsi:type="dcterms:W3CDTF">2014-01-17T14:15:50Z</dcterms:modified>
</cp:coreProperties>
</file>