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embeddings/oleObject1.bin" ContentType="application/vnd.openxmlformats-officedocument.oleObject"/>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70" r:id="rId2"/>
    <p:sldMasterId id="2147483897" r:id="rId3"/>
    <p:sldMasterId id="2147483911" r:id="rId4"/>
    <p:sldMasterId id="2147483925" r:id="rId5"/>
  </p:sldMasterIdLst>
  <p:notesMasterIdLst>
    <p:notesMasterId r:id="rId53"/>
  </p:notesMasterIdLst>
  <p:handoutMasterIdLst>
    <p:handoutMasterId r:id="rId54"/>
  </p:handoutMasterIdLst>
  <p:sldIdLst>
    <p:sldId id="451" r:id="rId6"/>
    <p:sldId id="429" r:id="rId7"/>
    <p:sldId id="432" r:id="rId8"/>
    <p:sldId id="434" r:id="rId9"/>
    <p:sldId id="433" r:id="rId10"/>
    <p:sldId id="449" r:id="rId11"/>
    <p:sldId id="450" r:id="rId12"/>
    <p:sldId id="406" r:id="rId13"/>
    <p:sldId id="444" r:id="rId14"/>
    <p:sldId id="445" r:id="rId15"/>
    <p:sldId id="446" r:id="rId16"/>
    <p:sldId id="447" r:id="rId17"/>
    <p:sldId id="435" r:id="rId18"/>
    <p:sldId id="407" r:id="rId19"/>
    <p:sldId id="410" r:id="rId20"/>
    <p:sldId id="421" r:id="rId21"/>
    <p:sldId id="420" r:id="rId22"/>
    <p:sldId id="412" r:id="rId23"/>
    <p:sldId id="448" r:id="rId24"/>
    <p:sldId id="422" r:id="rId25"/>
    <p:sldId id="423" r:id="rId26"/>
    <p:sldId id="425" r:id="rId27"/>
    <p:sldId id="443" r:id="rId28"/>
    <p:sldId id="452" r:id="rId29"/>
    <p:sldId id="453" r:id="rId30"/>
    <p:sldId id="454" r:id="rId31"/>
    <p:sldId id="455" r:id="rId32"/>
    <p:sldId id="456" r:id="rId33"/>
    <p:sldId id="457" r:id="rId34"/>
    <p:sldId id="416" r:id="rId35"/>
    <p:sldId id="436" r:id="rId36"/>
    <p:sldId id="437" r:id="rId37"/>
    <p:sldId id="414" r:id="rId38"/>
    <p:sldId id="418" r:id="rId39"/>
    <p:sldId id="438" r:id="rId40"/>
    <p:sldId id="439" r:id="rId41"/>
    <p:sldId id="440" r:id="rId42"/>
    <p:sldId id="441" r:id="rId43"/>
    <p:sldId id="442" r:id="rId44"/>
    <p:sldId id="387" r:id="rId45"/>
    <p:sldId id="426" r:id="rId46"/>
    <p:sldId id="415" r:id="rId47"/>
    <p:sldId id="411" r:id="rId48"/>
    <p:sldId id="417" r:id="rId49"/>
    <p:sldId id="409" r:id="rId50"/>
    <p:sldId id="427" r:id="rId51"/>
    <p:sldId id="408" r:id="rId52"/>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clrMru>
    <a:srgbClr val="FFFF99"/>
    <a:srgbClr val="99FF66"/>
    <a:srgbClr val="FF0000"/>
    <a:srgbClr val="CCECFF"/>
    <a:srgbClr val="FFFFCC"/>
    <a:srgbClr val="EAEAEA"/>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34" autoAdjust="0"/>
    <p:restoredTop sz="81649" autoAdjust="0"/>
  </p:normalViewPr>
  <p:slideViewPr>
    <p:cSldViewPr snapToGrid="0">
      <p:cViewPr varScale="1">
        <p:scale>
          <a:sx n="137" d="100"/>
          <a:sy n="137" d="100"/>
        </p:scale>
        <p:origin x="-4360" y="-104"/>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2168"/>
    </p:cViewPr>
  </p:notesTextViewPr>
  <p:sorterViewPr>
    <p:cViewPr>
      <p:scale>
        <a:sx n="100" d="100"/>
        <a:sy n="100" d="100"/>
      </p:scale>
      <p:origin x="0" y="0"/>
    </p:cViewPr>
  </p:sorterViewPr>
  <p:notesViewPr>
    <p:cSldViewPr snapToGrid="0">
      <p:cViewPr varScale="1">
        <p:scale>
          <a:sx n="135" d="100"/>
          <a:sy n="135" d="100"/>
        </p:scale>
        <p:origin x="-4512"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notesMaster" Target="notesMasters/notesMaster1.xml"/><Relationship Id="rId54" Type="http://schemas.openxmlformats.org/officeDocument/2006/relationships/handoutMaster" Target="handoutMasters/handoutMaster1.xml"/><Relationship Id="rId55" Type="http://schemas.openxmlformats.org/officeDocument/2006/relationships/printerSettings" Target="printerSettings/printerSettings1.bin"/><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a:prstGeom prst="triangle">
          <a:avLst/>
        </a:prstGeom>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a:prstGeom prst="triangle">
          <a:avLst/>
        </a:prstGeom>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a:prstGeom prst="triangle">
          <a:avLst/>
        </a:prstGeom>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a:prstGeom prst="triangle">
          <a:avLst/>
        </a:prstGeom>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599FB7B6-D6DA-40F3-A618-D1EC4A62E39F}" type="presOf" srcId="{A2133739-58CC-5D45-88D0-0B85518225FD}" destId="{D89831E2-8F66-044A-8A21-10BA8F9799CB}" srcOrd="0" destOrd="0" presId="urn:microsoft.com/office/officeart/2005/8/layout/pyramid4"/>
    <dgm:cxn modelId="{CE78EE8B-247B-4F54-8905-B549236E060D}" type="presOf" srcId="{9EAE6792-C656-3F46-9BE5-78EA6FA6DB4C}" destId="{BAD5D478-11BA-D045-A5CB-CADEDE07340F}" srcOrd="0" destOrd="0" presId="urn:microsoft.com/office/officeart/2005/8/layout/pyramid4"/>
    <dgm:cxn modelId="{47E5BBB4-C8F0-4093-928B-D9A72ED824BA}" type="presOf" srcId="{80187C9A-FEFD-434B-8FAC-5F0A0D851023}" destId="{8CB75068-601B-7B46-AE0F-1D9DC79E16E0}" srcOrd="0" destOrd="0" presId="urn:microsoft.com/office/officeart/2005/8/layout/pyramid4"/>
    <dgm:cxn modelId="{0B254F4A-41F0-4E82-8FC7-6EBC4FB68547}"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891AADAA-9585-B14D-BBB8-A94E536E0160}" srcId="{678488E9-F429-764A-BCB8-15B61500D7A9}" destId="{A2133739-58CC-5D45-88D0-0B85518225FD}" srcOrd="1" destOrd="0" parTransId="{AE3E917B-4ED9-8E4A-8A54-C2A8CDAC1B0D}" sibTransId="{11B90C9F-1DA2-0D46-B643-CC9D6EF3B37E}"/>
    <dgm:cxn modelId="{C4FD1682-27AB-4247-B09C-312A1CC6F83D}" type="presOf" srcId="{678488E9-F429-764A-BCB8-15B61500D7A9}" destId="{8E50B0F8-BD19-1343-8DD1-7758ED02554B}" srcOrd="0" destOrd="0" presId="urn:microsoft.com/office/officeart/2005/8/layout/pyramid4"/>
    <dgm:cxn modelId="{4B1F99E3-DF54-4429-B836-44BDD0506E1B}" type="presParOf" srcId="{8E50B0F8-BD19-1343-8DD1-7758ED02554B}" destId="{8CB75068-601B-7B46-AE0F-1D9DC79E16E0}" srcOrd="0" destOrd="0" presId="urn:microsoft.com/office/officeart/2005/8/layout/pyramid4"/>
    <dgm:cxn modelId="{66F381AB-9A0B-486C-AAD2-2286CF1666C7}" type="presParOf" srcId="{8E50B0F8-BD19-1343-8DD1-7758ED02554B}" destId="{D89831E2-8F66-044A-8A21-10BA8F9799CB}" srcOrd="1" destOrd="0" presId="urn:microsoft.com/office/officeart/2005/8/layout/pyramid4"/>
    <dgm:cxn modelId="{8E246BAE-E384-4367-B455-04F28CBF6AD2}" type="presParOf" srcId="{8E50B0F8-BD19-1343-8DD1-7758ED02554B}" destId="{BAD5D478-11BA-D045-A5CB-CADEDE07340F}" srcOrd="2" destOrd="0" presId="urn:microsoft.com/office/officeart/2005/8/layout/pyramid4"/>
    <dgm:cxn modelId="{ADF52286-791C-4E2B-B5F4-BC4A72556405}"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600575" cy="384276"/>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900"/>
            </a:lvl1pPr>
          </a:lstStyle>
          <a:p>
            <a:pPr>
              <a:defRPr/>
            </a:pPr>
            <a:r>
              <a:rPr lang="en-US" smtClean="0"/>
              <a:t>OPNS454</a:t>
            </a:r>
            <a:endParaRPr lang="en-US" dirty="0"/>
          </a:p>
        </p:txBody>
      </p:sp>
      <p:sp>
        <p:nvSpPr>
          <p:cNvPr id="28676" name="Rectangle 4"/>
          <p:cNvSpPr>
            <a:spLocks noGrp="1" noChangeArrowheads="1"/>
          </p:cNvSpPr>
          <p:nvPr>
            <p:ph type="ftr" sz="quarter" idx="2"/>
          </p:nvPr>
        </p:nvSpPr>
        <p:spPr bwMode="auto">
          <a:xfrm>
            <a:off x="0" y="8972072"/>
            <a:ext cx="4227844" cy="324328"/>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900"/>
            </a:lvl1pPr>
          </a:lstStyle>
          <a:p>
            <a:pPr>
              <a:defRPr/>
            </a:pPr>
            <a:r>
              <a:rPr lang="en-US"/>
              <a:t>© Van Mieghem</a:t>
            </a:r>
          </a:p>
        </p:txBody>
      </p:sp>
    </p:spTree>
    <p:extLst>
      <p:ext uri="{BB962C8B-B14F-4D97-AF65-F5344CB8AC3E}">
        <p14:creationId xmlns:p14="http://schemas.microsoft.com/office/powerpoint/2010/main" val="18022023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111750"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800"/>
            </a:lvl1pPr>
          </a:lstStyle>
          <a:p>
            <a:pPr>
              <a:defRPr/>
            </a:pPr>
            <a:r>
              <a:rPr lang="en-US" smtClean="0"/>
              <a:t>OPNS454</a:t>
            </a:r>
            <a:endParaRPr lang="en-US"/>
          </a:p>
        </p:txBody>
      </p:sp>
      <p:sp>
        <p:nvSpPr>
          <p:cNvPr id="4099" name="Rectangle 3"/>
          <p:cNvSpPr>
            <a:spLocks noGrp="1" noChangeArrowheads="1"/>
          </p:cNvSpPr>
          <p:nvPr>
            <p:ph type="dt" idx="1"/>
          </p:nvPr>
        </p:nvSpPr>
        <p:spPr bwMode="auto">
          <a:xfrm>
            <a:off x="5799402" y="0"/>
            <a:ext cx="1210998"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algn="r" defTabSz="939663" eaLnBrk="0" hangingPunct="0">
              <a:defRPr sz="800"/>
            </a:lvl1pPr>
          </a:lstStyle>
          <a:p>
            <a:pPr>
              <a:defRPr/>
            </a:pPr>
            <a:fld id="{6EBA2A5E-8438-854D-8154-0F5A29B0E9C2}" type="datetime1">
              <a:rPr lang="en-US" smtClean="0"/>
              <a:t>2/22/14</a:t>
            </a:fld>
            <a:endParaRPr lang="en-US"/>
          </a:p>
        </p:txBody>
      </p:sp>
      <p:sp>
        <p:nvSpPr>
          <p:cNvPr id="49156" name="Rectangle 4"/>
          <p:cNvSpPr>
            <a:spLocks noGrp="1" noRot="1" noChangeAspect="1" noChangeArrowheads="1" noTextEdit="1"/>
          </p:cNvSpPr>
          <p:nvPr>
            <p:ph type="sldImg" idx="2"/>
          </p:nvPr>
        </p:nvSpPr>
        <p:spPr bwMode="auto">
          <a:xfrm>
            <a:off x="1011238" y="217488"/>
            <a:ext cx="4991100" cy="37433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69690" y="3988784"/>
            <a:ext cx="6271022" cy="5086274"/>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096577"/>
            <a:ext cx="3038145"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7" y="9096577"/>
            <a:ext cx="3038144"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algn="r" defTabSz="939663" eaLnBrk="0" hangingPunct="0">
              <a:defRPr sz="800"/>
            </a:lvl1pPr>
          </a:lstStyle>
          <a:p>
            <a:pPr>
              <a:defRPr/>
            </a:pPr>
            <a:fld id="{28E6183B-8F97-4861-AE79-8F2ACB913E31}" type="slidenum">
              <a:rPr lang="en-US"/>
              <a:pPr>
                <a:defRPr/>
              </a:pPr>
              <a:t>‹#›</a:t>
            </a:fld>
            <a:endParaRPr lang="en-US"/>
          </a:p>
        </p:txBody>
      </p:sp>
    </p:spTree>
    <p:extLst>
      <p:ext uri="{BB962C8B-B14F-4D97-AF65-F5344CB8AC3E}">
        <p14:creationId xmlns:p14="http://schemas.microsoft.com/office/powerpoint/2010/main" val="358999511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tapointed.net/" TargetMode="External"/><Relationship Id="rId4" Type="http://schemas.openxmlformats.org/officeDocument/2006/relationships/hyperlink" Target="http://www.datapointed.net/visualizations/maps/distance-to-nearest-mcdonalds/" TargetMode="External"/><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1" Type="http://schemas.openxmlformats.org/officeDocument/2006/relationships/hyperlink" Target="http://en.wikipedia.org/wiki/Travelling_salesman_problem" TargetMode="External"/><Relationship Id="rId12" Type="http://schemas.openxmlformats.org/officeDocument/2006/relationships/hyperlink" Target="http://www.starbuckseverywhere.net/" TargetMode="External"/><Relationship Id="rId13" Type="http://schemas.openxmlformats.org/officeDocument/2006/relationships/hyperlink" Target="http://en.wikipedia.org/wiki/Voronoi_diagram" TargetMode="External"/><Relationship Id="rId14" Type="http://schemas.openxmlformats.org/officeDocument/2006/relationships/hyperlink" Target="http://goo.gl/maps/pog7P" TargetMode="External"/><Relationship Id="rId15" Type="http://schemas.openxmlformats.org/officeDocument/2006/relationships/hyperlink" Target="http://www.google.com/publicdata/explore?ds=kf7tgg1uo9ude_&amp;met_y=population&amp;idim=country:US&amp;dl=en&amp;hl=en&amp;q=population+of+usa" TargetMode="External"/><Relationship Id="rId16" Type="http://schemas.openxmlformats.org/officeDocument/2006/relationships/hyperlink" Target="https://www.cia.gov/library/publications/the-world-factbook/fields/2212.html" TargetMode="External"/><Relationship Id="rId17" Type="http://schemas.openxmlformats.org/officeDocument/2006/relationships/hyperlink" Target="http://www.starbucks.com/menu/drinks/brewed-coffee/pikes-place-roast" TargetMode="External"/><Relationship Id="rId18" Type="http://schemas.openxmlformats.org/officeDocument/2006/relationships/hyperlink" Target="http://www.boston.com/yourtown/massfacts/snapshot_dunkin_donuts_vs_starbucks_massachusetts" TargetMode="External"/><Relationship Id="rId1" Type="http://schemas.openxmlformats.org/officeDocument/2006/relationships/notesMaster" Target="../notesMasters/notesMaster1.xml"/><Relationship Id="rId2" Type="http://schemas.openxmlformats.org/officeDocument/2006/relationships/slide" Target="../slides/slide32.xml"/><Relationship Id="rId3" Type="http://schemas.openxmlformats.org/officeDocument/2006/relationships/hyperlink" Target="http://en.wikipedia.org/wiki/Pacific_Northwest" TargetMode="External"/><Relationship Id="rId4" Type="http://schemas.openxmlformats.org/officeDocument/2006/relationships/hyperlink" Target="http://www.starbucks.com/" TargetMode="External"/><Relationship Id="rId5" Type="http://schemas.openxmlformats.org/officeDocument/2006/relationships/hyperlink" Target="http://www.nytimes.com/2008/07/02/business/02sbux.html?_r=0" TargetMode="External"/><Relationship Id="rId6" Type="http://schemas.openxmlformats.org/officeDocument/2006/relationships/hyperlink" Target="http://www.uvm.edu/~nr143/" TargetMode="External"/><Relationship Id="rId7" Type="http://schemas.openxmlformats.org/officeDocument/2006/relationships/hyperlink" Target="http://blog.rentonomy.com/posts/29" TargetMode="External"/><Relationship Id="rId8" Type="http://schemas.openxmlformats.org/officeDocument/2006/relationships/hyperlink" Target="http://kottke.org/05/01/maximum-starbucks-density" TargetMode="External"/><Relationship Id="rId9" Type="http://schemas.openxmlformats.org/officeDocument/2006/relationships/hyperlink" Target="http://en.wikipedia.org/wiki/Delaunay_triangulation" TargetMode="External"/><Relationship Id="rId10" Type="http://schemas.openxmlformats.org/officeDocument/2006/relationships/hyperlink" Target="http://www.ifweassume.com/2012/09/us-population-by-longitude-latitude.html"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 Id="rId3" Type="http://schemas.openxmlformats.org/officeDocument/2006/relationships/hyperlink" Target="http://tuck.sourcinggame.net/"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4" Type="http://schemas.openxmlformats.org/officeDocument/2006/relationships/hyperlink" Target="http://en.wikipedia.org/wiki/Medical_devices" TargetMode="External"/><Relationship Id="rId5" Type="http://schemas.openxmlformats.org/officeDocument/2006/relationships/hyperlink" Target="http://en.wikipedia.org/wiki/FDA" TargetMode="External"/><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travel.howstuffworks.com/airplane.htm" TargetMode="External"/><Relationship Id="rId4" Type="http://schemas.openxmlformats.org/officeDocument/2006/relationships/hyperlink" Target="http://travel.howstuffworks.com/framed.htm?parent=cargolifter.htm&amp;url=http://www.goodyear.com/us/blimp/fleet.html" TargetMode="External"/><Relationship Id="rId5" Type="http://schemas.openxmlformats.org/officeDocument/2006/relationships/hyperlink" Target="http://travel.howstuffworks.com/framed.htm?parent=cargolifter.htm&amp;url=http://www.fujifilm.com/" TargetMode="External"/><Relationship Id="rId6" Type="http://schemas.openxmlformats.org/officeDocument/2006/relationships/hyperlink" Target="http://travel.howstuffworks.com/framed.htm?parent=cargolifter.htm&amp;url=http://www.cargolifter.com?x-tempest-op=generic&amp;ParentCategory=Corporate+Center&amp;CategoryId=92&amp;pagetype=CategoryContent" TargetMode="External"/><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39400"/>
            <a:r>
              <a:rPr lang="en-US" smtClean="0"/>
              <a:t>OPNS454</a:t>
            </a:r>
            <a:endParaRPr lang="en-US" dirty="0" smtClean="0"/>
          </a:p>
        </p:txBody>
      </p:sp>
      <p:sp>
        <p:nvSpPr>
          <p:cNvPr id="36867" name="Rectangle 3"/>
          <p:cNvSpPr>
            <a:spLocks noGrp="1" noChangeArrowheads="1"/>
          </p:cNvSpPr>
          <p:nvPr>
            <p:ph type="dt" sz="quarter" idx="1"/>
          </p:nvPr>
        </p:nvSpPr>
        <p:spPr>
          <a:noFill/>
        </p:spPr>
        <p:txBody>
          <a:bodyPr/>
          <a:lstStyle/>
          <a:p>
            <a:pPr defTabSz="939400"/>
            <a:fld id="{5EF670E6-3B89-D34F-ACA1-97D85AD0D564}" type="datetime1">
              <a:rPr lang="en-US" smtClean="0"/>
              <a:t>2/22/14</a:t>
            </a:fld>
            <a:endParaRPr lang="en-US" dirty="0" smtClean="0"/>
          </a:p>
        </p:txBody>
      </p:sp>
      <p:sp>
        <p:nvSpPr>
          <p:cNvPr id="36868" name="Rectangle 6"/>
          <p:cNvSpPr>
            <a:spLocks noGrp="1" noChangeArrowheads="1"/>
          </p:cNvSpPr>
          <p:nvPr>
            <p:ph type="ftr" sz="quarter" idx="4"/>
          </p:nvPr>
        </p:nvSpPr>
        <p:spPr>
          <a:noFill/>
        </p:spPr>
        <p:txBody>
          <a:bodyPr/>
          <a:lstStyle/>
          <a:p>
            <a:pPr defTabSz="939400"/>
            <a:r>
              <a:rPr lang="en-US" dirty="0" smtClean="0"/>
              <a:t>© Van Mieghem</a:t>
            </a:r>
          </a:p>
        </p:txBody>
      </p:sp>
      <p:sp>
        <p:nvSpPr>
          <p:cNvPr id="36869" name="Rectangle 7"/>
          <p:cNvSpPr>
            <a:spLocks noGrp="1" noChangeArrowheads="1"/>
          </p:cNvSpPr>
          <p:nvPr>
            <p:ph type="sldNum" sz="quarter" idx="5"/>
          </p:nvPr>
        </p:nvSpPr>
        <p:spPr>
          <a:noFill/>
        </p:spPr>
        <p:txBody>
          <a:bodyPr/>
          <a:lstStyle/>
          <a:p>
            <a:pPr defTabSz="939400"/>
            <a:fld id="{C3DE46D6-8CD1-4070-BB1C-7649540D0FBE}" type="slidenum">
              <a:rPr lang="en-US" smtClean="0"/>
              <a:pPr defTabSz="939400"/>
              <a:t>2</a:t>
            </a:fld>
            <a:endParaRPr lang="en-US" dirty="0" smtClean="0"/>
          </a:p>
        </p:txBody>
      </p:sp>
      <p:sp>
        <p:nvSpPr>
          <p:cNvPr id="3687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6871" name="Rectangle 3"/>
          <p:cNvSpPr>
            <a:spLocks noGrp="1" noChangeArrowheads="1"/>
          </p:cNvSpPr>
          <p:nvPr>
            <p:ph type="body" idx="1"/>
          </p:nvPr>
        </p:nvSpPr>
        <p:spPr>
          <a:noFill/>
          <a:ln/>
        </p:spPr>
        <p:txBody>
          <a:bodyPr/>
          <a:lstStyle/>
          <a:p>
            <a:pPr marL="226435" indent="-226435">
              <a:buClr>
                <a:srgbClr val="FF3300"/>
              </a:buClr>
            </a:pPr>
            <a:r>
              <a:rPr lang="en-US" dirty="0" smtClean="0"/>
              <a:t>Next year: put this slide in after summary of flex valuation and types (as lead in to how to improve trade-offs)</a:t>
            </a:r>
          </a:p>
          <a:p>
            <a:pPr marL="226435" indent="-226435">
              <a:buClr>
                <a:srgbClr val="FF3300"/>
              </a:buClr>
            </a:pPr>
            <a:endParaRPr lang="en-US" dirty="0" smtClean="0"/>
          </a:p>
          <a:p>
            <a:pPr marL="226435" indent="-226435">
              <a:buClr>
                <a:srgbClr val="FF3300"/>
              </a:buClr>
            </a:pPr>
            <a:r>
              <a:rPr lang="en-US" dirty="0" smtClean="0"/>
              <a:t>How does flex fit with cost and time reduction?</a:t>
            </a:r>
          </a:p>
          <a:p>
            <a:pPr marL="226435" indent="-226435">
              <a:buClr>
                <a:srgbClr val="FF3300"/>
              </a:buClr>
            </a:pPr>
            <a:endParaRPr lang="en-US" dirty="0" smtClean="0"/>
          </a:p>
          <a:p>
            <a:pPr marL="226435" indent="-226435">
              <a:buClr>
                <a:srgbClr val="FF3300"/>
              </a:buClr>
            </a:pPr>
            <a:r>
              <a:rPr lang="en-US" dirty="0" smtClean="0"/>
              <a:t>role of flex plant: either as low-volume plant or as risk-mitigation (launch) plant</a:t>
            </a:r>
          </a:p>
          <a:p>
            <a:pPr marL="226435" indent="-226435">
              <a:buClr>
                <a:srgbClr val="FF3300"/>
              </a:buClr>
            </a:pPr>
            <a:endParaRPr lang="en-US" dirty="0" smtClean="0"/>
          </a:p>
          <a:p>
            <a:pPr marL="226435" indent="-226435">
              <a:buClr>
                <a:srgbClr val="FF3300"/>
              </a:buClr>
            </a:pPr>
            <a:r>
              <a:rPr lang="en-US" dirty="0" smtClean="0"/>
              <a:t>Improve trade-off:</a:t>
            </a:r>
          </a:p>
          <a:p>
            <a:pPr marL="226435" indent="-226435">
              <a:buClr>
                <a:srgbClr val="FF3300"/>
              </a:buClr>
              <a:buFontTx/>
              <a:buChar char="•"/>
            </a:pPr>
            <a:r>
              <a:rPr lang="en-US" dirty="0" smtClean="0"/>
              <a:t> if we go with flexible plants: must decrease cost of flex by:</a:t>
            </a:r>
          </a:p>
          <a:p>
            <a:pPr marL="683896" lvl="1" indent="-226435">
              <a:buClr>
                <a:srgbClr val="FF3300"/>
              </a:buClr>
              <a:buFontTx/>
              <a:buAutoNum type="arabicPeriod"/>
            </a:pPr>
            <a:r>
              <a:rPr lang="en-US" dirty="0" smtClean="0"/>
              <a:t>Technology change: Narrowing the band (adaptable, not completely flexible)</a:t>
            </a:r>
          </a:p>
          <a:p>
            <a:pPr marL="683896" lvl="1" indent="-226435">
              <a:buClr>
                <a:srgbClr val="FF3300"/>
              </a:buClr>
              <a:buFontTx/>
              <a:buAutoNum type="arabicPeriod"/>
            </a:pPr>
            <a:r>
              <a:rPr lang="en-US" dirty="0" smtClean="0"/>
              <a:t>Process improvement: Quicker changeovers (say to 1 week saves us 4 weeks = 8% utilization)</a:t>
            </a:r>
          </a:p>
          <a:p>
            <a:pPr marL="226435" indent="-226435">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683896" lvl="1" indent="-226435">
              <a:buClr>
                <a:srgbClr val="FF3300"/>
              </a:buClr>
              <a:buFontTx/>
              <a:buAutoNum type="arabicPeriod"/>
            </a:pPr>
            <a:r>
              <a:rPr lang="en-US" dirty="0" smtClean="0"/>
              <a:t>Concurrent design and engineering</a:t>
            </a:r>
          </a:p>
          <a:p>
            <a:pPr marL="683896" lvl="1" indent="-226435">
              <a:buClr>
                <a:srgbClr val="FF3300"/>
              </a:buClr>
              <a:buFontTx/>
              <a:buAutoNum type="arabicPeriod"/>
            </a:pPr>
            <a:r>
              <a:rPr lang="en-US" dirty="0" smtClean="0"/>
              <a:t>Modular construction</a:t>
            </a:r>
          </a:p>
          <a:p>
            <a:pPr marL="226435" indent="-226435">
              <a:buClr>
                <a:srgbClr val="FF3300"/>
              </a:buClr>
            </a:pPr>
            <a:endParaRPr lang="en-US" dirty="0" smtClean="0"/>
          </a:p>
          <a:p>
            <a:pPr marL="226435" indent="-226435">
              <a:buClr>
                <a:srgbClr val="FF3300"/>
              </a:buClr>
            </a:pPr>
            <a:r>
              <a:rPr lang="en-US" dirty="0"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mtClean="0"/>
              <a:t>Emphasize that you have an existing global network (or at least have the option to change already identified locations.  We shall not discuss how to find locations and related setup costs.)</a:t>
            </a:r>
          </a:p>
          <a:p>
            <a:endParaRPr lang="en-US" smtClean="0"/>
          </a:p>
          <a:p>
            <a:r>
              <a:rPr lang="en-US" smtClean="0"/>
              <a:t>The two key questions we want to address: you may have an existing SKU that is:</a:t>
            </a:r>
          </a:p>
          <a:p>
            <a:r>
              <a:rPr lang="en-US" smtClean="0"/>
              <a:t>1. offshored to a low cost location; should you bring it back?</a:t>
            </a:r>
          </a:p>
          <a:p>
            <a:r>
              <a:rPr lang="en-US" smtClean="0"/>
              <a:t>2. sourced locally; should you offshore it?</a:t>
            </a:r>
          </a:p>
          <a:p>
            <a:endParaRPr lang="en-US" smtClean="0"/>
          </a:p>
          <a:p>
            <a:r>
              <a:rPr lang="en-US" smtClean="0"/>
              <a:t>Or you may have a new SKU in the pipeline…</a:t>
            </a:r>
          </a:p>
          <a:p>
            <a:endParaRPr lang="en-US" smtClean="0"/>
          </a:p>
          <a:p>
            <a:r>
              <a:rPr lang="en-US" smtClean="0"/>
              <a:t>A good tool to analyze those decisions is TLC—</a:t>
            </a:r>
            <a:r>
              <a:rPr lang="en-US" i="1" smtClean="0"/>
              <a:t>how many of you found it better to use China for the SKUs in mini-case 6?  How did you compute TLC?</a:t>
            </a:r>
            <a:endParaRPr lang="en-US" smtClean="0"/>
          </a:p>
        </p:txBody>
      </p:sp>
      <p:sp>
        <p:nvSpPr>
          <p:cNvPr id="78853" name="Slide Number Placeholder 4"/>
          <p:cNvSpPr>
            <a:spLocks noGrp="1"/>
          </p:cNvSpPr>
          <p:nvPr>
            <p:ph type="sldNum" sz="quarter" idx="5"/>
          </p:nvPr>
        </p:nvSpPr>
        <p:spPr>
          <a:noFill/>
        </p:spPr>
        <p:txBody>
          <a:bodyPr/>
          <a:lstStyle/>
          <a:p>
            <a:fld id="{5694BDAB-A217-46B8-AE4C-75F13FF92E8B}" type="slidenum">
              <a:rPr lang="en-US" smtClean="0">
                <a:solidFill>
                  <a:srgbClr val="000000"/>
                </a:solidFill>
              </a:rPr>
              <a:pPr/>
              <a:t>16</a:t>
            </a:fld>
            <a:endParaRPr lang="en-US" dirty="0" smtClean="0">
              <a:solidFill>
                <a:srgbClr val="000000"/>
              </a:solidFill>
            </a:endParaRPr>
          </a:p>
        </p:txBody>
      </p:sp>
      <p:sp>
        <p:nvSpPr>
          <p:cNvPr id="78854"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t>You’ll need this for Mini-Case 6.</a:t>
            </a:r>
          </a:p>
          <a:p>
            <a:endParaRPr lang="en-US" smtClean="0"/>
          </a:p>
          <a:p>
            <a:r>
              <a:rPr lang="en-US" smtClean="0"/>
              <a:t>A. Some additions to Mini-Case 6 questions to keep things specific: </a:t>
            </a:r>
            <a:br>
              <a:rPr lang="en-US" smtClean="0"/>
            </a:br>
            <a:endParaRPr lang="en-US" smtClean="0"/>
          </a:p>
          <a:p>
            <a:r>
              <a:rPr lang="en-US" smtClean="0"/>
              <a:t>For all questions: focus on the TLC to supply North America only. Furthermore: </a:t>
            </a:r>
            <a:br>
              <a:rPr lang="en-US" smtClean="0"/>
            </a:br>
            <a:endParaRPr lang="en-US" smtClean="0"/>
          </a:p>
          <a:p>
            <a:r>
              <a:rPr lang="en-US" smtClean="0"/>
              <a:t>For question 1: Contrast the TLC assuming all products are produced in Mexico or all in China. For China, assume % of shipments by sea = 100%, 50%, and 0%. (In other words: calculate four TLC numbers.) </a:t>
            </a:r>
            <a:br>
              <a:rPr lang="en-US" smtClean="0"/>
            </a:br>
            <a:endParaRPr lang="en-US" smtClean="0"/>
          </a:p>
          <a:p>
            <a:r>
              <a:rPr lang="en-US" smtClean="0"/>
              <a:t>For question 2: Now implement the proposed tailored global operations strategy and assume first that “high volume” means “monthly sales exceed 30,000 units.” (Thus, the four top SKUs are dual sourced: China serves the base demand of the top 4 SKUs while Mexico serves their surge demand. The remaining SKUs are single sourced from Mexico.) How does TLC depend on the choice of what “high volume” means? How do you suggest implementing a tailored global strategy? </a:t>
            </a:r>
            <a:br>
              <a:rPr lang="en-US" smtClean="0"/>
            </a:br>
            <a:r>
              <a:rPr lang="en-US" smtClean="0"/>
              <a:t/>
            </a:r>
            <a:br>
              <a:rPr lang="en-US" smtClean="0"/>
            </a:br>
            <a:r>
              <a:rPr lang="en-US" smtClean="0"/>
              <a:t/>
            </a:r>
            <a:br>
              <a:rPr lang="en-US" smtClean="0"/>
            </a:br>
            <a:r>
              <a:rPr lang="en-US" smtClean="0"/>
              <a:t>B. The case data and an addendum written by Deloitte are downloadable from BlackBoard under "Course Materials&gt;Case Data". </a:t>
            </a:r>
            <a:br>
              <a:rPr lang="en-US" smtClean="0"/>
            </a:br>
            <a:r>
              <a:rPr lang="en-US" smtClean="0"/>
              <a:t/>
            </a:r>
            <a:br>
              <a:rPr lang="en-US" smtClean="0"/>
            </a:br>
            <a:r>
              <a:rPr lang="en-US" smtClean="0"/>
              <a:t>C. For section 62, you can follow the syllabus' instructions for your group number - 20. (Section 62 group numbers start from 21, so group 24 is equivalent to group 4 for the purpose of this assignment.) </a:t>
            </a:r>
          </a:p>
        </p:txBody>
      </p:sp>
      <p:sp>
        <p:nvSpPr>
          <p:cNvPr id="45060" name="Header Placeholder 3"/>
          <p:cNvSpPr>
            <a:spLocks noGrp="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5061" name="Date Placeholder 4"/>
          <p:cNvSpPr>
            <a:spLocks noGrp="1"/>
          </p:cNvSpPr>
          <p:nvPr>
            <p:ph type="dt" sz="quarter" idx="1"/>
          </p:nvPr>
        </p:nvSpPr>
        <p:spPr>
          <a:noFill/>
        </p:spPr>
        <p:txBody>
          <a:bodyPr/>
          <a:lstStyle/>
          <a:p>
            <a:pPr defTabSz="941068"/>
            <a:fld id="{02C17458-7076-B045-AF55-CD4AB57A696E}" type="datetime1">
              <a:rPr lang="en-US" smtClean="0">
                <a:solidFill>
                  <a:prstClr val="black"/>
                </a:solidFill>
              </a:rPr>
              <a:t>2/22/14</a:t>
            </a:fld>
            <a:endParaRPr lang="en-US" dirty="0">
              <a:solidFill>
                <a:prstClr val="black"/>
              </a:solidFill>
            </a:endParaRPr>
          </a:p>
        </p:txBody>
      </p:sp>
      <p:sp>
        <p:nvSpPr>
          <p:cNvPr id="45062" name="Footer Placeholder 5"/>
          <p:cNvSpPr>
            <a:spLocks noGrp="1"/>
          </p:cNvSpPr>
          <p:nvPr>
            <p:ph type="ftr" sz="quarter" idx="4"/>
          </p:nvPr>
        </p:nvSpPr>
        <p:spPr>
          <a:noFill/>
        </p:spPr>
        <p:txBody>
          <a:bodyPr/>
          <a:lstStyle/>
          <a:p>
            <a:pPr defTabSz="941068"/>
            <a:r>
              <a:rPr lang="en-US" dirty="0">
                <a:solidFill>
                  <a:prstClr val="black"/>
                </a:solidFill>
              </a:rPr>
              <a:t>© Van Mieghem</a:t>
            </a:r>
          </a:p>
        </p:txBody>
      </p:sp>
      <p:sp>
        <p:nvSpPr>
          <p:cNvPr id="45063" name="Slide Number Placeholder 6"/>
          <p:cNvSpPr>
            <a:spLocks noGrp="1"/>
          </p:cNvSpPr>
          <p:nvPr>
            <p:ph type="sldNum" sz="quarter" idx="5"/>
          </p:nvPr>
        </p:nvSpPr>
        <p:spPr>
          <a:noFill/>
        </p:spPr>
        <p:txBody>
          <a:bodyPr/>
          <a:lstStyle/>
          <a:p>
            <a:pPr defTabSz="941068"/>
            <a:fld id="{E8591805-EF8C-4710-B197-4A88DE22DA48}" type="slidenum">
              <a:rPr lang="en-US">
                <a:solidFill>
                  <a:prstClr val="black"/>
                </a:solidFill>
              </a:rPr>
              <a:pPr defTabSz="941068"/>
              <a:t>18</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20</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dirty="0" smtClean="0"/>
              <a:t>Note:</a:t>
            </a:r>
          </a:p>
          <a:p>
            <a:r>
              <a:rPr lang="en-US" dirty="0" smtClean="0"/>
              <a:t>Later in the game we will have:</a:t>
            </a:r>
          </a:p>
          <a:p>
            <a:r>
              <a:rPr lang="en-US" dirty="0" smtClean="0"/>
              <a:t>Sigma = 15</a:t>
            </a:r>
          </a:p>
          <a:p>
            <a:endParaRPr lang="en-US" dirty="0" smtClean="0"/>
          </a:p>
          <a:p>
            <a:endParaRPr lang="en-US" dirty="0" smtClean="0"/>
          </a:p>
          <a:p>
            <a:r>
              <a:rPr lang="en-US" dirty="0" smtClean="0"/>
              <a:t>What should service level be?  Two bounds:</a:t>
            </a:r>
          </a:p>
          <a:p>
            <a:endParaRPr lang="en-US" dirty="0" smtClean="0"/>
          </a:p>
          <a:p>
            <a:r>
              <a:rPr lang="en-US" dirty="0" smtClean="0"/>
              <a:t>Simple single-period newsboy suggests optimal service level = (p-c)/p = about $3/$10 = .3 so that z = -0.5</a:t>
            </a:r>
          </a:p>
          <a:p>
            <a:r>
              <a:rPr lang="en-US" dirty="0" smtClean="0"/>
              <a:t>But we have inventory carry-over, so c is really only the holding cost so that SL = (10 - .07)/10 = 99% so that z = 2.45</a:t>
            </a:r>
          </a:p>
          <a:p>
            <a:r>
              <a:rPr lang="en-US" dirty="0" smtClean="0"/>
              <a:t>This would set </a:t>
            </a:r>
          </a:p>
          <a:p>
            <a:pPr>
              <a:buFontTx/>
              <a:buChar char="•"/>
            </a:pPr>
            <a:r>
              <a:rPr lang="en-US" dirty="0" smtClean="0"/>
              <a:t> Mexico safety stock at 2.45*15 = 36.8</a:t>
            </a:r>
          </a:p>
          <a:p>
            <a:pPr>
              <a:buFontTx/>
              <a:buChar char="•"/>
            </a:pPr>
            <a:r>
              <a:rPr lang="en-US" dirty="0" smtClean="0"/>
              <a:t> China safety stock at 2.45*</a:t>
            </a:r>
            <a:r>
              <a:rPr lang="en-US" dirty="0" err="1" smtClean="0"/>
              <a:t>sqrt</a:t>
            </a:r>
            <a:r>
              <a:rPr lang="en-US" dirty="0" smtClean="0"/>
              <a:t>(4)*15 = 73.5</a:t>
            </a:r>
          </a:p>
          <a:p>
            <a:endParaRPr lang="en-US" dirty="0" smtClean="0"/>
          </a:p>
          <a:p>
            <a:endParaRPr lang="en-US" dirty="0" smtClean="0"/>
          </a:p>
        </p:txBody>
      </p:sp>
      <p:sp>
        <p:nvSpPr>
          <p:cNvPr id="82948" name="Header Placeholder 3"/>
          <p:cNvSpPr>
            <a:spLocks noGrp="1"/>
          </p:cNvSpPr>
          <p:nvPr>
            <p:ph type="hdr" sz="quarter"/>
          </p:nvPr>
        </p:nvSpPr>
        <p:spPr>
          <a:noFill/>
        </p:spPr>
        <p:txBody>
          <a:bodyPr/>
          <a:lstStyle/>
          <a:p>
            <a:r>
              <a:rPr lang="en-US" smtClean="0">
                <a:solidFill>
                  <a:prstClr val="black"/>
                </a:solidFill>
              </a:rPr>
              <a:t>OPNS454</a:t>
            </a:r>
            <a:endParaRPr lang="en-US" dirty="0">
              <a:solidFill>
                <a:prstClr val="black"/>
              </a:solidFill>
            </a:endParaRPr>
          </a:p>
        </p:txBody>
      </p:sp>
      <p:sp>
        <p:nvSpPr>
          <p:cNvPr id="82950" name="Footer Placeholder 5"/>
          <p:cNvSpPr>
            <a:spLocks noGrp="1"/>
          </p:cNvSpPr>
          <p:nvPr>
            <p:ph type="ftr" sz="quarter" idx="4"/>
          </p:nvPr>
        </p:nvSpPr>
        <p:spPr>
          <a:noFill/>
        </p:spPr>
        <p:txBody>
          <a:bodyPr/>
          <a:lstStyle/>
          <a:p>
            <a:r>
              <a:rPr lang="en-US" dirty="0" smtClean="0">
                <a:solidFill>
                  <a:prstClr val="black"/>
                </a:solidFill>
              </a:rPr>
              <a:t>© Van Mieghem</a:t>
            </a:r>
          </a:p>
        </p:txBody>
      </p:sp>
      <p:sp>
        <p:nvSpPr>
          <p:cNvPr id="82951" name="Slide Number Placeholder 6"/>
          <p:cNvSpPr>
            <a:spLocks noGrp="1"/>
          </p:cNvSpPr>
          <p:nvPr>
            <p:ph type="sldNum" sz="quarter" idx="5"/>
          </p:nvPr>
        </p:nvSpPr>
        <p:spPr>
          <a:noFill/>
        </p:spPr>
        <p:txBody>
          <a:bodyPr/>
          <a:lstStyle/>
          <a:p>
            <a:fld id="{20E17834-8DB6-4C00-BA12-8693F8D961FC}" type="slidenum">
              <a:rPr lang="en-US" smtClean="0">
                <a:solidFill>
                  <a:prstClr val="black"/>
                </a:solidFill>
              </a:rPr>
              <a:pPr/>
              <a:t>21</a:t>
            </a:fld>
            <a:endParaRPr lang="en-US" dirty="0" smtClean="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3011" name="Rectangle 3"/>
          <p:cNvSpPr>
            <a:spLocks noGrp="1" noChangeArrowheads="1"/>
          </p:cNvSpPr>
          <p:nvPr>
            <p:ph type="dt" sz="quarter" idx="1"/>
          </p:nvPr>
        </p:nvSpPr>
        <p:spPr>
          <a:noFill/>
        </p:spPr>
        <p:txBody>
          <a:bodyPr/>
          <a:lstStyle/>
          <a:p>
            <a:pPr defTabSz="941068"/>
            <a:fld id="{9B659D92-364B-7E43-BABB-2F4152BFB96E}" type="datetime1">
              <a:rPr lang="en-US" smtClean="0">
                <a:solidFill>
                  <a:prstClr val="black"/>
                </a:solidFill>
              </a:rPr>
              <a:t>2/22/14</a:t>
            </a:fld>
            <a:endParaRPr lang="en-US" dirty="0">
              <a:solidFill>
                <a:prstClr val="black"/>
              </a:solidFill>
            </a:endParaRPr>
          </a:p>
        </p:txBody>
      </p:sp>
      <p:sp>
        <p:nvSpPr>
          <p:cNvPr id="4301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41068"/>
            <a:fld id="{07DAE799-33D7-4995-814D-4A986CF5B4D6}" type="slidenum">
              <a:rPr lang="en-US">
                <a:solidFill>
                  <a:prstClr val="black"/>
                </a:solidFill>
              </a:rPr>
              <a:pPr defTabSz="941068"/>
              <a:t>23</a:t>
            </a:fld>
            <a:endParaRPr lang="en-US" dirty="0">
              <a:solidFill>
                <a:prstClr val="black"/>
              </a:solidFill>
            </a:endParaRPr>
          </a:p>
        </p:txBody>
      </p:sp>
      <p:sp>
        <p:nvSpPr>
          <p:cNvPr id="4301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p>
          <a:p>
            <a:endParaRPr lang="en-US" dirty="0" smtClean="0"/>
          </a:p>
          <a:p>
            <a:r>
              <a:rPr lang="en-US" dirty="0" smtClean="0"/>
              <a:t>Spatial: typically TLC for one location: example = </a:t>
            </a:r>
            <a:r>
              <a:rPr lang="en-US" dirty="0" err="1" smtClean="0"/>
              <a:t>Mex</a:t>
            </a:r>
            <a:r>
              <a:rPr lang="en-US" dirty="0" smtClean="0"/>
              <a:t>-China mini-case</a:t>
            </a:r>
          </a:p>
          <a:p>
            <a:endParaRPr lang="en-US" dirty="0" smtClean="0"/>
          </a:p>
          <a:p>
            <a:r>
              <a:rPr lang="en-US" dirty="0" smtClean="0"/>
              <a:t>Network: considers total costs for ALL locations</a:t>
            </a:r>
            <a:r>
              <a:rPr lang="en-US" baseline="0" dirty="0" smtClean="0"/>
              <a:t> in the network: example = capstone case</a:t>
            </a:r>
            <a:endParaRPr lang="en-US" dirty="0" smtClean="0"/>
          </a:p>
          <a:p>
            <a:endParaRPr lang="en-US" dirty="0" smtClean="0"/>
          </a:p>
          <a:p>
            <a:pPr defTabSz="881390">
              <a:defRPr/>
            </a:pPr>
            <a:r>
              <a:rPr lang="en-US" dirty="0" smtClean="0"/>
              <a:t>Competitive analysis: famous </a:t>
            </a:r>
            <a:r>
              <a:rPr lang="en-US" dirty="0" err="1" smtClean="0"/>
              <a:t>Hoteling</a:t>
            </a:r>
            <a:r>
              <a:rPr lang="en-US" dirty="0" smtClean="0"/>
              <a:t> model that you’ve covered elsewhere….</a:t>
            </a:r>
          </a:p>
          <a:p>
            <a:pPr defTabSz="881390">
              <a:defRPr/>
            </a:pPr>
            <a:endParaRPr lang="en-US" dirty="0" smtClean="0"/>
          </a:p>
          <a:p>
            <a:pPr defTabSz="881390">
              <a:defRPr/>
            </a:pPr>
            <a:r>
              <a:rPr lang="en-US" dirty="0" smtClean="0"/>
              <a:t>Facility role: see matrix</a:t>
            </a:r>
          </a:p>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160">
              <a:defRPr sz="1200" b="1">
                <a:solidFill>
                  <a:schemeClr val="bg1"/>
                </a:solidFill>
                <a:latin typeface="Arial" charset="0"/>
                <a:ea typeface="ＭＳ Ｐゴシック" charset="0"/>
                <a:cs typeface="ＭＳ Ｐゴシック" charset="0"/>
              </a:defRPr>
            </a:lvl1pPr>
            <a:lvl2pPr marL="38650102" indent="-38184243" defTabSz="917160">
              <a:defRPr sz="1200" b="1">
                <a:solidFill>
                  <a:schemeClr val="bg1"/>
                </a:solidFill>
                <a:latin typeface="Arial" charset="0"/>
                <a:ea typeface="ＭＳ Ｐゴシック" charset="0"/>
              </a:defRPr>
            </a:lvl2pPr>
            <a:lvl3pPr>
              <a:defRPr sz="1200" b="1">
                <a:solidFill>
                  <a:schemeClr val="bg1"/>
                </a:solidFill>
                <a:latin typeface="Arial" charset="0"/>
                <a:ea typeface="ＭＳ Ｐゴシック" charset="0"/>
              </a:defRPr>
            </a:lvl3pPr>
            <a:lvl4pPr>
              <a:defRPr sz="1200" b="1">
                <a:solidFill>
                  <a:schemeClr val="bg1"/>
                </a:solidFill>
                <a:latin typeface="Arial" charset="0"/>
                <a:ea typeface="ＭＳ Ｐゴシック" charset="0"/>
              </a:defRPr>
            </a:lvl4pPr>
            <a:lvl5pPr>
              <a:defRPr sz="1200" b="1">
                <a:solidFill>
                  <a:schemeClr val="bg1"/>
                </a:solidFill>
                <a:latin typeface="Arial" charset="0"/>
                <a:ea typeface="ＭＳ Ｐゴシック" charset="0"/>
              </a:defRPr>
            </a:lvl5pPr>
            <a:lvl6pPr marL="465859" eaLnBrk="0" fontAlgn="base" hangingPunct="0">
              <a:lnSpc>
                <a:spcPct val="106000"/>
              </a:lnSpc>
              <a:spcBef>
                <a:spcPct val="0"/>
              </a:spcBef>
              <a:spcAft>
                <a:spcPct val="0"/>
              </a:spcAft>
              <a:defRPr sz="1200" b="1">
                <a:solidFill>
                  <a:schemeClr val="bg1"/>
                </a:solidFill>
                <a:latin typeface="Arial" charset="0"/>
                <a:ea typeface="ＭＳ Ｐゴシック" charset="0"/>
              </a:defRPr>
            </a:lvl6pPr>
            <a:lvl7pPr marL="931717" eaLnBrk="0" fontAlgn="base" hangingPunct="0">
              <a:lnSpc>
                <a:spcPct val="106000"/>
              </a:lnSpc>
              <a:spcBef>
                <a:spcPct val="0"/>
              </a:spcBef>
              <a:spcAft>
                <a:spcPct val="0"/>
              </a:spcAft>
              <a:defRPr sz="1200" b="1">
                <a:solidFill>
                  <a:schemeClr val="bg1"/>
                </a:solidFill>
                <a:latin typeface="Arial" charset="0"/>
                <a:ea typeface="ＭＳ Ｐゴシック" charset="0"/>
              </a:defRPr>
            </a:lvl7pPr>
            <a:lvl8pPr marL="1397576" eaLnBrk="0" fontAlgn="base" hangingPunct="0">
              <a:lnSpc>
                <a:spcPct val="106000"/>
              </a:lnSpc>
              <a:spcBef>
                <a:spcPct val="0"/>
              </a:spcBef>
              <a:spcAft>
                <a:spcPct val="0"/>
              </a:spcAft>
              <a:defRPr sz="1200" b="1">
                <a:solidFill>
                  <a:schemeClr val="bg1"/>
                </a:solidFill>
                <a:latin typeface="Arial" charset="0"/>
                <a:ea typeface="ＭＳ Ｐゴシック" charset="0"/>
              </a:defRPr>
            </a:lvl8pPr>
            <a:lvl9pPr marL="1863435" eaLnBrk="0" fontAlgn="base" hangingPunct="0">
              <a:lnSpc>
                <a:spcPct val="106000"/>
              </a:lnSpc>
              <a:spcBef>
                <a:spcPct val="0"/>
              </a:spcBef>
              <a:spcAft>
                <a:spcPct val="0"/>
              </a:spcAft>
              <a:defRPr sz="1200" b="1">
                <a:solidFill>
                  <a:schemeClr val="bg1"/>
                </a:solidFill>
                <a:latin typeface="Arial" charset="0"/>
                <a:ea typeface="ＭＳ Ｐゴシック" charset="0"/>
              </a:defRPr>
            </a:lvl9pPr>
          </a:lstStyle>
          <a:p>
            <a:fld id="{97220DCB-BC6A-9240-8359-46822C2B9BED}" type="slidenum">
              <a:rPr lang="en-US" sz="1800" b="0">
                <a:solidFill>
                  <a:prstClr val="black"/>
                </a:solidFill>
              </a:rPr>
              <a:pPr/>
              <a:t>24</a:t>
            </a:fld>
            <a:endParaRPr lang="en-US" sz="1800" b="0">
              <a:solidFill>
                <a:prstClr val="black"/>
              </a:solidFill>
            </a:endParaRPr>
          </a:p>
        </p:txBody>
      </p:sp>
      <p:sp>
        <p:nvSpPr>
          <p:cNvPr id="25603" name="Rectangle 2"/>
          <p:cNvSpPr>
            <a:spLocks noGrp="1" noRot="1" noChangeAspect="1" noChangeArrowheads="1" noTextEdit="1"/>
          </p:cNvSpPr>
          <p:nvPr>
            <p:ph type="sldImg"/>
          </p:nvPr>
        </p:nvSpPr>
        <p:spPr>
          <a:xfrm>
            <a:off x="1178137" y="695617"/>
            <a:ext cx="4673600" cy="3487763"/>
          </a:xfrm>
          <a:ln/>
        </p:spPr>
      </p:sp>
      <p:sp>
        <p:nvSpPr>
          <p:cNvPr id="25604" name="Rectangle 3"/>
          <p:cNvSpPr>
            <a:spLocks noGrp="1" noChangeArrowheads="1"/>
          </p:cNvSpPr>
          <p:nvPr>
            <p:ph type="body" idx="1"/>
          </p:nvPr>
        </p:nvSpPr>
        <p:spPr>
          <a:xfrm>
            <a:off x="937154" y="4414576"/>
            <a:ext cx="5136093" cy="418623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4108" indent="-194108"/>
            <a:endParaRPr lang="en-GB" dirty="0">
              <a:latin typeface="Times New Roman" charset="0"/>
              <a:ea typeface="ＭＳ Ｐゴシック" charset="0"/>
              <a:cs typeface="ＭＳ Ｐゴシック" charset="0"/>
            </a:endParaRPr>
          </a:p>
          <a:p>
            <a:pPr marL="194108" indent="-194108"/>
            <a:r>
              <a:rPr lang="en-GB" dirty="0" err="1" smtClean="0">
                <a:latin typeface="Times New Roman" charset="0"/>
                <a:ea typeface="ＭＳ Ｐゴシック" charset="0"/>
                <a:cs typeface="ＭＳ Ｐゴシック" charset="0"/>
              </a:rPr>
              <a:t>Proxima</a:t>
            </a:r>
            <a:r>
              <a:rPr lang="en-GB" baseline="0" dirty="0" smtClean="0">
                <a:latin typeface="Times New Roman" charset="0"/>
                <a:ea typeface="ＭＳ Ｐゴシック" charset="0"/>
                <a:cs typeface="ＭＳ Ｐゴシック" charset="0"/>
              </a:rPr>
              <a:t> (American Standard or Moen?) was one of the first American household products (faucets/plumbing) manufacturers that went to China.</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The company enjoyed the first-mover’s advantage by setting up shop in China during the late eighties before many of its competitors did.  20</a:t>
            </a:r>
            <a:r>
              <a:rPr lang="en-US" sz="1000" kern="1200" baseline="0" dirty="0" smtClean="0">
                <a:solidFill>
                  <a:schemeClr val="tx1"/>
                </a:solidFill>
                <a:effectLst/>
                <a:latin typeface="Times New Roman" pitchFamily="18" charset="0"/>
                <a:ea typeface="+mn-ea"/>
                <a:cs typeface="+mn-cs"/>
              </a:rPr>
              <a:t> years later:</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baseline="0" dirty="0" smtClean="0">
                <a:solidFill>
                  <a:schemeClr val="tx1"/>
                </a:solidFill>
                <a:effectLst/>
                <a:latin typeface="Times New Roman" pitchFamily="18" charset="0"/>
                <a:ea typeface="+mn-ea"/>
                <a:cs typeface="+mn-cs"/>
              </a:rPr>
              <a:t>The market tanked in 08-09</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2.</a:t>
            </a:r>
            <a:r>
              <a:rPr lang="en-US" sz="1000" kern="1200" baseline="0" dirty="0" smtClean="0">
                <a:solidFill>
                  <a:schemeClr val="tx1"/>
                </a:solidFill>
                <a:effectLst/>
                <a:latin typeface="Times New Roman" pitchFamily="18" charset="0"/>
                <a:ea typeface="+mn-ea"/>
                <a:cs typeface="+mn-cs"/>
              </a:rPr>
              <a:t>  </a:t>
            </a:r>
            <a:r>
              <a:rPr lang="en-US" sz="1000" kern="1200" dirty="0" smtClean="0">
                <a:solidFill>
                  <a:schemeClr val="tx1"/>
                </a:solidFill>
                <a:effectLst/>
                <a:latin typeface="Times New Roman" pitchFamily="18" charset="0"/>
                <a:ea typeface="+mn-ea"/>
                <a:cs typeface="+mn-cs"/>
              </a:rPr>
              <a:t>China’s rapid growth, however, is increasing direct material costs through inflation of wages and producer prices.  </a:t>
            </a: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is expecting a squeeze on profit due to increase in costs from China’s supply base and wants to evaluate whether other markets offer a new first mover advantage.</a:t>
            </a:r>
            <a:r>
              <a:rPr lang="en-US" dirty="0" smtClean="0">
                <a:effectLst/>
              </a:rPr>
              <a:t> </a:t>
            </a: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US" baseline="0" dirty="0" smtClean="0">
              <a:effectLst/>
              <a:latin typeface="Times New Roman" charset="0"/>
              <a:ea typeface="ＭＳ Ｐゴシック" charset="0"/>
              <a:cs typeface="ＭＳ Ｐゴシック" charset="0"/>
            </a:endParaRP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US" baseline="0" dirty="0" smtClean="0">
              <a:effectLst/>
              <a:latin typeface="Times New Roman" charset="0"/>
              <a:ea typeface="ＭＳ Ｐゴシック" charset="0"/>
              <a:cs typeface="ＭＳ Ｐゴシック" charset="0"/>
            </a:endParaRPr>
          </a:p>
          <a:p>
            <a:pPr marL="194108" marR="0" indent="-194108" algn="l" defTabSz="914400" rtl="0" eaLnBrk="0" fontAlgn="base" latinLnBrk="0" hangingPunct="0">
              <a:lnSpc>
                <a:spcPct val="100000"/>
              </a:lnSpc>
              <a:spcBef>
                <a:spcPct val="30000"/>
              </a:spcBef>
              <a:spcAft>
                <a:spcPct val="0"/>
              </a:spcAft>
              <a:buClrTx/>
              <a:buSzTx/>
              <a:buFontTx/>
              <a:buNone/>
              <a:tabLst/>
              <a:defRPr/>
            </a:pPr>
            <a:r>
              <a:rPr lang="en-US" baseline="0" dirty="0" smtClean="0">
                <a:effectLst/>
                <a:latin typeface="Times New Roman" charset="0"/>
                <a:ea typeface="ＭＳ Ｐゴシック" charset="0"/>
                <a:cs typeface="ＭＳ Ｐゴシック" charset="0"/>
              </a:rPr>
              <a:t>Facts: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has over 100 unique suppliers and its supply base is highly concentrated: 35% US and over 65% of their raw materials arriving from just a few suppliers.  Two of those core (Chinese) suppliers are expected to go bankrupt…unless they increase their price to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Developing an alternate supply base for </a:t>
            </a:r>
            <a:r>
              <a:rPr lang="en-US" sz="1000" kern="1200" dirty="0" err="1" smtClean="0">
                <a:solidFill>
                  <a:schemeClr val="tx1"/>
                </a:solidFill>
                <a:effectLst/>
                <a:latin typeface="Times New Roman" pitchFamily="18" charset="0"/>
                <a:ea typeface="+mn-ea"/>
                <a:cs typeface="+mn-cs"/>
              </a:rPr>
              <a:t>Proxima’s</a:t>
            </a:r>
            <a:r>
              <a:rPr lang="en-US" sz="1000" kern="1200" dirty="0" smtClean="0">
                <a:solidFill>
                  <a:schemeClr val="tx1"/>
                </a:solidFill>
                <a:effectLst/>
                <a:latin typeface="Times New Roman" pitchFamily="18" charset="0"/>
                <a:ea typeface="+mn-ea"/>
                <a:cs typeface="+mn-cs"/>
              </a:rPr>
              <a:t> raw materials typically takes about 2-3 years.</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effectLst/>
                <a:latin typeface="Times New Roman" pitchFamily="18" charset="0"/>
                <a:ea typeface="+mn-ea"/>
                <a:cs typeface="+mn-cs"/>
              </a:rPr>
              <a:t>China’s growth over the last decade has led to ~10% year-over-year cost inflation in wages and producer prices, leading to increased sourcing costs for companies like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A four-year projection of the cost baseline reveals an estimated cost increase by ~50%.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effectLst/>
                <a:latin typeface="Times New Roman" pitchFamily="18" charset="0"/>
                <a:ea typeface="+mn-ea"/>
                <a:cs typeface="+mn-cs"/>
              </a:rPr>
              <a:t>Component costs, including factors such as raw material, labor, overhead and finishing costs, make up 67% of the total product costs for </a:t>
            </a:r>
            <a:r>
              <a:rPr lang="en-US" sz="1000" kern="1200" dirty="0" err="1" smtClean="0">
                <a:solidFill>
                  <a:schemeClr val="tx1"/>
                </a:solidFill>
                <a:effectLst/>
                <a:latin typeface="Times New Roman" pitchFamily="18" charset="0"/>
                <a:ea typeface="+mn-ea"/>
                <a:cs typeface="+mn-cs"/>
              </a:rPr>
              <a:t>Proxima</a:t>
            </a:r>
            <a:r>
              <a:rPr lang="en-US" sz="1000" kern="1200" dirty="0" smtClean="0">
                <a:solidFill>
                  <a:schemeClr val="tx1"/>
                </a:solidFill>
                <a:effectLst/>
                <a:latin typeface="Times New Roman" pitchFamily="18" charset="0"/>
                <a:ea typeface="+mn-ea"/>
                <a:cs typeface="+mn-cs"/>
              </a:rPr>
              <a:t>.  Final assembly and packing are the next highest cost components, at 13% and 7% of total product costs, respectively.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Times New Roman" pitchFamily="18" charset="0"/>
                <a:ea typeface="+mn-ea"/>
                <a:cs typeface="+mn-cs"/>
              </a:rPr>
              <a:t>KEY INSIGHT: We cannot stay in China: “Who is the next China?”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effectLst/>
              <a:latin typeface="Times New Roman" pitchFamily="18" charset="0"/>
              <a:ea typeface="+mn-ea"/>
              <a:cs typeface="+mn-cs"/>
            </a:endParaRPr>
          </a:p>
          <a:p>
            <a:pPr marL="194108" marR="0" indent="-194108" algn="l" defTabSz="914400" rtl="0" eaLnBrk="0" fontAlgn="base" latinLnBrk="0" hangingPunct="0">
              <a:lnSpc>
                <a:spcPct val="100000"/>
              </a:lnSpc>
              <a:spcBef>
                <a:spcPct val="30000"/>
              </a:spcBef>
              <a:spcAft>
                <a:spcPct val="0"/>
              </a:spcAft>
              <a:buClrTx/>
              <a:buSzTx/>
              <a:buFontTx/>
              <a:buNone/>
              <a:tabLst/>
              <a:defRPr/>
            </a:pPr>
            <a:endParaRPr lang="en-GB" dirty="0">
              <a:latin typeface="Times New Roman" charset="0"/>
              <a:ea typeface="ＭＳ Ｐゴシック" charset="0"/>
              <a:cs typeface="ＭＳ Ｐゴシック" charset="0"/>
            </a:endParaRPr>
          </a:p>
          <a:p>
            <a:pPr marL="194108" indent="-194108"/>
            <a:endParaRPr lang="en-GB" dirty="0">
              <a:latin typeface="Times New Roman" charset="0"/>
              <a:ea typeface="ＭＳ Ｐゴシック" charset="0"/>
              <a:cs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It is a lot of work to analyze</a:t>
            </a:r>
            <a:r>
              <a:rPr lang="en-US" baseline="0" dirty="0" smtClean="0"/>
              <a:t> all relevant location factors for all countries &gt; Use a hierarchical approach:</a:t>
            </a:r>
          </a:p>
          <a:p>
            <a:endParaRPr lang="en-US" baseline="0" dirty="0" smtClean="0"/>
          </a:p>
          <a:p>
            <a:r>
              <a:rPr lang="en-US" baseline="0" dirty="0" smtClean="0"/>
              <a:t>How can you select out of 200 countries?</a:t>
            </a:r>
          </a:p>
          <a:p>
            <a:pPr marL="228600" indent="-228600">
              <a:buAutoNum type="arabicPeriod"/>
            </a:pPr>
            <a:r>
              <a:rPr lang="en-US" baseline="0" dirty="0" smtClean="0"/>
              <a:t>Start with global trade export screening: using SIC codes; e.g. chrome coating</a:t>
            </a:r>
          </a:p>
          <a:p>
            <a:pPr marL="228600" indent="-228600">
              <a:buAutoNum type="arabicPeriod"/>
            </a:pPr>
            <a:r>
              <a:rPr lang="en-US" baseline="0" dirty="0" smtClean="0"/>
              <a:t>Select 20 countries by country attractiveness assessment</a:t>
            </a:r>
          </a:p>
          <a:p>
            <a:pPr marL="228600" indent="-228600">
              <a:buAutoNum type="arabicPeriod"/>
            </a:pPr>
            <a:r>
              <a:rPr lang="en-US" baseline="0" dirty="0" smtClean="0"/>
              <a:t>Select 13 countries by cost evaluation using TLC</a:t>
            </a:r>
          </a:p>
          <a:p>
            <a:pPr marL="228600" indent="-228600">
              <a:buAutoNum type="arabicPeriod"/>
            </a:pPr>
            <a:r>
              <a:rPr lang="en-US" baseline="0" dirty="0" smtClean="0"/>
              <a:t>Narrow down to 3-6 countries.</a:t>
            </a:r>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2/22/14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25</a:t>
            </a:fld>
            <a:endParaRPr lang="en-US"/>
          </a:p>
        </p:txBody>
      </p:sp>
    </p:spTree>
    <p:extLst>
      <p:ext uri="{BB962C8B-B14F-4D97-AF65-F5344CB8AC3E}">
        <p14:creationId xmlns:p14="http://schemas.microsoft.com/office/powerpoint/2010/main" val="2726622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smtClean="0"/>
              <a:t>Start with elimination factors:</a:t>
            </a:r>
          </a:p>
          <a:p>
            <a:pPr marL="171450" indent="-171450">
              <a:buFontTx/>
              <a:buChar char="-"/>
            </a:pPr>
            <a:r>
              <a:rPr lang="en-US" baseline="0" dirty="0" smtClean="0"/>
              <a:t>High cost countries (e.g. Germany)</a:t>
            </a:r>
          </a:p>
          <a:p>
            <a:pPr marL="171450" indent="-171450">
              <a:buFontTx/>
              <a:buChar char="-"/>
            </a:pPr>
            <a:r>
              <a:rPr lang="en-US" baseline="0" dirty="0" smtClean="0"/>
              <a:t>Economic treaties</a:t>
            </a:r>
          </a:p>
          <a:p>
            <a:pPr marL="171450" indent="-171450">
              <a:buFontTx/>
              <a:buChar char="-"/>
            </a:pPr>
            <a:r>
              <a:rPr lang="en-US" baseline="0" dirty="0" smtClean="0"/>
              <a:t>Availability of raw material</a:t>
            </a:r>
          </a:p>
          <a:p>
            <a:pPr marL="171450" indent="-171450">
              <a:buFontTx/>
              <a:buChar char="-"/>
            </a:pPr>
            <a:r>
              <a:rPr lang="en-US" baseline="0" dirty="0" smtClean="0"/>
              <a:t>Service level: can I get there in 2 weeks?</a:t>
            </a:r>
          </a:p>
          <a:p>
            <a:pPr marL="171450" indent="-171450">
              <a:buFontTx/>
              <a:buChar char="-"/>
            </a:pPr>
            <a:endParaRPr lang="en-US" baseline="0" dirty="0" smtClean="0"/>
          </a:p>
          <a:p>
            <a:pPr marL="0" indent="0">
              <a:buFontTx/>
              <a:buNone/>
            </a:pPr>
            <a:r>
              <a:rPr lang="en-US" baseline="0" dirty="0" smtClean="0"/>
              <a:t>Using the export data, 20 countries were retained.  Those were then scored on Technical x Business.  (next slide puts them in a map)</a:t>
            </a:r>
          </a:p>
          <a:p>
            <a:pPr marL="0" indent="0">
              <a:buFontTx/>
              <a:buNone/>
            </a:pPr>
            <a:endParaRPr lang="en-US" baseline="0" dirty="0" smtClean="0"/>
          </a:p>
          <a:p>
            <a:pPr marL="0" indent="0">
              <a:buFontTx/>
              <a:buNone/>
            </a:pPr>
            <a:r>
              <a:rPr lang="en-US" baseline="0" dirty="0" smtClean="0"/>
              <a:t>KEY: there are many factors to consider, some don’t matter, some have more weight.  It is an iterative process where you must include all stakeholders (functions inside the company, board, etc.)</a:t>
            </a:r>
          </a:p>
          <a:p>
            <a:pPr marL="228600" indent="-228600">
              <a:buAutoNum type="arabicPeriod"/>
            </a:pPr>
            <a:endParaRPr lang="en-US" baseline="0" dirty="0" smtClean="0"/>
          </a:p>
          <a:p>
            <a:pPr marL="228600" indent="-228600">
              <a:buAutoNum type="arabicPeriod"/>
            </a:pPr>
            <a:endParaRPr lang="en-US" baseline="0" dirty="0" smtClean="0"/>
          </a:p>
          <a:p>
            <a:pPr marL="228600" indent="-228600">
              <a:buAutoNum type="arabicPeriod"/>
            </a:pPr>
            <a:endParaRPr lang="en-US" baseline="0" dirty="0" smtClean="0"/>
          </a:p>
          <a:p>
            <a:pPr marL="0" indent="0">
              <a:buNone/>
            </a:pPr>
            <a:r>
              <a:rPr lang="en-US" baseline="0" dirty="0" smtClean="0"/>
              <a:t>Where do you get the data?</a:t>
            </a:r>
          </a:p>
          <a:p>
            <a:pPr marL="171450" indent="-171450">
              <a:buFontTx/>
              <a:buChar char="-"/>
            </a:pPr>
            <a:r>
              <a:rPr lang="en-US" baseline="0" dirty="0" smtClean="0"/>
              <a:t>Google</a:t>
            </a:r>
          </a:p>
          <a:p>
            <a:pPr marL="171450" indent="-171450">
              <a:buFontTx/>
              <a:buChar char="-"/>
            </a:pPr>
            <a:r>
              <a:rPr lang="en-US" baseline="0" dirty="0" smtClean="0"/>
              <a:t>CIA </a:t>
            </a:r>
            <a:r>
              <a:rPr lang="en-US" baseline="0" dirty="0" err="1" smtClean="0"/>
              <a:t>factbook</a:t>
            </a:r>
            <a:endParaRPr lang="en-US" baseline="0" dirty="0" smtClean="0"/>
          </a:p>
          <a:p>
            <a:pPr marL="171450" indent="-171450">
              <a:buFontTx/>
              <a:buChar char="-"/>
            </a:pPr>
            <a:r>
              <a:rPr lang="en-US" baseline="0" dirty="0" smtClean="0"/>
              <a:t>Economic data you can buy</a:t>
            </a:r>
          </a:p>
          <a:p>
            <a:pPr marL="171450" indent="-171450">
              <a:buFontTx/>
              <a:buChar char="-"/>
            </a:pPr>
            <a:r>
              <a:rPr lang="en-US" baseline="0" dirty="0" smtClean="0"/>
              <a:t>Get local info from local consultant offices (Deloitte local offices + it has an internal Deloitte practice doing this)</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2/22/14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26</a:t>
            </a:fld>
            <a:endParaRPr lang="en-US"/>
          </a:p>
        </p:txBody>
      </p:sp>
    </p:spTree>
    <p:extLst>
      <p:ext uri="{BB962C8B-B14F-4D97-AF65-F5344CB8AC3E}">
        <p14:creationId xmlns:p14="http://schemas.microsoft.com/office/powerpoint/2010/main" val="3667697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Out of 20 countries, 13 were retained as candidates.  For those 13, now do all the works and establish</a:t>
            </a:r>
            <a:r>
              <a:rPr lang="en-US" baseline="0" dirty="0" smtClean="0"/>
              <a:t> TLC.</a:t>
            </a:r>
            <a:endParaRPr lang="en-US" dirty="0" smtClean="0"/>
          </a:p>
          <a:p>
            <a:endParaRPr lang="en-US" dirty="0" smtClean="0"/>
          </a:p>
          <a:p>
            <a:r>
              <a:rPr lang="en-US" dirty="0" smtClean="0"/>
              <a:t>The weighted sum (line) can be changed depending on preferences</a:t>
            </a:r>
            <a:r>
              <a:rPr lang="en-US" baseline="0" dirty="0" smtClean="0"/>
              <a:t> of executives.</a:t>
            </a:r>
          </a:p>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2/22/14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27</a:t>
            </a:fld>
            <a:endParaRPr lang="en-US"/>
          </a:p>
        </p:txBody>
      </p:sp>
    </p:spTree>
    <p:extLst>
      <p:ext uri="{BB962C8B-B14F-4D97-AF65-F5344CB8AC3E}">
        <p14:creationId xmlns:p14="http://schemas.microsoft.com/office/powerpoint/2010/main" val="2335350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 why not start with TLC first and then do the </a:t>
            </a:r>
            <a:r>
              <a:rPr lang="en-US" dirty="0" err="1" smtClean="0"/>
              <a:t>qualitatives</a:t>
            </a:r>
            <a:r>
              <a:rPr lang="en-US" dirty="0" smtClean="0"/>
              <a:t>?</a:t>
            </a:r>
          </a:p>
          <a:p>
            <a:endParaRPr lang="en-US" dirty="0" smtClean="0"/>
          </a:p>
          <a:p>
            <a:r>
              <a:rPr lang="en-US" dirty="0" smtClean="0"/>
              <a:t>A: We would do that for tactical</a:t>
            </a:r>
            <a:r>
              <a:rPr lang="en-US" baseline="0" dirty="0" smtClean="0"/>
              <a:t> sourcing + TLC takes too much work to do for all countries.</a:t>
            </a:r>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2/22/14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28</a:t>
            </a:fld>
            <a:endParaRPr lang="en-US"/>
          </a:p>
        </p:txBody>
      </p:sp>
    </p:spTree>
    <p:extLst>
      <p:ext uri="{BB962C8B-B14F-4D97-AF65-F5344CB8AC3E}">
        <p14:creationId xmlns:p14="http://schemas.microsoft.com/office/powerpoint/2010/main" val="62683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39400"/>
            <a:r>
              <a:rPr lang="en-US" sz="1200" smtClean="0">
                <a:solidFill>
                  <a:srgbClr val="000000"/>
                </a:solidFill>
                <a:latin typeface="Arial" pitchFamily="34" charset="0"/>
              </a:rPr>
              <a:t>OPNS454</a:t>
            </a:r>
            <a:endParaRPr lang="en-US" sz="1200" dirty="0" smtClean="0">
              <a:solidFill>
                <a:srgbClr val="000000"/>
              </a:solidFill>
              <a:latin typeface="Arial" pitchFamily="34" charset="0"/>
            </a:endParaRPr>
          </a:p>
        </p:txBody>
      </p:sp>
      <p:sp>
        <p:nvSpPr>
          <p:cNvPr id="37891" name="Rectangle 3"/>
          <p:cNvSpPr>
            <a:spLocks noGrp="1" noChangeArrowheads="1"/>
          </p:cNvSpPr>
          <p:nvPr>
            <p:ph type="dt" sz="quarter" idx="1"/>
          </p:nvPr>
        </p:nvSpPr>
        <p:spPr>
          <a:noFill/>
        </p:spPr>
        <p:txBody>
          <a:bodyPr/>
          <a:lstStyle/>
          <a:p>
            <a:pPr defTabSz="939400"/>
            <a:fld id="{2F8DA5DB-2B89-9349-9FAB-2773171C7AAE}" type="datetime1">
              <a:rPr lang="en-US" sz="1200" smtClean="0">
                <a:solidFill>
                  <a:srgbClr val="000000"/>
                </a:solidFill>
                <a:latin typeface="Arial" pitchFamily="34" charset="0"/>
              </a:rPr>
              <a:t>2/22/14</a:t>
            </a:fld>
            <a:endParaRPr lang="en-US" sz="1200" dirty="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39400"/>
            <a:r>
              <a:rPr lang="en-US" sz="1200" dirty="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39400"/>
            <a:fld id="{6CBAD153-06AC-40DC-B74A-2EB482C3F0DE}" type="slidenum">
              <a:rPr lang="en-US" sz="1200" smtClean="0">
                <a:solidFill>
                  <a:srgbClr val="000000"/>
                </a:solidFill>
                <a:latin typeface="Arial" pitchFamily="34" charset="0"/>
              </a:rPr>
              <a:pPr defTabSz="939400"/>
              <a:t>3</a:t>
            </a:fld>
            <a:endParaRPr lang="en-US" sz="1200" dirty="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7895" name="Rectangle 3"/>
          <p:cNvSpPr>
            <a:spLocks noGrp="1" noChangeArrowheads="1"/>
          </p:cNvSpPr>
          <p:nvPr>
            <p:ph type="body" idx="1"/>
          </p:nvPr>
        </p:nvSpPr>
        <p:spPr>
          <a:noFill/>
          <a:ln/>
        </p:spPr>
        <p:txBody>
          <a:bodyPr/>
          <a:lstStyle/>
          <a:p>
            <a:pPr marL="226435" indent="-226435"/>
            <a:r>
              <a:rPr lang="en-US" dirty="0" smtClean="0"/>
              <a:t>Which frictions to these actions attack?</a:t>
            </a:r>
          </a:p>
          <a:p>
            <a:pPr marL="226435" indent="-226435">
              <a:buFontTx/>
              <a:buAutoNum type="arabicPeriod"/>
            </a:pPr>
            <a:r>
              <a:rPr lang="en-US" dirty="0" smtClean="0"/>
              <a:t>Cut capacity </a:t>
            </a:r>
            <a:r>
              <a:rPr lang="en-US" dirty="0" err="1" smtClean="0"/>
              <a:t>leadtime</a:t>
            </a:r>
            <a:endParaRPr lang="en-US" dirty="0" smtClean="0"/>
          </a:p>
          <a:p>
            <a:pPr marL="226435" indent="-226435">
              <a:buFontTx/>
              <a:buAutoNum type="arabicPeriod"/>
            </a:pPr>
            <a:r>
              <a:rPr lang="en-US" dirty="0" smtClean="0"/>
              <a:t>Reduce lumpiness (and thus also </a:t>
            </a:r>
            <a:r>
              <a:rPr lang="en-US" dirty="0" err="1" smtClean="0"/>
              <a:t>leadtime</a:t>
            </a:r>
            <a:r>
              <a:rPr lang="en-US" dirty="0" smtClean="0"/>
              <a:t>)</a:t>
            </a:r>
          </a:p>
          <a:p>
            <a:pPr marL="226435" indent="-226435">
              <a:buFontTx/>
              <a:buAutoNum type="arabicPeriod"/>
            </a:pPr>
            <a:r>
              <a:rPr lang="en-US" dirty="0" smtClean="0"/>
              <a:t>Reduce irreversibility</a:t>
            </a:r>
          </a:p>
          <a:p>
            <a:pPr marL="226435" indent="-226435">
              <a:buFontTx/>
              <a:buAutoNum type="arabicPeriod"/>
            </a:pPr>
            <a:r>
              <a:rPr lang="en-US" dirty="0" smtClean="0"/>
              <a:t>Reduce uncertainty</a:t>
            </a:r>
          </a:p>
          <a:p>
            <a:pPr marL="226435" indent="-226435"/>
            <a:endParaRPr lang="en-US" dirty="0" smtClean="0"/>
          </a:p>
          <a:p>
            <a:pPr marL="226435" indent="-226435"/>
            <a:r>
              <a:rPr lang="en-US" i="1" dirty="0" smtClean="0"/>
              <a:t>Who’s got experience with any of these actions?</a:t>
            </a:r>
          </a:p>
          <a:p>
            <a:pPr marL="226435" indent="-226435"/>
            <a:endParaRPr lang="en-US" dirty="0" smtClean="0"/>
          </a:p>
          <a:p>
            <a:pPr marL="226435" indent="-226435"/>
            <a:r>
              <a:rPr lang="en-US" dirty="0" smtClean="0"/>
              <a:t>Project mgt: action 1 decrease critical path; action 2 reduces actual activity times, eliminates activities and reduces rework.</a:t>
            </a:r>
          </a:p>
          <a:p>
            <a:pPr marL="226435" indent="-226435"/>
            <a:endParaRPr lang="en-US" dirty="0" smtClean="0"/>
          </a:p>
          <a:p>
            <a:pPr marL="226435" indent="-226435"/>
            <a:r>
              <a:rPr lang="en-US" dirty="0" smtClean="0"/>
              <a:t>Use proven “standardized” designs</a:t>
            </a:r>
          </a:p>
          <a:p>
            <a:pPr marL="226435" indent="-226435">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26435" indent="-226435">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26435" indent="-226435"/>
            <a:endParaRPr lang="en-US" dirty="0" smtClean="0"/>
          </a:p>
          <a:p>
            <a:pPr marL="226435" indent="-226435"/>
            <a:r>
              <a:rPr lang="en-US" dirty="0" smtClean="0"/>
              <a:t>Modularize: challenge is to create incremental capacity quickly with little premium to larger chunks = minimize impact of </a:t>
            </a:r>
            <a:r>
              <a:rPr lang="en-US" dirty="0" err="1" smtClean="0"/>
              <a:t>EoS</a:t>
            </a:r>
            <a:endParaRPr lang="en-US" dirty="0" smtClean="0"/>
          </a:p>
          <a:p>
            <a:pPr marL="226435" indent="-226435">
              <a:buFont typeface="Arial" pitchFamily="34" charset="0"/>
              <a:buChar char="•"/>
            </a:pPr>
            <a:r>
              <a:rPr lang="en-US" dirty="0" smtClean="0"/>
              <a:t>one approach may be to commit with a vendor to multiple modules with adjustable future deliveries</a:t>
            </a:r>
          </a:p>
          <a:p>
            <a:pPr marL="226435" indent="-226435"/>
            <a:endParaRPr lang="en-US" dirty="0" smtClean="0"/>
          </a:p>
          <a:p>
            <a:pPr marL="226435" indent="-226435"/>
            <a:r>
              <a:rPr lang="en-US" dirty="0" smtClean="0"/>
              <a:t>Key: first two actions focus on time, the other two on flexibility</a:t>
            </a:r>
          </a:p>
          <a:p>
            <a:pPr marL="226435" indent="-226435">
              <a:buFont typeface="Arial" pitchFamily="34" charset="0"/>
              <a:buChar char="•"/>
            </a:pPr>
            <a:r>
              <a:rPr lang="en-US" dirty="0" smtClean="0"/>
              <a:t>They can be used in combination</a:t>
            </a:r>
          </a:p>
          <a:p>
            <a:pPr marL="226435" indent="-226435">
              <a:buFontTx/>
              <a:buChar char="•"/>
            </a:pPr>
            <a:endParaRPr lang="en-US" dirty="0" smtClean="0"/>
          </a:p>
          <a:p>
            <a:pPr marL="683896" lvl="1" indent="-226435">
              <a:buFontTx/>
              <a:buChar char="•"/>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Gut feel predicted 3 out of 5 (including Mexico and India)</a:t>
            </a:r>
          </a:p>
          <a:p>
            <a:pPr marL="171450" indent="-171450">
              <a:buFontTx/>
              <a:buChar char="-"/>
            </a:pPr>
            <a:r>
              <a:rPr lang="en-US" baseline="0" dirty="0" smtClean="0"/>
              <a:t>X = Thailand; Y = Chile.</a:t>
            </a:r>
          </a:p>
          <a:p>
            <a:pPr marL="171450" indent="-171450">
              <a:buFontTx/>
              <a:buChar char="-"/>
            </a:pPr>
            <a:r>
              <a:rPr lang="en-US" baseline="0" dirty="0" smtClean="0"/>
              <a:t>Mexico was decreasing b/c lots of capacity was being added so cost/unit decreasing.</a:t>
            </a:r>
          </a:p>
          <a:p>
            <a:pPr marL="171450" indent="-171450">
              <a:buFontTx/>
              <a:buChar char="-"/>
            </a:pPr>
            <a:r>
              <a:rPr lang="en-US" baseline="0" dirty="0" smtClean="0"/>
              <a:t>They picked India and Thailand.  Now they are asking “who is the next Thailand?”</a:t>
            </a:r>
          </a:p>
          <a:p>
            <a:pPr marL="171450" indent="-171450">
              <a:buFontTx/>
              <a:buChar char="-"/>
            </a:pPr>
            <a:endParaRPr lang="en-US" baseline="0" dirty="0" smtClean="0"/>
          </a:p>
          <a:p>
            <a:pPr marL="171450" indent="-171450">
              <a:buFontTx/>
              <a:buChar char="-"/>
            </a:pPr>
            <a:endParaRPr lang="en-US" baseline="0" dirty="0" smtClean="0"/>
          </a:p>
          <a:p>
            <a:pPr marL="0" indent="0">
              <a:buFontTx/>
              <a:buNone/>
            </a:pPr>
            <a:r>
              <a:rPr lang="en-US" baseline="0" dirty="0" smtClean="0"/>
              <a:t>*Now coastal China and India are no longer low cost.</a:t>
            </a:r>
          </a:p>
          <a:p>
            <a:pPr marL="0" indent="0">
              <a:buFontTx/>
              <a:buNone/>
            </a:pPr>
            <a:r>
              <a:rPr lang="en-US" baseline="0" dirty="0" smtClean="0"/>
              <a:t>*Now: interior China</a:t>
            </a:r>
          </a:p>
          <a:p>
            <a:pPr marL="0" indent="0">
              <a:buFontTx/>
              <a:buNone/>
            </a:pPr>
            <a:endParaRPr lang="en-US" baseline="0" dirty="0" smtClean="0"/>
          </a:p>
          <a:p>
            <a:pPr marL="0" indent="0">
              <a:buFontTx/>
              <a:buNone/>
            </a:pPr>
            <a:r>
              <a:rPr lang="en-US" baseline="0" dirty="0" smtClean="0"/>
              <a:t>KEY:</a:t>
            </a:r>
          </a:p>
          <a:p>
            <a:pPr marL="228600" indent="-228600">
              <a:buFontTx/>
              <a:buAutoNum type="arabicPeriod"/>
            </a:pPr>
            <a:r>
              <a:rPr lang="en-US" baseline="0" dirty="0" smtClean="0"/>
              <a:t>Update data each year!</a:t>
            </a:r>
          </a:p>
          <a:p>
            <a:pPr marL="228600" indent="-228600">
              <a:buFontTx/>
              <a:buAutoNum type="arabicPeriod"/>
            </a:pPr>
            <a:r>
              <a:rPr lang="en-US" baseline="0" dirty="0" smtClean="0"/>
              <a:t>Look by region </a:t>
            </a:r>
            <a:r>
              <a:rPr lang="en-US" baseline="0" dirty="0" err="1" smtClean="0"/>
              <a:t>vs</a:t>
            </a:r>
            <a:r>
              <a:rPr lang="en-US" baseline="0" dirty="0" smtClean="0"/>
              <a:t> country, if the country is heterogeneous:</a:t>
            </a:r>
          </a:p>
          <a:p>
            <a:pPr marL="685800" lvl="1" indent="-228600">
              <a:buFontTx/>
              <a:buAutoNum type="arabicPeriod"/>
            </a:pPr>
            <a:r>
              <a:rPr lang="en-US" baseline="0" dirty="0" smtClean="0"/>
              <a:t>Romania has only a few regions/cities, so 3 cities is the country</a:t>
            </a:r>
          </a:p>
          <a:p>
            <a:pPr marL="685800" lvl="1" indent="-228600">
              <a:buFontTx/>
              <a:buAutoNum type="arabicPeriod"/>
            </a:pPr>
            <a:r>
              <a:rPr lang="en-US" baseline="0" dirty="0" smtClean="0"/>
              <a:t>India is large but less heterogeneous from coastal China vs. interior China.</a:t>
            </a:r>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6EBA2A5E-8438-854D-8154-0F5A29B0E9C2}" type="datetime1">
              <a:rPr lang="en-US" smtClean="0"/>
              <a:t>2/22/14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29</a:t>
            </a:fld>
            <a:endParaRPr lang="en-US"/>
          </a:p>
        </p:txBody>
      </p:sp>
    </p:spTree>
    <p:extLst>
      <p:ext uri="{BB962C8B-B14F-4D97-AF65-F5344CB8AC3E}">
        <p14:creationId xmlns:p14="http://schemas.microsoft.com/office/powerpoint/2010/main" val="457501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9155" name="Rectangle 3"/>
          <p:cNvSpPr>
            <a:spLocks noGrp="1" noChangeArrowheads="1"/>
          </p:cNvSpPr>
          <p:nvPr>
            <p:ph type="dt" sz="quarter" idx="1"/>
          </p:nvPr>
        </p:nvSpPr>
        <p:spPr>
          <a:noFill/>
        </p:spPr>
        <p:txBody>
          <a:bodyPr/>
          <a:lstStyle/>
          <a:p>
            <a:pPr defTabSz="941068"/>
            <a:fld id="{0638B83B-035E-0348-AA76-97A74BCB3967}" type="datetime1">
              <a:rPr lang="en-US" smtClean="0">
                <a:solidFill>
                  <a:prstClr val="black"/>
                </a:solidFill>
              </a:rPr>
              <a:t>2/22/14</a:t>
            </a:fld>
            <a:endParaRPr lang="en-US" dirty="0">
              <a:solidFill>
                <a:prstClr val="black"/>
              </a:solidFill>
            </a:endParaRPr>
          </a:p>
        </p:txBody>
      </p:sp>
      <p:sp>
        <p:nvSpPr>
          <p:cNvPr id="4915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9157" name="Rectangle 7"/>
          <p:cNvSpPr>
            <a:spLocks noGrp="1" noChangeArrowheads="1"/>
          </p:cNvSpPr>
          <p:nvPr>
            <p:ph type="sldNum" sz="quarter" idx="5"/>
          </p:nvPr>
        </p:nvSpPr>
        <p:spPr>
          <a:noFill/>
        </p:spPr>
        <p:txBody>
          <a:bodyPr/>
          <a:lstStyle/>
          <a:p>
            <a:pPr defTabSz="941068"/>
            <a:fld id="{0C72FDAA-CDD6-4700-AC13-A202C4C6DE3A}" type="slidenum">
              <a:rPr lang="en-US">
                <a:solidFill>
                  <a:prstClr val="black"/>
                </a:solidFill>
              </a:rPr>
              <a:pPr defTabSz="941068"/>
              <a:t>30</a:t>
            </a:fld>
            <a:endParaRPr lang="en-US" dirty="0">
              <a:solidFill>
                <a:prstClr val="black"/>
              </a:solidFill>
            </a:endParaRPr>
          </a:p>
        </p:txBody>
      </p:sp>
      <p:sp>
        <p:nvSpPr>
          <p:cNvPr id="4915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ln/>
        </p:spPr>
        <p:txBody>
          <a:bodyPr/>
          <a:lstStyle/>
          <a:p>
            <a:pPr>
              <a:defRPr/>
            </a:pPr>
            <a:r>
              <a:rPr lang="en-US" dirty="0" smtClean="0"/>
              <a:t>Last type of analysis: </a:t>
            </a:r>
          </a:p>
          <a:p>
            <a:pPr>
              <a:defRPr/>
            </a:pPr>
            <a:r>
              <a:rPr lang="en-US" dirty="0" smtClean="0"/>
              <a:t>strategic or focus/role of a location: matrix considers two dimensions:</a:t>
            </a:r>
          </a:p>
          <a:p>
            <a:pPr marL="220348" indent="-220348">
              <a:buFont typeface="+mj-lt"/>
              <a:buAutoNum type="arabicPeriod"/>
              <a:defRPr/>
            </a:pPr>
            <a:r>
              <a:rPr lang="en-US" dirty="0" smtClean="0"/>
              <a:t>What is primary strategic reason of the location?</a:t>
            </a:r>
          </a:p>
          <a:p>
            <a:pPr marL="220348" indent="-220348">
              <a:buFont typeface="+mj-lt"/>
              <a:buAutoNum type="arabicPeriod"/>
              <a:defRPr/>
            </a:pPr>
            <a:r>
              <a:rPr lang="en-US" dirty="0" smtClean="0"/>
              <a:t>What are its scope and competencies?</a:t>
            </a:r>
          </a:p>
          <a:p>
            <a:pPr marL="220348" indent="-220348">
              <a:buFont typeface="+mj-lt"/>
              <a:buAutoNum type="arabicPeriod"/>
              <a:defRPr/>
            </a:pPr>
            <a:endParaRPr lang="en-US" dirty="0" smtClean="0"/>
          </a:p>
          <a:p>
            <a:pPr marL="220348" indent="-220348">
              <a:defRPr/>
            </a:pPr>
            <a:endParaRPr lang="en-US" i="1" dirty="0" smtClean="0"/>
          </a:p>
          <a:p>
            <a:pPr marL="220348" indent="-220348">
              <a:defRPr/>
            </a:pPr>
            <a:r>
              <a:rPr lang="en-US" i="0" dirty="0" smtClean="0"/>
              <a:t>The</a:t>
            </a:r>
            <a:r>
              <a:rPr lang="en-US" i="0" baseline="0" dirty="0" smtClean="0"/>
              <a:t> traditional (old-fashioned) reasons for foreign locations were narrow in scope (lower row)</a:t>
            </a:r>
          </a:p>
          <a:p>
            <a:pPr marL="220348" indent="-220348">
              <a:defRPr/>
            </a:pPr>
            <a:r>
              <a:rPr lang="en-US" i="0" baseline="0" dirty="0" smtClean="0"/>
              <a:t>ALMOST every foreign plant starts in the lower row.</a:t>
            </a:r>
            <a:endParaRPr lang="en-US" i="1" dirty="0" smtClean="0"/>
          </a:p>
          <a:p>
            <a:pPr marL="220348" indent="-220348">
              <a:defRPr/>
            </a:pPr>
            <a:r>
              <a:rPr lang="en-US" i="1" dirty="0" smtClean="0"/>
              <a:t>Do you know examples?</a:t>
            </a:r>
          </a:p>
          <a:p>
            <a:pPr marL="220348" indent="-220348">
              <a:defRPr/>
            </a:pPr>
            <a:r>
              <a:rPr lang="en-US" i="1" dirty="0" smtClean="0"/>
              <a:t>- </a:t>
            </a:r>
            <a:r>
              <a:rPr lang="en-US" dirty="0" err="1" smtClean="0"/>
              <a:t>offshoring</a:t>
            </a:r>
            <a:r>
              <a:rPr lang="en-US" dirty="0" smtClean="0"/>
              <a:t> =  Cortina shoes</a:t>
            </a:r>
          </a:p>
          <a:p>
            <a:pPr marL="220348" indent="-220348">
              <a:defRPr/>
            </a:pPr>
            <a:r>
              <a:rPr lang="en-US" i="1" dirty="0" smtClean="0"/>
              <a:t>- </a:t>
            </a:r>
            <a:r>
              <a:rPr lang="en-US" dirty="0" smtClean="0"/>
              <a:t>outpost = Canon  research center Palo </a:t>
            </a:r>
            <a:r>
              <a:rPr lang="en-US" dirty="0" err="1" smtClean="0"/>
              <a:t>Alo</a:t>
            </a:r>
            <a:endParaRPr lang="en-US" dirty="0" smtClean="0"/>
          </a:p>
          <a:p>
            <a:pPr marL="220348" indent="-220348">
              <a:buFontTx/>
              <a:buChar char="-"/>
              <a:defRPr/>
            </a:pPr>
            <a:r>
              <a:rPr lang="en-US" dirty="0" smtClean="0"/>
              <a:t>server = Coca Cola bottling plants; Kellogg MIA</a:t>
            </a:r>
          </a:p>
          <a:p>
            <a:pPr marL="220348" indent="-220348" defTabSz="881390">
              <a:buFontTx/>
              <a:buChar char="-"/>
              <a:defRPr/>
            </a:pPr>
            <a:r>
              <a:rPr lang="en-US" i="1" dirty="0" err="1" smtClean="0"/>
              <a:t>utpost</a:t>
            </a:r>
            <a:r>
              <a:rPr lang="en-US" i="1" dirty="0" smtClean="0"/>
              <a:t> + server = </a:t>
            </a:r>
            <a:r>
              <a:rPr lang="en-US" i="0" dirty="0" smtClean="0"/>
              <a:t>BMW in US; Toyota in </a:t>
            </a:r>
            <a:r>
              <a:rPr lang="en-US" i="0" dirty="0" err="1" smtClean="0"/>
              <a:t>Valenciennes</a:t>
            </a:r>
            <a:r>
              <a:rPr lang="en-US" i="0" dirty="0" smtClean="0"/>
              <a:t>,</a:t>
            </a:r>
            <a:r>
              <a:rPr lang="en-US" i="0" baseline="0" dirty="0" smtClean="0"/>
              <a:t> France.</a:t>
            </a:r>
          </a:p>
          <a:p>
            <a:pPr marL="220348" indent="-220348">
              <a:buFontTx/>
              <a:buChar char="-"/>
              <a:defRPr/>
            </a:pPr>
            <a:endParaRPr lang="en-US" dirty="0" smtClean="0"/>
          </a:p>
          <a:p>
            <a:pPr marL="220348" indent="-220348">
              <a:buFontTx/>
              <a:buChar char="-"/>
              <a:defRPr/>
            </a:pPr>
            <a:endParaRPr lang="en-US" dirty="0" smtClean="0"/>
          </a:p>
          <a:p>
            <a:pPr marL="220348" indent="-220348" defTabSz="881390">
              <a:defRPr/>
            </a:pPr>
            <a:r>
              <a:rPr lang="en-US" i="0" baseline="0" dirty="0" smtClean="0"/>
              <a:t>True global networks move locations to the upper row:  it can take a long time to move toward middle and upper boxes!</a:t>
            </a:r>
          </a:p>
          <a:p>
            <a:pPr marL="220348" indent="-220348">
              <a:defRPr/>
            </a:pPr>
            <a:endParaRPr lang="en-US" dirty="0" smtClean="0"/>
          </a:p>
          <a:p>
            <a:pPr marL="220348" indent="-220348">
              <a:buFontTx/>
              <a:buChar char="-"/>
              <a:defRPr/>
            </a:pPr>
            <a:r>
              <a:rPr lang="en-US" i="0" baseline="0" dirty="0" smtClean="0"/>
              <a:t>Lead plants = at the top of the pyramid in terms of strategic role</a:t>
            </a:r>
          </a:p>
          <a:p>
            <a:pPr marL="220348" indent="-220348">
              <a:buFontTx/>
              <a:buChar char="-"/>
              <a:defRPr/>
            </a:pPr>
            <a:r>
              <a:rPr lang="en-US" i="0" baseline="0" dirty="0" smtClean="0"/>
              <a:t>A printer company that puts R&amp;D and mfg together but for components: so one location on IC boards, another power supplies, a third cartridges and toner, etc.</a:t>
            </a:r>
          </a:p>
          <a:p>
            <a:pPr marL="220348" indent="-220348">
              <a:buFontTx/>
              <a:buChar char="-"/>
              <a:defRPr/>
            </a:pPr>
            <a:r>
              <a:rPr lang="en-US" i="0" baseline="0" dirty="0" smtClean="0"/>
              <a:t>HP </a:t>
            </a:r>
            <a:r>
              <a:rPr lang="en-US" i="0" baseline="0" dirty="0" err="1" smtClean="0"/>
              <a:t>singapore</a:t>
            </a:r>
            <a:r>
              <a:rPr lang="en-US" i="0" baseline="0" dirty="0" smtClean="0"/>
              <a:t> = lead for keyboards and inkjet printers</a:t>
            </a:r>
          </a:p>
          <a:p>
            <a:pPr marL="220348" indent="-220348">
              <a:buFontTx/>
              <a:buChar char="-"/>
              <a:defRPr/>
            </a:pPr>
            <a:r>
              <a:rPr lang="en-US" i="0" baseline="0" dirty="0" err="1" smtClean="0"/>
              <a:t>McK</a:t>
            </a:r>
            <a:r>
              <a:rPr lang="en-US" i="0" baseline="0" dirty="0" smtClean="0"/>
              <a:t> has various centers of competence around the world</a:t>
            </a:r>
          </a:p>
          <a:p>
            <a:pPr marL="220348" indent="-220348">
              <a:defRPr/>
            </a:pPr>
            <a:endParaRPr lang="en-US" i="0" baseline="0" dirty="0" smtClean="0"/>
          </a:p>
          <a:p>
            <a:pPr marL="220348" indent="-220348">
              <a:defRPr/>
            </a:pPr>
            <a:endParaRPr lang="en-US" i="1"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of my favorite data-maps is a well known piece by </a:t>
            </a:r>
            <a:r>
              <a:rPr lang="en-US" dirty="0" smtClean="0">
                <a:hlinkClick r:id="rId3"/>
              </a:rPr>
              <a:t>Stephen Von Worley</a:t>
            </a:r>
            <a:r>
              <a:rPr lang="en-US" dirty="0" smtClean="0"/>
              <a:t>: </a:t>
            </a:r>
            <a:r>
              <a:rPr lang="en-US" dirty="0" smtClean="0">
                <a:hlinkClick r:id="rId4"/>
              </a:rPr>
              <a:t>The Contiguous United States Visualized by Distance to the Nearest McDonalds</a:t>
            </a:r>
            <a:r>
              <a:rPr lang="en-US" dirty="0" smtClean="0"/>
              <a:t>. </a:t>
            </a:r>
          </a:p>
          <a:p>
            <a:r>
              <a:rPr lang="en-US" dirty="0" smtClean="0"/>
              <a:t>The furthest you can get within the USA is ~107 miles, incidentally. It's a brilliant post; fun, personal, and on a subtle level is discussing a deep part of Americana.</a:t>
            </a:r>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31233F6D-5E00-7F48-867C-D7064A04458C}" type="datetime1">
              <a:rPr lang="en-US" smtClean="0"/>
              <a:t>2/22/14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http://www.ifweassume.com/2012/10/the-united-states-of-starbucks.html</a:t>
            </a:r>
          </a:p>
          <a:p>
            <a:endParaRPr lang="en-US" dirty="0" smtClean="0"/>
          </a:p>
          <a:p>
            <a:r>
              <a:rPr lang="en-US" dirty="0" smtClean="0"/>
              <a:t>Another chain restaurant by which we might measure our lives, particularly in the </a:t>
            </a:r>
            <a:r>
              <a:rPr lang="en-US" dirty="0" smtClean="0">
                <a:hlinkClick r:id="rId3"/>
              </a:rPr>
              <a:t>PNW</a:t>
            </a:r>
            <a:r>
              <a:rPr lang="en-US" dirty="0" smtClean="0"/>
              <a:t>, </a:t>
            </a:r>
            <a:r>
              <a:rPr lang="en-US" dirty="0" err="1" smtClean="0"/>
              <a:t>is</a:t>
            </a:r>
            <a:r>
              <a:rPr lang="en-US" dirty="0" err="1" smtClean="0">
                <a:hlinkClick r:id="rId4"/>
              </a:rPr>
              <a:t>Starbucks</a:t>
            </a:r>
            <a:r>
              <a:rPr lang="en-US" dirty="0" smtClean="0"/>
              <a:t>. This Seattle-based-behemoth has played an integral role in the coffee culture around the world, and along with the Nerd Triumvirate (Microsoft, Boeing, and Amazon) has secured our city's place on the global stage.</a:t>
            </a:r>
            <a:br>
              <a:rPr lang="en-US" dirty="0" smtClean="0"/>
            </a:br>
            <a:r>
              <a:rPr lang="en-US" dirty="0" smtClean="0"/>
              <a:t/>
            </a:r>
            <a:br>
              <a:rPr lang="en-US" dirty="0" smtClean="0"/>
            </a:br>
            <a:r>
              <a:rPr lang="en-US" dirty="0" smtClean="0"/>
              <a:t>Starbucks has been used in the past to </a:t>
            </a:r>
            <a:r>
              <a:rPr lang="en-US" dirty="0" smtClean="0">
                <a:hlinkClick r:id="rId5"/>
              </a:rPr>
              <a:t>gauge economic health</a:t>
            </a:r>
            <a:r>
              <a:rPr lang="en-US" dirty="0" smtClean="0"/>
              <a:t>, and I've found it used as a standard metric in </a:t>
            </a:r>
            <a:r>
              <a:rPr lang="en-US" dirty="0" smtClean="0">
                <a:hlinkClick r:id="rId6"/>
              </a:rPr>
              <a:t>geography classes</a:t>
            </a:r>
            <a:r>
              <a:rPr lang="en-US" dirty="0" smtClean="0"/>
              <a:t>. The closer you live to a Starbucks the </a:t>
            </a:r>
            <a:r>
              <a:rPr lang="en-US" dirty="0" smtClean="0">
                <a:hlinkClick r:id="rId7"/>
              </a:rPr>
              <a:t>higher your rent</a:t>
            </a:r>
            <a:r>
              <a:rPr lang="en-US" dirty="0" smtClean="0"/>
              <a:t> is likely to be, and in NYC the density of locations can reach </a:t>
            </a:r>
            <a:r>
              <a:rPr lang="en-US" dirty="0" smtClean="0">
                <a:hlinkClick r:id="rId8"/>
              </a:rPr>
              <a:t>as high as 150</a:t>
            </a:r>
            <a:r>
              <a:rPr lang="en-US" dirty="0" smtClean="0"/>
              <a:t> with a radius of 5 miles!</a:t>
            </a:r>
            <a:br>
              <a:rPr lang="en-US" dirty="0" smtClean="0"/>
            </a:br>
            <a:r>
              <a:rPr lang="en-US" dirty="0" smtClean="0"/>
              <a:t/>
            </a:r>
            <a:br>
              <a:rPr lang="en-US" dirty="0" smtClean="0"/>
            </a:br>
            <a:r>
              <a:rPr lang="en-US" dirty="0" smtClean="0"/>
              <a:t>I wanted to look at not only how Starbucks were distributed across the USA (like in Von Worley's </a:t>
            </a:r>
            <a:r>
              <a:rPr lang="en-US" dirty="0" err="1" smtClean="0"/>
              <a:t>McMasterpiece</a:t>
            </a:r>
            <a:r>
              <a:rPr lang="en-US" dirty="0" smtClean="0"/>
              <a:t>) but how </a:t>
            </a:r>
            <a:r>
              <a:rPr lang="en-US" i="1" dirty="0" smtClean="0"/>
              <a:t>we </a:t>
            </a:r>
            <a:r>
              <a:rPr lang="en-US" dirty="0" smtClean="0"/>
              <a:t>are distributed around Starbucks.</a:t>
            </a:r>
            <a:br>
              <a:rPr lang="en-US" dirty="0" smtClean="0"/>
            </a:br>
            <a:r>
              <a:rPr lang="en-US" dirty="0" smtClean="0"/>
              <a:t/>
            </a:r>
            <a:br>
              <a:rPr lang="en-US" dirty="0" smtClean="0"/>
            </a:br>
            <a:r>
              <a:rPr lang="en-US" dirty="0" smtClean="0"/>
              <a:t>Here is the USA as mapped by </a:t>
            </a:r>
            <a:r>
              <a:rPr lang="en-US" i="1" dirty="0" smtClean="0"/>
              <a:t>Starbucks-owned</a:t>
            </a:r>
            <a:r>
              <a:rPr lang="en-US" dirty="0" smtClean="0"/>
              <a:t> locations (with thanks to my friend David B), connected using a </a:t>
            </a:r>
            <a:r>
              <a:rPr lang="en-US" dirty="0" smtClean="0">
                <a:hlinkClick r:id="rId9"/>
              </a:rPr>
              <a:t>Delaunay triangulation</a:t>
            </a:r>
            <a:r>
              <a:rPr lang="en-US" dirty="0" smtClean="0"/>
              <a:t>. As with Mc D's, these latte-slingers are clustered around </a:t>
            </a:r>
            <a:r>
              <a:rPr lang="en-US" dirty="0" smtClean="0">
                <a:hlinkClick r:id="rId10"/>
              </a:rPr>
              <a:t>major cities</a:t>
            </a:r>
            <a:r>
              <a:rPr lang="en-US" dirty="0" smtClean="0"/>
              <a:t> and highways. As an aside, I wonder if anyone has tried to calculate the </a:t>
            </a:r>
            <a:r>
              <a:rPr lang="en-US" dirty="0" smtClean="0">
                <a:hlinkClick r:id="rId11"/>
              </a:rPr>
              <a:t>optimal path</a:t>
            </a:r>
            <a:r>
              <a:rPr lang="en-US" dirty="0" smtClean="0"/>
              <a:t> for visiting </a:t>
            </a:r>
            <a:r>
              <a:rPr lang="en-US" dirty="0" smtClean="0">
                <a:hlinkClick r:id="rId12"/>
              </a:rPr>
              <a:t>every location</a:t>
            </a:r>
            <a:r>
              <a:rPr lang="en-US" dirty="0" smtClean="0"/>
              <a:t>...</a:t>
            </a:r>
          </a:p>
          <a:p>
            <a:endParaRPr lang="en-US" dirty="0" smtClean="0"/>
          </a:p>
          <a:p>
            <a:endParaRPr lang="en-US" dirty="0" smtClean="0"/>
          </a:p>
          <a:p>
            <a:r>
              <a:rPr lang="en-US" dirty="0" smtClean="0"/>
              <a:t>Related to the Delaunay triangulation, here is the </a:t>
            </a:r>
            <a:r>
              <a:rPr lang="en-US" dirty="0" err="1" smtClean="0">
                <a:hlinkClick r:id="rId13"/>
              </a:rPr>
              <a:t>Voronoi</a:t>
            </a:r>
            <a:r>
              <a:rPr lang="en-US" dirty="0" smtClean="0">
                <a:hlinkClick r:id="rId13"/>
              </a:rPr>
              <a:t> diagram</a:t>
            </a:r>
            <a:r>
              <a:rPr lang="en-US" dirty="0" smtClean="0"/>
              <a:t> for every Starbucks location. This beautiful grid of spaces can be used to tell you the </a:t>
            </a:r>
            <a:r>
              <a:rPr lang="en-US" dirty="0" smtClean="0">
                <a:hlinkClick r:id="rId14"/>
              </a:rPr>
              <a:t>furthest point</a:t>
            </a:r>
            <a:r>
              <a:rPr lang="en-US" dirty="0" smtClean="0"/>
              <a:t> from a company-owned Starbucks (about 170miles 140miles, though note that other franchise locations are relatively nearby, e.g. inside of grocery stores)</a:t>
            </a:r>
          </a:p>
          <a:p>
            <a:endParaRPr lang="en-US" dirty="0" smtClean="0"/>
          </a:p>
          <a:p>
            <a:endParaRPr lang="en-US" dirty="0" smtClean="0"/>
          </a:p>
          <a:p>
            <a:r>
              <a:rPr lang="en-US" dirty="0" smtClean="0"/>
              <a:t>Finally:  by comparing Starbucks locations to everyone's </a:t>
            </a:r>
            <a:r>
              <a:rPr lang="en-US" u="sng" dirty="0" smtClean="0"/>
              <a:t>favorite</a:t>
            </a:r>
            <a:r>
              <a:rPr lang="en-US" dirty="0" smtClean="0"/>
              <a:t> data source (the US 2010 Census) we can make a graph with a truly impressive result (in my opinion). By counting the number of people who live </a:t>
            </a:r>
            <a:r>
              <a:rPr lang="en-US" i="1" dirty="0" smtClean="0"/>
              <a:t>within</a:t>
            </a:r>
            <a:r>
              <a:rPr lang="en-US" dirty="0" smtClean="0"/>
              <a:t> a given distance to each Starbucks, we can measure how well centered </a:t>
            </a:r>
            <a:r>
              <a:rPr lang="en-US" dirty="0" err="1" smtClean="0"/>
              <a:t>Frappuccinos</a:t>
            </a:r>
            <a:r>
              <a:rPr lang="en-US" dirty="0" smtClean="0"/>
              <a:t> are to the US citizenry.</a:t>
            </a:r>
            <a:r>
              <a:rPr lang="en-US" b="1" dirty="0" smtClean="0"/>
              <a:t> In other words: draw a 1-mile circle around every store, then add up the % of the population living within the circles. Repeat for 2, 3, 4....100 miles. </a:t>
            </a:r>
            <a:r>
              <a:rPr lang="en-US" dirty="0" smtClean="0"/>
              <a:t>What I found left my jaw hanging...</a:t>
            </a:r>
          </a:p>
          <a:p>
            <a:endParaRPr lang="en-US" dirty="0" smtClean="0"/>
          </a:p>
          <a:p>
            <a:r>
              <a:rPr lang="en-US" dirty="0" smtClean="0"/>
              <a:t>There are </a:t>
            </a:r>
            <a:r>
              <a:rPr lang="en-US" dirty="0" smtClean="0">
                <a:hlinkClick r:id="rId15"/>
              </a:rPr>
              <a:t>~311 million</a:t>
            </a:r>
            <a:r>
              <a:rPr lang="en-US" dirty="0" smtClean="0"/>
              <a:t> people living in the USA, with </a:t>
            </a:r>
            <a:r>
              <a:rPr lang="en-US" dirty="0" smtClean="0">
                <a:hlinkClick r:id="rId16"/>
              </a:rPr>
              <a:t>82%</a:t>
            </a:r>
            <a:r>
              <a:rPr lang="en-US" dirty="0" smtClean="0"/>
              <a:t> living in urbanized areas. One might </a:t>
            </a:r>
            <a:r>
              <a:rPr lang="en-US" i="1" dirty="0" smtClean="0"/>
              <a:t>define</a:t>
            </a:r>
            <a:r>
              <a:rPr lang="en-US" dirty="0" smtClean="0"/>
              <a:t> urbanization in the modern era as the distance to the nearest Starbucks. An "urban" environment would therefore be anyplace within a 20 mile radius. Yes, </a:t>
            </a:r>
            <a:r>
              <a:rPr lang="en-US" b="1" dirty="0" smtClean="0"/>
              <a:t>more than 80% of the USA (that's 250,000,000 people) live within 20 miles of a Starbucks.</a:t>
            </a:r>
            <a:r>
              <a:rPr lang="en-US" dirty="0" smtClean="0"/>
              <a:t/>
            </a:r>
            <a:br>
              <a:rPr lang="en-US" dirty="0" smtClean="0"/>
            </a:br>
            <a:r>
              <a:rPr lang="en-US" dirty="0" smtClean="0"/>
              <a:t/>
            </a:r>
            <a:br>
              <a:rPr lang="en-US" dirty="0" smtClean="0"/>
            </a:br>
            <a:r>
              <a:rPr lang="en-US" dirty="0" smtClean="0"/>
              <a:t>While it might seem silly to drive 20 miles for a cup of </a:t>
            </a:r>
            <a:r>
              <a:rPr lang="en-US" dirty="0" smtClean="0">
                <a:hlinkClick r:id="rId17"/>
              </a:rPr>
              <a:t>Pike Place Roast</a:t>
            </a:r>
            <a:r>
              <a:rPr lang="en-US" dirty="0" smtClean="0"/>
              <a:t>, you would definitely drive that far to Lowes or Costco or </a:t>
            </a:r>
            <a:r>
              <a:rPr lang="en-US" dirty="0" err="1" smtClean="0"/>
              <a:t>Ikea</a:t>
            </a:r>
            <a:r>
              <a:rPr lang="en-US" dirty="0" smtClean="0"/>
              <a:t>... and you might get thirsty while you're out! And thus the burr grinder of progress spins on.</a:t>
            </a:r>
          </a:p>
          <a:p>
            <a:endParaRPr lang="en-US" dirty="0" smtClean="0"/>
          </a:p>
          <a:p>
            <a:r>
              <a:rPr lang="en-US" sz="1000" kern="1200" dirty="0" smtClean="0">
                <a:solidFill>
                  <a:schemeClr val="tx1"/>
                </a:solidFill>
                <a:latin typeface="Times New Roman" pitchFamily="18" charset="0"/>
                <a:ea typeface="+mn-ea"/>
                <a:cs typeface="+mn-cs"/>
              </a:rPr>
              <a:t>Professor Van Mieghem,</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Here is a fun diagram showing the network distributions for both Starbucks and Dunkin Donuts in my home state (Massachusetts). It’s a little dated but it does a good job of representing why Starbucks has struggled to enter this market.</a:t>
            </a:r>
          </a:p>
          <a:p>
            <a:endParaRPr lang="en-US" sz="1000" kern="1200" dirty="0" smtClean="0">
              <a:solidFill>
                <a:schemeClr val="tx1"/>
              </a:solidFill>
              <a:latin typeface="Times New Roman" pitchFamily="18" charset="0"/>
              <a:ea typeface="+mn-ea"/>
              <a:cs typeface="+mn-cs"/>
            </a:endParaRPr>
          </a:p>
          <a:p>
            <a:r>
              <a:rPr lang="en-US" sz="1000" u="sng" kern="1200" dirty="0" smtClean="0">
                <a:solidFill>
                  <a:schemeClr val="tx1"/>
                </a:solidFill>
                <a:latin typeface="Times New Roman" pitchFamily="18" charset="0"/>
                <a:ea typeface="+mn-ea"/>
                <a:cs typeface="+mn-cs"/>
                <a:hlinkClick r:id="rId18"/>
              </a:rPr>
              <a:t>http://www.boston.com/yourtown/massfacts/snapshot_dunkin_donuts_vs_starbucks_massachusetts/ </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Best,</a:t>
            </a:r>
          </a:p>
          <a:p>
            <a:r>
              <a:rPr lang="en-US" sz="1000" kern="1200" dirty="0" smtClean="0">
                <a:solidFill>
                  <a:schemeClr val="tx1"/>
                </a:solidFill>
                <a:latin typeface="Times New Roman" pitchFamily="18" charset="0"/>
                <a:ea typeface="+mn-ea"/>
                <a:cs typeface="+mn-cs"/>
              </a:rPr>
              <a:t>Sam </a:t>
            </a:r>
          </a:p>
          <a:p>
            <a:r>
              <a:rPr lang="en-US" sz="1000" kern="1200" dirty="0" smtClean="0">
                <a:solidFill>
                  <a:schemeClr val="tx1"/>
                </a:solidFill>
                <a:latin typeface="Times New Roman" pitchFamily="18" charset="0"/>
                <a:ea typeface="+mn-ea"/>
                <a:cs typeface="+mn-cs"/>
              </a:rPr>
              <a:t>-- </a:t>
            </a:r>
          </a:p>
          <a:p>
            <a:r>
              <a:rPr lang="en-US" sz="1000" b="1" kern="1200" smtClean="0">
                <a:solidFill>
                  <a:schemeClr val="tx1"/>
                </a:solidFill>
                <a:latin typeface="Times New Roman" pitchFamily="18" charset="0"/>
                <a:ea typeface="+mn-ea"/>
                <a:cs typeface="+mn-cs"/>
              </a:rPr>
              <a:t>Sam Shepard</a:t>
            </a:r>
            <a:endParaRPr lang="en-US" smtClean="0"/>
          </a:p>
          <a:p>
            <a:endParaRPr lang="en-US" dirty="0"/>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5723946C-FD13-B341-ADFF-0BFCCFF84196}" type="datetime1">
              <a:rPr lang="en-US" smtClean="0"/>
              <a:t>2/22/14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7107" name="Rectangle 3"/>
          <p:cNvSpPr>
            <a:spLocks noGrp="1" noChangeArrowheads="1"/>
          </p:cNvSpPr>
          <p:nvPr>
            <p:ph type="dt" sz="quarter" idx="1"/>
          </p:nvPr>
        </p:nvSpPr>
        <p:spPr>
          <a:noFill/>
        </p:spPr>
        <p:txBody>
          <a:bodyPr/>
          <a:lstStyle/>
          <a:p>
            <a:pPr defTabSz="941068"/>
            <a:fld id="{3E24BC07-86DC-5B4E-A88F-28015FAE82D0}" type="datetime1">
              <a:rPr lang="en-US" smtClean="0">
                <a:solidFill>
                  <a:prstClr val="black"/>
                </a:solidFill>
              </a:rPr>
              <a:t>2/22/14</a:t>
            </a:fld>
            <a:endParaRPr lang="en-US" dirty="0">
              <a:solidFill>
                <a:prstClr val="black"/>
              </a:solidFill>
            </a:endParaRPr>
          </a:p>
        </p:txBody>
      </p:sp>
      <p:sp>
        <p:nvSpPr>
          <p:cNvPr id="4710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7109" name="Rectangle 7"/>
          <p:cNvSpPr>
            <a:spLocks noGrp="1" noChangeArrowheads="1"/>
          </p:cNvSpPr>
          <p:nvPr>
            <p:ph type="sldNum" sz="quarter" idx="5"/>
          </p:nvPr>
        </p:nvSpPr>
        <p:spPr>
          <a:noFill/>
        </p:spPr>
        <p:txBody>
          <a:bodyPr/>
          <a:lstStyle/>
          <a:p>
            <a:pPr defTabSz="941068"/>
            <a:fld id="{CE3A3D3D-7B2D-47E7-BF4A-757E38292D43}" type="slidenum">
              <a:rPr lang="en-US">
                <a:solidFill>
                  <a:prstClr val="black"/>
                </a:solidFill>
              </a:rPr>
              <a:pPr defTabSz="941068"/>
              <a:t>33</a:t>
            </a:fld>
            <a:endParaRPr lang="en-US" dirty="0">
              <a:solidFill>
                <a:prstClr val="black"/>
              </a:solidFill>
            </a:endParaRPr>
          </a:p>
        </p:txBody>
      </p:sp>
      <p:sp>
        <p:nvSpPr>
          <p:cNvPr id="4711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noFill/>
          <a:ln/>
        </p:spPr>
        <p:txBody>
          <a:bodyPr/>
          <a:lstStyle/>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51203" name="Rectangle 3"/>
          <p:cNvSpPr>
            <a:spLocks noGrp="1" noChangeArrowheads="1"/>
          </p:cNvSpPr>
          <p:nvPr>
            <p:ph type="dt" sz="quarter" idx="1"/>
          </p:nvPr>
        </p:nvSpPr>
        <p:spPr>
          <a:noFill/>
        </p:spPr>
        <p:txBody>
          <a:bodyPr/>
          <a:lstStyle/>
          <a:p>
            <a:pPr defTabSz="941068"/>
            <a:fld id="{297C2C0B-926C-644A-9FC1-0B86409DAF4E}" type="datetime1">
              <a:rPr lang="en-US" smtClean="0">
                <a:solidFill>
                  <a:prstClr val="black"/>
                </a:solidFill>
              </a:rPr>
              <a:t>2/22/14</a:t>
            </a:fld>
            <a:endParaRPr lang="en-US" dirty="0">
              <a:solidFill>
                <a:prstClr val="black"/>
              </a:solidFill>
            </a:endParaRPr>
          </a:p>
        </p:txBody>
      </p:sp>
      <p:sp>
        <p:nvSpPr>
          <p:cNvPr id="51204"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1205" name="Rectangle 7"/>
          <p:cNvSpPr>
            <a:spLocks noGrp="1" noChangeArrowheads="1"/>
          </p:cNvSpPr>
          <p:nvPr>
            <p:ph type="sldNum" sz="quarter" idx="5"/>
          </p:nvPr>
        </p:nvSpPr>
        <p:spPr>
          <a:noFill/>
        </p:spPr>
        <p:txBody>
          <a:bodyPr/>
          <a:lstStyle/>
          <a:p>
            <a:pPr defTabSz="941068"/>
            <a:fld id="{12128527-E821-4005-9167-2D9609A6AA90}" type="slidenum">
              <a:rPr lang="en-US">
                <a:solidFill>
                  <a:prstClr val="black"/>
                </a:solidFill>
              </a:rPr>
              <a:pPr defTabSz="941068"/>
              <a:t>34</a:t>
            </a:fld>
            <a:endParaRPr lang="en-US" dirty="0">
              <a:solidFill>
                <a:prstClr val="black"/>
              </a:solidFill>
            </a:endParaRPr>
          </a:p>
        </p:txBody>
      </p:sp>
      <p:sp>
        <p:nvSpPr>
          <p:cNvPr id="51206" name="Rectangle 4"/>
          <p:cNvSpPr>
            <a:spLocks noGrp="1" noRot="1" noChangeAspect="1" noChangeArrowheads="1" noTextEdit="1"/>
          </p:cNvSpPr>
          <p:nvPr>
            <p:ph type="sldImg"/>
          </p:nvPr>
        </p:nvSpPr>
        <p:spPr>
          <a:ln/>
        </p:spPr>
      </p:sp>
      <p:sp>
        <p:nvSpPr>
          <p:cNvPr id="51207" name="Rectangle 5"/>
          <p:cNvSpPr>
            <a:spLocks noGrp="1" noChangeArrowheads="1"/>
          </p:cNvSpPr>
          <p:nvPr>
            <p:ph type="body" idx="1"/>
          </p:nvPr>
        </p:nvSpPr>
        <p:spPr>
          <a:noFill/>
          <a:ln/>
        </p:spPr>
        <p:txBody>
          <a:bodyPr/>
          <a:lstStyle/>
          <a:p>
            <a:pPr lvl="2" eaLnBrk="1" hangingPunct="1">
              <a:buClr>
                <a:srgbClr val="FF3300"/>
              </a:buClr>
            </a:pPr>
            <a:r>
              <a:rPr lang="en-US" b="1" smtClean="0">
                <a:solidFill>
                  <a:schemeClr val="bg1"/>
                </a:solidFill>
              </a:rPr>
              <a:t>Next Case: </a:t>
            </a:r>
            <a:r>
              <a:rPr lang="en-US" i="1" smtClean="0">
                <a:solidFill>
                  <a:schemeClr val="bg1"/>
                </a:solidFill>
              </a:rPr>
              <a:t>Mexico-China </a:t>
            </a:r>
            <a:r>
              <a:rPr lang="en-US" smtClean="0">
                <a:solidFill>
                  <a:schemeClr val="bg1"/>
                </a:solidFill>
              </a:rPr>
              <a:t>+ panel</a:t>
            </a:r>
            <a:endParaRPr lang="en-US" i="1" smtClean="0">
              <a:solidFill>
                <a:schemeClr val="bg1"/>
              </a:solidFill>
            </a:endParaRPr>
          </a:p>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36488"/>
            <a:r>
              <a:rPr lang="en-US" smtClean="0">
                <a:solidFill>
                  <a:prstClr val="black"/>
                </a:solidFill>
              </a:rPr>
              <a:t>OPNS454</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36488"/>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36488"/>
            <a:fld id="{7D3A6A4A-06E5-4787-A15A-93B1726D1B42}" type="slidenum">
              <a:rPr lang="en-US">
                <a:solidFill>
                  <a:prstClr val="black"/>
                </a:solidFill>
              </a:rPr>
              <a:pPr defTabSz="936488"/>
              <a:t>35</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463675" y="314325"/>
            <a:ext cx="4084638" cy="3063875"/>
          </a:xfrm>
          <a:ln/>
        </p:spPr>
      </p:sp>
      <p:sp>
        <p:nvSpPr>
          <p:cNvPr id="79878" name="Notes Placeholder 6"/>
          <p:cNvSpPr>
            <a:spLocks noGrp="1"/>
          </p:cNvSpPr>
          <p:nvPr/>
        </p:nvSpPr>
        <p:spPr bwMode="auto">
          <a:xfrm>
            <a:off x="280989" y="3343275"/>
            <a:ext cx="6448425" cy="5741988"/>
          </a:xfrm>
          <a:prstGeom prst="rect">
            <a:avLst/>
          </a:prstGeom>
          <a:noFill/>
          <a:ln w="9525">
            <a:noFill/>
            <a:miter lim="800000"/>
            <a:headEnd/>
            <a:tailEnd/>
          </a:ln>
        </p:spPr>
        <p:txBody>
          <a:bodyPr lIns="94000" tIns="47001" rIns="94000" bIns="47001"/>
          <a:lstStyle/>
          <a:p>
            <a:pPr eaLnBrk="0" hangingPunct="0">
              <a:spcBef>
                <a:spcPct val="30000"/>
              </a:spcBef>
            </a:pPr>
            <a:endParaRPr lang="en-US" sz="1000" dirty="0" smtClean="0">
              <a:solidFill>
                <a:prstClr val="black"/>
              </a:solidFill>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u="sng" dirty="0" smtClean="0">
                <a:hlinkClick r:id="rId3"/>
              </a:rPr>
              <a:t>http://tuck.sourcinggame.net</a:t>
            </a:r>
            <a:r>
              <a:rPr lang="en-US" u="sng" dirty="0" smtClean="0"/>
              <a:t> in </a:t>
            </a:r>
            <a:r>
              <a:rPr lang="en-US" dirty="0" smtClean="0"/>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0348" indent="-220348">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dirty="0" smtClean="0"/>
              <a:t>3:30-3:41: Started class with midterm evaluation feedback (at least 5min) &amp; then start up game.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dirty="0" smtClean="0"/>
              <a:t>Debrief: show summary data and ask teams what they did.</a:t>
            </a:r>
          </a:p>
          <a:p>
            <a:r>
              <a:rPr lang="en-US" dirty="0" smtClean="0"/>
              <a:t>Show forecasting and ask what they did (pick up dynamic strategies) </a:t>
            </a:r>
          </a:p>
          <a:p>
            <a:r>
              <a:rPr lang="en-US" dirty="0" smtClean="0"/>
              <a:t>Slides  in last 10 minutes—next time use 15. </a:t>
            </a:r>
          </a:p>
          <a:p>
            <a:r>
              <a:rPr lang="en-US" dirty="0" smtClean="0"/>
              <a:t>Total 93min.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fld id="{5694BDAB-A217-46B8-AE4C-75F13FF92E8B}" type="slidenum">
              <a:rPr lang="en-US" sz="1200" smtClean="0">
                <a:solidFill>
                  <a:srgbClr val="000000"/>
                </a:solidFill>
              </a:rPr>
              <a:pPr/>
              <a:t>36</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sz="1200" smtClean="0">
                <a:solidFill>
                  <a:srgbClr val="000000"/>
                </a:solidFill>
              </a:rPr>
              <a:t>OPNS454</a:t>
            </a:r>
            <a:endParaRPr lang="en-US" sz="1200" dirty="0">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37</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38</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39400"/>
            <a:r>
              <a:rPr lang="en-US" smtClean="0"/>
              <a:t>OPNS454</a:t>
            </a:r>
            <a:endParaRPr lang="en-US" dirty="0" smtClean="0"/>
          </a:p>
        </p:txBody>
      </p:sp>
      <p:sp>
        <p:nvSpPr>
          <p:cNvPr id="39939" name="Rectangle 3"/>
          <p:cNvSpPr>
            <a:spLocks noGrp="1" noChangeArrowheads="1"/>
          </p:cNvSpPr>
          <p:nvPr>
            <p:ph type="dt" sz="quarter" idx="1"/>
          </p:nvPr>
        </p:nvSpPr>
        <p:spPr>
          <a:noFill/>
        </p:spPr>
        <p:txBody>
          <a:bodyPr/>
          <a:lstStyle/>
          <a:p>
            <a:pPr defTabSz="939400"/>
            <a:fld id="{283C077E-ADF3-D24C-BE30-B1A726CA7633}" type="datetime1">
              <a:rPr lang="en-US" smtClean="0"/>
              <a:t>2/22/14</a:t>
            </a:fld>
            <a:endParaRPr lang="en-US" dirty="0" smtClean="0"/>
          </a:p>
        </p:txBody>
      </p:sp>
      <p:sp>
        <p:nvSpPr>
          <p:cNvPr id="39940" name="Rectangle 6"/>
          <p:cNvSpPr>
            <a:spLocks noGrp="1" noChangeArrowheads="1"/>
          </p:cNvSpPr>
          <p:nvPr>
            <p:ph type="ftr" sz="quarter" idx="4"/>
          </p:nvPr>
        </p:nvSpPr>
        <p:spPr>
          <a:noFill/>
        </p:spPr>
        <p:txBody>
          <a:bodyPr/>
          <a:lstStyle/>
          <a:p>
            <a:pPr defTabSz="939400"/>
            <a:r>
              <a:rPr lang="en-US" dirty="0" smtClean="0"/>
              <a:t>© Van Mieghem</a:t>
            </a:r>
          </a:p>
        </p:txBody>
      </p:sp>
      <p:sp>
        <p:nvSpPr>
          <p:cNvPr id="39941" name="Rectangle 7"/>
          <p:cNvSpPr>
            <a:spLocks noGrp="1" noChangeArrowheads="1"/>
          </p:cNvSpPr>
          <p:nvPr>
            <p:ph type="sldNum" sz="quarter" idx="5"/>
          </p:nvPr>
        </p:nvSpPr>
        <p:spPr>
          <a:noFill/>
        </p:spPr>
        <p:txBody>
          <a:bodyPr/>
          <a:lstStyle/>
          <a:p>
            <a:pPr defTabSz="939400"/>
            <a:fld id="{B8E08B8E-6AB7-4C9C-997C-2454F03F883F}" type="slidenum">
              <a:rPr lang="en-US" smtClean="0"/>
              <a:pPr defTabSz="939400"/>
              <a:t>4</a:t>
            </a:fld>
            <a:endParaRPr lang="en-US" dirty="0" smtClean="0"/>
          </a:p>
        </p:txBody>
      </p:sp>
      <p:sp>
        <p:nvSpPr>
          <p:cNvPr id="39942"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a:t>
            </a:r>
            <a:endParaRPr lang="en-US"/>
          </a:p>
        </p:txBody>
      </p:sp>
      <p:sp>
        <p:nvSpPr>
          <p:cNvPr id="5" name="Date Placeholder 4"/>
          <p:cNvSpPr>
            <a:spLocks noGrp="1"/>
          </p:cNvSpPr>
          <p:nvPr>
            <p:ph type="dt" idx="11"/>
          </p:nvPr>
        </p:nvSpPr>
        <p:spPr/>
        <p:txBody>
          <a:bodyPr/>
          <a:lstStyle/>
          <a:p>
            <a:pPr>
              <a:defRPr/>
            </a:pPr>
            <a:fld id="{86883A5E-82EE-3C4A-8B09-2C816EDCBBF2}" type="datetime1">
              <a:rPr lang="en-US" smtClean="0"/>
              <a:t>2/22/14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41068"/>
            <a:r>
              <a:rPr lang="en-US" smtClean="0">
                <a:ea typeface="ＭＳ Ｐゴシック" pitchFamily="34" charset="-128"/>
              </a:rPr>
              <a:t>OPNS454</a:t>
            </a:r>
            <a:endParaRPr lang="en-US" dirty="0" smtClean="0">
              <a:ea typeface="ＭＳ Ｐゴシック" pitchFamily="34" charset="-128"/>
            </a:endParaRPr>
          </a:p>
        </p:txBody>
      </p:sp>
      <p:sp>
        <p:nvSpPr>
          <p:cNvPr id="111619" name="Rectangle 3"/>
          <p:cNvSpPr>
            <a:spLocks noGrp="1" noChangeArrowheads="1"/>
          </p:cNvSpPr>
          <p:nvPr>
            <p:ph type="dt" sz="quarter" idx="1"/>
          </p:nvPr>
        </p:nvSpPr>
        <p:spPr>
          <a:noFill/>
        </p:spPr>
        <p:txBody>
          <a:bodyPr/>
          <a:lstStyle/>
          <a:p>
            <a:fld id="{724825D3-08FB-7B44-97E3-EE6E13A0AD19}" type="datetime1">
              <a:rPr lang="en-US" smtClean="0"/>
              <a:t>2/22/14</a:t>
            </a:fld>
            <a:endParaRPr lang="en-US"/>
          </a:p>
        </p:txBody>
      </p:sp>
      <p:sp>
        <p:nvSpPr>
          <p:cNvPr id="111620" name="Rectangle 6"/>
          <p:cNvSpPr>
            <a:spLocks noGrp="1" noChangeArrowheads="1"/>
          </p:cNvSpPr>
          <p:nvPr>
            <p:ph type="ftr" sz="quarter" idx="4"/>
          </p:nvPr>
        </p:nvSpPr>
        <p:spPr>
          <a:noFill/>
        </p:spPr>
        <p:txBody>
          <a:bodyPr/>
          <a:lstStyle/>
          <a:p>
            <a:r>
              <a:rPr lang="en-US"/>
              <a:t>© Van Mieghem</a:t>
            </a:r>
          </a:p>
        </p:txBody>
      </p:sp>
      <p:sp>
        <p:nvSpPr>
          <p:cNvPr id="111621" name="Rectangle 7"/>
          <p:cNvSpPr>
            <a:spLocks noGrp="1" noChangeArrowheads="1"/>
          </p:cNvSpPr>
          <p:nvPr>
            <p:ph type="sldNum" sz="quarter" idx="5"/>
          </p:nvPr>
        </p:nvSpPr>
        <p:spPr>
          <a:noFill/>
        </p:spPr>
        <p:txBody>
          <a:bodyPr/>
          <a:lstStyle/>
          <a:p>
            <a:fld id="{88EE7FCE-E9C2-46CB-B555-C4698C2E0545}" type="slidenum">
              <a:rPr lang="en-US"/>
              <a:pPr/>
              <a:t>41</a:t>
            </a:fld>
            <a:endParaRPr lang="en-US"/>
          </a:p>
        </p:txBody>
      </p:sp>
      <p:sp>
        <p:nvSpPr>
          <p:cNvPr id="111622" name="Rectangle 2"/>
          <p:cNvSpPr>
            <a:spLocks noGrp="1" noRot="1" noChangeAspect="1" noChangeArrowheads="1" noTextEdit="1"/>
          </p:cNvSpPr>
          <p:nvPr>
            <p:ph type="sldImg"/>
          </p:nvPr>
        </p:nvSpPr>
        <p:spPr>
          <a:xfrm>
            <a:off x="293688" y="220663"/>
            <a:ext cx="4078287" cy="3060700"/>
          </a:xfrm>
          <a:ln/>
        </p:spPr>
      </p:sp>
      <p:sp>
        <p:nvSpPr>
          <p:cNvPr id="111623" name="Rectangle 3"/>
          <p:cNvSpPr>
            <a:spLocks noGrp="1" noChangeArrowheads="1"/>
          </p:cNvSpPr>
          <p:nvPr>
            <p:ph type="body" idx="1"/>
          </p:nvPr>
        </p:nvSpPr>
        <p:spPr>
          <a:xfrm>
            <a:off x="281451" y="3343200"/>
            <a:ext cx="6447499" cy="5744154"/>
          </a:xfrm>
          <a:noFill/>
          <a:ln/>
        </p:spPr>
        <p:txBody>
          <a:bodyPr/>
          <a:lstStyle/>
          <a:p>
            <a:r>
              <a:rPr lang="en-US" dirty="0" smtClean="0">
                <a:ea typeface="ＭＳ Ｐゴシック" pitchFamily="34" charset="-128"/>
              </a:rPr>
              <a:t>Professor, </a:t>
            </a:r>
          </a:p>
          <a:p>
            <a:r>
              <a:rPr lang="en-US" dirty="0" smtClean="0">
                <a:ea typeface="ＭＳ Ｐゴシック" pitchFamily="34" charset="-128"/>
              </a:rPr>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dirty="0" smtClean="0">
                <a:ea typeface="ＭＳ Ｐゴシック" pitchFamily="34" charset="-128"/>
              </a:rPr>
              <a:t>Cheers,</a:t>
            </a:r>
          </a:p>
          <a:p>
            <a:r>
              <a:rPr lang="en-US" dirty="0" smtClean="0">
                <a:ea typeface="ＭＳ Ｐゴシック" pitchFamily="34" charset="-128"/>
              </a:rPr>
              <a:t>Michael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________________________________________________</a:t>
            </a:r>
          </a:p>
          <a:p>
            <a:r>
              <a:rPr lang="en-US" dirty="0" smtClean="0">
                <a:ea typeface="ＭＳ Ｐゴシック" pitchFamily="34" charset="-128"/>
              </a:rPr>
              <a:t>Michael D.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mloesel2007@kellogg.northwestern.edu</a:t>
            </a:r>
          </a:p>
          <a:p>
            <a:r>
              <a:rPr lang="en-US" dirty="0" smtClean="0">
                <a:ea typeface="ＭＳ Ｐゴシック" pitchFamily="34" charset="-128"/>
              </a:rPr>
              <a:t>Kellogg School of Management</a:t>
            </a:r>
          </a:p>
          <a:p>
            <a:r>
              <a:rPr lang="en-US" dirty="0" smtClean="0">
                <a:ea typeface="ＭＳ Ｐゴシック" pitchFamily="34" charset="-128"/>
              </a:rPr>
              <a:t>Northwestern University</a:t>
            </a:r>
          </a:p>
          <a:p>
            <a:endParaRPr lang="en-US" dirty="0" smtClean="0">
              <a:ea typeface="ＭＳ Ｐゴシック" pitchFamily="34" charset="-128"/>
            </a:endParaRPr>
          </a:p>
          <a:p>
            <a:endParaRPr lang="en-US" dirty="0" smtClean="0">
              <a:ea typeface="ＭＳ Ｐゴシック" pitchFamily="34" charset="-128"/>
            </a:endParaRPr>
          </a:p>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a:p>
            <a:endParaRPr lang="en-US" dirty="0" smtClean="0">
              <a:ea typeface="ＭＳ Ｐゴシック"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8131" name="Rectangle 3"/>
          <p:cNvSpPr>
            <a:spLocks noGrp="1" noChangeArrowheads="1"/>
          </p:cNvSpPr>
          <p:nvPr>
            <p:ph type="dt" sz="quarter" idx="1"/>
          </p:nvPr>
        </p:nvSpPr>
        <p:spPr>
          <a:noFill/>
        </p:spPr>
        <p:txBody>
          <a:bodyPr/>
          <a:lstStyle/>
          <a:p>
            <a:pPr defTabSz="941068"/>
            <a:fld id="{9B74C5D4-2218-D14F-AB31-BED422591D81}" type="datetime1">
              <a:rPr lang="en-US" smtClean="0">
                <a:solidFill>
                  <a:prstClr val="black"/>
                </a:solidFill>
              </a:rPr>
              <a:t>2/22/14</a:t>
            </a:fld>
            <a:endParaRPr lang="en-US" dirty="0">
              <a:solidFill>
                <a:prstClr val="black"/>
              </a:solidFill>
            </a:endParaRPr>
          </a:p>
        </p:txBody>
      </p:sp>
      <p:sp>
        <p:nvSpPr>
          <p:cNvPr id="4813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8133" name="Rectangle 7"/>
          <p:cNvSpPr>
            <a:spLocks noGrp="1" noChangeArrowheads="1"/>
          </p:cNvSpPr>
          <p:nvPr>
            <p:ph type="sldNum" sz="quarter" idx="5"/>
          </p:nvPr>
        </p:nvSpPr>
        <p:spPr>
          <a:noFill/>
        </p:spPr>
        <p:txBody>
          <a:bodyPr/>
          <a:lstStyle/>
          <a:p>
            <a:pPr defTabSz="941068"/>
            <a:fld id="{0DB157CF-44F1-4E0C-AD6E-F593DD394949}" type="slidenum">
              <a:rPr lang="en-US">
                <a:solidFill>
                  <a:prstClr val="black"/>
                </a:solidFill>
              </a:rPr>
              <a:pPr defTabSz="941068"/>
              <a:t>42</a:t>
            </a:fld>
            <a:endParaRPr lang="en-US" dirty="0">
              <a:solidFill>
                <a:prstClr val="black"/>
              </a:solidFill>
            </a:endParaRPr>
          </a:p>
        </p:txBody>
      </p:sp>
      <p:sp>
        <p:nvSpPr>
          <p:cNvPr id="4813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8135" name="Rectangle 3"/>
          <p:cNvSpPr>
            <a:spLocks noGrp="1" noChangeArrowheads="1"/>
          </p:cNvSpPr>
          <p:nvPr>
            <p:ph type="body" idx="1"/>
          </p:nvPr>
        </p:nvSpPr>
        <p:spPr>
          <a:noFill/>
          <a:ln/>
        </p:spPr>
        <p:txBody>
          <a:bodyPr/>
          <a:lstStyle/>
          <a:p>
            <a:r>
              <a:rPr lang="en-US" smtClean="0"/>
              <a:t>Timing and lcoation also interact.</a:t>
            </a:r>
          </a:p>
          <a:p>
            <a:endParaRPr lang="en-US" smtClean="0"/>
          </a:p>
          <a:p>
            <a:r>
              <a:rPr lang="en-US" smtClean="0"/>
              <a:t>You are Acciona and are starting operations in the US. </a:t>
            </a:r>
          </a:p>
          <a:p>
            <a:r>
              <a:rPr lang="en-US" smtClean="0"/>
              <a:t>- Assume you have a myopic view and build one location: that would be best in A.</a:t>
            </a:r>
          </a:p>
          <a:p>
            <a:r>
              <a:rPr lang="en-US" smtClean="0"/>
              <a:t>- If, however, you anticipate potential future additions: it may be better to start in B so that in the longer term you add C.  [B+C have lower TLC than A.]</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4035" name="Rectangle 3"/>
          <p:cNvSpPr>
            <a:spLocks noGrp="1" noChangeArrowheads="1"/>
          </p:cNvSpPr>
          <p:nvPr>
            <p:ph type="dt" sz="quarter" idx="1"/>
          </p:nvPr>
        </p:nvSpPr>
        <p:spPr>
          <a:noFill/>
        </p:spPr>
        <p:txBody>
          <a:bodyPr/>
          <a:lstStyle/>
          <a:p>
            <a:pPr defTabSz="941068"/>
            <a:fld id="{9AE9E16E-AA9F-BE4C-BE7D-15EA6466EB65}" type="datetime1">
              <a:rPr lang="en-US" smtClean="0">
                <a:solidFill>
                  <a:prstClr val="black"/>
                </a:solidFill>
              </a:rPr>
              <a:t>2/22/14</a:t>
            </a:fld>
            <a:endParaRPr lang="en-US" dirty="0">
              <a:solidFill>
                <a:prstClr val="black"/>
              </a:solidFill>
            </a:endParaRPr>
          </a:p>
        </p:txBody>
      </p:sp>
      <p:sp>
        <p:nvSpPr>
          <p:cNvPr id="4403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4037" name="Rectangle 7"/>
          <p:cNvSpPr>
            <a:spLocks noGrp="1" noChangeArrowheads="1"/>
          </p:cNvSpPr>
          <p:nvPr>
            <p:ph type="sldNum" sz="quarter" idx="5"/>
          </p:nvPr>
        </p:nvSpPr>
        <p:spPr>
          <a:noFill/>
        </p:spPr>
        <p:txBody>
          <a:bodyPr/>
          <a:lstStyle/>
          <a:p>
            <a:pPr defTabSz="941068"/>
            <a:fld id="{EA6DE0EB-49C8-4AFC-99A7-6FB6CD3FC5F5}" type="slidenum">
              <a:rPr lang="en-US">
                <a:solidFill>
                  <a:prstClr val="black"/>
                </a:solidFill>
              </a:rPr>
              <a:pPr defTabSz="941068"/>
              <a:t>43</a:t>
            </a:fld>
            <a:endParaRPr lang="en-US" dirty="0">
              <a:solidFill>
                <a:prstClr val="black"/>
              </a:solidFill>
            </a:endParaRPr>
          </a:p>
        </p:txBody>
      </p:sp>
      <p:sp>
        <p:nvSpPr>
          <p:cNvPr id="4403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4039" name="Rectangle 3"/>
          <p:cNvSpPr>
            <a:spLocks noGrp="1" noChangeArrowheads="1"/>
          </p:cNvSpPr>
          <p:nvPr>
            <p:ph type="body" idx="1"/>
          </p:nvPr>
        </p:nvSpPr>
        <p:spPr>
          <a:noFill/>
          <a:ln/>
        </p:spPr>
        <p:txBody>
          <a:bodyPr/>
          <a:lstStyle/>
          <a:p>
            <a:r>
              <a:rPr lang="en-US" i="1" smtClean="0"/>
              <a:t>For which industries is spatial analysis important?</a:t>
            </a:r>
          </a:p>
          <a:p>
            <a:r>
              <a:rPr lang="en-US" i="1" smtClean="0"/>
              <a:t>	- </a:t>
            </a:r>
            <a:r>
              <a:rPr lang="en-US" smtClean="0"/>
              <a:t>when transportation is an important cost factor</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50179" name="Rectangle 3"/>
          <p:cNvSpPr>
            <a:spLocks noGrp="1" noChangeArrowheads="1"/>
          </p:cNvSpPr>
          <p:nvPr>
            <p:ph type="dt" sz="quarter" idx="1"/>
          </p:nvPr>
        </p:nvSpPr>
        <p:spPr>
          <a:noFill/>
        </p:spPr>
        <p:txBody>
          <a:bodyPr/>
          <a:lstStyle/>
          <a:p>
            <a:pPr defTabSz="941068"/>
            <a:fld id="{B24080F0-91E0-014F-AC5E-1310A9D95A2D}" type="datetime1">
              <a:rPr lang="en-US" smtClean="0">
                <a:solidFill>
                  <a:prstClr val="black"/>
                </a:solidFill>
              </a:rPr>
              <a:t>2/22/14</a:t>
            </a:fld>
            <a:endParaRPr lang="en-US" dirty="0">
              <a:solidFill>
                <a:prstClr val="black"/>
              </a:solidFill>
            </a:endParaRPr>
          </a:p>
        </p:txBody>
      </p:sp>
      <p:sp>
        <p:nvSpPr>
          <p:cNvPr id="5018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41068"/>
            <a:fld id="{B5397205-78B2-44DA-A926-D6FF28DA6560}" type="slidenum">
              <a:rPr lang="en-US">
                <a:solidFill>
                  <a:prstClr val="black"/>
                </a:solidFill>
              </a:rPr>
              <a:pPr defTabSz="941068"/>
              <a:t>44</a:t>
            </a:fld>
            <a:endParaRPr lang="en-US" dirty="0">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1987" name="Rectangle 3"/>
          <p:cNvSpPr>
            <a:spLocks noGrp="1" noChangeArrowheads="1"/>
          </p:cNvSpPr>
          <p:nvPr>
            <p:ph type="dt" sz="quarter" idx="1"/>
          </p:nvPr>
        </p:nvSpPr>
        <p:spPr>
          <a:noFill/>
        </p:spPr>
        <p:txBody>
          <a:bodyPr/>
          <a:lstStyle/>
          <a:p>
            <a:pPr defTabSz="941068"/>
            <a:fld id="{878ABE96-2198-9041-A2CF-804B84824D71}" type="datetime1">
              <a:rPr lang="en-US" smtClean="0">
                <a:solidFill>
                  <a:prstClr val="black"/>
                </a:solidFill>
              </a:rPr>
              <a:t>2/22/14</a:t>
            </a:fld>
            <a:endParaRPr lang="en-US" dirty="0">
              <a:solidFill>
                <a:prstClr val="black"/>
              </a:solidFill>
            </a:endParaRPr>
          </a:p>
        </p:txBody>
      </p:sp>
      <p:sp>
        <p:nvSpPr>
          <p:cNvPr id="4198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1989" name="Rectangle 7"/>
          <p:cNvSpPr>
            <a:spLocks noGrp="1" noChangeArrowheads="1"/>
          </p:cNvSpPr>
          <p:nvPr>
            <p:ph type="sldNum" sz="quarter" idx="5"/>
          </p:nvPr>
        </p:nvSpPr>
        <p:spPr>
          <a:noFill/>
        </p:spPr>
        <p:txBody>
          <a:bodyPr/>
          <a:lstStyle/>
          <a:p>
            <a:pPr defTabSz="941068"/>
            <a:fld id="{BBC9328C-CAF1-4487-8455-3DA3DB670445}" type="slidenum">
              <a:rPr lang="en-US">
                <a:solidFill>
                  <a:prstClr val="black"/>
                </a:solidFill>
              </a:rPr>
              <a:pPr defTabSz="941068"/>
              <a:t>45</a:t>
            </a:fld>
            <a:endParaRPr lang="en-US" dirty="0">
              <a:solidFill>
                <a:prstClr val="black"/>
              </a:solidFill>
            </a:endParaRPr>
          </a:p>
        </p:txBody>
      </p:sp>
      <p:sp>
        <p:nvSpPr>
          <p:cNvPr id="4199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1991" name="Rectangle 3"/>
          <p:cNvSpPr>
            <a:spLocks noGrp="1" noChangeArrowheads="1"/>
          </p:cNvSpPr>
          <p:nvPr>
            <p:ph type="body" idx="1"/>
          </p:nvPr>
        </p:nvSpPr>
        <p:spPr>
          <a:noFill/>
          <a:ln/>
        </p:spPr>
        <p:txBody>
          <a:bodyPr/>
          <a:lstStyle/>
          <a:p>
            <a:r>
              <a:rPr lang="en-US" smtClean="0"/>
              <a:t>Hi Prof. v. Mieghem:  You asked me to send you a story I brought up last class. When we talked about the Cargolifter Zeppelins, you asked me to talk about this company. My association with Cargolifter was that the unions at Audi were afraid of it. They thought that as long as VW invested in the large steel presses in Germany, there will be automotive manufacturing. But Cargolifter would actually give them the option to transport even those heavy presses to other sites, e.g., in Eastern Europe. So they were glad to see the company go bankrupt.  --Best, Sebastian Bachmann, MBA/MEM 2007,  sbachmann2007@kellogg.northwestern.edu</a:t>
            </a:r>
          </a:p>
          <a:p>
            <a:endParaRPr lang="en-US" smtClean="0"/>
          </a:p>
          <a:p>
            <a:pPr>
              <a:lnSpc>
                <a:spcPct val="90000"/>
              </a:lnSpc>
            </a:pPr>
            <a:r>
              <a:rPr lang="en-US" smtClean="0"/>
              <a:t>Airships, also called </a:t>
            </a:r>
            <a:r>
              <a:rPr lang="en-US" b="1" smtClean="0"/>
              <a:t>dirigibles</a:t>
            </a:r>
            <a:r>
              <a:rPr lang="en-US" smtClean="0"/>
              <a:t>, served as an alternative to transoceanic travel by boat in the early 1900s. However, the future of dirigibles as transportation vehicles ended when the </a:t>
            </a:r>
            <a:r>
              <a:rPr lang="en-US" b="1" smtClean="0"/>
              <a:t>Hindenburg</a:t>
            </a:r>
            <a:r>
              <a:rPr lang="en-US" smtClean="0"/>
              <a:t>, a giant hydrogen-filled dirigible, burst into flames over Lakehurst, N.J., in 1937. Once </a:t>
            </a:r>
            <a:r>
              <a:rPr lang="en-US" smtClean="0">
                <a:hlinkClick r:id="rId3"/>
              </a:rPr>
              <a:t>airplanes</a:t>
            </a:r>
            <a:r>
              <a:rPr lang="en-US" smtClean="0"/>
              <a:t> were recognized as safe for passenger travel, few saw a need for commercial airships. </a:t>
            </a:r>
          </a:p>
          <a:p>
            <a:pPr>
              <a:lnSpc>
                <a:spcPct val="90000"/>
              </a:lnSpc>
            </a:pPr>
            <a:endParaRPr lang="en-US" smtClean="0"/>
          </a:p>
          <a:p>
            <a:pPr>
              <a:lnSpc>
                <a:spcPct val="90000"/>
              </a:lnSpc>
            </a:pPr>
            <a:r>
              <a:rPr lang="en-US" smtClean="0"/>
              <a:t>Most airships you see today are used as flying billboards, like the </a:t>
            </a:r>
            <a:r>
              <a:rPr lang="en-US" smtClean="0">
                <a:hlinkClick r:id="rId4"/>
              </a:rPr>
              <a:t>Goodyear</a:t>
            </a:r>
            <a:r>
              <a:rPr lang="en-US" smtClean="0"/>
              <a:t> or </a:t>
            </a:r>
            <a:r>
              <a:rPr lang="en-US" smtClean="0">
                <a:hlinkClick r:id="rId5"/>
              </a:rPr>
              <a:t>Fuji</a:t>
            </a:r>
            <a:r>
              <a:rPr lang="en-US" smtClean="0"/>
              <a:t> blimps you see hovering above major sporting events. But airships may soon provide more than advertising. One German company is bringing back the mammoth dirigibles of the early 20th century to fill a niche in the transportation industry. </a:t>
            </a:r>
            <a:r>
              <a:rPr lang="en-US" smtClean="0">
                <a:hlinkClick r:id="rId6"/>
              </a:rPr>
              <a:t>CargoLifter AG</a:t>
            </a:r>
            <a:r>
              <a:rPr lang="en-US" smtClean="0"/>
              <a:t> is investing in the idea that dirigibles have an advantage over other forms of transportation. </a:t>
            </a:r>
            <a:r>
              <a:rPr lang="en-US" smtClean="0">
                <a:solidFill>
                  <a:srgbClr val="FF0000"/>
                </a:solidFill>
              </a:rPr>
              <a:t>The company says that its giant </a:t>
            </a:r>
            <a:r>
              <a:rPr lang="en-US" b="1" smtClean="0">
                <a:solidFill>
                  <a:srgbClr val="FF0000"/>
                </a:solidFill>
              </a:rPr>
              <a:t>CL 160</a:t>
            </a:r>
            <a:r>
              <a:rPr lang="en-US" smtClean="0">
                <a:solidFill>
                  <a:srgbClr val="FF0000"/>
                </a:solidFill>
              </a:rPr>
              <a:t> airship can reach areas that are too difficult to reach by train, truck or current cargo ships. And they can haul more cargo than even the biggest heavy-cargo-transport military </a:t>
            </a:r>
            <a:r>
              <a:rPr lang="en-US" smtClean="0">
                <a:solidFill>
                  <a:srgbClr val="FF0000"/>
                </a:solidFill>
                <a:hlinkClick r:id="rId3"/>
              </a:rPr>
              <a:t>airplanes</a:t>
            </a:r>
            <a:r>
              <a:rPr lang="en-US" smtClean="0">
                <a:solidFill>
                  <a:srgbClr val="FF0000"/>
                </a:solidFill>
              </a:rPr>
              <a:t>. </a:t>
            </a:r>
          </a:p>
          <a:p>
            <a:pPr>
              <a:lnSpc>
                <a:spcPct val="90000"/>
              </a:lnSpc>
            </a:pPr>
            <a:endParaRPr lang="en-US" smtClean="0"/>
          </a:p>
          <a:p>
            <a:pPr>
              <a:lnSpc>
                <a:spcPct val="90000"/>
              </a:lnSpc>
            </a:pPr>
            <a:r>
              <a:rPr lang="en-US" smtClean="0"/>
              <a:t>The CL 160 Structure</a:t>
            </a:r>
            <a:br>
              <a:rPr lang="en-US" smtClean="0"/>
            </a:br>
            <a:r>
              <a:rPr lang="en-US" smtClean="0"/>
              <a:t>It seems only appropriate that a company located just a few miles south of Berlin would be responsible for breathing new life into the airship. After all, it was German </a:t>
            </a:r>
            <a:r>
              <a:rPr lang="en-US" b="1" smtClean="0"/>
              <a:t>Count Ferdinand von Zeppelin</a:t>
            </a:r>
            <a:r>
              <a:rPr lang="en-US" smtClean="0"/>
              <a:t> who first flew a dirigible in 1900, which is how airships came to be called "zeppelins." CargoLifter's CL 160 airship design harkens back to the time of those early zeppelins; but the company has incorporated some exciting new technology. The overall size of the CL 160 is overwhelming. </a:t>
            </a:r>
            <a:r>
              <a:rPr lang="en-US" smtClean="0">
                <a:solidFill>
                  <a:srgbClr val="FF0000"/>
                </a:solidFill>
              </a:rPr>
              <a:t>Nearly three football fields in length, it can easily swallow four of Goodyear's largest blimps</a:t>
            </a:r>
            <a:r>
              <a:rPr lang="en-US" smtClean="0"/>
              <a:t>. The airship is 853 feet (260 meters) long and has a maximum diameter of 213 feet (65 m). While the Hindenburg was filled with hydrogen, which is flammable, the CL 160 will hold more than 19 million cubic feet (550,000 cubic meters) of non-inflammable helium gas. Here are the basic components of the CL 160…</a:t>
            </a:r>
          </a:p>
          <a:p>
            <a:pPr>
              <a:lnSpc>
                <a:spcPct val="90000"/>
              </a:lnSpc>
            </a:pPr>
            <a:r>
              <a:rPr lang="en-US" smtClean="0"/>
              <a:t>Hangar</a:t>
            </a:r>
            <a:br>
              <a:rPr lang="en-US" smtClean="0"/>
            </a:br>
            <a:r>
              <a:rPr lang="en-US" smtClean="0"/>
              <a:t>In November 2000, CargoLifter completed the hangar that will house the CL 160 airship. As you can imagine, the hangar has to be enormous to house such an airship. The hangar in Brand, Germany, is one of the largest self-supporting hangars in the world. It is about 1,200 feet (360 m) long, 700 feet (210 m) wide and 350 feet (107 m) tall. </a:t>
            </a:r>
            <a:r>
              <a:rPr lang="en-US" smtClean="0">
                <a:solidFill>
                  <a:srgbClr val="FF0000"/>
                </a:solidFill>
              </a:rPr>
              <a:t>Das ist so groß, dass die Freiheitsstatue von New York (93 m) darin stehen und der Eiffelturm von Paris (322 m) darin liegen könnte.</a:t>
            </a:r>
            <a:endParaRPr lang="en-US" smtClean="0"/>
          </a:p>
          <a:p>
            <a:pPr>
              <a:lnSpc>
                <a:spcPct val="90000"/>
              </a:lnSpc>
            </a:pPr>
            <a:r>
              <a:rPr lang="en-US" smtClean="0"/>
              <a:t>Business:</a:t>
            </a:r>
          </a:p>
          <a:p>
            <a:pPr>
              <a:lnSpc>
                <a:spcPct val="90000"/>
              </a:lnSpc>
            </a:pPr>
            <a:r>
              <a:rPr lang="en-US" smtClean="0"/>
              <a:t>CargoLifter says the CL 160 isn't designed to take the place of other cargo transport vehicles, such as trucks, trains or </a:t>
            </a:r>
            <a:r>
              <a:rPr lang="en-US" smtClean="0">
                <a:hlinkClick r:id="rId3"/>
              </a:rPr>
              <a:t>airplanes</a:t>
            </a:r>
            <a:r>
              <a:rPr lang="en-US" smtClean="0"/>
              <a:t>. Instead, the airship will supplement those conventional means when it is necessary to get large cargo to hard-to-reach locations. </a:t>
            </a:r>
          </a:p>
          <a:p>
            <a:pPr>
              <a:lnSpc>
                <a:spcPct val="90000"/>
              </a:lnSpc>
            </a:pPr>
            <a:r>
              <a:rPr lang="en-US" smtClean="0"/>
              <a:t>CargoLifter hopes to have its first airship finished by 2002, with a multi-ship fleet circling the globe two years later. The company plans to build about four airships per year beginning in 2004. The ships will be manufactured in Brand, Germany. In October, the company announced that it will build a second plant in New Bern, N.C., which will be completed by 2005. </a:t>
            </a:r>
          </a:p>
          <a:p>
            <a:pPr>
              <a:lnSpc>
                <a:spcPct val="90000"/>
              </a:lnSpc>
            </a:pPr>
            <a:r>
              <a:rPr lang="en-US" smtClean="0"/>
              <a:t>Update: CargoLifter went bankrupt in May 2002, and its hangar is now home to “Tropical Islands Resort.”</a:t>
            </a:r>
          </a:p>
          <a:p>
            <a:pPr>
              <a:lnSpc>
                <a:spcPct val="90000"/>
              </a:lnSpc>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Use to highlight:</a:t>
            </a:r>
          </a:p>
          <a:p>
            <a:endParaRPr lang="en-US" dirty="0" smtClean="0"/>
          </a:p>
          <a:p>
            <a:pPr marL="220348" indent="-220348">
              <a:buAutoNum type="arabicPeriod"/>
            </a:pPr>
            <a:r>
              <a:rPr lang="en-US" dirty="0" smtClean="0"/>
              <a:t>Access to capital: “Chinese companies can play a patient game b/c they have big</a:t>
            </a:r>
            <a:r>
              <a:rPr lang="en-US" baseline="0" dirty="0" smtClean="0"/>
              <a:t> backing from China’s </a:t>
            </a:r>
            <a:r>
              <a:rPr lang="en-US" baseline="0" dirty="0" err="1" smtClean="0"/>
              <a:t>gvmt</a:t>
            </a:r>
            <a:r>
              <a:rPr lang="en-US" baseline="0" dirty="0" smtClean="0"/>
              <a:t> in the form of low-interest loans and other blandishments.”</a:t>
            </a:r>
          </a:p>
          <a:p>
            <a:pPr marL="220348" indent="-220348">
              <a:buAutoNum type="arabicPeriod"/>
            </a:pPr>
            <a:r>
              <a:rPr lang="en-US" baseline="0" dirty="0" smtClean="0"/>
              <a:t>Wind already is a global business: market leaders GE, </a:t>
            </a:r>
            <a:r>
              <a:rPr lang="en-US" baseline="0" dirty="0" err="1" smtClean="0"/>
              <a:t>Vestas</a:t>
            </a:r>
            <a:r>
              <a:rPr lang="en-US" baseline="0" dirty="0" smtClean="0"/>
              <a:t> (Denmark), Siemens (Germany), Mitsubishi (Japan) and </a:t>
            </a:r>
            <a:r>
              <a:rPr lang="en-US" baseline="0" dirty="0" err="1" smtClean="0"/>
              <a:t>Suzlon</a:t>
            </a:r>
            <a:r>
              <a:rPr lang="en-US" baseline="0" dirty="0" smtClean="0"/>
              <a:t> (India).</a:t>
            </a:r>
          </a:p>
          <a:p>
            <a:pPr marL="220348" indent="-220348">
              <a:buAutoNum type="arabicPeriod"/>
            </a:pPr>
            <a:r>
              <a:rPr lang="en-US" baseline="0" dirty="0" smtClean="0"/>
              <a:t>Customer stickiness: “similar to Japanese carmakers setting up </a:t>
            </a:r>
            <a:r>
              <a:rPr lang="en-US" baseline="0" dirty="0" err="1" smtClean="0"/>
              <a:t>american</a:t>
            </a:r>
            <a:r>
              <a:rPr lang="en-US" baseline="0" dirty="0" smtClean="0"/>
              <a:t> operations to “create jobs here and invest in the US”.  Also price impact of “made in China”</a:t>
            </a:r>
          </a:p>
          <a:p>
            <a:pPr marL="220348" indent="-220348">
              <a:buAutoNum type="arabicPeriod"/>
            </a:pPr>
            <a:r>
              <a:rPr lang="en-US" baseline="0" dirty="0" err="1" smtClean="0"/>
              <a:t>Offshoring</a:t>
            </a:r>
            <a:r>
              <a:rPr lang="en-US" baseline="0" dirty="0" smtClean="0"/>
              <a:t>: it already is a global network yet still huge labor cost differences.</a:t>
            </a:r>
          </a:p>
          <a:p>
            <a:pPr marL="220348" indent="-220348">
              <a:buAutoNum type="arabicPeriod"/>
            </a:pPr>
            <a:endParaRPr lang="en-US" dirty="0" smtClean="0"/>
          </a:p>
        </p:txBody>
      </p:sp>
      <p:sp>
        <p:nvSpPr>
          <p:cNvPr id="81924" name="Header Placeholder 3"/>
          <p:cNvSpPr>
            <a:spLocks noGrp="1"/>
          </p:cNvSpPr>
          <p:nvPr>
            <p:ph type="hdr" sz="quarter"/>
          </p:nvPr>
        </p:nvSpPr>
        <p:spPr>
          <a:noFill/>
        </p:spPr>
        <p:txBody>
          <a:bodyPr/>
          <a:lstStyle/>
          <a:p>
            <a:r>
              <a:rPr lang="en-US" smtClean="0">
                <a:solidFill>
                  <a:srgbClr val="000000"/>
                </a:solidFill>
              </a:rPr>
              <a:t>OPNS454</a:t>
            </a:r>
            <a:endParaRPr lang="en-US" dirty="0">
              <a:solidFill>
                <a:srgbClr val="000000"/>
              </a:solidFill>
            </a:endParaRPr>
          </a:p>
        </p:txBody>
      </p:sp>
      <p:sp>
        <p:nvSpPr>
          <p:cNvPr id="81925" name="Date Placeholder 4"/>
          <p:cNvSpPr>
            <a:spLocks noGrp="1"/>
          </p:cNvSpPr>
          <p:nvPr>
            <p:ph type="dt" sz="quarter" idx="1"/>
          </p:nvPr>
        </p:nvSpPr>
        <p:spPr>
          <a:noFill/>
        </p:spPr>
        <p:txBody>
          <a:bodyPr/>
          <a:lstStyle/>
          <a:p>
            <a:fld id="{F6FE47C4-903D-744F-B0F3-3E45667FC6E6}" type="datetime1">
              <a:rPr lang="en-US" smtClean="0">
                <a:solidFill>
                  <a:srgbClr val="000000"/>
                </a:solidFill>
              </a:rPr>
              <a:t>2/22/14</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 Van Mieghem</a:t>
            </a:r>
          </a:p>
        </p:txBody>
      </p:sp>
      <p:sp>
        <p:nvSpPr>
          <p:cNvPr id="81927" name="Slide Number Placeholder 6"/>
          <p:cNvSpPr>
            <a:spLocks noGrp="1"/>
          </p:cNvSpPr>
          <p:nvPr>
            <p:ph type="sldNum" sz="quarter" idx="5"/>
          </p:nvPr>
        </p:nvSpPr>
        <p:spPr>
          <a:noFill/>
        </p:spPr>
        <p:txBody>
          <a:bodyPr/>
          <a:lstStyle/>
          <a:p>
            <a:fld id="{64CCA248-0EC3-468E-ABAA-1AD3AA82B91D}" type="slidenum">
              <a:rPr lang="en-US">
                <a:solidFill>
                  <a:srgbClr val="000000"/>
                </a:solidFill>
              </a:rPr>
              <a:pPr/>
              <a:t>46</a:t>
            </a:fld>
            <a:endParaRPr lang="en-US" dirty="0">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defTabSz="941068"/>
            <a:fld id="{332294B8-DA7F-42C3-9478-96CF62A46CBD}" type="slidenum">
              <a:rPr lang="en-US">
                <a:solidFill>
                  <a:prstClr val="black"/>
                </a:solidFill>
              </a:rPr>
              <a:pPr defTabSz="941068"/>
              <a:t>47</a:t>
            </a:fld>
            <a:endParaRPr lang="en-US" dirty="0">
              <a:solidFill>
                <a:prstClr val="black"/>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GOOD to stress the alignment of location with value proposition:</a:t>
            </a:r>
          </a:p>
          <a:p>
            <a:r>
              <a:rPr lang="en-US" dirty="0" smtClean="0"/>
              <a:t>Example: Zara competes on timely</a:t>
            </a:r>
            <a:r>
              <a:rPr lang="en-US" baseline="0" dirty="0" smtClean="0"/>
              <a:t> cheap fashion.  Location for its fashionable items is centralized in Spain (other stuff off-shored)</a:t>
            </a:r>
            <a:endParaRPr lang="en-US" dirty="0" smtClean="0"/>
          </a:p>
          <a:p>
            <a:endParaRPr lang="en-US" dirty="0" smtClean="0"/>
          </a:p>
          <a:p>
            <a:endParaRPr lang="en-US" dirty="0" smtClean="0"/>
          </a:p>
          <a:p>
            <a:r>
              <a:rPr lang="en-US" dirty="0" smtClean="0"/>
              <a:t>Location decisions often amount to network design and thus involve all factors operations strategy.</a:t>
            </a:r>
          </a:p>
          <a:p>
            <a:endParaRPr lang="en-US" dirty="0" smtClean="0"/>
          </a:p>
          <a:p>
            <a:r>
              <a:rPr lang="en-US" dirty="0" smtClean="0"/>
              <a:t>Rather than going of each bucket now, let’s consider various interactions piece by piece.</a:t>
            </a:r>
          </a:p>
          <a:p>
            <a:endParaRPr lang="en-US" dirty="0" smtClean="0"/>
          </a:p>
          <a:p>
            <a:r>
              <a:rPr lang="en-US" dirty="0" smtClean="0"/>
              <a:t>As an example of the interaction between sizing, timing and location: </a:t>
            </a:r>
            <a:r>
              <a:rPr lang="en-US" dirty="0" err="1" smtClean="0"/>
              <a:t>CargoLifter</a:t>
            </a:r>
            <a:r>
              <a:rPr lang="en-US" dirty="0" smtClean="0"/>
              <a:t> AG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39400"/>
            <a:r>
              <a:rPr lang="en-US" smtClean="0"/>
              <a:t>OPNS454</a:t>
            </a:r>
            <a:endParaRPr lang="en-US" dirty="0" smtClean="0"/>
          </a:p>
        </p:txBody>
      </p:sp>
      <p:sp>
        <p:nvSpPr>
          <p:cNvPr id="38915" name="Rectangle 3"/>
          <p:cNvSpPr>
            <a:spLocks noGrp="1" noChangeArrowheads="1"/>
          </p:cNvSpPr>
          <p:nvPr>
            <p:ph type="dt" sz="quarter" idx="1"/>
          </p:nvPr>
        </p:nvSpPr>
        <p:spPr>
          <a:noFill/>
        </p:spPr>
        <p:txBody>
          <a:bodyPr/>
          <a:lstStyle/>
          <a:p>
            <a:pPr defTabSz="939400"/>
            <a:fld id="{A98C4926-BE1A-0C45-935F-C3B48E7572AC}" type="datetime1">
              <a:rPr lang="en-US" smtClean="0"/>
              <a:t>2/22/14</a:t>
            </a:fld>
            <a:endParaRPr lang="en-US" dirty="0" smtClean="0"/>
          </a:p>
        </p:txBody>
      </p:sp>
      <p:sp>
        <p:nvSpPr>
          <p:cNvPr id="38916" name="Rectangle 6"/>
          <p:cNvSpPr>
            <a:spLocks noGrp="1" noChangeArrowheads="1"/>
          </p:cNvSpPr>
          <p:nvPr>
            <p:ph type="ftr" sz="quarter" idx="4"/>
          </p:nvPr>
        </p:nvSpPr>
        <p:spPr>
          <a:noFill/>
        </p:spPr>
        <p:txBody>
          <a:bodyPr/>
          <a:lstStyle/>
          <a:p>
            <a:pPr defTabSz="939400"/>
            <a:r>
              <a:rPr lang="en-US" dirty="0" smtClean="0"/>
              <a:t>© Van Mieghem</a:t>
            </a:r>
          </a:p>
        </p:txBody>
      </p:sp>
      <p:sp>
        <p:nvSpPr>
          <p:cNvPr id="38917" name="Rectangle 7"/>
          <p:cNvSpPr>
            <a:spLocks noGrp="1" noChangeArrowheads="1"/>
          </p:cNvSpPr>
          <p:nvPr>
            <p:ph type="sldNum" sz="quarter" idx="5"/>
          </p:nvPr>
        </p:nvSpPr>
        <p:spPr>
          <a:noFill/>
        </p:spPr>
        <p:txBody>
          <a:bodyPr/>
          <a:lstStyle/>
          <a:p>
            <a:pPr defTabSz="939400"/>
            <a:fld id="{0DD03A3E-46E2-4EA7-9CA1-4C1336A8A41C}" type="slidenum">
              <a:rPr lang="en-US" smtClean="0"/>
              <a:pPr defTabSz="939400"/>
              <a:t>5</a:t>
            </a:fld>
            <a:endParaRPr lang="en-US" dirty="0" smtClean="0"/>
          </a:p>
        </p:txBody>
      </p:sp>
      <p:sp>
        <p:nvSpPr>
          <p:cNvPr id="3891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a:p>
            <a:endParaRPr lang="en-US" dirty="0" smtClean="0"/>
          </a:p>
          <a:p>
            <a:pPr marL="171450" indent="-171450">
              <a:buFont typeface="Arial"/>
              <a:buChar char="•"/>
            </a:pPr>
            <a:r>
              <a:rPr lang="en-US" dirty="0" smtClean="0"/>
              <a:t>2012: “We did 20 modular construction facilities with </a:t>
            </a:r>
            <a:r>
              <a:rPr lang="en-US" dirty="0" err="1" smtClean="0"/>
              <a:t>Pharmadule</a:t>
            </a:r>
            <a:r>
              <a:rPr lang="en-US" dirty="0" smtClean="0"/>
              <a:t> (Sweden &amp; N. Carolina).  Biggest one about $1B in Puerto Rico.</a:t>
            </a:r>
            <a:r>
              <a:rPr lang="en-US" baseline="0" dirty="0" smtClean="0"/>
              <a:t>  We no longer do that b/c later re-purposing is very difficult.”</a:t>
            </a:r>
          </a:p>
          <a:p>
            <a:pPr marL="171450" indent="-171450">
              <a:buFont typeface="Arial"/>
              <a:buChar char="•"/>
            </a:pPr>
            <a:r>
              <a:rPr lang="en-US" baseline="0" dirty="0" smtClean="0"/>
              <a:t>“Using </a:t>
            </a:r>
            <a:r>
              <a:rPr lang="en-US" baseline="0" dirty="0" err="1" smtClean="0"/>
              <a:t>desing</a:t>
            </a:r>
            <a:r>
              <a:rPr lang="en-US" baseline="0" dirty="0" smtClean="0"/>
              <a:t>/build partners saves us about 3 months (not going through competitive bidding) but it may not give you the best price.”</a:t>
            </a:r>
          </a:p>
          <a:p>
            <a:pPr marL="171450" indent="-171450">
              <a:buFont typeface="Arial"/>
              <a:buChar char="•"/>
            </a:pPr>
            <a:r>
              <a:rPr lang="en-US" baseline="0" dirty="0" smtClean="0"/>
              <a:t>For the case study, we chose an “adaptable facility”; actual cost was $10MM</a:t>
            </a:r>
            <a:r>
              <a:rPr lang="en-US" baseline="0" smtClean="0"/>
              <a:t>, time 1.5 years.</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41068"/>
            <a:r>
              <a:rPr lang="en-US" sz="1200" smtClean="0">
                <a:solidFill>
                  <a:srgbClr val="000000"/>
                </a:solidFill>
                <a:latin typeface="Arial" pitchFamily="34" charset="0"/>
              </a:rPr>
              <a:t>OPNS454</a:t>
            </a:r>
            <a:endParaRPr lang="en-US" sz="1200" dirty="0" smtClean="0">
              <a:solidFill>
                <a:srgbClr val="000000"/>
              </a:solidFill>
              <a:latin typeface="Arial" pitchFamily="34" charset="0"/>
            </a:endParaRPr>
          </a:p>
        </p:txBody>
      </p:sp>
      <p:sp>
        <p:nvSpPr>
          <p:cNvPr id="70659" name="Rectangle 6"/>
          <p:cNvSpPr>
            <a:spLocks noGrp="1" noChangeArrowheads="1"/>
          </p:cNvSpPr>
          <p:nvPr>
            <p:ph type="ftr" sz="quarter" idx="4"/>
          </p:nvPr>
        </p:nvSpPr>
        <p:spPr>
          <a:noFill/>
        </p:spPr>
        <p:txBody>
          <a:bodyPr/>
          <a:lstStyle/>
          <a:p>
            <a:pPr defTabSz="941068"/>
            <a:r>
              <a:rPr lang="en-US" sz="1200" dirty="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41068"/>
            <a:fld id="{B479A95F-8441-4F1B-8F0E-EBFA2F483FAA}" type="slidenum">
              <a:rPr lang="en-US" sz="1200" smtClean="0">
                <a:solidFill>
                  <a:srgbClr val="000000"/>
                </a:solidFill>
                <a:latin typeface="Arial" pitchFamily="34" charset="0"/>
              </a:rPr>
              <a:pPr defTabSz="941068"/>
              <a:t>8</a:t>
            </a:fld>
            <a:endParaRPr lang="en-US" sz="1200" dirty="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dirty="0" smtClean="0"/>
              <a:t>Let us now focus on location decisions.</a:t>
            </a:r>
          </a:p>
          <a:p>
            <a:endParaRPr lang="en-US" dirty="0" smtClean="0"/>
          </a:p>
          <a:p>
            <a:r>
              <a:rPr lang="en-US" dirty="0" smtClean="0"/>
              <a:t>This is directly relevant to the process of globalization—so to put things in perspective, consider the typical drivers in globalization.  We’ll see that those directly </a:t>
            </a:r>
            <a:r>
              <a:rPr lang="en-US" dirty="0" err="1" smtClean="0"/>
              <a:t>miror</a:t>
            </a:r>
            <a:r>
              <a:rPr lang="en-US" dirty="0" smtClean="0"/>
              <a:t> decisions in our framework.</a:t>
            </a:r>
          </a:p>
          <a:p>
            <a:endParaRPr lang="en-US" dirty="0" smtClean="0"/>
          </a:p>
          <a:p>
            <a:pPr lvl="0"/>
            <a:r>
              <a:rPr lang="en-US" dirty="0" smtClean="0"/>
              <a:t>2011 Instructors: For location: two options—I will go with option 2:</a:t>
            </a:r>
          </a:p>
          <a:p>
            <a:pPr marL="661043" lvl="1" indent="-220348">
              <a:buFont typeface="+mj-lt"/>
              <a:buAutoNum type="arabicPeriod"/>
            </a:pPr>
            <a:r>
              <a:rPr lang="en-US" dirty="0" smtClean="0"/>
              <a:t>Do the stuff as in the slides (like 2 years ago): benefit is higher level overview of various methods</a:t>
            </a:r>
          </a:p>
          <a:p>
            <a:pPr marL="661043" lvl="1" indent="-220348">
              <a:buFont typeface="+mj-lt"/>
              <a:buAutoNum type="arabicPeriod"/>
            </a:pPr>
            <a:r>
              <a:rPr lang="en-US" dirty="0" smtClean="0"/>
              <a:t>Only do geographical analysis, leading to TLC, and follow this directly by the “blue slides” (the intro to </a:t>
            </a:r>
            <a:r>
              <a:rPr lang="en-US" dirty="0" err="1" smtClean="0"/>
              <a:t>Mex</a:t>
            </a:r>
            <a:r>
              <a:rPr lang="en-US" dirty="0" smtClean="0"/>
              <a:t> China): benefit is closer link-up and setup for the game (including how to calculate the order up to level under periodic ordering)</a:t>
            </a:r>
          </a:p>
          <a:p>
            <a:endParaRPr lang="en-US" dirty="0" smtClean="0"/>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www.npr.org</a:t>
            </a:r>
            <a:r>
              <a:rPr lang="en-US" dirty="0" smtClean="0"/>
              <a:t>/2013/06/06/189057722/</a:t>
            </a:r>
            <a:r>
              <a:rPr lang="en-US" dirty="0" err="1" smtClean="0"/>
              <a:t>lenovo-holds-grand-opening-for-its-n-c-assembly-plant?sc</a:t>
            </a:r>
            <a:r>
              <a:rPr lang="en-US" dirty="0" smtClean="0"/>
              <a:t>=</a:t>
            </a:r>
            <a:r>
              <a:rPr lang="en-US" dirty="0" err="1" smtClean="0"/>
              <a:t>tw&amp;cc</a:t>
            </a:r>
            <a:r>
              <a:rPr lang="en-US" smtClean="0"/>
              <a:t>=share</a:t>
            </a:r>
            <a:endParaRPr lang="en-US"/>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a:t>
            </a:r>
            <a:endParaRPr lang="en-US">
              <a:solidFill>
                <a:prstClr val="black"/>
              </a:solidFill>
            </a:endParaRPr>
          </a:p>
        </p:txBody>
      </p:sp>
      <p:sp>
        <p:nvSpPr>
          <p:cNvPr id="5" name="Footer Placeholder 4"/>
          <p:cNvSpPr>
            <a:spLocks noGrp="1"/>
          </p:cNvSpPr>
          <p:nvPr>
            <p:ph type="ftr" sz="quarter" idx="11"/>
          </p:nvPr>
        </p:nvSpPr>
        <p:spPr/>
        <p:txBody>
          <a:bodyPr/>
          <a:lstStyle/>
          <a:p>
            <a:pPr>
              <a:defRPr/>
            </a:pPr>
            <a:r>
              <a:rPr lang="en-US" smtClean="0">
                <a:solidFill>
                  <a:prstClr val="black"/>
                </a:solidFill>
              </a:rPr>
              <a:t>© Van Mieghem</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3662122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13</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smtClean="0"/>
              <a:t>There appear</a:t>
            </a:r>
            <a:r>
              <a:rPr lang="en-GB" baseline="0" dirty="0" smtClean="0"/>
              <a:t> to be increasing forces slowing down </a:t>
            </a:r>
            <a:r>
              <a:rPr lang="en-GB" baseline="0" dirty="0" err="1" smtClean="0"/>
              <a:t>offshoring</a:t>
            </a:r>
            <a:r>
              <a:rPr lang="en-GB" baseline="0" dirty="0" smtClean="0"/>
              <a:t>...</a:t>
            </a:r>
          </a:p>
          <a:p>
            <a:pPr eaLnBrk="1" hangingPunct="1"/>
            <a:endParaRPr lang="en-GB" baseline="0" dirty="0" smtClean="0"/>
          </a:p>
          <a:p>
            <a:pPr eaLnBrk="1" hangingPunct="1"/>
            <a:r>
              <a:rPr lang="en-GB" baseline="0" dirty="0" smtClean="0"/>
              <a:t>But this doesn’t mean we should completely reverse to </a:t>
            </a:r>
            <a:r>
              <a:rPr lang="en-GB" baseline="0" dirty="0" err="1" smtClean="0"/>
              <a:t>onshoring</a:t>
            </a:r>
            <a:r>
              <a:rPr lang="en-GB" baseline="0" dirty="0" smtClean="0"/>
              <a:t>.</a:t>
            </a:r>
          </a:p>
          <a:p>
            <a:pPr eaLnBrk="1" hangingPunct="1"/>
            <a:endParaRPr lang="en-GB" baseline="0" dirty="0" smtClean="0"/>
          </a:p>
          <a:p>
            <a:pPr eaLnBrk="1" hangingPunct="1"/>
            <a:r>
              <a:rPr lang="en-GB" baseline="0" dirty="0" smtClean="0"/>
              <a:t>Global dual sourcing is a possibility, but this strategy comes with some challenges in itself (next slide)</a:t>
            </a:r>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39939" name="Rectangle 3"/>
          <p:cNvSpPr>
            <a:spLocks noGrp="1" noChangeArrowheads="1"/>
          </p:cNvSpPr>
          <p:nvPr>
            <p:ph type="dt" sz="quarter" idx="1"/>
          </p:nvPr>
        </p:nvSpPr>
        <p:spPr>
          <a:noFill/>
        </p:spPr>
        <p:txBody>
          <a:bodyPr/>
          <a:lstStyle/>
          <a:p>
            <a:pPr defTabSz="941068"/>
            <a:fld id="{7F6B56F6-18EE-3D41-A3E6-AD94173068F3}" type="datetime1">
              <a:rPr lang="en-US" smtClean="0">
                <a:solidFill>
                  <a:prstClr val="black"/>
                </a:solidFill>
              </a:rPr>
              <a:t>2/22/14</a:t>
            </a:fld>
            <a:endParaRPr lang="en-US" dirty="0">
              <a:solidFill>
                <a:prstClr val="black"/>
              </a:solidFill>
            </a:endParaRPr>
          </a:p>
        </p:txBody>
      </p:sp>
      <p:sp>
        <p:nvSpPr>
          <p:cNvPr id="3994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41068"/>
            <a:fld id="{C3F50574-A1D2-4924-836D-91D0AC004352}" type="slidenum">
              <a:rPr lang="en-US">
                <a:solidFill>
                  <a:prstClr val="black"/>
                </a:solidFill>
              </a:rPr>
              <a:pPr defTabSz="941068"/>
              <a:t>14</a:t>
            </a:fld>
            <a:endParaRPr lang="en-US" dirty="0">
              <a:solidFill>
                <a:prstClr val="black"/>
              </a:solidFill>
            </a:endParaRPr>
          </a:p>
        </p:txBody>
      </p:sp>
      <p:sp>
        <p:nvSpPr>
          <p:cNvPr id="39942" name="Rectangle 2"/>
          <p:cNvSpPr>
            <a:spLocks noGrp="1" noRot="1" noChangeAspect="1" noChangeArrowheads="1" noTextEdit="1"/>
          </p:cNvSpPr>
          <p:nvPr>
            <p:ph type="sldImg"/>
          </p:nvPr>
        </p:nvSpPr>
        <p:spPr>
          <a:xfrm>
            <a:off x="293688" y="220663"/>
            <a:ext cx="4078287" cy="3060700"/>
          </a:xfrm>
          <a:ln/>
        </p:spPr>
      </p:sp>
      <p:sp>
        <p:nvSpPr>
          <p:cNvPr id="39943" name="Rectangle 3"/>
          <p:cNvSpPr>
            <a:spLocks noGrp="1" noChangeArrowheads="1"/>
          </p:cNvSpPr>
          <p:nvPr>
            <p:ph type="body" idx="1"/>
          </p:nvPr>
        </p:nvSpPr>
        <p:spPr>
          <a:noFill/>
          <a:ln/>
        </p:spPr>
        <p:txBody>
          <a:bodyPr/>
          <a:lstStyle/>
          <a:p>
            <a:r>
              <a:rPr lang="en-US" dirty="0" smtClean="0"/>
              <a:t>Ask: </a:t>
            </a:r>
            <a:r>
              <a:rPr lang="en-US" i="1" dirty="0" smtClean="0"/>
              <a:t>which</a:t>
            </a:r>
            <a:r>
              <a:rPr lang="en-US" i="1" baseline="0" dirty="0" smtClean="0"/>
              <a:t> factors explain </a:t>
            </a:r>
            <a:r>
              <a:rPr lang="en-US" i="1" baseline="0" dirty="0" err="1" smtClean="0"/>
              <a:t>Goldwind’s</a:t>
            </a:r>
            <a:r>
              <a:rPr lang="en-US" i="1" baseline="0" dirty="0" smtClean="0"/>
              <a:t> locating in the US?</a:t>
            </a:r>
            <a:endParaRPr lang="en-US" dirty="0" smtClean="0"/>
          </a:p>
          <a:p>
            <a:endParaRPr lang="en-US" dirty="0" smtClean="0"/>
          </a:p>
          <a:p>
            <a:r>
              <a:rPr lang="en-US" dirty="0" smtClean="0"/>
              <a:t>TAXES and INCENTIVES often play a HUGE role.</a:t>
            </a:r>
          </a:p>
          <a:p>
            <a:endParaRPr lang="en-US" dirty="0" smtClean="0"/>
          </a:p>
          <a:p>
            <a:r>
              <a:rPr lang="en-US" dirty="0" smtClean="0"/>
              <a:t>These are the typical factor to consider in global locations; they can be used to find opportunities for globalization.</a:t>
            </a:r>
          </a:p>
          <a:p>
            <a:endParaRPr lang="en-US" dirty="0" smtClean="0"/>
          </a:p>
          <a:p>
            <a:r>
              <a:rPr lang="en-US" dirty="0" smtClean="0"/>
              <a:t>Example: Toyota makes cars in China &amp; US.  Where should it make engines?</a:t>
            </a:r>
          </a:p>
          <a:p>
            <a:r>
              <a:rPr lang="en-US" dirty="0" smtClean="0"/>
              <a:t>	- local dedicated (‘onshore’)</a:t>
            </a:r>
          </a:p>
          <a:p>
            <a:r>
              <a:rPr lang="en-US" dirty="0" smtClean="0"/>
              <a:t>	- centralized (either US or China)</a:t>
            </a:r>
          </a:p>
          <a:p>
            <a:r>
              <a:rPr lang="en-US" dirty="0" smtClean="0"/>
              <a:t>	- global integrated network</a:t>
            </a:r>
          </a:p>
          <a:p>
            <a:endParaRPr lang="en-US" i="1" dirty="0" smtClean="0"/>
          </a:p>
          <a:p>
            <a:r>
              <a:rPr lang="en-US" i="1" dirty="0" smtClean="0"/>
              <a:t>Let’s integrate these factors with  the drivers of operations strategy (next slide)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41068"/>
            <a:r>
              <a:rPr lang="en-US" smtClean="0">
                <a:solidFill>
                  <a:prstClr val="black"/>
                </a:solidFill>
              </a:rPr>
              <a:t>OPNS454</a:t>
            </a:r>
            <a:endParaRPr lang="en-US" dirty="0">
              <a:solidFill>
                <a:prstClr val="black"/>
              </a:solidFill>
            </a:endParaRPr>
          </a:p>
        </p:txBody>
      </p:sp>
      <p:sp>
        <p:nvSpPr>
          <p:cNvPr id="43011" name="Rectangle 3"/>
          <p:cNvSpPr>
            <a:spLocks noGrp="1" noChangeArrowheads="1"/>
          </p:cNvSpPr>
          <p:nvPr>
            <p:ph type="dt" sz="quarter" idx="1"/>
          </p:nvPr>
        </p:nvSpPr>
        <p:spPr>
          <a:noFill/>
        </p:spPr>
        <p:txBody>
          <a:bodyPr/>
          <a:lstStyle/>
          <a:p>
            <a:pPr defTabSz="941068"/>
            <a:fld id="{3D38E118-6DCC-664B-ACC0-824AFE11BC78}" type="datetime1">
              <a:rPr lang="en-US" smtClean="0">
                <a:solidFill>
                  <a:prstClr val="black"/>
                </a:solidFill>
              </a:rPr>
              <a:t>2/22/14</a:t>
            </a:fld>
            <a:endParaRPr lang="en-US" dirty="0">
              <a:solidFill>
                <a:prstClr val="black"/>
              </a:solidFill>
            </a:endParaRPr>
          </a:p>
        </p:txBody>
      </p:sp>
      <p:sp>
        <p:nvSpPr>
          <p:cNvPr id="4301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41068"/>
            <a:fld id="{07DAE799-33D7-4995-814D-4A986CF5B4D6}" type="slidenum">
              <a:rPr lang="en-US">
                <a:solidFill>
                  <a:prstClr val="black"/>
                </a:solidFill>
              </a:rPr>
              <a:pPr defTabSz="941068"/>
              <a:t>15</a:t>
            </a:fld>
            <a:endParaRPr lang="en-US" dirty="0">
              <a:solidFill>
                <a:prstClr val="black"/>
              </a:solidFill>
            </a:endParaRPr>
          </a:p>
        </p:txBody>
      </p:sp>
      <p:sp>
        <p:nvSpPr>
          <p:cNvPr id="4301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p>
          <a:p>
            <a:endParaRPr lang="en-US" dirty="0" smtClean="0"/>
          </a:p>
          <a:p>
            <a:r>
              <a:rPr lang="en-US" dirty="0" smtClean="0"/>
              <a:t>Spatial: typically TLC for one location: example = </a:t>
            </a:r>
            <a:r>
              <a:rPr lang="en-US" dirty="0" err="1" smtClean="0"/>
              <a:t>Mex</a:t>
            </a:r>
            <a:r>
              <a:rPr lang="en-US" dirty="0" smtClean="0"/>
              <a:t>-China mini-case</a:t>
            </a:r>
          </a:p>
          <a:p>
            <a:endParaRPr lang="en-US" dirty="0" smtClean="0"/>
          </a:p>
          <a:p>
            <a:r>
              <a:rPr lang="en-US" dirty="0" smtClean="0"/>
              <a:t>Network: considers total costs for ALL locations</a:t>
            </a:r>
            <a:r>
              <a:rPr lang="en-US" baseline="0" dirty="0" smtClean="0"/>
              <a:t> in the network: example = capstone case</a:t>
            </a:r>
            <a:endParaRPr lang="en-US" dirty="0" smtClean="0"/>
          </a:p>
          <a:p>
            <a:endParaRPr lang="en-US" dirty="0" smtClean="0"/>
          </a:p>
          <a:p>
            <a:pPr defTabSz="881390">
              <a:defRPr/>
            </a:pPr>
            <a:r>
              <a:rPr lang="en-US" dirty="0" smtClean="0"/>
              <a:t>Competitive analysis: famous </a:t>
            </a:r>
            <a:r>
              <a:rPr lang="en-US" dirty="0" err="1" smtClean="0"/>
              <a:t>Hoteling</a:t>
            </a:r>
            <a:r>
              <a:rPr lang="en-US" dirty="0" smtClean="0"/>
              <a:t> model that you’ve covered elsewhere….</a:t>
            </a:r>
          </a:p>
          <a:p>
            <a:pPr defTabSz="881390">
              <a:defRPr/>
            </a:pPr>
            <a:endParaRPr lang="en-US" dirty="0" smtClean="0"/>
          </a:p>
          <a:p>
            <a:pPr defTabSz="881390">
              <a:defRPr/>
            </a:pPr>
            <a:r>
              <a:rPr lang="en-US" dirty="0" smtClean="0"/>
              <a:t>Facility role: see matrix</a:t>
            </a:r>
          </a:p>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436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3"/>
          <p:cNvSpPr>
            <a:spLocks noChangeArrowheads="1"/>
          </p:cNvSpPr>
          <p:nvPr/>
        </p:nvSpPr>
        <p:spPr bwMode="auto">
          <a:xfrm>
            <a:off x="4310063" y="6572250"/>
            <a:ext cx="70167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rPr>
              <a:t>Slide </a:t>
            </a:r>
            <a:fld id="{8249C7D1-4FBB-41E5-B1B7-3C71BA3AF57C}" type="slidenum">
              <a:rPr lang="en-US" sz="1000">
                <a:solidFill>
                  <a:srgbClr val="3333CC"/>
                </a:solidFill>
                <a:latin typeface="Arial" charset="0"/>
              </a:rPr>
              <a:pPr eaLnBrk="0" hangingPunct="0">
                <a:defRPr/>
              </a:pPr>
              <a:t>‹#›</a:t>
            </a:fld>
            <a:endParaRPr lang="en-US" sz="1000">
              <a:solidFill>
                <a:srgbClr val="3333CC"/>
              </a:solidFill>
              <a:latin typeface="Arial" charset="0"/>
            </a:endParaRPr>
          </a:p>
        </p:txBody>
      </p:sp>
      <p:sp>
        <p:nvSpPr>
          <p:cNvPr id="6" name="Rectangle 4"/>
          <p:cNvSpPr>
            <a:spLocks noChangeArrowheads="1"/>
          </p:cNvSpPr>
          <p:nvPr/>
        </p:nvSpPr>
        <p:spPr bwMode="auto">
          <a:xfrm>
            <a:off x="33338" y="6572250"/>
            <a:ext cx="3644900" cy="244475"/>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1000">
                <a:solidFill>
                  <a:srgbClr val="3333CC"/>
                </a:solidFill>
                <a:latin typeface="Arial" charset="0"/>
              </a:rPr>
              <a:t>OPNS454: Strategy </a:t>
            </a:r>
            <a:r>
              <a:rPr lang="en-US" sz="1000">
                <a:solidFill>
                  <a:srgbClr val="3333CC"/>
                </a:solidFill>
                <a:latin typeface="Arial" charset="0"/>
                <a:cs typeface="Arial" charset="0"/>
              </a:rPr>
              <a:t>■</a:t>
            </a:r>
            <a:r>
              <a:rPr lang="en-US" sz="1000">
                <a:solidFill>
                  <a:srgbClr val="3333CC"/>
                </a:solidFill>
                <a:latin typeface="Arial" charset="0"/>
              </a:rPr>
              <a:t> Operations </a:t>
            </a:r>
            <a:r>
              <a:rPr lang="en-US" sz="1000">
                <a:solidFill>
                  <a:srgbClr val="3333CC"/>
                </a:solidFill>
                <a:latin typeface="Arial" charset="0"/>
                <a:cs typeface="Arial" charset="0"/>
              </a:rPr>
              <a:t>■</a:t>
            </a:r>
            <a:r>
              <a:rPr lang="en-US" sz="1000">
                <a:solidFill>
                  <a:srgbClr val="3333CC"/>
                </a:solidFill>
                <a:latin typeface="Arial" charset="0"/>
              </a:rPr>
              <a:t> Performance</a:t>
            </a:r>
          </a:p>
        </p:txBody>
      </p:sp>
      <p:sp>
        <p:nvSpPr>
          <p:cNvPr id="7" name="Rectangle 5"/>
          <p:cNvSpPr>
            <a:spLocks noChangeArrowheads="1"/>
          </p:cNvSpPr>
          <p:nvPr/>
        </p:nvSpPr>
        <p:spPr bwMode="auto">
          <a:xfrm>
            <a:off x="7273925" y="6572250"/>
            <a:ext cx="183832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cs typeface="Arial" charset="0"/>
              </a:rPr>
              <a:t>© Van Mieghem (</a:t>
            </a:r>
            <a:fld id="{454F0804-C170-4EB3-B901-D78C146AD5A9}" type="datetime5">
              <a:rPr lang="en-US" sz="1000">
                <a:solidFill>
                  <a:srgbClr val="3333CC"/>
                </a:solidFill>
                <a:latin typeface="Arial" charset="0"/>
                <a:cs typeface="Arial" charset="0"/>
              </a:rPr>
              <a:pPr eaLnBrk="0" hangingPunct="0">
                <a:defRPr/>
              </a:pPr>
              <a:t>22-Feb-14</a:t>
            </a:fld>
            <a:r>
              <a:rPr lang="en-US" sz="1000">
                <a:solidFill>
                  <a:srgbClr val="3333CC"/>
                </a:solidFill>
                <a:latin typeface="Arial" charset="0"/>
                <a:cs typeface="Arial" charset="0"/>
              </a:rPr>
              <a:t>)</a:t>
            </a:r>
          </a:p>
        </p:txBody>
      </p:sp>
      <p:sp>
        <p:nvSpPr>
          <p:cNvPr id="28877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8877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6400800" y="6354763"/>
            <a:ext cx="2286000" cy="366712"/>
          </a:xfrm>
        </p:spPr>
        <p:txBody>
          <a:bodyPr/>
          <a:lstStyle>
            <a:lvl1pPr>
              <a:defRPr/>
            </a:lvl1pPr>
          </a:lstStyle>
          <a:p>
            <a:pPr>
              <a:defRPr/>
            </a:pPr>
            <a:endParaRPr lang="en-US">
              <a:solidFill>
                <a:srgbClr val="464653"/>
              </a:solidFill>
            </a:endParaRPr>
          </a:p>
        </p:txBody>
      </p:sp>
      <p:sp>
        <p:nvSpPr>
          <p:cNvPr id="11" name="Footer Placeholder 16"/>
          <p:cNvSpPr>
            <a:spLocks noGrp="1"/>
          </p:cNvSpPr>
          <p:nvPr>
            <p:ph type="ftr" sz="quarter" idx="11"/>
          </p:nvPr>
        </p:nvSpPr>
        <p:spPr>
          <a:xfrm>
            <a:off x="2898775" y="6354763"/>
            <a:ext cx="3475038" cy="366712"/>
          </a:xfrm>
        </p:spPr>
        <p:txBody>
          <a:bodyPr/>
          <a:lstStyle>
            <a:lvl1pPr>
              <a:defRPr/>
            </a:lvl1pPr>
          </a:lstStyle>
          <a:p>
            <a:pPr>
              <a:defRPr/>
            </a:pPr>
            <a:r>
              <a:rPr lang="en-US">
                <a:solidFill>
                  <a:srgbClr val="464653"/>
                </a:solidFill>
              </a:rPr>
              <a:t>G. Allon</a:t>
            </a:r>
          </a:p>
        </p:txBody>
      </p:sp>
      <p:sp>
        <p:nvSpPr>
          <p:cNvPr id="12" name="Slide Number Placeholder 28"/>
          <p:cNvSpPr>
            <a:spLocks noGrp="1"/>
          </p:cNvSpPr>
          <p:nvPr>
            <p:ph type="sldNum" sz="quarter" idx="12"/>
          </p:nvPr>
        </p:nvSpPr>
        <p:spPr>
          <a:xfrm>
            <a:off x="1216025" y="6354763"/>
            <a:ext cx="1219200" cy="366712"/>
          </a:xfrm>
        </p:spPr>
        <p:txBody>
          <a:bodyPr/>
          <a:lstStyle>
            <a:lvl1pPr>
              <a:defRPr/>
            </a:lvl1pPr>
          </a:lstStyle>
          <a:p>
            <a:pPr>
              <a:defRPr/>
            </a:pPr>
            <a:fld id="{886F47C4-6202-2B40-9340-BC08D5E7D096}"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1429783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endParaRPr lang="en-US">
              <a:solidFill>
                <a:srgbClr val="464653"/>
              </a:solidFill>
            </a:endParaRPr>
          </a:p>
        </p:txBody>
      </p:sp>
      <p:sp>
        <p:nvSpPr>
          <p:cNvPr id="5" name="Footer Placeholder 2"/>
          <p:cNvSpPr>
            <a:spLocks noGrp="1"/>
          </p:cNvSpPr>
          <p:nvPr>
            <p:ph type="ftr" sz="quarter" idx="11"/>
          </p:nvPr>
        </p:nvSpPr>
        <p:spPr/>
        <p:txBody>
          <a:bodyPr/>
          <a:lstStyle>
            <a:lvl1pPr>
              <a:defRPr/>
            </a:lvl1pPr>
          </a:lstStyle>
          <a:p>
            <a:pPr>
              <a:defRPr/>
            </a:pPr>
            <a:r>
              <a:rPr lang="en-US">
                <a:solidFill>
                  <a:srgbClr val="464653"/>
                </a:solidFill>
              </a:rPr>
              <a:t>G. Allon</a:t>
            </a:r>
          </a:p>
        </p:txBody>
      </p:sp>
      <p:sp>
        <p:nvSpPr>
          <p:cNvPr id="6" name="Slide Number Placeholder 22"/>
          <p:cNvSpPr>
            <a:spLocks noGrp="1"/>
          </p:cNvSpPr>
          <p:nvPr>
            <p:ph type="sldNum" sz="quarter" idx="12"/>
          </p:nvPr>
        </p:nvSpPr>
        <p:spPr/>
        <p:txBody>
          <a:bodyPr/>
          <a:lstStyle>
            <a:lvl1pPr>
              <a:defRPr/>
            </a:lvl1pPr>
          </a:lstStyle>
          <a:p>
            <a:pPr>
              <a:defRPr/>
            </a:pPr>
            <a:fld id="{4E2132B3-5B28-D341-9C88-73C69EFB6273}"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10814146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p:spPr>
        <p:txBody>
          <a:bodyPr/>
          <a:lstStyle>
            <a:lvl1pPr>
              <a:defRPr/>
            </a:lvl1pPr>
          </a:lstStyle>
          <a:p>
            <a:pPr>
              <a:defRPr/>
            </a:pPr>
            <a:endParaRPr lang="en-US">
              <a:solidFill>
                <a:srgbClr val="DDE9EC"/>
              </a:solidFill>
            </a:endParaRPr>
          </a:p>
        </p:txBody>
      </p:sp>
      <p:sp>
        <p:nvSpPr>
          <p:cNvPr id="7" name="Footer Placeholder 4"/>
          <p:cNvSpPr>
            <a:spLocks noGrp="1"/>
          </p:cNvSpPr>
          <p:nvPr>
            <p:ph type="ftr" sz="quarter" idx="11"/>
          </p:nvPr>
        </p:nvSpPr>
        <p:spPr>
          <a:xfrm>
            <a:off x="2898775" y="6354763"/>
            <a:ext cx="3475038" cy="366712"/>
          </a:xfrm>
        </p:spPr>
        <p:txBody>
          <a:bodyPr/>
          <a:lstStyle>
            <a:lvl1pPr>
              <a:defRPr/>
            </a:lvl1pPr>
          </a:lstStyle>
          <a:p>
            <a:pPr>
              <a:defRPr/>
            </a:pPr>
            <a:r>
              <a:rPr lang="en-US">
                <a:solidFill>
                  <a:srgbClr val="DDE9EC"/>
                </a:solidFill>
              </a:rPr>
              <a:t>S. Chopra</a:t>
            </a:r>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pPr>
              <a:defRPr/>
            </a:pPr>
            <a:fld id="{39DC65A2-8FAC-A14C-AC50-A6497F18BC49}" type="slidenum">
              <a:rPr lang="en-US">
                <a:solidFill>
                  <a:srgbClr val="DDE9EC"/>
                </a:solidFill>
              </a:rPr>
              <a:pPr>
                <a:defRPr/>
              </a:pPr>
              <a:t>‹#›</a:t>
            </a:fld>
            <a:endParaRPr lang="en-US">
              <a:solidFill>
                <a:srgbClr val="DDE9EC"/>
              </a:solidFill>
            </a:endParaRPr>
          </a:p>
        </p:txBody>
      </p:sp>
    </p:spTree>
    <p:extLst>
      <p:ext uri="{BB962C8B-B14F-4D97-AF65-F5344CB8AC3E}">
        <p14:creationId xmlns:p14="http://schemas.microsoft.com/office/powerpoint/2010/main" val="768914163"/>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a:solidFill>
                <a:srgbClr val="464653"/>
              </a:solidFill>
            </a:endParaRPr>
          </a:p>
        </p:txBody>
      </p:sp>
      <p:sp>
        <p:nvSpPr>
          <p:cNvPr id="6" name="Footer Placeholder 2"/>
          <p:cNvSpPr>
            <a:spLocks noGrp="1"/>
          </p:cNvSpPr>
          <p:nvPr>
            <p:ph type="ftr" sz="quarter" idx="11"/>
          </p:nvPr>
        </p:nvSpPr>
        <p:spPr/>
        <p:txBody>
          <a:bodyPr/>
          <a:lstStyle>
            <a:lvl1pPr>
              <a:defRPr/>
            </a:lvl1pPr>
          </a:lstStyle>
          <a:p>
            <a:pPr>
              <a:defRPr/>
            </a:pPr>
            <a:r>
              <a:rPr lang="en-US">
                <a:solidFill>
                  <a:srgbClr val="464653"/>
                </a:solidFill>
              </a:rPr>
              <a:t>G. Allon</a:t>
            </a:r>
          </a:p>
        </p:txBody>
      </p:sp>
      <p:sp>
        <p:nvSpPr>
          <p:cNvPr id="7" name="Slide Number Placeholder 22"/>
          <p:cNvSpPr>
            <a:spLocks noGrp="1"/>
          </p:cNvSpPr>
          <p:nvPr>
            <p:ph type="sldNum" sz="quarter" idx="12"/>
          </p:nvPr>
        </p:nvSpPr>
        <p:spPr/>
        <p:txBody>
          <a:bodyPr/>
          <a:lstStyle>
            <a:lvl1pPr>
              <a:defRPr/>
            </a:lvl1pPr>
          </a:lstStyle>
          <a:p>
            <a:pPr>
              <a:defRPr/>
            </a:pPr>
            <a:fld id="{CFC257C8-23C5-7749-92FB-1B6C8FB7383F}"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21718997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endParaRPr lang="en-US">
              <a:solidFill>
                <a:srgbClr val="464653"/>
              </a:solidFill>
            </a:endParaRPr>
          </a:p>
        </p:txBody>
      </p:sp>
      <p:sp>
        <p:nvSpPr>
          <p:cNvPr id="8" name="Footer Placeholder 2"/>
          <p:cNvSpPr>
            <a:spLocks noGrp="1"/>
          </p:cNvSpPr>
          <p:nvPr>
            <p:ph type="ftr" sz="quarter" idx="11"/>
          </p:nvPr>
        </p:nvSpPr>
        <p:spPr/>
        <p:txBody>
          <a:bodyPr/>
          <a:lstStyle>
            <a:lvl1pPr>
              <a:defRPr/>
            </a:lvl1pPr>
          </a:lstStyle>
          <a:p>
            <a:pPr>
              <a:defRPr/>
            </a:pPr>
            <a:r>
              <a:rPr lang="en-US">
                <a:solidFill>
                  <a:srgbClr val="464653"/>
                </a:solidFill>
              </a:rPr>
              <a:t>G. Allon</a:t>
            </a:r>
          </a:p>
        </p:txBody>
      </p:sp>
      <p:sp>
        <p:nvSpPr>
          <p:cNvPr id="9" name="Slide Number Placeholder 22"/>
          <p:cNvSpPr>
            <a:spLocks noGrp="1"/>
          </p:cNvSpPr>
          <p:nvPr>
            <p:ph type="sldNum" sz="quarter" idx="12"/>
          </p:nvPr>
        </p:nvSpPr>
        <p:spPr/>
        <p:txBody>
          <a:bodyPr/>
          <a:lstStyle>
            <a:lvl1pPr>
              <a:defRPr/>
            </a:lvl1pPr>
          </a:lstStyle>
          <a:p>
            <a:pPr>
              <a:defRPr/>
            </a:pPr>
            <a:fld id="{FE4A3C94-C20B-E94B-ABB8-766A27555E29}"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21389218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endParaRPr lang="en-US">
              <a:solidFill>
                <a:srgbClr val="464653"/>
              </a:solidFill>
            </a:endParaRPr>
          </a:p>
        </p:txBody>
      </p:sp>
      <p:sp>
        <p:nvSpPr>
          <p:cNvPr id="5" name="Footer Placeholder 3"/>
          <p:cNvSpPr>
            <a:spLocks noGrp="1"/>
          </p:cNvSpPr>
          <p:nvPr>
            <p:ph type="ftr" sz="quarter" idx="11"/>
          </p:nvPr>
        </p:nvSpPr>
        <p:spPr/>
        <p:txBody>
          <a:bodyPr/>
          <a:lstStyle>
            <a:lvl1pPr>
              <a:defRPr/>
            </a:lvl1pPr>
          </a:lstStyle>
          <a:p>
            <a:pPr>
              <a:defRPr/>
            </a:pPr>
            <a:r>
              <a:rPr lang="en-US">
                <a:solidFill>
                  <a:srgbClr val="464653"/>
                </a:solidFill>
              </a:rPr>
              <a:t>S. Chopra</a:t>
            </a:r>
          </a:p>
        </p:txBody>
      </p:sp>
      <p:sp>
        <p:nvSpPr>
          <p:cNvPr id="6" name="Slide Number Placeholder 4"/>
          <p:cNvSpPr>
            <a:spLocks noGrp="1"/>
          </p:cNvSpPr>
          <p:nvPr>
            <p:ph type="sldNum" sz="quarter" idx="12"/>
          </p:nvPr>
        </p:nvSpPr>
        <p:spPr/>
        <p:txBody>
          <a:bodyPr/>
          <a:lstStyle>
            <a:lvl1pPr>
              <a:defRPr/>
            </a:lvl1pPr>
          </a:lstStyle>
          <a:p>
            <a:pPr>
              <a:defRPr/>
            </a:pPr>
            <a:fld id="{FF24CAF4-0541-6140-A3C6-2075DC8CDE02}"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1805860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prstClr val="black"/>
              </a:solidFill>
              <a:latin typeface="Verdana" charset="0"/>
              <a:ea typeface="ＭＳ Ｐゴシック" charset="0"/>
              <a:cs typeface="ＭＳ Ｐゴシック" charset="0"/>
            </a:endParaRPr>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4" name="Date Placeholder 1"/>
          <p:cNvSpPr>
            <a:spLocks noGrp="1"/>
          </p:cNvSpPr>
          <p:nvPr>
            <p:ph type="dt" sz="half" idx="10"/>
          </p:nvPr>
        </p:nvSpPr>
        <p:spPr/>
        <p:txBody>
          <a:bodyPr/>
          <a:lstStyle>
            <a:lvl1pPr>
              <a:defRPr/>
            </a:lvl1pPr>
          </a:lstStyle>
          <a:p>
            <a:pPr>
              <a:defRPr/>
            </a:pPr>
            <a:endParaRPr lang="en-US">
              <a:solidFill>
                <a:srgbClr val="464653"/>
              </a:solidFill>
            </a:endParaRPr>
          </a:p>
        </p:txBody>
      </p:sp>
      <p:sp>
        <p:nvSpPr>
          <p:cNvPr id="5" name="Footer Placeholder 2"/>
          <p:cNvSpPr>
            <a:spLocks noGrp="1"/>
          </p:cNvSpPr>
          <p:nvPr>
            <p:ph type="ftr" sz="quarter" idx="11"/>
          </p:nvPr>
        </p:nvSpPr>
        <p:spPr/>
        <p:txBody>
          <a:bodyPr/>
          <a:lstStyle>
            <a:lvl1pPr>
              <a:defRPr/>
            </a:lvl1pPr>
          </a:lstStyle>
          <a:p>
            <a:pPr>
              <a:defRPr/>
            </a:pPr>
            <a:r>
              <a:rPr lang="en-US">
                <a:solidFill>
                  <a:srgbClr val="464653"/>
                </a:solidFill>
              </a:rPr>
              <a:t>S. Chopra</a:t>
            </a:r>
          </a:p>
        </p:txBody>
      </p:sp>
      <p:sp>
        <p:nvSpPr>
          <p:cNvPr id="6" name="Slide Number Placeholder 3"/>
          <p:cNvSpPr>
            <a:spLocks noGrp="1"/>
          </p:cNvSpPr>
          <p:nvPr>
            <p:ph type="sldNum" sz="quarter" idx="12"/>
          </p:nvPr>
        </p:nvSpPr>
        <p:spPr/>
        <p:txBody>
          <a:bodyPr/>
          <a:lstStyle>
            <a:lvl1pPr>
              <a:defRPr/>
            </a:lvl1pPr>
          </a:lstStyle>
          <a:p>
            <a:pPr>
              <a:defRPr/>
            </a:pPr>
            <a:fld id="{6D2F63BE-066E-2543-B879-B83035E80963}"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22969198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prstClr val="black"/>
              </a:solidFill>
              <a:latin typeface="Verdana" charset="0"/>
              <a:ea typeface="ＭＳ Ｐゴシック" charset="0"/>
              <a:cs typeface="ＭＳ Ｐゴシック" charset="0"/>
            </a:endParaRPr>
          </a:p>
        </p:txBody>
      </p:sp>
      <p:sp>
        <p:nvSpPr>
          <p:cNvPr id="6" name="Straight Connector 11"/>
          <p:cNvSpPr>
            <a:spLocks noChangeShapeType="1"/>
          </p:cNvSpPr>
          <p:nvPr/>
        </p:nvSpPr>
        <p:spPr bwMode="auto">
          <a:xfrm rot="5400000">
            <a:off x="3160712" y="3324226"/>
            <a:ext cx="6035675"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prstClr val="black"/>
              </a:solidFill>
              <a:latin typeface="Verdana" charset="0"/>
              <a:ea typeface="ＭＳ Ｐゴシック" charset="0"/>
              <a:cs typeface="ＭＳ Ｐゴシック" charset="0"/>
            </a:endParaRPr>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endParaRPr lang="en-US">
              <a:solidFill>
                <a:srgbClr val="464653"/>
              </a:solidFill>
            </a:endParaRPr>
          </a:p>
        </p:txBody>
      </p:sp>
      <p:sp>
        <p:nvSpPr>
          <p:cNvPr id="9" name="Footer Placeholder 5"/>
          <p:cNvSpPr>
            <a:spLocks noGrp="1"/>
          </p:cNvSpPr>
          <p:nvPr>
            <p:ph type="ftr" sz="quarter" idx="11"/>
          </p:nvPr>
        </p:nvSpPr>
        <p:spPr/>
        <p:txBody>
          <a:bodyPr/>
          <a:lstStyle>
            <a:lvl1pPr>
              <a:defRPr/>
            </a:lvl1pPr>
          </a:lstStyle>
          <a:p>
            <a:pPr>
              <a:defRPr/>
            </a:pPr>
            <a:r>
              <a:rPr lang="en-US">
                <a:solidFill>
                  <a:srgbClr val="464653"/>
                </a:solidFill>
              </a:rPr>
              <a:t>S. Chopra</a:t>
            </a:r>
          </a:p>
        </p:txBody>
      </p:sp>
      <p:sp>
        <p:nvSpPr>
          <p:cNvPr id="10" name="Slide Number Placeholder 6"/>
          <p:cNvSpPr>
            <a:spLocks noGrp="1"/>
          </p:cNvSpPr>
          <p:nvPr>
            <p:ph type="sldNum" sz="quarter" idx="12"/>
          </p:nvPr>
        </p:nvSpPr>
        <p:spPr/>
        <p:txBody>
          <a:bodyPr/>
          <a:lstStyle>
            <a:lvl1pPr>
              <a:defRPr/>
            </a:lvl1pPr>
          </a:lstStyle>
          <a:p>
            <a:pPr>
              <a:defRPr/>
            </a:pPr>
            <a:fld id="{51010427-F57F-5F45-9D7B-09ADBA406D9F}"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9640288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prstClr val="white"/>
              </a:solidFill>
              <a:latin typeface="Verdana" charset="0"/>
              <a:ea typeface="ＭＳ Ｐゴシック" charset="0"/>
              <a:cs typeface="ＭＳ Ｐゴシック" charset="0"/>
            </a:endParaRPr>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pPr>
              <a:defRPr/>
            </a:pPr>
            <a:endParaRPr lang="en-US">
              <a:solidFill>
                <a:srgbClr val="DDE9EC"/>
              </a:solidFill>
            </a:endParaRPr>
          </a:p>
        </p:txBody>
      </p:sp>
      <p:sp>
        <p:nvSpPr>
          <p:cNvPr id="9" name="Footer Placeholder 5"/>
          <p:cNvSpPr>
            <a:spLocks noGrp="1"/>
          </p:cNvSpPr>
          <p:nvPr>
            <p:ph type="ftr" sz="quarter" idx="11"/>
          </p:nvPr>
        </p:nvSpPr>
        <p:spPr/>
        <p:txBody>
          <a:bodyPr/>
          <a:lstStyle>
            <a:lvl1pPr>
              <a:defRPr/>
            </a:lvl1pPr>
          </a:lstStyle>
          <a:p>
            <a:pPr>
              <a:defRPr/>
            </a:pPr>
            <a:r>
              <a:rPr lang="en-US">
                <a:solidFill>
                  <a:srgbClr val="DDE9EC"/>
                </a:solidFill>
              </a:rPr>
              <a:t>S. Chopra</a:t>
            </a:r>
          </a:p>
        </p:txBody>
      </p:sp>
      <p:sp>
        <p:nvSpPr>
          <p:cNvPr id="10" name="Slide Number Placeholder 6"/>
          <p:cNvSpPr>
            <a:spLocks noGrp="1"/>
          </p:cNvSpPr>
          <p:nvPr>
            <p:ph type="sldNum" sz="quarter" idx="12"/>
          </p:nvPr>
        </p:nvSpPr>
        <p:spPr/>
        <p:txBody>
          <a:bodyPr/>
          <a:lstStyle>
            <a:lvl1pPr>
              <a:defRPr/>
            </a:lvl1pPr>
          </a:lstStyle>
          <a:p>
            <a:pPr>
              <a:defRPr/>
            </a:pPr>
            <a:fld id="{A5AC9038-007F-B94E-9A07-0979B18FB88C}" type="slidenum">
              <a:rPr lang="en-US">
                <a:solidFill>
                  <a:srgbClr val="DDE9EC"/>
                </a:solidFill>
              </a:rPr>
              <a:pPr>
                <a:defRPr/>
              </a:pPr>
              <a:t>‹#›</a:t>
            </a:fld>
            <a:endParaRPr lang="en-US">
              <a:solidFill>
                <a:srgbClr val="DDE9EC"/>
              </a:solidFill>
            </a:endParaRPr>
          </a:p>
        </p:txBody>
      </p:sp>
    </p:spTree>
    <p:extLst>
      <p:ext uri="{BB962C8B-B14F-4D97-AF65-F5344CB8AC3E}">
        <p14:creationId xmlns:p14="http://schemas.microsoft.com/office/powerpoint/2010/main" val="279861253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srgbClr val="464653"/>
              </a:solidFill>
            </a:endParaRPr>
          </a:p>
        </p:txBody>
      </p:sp>
      <p:sp>
        <p:nvSpPr>
          <p:cNvPr id="5" name="Footer Placeholder 4"/>
          <p:cNvSpPr>
            <a:spLocks noGrp="1"/>
          </p:cNvSpPr>
          <p:nvPr>
            <p:ph type="ftr" sz="quarter" idx="11"/>
          </p:nvPr>
        </p:nvSpPr>
        <p:spPr/>
        <p:txBody>
          <a:bodyPr/>
          <a:lstStyle>
            <a:lvl1pPr>
              <a:defRPr/>
            </a:lvl1pPr>
          </a:lstStyle>
          <a:p>
            <a:pPr>
              <a:defRPr/>
            </a:pPr>
            <a:r>
              <a:rPr lang="en-US">
                <a:solidFill>
                  <a:srgbClr val="464653"/>
                </a:solidFill>
              </a:rPr>
              <a:t>S. Chopra</a:t>
            </a:r>
          </a:p>
        </p:txBody>
      </p:sp>
      <p:sp>
        <p:nvSpPr>
          <p:cNvPr id="6" name="Slide Number Placeholder 5"/>
          <p:cNvSpPr>
            <a:spLocks noGrp="1"/>
          </p:cNvSpPr>
          <p:nvPr>
            <p:ph type="sldNum" sz="quarter" idx="12"/>
          </p:nvPr>
        </p:nvSpPr>
        <p:spPr/>
        <p:txBody>
          <a:bodyPr/>
          <a:lstStyle>
            <a:lvl1pPr>
              <a:defRPr/>
            </a:lvl1pPr>
          </a:lstStyle>
          <a:p>
            <a:pPr>
              <a:defRPr/>
            </a:pPr>
            <a:fld id="{953071E2-43F6-BD4E-BEF4-58B214A06C96}"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29741769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prstClr val="black"/>
              </a:solidFill>
              <a:latin typeface="Verdana" charset="0"/>
              <a:ea typeface="ＭＳ Ｐゴシック" charset="0"/>
              <a:cs typeface="ＭＳ Ｐゴシック" charset="0"/>
            </a:endParaRPr>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
        <p:nvSpPr>
          <p:cNvPr id="6" name="Straight Connector 12"/>
          <p:cNvSpPr>
            <a:spLocks noChangeShapeType="1"/>
          </p:cNvSpPr>
          <p:nvPr/>
        </p:nvSpPr>
        <p:spPr bwMode="auto">
          <a:xfrm rot="5400000">
            <a:off x="3630612" y="3201988"/>
            <a:ext cx="5851525"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prstClr val="black"/>
              </a:solidFill>
              <a:latin typeface="Verdana" charset="0"/>
              <a:ea typeface="ＭＳ Ｐゴシック" charset="0"/>
              <a:cs typeface="ＭＳ Ｐゴシック" charset="0"/>
            </a:endParaRPr>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srgbClr val="464653"/>
              </a:solidFill>
            </a:endParaRPr>
          </a:p>
        </p:txBody>
      </p:sp>
      <p:sp>
        <p:nvSpPr>
          <p:cNvPr id="8" name="Footer Placeholder 4"/>
          <p:cNvSpPr>
            <a:spLocks noGrp="1"/>
          </p:cNvSpPr>
          <p:nvPr>
            <p:ph type="ftr" sz="quarter" idx="11"/>
          </p:nvPr>
        </p:nvSpPr>
        <p:spPr/>
        <p:txBody>
          <a:bodyPr/>
          <a:lstStyle>
            <a:lvl1pPr>
              <a:defRPr/>
            </a:lvl1pPr>
          </a:lstStyle>
          <a:p>
            <a:pPr>
              <a:defRPr/>
            </a:pPr>
            <a:r>
              <a:rPr lang="en-US">
                <a:solidFill>
                  <a:srgbClr val="464653"/>
                </a:solidFill>
              </a:rPr>
              <a:t>S. Chopra</a:t>
            </a:r>
          </a:p>
        </p:txBody>
      </p:sp>
      <p:sp>
        <p:nvSpPr>
          <p:cNvPr id="9" name="Slide Number Placeholder 5"/>
          <p:cNvSpPr>
            <a:spLocks noGrp="1"/>
          </p:cNvSpPr>
          <p:nvPr>
            <p:ph type="sldNum" sz="quarter" idx="12"/>
          </p:nvPr>
        </p:nvSpPr>
        <p:spPr/>
        <p:txBody>
          <a:bodyPr/>
          <a:lstStyle>
            <a:lvl1pPr>
              <a:defRPr/>
            </a:lvl1pPr>
          </a:lstStyle>
          <a:p>
            <a:pPr>
              <a:defRPr/>
            </a:pPr>
            <a:fld id="{F2DD37F9-60B0-6C47-A5B9-2C653BC93F9D}" type="slidenum">
              <a:rPr lang="en-US">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33973383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Major Points-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5" name="Text Placeholder 14"/>
          <p:cNvSpPr>
            <a:spLocks noGrp="1"/>
          </p:cNvSpPr>
          <p:nvPr>
            <p:ph type="body" sz="quarter" idx="19"/>
          </p:nvPr>
        </p:nvSpPr>
        <p:spPr>
          <a:xfrm>
            <a:off x="2066544" y="1591056"/>
            <a:ext cx="3172968" cy="667512"/>
          </a:xfrm>
        </p:spPr>
        <p:txBody>
          <a:bodyPr/>
          <a:lstStyle>
            <a:lvl1pPr>
              <a:buNone/>
              <a:defRPr/>
            </a:lvl1pPr>
          </a:lstStyle>
          <a:p>
            <a:pPr lvl="0"/>
            <a:r>
              <a:rPr lang="en-US" dirty="0" smtClean="0"/>
              <a:t>Click to edit</a:t>
            </a:r>
            <a:endParaRPr lang="en-US" dirty="0"/>
          </a:p>
        </p:txBody>
      </p:sp>
      <p:sp>
        <p:nvSpPr>
          <p:cNvPr id="16" name="Text Placeholder 14"/>
          <p:cNvSpPr>
            <a:spLocks noGrp="1"/>
          </p:cNvSpPr>
          <p:nvPr>
            <p:ph type="body" sz="quarter" idx="20"/>
          </p:nvPr>
        </p:nvSpPr>
        <p:spPr>
          <a:xfrm>
            <a:off x="2066544" y="2926080"/>
            <a:ext cx="3172968" cy="667512"/>
          </a:xfrm>
        </p:spPr>
        <p:txBody>
          <a:bodyPr/>
          <a:lstStyle>
            <a:lvl1pPr>
              <a:buNone/>
              <a:defRPr/>
            </a:lvl1pPr>
          </a:lstStyle>
          <a:p>
            <a:pPr lvl="0"/>
            <a:r>
              <a:rPr lang="en-US" dirty="0" smtClean="0"/>
              <a:t>Click to edit</a:t>
            </a:r>
            <a:endParaRPr lang="en-US" dirty="0"/>
          </a:p>
        </p:txBody>
      </p:sp>
      <p:sp>
        <p:nvSpPr>
          <p:cNvPr id="5" name="Text Placeholder 14"/>
          <p:cNvSpPr>
            <a:spLocks noGrp="1"/>
          </p:cNvSpPr>
          <p:nvPr>
            <p:ph type="body" sz="quarter" idx="21"/>
          </p:nvPr>
        </p:nvSpPr>
        <p:spPr>
          <a:xfrm>
            <a:off x="2066544" y="4261104"/>
            <a:ext cx="3172968" cy="667512"/>
          </a:xfrm>
        </p:spPr>
        <p:txBody>
          <a:bodyPr/>
          <a:lstStyle>
            <a:lvl1pPr>
              <a:buNone/>
              <a:defRPr/>
            </a:lvl1pPr>
          </a:lstStyle>
          <a:p>
            <a:pPr lvl="0"/>
            <a:r>
              <a:rPr lang="en-US" dirty="0" smtClean="0"/>
              <a:t>Click to edit</a:t>
            </a:r>
            <a:endParaRPr lang="en-US" dirty="0"/>
          </a:p>
        </p:txBody>
      </p:sp>
      <p:sp>
        <p:nvSpPr>
          <p:cNvPr id="6" name="Text Placeholder 14"/>
          <p:cNvSpPr>
            <a:spLocks noGrp="1"/>
          </p:cNvSpPr>
          <p:nvPr>
            <p:ph type="body" sz="quarter" idx="22"/>
          </p:nvPr>
        </p:nvSpPr>
        <p:spPr>
          <a:xfrm>
            <a:off x="2070088" y="5605272"/>
            <a:ext cx="3172968" cy="667512"/>
          </a:xfrm>
        </p:spPr>
        <p:txBody>
          <a:bodyPr/>
          <a:lstStyle>
            <a:lvl1pPr>
              <a:buNone/>
              <a:defRPr/>
            </a:lvl1pPr>
          </a:lstStyle>
          <a:p>
            <a:pPr lvl="0"/>
            <a:r>
              <a:rPr lang="en-US" dirty="0" smtClean="0"/>
              <a:t>Click to edit</a:t>
            </a:r>
            <a:endParaRPr lang="en-US" dirty="0"/>
          </a:p>
        </p:txBody>
      </p:sp>
    </p:spTree>
    <p:extLst>
      <p:ext uri="{BB962C8B-B14F-4D97-AF65-F5344CB8AC3E}">
        <p14:creationId xmlns:p14="http://schemas.microsoft.com/office/powerpoint/2010/main" val="26127665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57972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slideLayout" Target="../slideLayouts/slideLayout27.xml"/><Relationship Id="rId15"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slideLayout" Target="../slideLayouts/slideLayout39.xml"/><Relationship Id="rId13" Type="http://schemas.openxmlformats.org/officeDocument/2006/relationships/slideLayout" Target="../slideLayouts/slideLayout40.xml"/><Relationship Id="rId14"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1.xml"/><Relationship Id="rId12" Type="http://schemas.openxmlformats.org/officeDocument/2006/relationships/slideLayout" Target="../slideLayouts/slideLayout52.xml"/><Relationship Id="rId13" Type="http://schemas.openxmlformats.org/officeDocument/2006/relationships/slideLayout" Target="../slideLayouts/slideLayout53.xml"/><Relationship Id="rId14"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slideLayout" Target="../slideLayouts/slideLayout46.xml"/><Relationship Id="rId7" Type="http://schemas.openxmlformats.org/officeDocument/2006/relationships/slideLayout" Target="../slideLayouts/slideLayout47.xml"/><Relationship Id="rId8" Type="http://schemas.openxmlformats.org/officeDocument/2006/relationships/slideLayout" Target="../slideLayouts/slideLayout48.xml"/><Relationship Id="rId9" Type="http://schemas.openxmlformats.org/officeDocument/2006/relationships/slideLayout" Target="../slideLayouts/slideLayout49.xml"/><Relationship Id="rId10"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slideLayout" Target="../slideLayouts/slideLayout65.xml"/><Relationship Id="rId13" Type="http://schemas.openxmlformats.org/officeDocument/2006/relationships/slideLayout" Target="../slideLayouts/slideLayout66.xml"/><Relationship Id="rId14" Type="http://schemas.openxmlformats.org/officeDocument/2006/relationships/theme" Target="../theme/theme5.xml"/><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2EE3312C-0F9A-4EFE-A58B-6D45FAE67DD4}"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charset="0"/>
              </a:rPr>
              <a:t>© Van Mieghem (</a:t>
            </a:r>
            <a:fld id="{7A8C3DCA-AFBC-492B-9834-43A447CA2D58}" type="datetime5">
              <a:rPr lang="en-US" sz="800">
                <a:solidFill>
                  <a:srgbClr val="3333CC"/>
                </a:solidFill>
                <a:latin typeface="Arial" charset="0"/>
                <a:cs typeface="Arial" charset="0"/>
              </a:rPr>
              <a:pPr eaLnBrk="0" hangingPunct="0">
                <a:defRPr/>
              </a:pPr>
              <a:t>22-Feb-14</a:t>
            </a:fld>
            <a:r>
              <a:rPr lang="en-US" sz="800">
                <a:solidFill>
                  <a:srgbClr val="3333CC"/>
                </a:solidFill>
                <a:latin typeface="Arial" charset="0"/>
                <a:cs typeface="Arial" charset="0"/>
              </a:rPr>
              <a:t>)</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Lst>
  <p:hf sldNum="0"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400800" y="6356350"/>
            <a:ext cx="2289175"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400">
                <a:solidFill>
                  <a:schemeClr val="tx2"/>
                </a:solidFill>
                <a:latin typeface="Verdana" pitchFamily="-111" charset="0"/>
                <a:ea typeface="+mn-ea"/>
                <a:cs typeface="+mn-cs"/>
              </a:defRPr>
            </a:lvl1pPr>
          </a:lstStyle>
          <a:p>
            <a:pPr>
              <a:defRPr/>
            </a:pPr>
            <a:endParaRPr lang="en-US">
              <a:solidFill>
                <a:srgbClr val="464653"/>
              </a:solidFill>
            </a:endParaRPr>
          </a:p>
        </p:txBody>
      </p:sp>
      <p:sp>
        <p:nvSpPr>
          <p:cNvPr id="3" name="Footer Placeholder 2"/>
          <p:cNvSpPr>
            <a:spLocks noGrp="1"/>
          </p:cNvSpPr>
          <p:nvPr>
            <p:ph type="ftr" sz="quarter" idx="3"/>
          </p:nvPr>
        </p:nvSpPr>
        <p:spPr>
          <a:xfrm>
            <a:off x="2898775" y="6356350"/>
            <a:ext cx="350520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400">
                <a:solidFill>
                  <a:schemeClr val="tx2"/>
                </a:solidFill>
                <a:latin typeface="Verdana" pitchFamily="-111" charset="0"/>
                <a:ea typeface="+mn-ea"/>
                <a:cs typeface="+mn-cs"/>
              </a:defRPr>
            </a:lvl1pPr>
          </a:lstStyle>
          <a:p>
            <a:pPr>
              <a:defRPr/>
            </a:pPr>
            <a:r>
              <a:rPr lang="en-US">
                <a:solidFill>
                  <a:srgbClr val="464653"/>
                </a:solidFill>
              </a:rPr>
              <a:t>G. Allon</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400">
                <a:solidFill>
                  <a:schemeClr val="tx2"/>
                </a:solidFill>
              </a:defRPr>
            </a:lvl1pPr>
          </a:lstStyle>
          <a:p>
            <a:pPr>
              <a:defRPr/>
            </a:pPr>
            <a:fld id="{EC62081D-C69B-FC4D-ABE8-BE2C37753D2F}" type="slidenum">
              <a:rPr lang="en-US">
                <a:solidFill>
                  <a:srgbClr val="464653"/>
                </a:solidFill>
                <a:latin typeface="Verdana" charset="0"/>
                <a:ea typeface="ＭＳ Ｐゴシック" charset="0"/>
                <a:cs typeface="ＭＳ Ｐゴシック" charset="0"/>
              </a:rPr>
              <a:pPr>
                <a:defRPr/>
              </a:pPr>
              <a:t>‹#›</a:t>
            </a:fld>
            <a:endParaRPr lang="en-US">
              <a:solidFill>
                <a:srgbClr val="464653"/>
              </a:solidFill>
              <a:latin typeface="Verdana" charset="0"/>
              <a:ea typeface="ＭＳ Ｐゴシック" charset="0"/>
              <a:cs typeface="ＭＳ Ｐゴシック" charset="0"/>
            </a:endParaRPr>
          </a:p>
        </p:txBody>
      </p:sp>
      <p:sp>
        <p:nvSpPr>
          <p:cNvPr id="1031" name="Straight Connector 27"/>
          <p:cNvSpPr>
            <a:spLocks noChangeShapeType="1"/>
          </p:cNvSpPr>
          <p:nvPr/>
        </p:nvSpPr>
        <p:spPr bwMode="auto">
          <a:xfrm>
            <a:off x="457200" y="6353175"/>
            <a:ext cx="8229600"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prstClr val="black"/>
              </a:solidFill>
              <a:latin typeface="Verdana" charset="0"/>
              <a:ea typeface="ＭＳ Ｐゴシック" charset="0"/>
              <a:cs typeface="ＭＳ Ｐゴシック" charset="0"/>
            </a:endParaRPr>
          </a:p>
        </p:txBody>
      </p:sp>
      <p:sp>
        <p:nvSpPr>
          <p:cNvPr id="1032" name="Straight Connector 28"/>
          <p:cNvSpPr>
            <a:spLocks noChangeShapeType="1"/>
          </p:cNvSpPr>
          <p:nvPr/>
        </p:nvSpPr>
        <p:spPr bwMode="auto">
          <a:xfrm>
            <a:off x="457200" y="1143000"/>
            <a:ext cx="8229600" cy="0"/>
          </a:xfrm>
          <a:prstGeom prst="line">
            <a:avLst/>
          </a:prstGeom>
          <a:noFill/>
          <a:ln w="9525">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prstClr val="black"/>
              </a:solidFill>
              <a:latin typeface="Verdana" charset="0"/>
              <a:ea typeface="ＭＳ Ｐゴシック" charset="0"/>
              <a:cs typeface="ＭＳ Ｐゴシック" charset="0"/>
            </a:endParaRPr>
          </a:p>
        </p:txBody>
      </p:sp>
      <p:sp>
        <p:nvSpPr>
          <p:cNvPr id="10" name="Isosceles Triangle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FFFFF"/>
              </a:solidFill>
              <a:latin typeface="Gill Sans MT"/>
            </a:endParaRPr>
          </a:p>
        </p:txBody>
      </p:sp>
    </p:spTree>
    <p:extLst>
      <p:ext uri="{BB962C8B-B14F-4D97-AF65-F5344CB8AC3E}">
        <p14:creationId xmlns:p14="http://schemas.microsoft.com/office/powerpoint/2010/main" val="4184488970"/>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 id="2147483937" r:id="rId12"/>
    <p:sldLayoutId id="2147483938" r:id="rId13"/>
  </p:sldLayoutIdLst>
  <p:hf sldNum="0" hdr="0" ftr="0" dt="0"/>
  <p:txStyles>
    <p:titleStyle>
      <a:lvl1pPr algn="l" rtl="0" eaLnBrk="0" fontAlgn="base" hangingPunct="0">
        <a:spcBef>
          <a:spcPct val="0"/>
        </a:spcBef>
        <a:spcAft>
          <a:spcPct val="0"/>
        </a:spcAft>
        <a:defRPr sz="3200" kern="1200">
          <a:solidFill>
            <a:schemeClr val="tx2"/>
          </a:solidFill>
          <a:latin typeface="Optima"/>
          <a:ea typeface="ＭＳ Ｐゴシック" pitchFamily="-65" charset="-128"/>
          <a:cs typeface="Optima"/>
        </a:defRPr>
      </a:lvl1pPr>
      <a:lvl2pPr algn="l" rtl="0" eaLnBrk="0" fontAlgn="base" hangingPunct="0">
        <a:spcBef>
          <a:spcPct val="0"/>
        </a:spcBef>
        <a:spcAft>
          <a:spcPct val="0"/>
        </a:spcAft>
        <a:defRPr sz="3200">
          <a:solidFill>
            <a:schemeClr val="tx2"/>
          </a:solidFill>
          <a:latin typeface="Optima" pitchFamily="-65" charset="0"/>
          <a:ea typeface="ＭＳ Ｐゴシック" pitchFamily="-65" charset="-128"/>
        </a:defRPr>
      </a:lvl2pPr>
      <a:lvl3pPr algn="l" rtl="0" eaLnBrk="0" fontAlgn="base" hangingPunct="0">
        <a:spcBef>
          <a:spcPct val="0"/>
        </a:spcBef>
        <a:spcAft>
          <a:spcPct val="0"/>
        </a:spcAft>
        <a:defRPr sz="3200">
          <a:solidFill>
            <a:schemeClr val="tx2"/>
          </a:solidFill>
          <a:latin typeface="Optima" pitchFamily="-65" charset="0"/>
          <a:ea typeface="ＭＳ Ｐゴシック" pitchFamily="-65" charset="-128"/>
        </a:defRPr>
      </a:lvl3pPr>
      <a:lvl4pPr algn="l" rtl="0" eaLnBrk="0" fontAlgn="base" hangingPunct="0">
        <a:spcBef>
          <a:spcPct val="0"/>
        </a:spcBef>
        <a:spcAft>
          <a:spcPct val="0"/>
        </a:spcAft>
        <a:defRPr sz="3200">
          <a:solidFill>
            <a:schemeClr val="tx2"/>
          </a:solidFill>
          <a:latin typeface="Optima" pitchFamily="-65" charset="0"/>
          <a:ea typeface="ＭＳ Ｐゴシック" pitchFamily="-65" charset="-128"/>
        </a:defRPr>
      </a:lvl4pPr>
      <a:lvl5pPr algn="l" rtl="0" eaLnBrk="0" fontAlgn="base" hangingPunct="0">
        <a:spcBef>
          <a:spcPct val="0"/>
        </a:spcBef>
        <a:spcAft>
          <a:spcPct val="0"/>
        </a:spcAft>
        <a:defRPr sz="3200">
          <a:solidFill>
            <a:schemeClr val="tx2"/>
          </a:solidFill>
          <a:latin typeface="Optima" pitchFamily="-65" charset="0"/>
          <a:ea typeface="ＭＳ Ｐゴシック" pitchFamily="-65" charset="-128"/>
        </a:defRPr>
      </a:lvl5pPr>
      <a:lvl6pPr marL="457200" algn="l" rtl="0" fontAlgn="base">
        <a:spcBef>
          <a:spcPct val="0"/>
        </a:spcBef>
        <a:spcAft>
          <a:spcPct val="0"/>
        </a:spcAft>
        <a:defRPr sz="3200">
          <a:solidFill>
            <a:schemeClr val="tx2"/>
          </a:solidFill>
          <a:latin typeface="Optima" pitchFamily="-65" charset="0"/>
          <a:ea typeface="ＭＳ Ｐゴシック" pitchFamily="-65" charset="-128"/>
        </a:defRPr>
      </a:lvl6pPr>
      <a:lvl7pPr marL="914400" algn="l" rtl="0" fontAlgn="base">
        <a:spcBef>
          <a:spcPct val="0"/>
        </a:spcBef>
        <a:spcAft>
          <a:spcPct val="0"/>
        </a:spcAft>
        <a:defRPr sz="3200">
          <a:solidFill>
            <a:schemeClr val="tx2"/>
          </a:solidFill>
          <a:latin typeface="Optima" pitchFamily="-65" charset="0"/>
          <a:ea typeface="ＭＳ Ｐゴシック" pitchFamily="-65" charset="-128"/>
        </a:defRPr>
      </a:lvl7pPr>
      <a:lvl8pPr marL="1371600" algn="l" rtl="0" fontAlgn="base">
        <a:spcBef>
          <a:spcPct val="0"/>
        </a:spcBef>
        <a:spcAft>
          <a:spcPct val="0"/>
        </a:spcAft>
        <a:defRPr sz="3200">
          <a:solidFill>
            <a:schemeClr val="tx2"/>
          </a:solidFill>
          <a:latin typeface="Optima" pitchFamily="-65" charset="0"/>
          <a:ea typeface="ＭＳ Ｐゴシック" pitchFamily="-65" charset="-128"/>
        </a:defRPr>
      </a:lvl8pPr>
      <a:lvl9pPr marL="1828800" algn="l" rtl="0" fontAlgn="base">
        <a:spcBef>
          <a:spcPct val="0"/>
        </a:spcBef>
        <a:spcAft>
          <a:spcPct val="0"/>
        </a:spcAft>
        <a:defRPr sz="3200">
          <a:solidFill>
            <a:schemeClr val="tx2"/>
          </a:solidFill>
          <a:latin typeface="Optima" pitchFamily="-65" charset="0"/>
          <a:ea typeface="ＭＳ Ｐゴシック" pitchFamily="-65" charset="-128"/>
        </a:defRPr>
      </a:lvl9pPr>
    </p:titleStyle>
    <p:bodyStyle>
      <a:lvl1pPr marL="273050" indent="-273050" algn="l" rtl="0" eaLnBrk="0" fontAlgn="base" hangingPunct="0">
        <a:spcBef>
          <a:spcPts val="600"/>
        </a:spcBef>
        <a:spcAft>
          <a:spcPct val="0"/>
        </a:spcAft>
        <a:buClr>
          <a:schemeClr val="accent1"/>
        </a:buClr>
        <a:buSzPct val="76000"/>
        <a:buFont typeface="Wingdings 3" charset="0"/>
        <a:buChar char=""/>
        <a:defRPr sz="2600" kern="1200">
          <a:solidFill>
            <a:schemeClr val="tx1"/>
          </a:solidFill>
          <a:latin typeface="Optima"/>
          <a:ea typeface="ＭＳ Ｐゴシック" pitchFamily="-65" charset="-128"/>
          <a:cs typeface="Optima"/>
        </a:defRPr>
      </a:lvl1pPr>
      <a:lvl2pPr marL="547688" indent="-273050" algn="l" rtl="0" eaLnBrk="0" fontAlgn="base" hangingPunct="0">
        <a:spcBef>
          <a:spcPts val="500"/>
        </a:spcBef>
        <a:spcAft>
          <a:spcPct val="0"/>
        </a:spcAft>
        <a:buClr>
          <a:schemeClr val="accent2"/>
        </a:buClr>
        <a:buSzPct val="76000"/>
        <a:buFont typeface="Wingdings 3" charset="0"/>
        <a:buChar char=""/>
        <a:defRPr sz="2300" kern="1200">
          <a:solidFill>
            <a:schemeClr val="tx2"/>
          </a:solidFill>
          <a:latin typeface="Optima"/>
          <a:ea typeface="ＭＳ Ｐゴシック" pitchFamily="-65" charset="-128"/>
          <a:cs typeface="Optima"/>
        </a:defRPr>
      </a:lvl2pPr>
      <a:lvl3pPr marL="822325" indent="-228600" algn="l" rtl="0" eaLnBrk="0" fontAlgn="base" hangingPunct="0">
        <a:spcBef>
          <a:spcPts val="500"/>
        </a:spcBef>
        <a:spcAft>
          <a:spcPct val="0"/>
        </a:spcAft>
        <a:buClr>
          <a:srgbClr val="BCBCBC"/>
        </a:buClr>
        <a:buSzPct val="76000"/>
        <a:buFont typeface="Wingdings 3" charset="0"/>
        <a:buChar char=""/>
        <a:defRPr sz="2000" kern="1200">
          <a:solidFill>
            <a:schemeClr val="tx1"/>
          </a:solidFill>
          <a:latin typeface="Optima"/>
          <a:ea typeface="ＭＳ Ｐゴシック" pitchFamily="-65" charset="-128"/>
          <a:cs typeface="Optima"/>
        </a:defRPr>
      </a:lvl3pPr>
      <a:lvl4pPr marL="1096963" indent="-228600" algn="l" rtl="0" eaLnBrk="0" fontAlgn="base" hangingPunct="0">
        <a:spcBef>
          <a:spcPts val="400"/>
        </a:spcBef>
        <a:spcAft>
          <a:spcPct val="0"/>
        </a:spcAft>
        <a:buClr>
          <a:srgbClr val="8BA2B4"/>
        </a:buClr>
        <a:buSzPct val="70000"/>
        <a:buFont typeface="Wingdings" charset="0"/>
        <a:buChar char=""/>
        <a:defRPr kern="1200">
          <a:solidFill>
            <a:schemeClr val="tx1"/>
          </a:solidFill>
          <a:latin typeface="Optima"/>
          <a:ea typeface="ＭＳ Ｐゴシック" pitchFamily="-65" charset="-128"/>
          <a:cs typeface="Optima"/>
        </a:defRPr>
      </a:lvl4pPr>
      <a:lvl5pPr marL="1371600" indent="-228600" algn="l" rtl="0" eaLnBrk="0" fontAlgn="base" hangingPunct="0">
        <a:spcBef>
          <a:spcPts val="300"/>
        </a:spcBef>
        <a:spcAft>
          <a:spcPct val="0"/>
        </a:spcAft>
        <a:buClr>
          <a:schemeClr val="accent2"/>
        </a:buClr>
        <a:buSzPct val="70000"/>
        <a:buFont typeface="Wingdings" charset="0"/>
        <a:buChar char=""/>
        <a:defRPr sz="1600" kern="1200">
          <a:solidFill>
            <a:schemeClr val="tx1"/>
          </a:solidFill>
          <a:latin typeface="Optima"/>
          <a:ea typeface="ＭＳ Ｐゴシック" pitchFamily="-65" charset="-128"/>
          <a:cs typeface="Optima"/>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Microsoft_Excel_97_-_2004_Worksheet1.xls"/><Relationship Id="rId5" Type="http://schemas.openxmlformats.org/officeDocument/2006/relationships/image" Target="../media/image24.png"/><Relationship Id="rId1" Type="http://schemas.openxmlformats.org/officeDocument/2006/relationships/vmlDrawing" Target="../drawings/vmlDrawing1.vml"/><Relationship Id="rId2"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16.xml"/><Relationship Id="rId3"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19.xml"/><Relationship Id="rId3"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20.xml"/><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2.xml"/><Relationship Id="rId3"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hyperlink" Target="http://www.boston.com/yourtown/massfacts/snapshot_dunkin_donuts_vs_starbucks_massachusetts" TargetMode="External"/><Relationship Id="rId1" Type="http://schemas.openxmlformats.org/officeDocument/2006/relationships/slideLayout" Target="../slideLayouts/slideLayout32.xml"/><Relationship Id="rId2" Type="http://schemas.openxmlformats.org/officeDocument/2006/relationships/notesSlide" Target="../notesSlides/notesSlide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7.xml"/><Relationship Id="rId3" Type="http://schemas.openxmlformats.org/officeDocument/2006/relationships/image" Target="../media/image2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3.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34.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2.xml"/><Relationship Id="rId3"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3.xml"/><Relationship Id="rId3"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4.xml"/><Relationship Id="rId4" Type="http://schemas.openxmlformats.org/officeDocument/2006/relationships/oleObject" Target="../embeddings/oleObject1.bin"/><Relationship Id="rId5" Type="http://schemas.openxmlformats.org/officeDocument/2006/relationships/image" Target="../media/image37.emf"/><Relationship Id="rId1" Type="http://schemas.openxmlformats.org/officeDocument/2006/relationships/vmlDrawing" Target="../drawings/vmlDrawing2.vml"/><Relationship Id="rId2"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5" Type="http://schemas.openxmlformats.org/officeDocument/2006/relationships/image" Target="../media/image40.png"/><Relationship Id="rId6" Type="http://schemas.openxmlformats.org/officeDocument/2006/relationships/image" Target="../media/image41.jpeg"/><Relationship Id="rId1" Type="http://schemas.openxmlformats.org/officeDocument/2006/relationships/slideLayout" Target="../slideLayouts/slideLayout15.xml"/><Relationship Id="rId2" Type="http://schemas.openxmlformats.org/officeDocument/2006/relationships/notesSlide" Target="../notesSlides/notesSlide35.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jpeg"/><Relationship Id="rId5" Type="http://schemas.openxmlformats.org/officeDocument/2006/relationships/image" Target="../media/image44.jpeg"/><Relationship Id="rId1" Type="http://schemas.openxmlformats.org/officeDocument/2006/relationships/slideLayout" Target="../slideLayouts/slideLayout42.xml"/><Relationship Id="rId2" Type="http://schemas.openxmlformats.org/officeDocument/2006/relationships/notesSlide" Target="../notesSlides/notesSlide36.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33.xml"/><Relationship Id="rId2" Type="http://schemas.openxmlformats.org/officeDocument/2006/relationships/notesSlide" Target="../notesSlides/notesSlide3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hyperlink" Target="..%5CVideo%5C5BillFox_Movies.wmv" TargetMode="External"/><Relationship Id="rId1" Type="http://schemas.openxmlformats.org/officeDocument/2006/relationships/slideLayout" Target="../slideLayouts/slideLayout30.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9" Type="http://schemas.openxmlformats.org/officeDocument/2006/relationships/image" Target="../media/image12.png"/><Relationship Id="rId10" Type="http://schemas.openxmlformats.org/officeDocument/2006/relationships/image" Target="../media/image13.png"/><Relationship Id="rId1" Type="http://schemas.openxmlformats.org/officeDocument/2006/relationships/slideLayout" Target="../slideLayouts/slideLayout32.xml"/><Relationship Id="rId2"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9.xml"/><Relationship Id="rId2"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255"/>
          <a:stretch/>
        </p:blipFill>
        <p:spPr bwMode="auto">
          <a:xfrm>
            <a:off x="302716" y="1190261"/>
            <a:ext cx="8538568" cy="3972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flipV="1">
            <a:off x="4953000" y="3429000"/>
            <a:ext cx="838200" cy="628471"/>
          </a:xfrm>
          <a:prstGeom prst="straightConnector1">
            <a:avLst/>
          </a:prstGeom>
          <a:ln w="571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417320" y="4008337"/>
            <a:ext cx="5288280" cy="1477328"/>
          </a:xfrm>
          <a:prstGeom prst="rect">
            <a:avLst/>
          </a:prstGeom>
          <a:solidFill>
            <a:schemeClr val="accent6">
              <a:lumMod val="20000"/>
              <a:lumOff val="80000"/>
            </a:schemeClr>
          </a:solidFill>
        </p:spPr>
        <p:txBody>
          <a:bodyPr wrap="square" rtlCol="0">
            <a:spAutoFit/>
          </a:bodyPr>
          <a:lstStyle/>
          <a:p>
            <a:r>
              <a:rPr lang="en-US" b="1" dirty="0" smtClean="0"/>
              <a:t>Go Grades &gt; Click the specific case/Submission details &gt; Click here to see annotated, graded version</a:t>
            </a:r>
          </a:p>
          <a:p>
            <a:r>
              <a:rPr lang="en-US" b="1" dirty="0" smtClean="0"/>
              <a:t>Only the team member who submitted the case can view the comments so please download the annotated file and circulate to your respective teams</a:t>
            </a:r>
            <a:endParaRPr lang="en-US" b="1" dirty="0"/>
          </a:p>
        </p:txBody>
      </p:sp>
    </p:spTree>
    <p:extLst>
      <p:ext uri="{BB962C8B-B14F-4D97-AF65-F5344CB8AC3E}">
        <p14:creationId xmlns:p14="http://schemas.microsoft.com/office/powerpoint/2010/main" val="259306160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creen Shot 2013-06-06 at 2.54.18 PM.png"/>
          <p:cNvPicPr>
            <a:picLocks noGrp="1" noChangeAspect="1"/>
          </p:cNvPicPr>
          <p:nvPr>
            <p:ph idx="1"/>
          </p:nvPr>
        </p:nvPicPr>
        <p:blipFill>
          <a:blip r:embed="rId2">
            <a:extLst>
              <a:ext uri="{28A0092B-C50C-407E-A947-70E740481C1C}">
                <a14:useLocalDpi xmlns:a14="http://schemas.microsoft.com/office/drawing/2010/main" val="0"/>
              </a:ext>
            </a:extLst>
          </a:blip>
          <a:srcRect t="676" b="676"/>
          <a:stretch>
            <a:fillRect/>
          </a:stretch>
        </p:blipFill>
        <p:spPr>
          <a:xfrm>
            <a:off x="1440760" y="1843782"/>
            <a:ext cx="6275278" cy="3897367"/>
          </a:xfrm>
        </p:spPr>
      </p:pic>
      <p:sp>
        <p:nvSpPr>
          <p:cNvPr id="3" name="Title 2"/>
          <p:cNvSpPr>
            <a:spLocks noGrp="1"/>
          </p:cNvSpPr>
          <p:nvPr>
            <p:ph type="title"/>
          </p:nvPr>
        </p:nvSpPr>
        <p:spPr/>
        <p:txBody>
          <a:bodyPr/>
          <a:lstStyle/>
          <a:p>
            <a:r>
              <a:rPr lang="en-US" dirty="0"/>
              <a:t>Globalization at </a:t>
            </a:r>
            <a:r>
              <a:rPr lang="en-US" dirty="0" err="1"/>
              <a:t>Bekaert</a:t>
            </a:r>
            <a:r>
              <a:rPr lang="en-US" dirty="0"/>
              <a:t>: </a:t>
            </a:r>
            <a:r>
              <a:rPr lang="en-US" dirty="0" smtClean="0"/>
              <a:t>1996 – 2012</a:t>
            </a:r>
            <a:br>
              <a:rPr lang="en-US" dirty="0" smtClean="0"/>
            </a:br>
            <a:r>
              <a:rPr lang="en-US" dirty="0"/>
              <a:t>	</a:t>
            </a:r>
            <a:r>
              <a:rPr lang="en-US" dirty="0" smtClean="0"/>
              <a:t>Complete reversal in 15 years…</a:t>
            </a:r>
            <a:endParaRPr lang="en-US" dirty="0"/>
          </a:p>
        </p:txBody>
      </p:sp>
      <p:sp>
        <p:nvSpPr>
          <p:cNvPr id="7" name="TextBox 6"/>
          <p:cNvSpPr txBox="1"/>
          <p:nvPr/>
        </p:nvSpPr>
        <p:spPr>
          <a:xfrm>
            <a:off x="587614" y="6400800"/>
            <a:ext cx="2384186" cy="276999"/>
          </a:xfrm>
          <a:prstGeom prst="rect">
            <a:avLst/>
          </a:prstGeom>
          <a:noFill/>
        </p:spPr>
        <p:txBody>
          <a:bodyPr wrap="none" rtlCol="0">
            <a:spAutoFit/>
          </a:bodyPr>
          <a:lstStyle/>
          <a:p>
            <a:r>
              <a:rPr lang="en-US" sz="1200" dirty="0" smtClean="0">
                <a:solidFill>
                  <a:srgbClr val="000000"/>
                </a:solidFill>
                <a:latin typeface="Arial" pitchFamily="34" charset="0"/>
              </a:rPr>
              <a:t>Source: Annual Report 2012</a:t>
            </a:r>
            <a:endParaRPr lang="en-US" sz="1200" dirty="0">
              <a:solidFill>
                <a:srgbClr val="000000"/>
              </a:solidFill>
              <a:latin typeface="Arial" pitchFamily="34" charset="0"/>
            </a:endParaRPr>
          </a:p>
        </p:txBody>
      </p:sp>
    </p:spTree>
    <p:extLst>
      <p:ext uri="{BB962C8B-B14F-4D97-AF65-F5344CB8AC3E}">
        <p14:creationId xmlns:p14="http://schemas.microsoft.com/office/powerpoint/2010/main" val="278394205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t="29511" b="29511"/>
          <a:stretch>
            <a:fillRect/>
          </a:stretch>
        </p:blipFill>
        <p:spPr>
          <a:xfrm>
            <a:off x="413778" y="3816856"/>
            <a:ext cx="8435975" cy="1938337"/>
          </a:xfrm>
        </p:spPr>
      </p:pic>
      <p:sp>
        <p:nvSpPr>
          <p:cNvPr id="3" name="Title 2"/>
          <p:cNvSpPr>
            <a:spLocks noGrp="1"/>
          </p:cNvSpPr>
          <p:nvPr>
            <p:ph type="title"/>
          </p:nvPr>
        </p:nvSpPr>
        <p:spPr/>
        <p:txBody>
          <a:bodyPr/>
          <a:lstStyle/>
          <a:p>
            <a:r>
              <a:rPr lang="en-US" dirty="0" smtClean="0"/>
              <a:t>First U.S. Assembly Plant for China’s Lenovo Opens in N.C. on June 6, 2013</a:t>
            </a:r>
            <a:endParaRPr lang="en-US" dirty="0"/>
          </a:p>
        </p:txBody>
      </p:sp>
      <p:pic>
        <p:nvPicPr>
          <p:cNvPr id="5" name="Picture 4"/>
          <p:cNvPicPr>
            <a:picLocks noChangeAspect="1"/>
          </p:cNvPicPr>
          <p:nvPr/>
        </p:nvPicPr>
        <p:blipFill>
          <a:blip r:embed="rId3"/>
          <a:stretch>
            <a:fillRect/>
          </a:stretch>
        </p:blipFill>
        <p:spPr>
          <a:xfrm>
            <a:off x="0" y="1219488"/>
            <a:ext cx="9144000" cy="5127171"/>
          </a:xfrm>
          <a:prstGeom prst="rect">
            <a:avLst/>
          </a:prstGeom>
        </p:spPr>
      </p:pic>
    </p:spTree>
    <p:extLst>
      <p:ext uri="{BB962C8B-B14F-4D97-AF65-F5344CB8AC3E}">
        <p14:creationId xmlns:p14="http://schemas.microsoft.com/office/powerpoint/2010/main" val="167279829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800" dirty="0" smtClean="0"/>
              <a:t>After decades of sending work across the world, companies are rethinking their </a:t>
            </a:r>
            <a:r>
              <a:rPr lang="en-US" sz="2800" dirty="0" err="1" smtClean="0"/>
              <a:t>offshoring</a:t>
            </a:r>
            <a:r>
              <a:rPr lang="en-US" sz="2800" dirty="0" smtClean="0"/>
              <a:t> strategies</a:t>
            </a:r>
            <a:endParaRPr lang="en-US" sz="2800" dirty="0"/>
          </a:p>
        </p:txBody>
      </p:sp>
      <p:pic>
        <p:nvPicPr>
          <p:cNvPr id="242690" name="Picture 2" descr="http://media.economist.com/sites/default/files/imagecache/full-width/images/print-edition/20130119_SRC570.png"/>
          <p:cNvPicPr>
            <a:picLocks noChangeAspect="1" noChangeArrowheads="1"/>
          </p:cNvPicPr>
          <p:nvPr/>
        </p:nvPicPr>
        <p:blipFill>
          <a:blip r:embed="rId2" cstate="print"/>
          <a:srcRect/>
          <a:stretch>
            <a:fillRect/>
          </a:stretch>
        </p:blipFill>
        <p:spPr bwMode="auto">
          <a:xfrm>
            <a:off x="1416204" y="1670681"/>
            <a:ext cx="5667375" cy="4629151"/>
          </a:xfrm>
          <a:prstGeom prst="rect">
            <a:avLst/>
          </a:prstGeom>
          <a:noFill/>
        </p:spPr>
      </p:pic>
      <p:sp>
        <p:nvSpPr>
          <p:cNvPr id="5" name="TextBox 4"/>
          <p:cNvSpPr txBox="1"/>
          <p:nvPr/>
        </p:nvSpPr>
        <p:spPr>
          <a:xfrm>
            <a:off x="619217" y="6400800"/>
            <a:ext cx="2352583" cy="261610"/>
          </a:xfrm>
          <a:prstGeom prst="rect">
            <a:avLst/>
          </a:prstGeom>
          <a:noFill/>
        </p:spPr>
        <p:txBody>
          <a:bodyPr wrap="square" rtlCol="0">
            <a:spAutoFit/>
          </a:bodyPr>
          <a:lstStyle/>
          <a:p>
            <a:r>
              <a:rPr lang="en-US" sz="1100" dirty="0" smtClean="0">
                <a:solidFill>
                  <a:srgbClr val="000000"/>
                </a:solidFill>
                <a:latin typeface="Arial" pitchFamily="34" charset="0"/>
              </a:rPr>
              <a:t>The Economist, Jan 19th 2013</a:t>
            </a:r>
            <a:endParaRPr lang="en-US" sz="1100" dirty="0">
              <a:solidFill>
                <a:srgbClr val="000000"/>
              </a:solidFill>
              <a:latin typeface="Arial" pitchFamily="34" charset="0"/>
            </a:endParaRPr>
          </a:p>
        </p:txBody>
      </p:sp>
    </p:spTree>
    <p:extLst>
      <p:ext uri="{BB962C8B-B14F-4D97-AF65-F5344CB8AC3E}">
        <p14:creationId xmlns:p14="http://schemas.microsoft.com/office/powerpoint/2010/main" val="80173858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a:t>
            </a:r>
            <a:br>
              <a:rPr lang="en-US" b="1" dirty="0" smtClean="0">
                <a:latin typeface="Arial" pitchFamily="34" charset="0"/>
                <a:cs typeface="Arial" pitchFamily="34" charset="0"/>
              </a:rPr>
            </a:br>
            <a:r>
              <a:rPr lang="en-US" b="1" dirty="0" smtClean="0">
                <a:latin typeface="Arial" pitchFamily="34" charset="0"/>
                <a:cs typeface="Arial" pitchFamily="34" charset="0"/>
              </a:rPr>
              <a:t>honeymoon over?</a:t>
            </a:r>
          </a:p>
        </p:txBody>
      </p:sp>
      <p:sp>
        <p:nvSpPr>
          <p:cNvPr id="9" name="Rectangle 21"/>
          <p:cNvSpPr>
            <a:spLocks noChangeArrowheads="1"/>
          </p:cNvSpPr>
          <p:nvPr/>
        </p:nvSpPr>
        <p:spPr bwMode="gray">
          <a:xfrm>
            <a:off x="400050" y="351921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“The growing need for lean inventories puts China at a disadvantage”</a:t>
            </a:r>
          </a:p>
          <a:p>
            <a:pPr marL="225425" fontAlgn="auto">
              <a:lnSpc>
                <a:spcPct val="150000"/>
              </a:lnSpc>
              <a:spcBef>
                <a:spcPts val="0"/>
              </a:spcBef>
              <a:spcAft>
                <a:spcPts val="0"/>
              </a:spcAft>
              <a:buClr>
                <a:srgbClr val="000000"/>
              </a:buClr>
              <a:buSzPct val="100000"/>
              <a:defRPr/>
            </a:pPr>
            <a:r>
              <a:rPr lang="en-US" sz="1200" kern="0" dirty="0">
                <a:solidFill>
                  <a:srgbClr val="000000"/>
                </a:solidFill>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942607"/>
            <a:ext cx="8337550" cy="1127125"/>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smtClean="0">
                <a:solidFill>
                  <a:srgbClr val="000000"/>
                </a:solidFill>
                <a:latin typeface="Arial" pitchFamily="34" charset="0"/>
                <a:cs typeface="Arial" pitchFamily="34" charset="0"/>
              </a:rPr>
              <a:t>So Much for the Cheap 'China Price’</a:t>
            </a:r>
          </a:p>
          <a:p>
            <a:pPr marL="225425" lvl="1" fontAlgn="auto">
              <a:lnSpc>
                <a:spcPct val="150000"/>
              </a:lnSpc>
              <a:spcBef>
                <a:spcPts val="0"/>
              </a:spcBef>
              <a:spcAft>
                <a:spcPts val="0"/>
              </a:spcAft>
              <a:buClr>
                <a:srgbClr val="000000"/>
              </a:buClr>
              <a:buSzPct val="100000"/>
              <a:defRPr/>
            </a:pPr>
            <a:r>
              <a:rPr lang="en-US" sz="1200" kern="0" dirty="0" smtClean="0">
                <a:solidFill>
                  <a:srgbClr val="000000"/>
                </a:solidFill>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a:p>
            <a:pPr marL="225425" lvl="1" fontAlgn="auto">
              <a:lnSpc>
                <a:spcPct val="150000"/>
              </a:lnSpc>
              <a:spcBef>
                <a:spcPts val="0"/>
              </a:spcBef>
              <a:spcAft>
                <a:spcPts val="0"/>
              </a:spcAft>
              <a:buClr>
                <a:srgbClr val="000000"/>
              </a:buClr>
              <a:buSzPct val="100000"/>
              <a:defRPr/>
            </a:pPr>
            <a:r>
              <a:rPr lang="en-US" sz="1200" dirty="0" smtClean="0">
                <a:solidFill>
                  <a:srgbClr val="000000"/>
                </a:solidFill>
                <a:latin typeface="Arial" pitchFamily="34" charset="0"/>
              </a:rPr>
              <a:t>“All over China, wages are climbing at 15 to 20 percent a year because of the supply-and-demand imbalance for skilled labor,” said Harold L. </a:t>
            </a:r>
            <a:r>
              <a:rPr lang="en-US" sz="1200" dirty="0" err="1" smtClean="0">
                <a:solidFill>
                  <a:srgbClr val="000000"/>
                </a:solidFill>
                <a:latin typeface="Arial" pitchFamily="34" charset="0"/>
              </a:rPr>
              <a:t>Sirkin</a:t>
            </a:r>
            <a:r>
              <a:rPr lang="en-US" sz="1200" dirty="0" smtClean="0">
                <a:solidFill>
                  <a:srgbClr val="000000"/>
                </a:solidFill>
                <a:latin typeface="Arial" pitchFamily="34" charset="0"/>
              </a:rPr>
              <a:t>, a BCG senior partner. “We expect net labor costs for manufacturing in China and the U.S. to converge by around 2015. As a result of the changing economics, you’re going to see a lot more products ‘Made in the USA’ in the next five years.”</a:t>
            </a:r>
            <a:endParaRPr lang="en-US" sz="1200" kern="0" dirty="0" smtClean="0">
              <a:solidFill>
                <a:srgbClr val="000000"/>
              </a:solidFill>
              <a:latin typeface="Arial" pitchFamily="34" charset="0"/>
              <a:cs typeface="Arial" pitchFamily="34" charset="0"/>
            </a:endParaRPr>
          </a:p>
        </p:txBody>
      </p:sp>
      <p:sp>
        <p:nvSpPr>
          <p:cNvPr id="11" name="Rectangle 21"/>
          <p:cNvSpPr>
            <a:spLocks noChangeArrowheads="1"/>
          </p:cNvSpPr>
          <p:nvPr/>
        </p:nvSpPr>
        <p:spPr bwMode="gray">
          <a:xfrm>
            <a:off x="400050" y="524006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“Due to increased demand fluctuations, sourcing closer to home wins over other lower cost options overseas”</a:t>
            </a:r>
            <a:endParaRPr lang="en-US" sz="1400" b="1" i="1" kern="0" dirty="0">
              <a:solidFill>
                <a:srgbClr val="000000"/>
              </a:solidFill>
              <a:latin typeface="Arial" pitchFamily="34" charset="0"/>
              <a:cs typeface="Arial" pitchFamily="34" charset="0"/>
            </a:endParaRPr>
          </a:p>
          <a:p>
            <a:pPr marL="225425" fontAlgn="auto">
              <a:lnSpc>
                <a:spcPct val="150000"/>
              </a:lnSpc>
              <a:spcBef>
                <a:spcPts val="0"/>
              </a:spcBef>
              <a:spcAft>
                <a:spcPts val="0"/>
              </a:spcAft>
              <a:buClr>
                <a:srgbClr val="000000"/>
              </a:buClr>
              <a:defRPr/>
            </a:pPr>
            <a:r>
              <a:rPr lang="en-US" sz="1200" kern="0" dirty="0">
                <a:solidFill>
                  <a:srgbClr val="000000"/>
                </a:solidFill>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pic>
        <p:nvPicPr>
          <p:cNvPr id="373761" name="Picture 1"/>
          <p:cNvPicPr>
            <a:picLocks noChangeAspect="1" noChangeArrowheads="1"/>
          </p:cNvPicPr>
          <p:nvPr/>
        </p:nvPicPr>
        <p:blipFill>
          <a:blip r:embed="rId3" cstate="print"/>
          <a:srcRect l="2365" t="37042" r="4729" b="33955"/>
          <a:stretch>
            <a:fillRect/>
          </a:stretch>
        </p:blipFill>
        <p:spPr bwMode="auto">
          <a:xfrm>
            <a:off x="5397668" y="0"/>
            <a:ext cx="3746332" cy="895776"/>
          </a:xfrm>
          <a:prstGeom prst="rect">
            <a:avLst/>
          </a:prstGeom>
          <a:noFill/>
          <a:ln w="9525">
            <a:noFill/>
            <a:miter lim="800000"/>
            <a:headEnd/>
            <a:tailEnd/>
          </a:ln>
        </p:spPr>
      </p:pic>
      <p:pic>
        <p:nvPicPr>
          <p:cNvPr id="7" name="Picture 1"/>
          <p:cNvPicPr>
            <a:picLocks noChangeAspect="1" noChangeArrowheads="1"/>
          </p:cNvPicPr>
          <p:nvPr/>
        </p:nvPicPr>
        <p:blipFill>
          <a:blip r:embed="rId3" cstate="print"/>
          <a:srcRect l="2365" t="80257" r="4729" b="1543"/>
          <a:stretch>
            <a:fillRect/>
          </a:stretch>
        </p:blipFill>
        <p:spPr bwMode="auto">
          <a:xfrm>
            <a:off x="5394952" y="891259"/>
            <a:ext cx="3746332" cy="56209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
            </a:r>
            <a:br>
              <a:rPr lang="en-US" smtClean="0"/>
            </a:br>
            <a:r>
              <a:rPr lang="en-US" smtClean="0"/>
              <a:t>	Globalization and operations</a:t>
            </a:r>
          </a:p>
        </p:txBody>
      </p:sp>
      <p:grpSp>
        <p:nvGrpSpPr>
          <p:cNvPr id="2" name="Group 6"/>
          <p:cNvGrpSpPr>
            <a:grpSpLocks noChangeAspect="1"/>
          </p:cNvGrpSpPr>
          <p:nvPr/>
        </p:nvGrpSpPr>
        <p:grpSpPr bwMode="auto">
          <a:xfrm>
            <a:off x="0" y="1422400"/>
            <a:ext cx="9218613" cy="4822825"/>
            <a:chOff x="0" y="896"/>
            <a:chExt cx="5807" cy="3038"/>
          </a:xfrm>
        </p:grpSpPr>
        <p:sp>
          <p:nvSpPr>
            <p:cNvPr id="17413" name="AutoShape 5"/>
            <p:cNvSpPr>
              <a:spLocks noChangeAspect="1" noChangeArrowheads="1" noTextEdit="1"/>
            </p:cNvSpPr>
            <p:nvPr/>
          </p:nvSpPr>
          <p:spPr bwMode="auto">
            <a:xfrm>
              <a:off x="0" y="896"/>
              <a:ext cx="5758" cy="3038"/>
            </a:xfrm>
            <a:prstGeom prst="rect">
              <a:avLst/>
            </a:prstGeom>
            <a:noFill/>
            <a:ln w="9525">
              <a:noFill/>
              <a:miter lim="800000"/>
              <a:headEnd/>
              <a:tailEnd/>
            </a:ln>
          </p:spPr>
          <p:txBody>
            <a:bodyPr/>
            <a:lstStyle/>
            <a:p>
              <a:endParaRPr lang="en-US" sz="1200" smtClean="0">
                <a:solidFill>
                  <a:srgbClr val="000000"/>
                </a:solidFill>
                <a:latin typeface="Arial" pitchFamily="34" charset="0"/>
              </a:endParaRPr>
            </a:p>
          </p:txBody>
        </p:sp>
        <p:sp>
          <p:nvSpPr>
            <p:cNvPr id="17415" name="Rectangle 11"/>
            <p:cNvSpPr>
              <a:spLocks noChangeArrowheads="1"/>
            </p:cNvSpPr>
            <p:nvPr/>
          </p:nvSpPr>
          <p:spPr bwMode="auto">
            <a:xfrm>
              <a:off x="2107" y="1093"/>
              <a:ext cx="1820"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Market Demand Factors </a:t>
              </a:r>
              <a:endParaRPr lang="en-US" sz="1200" dirty="0" smtClean="0">
                <a:solidFill>
                  <a:srgbClr val="000000"/>
                </a:solidFill>
                <a:latin typeface="Arial" pitchFamily="34" charset="0"/>
              </a:endParaRPr>
            </a:p>
          </p:txBody>
        </p:sp>
        <p:sp>
          <p:nvSpPr>
            <p:cNvPr id="17417" name="Rectangle 15"/>
            <p:cNvSpPr>
              <a:spLocks noChangeArrowheads="1"/>
            </p:cNvSpPr>
            <p:nvPr/>
          </p:nvSpPr>
          <p:spPr bwMode="auto">
            <a:xfrm>
              <a:off x="280" y="2048"/>
              <a:ext cx="1649"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Technological Factors </a:t>
              </a:r>
              <a:endParaRPr lang="en-US" sz="1200" dirty="0" smtClean="0">
                <a:solidFill>
                  <a:srgbClr val="000000"/>
                </a:solidFill>
                <a:latin typeface="Arial" pitchFamily="34" charset="0"/>
              </a:endParaRPr>
            </a:p>
          </p:txBody>
        </p:sp>
        <p:sp>
          <p:nvSpPr>
            <p:cNvPr id="17419" name="Rectangle 19"/>
            <p:cNvSpPr>
              <a:spLocks noChangeArrowheads="1"/>
            </p:cNvSpPr>
            <p:nvPr/>
          </p:nvSpPr>
          <p:spPr bwMode="auto">
            <a:xfrm>
              <a:off x="4035" y="2086"/>
              <a:ext cx="1166"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Supply Factors </a:t>
              </a:r>
              <a:endParaRPr lang="en-US" sz="1200" dirty="0" smtClean="0">
                <a:solidFill>
                  <a:srgbClr val="000000"/>
                </a:solidFill>
                <a:latin typeface="Arial" pitchFamily="34" charset="0"/>
              </a:endParaRPr>
            </a:p>
          </p:txBody>
        </p:sp>
        <p:sp>
          <p:nvSpPr>
            <p:cNvPr id="17421" name="Rectangle 23"/>
            <p:cNvSpPr>
              <a:spLocks noChangeArrowheads="1"/>
            </p:cNvSpPr>
            <p:nvPr/>
          </p:nvSpPr>
          <p:spPr bwMode="auto">
            <a:xfrm>
              <a:off x="1407" y="2868"/>
              <a:ext cx="3009" cy="194"/>
            </a:xfrm>
            <a:prstGeom prst="rect">
              <a:avLst/>
            </a:prstGeom>
            <a:solidFill>
              <a:schemeClr val="accent2"/>
            </a:solidFill>
            <a:ln w="9525">
              <a:noFill/>
              <a:miter lim="800000"/>
              <a:headEnd/>
              <a:tailEnd/>
            </a:ln>
          </p:spPr>
          <p:txBody>
            <a:bodyPr wrap="square" lIns="0" tIns="0" rIns="0" bIns="0">
              <a:spAutoFit/>
            </a:bodyPr>
            <a:lstStyle/>
            <a:p>
              <a:r>
                <a:rPr lang="en-US" sz="2000" dirty="0" smtClean="0">
                  <a:solidFill>
                    <a:srgbClr val="FFFFFF"/>
                  </a:solidFill>
                  <a:latin typeface="Arial" pitchFamily="34" charset="0"/>
                </a:rPr>
                <a:t> Macroeconomic and Non-Market factors </a:t>
              </a:r>
              <a:endParaRPr lang="en-US" sz="1200" dirty="0" smtClean="0">
                <a:solidFill>
                  <a:srgbClr val="000000"/>
                </a:solidFill>
                <a:latin typeface="Arial" pitchFamily="34" charset="0"/>
              </a:endParaRPr>
            </a:p>
          </p:txBody>
        </p:sp>
        <p:grpSp>
          <p:nvGrpSpPr>
            <p:cNvPr id="7" name="Group 28"/>
            <p:cNvGrpSpPr>
              <a:grpSpLocks/>
            </p:cNvGrpSpPr>
            <p:nvPr/>
          </p:nvGrpSpPr>
          <p:grpSpPr bwMode="auto">
            <a:xfrm>
              <a:off x="2370" y="1722"/>
              <a:ext cx="1042" cy="885"/>
              <a:chOff x="2370" y="1722"/>
              <a:chExt cx="1042" cy="885"/>
            </a:xfrm>
          </p:grpSpPr>
          <p:sp>
            <p:nvSpPr>
              <p:cNvPr id="17468" name="Oval 26"/>
              <p:cNvSpPr>
                <a:spLocks noChangeArrowheads="1"/>
              </p:cNvSpPr>
              <p:nvPr/>
            </p:nvSpPr>
            <p:spPr bwMode="auto">
              <a:xfrm>
                <a:off x="2370" y="1722"/>
                <a:ext cx="1042" cy="885"/>
              </a:xfrm>
              <a:prstGeom prst="ellipse">
                <a:avLst/>
              </a:prstGeom>
              <a:solidFill>
                <a:srgbClr val="CCECFF"/>
              </a:solidFill>
              <a:ln w="0">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69" name="Oval 27"/>
              <p:cNvSpPr>
                <a:spLocks noChangeArrowheads="1"/>
              </p:cNvSpPr>
              <p:nvPr/>
            </p:nvSpPr>
            <p:spPr bwMode="auto">
              <a:xfrm>
                <a:off x="2370" y="1722"/>
                <a:ext cx="1042" cy="885"/>
              </a:xfrm>
              <a:prstGeom prst="ellips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25" name="Rectangle 29"/>
            <p:cNvSpPr>
              <a:spLocks noChangeArrowheads="1"/>
            </p:cNvSpPr>
            <p:nvPr/>
          </p:nvSpPr>
          <p:spPr bwMode="auto">
            <a:xfrm>
              <a:off x="2402" y="1985"/>
              <a:ext cx="108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Globalization</a:t>
              </a:r>
              <a:endParaRPr lang="en-US" sz="1200" smtClean="0">
                <a:solidFill>
                  <a:srgbClr val="000000"/>
                </a:solidFill>
                <a:latin typeface="Arial" pitchFamily="34" charset="0"/>
              </a:endParaRPr>
            </a:p>
          </p:txBody>
        </p:sp>
        <p:sp>
          <p:nvSpPr>
            <p:cNvPr id="17426" name="Rectangle 30"/>
            <p:cNvSpPr>
              <a:spLocks noChangeArrowheads="1"/>
            </p:cNvSpPr>
            <p:nvPr/>
          </p:nvSpPr>
          <p:spPr bwMode="auto">
            <a:xfrm>
              <a:off x="2611" y="2172"/>
              <a:ext cx="70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Process</a:t>
              </a:r>
              <a:endParaRPr lang="en-US" sz="1200" smtClean="0">
                <a:solidFill>
                  <a:srgbClr val="000000"/>
                </a:solidFill>
                <a:latin typeface="Arial" pitchFamily="34" charset="0"/>
              </a:endParaRPr>
            </a:p>
          </p:txBody>
        </p:sp>
        <p:sp>
          <p:nvSpPr>
            <p:cNvPr id="17427" name="Line 31"/>
            <p:cNvSpPr>
              <a:spLocks noChangeShapeType="1"/>
            </p:cNvSpPr>
            <p:nvPr/>
          </p:nvSpPr>
          <p:spPr bwMode="auto">
            <a:xfrm>
              <a:off x="2891" y="1305"/>
              <a:ext cx="1" cy="417"/>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8" name="Line 32"/>
            <p:cNvSpPr>
              <a:spLocks noChangeShapeType="1"/>
            </p:cNvSpPr>
            <p:nvPr/>
          </p:nvSpPr>
          <p:spPr bwMode="auto">
            <a:xfrm>
              <a:off x="2891" y="2607"/>
              <a:ext cx="1" cy="209"/>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9" name="Line 33"/>
            <p:cNvSpPr>
              <a:spLocks noChangeShapeType="1"/>
            </p:cNvSpPr>
            <p:nvPr/>
          </p:nvSpPr>
          <p:spPr bwMode="auto">
            <a:xfrm>
              <a:off x="2006" y="2138"/>
              <a:ext cx="364" cy="1"/>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30" name="Rectangle 34"/>
            <p:cNvSpPr>
              <a:spLocks noChangeArrowheads="1"/>
            </p:cNvSpPr>
            <p:nvPr/>
          </p:nvSpPr>
          <p:spPr bwMode="auto">
            <a:xfrm>
              <a:off x="3996" y="1072"/>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1" name="Rectangle 35"/>
            <p:cNvSpPr>
              <a:spLocks noChangeArrowheads="1"/>
            </p:cNvSpPr>
            <p:nvPr/>
          </p:nvSpPr>
          <p:spPr bwMode="auto">
            <a:xfrm>
              <a:off x="4073" y="1072"/>
              <a:ext cx="1407"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demand growth</a:t>
              </a:r>
              <a:endParaRPr lang="en-US" sz="1200" smtClean="0">
                <a:solidFill>
                  <a:srgbClr val="000000"/>
                </a:solidFill>
                <a:latin typeface="Arial" pitchFamily="34" charset="0"/>
              </a:endParaRPr>
            </a:p>
          </p:txBody>
        </p:sp>
        <p:sp>
          <p:nvSpPr>
            <p:cNvPr id="17432" name="Rectangle 36"/>
            <p:cNvSpPr>
              <a:spLocks noChangeArrowheads="1"/>
            </p:cNvSpPr>
            <p:nvPr/>
          </p:nvSpPr>
          <p:spPr bwMode="auto">
            <a:xfrm>
              <a:off x="3996" y="1255"/>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3" name="Rectangle 37"/>
            <p:cNvSpPr>
              <a:spLocks noChangeArrowheads="1"/>
            </p:cNvSpPr>
            <p:nvPr/>
          </p:nvSpPr>
          <p:spPr bwMode="auto">
            <a:xfrm>
              <a:off x="4073" y="1255"/>
              <a:ext cx="1180"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competition</a:t>
              </a:r>
              <a:endParaRPr lang="en-US" sz="1200" smtClean="0">
                <a:solidFill>
                  <a:srgbClr val="000000"/>
                </a:solidFill>
                <a:latin typeface="Arial" pitchFamily="34" charset="0"/>
              </a:endParaRPr>
            </a:p>
          </p:txBody>
        </p:sp>
        <p:sp>
          <p:nvSpPr>
            <p:cNvPr id="17434" name="Rectangle 38"/>
            <p:cNvSpPr>
              <a:spLocks noChangeArrowheads="1"/>
            </p:cNvSpPr>
            <p:nvPr/>
          </p:nvSpPr>
          <p:spPr bwMode="auto">
            <a:xfrm>
              <a:off x="3996" y="143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5" name="Rectangle 39"/>
            <p:cNvSpPr>
              <a:spLocks noChangeArrowheads="1"/>
            </p:cNvSpPr>
            <p:nvPr/>
          </p:nvSpPr>
          <p:spPr bwMode="auto">
            <a:xfrm>
              <a:off x="4073" y="1437"/>
              <a:ext cx="14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t>
              </a:r>
              <a:endParaRPr lang="en-US" sz="1200" smtClean="0">
                <a:solidFill>
                  <a:srgbClr val="000000"/>
                </a:solidFill>
                <a:latin typeface="Arial" pitchFamily="34" charset="0"/>
              </a:endParaRPr>
            </a:p>
          </p:txBody>
        </p:sp>
        <p:sp>
          <p:nvSpPr>
            <p:cNvPr id="17436" name="Rectangle 40"/>
            <p:cNvSpPr>
              <a:spLocks noChangeArrowheads="1"/>
            </p:cNvSpPr>
            <p:nvPr/>
          </p:nvSpPr>
          <p:spPr bwMode="auto">
            <a:xfrm>
              <a:off x="4161" y="1437"/>
              <a:ext cx="152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ompetitive threat/priorities</a:t>
              </a:r>
              <a:endParaRPr lang="en-US" sz="1200" smtClean="0">
                <a:solidFill>
                  <a:srgbClr val="000000"/>
                </a:solidFill>
                <a:latin typeface="Arial" pitchFamily="34" charset="0"/>
              </a:endParaRPr>
            </a:p>
          </p:txBody>
        </p:sp>
        <p:sp>
          <p:nvSpPr>
            <p:cNvPr id="17437" name="Rectangle 41"/>
            <p:cNvSpPr>
              <a:spLocks noChangeArrowheads="1"/>
            </p:cNvSpPr>
            <p:nvPr/>
          </p:nvSpPr>
          <p:spPr bwMode="auto">
            <a:xfrm>
              <a:off x="3996" y="161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8" name="Rectangle 42"/>
            <p:cNvSpPr>
              <a:spLocks noChangeArrowheads="1"/>
            </p:cNvSpPr>
            <p:nvPr/>
          </p:nvSpPr>
          <p:spPr bwMode="auto">
            <a:xfrm>
              <a:off x="4073" y="1619"/>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State</a:t>
              </a:r>
              <a:endParaRPr lang="en-US" sz="1200" smtClean="0">
                <a:solidFill>
                  <a:srgbClr val="000000"/>
                </a:solidFill>
                <a:latin typeface="Arial" pitchFamily="34" charset="0"/>
              </a:endParaRPr>
            </a:p>
          </p:txBody>
        </p:sp>
        <p:sp>
          <p:nvSpPr>
            <p:cNvPr id="17439" name="Rectangle 43"/>
            <p:cNvSpPr>
              <a:spLocks noChangeArrowheads="1"/>
            </p:cNvSpPr>
            <p:nvPr/>
          </p:nvSpPr>
          <p:spPr bwMode="auto">
            <a:xfrm>
              <a:off x="435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0" name="Rectangle 44"/>
            <p:cNvSpPr>
              <a:spLocks noChangeArrowheads="1"/>
            </p:cNvSpPr>
            <p:nvPr/>
          </p:nvSpPr>
          <p:spPr bwMode="auto">
            <a:xfrm>
              <a:off x="4396" y="1619"/>
              <a:ext cx="16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of</a:t>
              </a:r>
              <a:endParaRPr lang="en-US" sz="1200" smtClean="0">
                <a:solidFill>
                  <a:srgbClr val="000000"/>
                </a:solidFill>
                <a:latin typeface="Arial" pitchFamily="34" charset="0"/>
              </a:endParaRPr>
            </a:p>
          </p:txBody>
        </p:sp>
        <p:sp>
          <p:nvSpPr>
            <p:cNvPr id="17441" name="Rectangle 45"/>
            <p:cNvSpPr>
              <a:spLocks noChangeArrowheads="1"/>
            </p:cNvSpPr>
            <p:nvPr/>
          </p:nvSpPr>
          <p:spPr bwMode="auto">
            <a:xfrm>
              <a:off x="449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2" name="Rectangle 46"/>
            <p:cNvSpPr>
              <a:spLocks noChangeArrowheads="1"/>
            </p:cNvSpPr>
            <p:nvPr/>
          </p:nvSpPr>
          <p:spPr bwMode="auto">
            <a:xfrm>
              <a:off x="4537" y="1619"/>
              <a:ext cx="23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the</a:t>
              </a:r>
              <a:endParaRPr lang="en-US" sz="1200" smtClean="0">
                <a:solidFill>
                  <a:srgbClr val="000000"/>
                </a:solidFill>
                <a:latin typeface="Arial" pitchFamily="34" charset="0"/>
              </a:endParaRPr>
            </a:p>
          </p:txBody>
        </p:sp>
        <p:sp>
          <p:nvSpPr>
            <p:cNvPr id="17443" name="Rectangle 47"/>
            <p:cNvSpPr>
              <a:spLocks noChangeArrowheads="1"/>
            </p:cNvSpPr>
            <p:nvPr/>
          </p:nvSpPr>
          <p:spPr bwMode="auto">
            <a:xfrm>
              <a:off x="4705"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4" name="Rectangle 48"/>
            <p:cNvSpPr>
              <a:spLocks noChangeArrowheads="1"/>
            </p:cNvSpPr>
            <p:nvPr/>
          </p:nvSpPr>
          <p:spPr bwMode="auto">
            <a:xfrm>
              <a:off x="4746" y="1619"/>
              <a:ext cx="69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art markets</a:t>
              </a:r>
              <a:endParaRPr lang="en-US" sz="1200" smtClean="0">
                <a:solidFill>
                  <a:srgbClr val="000000"/>
                </a:solidFill>
                <a:latin typeface="Arial" pitchFamily="34" charset="0"/>
              </a:endParaRPr>
            </a:p>
          </p:txBody>
        </p:sp>
        <p:sp>
          <p:nvSpPr>
            <p:cNvPr id="17445" name="Rectangle 49"/>
            <p:cNvSpPr>
              <a:spLocks noChangeArrowheads="1"/>
            </p:cNvSpPr>
            <p:nvPr/>
          </p:nvSpPr>
          <p:spPr bwMode="auto">
            <a:xfrm>
              <a:off x="104"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6" name="Rectangle 50"/>
            <p:cNvSpPr>
              <a:spLocks noChangeArrowheads="1"/>
            </p:cNvSpPr>
            <p:nvPr/>
          </p:nvSpPr>
          <p:spPr bwMode="auto">
            <a:xfrm>
              <a:off x="181" y="2349"/>
              <a:ext cx="155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Access to knowledge &amp; skills</a:t>
              </a:r>
              <a:endParaRPr lang="en-US" sz="1200" smtClean="0">
                <a:solidFill>
                  <a:srgbClr val="000000"/>
                </a:solidFill>
                <a:latin typeface="Arial" pitchFamily="34" charset="0"/>
              </a:endParaRPr>
            </a:p>
          </p:txBody>
        </p:sp>
        <p:sp>
          <p:nvSpPr>
            <p:cNvPr id="17447" name="Rectangle 51"/>
            <p:cNvSpPr>
              <a:spLocks noChangeArrowheads="1"/>
            </p:cNvSpPr>
            <p:nvPr/>
          </p:nvSpPr>
          <p:spPr bwMode="auto">
            <a:xfrm>
              <a:off x="104" y="253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8" name="Rectangle 52"/>
            <p:cNvSpPr>
              <a:spLocks noChangeArrowheads="1"/>
            </p:cNvSpPr>
            <p:nvPr/>
          </p:nvSpPr>
          <p:spPr bwMode="auto">
            <a:xfrm>
              <a:off x="181" y="2531"/>
              <a:ext cx="714"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Infrastructure</a:t>
              </a:r>
              <a:endParaRPr lang="en-US" sz="1200" smtClean="0">
                <a:solidFill>
                  <a:srgbClr val="000000"/>
                </a:solidFill>
                <a:latin typeface="Arial" pitchFamily="34" charset="0"/>
              </a:endParaRPr>
            </a:p>
          </p:txBody>
        </p:sp>
        <p:sp>
          <p:nvSpPr>
            <p:cNvPr id="17449" name="Rectangle 53"/>
            <p:cNvSpPr>
              <a:spLocks noChangeArrowheads="1"/>
            </p:cNvSpPr>
            <p:nvPr/>
          </p:nvSpPr>
          <p:spPr bwMode="auto">
            <a:xfrm>
              <a:off x="104" y="271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0" name="Rectangle 54"/>
            <p:cNvSpPr>
              <a:spLocks noChangeArrowheads="1"/>
            </p:cNvSpPr>
            <p:nvPr/>
          </p:nvSpPr>
          <p:spPr bwMode="auto">
            <a:xfrm>
              <a:off x="181" y="2713"/>
              <a:ext cx="203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IT: Network planning and coordination</a:t>
              </a:r>
              <a:endParaRPr lang="en-US" sz="1200" smtClean="0">
                <a:solidFill>
                  <a:srgbClr val="000000"/>
                </a:solidFill>
                <a:latin typeface="Arial" pitchFamily="34" charset="0"/>
              </a:endParaRPr>
            </a:p>
          </p:txBody>
        </p:sp>
        <p:sp>
          <p:nvSpPr>
            <p:cNvPr id="17451" name="Rectangle 59"/>
            <p:cNvSpPr>
              <a:spLocks noChangeArrowheads="1"/>
            </p:cNvSpPr>
            <p:nvPr/>
          </p:nvSpPr>
          <p:spPr bwMode="auto">
            <a:xfrm>
              <a:off x="4436"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2" name="Rectangle 60"/>
            <p:cNvSpPr>
              <a:spLocks noChangeArrowheads="1"/>
            </p:cNvSpPr>
            <p:nvPr/>
          </p:nvSpPr>
          <p:spPr bwMode="auto">
            <a:xfrm>
              <a:off x="4513" y="2349"/>
              <a:ext cx="116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Direct labor v. total </a:t>
              </a:r>
              <a:endParaRPr lang="en-US" sz="1200" smtClean="0">
                <a:solidFill>
                  <a:srgbClr val="000000"/>
                </a:solidFill>
                <a:latin typeface="Arial" pitchFamily="34" charset="0"/>
              </a:endParaRPr>
            </a:p>
          </p:txBody>
        </p:sp>
        <p:sp>
          <p:nvSpPr>
            <p:cNvPr id="17453" name="Rectangle 61"/>
            <p:cNvSpPr>
              <a:spLocks noChangeArrowheads="1"/>
            </p:cNvSpPr>
            <p:nvPr/>
          </p:nvSpPr>
          <p:spPr bwMode="auto">
            <a:xfrm>
              <a:off x="4436" y="2458"/>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costs</a:t>
              </a:r>
              <a:endParaRPr lang="en-US" sz="1200" smtClean="0">
                <a:solidFill>
                  <a:srgbClr val="000000"/>
                </a:solidFill>
                <a:latin typeface="Arial" pitchFamily="34" charset="0"/>
              </a:endParaRPr>
            </a:p>
          </p:txBody>
        </p:sp>
        <p:sp>
          <p:nvSpPr>
            <p:cNvPr id="17454" name="Rectangle 62"/>
            <p:cNvSpPr>
              <a:spLocks noChangeArrowheads="1"/>
            </p:cNvSpPr>
            <p:nvPr/>
          </p:nvSpPr>
          <p:spPr bwMode="auto">
            <a:xfrm>
              <a:off x="4436" y="2640"/>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5" name="Rectangle 63"/>
            <p:cNvSpPr>
              <a:spLocks noChangeArrowheads="1"/>
            </p:cNvSpPr>
            <p:nvPr/>
          </p:nvSpPr>
          <p:spPr bwMode="auto">
            <a:xfrm>
              <a:off x="4513" y="2640"/>
              <a:ext cx="120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Capital investments </a:t>
              </a:r>
              <a:endParaRPr lang="en-US" sz="1200" smtClean="0">
                <a:solidFill>
                  <a:srgbClr val="000000"/>
                </a:solidFill>
                <a:latin typeface="Arial" pitchFamily="34" charset="0"/>
              </a:endParaRPr>
            </a:p>
          </p:txBody>
        </p:sp>
        <p:sp>
          <p:nvSpPr>
            <p:cNvPr id="17456" name="Rectangle 64"/>
            <p:cNvSpPr>
              <a:spLocks noChangeArrowheads="1"/>
            </p:cNvSpPr>
            <p:nvPr/>
          </p:nvSpPr>
          <p:spPr bwMode="auto">
            <a:xfrm>
              <a:off x="4436" y="2751"/>
              <a:ext cx="127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&amp; economies of scale</a:t>
              </a:r>
              <a:endParaRPr lang="en-US" sz="1200" smtClean="0">
                <a:solidFill>
                  <a:srgbClr val="000000"/>
                </a:solidFill>
                <a:latin typeface="Arial" pitchFamily="34" charset="0"/>
              </a:endParaRPr>
            </a:p>
          </p:txBody>
        </p:sp>
        <p:sp>
          <p:nvSpPr>
            <p:cNvPr id="17457" name="Rectangle 65"/>
            <p:cNvSpPr>
              <a:spLocks noChangeArrowheads="1"/>
            </p:cNvSpPr>
            <p:nvPr/>
          </p:nvSpPr>
          <p:spPr bwMode="auto">
            <a:xfrm>
              <a:off x="4436" y="293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8" name="Rectangle 66"/>
            <p:cNvSpPr>
              <a:spLocks noChangeArrowheads="1"/>
            </p:cNvSpPr>
            <p:nvPr/>
          </p:nvSpPr>
          <p:spPr bwMode="auto">
            <a:xfrm>
              <a:off x="4513" y="2933"/>
              <a:ext cx="129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Taxes and incentives </a:t>
              </a:r>
              <a:endParaRPr lang="en-US" sz="1200" smtClean="0">
                <a:solidFill>
                  <a:srgbClr val="000000"/>
                </a:solidFill>
                <a:latin typeface="Arial" pitchFamily="34" charset="0"/>
              </a:endParaRPr>
            </a:p>
          </p:txBody>
        </p:sp>
        <p:sp>
          <p:nvSpPr>
            <p:cNvPr id="17459" name="Rectangle 67"/>
            <p:cNvSpPr>
              <a:spLocks noChangeArrowheads="1"/>
            </p:cNvSpPr>
            <p:nvPr/>
          </p:nvSpPr>
          <p:spPr bwMode="auto">
            <a:xfrm>
              <a:off x="1750" y="314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0" name="Rectangle 68"/>
            <p:cNvSpPr>
              <a:spLocks noChangeArrowheads="1"/>
            </p:cNvSpPr>
            <p:nvPr/>
          </p:nvSpPr>
          <p:spPr bwMode="auto">
            <a:xfrm>
              <a:off x="1827" y="3147"/>
              <a:ext cx="227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Tariffs, quotas and other protectionism </a:t>
              </a:r>
              <a:endParaRPr lang="en-US" sz="1200" smtClean="0">
                <a:solidFill>
                  <a:srgbClr val="000000"/>
                </a:solidFill>
                <a:latin typeface="Arial" pitchFamily="34" charset="0"/>
              </a:endParaRPr>
            </a:p>
          </p:txBody>
        </p:sp>
        <p:sp>
          <p:nvSpPr>
            <p:cNvPr id="17461" name="Rectangle 69"/>
            <p:cNvSpPr>
              <a:spLocks noChangeArrowheads="1"/>
            </p:cNvSpPr>
            <p:nvPr/>
          </p:nvSpPr>
          <p:spPr bwMode="auto">
            <a:xfrm>
              <a:off x="1750" y="332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2" name="Rectangle 70"/>
            <p:cNvSpPr>
              <a:spLocks noChangeArrowheads="1"/>
            </p:cNvSpPr>
            <p:nvPr/>
          </p:nvSpPr>
          <p:spPr bwMode="auto">
            <a:xfrm>
              <a:off x="1827" y="3329"/>
              <a:ext cx="240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Trade and global institutional agreements</a:t>
              </a:r>
              <a:endParaRPr lang="en-US" sz="1200" smtClean="0">
                <a:solidFill>
                  <a:srgbClr val="000000"/>
                </a:solidFill>
                <a:latin typeface="Arial" pitchFamily="34" charset="0"/>
              </a:endParaRPr>
            </a:p>
          </p:txBody>
        </p:sp>
        <p:sp>
          <p:nvSpPr>
            <p:cNvPr id="17463" name="Rectangle 71"/>
            <p:cNvSpPr>
              <a:spLocks noChangeArrowheads="1"/>
            </p:cNvSpPr>
            <p:nvPr/>
          </p:nvSpPr>
          <p:spPr bwMode="auto">
            <a:xfrm>
              <a:off x="1750" y="351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4" name="Rectangle 72"/>
            <p:cNvSpPr>
              <a:spLocks noChangeArrowheads="1"/>
            </p:cNvSpPr>
            <p:nvPr/>
          </p:nvSpPr>
          <p:spPr bwMode="auto">
            <a:xfrm>
              <a:off x="1827" y="3511"/>
              <a:ext cx="94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Exchange rates</a:t>
              </a:r>
              <a:endParaRPr lang="en-US" sz="1200" smtClean="0">
                <a:solidFill>
                  <a:srgbClr val="000000"/>
                </a:solidFill>
                <a:latin typeface="Arial" pitchFamily="34" charset="0"/>
              </a:endParaRPr>
            </a:p>
          </p:txBody>
        </p:sp>
        <p:sp>
          <p:nvSpPr>
            <p:cNvPr id="17465" name="Rectangle 73"/>
            <p:cNvSpPr>
              <a:spLocks noChangeArrowheads="1"/>
            </p:cNvSpPr>
            <p:nvPr/>
          </p:nvSpPr>
          <p:spPr bwMode="auto">
            <a:xfrm>
              <a:off x="1750" y="3694"/>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6" name="Rectangle 74"/>
            <p:cNvSpPr>
              <a:spLocks noChangeArrowheads="1"/>
            </p:cNvSpPr>
            <p:nvPr/>
          </p:nvSpPr>
          <p:spPr bwMode="auto">
            <a:xfrm>
              <a:off x="1827" y="3694"/>
              <a:ext cx="95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Political stability</a:t>
              </a:r>
              <a:endParaRPr lang="en-US" sz="1200" smtClean="0">
                <a:solidFill>
                  <a:srgbClr val="000000"/>
                </a:solidFill>
                <a:latin typeface="Arial" pitchFamily="34" charset="0"/>
              </a:endParaRPr>
            </a:p>
          </p:txBody>
        </p:sp>
        <p:sp>
          <p:nvSpPr>
            <p:cNvPr id="17467" name="Line 75"/>
            <p:cNvSpPr>
              <a:spLocks noChangeShapeType="1"/>
            </p:cNvSpPr>
            <p:nvPr/>
          </p:nvSpPr>
          <p:spPr bwMode="auto">
            <a:xfrm>
              <a:off x="3412" y="2164"/>
              <a:ext cx="440" cy="3"/>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12" name="TextBox 74"/>
          <p:cNvSpPr txBox="1">
            <a:spLocks noChangeArrowheads="1"/>
          </p:cNvSpPr>
          <p:nvPr/>
        </p:nvSpPr>
        <p:spPr bwMode="auto">
          <a:xfrm>
            <a:off x="479425" y="6332538"/>
            <a:ext cx="2381250" cy="276225"/>
          </a:xfrm>
          <a:prstGeom prst="rect">
            <a:avLst/>
          </a:prstGeom>
          <a:noFill/>
          <a:ln w="9525">
            <a:noFill/>
            <a:miter lim="800000"/>
            <a:headEnd/>
            <a:tailEnd/>
          </a:ln>
        </p:spPr>
        <p:txBody>
          <a:bodyPr wrap="none">
            <a:spAutoFit/>
          </a:bodyPr>
          <a:lstStyle/>
          <a:p>
            <a:r>
              <a:rPr lang="en-US" sz="1200" smtClean="0">
                <a:solidFill>
                  <a:srgbClr val="000000"/>
                </a:solidFill>
                <a:latin typeface="Arial" pitchFamily="34" charset="0"/>
              </a:rPr>
              <a:t>Kouvelis and Niederhoff (2007)</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lstStyle/>
          <a:p>
            <a:pPr marL="457200" indent="-457200" eaLnBrk="1" hangingPunct="1">
              <a:buFont typeface="Times New Roman" pitchFamily="18" charset="0"/>
              <a:buAutoNum type="arabicPeriod"/>
            </a:pPr>
            <a:r>
              <a:rPr lang="en-US" smtClean="0"/>
              <a:t>Geographical or spatial analysis and total landed cost (TLC)</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Network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Competitive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Facility role or strategic focus analysis</a:t>
            </a:r>
          </a:p>
        </p:txBody>
      </p:sp>
      <p:sp>
        <p:nvSpPr>
          <p:cNvPr id="20482"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a:t>
            </a:r>
            <a:br>
              <a:rPr lang="en-US" smtClean="0"/>
            </a:br>
            <a:r>
              <a:rPr lang="en-US" smtClean="0"/>
              <a:t>	Four types of analyses</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Mini-Case: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about 20SKUs. Intense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a:t>
            </a:r>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a:solidFill>
                <a:srgbClr val="000000"/>
              </a:solidFill>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rgbClr val="FFFFFF"/>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product and customer traits drive demand fluctuations?</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are the hard and soft costs of supply chain risk?</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do I make product to plant allocation decisions?</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are the hidden costs of global sourcing?</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can my total landed cost be determined?</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sz="2000" dirty="0" smtClean="0"/>
              <a:t>TLC = total end-to-end cost to transform inputs at sourcing location to outputs at customer locations</a:t>
            </a:r>
          </a:p>
          <a:p>
            <a:endParaRPr lang="en-US" sz="2000" dirty="0" smtClean="0"/>
          </a:p>
          <a:p>
            <a:r>
              <a:rPr lang="en-US" sz="2000" dirty="0" smtClean="0"/>
              <a:t>Track flow units through the process (ABC-like): e.g. </a:t>
            </a:r>
            <a:r>
              <a:rPr lang="en-US" sz="2000" dirty="0" err="1" smtClean="0"/>
              <a:t>offshoring</a:t>
            </a:r>
            <a:endParaRPr lang="en-US" sz="2000" dirty="0" smtClean="0"/>
          </a:p>
          <a:p>
            <a:pPr marL="800100" lvl="1" indent="-342900">
              <a:buFont typeface="Times New Roman" pitchFamily="18" charset="0"/>
              <a:buAutoNum type="arabicPeriod"/>
            </a:pPr>
            <a:r>
              <a:rPr lang="en-US" sz="1800" dirty="0" smtClean="0"/>
              <a:t>Inbound RM and services purchased at offshore plant</a:t>
            </a:r>
          </a:p>
          <a:p>
            <a:pPr marL="800100" lvl="1" indent="-342900">
              <a:buFont typeface="Times New Roman" pitchFamily="18" charset="0"/>
              <a:buAutoNum type="arabicPeriod"/>
            </a:pPr>
            <a:r>
              <a:rPr lang="en-US" sz="1800" dirty="0" smtClean="0"/>
              <a:t>Inbound logistics of moving inputs to offshore plant</a:t>
            </a:r>
          </a:p>
          <a:p>
            <a:pPr marL="800100" lvl="1" indent="-342900">
              <a:buFont typeface="Times New Roman" pitchFamily="18" charset="0"/>
              <a:buAutoNum type="arabicPeriod"/>
            </a:pPr>
            <a:r>
              <a:rPr lang="en-US" sz="1800" dirty="0" smtClean="0"/>
              <a:t>Processing and inventory cost at offshore plant</a:t>
            </a:r>
          </a:p>
          <a:p>
            <a:pPr marL="800100" lvl="1" indent="-342900">
              <a:buFont typeface="Times New Roman" pitchFamily="18" charset="0"/>
              <a:buAutoNum type="arabicPeriod"/>
            </a:pPr>
            <a:r>
              <a:rPr lang="en-US" sz="1800" dirty="0" smtClean="0"/>
              <a:t>OH at offshore plant and domestically</a:t>
            </a:r>
          </a:p>
          <a:p>
            <a:pPr marL="800100" lvl="1" indent="-342900">
              <a:buFont typeface="Times New Roman" pitchFamily="18" charset="0"/>
              <a:buAutoNum type="arabicPeriod"/>
            </a:pPr>
            <a:r>
              <a:rPr lang="en-US" sz="1800" dirty="0" smtClean="0"/>
              <a:t>Logistics from offshore plant to domestic DC: consider cost and </a:t>
            </a:r>
            <a:r>
              <a:rPr lang="en-US" sz="1800" dirty="0" err="1" smtClean="0"/>
              <a:t>leadtimes</a:t>
            </a:r>
            <a:r>
              <a:rPr lang="en-US" sz="1800" dirty="0" smtClean="0"/>
              <a:t> for</a:t>
            </a:r>
          </a:p>
          <a:p>
            <a:pPr marL="1200150" lvl="2" indent="-342900"/>
            <a:r>
              <a:rPr lang="en-US" sz="1600" dirty="0" smtClean="0"/>
              <a:t>Offshore plant &gt; offshore port &gt; domestic port &gt; DC</a:t>
            </a:r>
          </a:p>
          <a:p>
            <a:pPr marL="1200150" lvl="2" indent="-342900"/>
            <a:r>
              <a:rPr lang="en-US" sz="1600" dirty="0" smtClean="0"/>
              <a:t>Consider working capital (both cash cost and pipeline inventory)</a:t>
            </a:r>
          </a:p>
          <a:p>
            <a:pPr marL="800100" lvl="1" indent="-342900">
              <a:buFont typeface="Times New Roman" pitchFamily="18" charset="0"/>
              <a:buAutoNum type="arabicPeriod"/>
            </a:pPr>
            <a:r>
              <a:rPr lang="en-US" sz="1800" dirty="0" smtClean="0"/>
              <a:t>Outbound fulfillment from DC</a:t>
            </a:r>
          </a:p>
          <a:p>
            <a:pPr marL="1200150" lvl="2" indent="-342900"/>
            <a:r>
              <a:rPr lang="en-US" sz="2000" dirty="0" smtClean="0">
                <a:solidFill>
                  <a:srgbClr val="FF0000"/>
                </a:solidFill>
              </a:rPr>
              <a:t>Consider cycle and safety stock </a:t>
            </a:r>
            <a:r>
              <a:rPr lang="en-US" sz="1600" dirty="0" smtClean="0"/>
              <a:t>and outbound transportation</a:t>
            </a:r>
          </a:p>
          <a:p>
            <a:pPr marL="800100" lvl="1" indent="-342900">
              <a:buFont typeface="Times New Roman" pitchFamily="18" charset="0"/>
              <a:buAutoNum type="arabicPeriod"/>
            </a:pPr>
            <a:r>
              <a:rPr lang="en-US" sz="1800" dirty="0" smtClean="0"/>
              <a:t>Include any other costs that are impacted by increased activity in end-to-end</a:t>
            </a:r>
          </a:p>
        </p:txBody>
      </p:sp>
      <p:sp>
        <p:nvSpPr>
          <p:cNvPr id="22530" name="Title 1"/>
          <p:cNvSpPr>
            <a:spLocks noGrp="1"/>
          </p:cNvSpPr>
          <p:nvPr>
            <p:ph type="title"/>
          </p:nvPr>
        </p:nvSpPr>
        <p:spPr/>
        <p:txBody>
          <a:bodyPr/>
          <a:lstStyle/>
          <a:p>
            <a:r>
              <a:rPr lang="en-US" b="1" dirty="0" smtClean="0">
                <a:latin typeface="Albertus Extra Bold"/>
              </a:rPr>
              <a:t>Global Networks: </a:t>
            </a:r>
            <a:br>
              <a:rPr lang="en-US" b="1" dirty="0" smtClean="0">
                <a:latin typeface="Albertus Extra Bold"/>
              </a:rPr>
            </a:br>
            <a:r>
              <a:rPr lang="en-US" b="1" dirty="0" smtClean="0">
                <a:latin typeface="Albertus Extra Bold"/>
              </a:rPr>
              <a:t>	T</a:t>
            </a:r>
            <a:r>
              <a:rPr lang="en-US" dirty="0" smtClean="0"/>
              <a:t>otal </a:t>
            </a:r>
            <a:r>
              <a:rPr lang="en-US" b="1" dirty="0" smtClean="0"/>
              <a:t>L</a:t>
            </a:r>
            <a:r>
              <a:rPr lang="en-US" dirty="0" smtClean="0"/>
              <a:t>anded </a:t>
            </a:r>
            <a:r>
              <a:rPr lang="en-US" b="1" dirty="0" smtClean="0"/>
              <a:t>C</a:t>
            </a:r>
            <a:r>
              <a:rPr lang="en-US" dirty="0" smtClean="0"/>
              <a:t>ost </a:t>
            </a:r>
          </a:p>
        </p:txBody>
      </p:sp>
      <p:sp>
        <p:nvSpPr>
          <p:cNvPr id="4" name="Line Callout 1 3"/>
          <p:cNvSpPr/>
          <p:nvPr/>
        </p:nvSpPr>
        <p:spPr bwMode="auto">
          <a:xfrm>
            <a:off x="4375448" y="6178678"/>
            <a:ext cx="1947969" cy="461665"/>
          </a:xfrm>
          <a:prstGeom prst="borderCallout1">
            <a:avLst>
              <a:gd name="adj1" fmla="val 2090"/>
              <a:gd name="adj2" fmla="val 48698"/>
              <a:gd name="adj3" fmla="val -104076"/>
              <a:gd name="adj4" fmla="val 2028"/>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Key for Mexico</a:t>
            </a:r>
            <a:r>
              <a:rPr kumimoji="0" lang="en-US" sz="1200" b="0" i="0" u="none" strike="noStrike" cap="none" normalizeH="0" dirty="0" smtClean="0">
                <a:ln>
                  <a:noFill/>
                </a:ln>
                <a:solidFill>
                  <a:schemeClr val="tx1"/>
                </a:solidFill>
                <a:effectLst/>
                <a:latin typeface="Arial" charset="0"/>
              </a:rPr>
              <a:t> China</a:t>
            </a:r>
          </a:p>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dirty="0" smtClean="0">
                <a:ln>
                  <a:noFill/>
                </a:ln>
                <a:solidFill>
                  <a:schemeClr val="tx1"/>
                </a:solidFill>
                <a:effectLst/>
                <a:latin typeface="Arial" charset="0"/>
              </a:rPr>
              <a:t>Dual Sourcing Simulation</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TLC in Apparel: </a:t>
            </a:r>
            <a:br>
              <a:rPr lang="en-US" dirty="0" smtClean="0"/>
            </a:br>
            <a:r>
              <a:rPr lang="en-US" dirty="0"/>
              <a:t>	</a:t>
            </a:r>
            <a:r>
              <a:rPr lang="en-US" dirty="0" smtClean="0"/>
              <a:t>Bayard Winthrop, founder of American Giant</a:t>
            </a:r>
            <a:endParaRPr lang="en-US" dirty="0"/>
          </a:p>
        </p:txBody>
      </p:sp>
      <p:pic>
        <p:nvPicPr>
          <p:cNvPr id="10" name="Content Placeholder 9" descr="Screen Shot 2013-09-23 at 2.49.13 PM.png"/>
          <p:cNvPicPr>
            <a:picLocks noGrp="1" noChangeAspect="1"/>
          </p:cNvPicPr>
          <p:nvPr>
            <p:ph idx="1"/>
          </p:nvPr>
        </p:nvPicPr>
        <p:blipFill rotWithShape="1">
          <a:blip r:embed="rId2">
            <a:extLst>
              <a:ext uri="{28A0092B-C50C-407E-A947-70E740481C1C}">
                <a14:useLocalDpi xmlns:a14="http://schemas.microsoft.com/office/drawing/2010/main" val="0"/>
              </a:ext>
            </a:extLst>
          </a:blip>
          <a:srcRect l="-8" r="-62"/>
          <a:stretch/>
        </p:blipFill>
        <p:spPr>
          <a:xfrm>
            <a:off x="3835" y="3208139"/>
            <a:ext cx="9140166" cy="1609340"/>
          </a:xfrm>
        </p:spPr>
      </p:pic>
    </p:spTree>
    <p:extLst>
      <p:ext uri="{BB962C8B-B14F-4D97-AF65-F5344CB8AC3E}">
        <p14:creationId xmlns:p14="http://schemas.microsoft.com/office/powerpoint/2010/main" val="11555820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lstStyle/>
          <a:p>
            <a:r>
              <a:rPr lang="en-US" dirty="0" smtClean="0"/>
              <a:t>Improving the trade-off</a:t>
            </a:r>
          </a:p>
          <a:p>
            <a:pPr lvl="1"/>
            <a:r>
              <a:rPr lang="en-US" dirty="0" smtClean="0"/>
              <a:t>Depends on the capacity type strategy!</a:t>
            </a:r>
          </a:p>
          <a:p>
            <a:pPr lvl="1"/>
            <a:endParaRPr lang="en-US" dirty="0" smtClean="0"/>
          </a:p>
          <a:p>
            <a:pPr lvl="1"/>
            <a:r>
              <a:rPr lang="en-US" dirty="0" smtClean="0"/>
              <a:t>How do this?</a:t>
            </a:r>
          </a:p>
          <a:p>
            <a:pPr lvl="1"/>
            <a:endParaRPr lang="en-US" dirty="0" smtClean="0"/>
          </a:p>
          <a:p>
            <a:pPr lvl="1"/>
            <a:endParaRPr lang="en-US" dirty="0" smtClean="0"/>
          </a:p>
          <a:p>
            <a:r>
              <a:rPr lang="en-US" dirty="0" smtClean="0"/>
              <a:t>Impact on long-term capability building</a:t>
            </a:r>
          </a:p>
          <a:p>
            <a:pPr lvl="1"/>
            <a:r>
              <a:rPr lang="en-US" dirty="0" smtClean="0"/>
              <a:t>Different capacity types require different capabilities for improvement</a:t>
            </a:r>
          </a:p>
          <a:p>
            <a:pPr lvl="1"/>
            <a:r>
              <a:rPr lang="en-US" dirty="0" smtClean="0"/>
              <a:t>It also is useful to distinguish the two potential roles of the flex plant: low-volume plant or launch plant</a:t>
            </a:r>
          </a:p>
          <a:p>
            <a:pPr lvl="1"/>
            <a:endParaRPr lang="en-US"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sp>
        <p:nvSpPr>
          <p:cNvPr id="16386" name="Rectangle 2"/>
          <p:cNvSpPr>
            <a:spLocks noGrp="1" noChangeArrowheads="1"/>
          </p:cNvSpPr>
          <p:nvPr>
            <p:ph type="title"/>
          </p:nvPr>
        </p:nvSpPr>
        <p:spPr/>
        <p:txBody>
          <a:bodyPr/>
          <a:lstStyle/>
          <a:p>
            <a:r>
              <a:rPr lang="en-US" i="1" dirty="0" smtClean="0"/>
              <a:t>Flexibility</a:t>
            </a:r>
            <a:r>
              <a:rPr lang="en-US" dirty="0" smtClean="0"/>
              <a:t>:</a:t>
            </a:r>
            <a:br>
              <a:rPr lang="en-US" dirty="0" smtClean="0"/>
            </a:br>
            <a:r>
              <a:rPr lang="en-US" dirty="0" smtClean="0"/>
              <a:t>	How can we improve the </a:t>
            </a:r>
            <a:r>
              <a:rPr lang="en-US" i="1" dirty="0" smtClean="0"/>
              <a:t>Time-Cost </a:t>
            </a:r>
            <a:r>
              <a:rPr lang="en-US" dirty="0" smtClean="0"/>
              <a:t>trade-off ?</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T   </a:t>
              </a:r>
              <a:r>
                <a:rPr lang="en-US" sz="1600"/>
                <a:t>(responsiveness)</a:t>
              </a:r>
              <a:endParaRPr lang="en-US" sz="1600" i="1"/>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C </a:t>
              </a:r>
              <a:r>
                <a:rPr lang="en-US" sz="1600"/>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Flex</a:t>
              </a:r>
            </a:p>
            <a:p>
              <a:pPr eaLnBrk="0" hangingPunct="0"/>
              <a:r>
                <a:rPr lang="en-US" sz="1600" i="1">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Specialized</a:t>
              </a:r>
            </a:p>
            <a:p>
              <a:pPr eaLnBrk="0" hangingPunct="0"/>
              <a:r>
                <a:rPr lang="en-US" sz="1600" i="1">
                  <a:latin typeface="Times New Roman" pitchFamily="18" charset="0"/>
                </a:rPr>
                <a:t>facilities</a:t>
              </a:r>
            </a:p>
          </p:txBody>
        </p:sp>
        <p:sp>
          <p:nvSpPr>
            <p:cNvPr id="16400" name="Text Box 15"/>
            <p:cNvSpPr txBox="1">
              <a:spLocks noChangeArrowheads="1"/>
            </p:cNvSpPr>
            <p:nvPr/>
          </p:nvSpPr>
          <p:spPr bwMode="auto">
            <a:xfrm>
              <a:off x="4215" y="1448"/>
              <a:ext cx="189" cy="233"/>
            </a:xfrm>
            <a:prstGeom prst="rect">
              <a:avLst/>
            </a:prstGeom>
            <a:noFill/>
            <a:ln w="9525">
              <a:noFill/>
              <a:miter lim="800000"/>
              <a:headEnd/>
              <a:tailEnd/>
            </a:ln>
          </p:spPr>
          <p:txBody>
            <a:bodyPr wrap="none">
              <a:spAutoFit/>
            </a:bodyPr>
            <a:lstStyle/>
            <a:p>
              <a:pPr eaLnBrk="0" hangingPunct="0"/>
              <a:r>
                <a:rPr lang="en-US" sz="1800" dirty="0" smtClean="0">
                  <a:latin typeface="Times New Roman" pitchFamily="18" charset="0"/>
                </a:rPr>
                <a:t>2</a:t>
              </a:r>
              <a:endParaRPr lang="en-US" sz="1800" dirty="0">
                <a:latin typeface="Times New Roman" pitchFamily="18" charset="0"/>
              </a:endParaRPr>
            </a:p>
          </p:txBody>
        </p:sp>
        <p:sp>
          <p:nvSpPr>
            <p:cNvPr id="16401" name="Text Box 16"/>
            <p:cNvSpPr txBox="1">
              <a:spLocks noChangeArrowheads="1"/>
            </p:cNvSpPr>
            <p:nvPr/>
          </p:nvSpPr>
          <p:spPr bwMode="auto">
            <a:xfrm>
              <a:off x="4704" y="1874"/>
              <a:ext cx="189" cy="233"/>
            </a:xfrm>
            <a:prstGeom prst="rect">
              <a:avLst/>
            </a:prstGeom>
            <a:noFill/>
            <a:ln w="9525">
              <a:noFill/>
              <a:miter lim="800000"/>
              <a:headEnd/>
              <a:tailEnd/>
            </a:ln>
          </p:spPr>
          <p:txBody>
            <a:bodyPr wrap="none">
              <a:spAutoFit/>
            </a:bodyPr>
            <a:lstStyle/>
            <a:p>
              <a:pPr eaLnBrk="0" hangingPunct="0"/>
              <a:r>
                <a:rPr lang="en-US" sz="1800" dirty="0" smtClean="0">
                  <a:latin typeface="Times New Roman" pitchFamily="18" charset="0"/>
                </a:rPr>
                <a:t>1</a:t>
              </a:r>
              <a:endParaRPr lang="en-US" sz="1800" dirty="0">
                <a:latin typeface="Times New Roman" pitchFamily="18" charset="0"/>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6" end="6"/>
                                            </p:txEl>
                                          </p:spTgt>
                                        </p:tgtEl>
                                        <p:attrNameLst>
                                          <p:attrName>style.visibility</p:attrName>
                                        </p:attrNameLst>
                                      </p:cBhvr>
                                      <p:to>
                                        <p:strVal val="visible"/>
                                      </p:to>
                                    </p:set>
                                    <p:anim calcmode="lin" valueType="num">
                                      <p:cBhvr additive="base">
                                        <p:cTn id="21" dur="500" fill="hold"/>
                                        <p:tgtEl>
                                          <p:spTgt spid="272387">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6" end="6"/>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7" end="7"/>
                                            </p:txEl>
                                          </p:spTgt>
                                        </p:tgtEl>
                                        <p:attrNameLst>
                                          <p:attrName>style.visibility</p:attrName>
                                        </p:attrNameLst>
                                      </p:cBhvr>
                                      <p:to>
                                        <p:strVal val="visible"/>
                                      </p:to>
                                    </p:set>
                                    <p:anim calcmode="lin" valueType="num">
                                      <p:cBhvr additive="base">
                                        <p:cTn id="25" dur="500" fill="hold"/>
                                        <p:tgtEl>
                                          <p:spTgt spid="272387">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8" end="8"/>
                                            </p:txEl>
                                          </p:spTgt>
                                        </p:tgtEl>
                                        <p:attrNameLst>
                                          <p:attrName>style.visibility</p:attrName>
                                        </p:attrNameLst>
                                      </p:cBhvr>
                                      <p:to>
                                        <p:strVal val="visible"/>
                                      </p:to>
                                    </p:set>
                                    <p:anim calcmode="lin" valueType="num">
                                      <p:cBhvr additive="base">
                                        <p:cTn id="29"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3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3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1" end="11"/>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2" end="12"/>
                                            </p:txEl>
                                          </p:spTgt>
                                        </p:tgtEl>
                                        <p:attrNameLst>
                                          <p:attrName>style.visibility</p:attrName>
                                        </p:attrNameLst>
                                      </p:cBhvr>
                                      <p:to>
                                        <p:strVal val="visible"/>
                                      </p:to>
                                    </p:set>
                                    <p:anim calcmode="lin" valueType="num">
                                      <p:cBhvr additive="base">
                                        <p:cTn id="43"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smtClean="0"/>
              <a:t>TLC = total supply chain cost from origin to destination for a </a:t>
            </a:r>
            <a:r>
              <a:rPr lang="en-US" sz="2000" i="1" smtClean="0"/>
              <a:t>given </a:t>
            </a:r>
            <a:r>
              <a:rPr lang="en-US" sz="2000" smtClean="0"/>
              <a:t>service level</a:t>
            </a:r>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lnSpc>
                <a:spcPct val="96000"/>
              </a:lnSpc>
            </a:pPr>
            <a:r>
              <a:rPr lang="en-US" sz="1800" smtClean="0"/>
              <a:t>TLC analysis enables improved business decisions without sacrificing customer service </a:t>
            </a:r>
          </a:p>
          <a:p>
            <a:pPr lvl="1" eaLnBrk="1" hangingPunct="1">
              <a:lnSpc>
                <a:spcPct val="96000"/>
              </a:lnSpc>
              <a:buFontTx/>
              <a:buChar char="•"/>
            </a:pPr>
            <a:r>
              <a:rPr lang="en-US" sz="1400" smtClean="0"/>
              <a:t>Where to procure goods?</a:t>
            </a:r>
          </a:p>
          <a:p>
            <a:pPr lvl="1" eaLnBrk="1" hangingPunct="1">
              <a:lnSpc>
                <a:spcPct val="96000"/>
              </a:lnSpc>
              <a:buFontTx/>
              <a:buChar char="•"/>
            </a:pPr>
            <a:r>
              <a:rPr lang="en-US" sz="1400" smtClean="0"/>
              <a:t>Where and how to deploy assets?</a:t>
            </a:r>
          </a:p>
          <a:p>
            <a:pPr lvl="1" eaLnBrk="1" hangingPunct="1">
              <a:lnSpc>
                <a:spcPct val="96000"/>
              </a:lnSpc>
              <a:buFontTx/>
              <a:buChar char="•"/>
            </a:pPr>
            <a:r>
              <a:rPr lang="en-US" sz="1400" smtClean="0"/>
              <a:t>How to allocate resources to optimize costs? </a:t>
            </a:r>
          </a:p>
          <a:p>
            <a:pPr lvl="1" eaLnBrk="1" hangingPunct="1">
              <a:lnSpc>
                <a:spcPct val="96000"/>
              </a:lnSpc>
              <a:buFontTx/>
              <a:buChar char="•"/>
            </a:pPr>
            <a:r>
              <a:rPr lang="en-US" sz="1400" smtClean="0"/>
              <a:t>How to optimize transportation services? </a:t>
            </a:r>
          </a:p>
          <a:p>
            <a:pPr eaLnBrk="1" hangingPunct="1"/>
            <a:endParaRPr lang="en-US" sz="2000" smtClean="0"/>
          </a:p>
          <a:p>
            <a:pPr eaLnBrk="1" hangingPunct="1"/>
            <a:endParaRPr lang="en-US" sz="2000" smtClean="0"/>
          </a:p>
        </p:txBody>
      </p:sp>
      <p:sp>
        <p:nvSpPr>
          <p:cNvPr id="3076" name="Title 2"/>
          <p:cNvSpPr>
            <a:spLocks noGrp="1"/>
          </p:cNvSpPr>
          <p:nvPr>
            <p:ph type="title"/>
          </p:nvPr>
        </p:nvSpPr>
        <p:spPr>
          <a:xfrm>
            <a:off x="0" y="1588"/>
            <a:ext cx="9144000" cy="1228725"/>
          </a:xfrm>
        </p:spPr>
        <p:txBody>
          <a:bodyPr/>
          <a:lstStyle/>
          <a:p>
            <a:pPr eaLnBrk="1" hangingPunct="1"/>
            <a:r>
              <a:rPr lang="en-US" dirty="0" smtClean="0"/>
              <a:t>Optimize global network allocation using Total Landed Cost</a:t>
            </a:r>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mc:AlternateContent xmlns:mc="http://schemas.openxmlformats.org/markup-compatibility/2006">
              <mc:Choice xmlns:v="urn:schemas-microsoft-com:vml" Requires="v">
                <p:oleObj spid="_x0000_s159770" r:id="rId4" imgW="8254699" imgH="2767824" progId="Excel.Sheet.8">
                  <p:embed/>
                </p:oleObj>
              </mc:Choice>
              <mc:Fallback>
                <p:oleObj r:id="rId4" imgW="8254699" imgH="2767824"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 y="2159000"/>
                        <a:ext cx="8258175" cy="2763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52425" y="1392238"/>
            <a:ext cx="8435975" cy="5240337"/>
          </a:xfrm>
        </p:spPr>
        <p:txBody>
          <a:bodyPr/>
          <a:lstStyle/>
          <a:p>
            <a:r>
              <a:rPr lang="en-US" dirty="0" smtClean="0"/>
              <a:t>Pipeline stock = (avg. throughput) x (avg. transportation time)</a:t>
            </a:r>
          </a:p>
          <a:p>
            <a:endParaRPr lang="en-US" dirty="0" smtClean="0"/>
          </a:p>
          <a:p>
            <a:r>
              <a:rPr lang="en-US" dirty="0" smtClean="0"/>
              <a:t>Cycle stock = Q/2 = from recurrent batch deliveries of size Q</a:t>
            </a:r>
          </a:p>
          <a:p>
            <a:endParaRPr lang="en-US" dirty="0" smtClean="0"/>
          </a:p>
          <a:p>
            <a:r>
              <a:rPr lang="en-US" dirty="0" smtClean="0"/>
              <a:t>Safety stock</a:t>
            </a:r>
          </a:p>
          <a:p>
            <a:pPr lvl="1"/>
            <a:endParaRPr lang="en-US" dirty="0" smtClean="0"/>
          </a:p>
          <a:p>
            <a:pPr lvl="1"/>
            <a:endParaRPr lang="en-US" dirty="0" smtClean="0"/>
          </a:p>
          <a:p>
            <a:pPr lvl="1"/>
            <a:endParaRPr lang="en-US" dirty="0" smtClean="0"/>
          </a:p>
          <a:p>
            <a:pPr lvl="1"/>
            <a:endParaRPr lang="en-US" dirty="0" smtClean="0"/>
          </a:p>
        </p:txBody>
      </p:sp>
      <p:sp>
        <p:nvSpPr>
          <p:cNvPr id="29699" name="Title 2"/>
          <p:cNvSpPr>
            <a:spLocks noGrp="1"/>
          </p:cNvSpPr>
          <p:nvPr>
            <p:ph type="title"/>
          </p:nvPr>
        </p:nvSpPr>
        <p:spPr>
          <a:xfrm>
            <a:off x="0" y="1588"/>
            <a:ext cx="9144000" cy="1228725"/>
          </a:xfrm>
        </p:spPr>
        <p:txBody>
          <a:bodyPr/>
          <a:lstStyle/>
          <a:p>
            <a:r>
              <a:rPr lang="en-US" dirty="0" smtClean="0"/>
              <a:t>Working capital includes inventory.</a:t>
            </a:r>
            <a:br>
              <a:rPr lang="en-US" dirty="0" smtClean="0"/>
            </a:br>
            <a:r>
              <a:rPr lang="en-US" dirty="0" smtClean="0"/>
              <a:t>Review: Inventory has several components</a:t>
            </a:r>
          </a:p>
        </p:txBody>
      </p:sp>
      <p:sp>
        <p:nvSpPr>
          <p:cNvPr id="4" name="Freeform 23"/>
          <p:cNvSpPr>
            <a:spLocks/>
          </p:cNvSpPr>
          <p:nvPr/>
        </p:nvSpPr>
        <p:spPr bwMode="auto">
          <a:xfrm>
            <a:off x="1498600" y="4157559"/>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5" name="Rectangle 4"/>
          <p:cNvSpPr>
            <a:spLocks noChangeArrowheads="1"/>
          </p:cNvSpPr>
          <p:nvPr/>
        </p:nvSpPr>
        <p:spPr bwMode="auto">
          <a:xfrm>
            <a:off x="4137025" y="5913334"/>
            <a:ext cx="711200"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mean</a:t>
            </a:r>
          </a:p>
        </p:txBody>
      </p:sp>
      <p:sp>
        <p:nvSpPr>
          <p:cNvPr id="6" name="Line 7"/>
          <p:cNvSpPr>
            <a:spLocks noChangeShapeType="1"/>
          </p:cNvSpPr>
          <p:nvPr/>
        </p:nvSpPr>
        <p:spPr bwMode="auto">
          <a:xfrm>
            <a:off x="1344613" y="5740296"/>
            <a:ext cx="6723062"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 name="Line 8"/>
          <p:cNvSpPr>
            <a:spLocks noChangeShapeType="1"/>
          </p:cNvSpPr>
          <p:nvPr/>
        </p:nvSpPr>
        <p:spPr bwMode="auto">
          <a:xfrm flipV="1">
            <a:off x="4402138" y="3959121"/>
            <a:ext cx="0" cy="1878013"/>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8" name="Rectangle 16"/>
          <p:cNvSpPr>
            <a:spLocks noChangeArrowheads="1"/>
          </p:cNvSpPr>
          <p:nvPr/>
        </p:nvSpPr>
        <p:spPr bwMode="auto">
          <a:xfrm>
            <a:off x="6710363" y="5752996"/>
            <a:ext cx="1311576" cy="523220"/>
          </a:xfrm>
          <a:prstGeom prst="rect">
            <a:avLst/>
          </a:prstGeom>
          <a:noFill/>
          <a:ln w="12700">
            <a:noFill/>
            <a:miter lim="800000"/>
            <a:headEnd type="none" w="sm" len="sm"/>
            <a:tailEnd type="none" w="sm" len="sm"/>
          </a:ln>
          <a:effectLst/>
        </p:spPr>
        <p:txBody>
          <a:bodyPr wrap="none">
            <a:spAutoFit/>
          </a:bodyPr>
          <a:lstStyle/>
          <a:p>
            <a:pPr eaLnBrk="0" hangingPunct="0"/>
            <a:r>
              <a:rPr lang="en-US" sz="1400" dirty="0">
                <a:solidFill>
                  <a:srgbClr val="000000"/>
                </a:solidFill>
                <a:latin typeface="Arial" pitchFamily="34" charset="0"/>
              </a:rPr>
              <a:t>demand during </a:t>
            </a:r>
          </a:p>
          <a:p>
            <a:pPr eaLnBrk="0" hangingPunct="0"/>
            <a:r>
              <a:rPr lang="en-US" sz="1400" dirty="0" smtClean="0">
                <a:solidFill>
                  <a:srgbClr val="000000"/>
                </a:solidFill>
                <a:latin typeface="Arial" pitchFamily="34" charset="0"/>
              </a:rPr>
              <a:t>“at risk” period</a:t>
            </a:r>
            <a:endParaRPr lang="en-US" sz="1400" dirty="0">
              <a:solidFill>
                <a:srgbClr val="000000"/>
              </a:solidFill>
              <a:latin typeface="Arial" pitchFamily="34" charset="0"/>
            </a:endParaRPr>
          </a:p>
        </p:txBody>
      </p:sp>
      <p:sp>
        <p:nvSpPr>
          <p:cNvPr id="9" name="AutoShape 17"/>
          <p:cNvSpPr>
            <a:spLocks/>
          </p:cNvSpPr>
          <p:nvPr/>
        </p:nvSpPr>
        <p:spPr bwMode="auto">
          <a:xfrm>
            <a:off x="6234113" y="4113109"/>
            <a:ext cx="1441450" cy="725487"/>
          </a:xfrm>
          <a:prstGeom prst="borderCallout1">
            <a:avLst>
              <a:gd name="adj1" fmla="val 15755"/>
              <a:gd name="adj2" fmla="val -5287"/>
              <a:gd name="adj3" fmla="val 200875"/>
              <a:gd name="adj4" fmla="val -4438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10" name="AutoShape 18"/>
          <p:cNvSpPr>
            <a:spLocks/>
          </p:cNvSpPr>
          <p:nvPr/>
        </p:nvSpPr>
        <p:spPr bwMode="auto">
          <a:xfrm>
            <a:off x="415925" y="4100409"/>
            <a:ext cx="1671638" cy="717550"/>
          </a:xfrm>
          <a:prstGeom prst="borderCallout1">
            <a:avLst>
              <a:gd name="adj1" fmla="val 15931"/>
              <a:gd name="adj2" fmla="val 104560"/>
              <a:gd name="adj3" fmla="val 147347"/>
              <a:gd name="adj4" fmla="val 202185"/>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Cycle Service Level (CSL)</a:t>
            </a:r>
          </a:p>
        </p:txBody>
      </p:sp>
      <p:sp>
        <p:nvSpPr>
          <p:cNvPr id="11" name="AutoShape 19"/>
          <p:cNvSpPr>
            <a:spLocks noChangeArrowheads="1"/>
          </p:cNvSpPr>
          <p:nvPr/>
        </p:nvSpPr>
        <p:spPr bwMode="auto">
          <a:xfrm>
            <a:off x="4411663" y="5443434"/>
            <a:ext cx="984250" cy="581025"/>
          </a:xfrm>
          <a:prstGeom prst="rightArrow">
            <a:avLst>
              <a:gd name="adj1" fmla="val 50000"/>
              <a:gd name="adj2" fmla="val 42350"/>
            </a:avLst>
          </a:prstGeom>
          <a:solidFill>
            <a:srgbClr val="FFFF99"/>
          </a:solidFill>
          <a:ln w="12700">
            <a:solidFill>
              <a:schemeClr val="tx1"/>
            </a:solidFill>
            <a:miter lim="800000"/>
            <a:headEnd type="none" w="sm" len="sm"/>
            <a:tailEnd type="none" w="sm" len="sm"/>
          </a:ln>
          <a:effectLst/>
        </p:spPr>
        <p:txBody>
          <a:bodyPr wrap="none" anchor="ctr"/>
          <a:lstStyle/>
          <a:p>
            <a:pPr algn="ctr" eaLnBrk="0" hangingPunct="0"/>
            <a:r>
              <a:rPr lang="en-US" sz="1600" b="1" i="1">
                <a:solidFill>
                  <a:srgbClr val="FF0000"/>
                </a:solidFill>
                <a:latin typeface="Arial" pitchFamily="34" charset="0"/>
              </a:rPr>
              <a:t>I</a:t>
            </a:r>
            <a:r>
              <a:rPr lang="en-US" sz="1600" b="1" i="1" baseline="-25000">
                <a:solidFill>
                  <a:srgbClr val="FF0000"/>
                </a:solidFill>
                <a:latin typeface="Arial" pitchFamily="34" charset="0"/>
              </a:rPr>
              <a:t>s</a:t>
            </a:r>
            <a:r>
              <a:rPr lang="en-US" sz="1600" b="1">
                <a:solidFill>
                  <a:srgbClr val="FF0000"/>
                </a:solidFill>
                <a:latin typeface="Arial" pitchFamily="34" charset="0"/>
              </a:rPr>
              <a:t> = </a:t>
            </a:r>
            <a:r>
              <a:rPr lang="en-US" sz="1600" b="1" i="1">
                <a:solidFill>
                  <a:srgbClr val="FF0000"/>
                </a:solidFill>
                <a:latin typeface="Arial" pitchFamily="34" charset="0"/>
              </a:rPr>
              <a:t>z</a:t>
            </a:r>
            <a:r>
              <a:rPr lang="en-US" sz="1600" b="1">
                <a:solidFill>
                  <a:srgbClr val="FF0000"/>
                </a:solidFill>
                <a:latin typeface="Arial" pitchFamily="34" charset="0"/>
              </a:rPr>
              <a:t> </a:t>
            </a:r>
            <a:r>
              <a:rPr lang="en-US" sz="1600" b="1">
                <a:solidFill>
                  <a:srgbClr val="FF0000"/>
                </a:solidFill>
                <a:latin typeface="Symbol" pitchFamily="18" charset="2"/>
              </a:rPr>
              <a:t>s</a:t>
            </a:r>
          </a:p>
        </p:txBody>
      </p:sp>
      <p:sp>
        <p:nvSpPr>
          <p:cNvPr id="12" name="Line 20"/>
          <p:cNvSpPr>
            <a:spLocks noChangeShapeType="1"/>
          </p:cNvSpPr>
          <p:nvPr/>
        </p:nvSpPr>
        <p:spPr bwMode="auto">
          <a:xfrm flipV="1">
            <a:off x="5392738" y="5100534"/>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13" name="Rectangle 21"/>
          <p:cNvSpPr>
            <a:spLocks noChangeArrowheads="1"/>
          </p:cNvSpPr>
          <p:nvPr/>
        </p:nvSpPr>
        <p:spPr bwMode="auto">
          <a:xfrm>
            <a:off x="4271963" y="61276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0</a:t>
            </a:r>
          </a:p>
        </p:txBody>
      </p:sp>
      <p:sp>
        <p:nvSpPr>
          <p:cNvPr id="14" name="Rectangle 22"/>
          <p:cNvSpPr>
            <a:spLocks noChangeArrowheads="1"/>
          </p:cNvSpPr>
          <p:nvPr/>
        </p:nvSpPr>
        <p:spPr bwMode="auto">
          <a:xfrm>
            <a:off x="5300663" y="61022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i="1">
                <a:solidFill>
                  <a:srgbClr val="000000"/>
                </a:solidFill>
                <a:latin typeface="Arial" pitchFamily="34" charset="0"/>
              </a:rPr>
              <a:t>z</a:t>
            </a:r>
          </a:p>
        </p:txBody>
      </p:sp>
      <p:sp>
        <p:nvSpPr>
          <p:cNvPr id="15" name="Freeform 24"/>
          <p:cNvSpPr>
            <a:spLocks/>
          </p:cNvSpPr>
          <p:nvPr/>
        </p:nvSpPr>
        <p:spPr bwMode="auto">
          <a:xfrm>
            <a:off x="5391150" y="5289446"/>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“At risk period” = L + T = 1.28 months</a:t>
            </a:r>
          </a:p>
          <a:p>
            <a:pPr lvl="1"/>
            <a:r>
              <a:rPr lang="en-US" dirty="0" smtClean="0"/>
              <a:t>L = </a:t>
            </a:r>
            <a:r>
              <a:rPr lang="en-US" dirty="0" err="1" smtClean="0"/>
              <a:t>leadtime</a:t>
            </a:r>
            <a:endParaRPr lang="en-US" dirty="0" smtClean="0"/>
          </a:p>
          <a:p>
            <a:pPr lvl="1"/>
            <a:r>
              <a:rPr lang="en-US" dirty="0" smtClean="0"/>
              <a:t>T = inventory review period = time between orders</a:t>
            </a:r>
          </a:p>
          <a:p>
            <a:endParaRPr lang="en-US" dirty="0" smtClean="0">
              <a:latin typeface="Symbol" pitchFamily="18" charset="2"/>
            </a:endParaRPr>
          </a:p>
          <a:p>
            <a:r>
              <a:rPr lang="en-US" dirty="0" smtClean="0">
                <a:latin typeface="Symbol" pitchFamily="18" charset="2"/>
              </a:rPr>
              <a:t>s</a:t>
            </a:r>
            <a:r>
              <a:rPr lang="en-US" dirty="0" smtClean="0"/>
              <a:t> = </a:t>
            </a:r>
            <a:r>
              <a:rPr lang="en-US" dirty="0" err="1" smtClean="0"/>
              <a:t>sqrt</a:t>
            </a:r>
            <a:r>
              <a:rPr lang="en-US" dirty="0" smtClean="0"/>
              <a:t>(1.28)*20,160 = 22,808</a:t>
            </a:r>
          </a:p>
          <a:p>
            <a:pPr lvl="1"/>
            <a:r>
              <a:rPr lang="en-US" i="1" dirty="0" smtClean="0"/>
              <a:t>Total </a:t>
            </a:r>
            <a:r>
              <a:rPr lang="en-US" dirty="0" smtClean="0"/>
              <a:t>risk over L + T</a:t>
            </a:r>
            <a:endParaRPr lang="en-US" i="1" dirty="0" smtClean="0"/>
          </a:p>
          <a:p>
            <a:endParaRPr lang="en-US" dirty="0" smtClean="0"/>
          </a:p>
          <a:p>
            <a:r>
              <a:rPr lang="en-US" dirty="0" smtClean="0"/>
              <a:t>Safety stock =  </a:t>
            </a:r>
            <a:r>
              <a:rPr lang="en-US" i="1" dirty="0" smtClean="0"/>
              <a:t>z </a:t>
            </a:r>
            <a:r>
              <a:rPr lang="en-US" dirty="0" smtClean="0">
                <a:latin typeface="Symbol" pitchFamily="18" charset="2"/>
              </a:rPr>
              <a:t>s</a:t>
            </a:r>
            <a:r>
              <a:rPr lang="en-US" i="1" dirty="0" smtClean="0"/>
              <a:t> = </a:t>
            </a:r>
            <a:r>
              <a:rPr lang="en-US" dirty="0" smtClean="0"/>
              <a:t>1.65 * 22,808 = 37,634 units</a:t>
            </a:r>
          </a:p>
          <a:p>
            <a:pPr lvl="1"/>
            <a:r>
              <a:rPr lang="en-US" dirty="0" smtClean="0"/>
              <a:t>COGS from </a:t>
            </a:r>
            <a:r>
              <a:rPr lang="en-US" dirty="0" err="1" smtClean="0"/>
              <a:t>Mex</a:t>
            </a:r>
            <a:r>
              <a:rPr lang="en-US" dirty="0" smtClean="0"/>
              <a:t> = $661.54/unit</a:t>
            </a:r>
          </a:p>
          <a:p>
            <a:pPr lvl="1"/>
            <a:r>
              <a:rPr lang="en-US" dirty="0" smtClean="0"/>
              <a:t>Unit holding cost = 15%/year * $661.64 = $99.24/year = $8.27/month</a:t>
            </a:r>
          </a:p>
          <a:p>
            <a:pPr lvl="1"/>
            <a:r>
              <a:rPr lang="en-US" dirty="0" smtClean="0"/>
              <a:t>Monthly SS carrying cost = 37,634 * $8.27/month = $311,252/month</a:t>
            </a:r>
            <a:endParaRPr lang="en-US" dirty="0"/>
          </a:p>
        </p:txBody>
      </p:sp>
      <p:sp>
        <p:nvSpPr>
          <p:cNvPr id="3" name="Title 2"/>
          <p:cNvSpPr>
            <a:spLocks noGrp="1"/>
          </p:cNvSpPr>
          <p:nvPr>
            <p:ph type="title"/>
          </p:nvPr>
        </p:nvSpPr>
        <p:spPr/>
        <p:txBody>
          <a:bodyPr/>
          <a:lstStyle/>
          <a:p>
            <a:r>
              <a:rPr lang="en-US" dirty="0" smtClean="0"/>
              <a:t/>
            </a:r>
            <a:br>
              <a:rPr lang="en-US" dirty="0" smtClean="0"/>
            </a:br>
            <a:r>
              <a:rPr lang="en-US" dirty="0" smtClean="0"/>
              <a:t/>
            </a:r>
            <a:br>
              <a:rPr lang="en-US" dirty="0" smtClean="0"/>
            </a:br>
            <a:r>
              <a:rPr lang="en-US" dirty="0" smtClean="0"/>
              <a:t>Review: Computing safety stock for single item</a:t>
            </a:r>
            <a:br>
              <a:rPr lang="en-US" dirty="0" smtClean="0"/>
            </a:br>
            <a:r>
              <a:rPr lang="en-US" dirty="0" smtClean="0"/>
              <a:t>LEX 100021: single sourcing from Mexico</a:t>
            </a:r>
            <a:endParaRPr lang="en-US" dirty="0"/>
          </a:p>
        </p:txBody>
      </p:sp>
      <p:sp>
        <p:nvSpPr>
          <p:cNvPr id="4" name="Line Callout 1 3"/>
          <p:cNvSpPr/>
          <p:nvPr/>
        </p:nvSpPr>
        <p:spPr bwMode="auto">
          <a:xfrm>
            <a:off x="4227666" y="3712568"/>
            <a:ext cx="3047629" cy="461665"/>
          </a:xfrm>
          <a:prstGeom prst="borderCallout1">
            <a:avLst>
              <a:gd name="adj1" fmla="val 54107"/>
              <a:gd name="adj2" fmla="val -2036"/>
              <a:gd name="adj3" fmla="val 124000"/>
              <a:gd name="adj4" fmla="val -14680"/>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Depends on your</a:t>
            </a:r>
            <a:r>
              <a:rPr kumimoji="0" lang="en-US" sz="1200" b="0" i="0" u="none" strike="noStrike" cap="none" normalizeH="0" dirty="0" smtClean="0">
                <a:ln>
                  <a:noFill/>
                </a:ln>
                <a:solidFill>
                  <a:schemeClr val="tx1"/>
                </a:solidFill>
                <a:effectLst/>
                <a:latin typeface="Arial" charset="0"/>
              </a:rPr>
              <a:t> targeted</a:t>
            </a:r>
            <a:r>
              <a:rPr kumimoji="0" lang="en-US" sz="1200" b="0" i="0" u="none" strike="noStrike" cap="none" normalizeH="0" baseline="0" dirty="0" smtClean="0">
                <a:ln>
                  <a:noFill/>
                </a:ln>
                <a:solidFill>
                  <a:schemeClr val="tx1"/>
                </a:solidFill>
                <a:effectLst/>
                <a:latin typeface="Arial" charset="0"/>
              </a:rPr>
              <a:t> SL</a:t>
            </a:r>
          </a:p>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Arial" charset="0"/>
              </a:rPr>
              <a:t>e.g., if 95%, then z = </a:t>
            </a:r>
            <a:r>
              <a:rPr lang="en-US" sz="1200" dirty="0" err="1" smtClean="0">
                <a:latin typeface="Arial" charset="0"/>
              </a:rPr>
              <a:t>normsinv</a:t>
            </a:r>
            <a:r>
              <a:rPr lang="en-US" sz="1200" dirty="0" smtClean="0">
                <a:latin typeface="Arial" charset="0"/>
              </a:rPr>
              <a:t>(.95) = 1.65</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lstStyle/>
          <a:p>
            <a:pPr marL="457200" indent="-457200" eaLnBrk="1" hangingPunct="1">
              <a:buFont typeface="Times New Roman" pitchFamily="18" charset="0"/>
              <a:buAutoNum type="arabicPeriod"/>
            </a:pPr>
            <a:r>
              <a:rPr lang="en-US" dirty="0" smtClean="0"/>
              <a:t>Geographical or spatial analysis and total landed cost (TLC)</a:t>
            </a:r>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r>
              <a:rPr lang="en-US" dirty="0" smtClean="0"/>
              <a:t>Network analysis</a:t>
            </a:r>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r>
              <a:rPr lang="en-US" dirty="0" smtClean="0"/>
              <a:t>Competitive analysis</a:t>
            </a:r>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endParaRPr lang="en-US" dirty="0" smtClean="0"/>
          </a:p>
          <a:p>
            <a:pPr marL="457200" indent="-457200" eaLnBrk="1" hangingPunct="1">
              <a:buFont typeface="Times New Roman" pitchFamily="18" charset="0"/>
              <a:buAutoNum type="arabicPeriod"/>
            </a:pPr>
            <a:r>
              <a:rPr lang="en-US" dirty="0" smtClean="0"/>
              <a:t>Facility role or strategic focus analysis</a:t>
            </a:r>
          </a:p>
          <a:p>
            <a:pPr marL="457200" indent="-457200" eaLnBrk="1" hangingPunct="1">
              <a:buFont typeface="Times New Roman" pitchFamily="18" charset="0"/>
              <a:buAutoNum type="arabicPeriod"/>
            </a:pPr>
            <a:endParaRPr lang="en-US" dirty="0"/>
          </a:p>
          <a:p>
            <a:pPr marL="457200" indent="-457200" eaLnBrk="1" hangingPunct="1">
              <a:buFont typeface="Times New Roman" pitchFamily="18" charset="0"/>
              <a:buAutoNum type="arabicPeriod"/>
            </a:pPr>
            <a:r>
              <a:rPr lang="en-US" dirty="0" smtClean="0"/>
              <a:t>Global assessment &amp; Country segmentation</a:t>
            </a:r>
          </a:p>
        </p:txBody>
      </p:sp>
      <p:sp>
        <p:nvSpPr>
          <p:cNvPr id="20482" name="Rectangle 2"/>
          <p:cNvSpPr>
            <a:spLocks noGrp="1" noChangeArrowheads="1"/>
          </p:cNvSpPr>
          <p:nvPr>
            <p:ph type="title"/>
          </p:nvPr>
        </p:nvSpPr>
        <p:spPr/>
        <p:txBody>
          <a:bodyPr/>
          <a:lstStyle/>
          <a:p>
            <a:pPr eaLnBrk="1" hangingPunct="1"/>
            <a:r>
              <a:rPr lang="en-US" b="1" dirty="0" smtClean="0">
                <a:latin typeface="Albertus Extra Bold"/>
              </a:rPr>
              <a:t>Capacity Location</a:t>
            </a:r>
            <a:r>
              <a:rPr lang="en-US" dirty="0" smtClean="0"/>
              <a:t>:</a:t>
            </a:r>
            <a:br>
              <a:rPr lang="en-US" dirty="0" smtClean="0"/>
            </a:br>
            <a:r>
              <a:rPr lang="en-US" dirty="0" smtClean="0"/>
              <a:t>	Five types of analyses</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3"/>
          <p:cNvSpPr>
            <a:spLocks noChangeArrowheads="1"/>
          </p:cNvSpPr>
          <p:nvPr/>
        </p:nvSpPr>
        <p:spPr bwMode="gray">
          <a:xfrm>
            <a:off x="838200" y="2546350"/>
            <a:ext cx="7467600" cy="1339850"/>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lIns="228600" tIns="0" rIns="228600" bIns="0" anchor="ctr" anchorCtr="1"/>
          <a:lstStyle/>
          <a:p>
            <a:pPr eaLnBrk="0" hangingPunct="0"/>
            <a:r>
              <a:rPr lang="en-US" dirty="0" smtClean="0">
                <a:solidFill>
                  <a:prstClr val="black"/>
                </a:solidFill>
                <a:latin typeface="Optima"/>
                <a:ea typeface="ＭＳ Ｐゴシック" charset="0"/>
                <a:cs typeface="Optima"/>
              </a:rPr>
              <a:t>How </a:t>
            </a:r>
            <a:r>
              <a:rPr lang="en-US" dirty="0">
                <a:solidFill>
                  <a:prstClr val="black"/>
                </a:solidFill>
                <a:latin typeface="Optima"/>
                <a:ea typeface="ＭＳ Ｐゴシック" charset="0"/>
                <a:cs typeface="Optima"/>
              </a:rPr>
              <a:t>do we identify alternative global supply markets for now and institutionalize the capability to do so again in the future? </a:t>
            </a:r>
          </a:p>
        </p:txBody>
      </p:sp>
    </p:spTree>
    <p:extLst>
      <p:ext uri="{BB962C8B-B14F-4D97-AF65-F5344CB8AC3E}">
        <p14:creationId xmlns:p14="http://schemas.microsoft.com/office/powerpoint/2010/main" val="424478140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dirty="0" smtClean="0"/>
              <a:t>How </a:t>
            </a:r>
            <a:r>
              <a:rPr lang="en-US" sz="2400" dirty="0"/>
              <a:t>identify alternative global supply markets for now and institutionalize the capability to do so again in the future? </a:t>
            </a:r>
          </a:p>
        </p:txBody>
      </p:sp>
      <p:pic>
        <p:nvPicPr>
          <p:cNvPr id="6" name="Picture 5" descr="Screen Shot 2013-11-05 at 3.32.5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 y="1981200"/>
            <a:ext cx="9144000" cy="4058567"/>
          </a:xfrm>
          <a:prstGeom prst="rect">
            <a:avLst/>
          </a:prstGeom>
        </p:spPr>
      </p:pic>
    </p:spTree>
    <p:extLst>
      <p:ext uri="{BB962C8B-B14F-4D97-AF65-F5344CB8AC3E}">
        <p14:creationId xmlns:p14="http://schemas.microsoft.com/office/powerpoint/2010/main" val="329620518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dirty="0"/>
              <a:t>Export data of nine trade codes (plumbing related industries) were analyzed to assess industry presence </a:t>
            </a:r>
          </a:p>
        </p:txBody>
      </p:sp>
      <p:pic>
        <p:nvPicPr>
          <p:cNvPr id="2" name="Picture 1" descr="Screen Shot 2013-11-05 at 3.48.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438400"/>
            <a:ext cx="9144000" cy="2880852"/>
          </a:xfrm>
          <a:prstGeom prst="rect">
            <a:avLst/>
          </a:prstGeom>
        </p:spPr>
      </p:pic>
    </p:spTree>
    <p:extLst>
      <p:ext uri="{BB962C8B-B14F-4D97-AF65-F5344CB8AC3E}">
        <p14:creationId xmlns:p14="http://schemas.microsoft.com/office/powerpoint/2010/main" val="15774365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dirty="0"/>
              <a:t>Segment and Prioritize Countries </a:t>
            </a:r>
          </a:p>
        </p:txBody>
      </p:sp>
      <p:pic>
        <p:nvPicPr>
          <p:cNvPr id="4" name="Picture 3" descr="Screen Shot 2013-11-05 at 3.49.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828800"/>
            <a:ext cx="9144000" cy="4158036"/>
          </a:xfrm>
          <a:prstGeom prst="rect">
            <a:avLst/>
          </a:prstGeom>
        </p:spPr>
      </p:pic>
    </p:spTree>
    <p:extLst>
      <p:ext uri="{BB962C8B-B14F-4D97-AF65-F5344CB8AC3E}">
        <p14:creationId xmlns:p14="http://schemas.microsoft.com/office/powerpoint/2010/main" val="200653384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dirty="0" smtClean="0"/>
              <a:t>Detailed Cost Evaluations</a:t>
            </a:r>
            <a:endParaRPr lang="en-US" sz="2400" dirty="0"/>
          </a:p>
        </p:txBody>
      </p:sp>
      <p:pic>
        <p:nvPicPr>
          <p:cNvPr id="2" name="Picture 1" descr="Screen Shot 2013-11-05 at 3.51.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76400"/>
            <a:ext cx="9144000" cy="4567100"/>
          </a:xfrm>
          <a:prstGeom prst="rect">
            <a:avLst/>
          </a:prstGeom>
        </p:spPr>
      </p:pic>
    </p:spTree>
    <p:extLst>
      <p:ext uri="{BB962C8B-B14F-4D97-AF65-F5344CB8AC3E}">
        <p14:creationId xmlns:p14="http://schemas.microsoft.com/office/powerpoint/2010/main" val="159476812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400" dirty="0" smtClean="0"/>
              <a:t>Detailed Cost Evaluations</a:t>
            </a:r>
            <a:endParaRPr lang="en-US" sz="2400" dirty="0"/>
          </a:p>
        </p:txBody>
      </p:sp>
      <p:pic>
        <p:nvPicPr>
          <p:cNvPr id="4" name="Picture 3" descr="Screen Shot 2013-11-05 at 3.53.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62200"/>
            <a:ext cx="9144000" cy="3389101"/>
          </a:xfrm>
          <a:prstGeom prst="rect">
            <a:avLst/>
          </a:prstGeom>
        </p:spPr>
      </p:pic>
    </p:spTree>
    <p:extLst>
      <p:ext uri="{BB962C8B-B14F-4D97-AF65-F5344CB8AC3E}">
        <p14:creationId xmlns:p14="http://schemas.microsoft.com/office/powerpoint/2010/main" val="167608133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
        <p:nvSpPr>
          <p:cNvPr id="17410" name="Rectangle 2"/>
          <p:cNvSpPr>
            <a:spLocks noGrp="1" noChangeArrowheads="1"/>
          </p:cNvSpPr>
          <p:nvPr>
            <p:ph type="title"/>
          </p:nvPr>
        </p:nvSpPr>
        <p:spPr/>
        <p:txBody>
          <a:bodyPr/>
          <a:lstStyle/>
          <a:p>
            <a:pPr eaLnBrk="1" hangingPunct="1"/>
            <a:r>
              <a:rPr lang="en-US" b="1" dirty="0" smtClean="0">
                <a:latin typeface="Albertus Extra Bold"/>
              </a:rPr>
              <a:t>Capacity Timing and Types</a:t>
            </a:r>
            <a:r>
              <a:rPr lang="en-US" dirty="0" smtClean="0"/>
              <a:t/>
            </a:r>
            <a:br>
              <a:rPr lang="en-US" dirty="0" smtClean="0"/>
            </a:br>
            <a:r>
              <a:rPr lang="en-US" dirty="0" smtClean="0"/>
              <a:t>	</a:t>
            </a:r>
            <a:r>
              <a:rPr lang="en-US" i="1" dirty="0" smtClean="0"/>
              <a:t>Guidelines for speed and flexibility</a:t>
            </a: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0"/>
          <p:cNvSpPr>
            <a:spLocks noGrp="1" noChangeArrowheads="1"/>
          </p:cNvSpPr>
          <p:nvPr>
            <p:ph type="title"/>
          </p:nvPr>
        </p:nvSpPr>
        <p:spPr/>
        <p:txBody>
          <a:bodyPr/>
          <a:lstStyle/>
          <a:p>
            <a:pPr eaLnBrk="1" hangingPunct="1"/>
            <a:r>
              <a:rPr lang="en-US" b="1" smtClean="0">
                <a:latin typeface="Albertus Extra Bold"/>
              </a:rPr>
              <a:t>Capacity Location: Strategic analysis </a:t>
            </a:r>
            <a:br>
              <a:rPr lang="en-US" b="1" smtClean="0">
                <a:latin typeface="Albertus Extra Bold"/>
              </a:rPr>
            </a:br>
            <a:r>
              <a:rPr lang="en-US" b="1" smtClean="0">
                <a:latin typeface="Albertus Extra Bold"/>
              </a:rPr>
              <a:t>	</a:t>
            </a:r>
            <a:r>
              <a:rPr lang="en-US" smtClean="0"/>
              <a:t>Strategic role of a foreign location</a:t>
            </a:r>
          </a:p>
        </p:txBody>
      </p:sp>
      <p:sp>
        <p:nvSpPr>
          <p:cNvPr id="26627" name="Text Box 41"/>
          <p:cNvSpPr txBox="1">
            <a:spLocks noChangeArrowheads="1"/>
          </p:cNvSpPr>
          <p:nvPr/>
        </p:nvSpPr>
        <p:spPr bwMode="auto">
          <a:xfrm>
            <a:off x="220663" y="6327775"/>
            <a:ext cx="4781550" cy="228600"/>
          </a:xfrm>
          <a:prstGeom prst="rect">
            <a:avLst/>
          </a:prstGeom>
          <a:noFill/>
          <a:ln w="9525" algn="ctr">
            <a:noFill/>
            <a:prstDash val="dash"/>
            <a:miter lim="800000"/>
            <a:headEnd/>
            <a:tailEnd/>
          </a:ln>
        </p:spPr>
        <p:txBody>
          <a:bodyPr wrap="none">
            <a:spAutoFit/>
          </a:bodyPr>
          <a:lstStyle/>
          <a:p>
            <a:r>
              <a:rPr lang="en-US" sz="900" smtClean="0">
                <a:solidFill>
                  <a:srgbClr val="000000"/>
                </a:solidFill>
                <a:latin typeface="Arial" pitchFamily="34" charset="0"/>
              </a:rPr>
              <a:t>Adapted from Ferdows (1997) “Making the most of foreign factories. HBR, Mar-Apr, 73-88. </a:t>
            </a:r>
          </a:p>
        </p:txBody>
      </p:sp>
      <p:grpSp>
        <p:nvGrpSpPr>
          <p:cNvPr id="2" name="Group 11"/>
          <p:cNvGrpSpPr>
            <a:grpSpLocks/>
          </p:cNvGrpSpPr>
          <p:nvPr/>
        </p:nvGrpSpPr>
        <p:grpSpPr bwMode="auto">
          <a:xfrm>
            <a:off x="1201738" y="1908175"/>
            <a:ext cx="7747000" cy="3073400"/>
            <a:chOff x="757" y="1202"/>
            <a:chExt cx="4880" cy="1936"/>
          </a:xfrm>
        </p:grpSpPr>
        <p:sp>
          <p:nvSpPr>
            <p:cNvPr id="26692" name="Rectangle 9"/>
            <p:cNvSpPr>
              <a:spLocks noChangeArrowheads="1"/>
            </p:cNvSpPr>
            <p:nvPr/>
          </p:nvSpPr>
          <p:spPr bwMode="auto">
            <a:xfrm>
              <a:off x="757" y="1202"/>
              <a:ext cx="4880" cy="1936"/>
            </a:xfrm>
            <a:prstGeom prst="rect">
              <a:avLst/>
            </a:prstGeom>
            <a:solidFill>
              <a:srgbClr val="CCECFF"/>
            </a:solidFill>
            <a:ln w="9525">
              <a:noFill/>
              <a:miter lim="800000"/>
              <a:headEnd/>
              <a:tailEnd/>
            </a:ln>
          </p:spPr>
          <p:txBody>
            <a:bodyPr/>
            <a:lstStyle/>
            <a:p>
              <a:endParaRPr lang="en-US" sz="1200" smtClean="0">
                <a:solidFill>
                  <a:srgbClr val="000000"/>
                </a:solidFill>
                <a:latin typeface="Arial" pitchFamily="34" charset="0"/>
              </a:endParaRPr>
            </a:p>
          </p:txBody>
        </p:sp>
        <p:sp>
          <p:nvSpPr>
            <p:cNvPr id="26693" name="Rectangle 10"/>
            <p:cNvSpPr>
              <a:spLocks noChangeArrowheads="1"/>
            </p:cNvSpPr>
            <p:nvPr/>
          </p:nvSpPr>
          <p:spPr bwMode="auto">
            <a:xfrm>
              <a:off x="757" y="1202"/>
              <a:ext cx="4880" cy="1936"/>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26629" name="Line 12"/>
          <p:cNvSpPr>
            <a:spLocks noChangeShapeType="1"/>
          </p:cNvSpPr>
          <p:nvPr/>
        </p:nvSpPr>
        <p:spPr bwMode="auto">
          <a:xfrm flipV="1">
            <a:off x="3752850" y="1901825"/>
            <a:ext cx="1588" cy="3079750"/>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0" name="Line 13"/>
          <p:cNvSpPr>
            <a:spLocks noChangeShapeType="1"/>
          </p:cNvSpPr>
          <p:nvPr/>
        </p:nvSpPr>
        <p:spPr bwMode="auto">
          <a:xfrm flipV="1">
            <a:off x="6318250" y="1901825"/>
            <a:ext cx="1588" cy="30622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1" name="Line 14"/>
          <p:cNvSpPr>
            <a:spLocks noChangeShapeType="1"/>
          </p:cNvSpPr>
          <p:nvPr/>
        </p:nvSpPr>
        <p:spPr bwMode="auto">
          <a:xfrm>
            <a:off x="1203325" y="3425825"/>
            <a:ext cx="7734300" cy="15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2" name="Rectangle 15"/>
          <p:cNvSpPr>
            <a:spLocks noChangeArrowheads="1"/>
          </p:cNvSpPr>
          <p:nvPr/>
        </p:nvSpPr>
        <p:spPr bwMode="auto">
          <a:xfrm>
            <a:off x="1762125" y="1995488"/>
            <a:ext cx="161131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Source plant</a:t>
            </a:r>
            <a:endParaRPr lang="en-US" sz="1200" smtClean="0">
              <a:solidFill>
                <a:srgbClr val="000000"/>
              </a:solidFill>
              <a:latin typeface="Arial" pitchFamily="34" charset="0"/>
            </a:endParaRPr>
          </a:p>
        </p:txBody>
      </p:sp>
      <p:sp>
        <p:nvSpPr>
          <p:cNvPr id="26633" name="Rectangle 16"/>
          <p:cNvSpPr>
            <a:spLocks noChangeArrowheads="1"/>
          </p:cNvSpPr>
          <p:nvPr/>
        </p:nvSpPr>
        <p:spPr bwMode="auto">
          <a:xfrm>
            <a:off x="12969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4" name="Rectangle 17"/>
          <p:cNvSpPr>
            <a:spLocks noChangeArrowheads="1"/>
          </p:cNvSpPr>
          <p:nvPr/>
        </p:nvSpPr>
        <p:spPr bwMode="auto">
          <a:xfrm>
            <a:off x="1435100" y="2471738"/>
            <a:ext cx="23098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at low cost but with same </a:t>
            </a:r>
            <a:endParaRPr lang="en-US" sz="1200" smtClean="0">
              <a:solidFill>
                <a:srgbClr val="000000"/>
              </a:solidFill>
              <a:latin typeface="Arial" pitchFamily="34" charset="0"/>
            </a:endParaRPr>
          </a:p>
        </p:txBody>
      </p:sp>
      <p:sp>
        <p:nvSpPr>
          <p:cNvPr id="26635" name="Rectangle 18"/>
          <p:cNvSpPr>
            <a:spLocks noChangeArrowheads="1"/>
          </p:cNvSpPr>
          <p:nvPr/>
        </p:nvSpPr>
        <p:spPr bwMode="auto">
          <a:xfrm>
            <a:off x="1435100" y="2608263"/>
            <a:ext cx="21764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ability as best plant in the network</a:t>
            </a:r>
            <a:endParaRPr lang="en-US" sz="1200" smtClean="0">
              <a:solidFill>
                <a:srgbClr val="000000"/>
              </a:solidFill>
              <a:latin typeface="Arial" pitchFamily="34" charset="0"/>
            </a:endParaRPr>
          </a:p>
        </p:txBody>
      </p:sp>
      <p:sp>
        <p:nvSpPr>
          <p:cNvPr id="26636" name="Rectangle 19"/>
          <p:cNvSpPr>
            <a:spLocks noChangeArrowheads="1"/>
          </p:cNvSpPr>
          <p:nvPr/>
        </p:nvSpPr>
        <p:spPr bwMode="auto">
          <a:xfrm>
            <a:off x="1296988"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7" name="Rectangle 20"/>
          <p:cNvSpPr>
            <a:spLocks noChangeArrowheads="1"/>
          </p:cNvSpPr>
          <p:nvPr/>
        </p:nvSpPr>
        <p:spPr bwMode="auto">
          <a:xfrm>
            <a:off x="1435100" y="2776538"/>
            <a:ext cx="25368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procurement, production </a:t>
            </a:r>
            <a:endParaRPr lang="en-US" sz="1200" smtClean="0">
              <a:solidFill>
                <a:srgbClr val="000000"/>
              </a:solidFill>
              <a:latin typeface="Arial" pitchFamily="34" charset="0"/>
            </a:endParaRPr>
          </a:p>
        </p:txBody>
      </p:sp>
      <p:sp>
        <p:nvSpPr>
          <p:cNvPr id="26638" name="Rectangle 21"/>
          <p:cNvSpPr>
            <a:spLocks noChangeArrowheads="1"/>
          </p:cNvSpPr>
          <p:nvPr/>
        </p:nvSpPr>
        <p:spPr bwMode="auto">
          <a:xfrm>
            <a:off x="1435100" y="2913063"/>
            <a:ext cx="24336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planning, logistics, process &amp; product </a:t>
            </a:r>
            <a:endParaRPr lang="en-US" sz="1200" smtClean="0">
              <a:solidFill>
                <a:srgbClr val="000000"/>
              </a:solidFill>
              <a:latin typeface="Arial" pitchFamily="34" charset="0"/>
            </a:endParaRPr>
          </a:p>
        </p:txBody>
      </p:sp>
      <p:sp>
        <p:nvSpPr>
          <p:cNvPr id="26639" name="Rectangle 22"/>
          <p:cNvSpPr>
            <a:spLocks noChangeArrowheads="1"/>
          </p:cNvSpPr>
          <p:nvPr/>
        </p:nvSpPr>
        <p:spPr bwMode="auto">
          <a:xfrm>
            <a:off x="1435100" y="3051175"/>
            <a:ext cx="9207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customization</a:t>
            </a:r>
            <a:endParaRPr lang="en-US" sz="1200" smtClean="0">
              <a:solidFill>
                <a:srgbClr val="000000"/>
              </a:solidFill>
              <a:latin typeface="Arial" pitchFamily="34" charset="0"/>
            </a:endParaRPr>
          </a:p>
        </p:txBody>
      </p:sp>
      <p:sp>
        <p:nvSpPr>
          <p:cNvPr id="26640" name="Rectangle 23"/>
          <p:cNvSpPr>
            <a:spLocks noChangeArrowheads="1"/>
          </p:cNvSpPr>
          <p:nvPr/>
        </p:nvSpPr>
        <p:spPr bwMode="auto">
          <a:xfrm>
            <a:off x="1711325" y="3508375"/>
            <a:ext cx="17907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Offshore plant</a:t>
            </a:r>
            <a:endParaRPr lang="en-US" sz="1200" smtClean="0">
              <a:solidFill>
                <a:srgbClr val="000000"/>
              </a:solidFill>
              <a:latin typeface="Arial" pitchFamily="34" charset="0"/>
            </a:endParaRPr>
          </a:p>
        </p:txBody>
      </p:sp>
      <p:sp>
        <p:nvSpPr>
          <p:cNvPr id="26641" name="Rectangle 24"/>
          <p:cNvSpPr>
            <a:spLocks noChangeArrowheads="1"/>
          </p:cNvSpPr>
          <p:nvPr/>
        </p:nvSpPr>
        <p:spPr bwMode="auto">
          <a:xfrm>
            <a:off x="1330325"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2" name="Rectangle 25"/>
          <p:cNvSpPr>
            <a:spLocks noChangeArrowheads="1"/>
          </p:cNvSpPr>
          <p:nvPr/>
        </p:nvSpPr>
        <p:spPr bwMode="auto">
          <a:xfrm>
            <a:off x="1470025" y="3984625"/>
            <a:ext cx="2293938"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specific items at low cost </a:t>
            </a:r>
            <a:endParaRPr lang="en-US" sz="1200" smtClean="0">
              <a:solidFill>
                <a:srgbClr val="000000"/>
              </a:solidFill>
              <a:latin typeface="Arial" pitchFamily="34" charset="0"/>
            </a:endParaRPr>
          </a:p>
        </p:txBody>
      </p:sp>
      <p:sp>
        <p:nvSpPr>
          <p:cNvPr id="26643" name="Rectangle 26"/>
          <p:cNvSpPr>
            <a:spLocks noChangeArrowheads="1"/>
          </p:cNvSpPr>
          <p:nvPr/>
        </p:nvSpPr>
        <p:spPr bwMode="auto">
          <a:xfrm>
            <a:off x="1470025" y="4121150"/>
            <a:ext cx="25003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and exports for further work or for sale.</a:t>
            </a:r>
            <a:endParaRPr lang="en-US" sz="1200" smtClean="0">
              <a:solidFill>
                <a:srgbClr val="000000"/>
              </a:solidFill>
              <a:latin typeface="Arial" pitchFamily="34" charset="0"/>
            </a:endParaRPr>
          </a:p>
        </p:txBody>
      </p:sp>
      <p:sp>
        <p:nvSpPr>
          <p:cNvPr id="26644" name="Rectangle 27"/>
          <p:cNvSpPr>
            <a:spLocks noChangeArrowheads="1"/>
          </p:cNvSpPr>
          <p:nvPr/>
        </p:nvSpPr>
        <p:spPr bwMode="auto">
          <a:xfrm>
            <a:off x="1330325" y="42894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5" name="Rectangle 28"/>
          <p:cNvSpPr>
            <a:spLocks noChangeArrowheads="1"/>
          </p:cNvSpPr>
          <p:nvPr/>
        </p:nvSpPr>
        <p:spPr bwMode="auto">
          <a:xfrm>
            <a:off x="1470025" y="4289425"/>
            <a:ext cx="21574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Minimal authority and investment.</a:t>
            </a:r>
            <a:endParaRPr lang="en-US" sz="1200" smtClean="0">
              <a:solidFill>
                <a:srgbClr val="000000"/>
              </a:solidFill>
              <a:latin typeface="Arial" pitchFamily="34" charset="0"/>
            </a:endParaRPr>
          </a:p>
        </p:txBody>
      </p:sp>
      <p:sp>
        <p:nvSpPr>
          <p:cNvPr id="26646" name="Rectangle 29"/>
          <p:cNvSpPr>
            <a:spLocks noChangeArrowheads="1"/>
          </p:cNvSpPr>
          <p:nvPr/>
        </p:nvSpPr>
        <p:spPr bwMode="auto">
          <a:xfrm>
            <a:off x="4433888" y="1995488"/>
            <a:ext cx="13589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Lead plant</a:t>
            </a:r>
            <a:endParaRPr lang="en-US" sz="1200" smtClean="0">
              <a:solidFill>
                <a:srgbClr val="000000"/>
              </a:solidFill>
              <a:latin typeface="Arial" pitchFamily="34" charset="0"/>
            </a:endParaRPr>
          </a:p>
        </p:txBody>
      </p:sp>
      <p:sp>
        <p:nvSpPr>
          <p:cNvPr id="26647" name="Rectangle 30"/>
          <p:cNvSpPr>
            <a:spLocks noChangeArrowheads="1"/>
          </p:cNvSpPr>
          <p:nvPr/>
        </p:nvSpPr>
        <p:spPr bwMode="auto">
          <a:xfrm>
            <a:off x="3846513"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8" name="Rectangle 31"/>
          <p:cNvSpPr>
            <a:spLocks noChangeArrowheads="1"/>
          </p:cNvSpPr>
          <p:nvPr/>
        </p:nvSpPr>
        <p:spPr bwMode="auto">
          <a:xfrm>
            <a:off x="3986213" y="2471738"/>
            <a:ext cx="230505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Global hub for product and process </a:t>
            </a:r>
            <a:endParaRPr lang="en-US" sz="1200" smtClean="0">
              <a:solidFill>
                <a:srgbClr val="000000"/>
              </a:solidFill>
              <a:latin typeface="Arial" pitchFamily="34" charset="0"/>
            </a:endParaRPr>
          </a:p>
        </p:txBody>
      </p:sp>
      <p:sp>
        <p:nvSpPr>
          <p:cNvPr id="26649" name="Rectangle 32"/>
          <p:cNvSpPr>
            <a:spLocks noChangeArrowheads="1"/>
          </p:cNvSpPr>
          <p:nvPr/>
        </p:nvSpPr>
        <p:spPr bwMode="auto">
          <a:xfrm>
            <a:off x="3986213" y="2608263"/>
            <a:ext cx="17240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knowledge and innovation.</a:t>
            </a:r>
            <a:endParaRPr lang="en-US" sz="1200" smtClean="0">
              <a:solidFill>
                <a:srgbClr val="000000"/>
              </a:solidFill>
              <a:latin typeface="Arial" pitchFamily="34" charset="0"/>
            </a:endParaRPr>
          </a:p>
        </p:txBody>
      </p:sp>
      <p:sp>
        <p:nvSpPr>
          <p:cNvPr id="26650" name="Rectangle 33"/>
          <p:cNvSpPr>
            <a:spLocks noChangeArrowheads="1"/>
          </p:cNvSpPr>
          <p:nvPr/>
        </p:nvSpPr>
        <p:spPr bwMode="auto">
          <a:xfrm>
            <a:off x="3846513"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1" name="Rectangle 34"/>
          <p:cNvSpPr>
            <a:spLocks noChangeArrowheads="1"/>
          </p:cNvSpPr>
          <p:nvPr/>
        </p:nvSpPr>
        <p:spPr bwMode="auto">
          <a:xfrm>
            <a:off x="3986213" y="2776538"/>
            <a:ext cx="24161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Full authority over all activities.  Taps </a:t>
            </a:r>
            <a:endParaRPr lang="en-US" sz="1200" smtClean="0">
              <a:solidFill>
                <a:srgbClr val="000000"/>
              </a:solidFill>
              <a:latin typeface="Arial" pitchFamily="34" charset="0"/>
            </a:endParaRPr>
          </a:p>
        </p:txBody>
      </p:sp>
      <p:sp>
        <p:nvSpPr>
          <p:cNvPr id="26652" name="Rectangle 35"/>
          <p:cNvSpPr>
            <a:spLocks noChangeArrowheads="1"/>
          </p:cNvSpPr>
          <p:nvPr/>
        </p:nvSpPr>
        <p:spPr bwMode="auto">
          <a:xfrm>
            <a:off x="3986213" y="2913063"/>
            <a:ext cx="214788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into local skills and knowledge to </a:t>
            </a:r>
            <a:endParaRPr lang="en-US" sz="1200" smtClean="0">
              <a:solidFill>
                <a:srgbClr val="000000"/>
              </a:solidFill>
              <a:latin typeface="Arial" pitchFamily="34" charset="0"/>
            </a:endParaRPr>
          </a:p>
        </p:txBody>
      </p:sp>
      <p:sp>
        <p:nvSpPr>
          <p:cNvPr id="26653" name="Rectangle 36"/>
          <p:cNvSpPr>
            <a:spLocks noChangeArrowheads="1"/>
          </p:cNvSpPr>
          <p:nvPr/>
        </p:nvSpPr>
        <p:spPr bwMode="auto">
          <a:xfrm>
            <a:off x="3986213" y="3051175"/>
            <a:ext cx="10763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initiate company</a:t>
            </a:r>
            <a:endParaRPr lang="en-US" sz="1200" smtClean="0">
              <a:solidFill>
                <a:srgbClr val="000000"/>
              </a:solidFill>
              <a:latin typeface="Arial" pitchFamily="34" charset="0"/>
            </a:endParaRPr>
          </a:p>
        </p:txBody>
      </p:sp>
      <p:sp>
        <p:nvSpPr>
          <p:cNvPr id="26654" name="Rectangle 37"/>
          <p:cNvSpPr>
            <a:spLocks noChangeArrowheads="1"/>
          </p:cNvSpPr>
          <p:nvPr/>
        </p:nvSpPr>
        <p:spPr bwMode="auto">
          <a:xfrm>
            <a:off x="4913313" y="3051175"/>
            <a:ext cx="109537"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5" name="Rectangle 38"/>
          <p:cNvSpPr>
            <a:spLocks noChangeArrowheads="1"/>
          </p:cNvSpPr>
          <p:nvPr/>
        </p:nvSpPr>
        <p:spPr bwMode="auto">
          <a:xfrm>
            <a:off x="4956175" y="3051175"/>
            <a:ext cx="106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wide innovation.</a:t>
            </a:r>
            <a:endParaRPr lang="en-US" sz="1200" smtClean="0">
              <a:solidFill>
                <a:srgbClr val="000000"/>
              </a:solidFill>
              <a:latin typeface="Arial" pitchFamily="34" charset="0"/>
            </a:endParaRPr>
          </a:p>
        </p:txBody>
      </p:sp>
      <p:sp>
        <p:nvSpPr>
          <p:cNvPr id="26656" name="Rectangle 39"/>
          <p:cNvSpPr>
            <a:spLocks noChangeArrowheads="1"/>
          </p:cNvSpPr>
          <p:nvPr/>
        </p:nvSpPr>
        <p:spPr bwMode="auto">
          <a:xfrm>
            <a:off x="4278313" y="3508375"/>
            <a:ext cx="17018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Outpost plant</a:t>
            </a:r>
            <a:endParaRPr lang="en-US" sz="1200" smtClean="0">
              <a:solidFill>
                <a:srgbClr val="000000"/>
              </a:solidFill>
              <a:latin typeface="Arial" pitchFamily="34" charset="0"/>
            </a:endParaRPr>
          </a:p>
        </p:txBody>
      </p:sp>
      <p:sp>
        <p:nvSpPr>
          <p:cNvPr id="26657" name="Rectangle 40"/>
          <p:cNvSpPr>
            <a:spLocks noChangeArrowheads="1"/>
          </p:cNvSpPr>
          <p:nvPr/>
        </p:nvSpPr>
        <p:spPr bwMode="auto">
          <a:xfrm>
            <a:off x="385603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8" name="Rectangle 41"/>
          <p:cNvSpPr>
            <a:spLocks noChangeArrowheads="1"/>
          </p:cNvSpPr>
          <p:nvPr/>
        </p:nvSpPr>
        <p:spPr bwMode="auto">
          <a:xfrm>
            <a:off x="3994150" y="3984625"/>
            <a:ext cx="233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Primary role is to collect information </a:t>
            </a:r>
            <a:endParaRPr lang="en-US" sz="1200" smtClean="0">
              <a:solidFill>
                <a:srgbClr val="000000"/>
              </a:solidFill>
              <a:latin typeface="Arial" pitchFamily="34" charset="0"/>
            </a:endParaRPr>
          </a:p>
        </p:txBody>
      </p:sp>
      <p:sp>
        <p:nvSpPr>
          <p:cNvPr id="26659" name="Rectangle 42"/>
          <p:cNvSpPr>
            <a:spLocks noChangeArrowheads="1"/>
          </p:cNvSpPr>
          <p:nvPr/>
        </p:nvSpPr>
        <p:spPr bwMode="auto">
          <a:xfrm>
            <a:off x="3994150" y="4121150"/>
            <a:ext cx="24876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from advanced suppliers, competitors, </a:t>
            </a:r>
            <a:endParaRPr lang="en-US" sz="1200" smtClean="0">
              <a:solidFill>
                <a:srgbClr val="000000"/>
              </a:solidFill>
              <a:latin typeface="Arial" pitchFamily="34" charset="0"/>
            </a:endParaRPr>
          </a:p>
        </p:txBody>
      </p:sp>
      <p:sp>
        <p:nvSpPr>
          <p:cNvPr id="26660" name="Rectangle 43"/>
          <p:cNvSpPr>
            <a:spLocks noChangeArrowheads="1"/>
          </p:cNvSpPr>
          <p:nvPr/>
        </p:nvSpPr>
        <p:spPr bwMode="auto">
          <a:xfrm>
            <a:off x="3994150" y="4259263"/>
            <a:ext cx="18462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research labs, or customers.</a:t>
            </a:r>
            <a:endParaRPr lang="en-US" sz="1200" smtClean="0">
              <a:solidFill>
                <a:srgbClr val="000000"/>
              </a:solidFill>
              <a:latin typeface="Arial" pitchFamily="34" charset="0"/>
            </a:endParaRPr>
          </a:p>
        </p:txBody>
      </p:sp>
      <p:sp>
        <p:nvSpPr>
          <p:cNvPr id="26661" name="Rectangle 44"/>
          <p:cNvSpPr>
            <a:spLocks noChangeArrowheads="1"/>
          </p:cNvSpPr>
          <p:nvPr/>
        </p:nvSpPr>
        <p:spPr bwMode="auto">
          <a:xfrm>
            <a:off x="385603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2" name="Rectangle 45"/>
          <p:cNvSpPr>
            <a:spLocks noChangeArrowheads="1"/>
          </p:cNvSpPr>
          <p:nvPr/>
        </p:nvSpPr>
        <p:spPr bwMode="auto">
          <a:xfrm>
            <a:off x="3994150" y="4427538"/>
            <a:ext cx="23860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Secondary role as offshore or server.</a:t>
            </a:r>
            <a:endParaRPr lang="en-US" sz="1200" smtClean="0">
              <a:solidFill>
                <a:srgbClr val="000000"/>
              </a:solidFill>
              <a:latin typeface="Arial" pitchFamily="34" charset="0"/>
            </a:endParaRPr>
          </a:p>
        </p:txBody>
      </p:sp>
      <p:sp>
        <p:nvSpPr>
          <p:cNvPr id="26663" name="Rectangle 46"/>
          <p:cNvSpPr>
            <a:spLocks noChangeArrowheads="1"/>
          </p:cNvSpPr>
          <p:nvPr/>
        </p:nvSpPr>
        <p:spPr bwMode="auto">
          <a:xfrm>
            <a:off x="6946900" y="3508375"/>
            <a:ext cx="155416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Server plant</a:t>
            </a:r>
            <a:endParaRPr lang="en-US" sz="1200" smtClean="0">
              <a:solidFill>
                <a:srgbClr val="000000"/>
              </a:solidFill>
              <a:latin typeface="Arial" pitchFamily="34" charset="0"/>
            </a:endParaRPr>
          </a:p>
        </p:txBody>
      </p:sp>
      <p:sp>
        <p:nvSpPr>
          <p:cNvPr id="26664" name="Rectangle 47"/>
          <p:cNvSpPr>
            <a:spLocks noChangeArrowheads="1"/>
          </p:cNvSpPr>
          <p:nvPr/>
        </p:nvSpPr>
        <p:spPr bwMode="auto">
          <a:xfrm>
            <a:off x="645318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5" name="Rectangle 48"/>
          <p:cNvSpPr>
            <a:spLocks noChangeArrowheads="1"/>
          </p:cNvSpPr>
          <p:nvPr/>
        </p:nvSpPr>
        <p:spPr bwMode="auto">
          <a:xfrm>
            <a:off x="6592888" y="3984625"/>
            <a:ext cx="22225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to </a:t>
            </a:r>
            <a:endParaRPr lang="en-US" sz="1200" smtClean="0">
              <a:solidFill>
                <a:srgbClr val="000000"/>
              </a:solidFill>
              <a:latin typeface="Arial" pitchFamily="34" charset="0"/>
            </a:endParaRPr>
          </a:p>
        </p:txBody>
      </p:sp>
      <p:sp>
        <p:nvSpPr>
          <p:cNvPr id="26666" name="Rectangle 49"/>
          <p:cNvSpPr>
            <a:spLocks noChangeArrowheads="1"/>
          </p:cNvSpPr>
          <p:nvPr/>
        </p:nvSpPr>
        <p:spPr bwMode="auto">
          <a:xfrm>
            <a:off x="6592888" y="4121150"/>
            <a:ext cx="2316162"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overcome tariffs, taxes, logistics, or </a:t>
            </a:r>
            <a:endParaRPr lang="en-US" sz="1200" smtClean="0">
              <a:solidFill>
                <a:srgbClr val="000000"/>
              </a:solidFill>
              <a:latin typeface="Arial" pitchFamily="34" charset="0"/>
            </a:endParaRPr>
          </a:p>
        </p:txBody>
      </p:sp>
      <p:sp>
        <p:nvSpPr>
          <p:cNvPr id="26667" name="Rectangle 50"/>
          <p:cNvSpPr>
            <a:spLocks noChangeArrowheads="1"/>
          </p:cNvSpPr>
          <p:nvPr/>
        </p:nvSpPr>
        <p:spPr bwMode="auto">
          <a:xfrm>
            <a:off x="6592888" y="4259263"/>
            <a:ext cx="492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foreign</a:t>
            </a:r>
            <a:endParaRPr lang="en-US" sz="1200" smtClean="0">
              <a:solidFill>
                <a:srgbClr val="000000"/>
              </a:solidFill>
              <a:latin typeface="Arial" pitchFamily="34" charset="0"/>
            </a:endParaRPr>
          </a:p>
        </p:txBody>
      </p:sp>
      <p:sp>
        <p:nvSpPr>
          <p:cNvPr id="26668" name="Rectangle 51"/>
          <p:cNvSpPr>
            <a:spLocks noChangeArrowheads="1"/>
          </p:cNvSpPr>
          <p:nvPr/>
        </p:nvSpPr>
        <p:spPr bwMode="auto">
          <a:xfrm>
            <a:off x="6986588" y="4259263"/>
            <a:ext cx="1095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9" name="Rectangle 52"/>
          <p:cNvSpPr>
            <a:spLocks noChangeArrowheads="1"/>
          </p:cNvSpPr>
          <p:nvPr/>
        </p:nvSpPr>
        <p:spPr bwMode="auto">
          <a:xfrm>
            <a:off x="7029450" y="4259263"/>
            <a:ext cx="9731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exchange risk.</a:t>
            </a:r>
            <a:endParaRPr lang="en-US" sz="1200" smtClean="0">
              <a:solidFill>
                <a:srgbClr val="000000"/>
              </a:solidFill>
              <a:latin typeface="Arial" pitchFamily="34" charset="0"/>
            </a:endParaRPr>
          </a:p>
        </p:txBody>
      </p:sp>
      <p:sp>
        <p:nvSpPr>
          <p:cNvPr id="26670" name="Rectangle 53"/>
          <p:cNvSpPr>
            <a:spLocks noChangeArrowheads="1"/>
          </p:cNvSpPr>
          <p:nvPr/>
        </p:nvSpPr>
        <p:spPr bwMode="auto">
          <a:xfrm>
            <a:off x="645318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1" name="Rectangle 54"/>
          <p:cNvSpPr>
            <a:spLocks noChangeArrowheads="1"/>
          </p:cNvSpPr>
          <p:nvPr/>
        </p:nvSpPr>
        <p:spPr bwMode="auto">
          <a:xfrm>
            <a:off x="6592888" y="4427538"/>
            <a:ext cx="20669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Limited authority to make minor </a:t>
            </a:r>
            <a:endParaRPr lang="en-US" sz="1200" smtClean="0">
              <a:solidFill>
                <a:srgbClr val="000000"/>
              </a:solidFill>
              <a:latin typeface="Arial" pitchFamily="34" charset="0"/>
            </a:endParaRPr>
          </a:p>
        </p:txBody>
      </p:sp>
      <p:sp>
        <p:nvSpPr>
          <p:cNvPr id="26672" name="Rectangle 55"/>
          <p:cNvSpPr>
            <a:spLocks noChangeArrowheads="1"/>
          </p:cNvSpPr>
          <p:nvPr/>
        </p:nvSpPr>
        <p:spPr bwMode="auto">
          <a:xfrm>
            <a:off x="6592888" y="4565650"/>
            <a:ext cx="22415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modifications to fit local conditions.</a:t>
            </a:r>
            <a:endParaRPr lang="en-US" sz="1200" smtClean="0">
              <a:solidFill>
                <a:srgbClr val="000000"/>
              </a:solidFill>
              <a:latin typeface="Arial" pitchFamily="34" charset="0"/>
            </a:endParaRPr>
          </a:p>
        </p:txBody>
      </p:sp>
      <p:sp>
        <p:nvSpPr>
          <p:cNvPr id="26673" name="Rectangle 56"/>
          <p:cNvSpPr>
            <a:spLocks noChangeArrowheads="1"/>
          </p:cNvSpPr>
          <p:nvPr/>
        </p:nvSpPr>
        <p:spPr bwMode="auto">
          <a:xfrm>
            <a:off x="6729413" y="1995488"/>
            <a:ext cx="2084387"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Contributor plant</a:t>
            </a:r>
            <a:endParaRPr lang="en-US" sz="1200" smtClean="0">
              <a:solidFill>
                <a:srgbClr val="000000"/>
              </a:solidFill>
              <a:latin typeface="Arial" pitchFamily="34" charset="0"/>
            </a:endParaRPr>
          </a:p>
        </p:txBody>
      </p:sp>
      <p:sp>
        <p:nvSpPr>
          <p:cNvPr id="26674" name="Rectangle 57"/>
          <p:cNvSpPr>
            <a:spLocks noChangeArrowheads="1"/>
          </p:cNvSpPr>
          <p:nvPr/>
        </p:nvSpPr>
        <p:spPr bwMode="auto">
          <a:xfrm>
            <a:off x="64531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5" name="Rectangle 58"/>
          <p:cNvSpPr>
            <a:spLocks noChangeArrowheads="1"/>
          </p:cNvSpPr>
          <p:nvPr/>
        </p:nvSpPr>
        <p:spPr bwMode="auto">
          <a:xfrm>
            <a:off x="6592888" y="2471738"/>
            <a:ext cx="23018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but </a:t>
            </a:r>
            <a:endParaRPr lang="en-US" sz="1200" smtClean="0">
              <a:solidFill>
                <a:srgbClr val="000000"/>
              </a:solidFill>
              <a:latin typeface="Arial" pitchFamily="34" charset="0"/>
            </a:endParaRPr>
          </a:p>
        </p:txBody>
      </p:sp>
      <p:sp>
        <p:nvSpPr>
          <p:cNvPr id="26676" name="Rectangle 59"/>
          <p:cNvSpPr>
            <a:spLocks noChangeArrowheads="1"/>
          </p:cNvSpPr>
          <p:nvPr/>
        </p:nvSpPr>
        <p:spPr bwMode="auto">
          <a:xfrm>
            <a:off x="6592888" y="2608263"/>
            <a:ext cx="24590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competes with other plants in network </a:t>
            </a:r>
            <a:endParaRPr lang="en-US" sz="1200" smtClean="0">
              <a:solidFill>
                <a:srgbClr val="000000"/>
              </a:solidFill>
              <a:latin typeface="Arial" pitchFamily="34" charset="0"/>
            </a:endParaRPr>
          </a:p>
        </p:txBody>
      </p:sp>
      <p:sp>
        <p:nvSpPr>
          <p:cNvPr id="26677" name="Rectangle 60"/>
          <p:cNvSpPr>
            <a:spLocks noChangeArrowheads="1"/>
          </p:cNvSpPr>
          <p:nvPr/>
        </p:nvSpPr>
        <p:spPr bwMode="auto">
          <a:xfrm>
            <a:off x="6592888" y="2746375"/>
            <a:ext cx="19939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 new processes or products.</a:t>
            </a:r>
            <a:endParaRPr lang="en-US" sz="1200" smtClean="0">
              <a:solidFill>
                <a:srgbClr val="000000"/>
              </a:solidFill>
              <a:latin typeface="Arial" pitchFamily="34" charset="0"/>
            </a:endParaRPr>
          </a:p>
        </p:txBody>
      </p:sp>
      <p:sp>
        <p:nvSpPr>
          <p:cNvPr id="26678" name="Rectangle 61"/>
          <p:cNvSpPr>
            <a:spLocks noChangeArrowheads="1"/>
          </p:cNvSpPr>
          <p:nvPr/>
        </p:nvSpPr>
        <p:spPr bwMode="auto">
          <a:xfrm>
            <a:off x="6453188" y="2913063"/>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9" name="Rectangle 62"/>
          <p:cNvSpPr>
            <a:spLocks noChangeArrowheads="1"/>
          </p:cNvSpPr>
          <p:nvPr/>
        </p:nvSpPr>
        <p:spPr bwMode="auto">
          <a:xfrm>
            <a:off x="6592888" y="2913063"/>
            <a:ext cx="228600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product and process </a:t>
            </a:r>
            <a:endParaRPr lang="en-US" sz="1200" smtClean="0">
              <a:solidFill>
                <a:srgbClr val="000000"/>
              </a:solidFill>
              <a:latin typeface="Arial" pitchFamily="34" charset="0"/>
            </a:endParaRPr>
          </a:p>
        </p:txBody>
      </p:sp>
      <p:sp>
        <p:nvSpPr>
          <p:cNvPr id="26680" name="Rectangle 63"/>
          <p:cNvSpPr>
            <a:spLocks noChangeArrowheads="1"/>
          </p:cNvSpPr>
          <p:nvPr/>
        </p:nvSpPr>
        <p:spPr bwMode="auto">
          <a:xfrm>
            <a:off x="6592888" y="3051175"/>
            <a:ext cx="25463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development as well as supplier choice.</a:t>
            </a:r>
            <a:endParaRPr lang="en-US" sz="1200" smtClean="0">
              <a:solidFill>
                <a:srgbClr val="000000"/>
              </a:solidFill>
              <a:latin typeface="Arial" pitchFamily="34" charset="0"/>
            </a:endParaRPr>
          </a:p>
        </p:txBody>
      </p:sp>
      <p:sp>
        <p:nvSpPr>
          <p:cNvPr id="26681" name="Rectangle 64"/>
          <p:cNvSpPr>
            <a:spLocks noChangeArrowheads="1"/>
          </p:cNvSpPr>
          <p:nvPr/>
        </p:nvSpPr>
        <p:spPr bwMode="auto">
          <a:xfrm>
            <a:off x="2501900" y="5776913"/>
            <a:ext cx="4554538" cy="215900"/>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primary strategic reason for the location?</a:t>
            </a:r>
            <a:endParaRPr lang="en-US" sz="1200" smtClean="0">
              <a:solidFill>
                <a:srgbClr val="FF0000"/>
              </a:solidFill>
              <a:latin typeface="Arial" pitchFamily="34" charset="0"/>
            </a:endParaRPr>
          </a:p>
        </p:txBody>
      </p:sp>
      <p:sp>
        <p:nvSpPr>
          <p:cNvPr id="26682" name="Rectangle 65"/>
          <p:cNvSpPr>
            <a:spLocks noChangeArrowheads="1"/>
          </p:cNvSpPr>
          <p:nvPr/>
        </p:nvSpPr>
        <p:spPr bwMode="auto">
          <a:xfrm>
            <a:off x="1457325" y="5073650"/>
            <a:ext cx="108267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low</a:t>
            </a:r>
          </a:p>
        </p:txBody>
      </p:sp>
      <p:sp>
        <p:nvSpPr>
          <p:cNvPr id="26683" name="Rectangle 66"/>
          <p:cNvSpPr>
            <a:spLocks noChangeArrowheads="1"/>
          </p:cNvSpPr>
          <p:nvPr/>
        </p:nvSpPr>
        <p:spPr bwMode="auto">
          <a:xfrm>
            <a:off x="2414588" y="5073650"/>
            <a:ext cx="1285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t>
            </a:r>
          </a:p>
        </p:txBody>
      </p:sp>
      <p:sp>
        <p:nvSpPr>
          <p:cNvPr id="26684" name="Rectangle 67"/>
          <p:cNvSpPr>
            <a:spLocks noChangeArrowheads="1"/>
          </p:cNvSpPr>
          <p:nvPr/>
        </p:nvSpPr>
        <p:spPr bwMode="auto">
          <a:xfrm>
            <a:off x="2468563" y="5073650"/>
            <a:ext cx="11953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cost production</a:t>
            </a:r>
          </a:p>
        </p:txBody>
      </p:sp>
      <p:sp>
        <p:nvSpPr>
          <p:cNvPr id="26685" name="Rectangle 68"/>
          <p:cNvSpPr>
            <a:spLocks noChangeArrowheads="1"/>
          </p:cNvSpPr>
          <p:nvPr/>
        </p:nvSpPr>
        <p:spPr bwMode="auto">
          <a:xfrm>
            <a:off x="3943350" y="5073650"/>
            <a:ext cx="23510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skills and knowledge</a:t>
            </a:r>
          </a:p>
        </p:txBody>
      </p:sp>
      <p:sp>
        <p:nvSpPr>
          <p:cNvPr id="26686" name="Rectangle 69"/>
          <p:cNvSpPr>
            <a:spLocks noChangeArrowheads="1"/>
          </p:cNvSpPr>
          <p:nvPr/>
        </p:nvSpPr>
        <p:spPr bwMode="auto">
          <a:xfrm>
            <a:off x="6992938" y="5073650"/>
            <a:ext cx="134302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market</a:t>
            </a:r>
          </a:p>
        </p:txBody>
      </p:sp>
      <p:sp>
        <p:nvSpPr>
          <p:cNvPr id="26687" name="Rectangle 73"/>
          <p:cNvSpPr>
            <a:spLocks noChangeArrowheads="1"/>
          </p:cNvSpPr>
          <p:nvPr/>
        </p:nvSpPr>
        <p:spPr bwMode="auto">
          <a:xfrm>
            <a:off x="177800" y="4830763"/>
            <a:ext cx="10556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Narrow &amp; low</a:t>
            </a:r>
          </a:p>
        </p:txBody>
      </p:sp>
      <p:sp>
        <p:nvSpPr>
          <p:cNvPr id="26688" name="Rectangle 74"/>
          <p:cNvSpPr>
            <a:spLocks noChangeArrowheads="1"/>
          </p:cNvSpPr>
          <p:nvPr/>
        </p:nvSpPr>
        <p:spPr bwMode="auto">
          <a:xfrm>
            <a:off x="212725" y="1965325"/>
            <a:ext cx="1028700"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Broad &amp; high</a:t>
            </a:r>
          </a:p>
        </p:txBody>
      </p:sp>
      <p:sp>
        <p:nvSpPr>
          <p:cNvPr id="26689" name="Right Brace 76"/>
          <p:cNvSpPr>
            <a:spLocks/>
          </p:cNvSpPr>
          <p:nvPr/>
        </p:nvSpPr>
        <p:spPr bwMode="auto">
          <a:xfrm rot="5400000">
            <a:off x="4548981" y="2069307"/>
            <a:ext cx="468313" cy="6858000"/>
          </a:xfrm>
          <a:prstGeom prst="rightBrace">
            <a:avLst>
              <a:gd name="adj1" fmla="val 8339"/>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
        <p:nvSpPr>
          <p:cNvPr id="26690" name="Rectangle 64"/>
          <p:cNvSpPr>
            <a:spLocks noChangeArrowheads="1"/>
          </p:cNvSpPr>
          <p:nvPr/>
        </p:nvSpPr>
        <p:spPr bwMode="auto">
          <a:xfrm rot="-5400000">
            <a:off x="-873918" y="3291681"/>
            <a:ext cx="2711450" cy="430213"/>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scope of its current </a:t>
            </a:r>
          </a:p>
          <a:p>
            <a:r>
              <a:rPr lang="en-US" sz="1400" b="1" smtClean="0">
                <a:solidFill>
                  <a:srgbClr val="FF0000"/>
                </a:solidFill>
                <a:latin typeface="Arial" pitchFamily="34" charset="0"/>
              </a:rPr>
              <a:t>activities and competencies?</a:t>
            </a:r>
            <a:endParaRPr lang="en-US" sz="1200" smtClean="0">
              <a:solidFill>
                <a:srgbClr val="FF0000"/>
              </a:solidFill>
              <a:latin typeface="Arial" pitchFamily="34" charset="0"/>
            </a:endParaRPr>
          </a:p>
        </p:txBody>
      </p:sp>
      <p:sp>
        <p:nvSpPr>
          <p:cNvPr id="26691" name="Left Brace 79"/>
          <p:cNvSpPr>
            <a:spLocks/>
          </p:cNvSpPr>
          <p:nvPr/>
        </p:nvSpPr>
        <p:spPr bwMode="auto">
          <a:xfrm>
            <a:off x="822325" y="2193925"/>
            <a:ext cx="366713" cy="2503488"/>
          </a:xfrm>
          <a:prstGeom prst="leftBrace">
            <a:avLst>
              <a:gd name="adj1" fmla="val 8312"/>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2" descr="The United States Of McDonald's"/>
          <p:cNvPicPr>
            <a:picLocks noChangeAspect="1" noChangeArrowheads="1"/>
          </p:cNvPicPr>
          <p:nvPr/>
        </p:nvPicPr>
        <p:blipFill>
          <a:blip r:embed="rId3" cstate="print"/>
          <a:srcRect/>
          <a:stretch>
            <a:fillRect/>
          </a:stretch>
        </p:blipFill>
        <p:spPr bwMode="auto">
          <a:xfrm>
            <a:off x="-1" y="-10104"/>
            <a:ext cx="9462721" cy="6868104"/>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2" descr="http://2.bp.blogspot.com/-KtJq1gGDoqY/UHTVqnFxfAI/AAAAAAAAA3U/l68dhHfqWEA/s640/tri.png"/>
          <p:cNvPicPr>
            <a:picLocks noChangeAspect="1" noChangeArrowheads="1"/>
          </p:cNvPicPr>
          <p:nvPr/>
        </p:nvPicPr>
        <p:blipFill>
          <a:blip r:embed="rId3" cstate="print"/>
          <a:srcRect/>
          <a:stretch>
            <a:fillRect/>
          </a:stretch>
        </p:blipFill>
        <p:spPr bwMode="auto">
          <a:xfrm>
            <a:off x="0" y="1191238"/>
            <a:ext cx="6096000" cy="4143376"/>
          </a:xfrm>
          <a:prstGeom prst="rect">
            <a:avLst/>
          </a:prstGeom>
          <a:noFill/>
        </p:spPr>
      </p:pic>
      <p:pic>
        <p:nvPicPr>
          <p:cNvPr id="291844" name="Picture 4" descr="http://3.bp.blogspot.com/-RuDP2IFQRnk/UHScEeqVrMI/AAAAAAAAA2Y/WUcldsXRpfQ/s400/pop_encap.png"/>
          <p:cNvPicPr>
            <a:picLocks noChangeAspect="1" noChangeArrowheads="1"/>
          </p:cNvPicPr>
          <p:nvPr/>
        </p:nvPicPr>
        <p:blipFill>
          <a:blip r:embed="rId4" cstate="print"/>
          <a:srcRect/>
          <a:stretch>
            <a:fillRect/>
          </a:stretch>
        </p:blipFill>
        <p:spPr bwMode="auto">
          <a:xfrm>
            <a:off x="5334000" y="4133849"/>
            <a:ext cx="3810000" cy="2724151"/>
          </a:xfrm>
          <a:prstGeom prst="rect">
            <a:avLst/>
          </a:prstGeom>
          <a:noFill/>
        </p:spPr>
      </p:pic>
      <p:sp>
        <p:nvSpPr>
          <p:cNvPr id="4" name="Title 3"/>
          <p:cNvSpPr>
            <a:spLocks noGrp="1"/>
          </p:cNvSpPr>
          <p:nvPr>
            <p:ph type="title"/>
          </p:nvPr>
        </p:nvSpPr>
        <p:spPr/>
        <p:txBody>
          <a:bodyPr/>
          <a:lstStyle/>
          <a:p>
            <a:r>
              <a:rPr lang="en-US" dirty="0" smtClean="0"/>
              <a:t>The United States of Starbucks</a:t>
            </a:r>
            <a:endParaRPr lang="en-US" dirty="0"/>
          </a:p>
        </p:txBody>
      </p:sp>
      <p:sp>
        <p:nvSpPr>
          <p:cNvPr id="5" name="TextBox 4"/>
          <p:cNvSpPr txBox="1"/>
          <p:nvPr/>
        </p:nvSpPr>
        <p:spPr>
          <a:xfrm>
            <a:off x="-8389" y="6593747"/>
            <a:ext cx="4488345" cy="276999"/>
          </a:xfrm>
          <a:prstGeom prst="rect">
            <a:avLst/>
          </a:prstGeom>
          <a:noFill/>
        </p:spPr>
        <p:txBody>
          <a:bodyPr wrap="none" rtlCol="0">
            <a:spAutoFit/>
          </a:bodyPr>
          <a:lstStyle/>
          <a:p>
            <a:r>
              <a:rPr lang="en-US" sz="1200" dirty="0" smtClean="0"/>
              <a:t>www.ifweassume.com/2012/10/the-united-states-of-starbucks.html</a:t>
            </a:r>
            <a:endParaRPr lang="en-US" sz="1200" dirty="0"/>
          </a:p>
        </p:txBody>
      </p:sp>
      <p:sp>
        <p:nvSpPr>
          <p:cNvPr id="2" name="TextBox 1"/>
          <p:cNvSpPr txBox="1"/>
          <p:nvPr/>
        </p:nvSpPr>
        <p:spPr>
          <a:xfrm>
            <a:off x="-9264" y="6090857"/>
            <a:ext cx="5860780" cy="261610"/>
          </a:xfrm>
          <a:prstGeom prst="rect">
            <a:avLst/>
          </a:prstGeom>
          <a:noFill/>
        </p:spPr>
        <p:txBody>
          <a:bodyPr wrap="none" rtlCol="0">
            <a:spAutoFit/>
          </a:bodyPr>
          <a:lstStyle/>
          <a:p>
            <a:r>
              <a:rPr lang="en-US" sz="1100" u="sng" dirty="0">
                <a:hlinkClick r:id="rId5"/>
              </a:rPr>
              <a:t>http://www.boston.com/yourtown/massfacts/snapshot_dunkin_donuts_vs_starbucks_massachusetts/ </a:t>
            </a:r>
            <a:endParaRPr lang="en-US" sz="1100"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949325" y="2117725"/>
            <a:ext cx="6711950" cy="3722688"/>
          </a:xfrm>
          <a:prstGeom prst="rect">
            <a:avLst/>
          </a:prstGeom>
          <a:solidFill>
            <a:srgbClr val="EAEAEA"/>
          </a:solidFill>
          <a:ln w="9525">
            <a:noFill/>
            <a:miter lim="800000"/>
            <a:headEnd/>
            <a:tailEnd/>
          </a:ln>
        </p:spPr>
        <p:txBody>
          <a:bodyPr wrap="none" anchor="ctr"/>
          <a:lstStyle/>
          <a:p>
            <a:endParaRPr lang="en-US" sz="1200" smtClean="0">
              <a:solidFill>
                <a:srgbClr val="000000"/>
              </a:solidFill>
              <a:latin typeface="Arial" pitchFamily="34" charset="0"/>
            </a:endParaRPr>
          </a:p>
        </p:txBody>
      </p:sp>
      <p:sp>
        <p:nvSpPr>
          <p:cNvPr id="24579" name="Text Box 3"/>
          <p:cNvSpPr txBox="1">
            <a:spLocks noChangeArrowheads="1"/>
          </p:cNvSpPr>
          <p:nvPr/>
        </p:nvSpPr>
        <p:spPr bwMode="auto">
          <a:xfrm>
            <a:off x="6286500" y="5251450"/>
            <a:ext cx="1271588" cy="3968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Size of area served</a:t>
            </a:r>
          </a:p>
          <a:p>
            <a:pPr algn="r"/>
            <a:r>
              <a:rPr lang="en-US" sz="1000" smtClean="0">
                <a:solidFill>
                  <a:srgbClr val="000000"/>
                </a:solidFill>
                <a:latin typeface="Arial" pitchFamily="34" charset="0"/>
              </a:rPr>
              <a:t>by one location</a:t>
            </a:r>
          </a:p>
        </p:txBody>
      </p:sp>
      <p:sp>
        <p:nvSpPr>
          <p:cNvPr id="24580"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sp>
        <p:nvSpPr>
          <p:cNvPr id="24581" name="Freeform 5"/>
          <p:cNvSpPr>
            <a:spLocks/>
          </p:cNvSpPr>
          <p:nvPr/>
        </p:nvSpPr>
        <p:spPr bwMode="auto">
          <a:xfrm>
            <a:off x="1601788" y="3006725"/>
            <a:ext cx="5651500" cy="2171700"/>
          </a:xfrm>
          <a:custGeom>
            <a:avLst/>
            <a:gdLst>
              <a:gd name="T0" fmla="*/ 0 w 3737"/>
              <a:gd name="T1" fmla="*/ 0 h 1804"/>
              <a:gd name="T2" fmla="*/ 2147483647 w 3737"/>
              <a:gd name="T3" fmla="*/ 2147483647 h 1804"/>
              <a:gd name="T4" fmla="*/ 2147483647 w 3737"/>
              <a:gd name="T5" fmla="*/ 2147483647 h 1804"/>
              <a:gd name="T6" fmla="*/ 2147483647 w 3737"/>
              <a:gd name="T7" fmla="*/ 2147483647 h 1804"/>
              <a:gd name="T8" fmla="*/ 2147483647 w 3737"/>
              <a:gd name="T9" fmla="*/ 2147483647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2" name="Freeform 6"/>
          <p:cNvSpPr>
            <a:spLocks/>
          </p:cNvSpPr>
          <p:nvPr/>
        </p:nvSpPr>
        <p:spPr bwMode="auto">
          <a:xfrm>
            <a:off x="1601788" y="3448050"/>
            <a:ext cx="5656262" cy="1435100"/>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3" name="Freeform 7"/>
          <p:cNvSpPr>
            <a:spLocks/>
          </p:cNvSpPr>
          <p:nvPr/>
        </p:nvSpPr>
        <p:spPr bwMode="auto">
          <a:xfrm>
            <a:off x="1601788" y="2486025"/>
            <a:ext cx="5641975" cy="1747838"/>
          </a:xfrm>
          <a:custGeom>
            <a:avLst/>
            <a:gdLst>
              <a:gd name="T0" fmla="*/ 0 w 3554"/>
              <a:gd name="T1" fmla="*/ 0 h 1452"/>
              <a:gd name="T2" fmla="*/ 2147483647 w 3554"/>
              <a:gd name="T3" fmla="*/ 2147483647 h 1452"/>
              <a:gd name="T4" fmla="*/ 2147483647 w 3554"/>
              <a:gd name="T5" fmla="*/ 2147483647 h 1452"/>
              <a:gd name="T6" fmla="*/ 2147483647 w 3554"/>
              <a:gd name="T7" fmla="*/ 2147483647 h 1452"/>
              <a:gd name="T8" fmla="*/ 2147483647 w 3554"/>
              <a:gd name="T9" fmla="*/ 2147483647 h 1452"/>
              <a:gd name="T10" fmla="*/ 2147483647 w 3554"/>
              <a:gd name="T11" fmla="*/ 2147483647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sz="1200" smtClean="0">
              <a:solidFill>
                <a:srgbClr val="000000"/>
              </a:solidFill>
              <a:latin typeface="Arial" pitchFamily="34" charset="0"/>
            </a:endParaRPr>
          </a:p>
        </p:txBody>
      </p:sp>
      <p:sp>
        <p:nvSpPr>
          <p:cNvPr id="24584" name="Text Box 8"/>
          <p:cNvSpPr txBox="1">
            <a:spLocks noChangeArrowheads="1"/>
          </p:cNvSpPr>
          <p:nvPr/>
        </p:nvSpPr>
        <p:spPr bwMode="auto">
          <a:xfrm>
            <a:off x="1012825" y="2246313"/>
            <a:ext cx="604838" cy="396875"/>
          </a:xfrm>
          <a:prstGeom prst="rect">
            <a:avLst/>
          </a:prstGeom>
          <a:noFill/>
          <a:ln w="9525">
            <a:noFill/>
            <a:miter lim="800000"/>
            <a:headEnd/>
            <a:tailEnd/>
          </a:ln>
        </p:spPr>
        <p:txBody>
          <a:bodyPr wrap="none">
            <a:spAutoFit/>
          </a:bodyPr>
          <a:lstStyle/>
          <a:p>
            <a:r>
              <a:rPr lang="en-US" sz="1000" smtClean="0">
                <a:solidFill>
                  <a:srgbClr val="000000"/>
                </a:solidFill>
                <a:latin typeface="Arial" pitchFamily="34" charset="0"/>
              </a:rPr>
              <a:t>Cost</a:t>
            </a:r>
          </a:p>
          <a:p>
            <a:r>
              <a:rPr lang="en-US" sz="1000" smtClean="0">
                <a:solidFill>
                  <a:srgbClr val="000000"/>
                </a:solidFill>
                <a:latin typeface="Arial" pitchFamily="34" charset="0"/>
              </a:rPr>
              <a:t>per unit</a:t>
            </a:r>
          </a:p>
        </p:txBody>
      </p:sp>
      <p:sp>
        <p:nvSpPr>
          <p:cNvPr id="24585" name="Text Box 9"/>
          <p:cNvSpPr txBox="1">
            <a:spLocks noChangeArrowheads="1"/>
          </p:cNvSpPr>
          <p:nvPr/>
        </p:nvSpPr>
        <p:spPr bwMode="auto">
          <a:xfrm>
            <a:off x="5140325" y="4679950"/>
            <a:ext cx="2065338" cy="396875"/>
          </a:xfrm>
          <a:prstGeom prst="rect">
            <a:avLst/>
          </a:prstGeom>
          <a:noFill/>
          <a:ln w="9525">
            <a:noFill/>
            <a:miter lim="800000"/>
            <a:headEnd/>
            <a:tailEnd/>
          </a:ln>
        </p:spPr>
        <p:txBody>
          <a:bodyPr wrap="none">
            <a:spAutoFit/>
          </a:bodyPr>
          <a:lstStyle/>
          <a:p>
            <a:r>
              <a:rPr lang="en-US" sz="1000" smtClean="0">
                <a:solidFill>
                  <a:srgbClr val="3333CC"/>
                </a:solidFill>
                <a:latin typeface="Arial" pitchFamily="34" charset="0"/>
              </a:rPr>
              <a:t>Costs with increasing returns </a:t>
            </a:r>
          </a:p>
          <a:p>
            <a:r>
              <a:rPr lang="en-US" sz="1000" smtClean="0">
                <a:solidFill>
                  <a:srgbClr val="3333CC"/>
                </a:solidFill>
                <a:latin typeface="Arial" pitchFamily="34" charset="0"/>
              </a:rPr>
              <a:t>to scale (e.g., capacity, inventory)</a:t>
            </a:r>
          </a:p>
        </p:txBody>
      </p:sp>
      <p:sp>
        <p:nvSpPr>
          <p:cNvPr id="24586" name="Text Box 10"/>
          <p:cNvSpPr txBox="1">
            <a:spLocks noChangeArrowheads="1"/>
          </p:cNvSpPr>
          <p:nvPr/>
        </p:nvSpPr>
        <p:spPr bwMode="auto">
          <a:xfrm>
            <a:off x="5122863" y="4224338"/>
            <a:ext cx="2184400" cy="396875"/>
          </a:xfrm>
          <a:prstGeom prst="rect">
            <a:avLst/>
          </a:prstGeom>
          <a:noFill/>
          <a:ln w="9525">
            <a:noFill/>
            <a:miter lim="800000"/>
            <a:headEnd/>
            <a:tailEnd/>
          </a:ln>
        </p:spPr>
        <p:txBody>
          <a:bodyPr wrap="none">
            <a:spAutoFit/>
          </a:bodyPr>
          <a:lstStyle/>
          <a:p>
            <a:pPr algn="r"/>
            <a:r>
              <a:rPr lang="en-US" sz="1000" smtClean="0">
                <a:solidFill>
                  <a:srgbClr val="3333CC"/>
                </a:solidFill>
                <a:latin typeface="Arial" pitchFamily="34" charset="0"/>
              </a:rPr>
              <a:t>Costs with decreasing </a:t>
            </a:r>
          </a:p>
          <a:p>
            <a:pPr algn="r"/>
            <a:r>
              <a:rPr lang="en-US" sz="1000" smtClean="0">
                <a:solidFill>
                  <a:srgbClr val="3333CC"/>
                </a:solidFill>
                <a:latin typeface="Arial" pitchFamily="34" charset="0"/>
              </a:rPr>
              <a:t>returns to scale (e.g. transportation)</a:t>
            </a:r>
          </a:p>
        </p:txBody>
      </p:sp>
      <p:sp>
        <p:nvSpPr>
          <p:cNvPr id="24587" name="Text Box 11"/>
          <p:cNvSpPr txBox="1">
            <a:spLocks noChangeArrowheads="1"/>
          </p:cNvSpPr>
          <p:nvPr/>
        </p:nvSpPr>
        <p:spPr bwMode="auto">
          <a:xfrm>
            <a:off x="5761038" y="3400425"/>
            <a:ext cx="10922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Total cost (sum)</a:t>
            </a:r>
          </a:p>
        </p:txBody>
      </p:sp>
      <p:sp>
        <p:nvSpPr>
          <p:cNvPr id="24588" name="Line 12"/>
          <p:cNvSpPr>
            <a:spLocks noChangeShapeType="1"/>
          </p:cNvSpPr>
          <p:nvPr/>
        </p:nvSpPr>
        <p:spPr bwMode="auto">
          <a:xfrm>
            <a:off x="4083050" y="4205288"/>
            <a:ext cx="0" cy="1000125"/>
          </a:xfrm>
          <a:prstGeom prst="line">
            <a:avLst/>
          </a:prstGeom>
          <a:noFill/>
          <a:ln w="9525">
            <a:solidFill>
              <a:schemeClr val="tx1"/>
            </a:solidFill>
            <a:prstDash val="dash"/>
            <a:round/>
            <a:headEnd/>
            <a:tailEnd type="triangle" w="med" len="med"/>
          </a:ln>
        </p:spPr>
        <p:txBody>
          <a:bodyPr/>
          <a:lstStyle/>
          <a:p>
            <a:endParaRPr lang="en-US" sz="1200" smtClean="0">
              <a:solidFill>
                <a:srgbClr val="000000"/>
              </a:solidFill>
              <a:latin typeface="Arial" pitchFamily="34" charset="0"/>
            </a:endParaRPr>
          </a:p>
        </p:txBody>
      </p:sp>
      <p:sp>
        <p:nvSpPr>
          <p:cNvPr id="24589" name="Text Box 13"/>
          <p:cNvSpPr txBox="1">
            <a:spLocks noChangeArrowheads="1"/>
          </p:cNvSpPr>
          <p:nvPr/>
        </p:nvSpPr>
        <p:spPr bwMode="auto">
          <a:xfrm>
            <a:off x="3397250" y="5232400"/>
            <a:ext cx="1373188" cy="549275"/>
          </a:xfrm>
          <a:prstGeom prst="rect">
            <a:avLst/>
          </a:prstGeom>
          <a:noFill/>
          <a:ln w="9525">
            <a:noFill/>
            <a:miter lim="800000"/>
            <a:headEnd/>
            <a:tailEnd/>
          </a:ln>
        </p:spPr>
        <p:txBody>
          <a:bodyPr wrap="none">
            <a:spAutoFit/>
          </a:bodyPr>
          <a:lstStyle/>
          <a:p>
            <a:pPr algn="ctr"/>
            <a:r>
              <a:rPr lang="en-US" sz="1000" smtClean="0">
                <a:solidFill>
                  <a:srgbClr val="000000"/>
                </a:solidFill>
                <a:latin typeface="Arial" pitchFamily="34" charset="0"/>
              </a:rPr>
              <a:t>Economically optimal</a:t>
            </a:r>
          </a:p>
          <a:p>
            <a:pPr algn="ctr"/>
            <a:r>
              <a:rPr lang="en-US" sz="1000" smtClean="0">
                <a:solidFill>
                  <a:srgbClr val="000000"/>
                </a:solidFill>
                <a:latin typeface="Arial" pitchFamily="34" charset="0"/>
              </a:rPr>
              <a:t>size of area served</a:t>
            </a:r>
          </a:p>
          <a:p>
            <a:pPr algn="ctr"/>
            <a:r>
              <a:rPr lang="en-US" sz="1000" smtClean="0">
                <a:solidFill>
                  <a:srgbClr val="000000"/>
                </a:solidFill>
                <a:latin typeface="Arial" pitchFamily="34" charset="0"/>
              </a:rPr>
              <a:t>from one location</a:t>
            </a:r>
          </a:p>
        </p:txBody>
      </p:sp>
      <p:sp>
        <p:nvSpPr>
          <p:cNvPr id="24590" name="AutoShape 14"/>
          <p:cNvSpPr>
            <a:spLocks noChangeArrowheads="1"/>
          </p:cNvSpPr>
          <p:nvPr/>
        </p:nvSpPr>
        <p:spPr bwMode="auto">
          <a:xfrm>
            <a:off x="1706563" y="5299075"/>
            <a:ext cx="1362075" cy="35401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Distributed network</a:t>
            </a:r>
          </a:p>
        </p:txBody>
      </p:sp>
      <p:sp>
        <p:nvSpPr>
          <p:cNvPr id="24591" name="AutoShape 15"/>
          <p:cNvSpPr>
            <a:spLocks noChangeArrowheads="1"/>
          </p:cNvSpPr>
          <p:nvPr/>
        </p:nvSpPr>
        <p:spPr bwMode="auto">
          <a:xfrm>
            <a:off x="4819650" y="5299075"/>
            <a:ext cx="1362075" cy="35401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Centralized network</a:t>
            </a:r>
          </a:p>
        </p:txBody>
      </p:sp>
      <p:sp>
        <p:nvSpPr>
          <p:cNvPr id="24592" name="Text Box 16"/>
          <p:cNvSpPr txBox="1">
            <a:spLocks noChangeArrowheads="1"/>
          </p:cNvSpPr>
          <p:nvPr/>
        </p:nvSpPr>
        <p:spPr bwMode="auto">
          <a:xfrm>
            <a:off x="1484313" y="5251450"/>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3"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4" name="Rectangle 18"/>
          <p:cNvSpPr>
            <a:spLocks noGrp="1" noChangeArrowheads="1"/>
          </p:cNvSpPr>
          <p:nvPr>
            <p:ph type="title"/>
          </p:nvPr>
        </p:nvSpPr>
        <p:spPr/>
        <p:txBody>
          <a:bodyPr/>
          <a:lstStyle/>
          <a:p>
            <a:pPr eaLnBrk="1" hangingPunct="1"/>
            <a:r>
              <a:rPr lang="en-US" b="1" smtClean="0">
                <a:latin typeface="Albertus Extra Bold"/>
              </a:rPr>
              <a:t>Capacity Location: Network analysis</a:t>
            </a:r>
            <a:br>
              <a:rPr lang="en-US" b="1" smtClean="0">
                <a:latin typeface="Albertus Extra Bold"/>
              </a:rPr>
            </a:br>
            <a:r>
              <a:rPr lang="en-US" b="1" smtClean="0">
                <a:latin typeface="Albertus Extra Bold"/>
              </a:rPr>
              <a:t>	</a:t>
            </a:r>
            <a:r>
              <a:rPr lang="en-US" smtClean="0"/>
              <a:t>Should a network be centralized or distributed?</a:t>
            </a:r>
          </a:p>
        </p:txBody>
      </p:sp>
      <p:sp>
        <p:nvSpPr>
          <p:cNvPr id="24595" name="Text Placeholder 18"/>
          <p:cNvSpPr>
            <a:spLocks noGrp="1"/>
          </p:cNvSpPr>
          <p:nvPr>
            <p:ph type="body" sz="half" idx="4294967295"/>
          </p:nvPr>
        </p:nvSpPr>
        <p:spPr>
          <a:xfrm>
            <a:off x="486560" y="6123963"/>
            <a:ext cx="7743039" cy="553673"/>
          </a:xfrm>
        </p:spPr>
        <p:txBody>
          <a:bodyPr/>
          <a:lstStyle/>
          <a:p>
            <a:pPr>
              <a:buFont typeface="Wingdings" pitchFamily="2" charset="2"/>
              <a:buChar char="Ø"/>
            </a:pPr>
            <a:r>
              <a:rPr lang="en-US" dirty="0" smtClean="0"/>
              <a:t>Capacity sizing and location are interdependent!</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5747" name="Rectangle 3"/>
          <p:cNvSpPr>
            <a:spLocks noGrp="1" noChangeArrowheads="1"/>
          </p:cNvSpPr>
          <p:nvPr>
            <p:ph idx="1"/>
          </p:nvPr>
        </p:nvSpPr>
        <p:spPr/>
        <p:txBody>
          <a:bodyPr/>
          <a:lstStyle/>
          <a:p>
            <a:pPr eaLnBrk="1" hangingPunct="1">
              <a:lnSpc>
                <a:spcPct val="80000"/>
              </a:lnSpc>
            </a:pPr>
            <a:r>
              <a:rPr lang="en-US" sz="3200" b="1" dirty="0" smtClean="0"/>
              <a:t>Capacity Location</a:t>
            </a:r>
            <a:r>
              <a:rPr lang="en-US" sz="3200" dirty="0" smtClean="0"/>
              <a:t>:</a:t>
            </a:r>
          </a:p>
          <a:p>
            <a:pPr lvl="1" eaLnBrk="1" hangingPunct="1">
              <a:lnSpc>
                <a:spcPct val="80000"/>
              </a:lnSpc>
            </a:pPr>
            <a:r>
              <a:rPr lang="en-US" sz="2800" dirty="0" smtClean="0"/>
              <a:t>Location decisions should be integrated with the entire operations strategy. They also explain the forces behind globalization.</a:t>
            </a:r>
          </a:p>
          <a:p>
            <a:pPr lvl="1" eaLnBrk="1" hangingPunct="1">
              <a:lnSpc>
                <a:spcPct val="80000"/>
              </a:lnSpc>
            </a:pPr>
            <a:r>
              <a:rPr lang="en-US" sz="2800" dirty="0" smtClean="0"/>
              <a:t>Five types of location analysis:</a:t>
            </a:r>
          </a:p>
          <a:p>
            <a:pPr marL="1257300" lvl="2" indent="-342900" eaLnBrk="1" hangingPunct="1">
              <a:lnSpc>
                <a:spcPct val="80000"/>
              </a:lnSpc>
              <a:buFont typeface="Times New Roman" pitchFamily="18" charset="0"/>
              <a:buAutoNum type="arabicPeriod"/>
            </a:pPr>
            <a:r>
              <a:rPr lang="en-US" sz="2400" dirty="0" smtClean="0"/>
              <a:t>Geographic or spatial analysis </a:t>
            </a:r>
            <a:r>
              <a:rPr lang="en-US" sz="2400" dirty="0" smtClean="0">
                <a:sym typeface="Symbol" pitchFamily="18" charset="2"/>
              </a:rPr>
              <a:t> TLC</a:t>
            </a:r>
          </a:p>
          <a:p>
            <a:pPr marL="1257300" lvl="2" indent="-342900" eaLnBrk="1" hangingPunct="1">
              <a:lnSpc>
                <a:spcPct val="80000"/>
              </a:lnSpc>
              <a:buFont typeface="Times New Roman" pitchFamily="18" charset="0"/>
              <a:buAutoNum type="arabicPeriod"/>
            </a:pPr>
            <a:r>
              <a:rPr lang="en-US" sz="2400" dirty="0" smtClean="0">
                <a:sym typeface="Symbol" pitchFamily="18" charset="2"/>
              </a:rPr>
              <a:t>Network analysis  </a:t>
            </a:r>
            <a:r>
              <a:rPr lang="en-US" sz="2400" dirty="0" smtClean="0"/>
              <a:t>Should networks be centralized or distributed?  Optimal size of a location</a:t>
            </a:r>
          </a:p>
          <a:p>
            <a:pPr marL="1257300" lvl="2" indent="-342900" eaLnBrk="1" hangingPunct="1">
              <a:lnSpc>
                <a:spcPct val="80000"/>
              </a:lnSpc>
              <a:buFont typeface="Times New Roman" pitchFamily="18" charset="0"/>
              <a:buAutoNum type="arabicPeriod"/>
            </a:pPr>
            <a:r>
              <a:rPr lang="en-US" sz="2400" dirty="0" smtClean="0"/>
              <a:t>Strategic role analysis</a:t>
            </a:r>
            <a:r>
              <a:rPr lang="en-US" sz="2400" dirty="0" smtClean="0">
                <a:sym typeface="Symbol" pitchFamily="18" charset="2"/>
              </a:rPr>
              <a:t> </a:t>
            </a:r>
            <a:r>
              <a:rPr lang="en-US" sz="2400" dirty="0" err="1" smtClean="0">
                <a:sym typeface="Symbol" pitchFamily="18" charset="2"/>
              </a:rPr>
              <a:t>Offshoring</a:t>
            </a:r>
            <a:r>
              <a:rPr lang="en-US" sz="2400" dirty="0" smtClean="0"/>
              <a:t> </a:t>
            </a:r>
          </a:p>
          <a:p>
            <a:pPr marL="1257300" lvl="2" indent="-342900" eaLnBrk="1" hangingPunct="1">
              <a:lnSpc>
                <a:spcPct val="80000"/>
              </a:lnSpc>
              <a:buFont typeface="Times New Roman" pitchFamily="18" charset="0"/>
              <a:buAutoNum type="arabicPeriod"/>
            </a:pPr>
            <a:r>
              <a:rPr lang="en-US" sz="2400" dirty="0" smtClean="0"/>
              <a:t>Competitive analysis</a:t>
            </a:r>
          </a:p>
          <a:p>
            <a:pPr marL="1257300" lvl="2" indent="-342900" eaLnBrk="1" hangingPunct="1">
              <a:lnSpc>
                <a:spcPct val="80000"/>
              </a:lnSpc>
              <a:buFont typeface="Times New Roman" pitchFamily="18" charset="0"/>
              <a:buAutoNum type="arabicPeriod"/>
            </a:pPr>
            <a:r>
              <a:rPr lang="en-US" sz="2400" dirty="0"/>
              <a:t>Global assessment &amp; Country segmentation</a:t>
            </a:r>
          </a:p>
          <a:p>
            <a:pPr marL="1257300" lvl="2" indent="-342900" eaLnBrk="1" hangingPunct="1">
              <a:lnSpc>
                <a:spcPct val="80000"/>
              </a:lnSpc>
              <a:buFont typeface="Times New Roman" pitchFamily="18" charset="0"/>
              <a:buAutoNum type="arabicPeriod"/>
            </a:pPr>
            <a:endParaRPr lang="en-US" sz="2400" dirty="0" smtClean="0"/>
          </a:p>
          <a:p>
            <a:pPr lvl="1" eaLnBrk="1" hangingPunct="1">
              <a:lnSpc>
                <a:spcPct val="80000"/>
              </a:lnSpc>
            </a:pPr>
            <a:endParaRPr lang="en-US" sz="2800" dirty="0" smtClean="0"/>
          </a:p>
        </p:txBody>
      </p:sp>
      <p:sp>
        <p:nvSpPr>
          <p:cNvPr id="27650" name="Rectangle 2"/>
          <p:cNvSpPr>
            <a:spLocks noGrp="1" noChangeArrowheads="1"/>
          </p:cNvSpPr>
          <p:nvPr>
            <p:ph type="title"/>
          </p:nvPr>
        </p:nvSpPr>
        <p:spPr/>
        <p:txBody>
          <a:bodyPr/>
          <a:lstStyle/>
          <a:p>
            <a:pPr eaLnBrk="1" hangingPunct="1"/>
            <a:r>
              <a:rPr lang="en-US" smtClean="0">
                <a:latin typeface="Albertus Extra Bold"/>
              </a:rPr>
              <a:t>Learning Points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57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157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157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157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1574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1574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1574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157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 (week 7)</a:t>
            </a:r>
          </a:p>
          <a:p>
            <a:pPr algn="ctr" eaLnBrk="0" hangingPunct="0">
              <a:spcBef>
                <a:spcPct val="50000"/>
              </a:spcBef>
            </a:pPr>
            <a:r>
              <a:rPr lang="en-US" sz="3600" dirty="0" smtClean="0">
                <a:solidFill>
                  <a:srgbClr val="FF3300"/>
                </a:solidFill>
                <a:latin typeface="Garamond" pitchFamily="18" charset="0"/>
              </a:rPr>
              <a:t>Global Dual Sourcing and </a:t>
            </a:r>
            <a:r>
              <a:rPr lang="en-US" sz="3600" dirty="0" err="1" smtClean="0">
                <a:solidFill>
                  <a:srgbClr val="FF3300"/>
                </a:solidFill>
                <a:latin typeface="Garamond" pitchFamily="18" charset="0"/>
              </a:rPr>
              <a:t>Offshoring</a:t>
            </a:r>
            <a:endParaRPr lang="en-US" sz="3600" dirty="0" smtClean="0">
              <a:solidFill>
                <a:srgbClr val="FF3300"/>
              </a:solidFill>
              <a:latin typeface="Garamond" pitchFamily="18" charset="0"/>
            </a:endParaRP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p>
        </p:txBody>
      </p:sp>
      <p:sp>
        <p:nvSpPr>
          <p:cNvPr id="19460" name="Rectangle 14"/>
          <p:cNvSpPr>
            <a:spLocks noGrp="1" noChangeArrowheads="1"/>
          </p:cNvSpPr>
          <p:nvPr>
            <p:ph type="title"/>
          </p:nvPr>
        </p:nvSpPr>
        <p:spPr/>
        <p:txBody>
          <a:bodyPr/>
          <a:lstStyle/>
          <a:p>
            <a:r>
              <a:rPr lang="en-US" sz="2800" dirty="0" smtClean="0"/>
              <a:t>A Flexible Asset strategy should strive for cost reduction</a:t>
            </a:r>
            <a:br>
              <a:rPr lang="en-US" sz="2800" dirty="0" smtClean="0"/>
            </a:br>
            <a:r>
              <a:rPr lang="en-US" sz="2800" dirty="0" smtClean="0"/>
              <a:t>	e.g. limit scope or speed up changeovers</a:t>
            </a:r>
          </a:p>
        </p:txBody>
      </p:sp>
      <p:sp>
        <p:nvSpPr>
          <p:cNvPr id="19461" name="Rectangle 15"/>
          <p:cNvSpPr>
            <a:spLocks noGrp="1" noChangeArrowheads="1"/>
          </p:cNvSpPr>
          <p:nvPr>
            <p:ph type="body" idx="4294967295"/>
          </p:nvPr>
        </p:nvSpPr>
        <p:spPr>
          <a:xfrm>
            <a:off x="243281" y="1241571"/>
            <a:ext cx="8229600" cy="5308454"/>
          </a:xfrm>
        </p:spPr>
        <p:txBody>
          <a:bodyPr/>
          <a:lstStyle/>
          <a:p>
            <a:r>
              <a:rPr lang="en-US" sz="2000" dirty="0" smtClean="0"/>
              <a:t>Bill Fox (Lilly): “Flexibility with automation in a </a:t>
            </a:r>
            <a:r>
              <a:rPr lang="en-US" sz="2000" dirty="0" err="1" smtClean="0"/>
              <a:t>cGMP</a:t>
            </a:r>
            <a:r>
              <a:rPr lang="en-US" sz="2000" dirty="0" smtClean="0"/>
              <a:t>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latin typeface="Times New Roman" pitchFamily="18" charset="0"/>
              </a:rPr>
              <a:t>Capital</a:t>
            </a:r>
          </a:p>
          <a:p>
            <a:pPr algn="ctr"/>
            <a:r>
              <a:rPr lang="en-US" sz="1800">
                <a:latin typeface="Times New Roman" pitchFamily="18" charset="0"/>
              </a:rPr>
              <a:t>Investment</a:t>
            </a:r>
          </a:p>
          <a:p>
            <a:pPr algn="ctr"/>
            <a:r>
              <a:rPr lang="en-US" sz="1800">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latin typeface="Times New Roman" pitchFamily="18" charset="0"/>
              </a:rPr>
              <a:t>Agility flexibility</a:t>
            </a:r>
            <a:r>
              <a:rPr lang="en-US" sz="1600">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Flexible </a:t>
            </a:r>
          </a:p>
          <a:p>
            <a:r>
              <a:rPr lang="en-US" sz="2000">
                <a:solidFill>
                  <a:schemeClr val="accent2"/>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chemeClr val="accent2"/>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latin typeface="Times New Roman" pitchFamily="18" charset="0"/>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smtClean="0">
                <a:solidFill>
                  <a:srgbClr val="7030A0"/>
                </a:solidFill>
                <a:latin typeface="Times New Roman" pitchFamily="18" charset="0"/>
              </a:rPr>
              <a:t>Scale flexibility</a:t>
            </a:r>
            <a:endParaRPr lang="en-US" sz="1800" b="1" dirty="0">
              <a:solidFill>
                <a:srgbClr val="7030A0"/>
              </a:solidFill>
              <a:latin typeface="Times New Roman"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cstate="print"/>
          <a:srcRect/>
          <a:stretch>
            <a:fillRect/>
          </a:stretch>
        </p:blipFill>
        <p:spPr bwMode="auto">
          <a:xfrm>
            <a:off x="1060450" y="28575"/>
            <a:ext cx="7021513" cy="6804025"/>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smtClean="0">
                <a:latin typeface="Optima" charset="0"/>
                <a:ea typeface="ＭＳ Ｐゴシック" pitchFamily="34" charset="-128"/>
              </a:rPr>
              <a:t>US product distribution for a major appliance manufacturer </a:t>
            </a:r>
          </a:p>
        </p:txBody>
      </p:sp>
      <p:pic>
        <p:nvPicPr>
          <p:cNvPr id="110595" name="Picture 3" descr="US_major appliance mfgr density map"/>
          <p:cNvPicPr>
            <a:picLocks noChangeAspect="1" noChangeArrowheads="1"/>
          </p:cNvPicPr>
          <p:nvPr/>
        </p:nvPicPr>
        <p:blipFill>
          <a:blip r:embed="rId3" cstate="print"/>
          <a:srcRect/>
          <a:stretch>
            <a:fillRect/>
          </a:stretch>
        </p:blipFill>
        <p:spPr bwMode="auto">
          <a:xfrm>
            <a:off x="17463" y="1038225"/>
            <a:ext cx="7099300" cy="5543550"/>
          </a:xfrm>
          <a:prstGeom prst="rect">
            <a:avLst/>
          </a:prstGeom>
          <a:noFill/>
          <a:ln w="9525">
            <a:noFill/>
            <a:miter lim="800000"/>
            <a:headEnd/>
            <a:tailEnd/>
          </a:ln>
        </p:spPr>
      </p:pic>
      <p:grpSp>
        <p:nvGrpSpPr>
          <p:cNvPr id="2" name="Group 3"/>
          <p:cNvGrpSpPr>
            <a:grpSpLocks/>
          </p:cNvGrpSpPr>
          <p:nvPr/>
        </p:nvGrpSpPr>
        <p:grpSpPr bwMode="auto">
          <a:xfrm>
            <a:off x="3602038" y="0"/>
            <a:ext cx="5618162" cy="3222625"/>
            <a:chOff x="949325" y="1576773"/>
            <a:chExt cx="6757947" cy="3808527"/>
          </a:xfrm>
        </p:grpSpPr>
        <p:sp>
          <p:nvSpPr>
            <p:cNvPr id="110597" name="Rectangle 2"/>
            <p:cNvSpPr>
              <a:spLocks noChangeArrowheads="1"/>
            </p:cNvSpPr>
            <p:nvPr/>
          </p:nvSpPr>
          <p:spPr bwMode="auto">
            <a:xfrm>
              <a:off x="949325" y="1576773"/>
              <a:ext cx="6711950" cy="3722687"/>
            </a:xfrm>
            <a:prstGeom prst="rect">
              <a:avLst/>
            </a:prstGeom>
            <a:solidFill>
              <a:srgbClr val="EAEAEA"/>
            </a:solidFill>
            <a:ln w="9525">
              <a:noFill/>
              <a:miter lim="800000"/>
              <a:headEnd/>
              <a:tailEnd/>
            </a:ln>
          </p:spPr>
          <p:txBody>
            <a:bodyPr wrap="none" anchor="ctr"/>
            <a:lstStyle/>
            <a:p>
              <a:endParaRPr lang="en-US">
                <a:latin typeface="Optima" charset="0"/>
              </a:endParaRPr>
            </a:p>
          </p:txBody>
        </p:sp>
        <p:sp>
          <p:nvSpPr>
            <p:cNvPr id="110598" name="Text Box 3"/>
            <p:cNvSpPr txBox="1">
              <a:spLocks noChangeArrowheads="1"/>
            </p:cNvSpPr>
            <p:nvPr/>
          </p:nvSpPr>
          <p:spPr bwMode="auto">
            <a:xfrm>
              <a:off x="6286500" y="4725987"/>
              <a:ext cx="1271588" cy="659313"/>
            </a:xfrm>
            <a:prstGeom prst="rect">
              <a:avLst/>
            </a:prstGeom>
            <a:noFill/>
            <a:ln w="9525">
              <a:noFill/>
              <a:miter lim="800000"/>
              <a:headEnd/>
              <a:tailEnd/>
            </a:ln>
          </p:spPr>
          <p:txBody>
            <a:bodyPr>
              <a:spAutoFit/>
            </a:bodyPr>
            <a:lstStyle/>
            <a:p>
              <a:pPr algn="r"/>
              <a:r>
                <a:rPr lang="en-US" sz="1000"/>
                <a:t>Size of area served</a:t>
              </a:r>
            </a:p>
            <a:p>
              <a:pPr algn="r"/>
              <a:r>
                <a:rPr lang="en-US" sz="1000"/>
                <a:t>by one location</a:t>
              </a:r>
            </a:p>
          </p:txBody>
        </p:sp>
        <p:sp>
          <p:nvSpPr>
            <p:cNvPr id="110599" name="Rectangle 4"/>
            <p:cNvSpPr>
              <a:spLocks noChangeArrowheads="1"/>
            </p:cNvSpPr>
            <p:nvPr/>
          </p:nvSpPr>
          <p:spPr bwMode="auto">
            <a:xfrm>
              <a:off x="1595437" y="1814513"/>
              <a:ext cx="5653087" cy="2870199"/>
            </a:xfrm>
            <a:prstGeom prst="rect">
              <a:avLst/>
            </a:prstGeom>
            <a:solidFill>
              <a:srgbClr val="CCECFF"/>
            </a:solidFill>
            <a:ln w="9525">
              <a:solidFill>
                <a:schemeClr val="tx1"/>
              </a:solidFill>
              <a:miter lim="800000"/>
              <a:headEnd/>
              <a:tailEnd/>
            </a:ln>
          </p:spPr>
          <p:txBody>
            <a:bodyPr wrap="none" anchor="ctr"/>
            <a:lstStyle/>
            <a:p>
              <a:endParaRPr lang="en-US"/>
            </a:p>
          </p:txBody>
        </p:sp>
        <p:sp>
          <p:nvSpPr>
            <p:cNvPr id="110600" name="Freeform 5"/>
            <p:cNvSpPr>
              <a:spLocks/>
            </p:cNvSpPr>
            <p:nvPr/>
          </p:nvSpPr>
          <p:spPr bwMode="auto">
            <a:xfrm>
              <a:off x="1601788" y="2481263"/>
              <a:ext cx="5651500" cy="2171700"/>
            </a:xfrm>
            <a:custGeom>
              <a:avLst/>
              <a:gdLst>
                <a:gd name="T0" fmla="*/ 0 w 3737"/>
                <a:gd name="T1" fmla="*/ 0 h 1804"/>
                <a:gd name="T2" fmla="*/ 520234 w 3737"/>
                <a:gd name="T3" fmla="*/ 822212 h 1804"/>
                <a:gd name="T4" fmla="*/ 1985662 w 3737"/>
                <a:gd name="T5" fmla="*/ 1692578 h 1804"/>
                <a:gd name="T6" fmla="*/ 3862438 w 3737"/>
                <a:gd name="T7" fmla="*/ 2052521 h 1804"/>
                <a:gd name="T8" fmla="*/ 5651500 w 3737"/>
                <a:gd name="T9" fmla="*/ 2171700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a:p>
          </p:txBody>
        </p:sp>
        <p:sp>
          <p:nvSpPr>
            <p:cNvPr id="110601" name="Freeform 6"/>
            <p:cNvSpPr>
              <a:spLocks/>
            </p:cNvSpPr>
            <p:nvPr/>
          </p:nvSpPr>
          <p:spPr bwMode="auto">
            <a:xfrm>
              <a:off x="1601788" y="2922588"/>
              <a:ext cx="5656262" cy="1435100"/>
            </a:xfrm>
            <a:custGeom>
              <a:avLst/>
              <a:gdLst>
                <a:gd name="T0" fmla="*/ 0 w 3563"/>
                <a:gd name="T1" fmla="*/ 1435100 h 1192"/>
                <a:gd name="T2" fmla="*/ 2728912 w 3563"/>
                <a:gd name="T3" fmla="*/ 1203943 h 1192"/>
                <a:gd name="T4" fmla="*/ 4514850 w 3563"/>
                <a:gd name="T5" fmla="*/ 671800 h 1192"/>
                <a:gd name="T6" fmla="*/ 5656262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a:p>
          </p:txBody>
        </p:sp>
        <p:sp>
          <p:nvSpPr>
            <p:cNvPr id="110602" name="Freeform 7"/>
            <p:cNvSpPr>
              <a:spLocks/>
            </p:cNvSpPr>
            <p:nvPr/>
          </p:nvSpPr>
          <p:spPr bwMode="auto">
            <a:xfrm>
              <a:off x="1601788" y="1960563"/>
              <a:ext cx="5641975" cy="1747837"/>
            </a:xfrm>
            <a:custGeom>
              <a:avLst/>
              <a:gdLst>
                <a:gd name="T0" fmla="*/ 0 w 3554"/>
                <a:gd name="T1" fmla="*/ 0 h 1452"/>
                <a:gd name="T2" fmla="*/ 525463 w 3554"/>
                <a:gd name="T3" fmla="*/ 837806 h 1452"/>
                <a:gd name="T4" fmla="*/ 1184275 w 3554"/>
                <a:gd name="T5" fmla="*/ 1391529 h 1452"/>
                <a:gd name="T6" fmla="*/ 2205038 w 3554"/>
                <a:gd name="T7" fmla="*/ 1718947 h 1452"/>
                <a:gd name="T8" fmla="*/ 4068763 w 3554"/>
                <a:gd name="T9" fmla="*/ 1563664 h 1452"/>
                <a:gd name="T10" fmla="*/ 5641975 w 3554"/>
                <a:gd name="T11" fmla="*/ 913642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a:p>
          </p:txBody>
        </p:sp>
        <p:sp>
          <p:nvSpPr>
            <p:cNvPr id="110603" name="Text Box 8"/>
            <p:cNvSpPr txBox="1">
              <a:spLocks noChangeArrowheads="1"/>
            </p:cNvSpPr>
            <p:nvPr/>
          </p:nvSpPr>
          <p:spPr bwMode="auto">
            <a:xfrm>
              <a:off x="1012825" y="1720850"/>
              <a:ext cx="604838" cy="654678"/>
            </a:xfrm>
            <a:prstGeom prst="rect">
              <a:avLst/>
            </a:prstGeom>
            <a:noFill/>
            <a:ln w="9525">
              <a:noFill/>
              <a:miter lim="800000"/>
              <a:headEnd/>
              <a:tailEnd/>
            </a:ln>
          </p:spPr>
          <p:txBody>
            <a:bodyPr>
              <a:spAutoFit/>
            </a:bodyPr>
            <a:lstStyle/>
            <a:p>
              <a:r>
                <a:rPr lang="en-US" sz="1000"/>
                <a:t>Cost</a:t>
              </a:r>
            </a:p>
            <a:p>
              <a:r>
                <a:rPr lang="en-US" sz="1000"/>
                <a:t>per unit</a:t>
              </a:r>
            </a:p>
          </p:txBody>
        </p:sp>
        <p:sp>
          <p:nvSpPr>
            <p:cNvPr id="110604" name="Text Box 9"/>
            <p:cNvSpPr txBox="1">
              <a:spLocks noChangeArrowheads="1"/>
            </p:cNvSpPr>
            <p:nvPr/>
          </p:nvSpPr>
          <p:spPr bwMode="auto">
            <a:xfrm>
              <a:off x="5641934" y="4111371"/>
              <a:ext cx="2065338" cy="472823"/>
            </a:xfrm>
            <a:prstGeom prst="rect">
              <a:avLst/>
            </a:prstGeom>
            <a:noFill/>
            <a:ln w="9525">
              <a:noFill/>
              <a:miter lim="800000"/>
              <a:headEnd/>
              <a:tailEnd/>
            </a:ln>
          </p:spPr>
          <p:txBody>
            <a:bodyPr>
              <a:spAutoFit/>
            </a:bodyPr>
            <a:lstStyle/>
            <a:p>
              <a:r>
                <a:rPr lang="en-US" sz="1000">
                  <a:solidFill>
                    <a:srgbClr val="3333CC"/>
                  </a:solidFill>
                </a:rPr>
                <a:t>Costs with increasing returns to scale</a:t>
              </a:r>
            </a:p>
          </p:txBody>
        </p:sp>
        <p:sp>
          <p:nvSpPr>
            <p:cNvPr id="110605" name="Text Box 10"/>
            <p:cNvSpPr txBox="1">
              <a:spLocks noChangeArrowheads="1"/>
            </p:cNvSpPr>
            <p:nvPr/>
          </p:nvSpPr>
          <p:spPr bwMode="auto">
            <a:xfrm>
              <a:off x="5122862" y="3430035"/>
              <a:ext cx="2184399" cy="472823"/>
            </a:xfrm>
            <a:prstGeom prst="rect">
              <a:avLst/>
            </a:prstGeom>
            <a:noFill/>
            <a:ln w="9525">
              <a:noFill/>
              <a:miter lim="800000"/>
              <a:headEnd/>
              <a:tailEnd/>
            </a:ln>
          </p:spPr>
          <p:txBody>
            <a:bodyPr>
              <a:spAutoFit/>
            </a:bodyPr>
            <a:lstStyle/>
            <a:p>
              <a:pPr algn="r"/>
              <a:r>
                <a:rPr lang="en-US" sz="1000">
                  <a:solidFill>
                    <a:srgbClr val="3333CC"/>
                  </a:solidFill>
                </a:rPr>
                <a:t>Costs with decreasing </a:t>
              </a:r>
            </a:p>
            <a:p>
              <a:pPr algn="r"/>
              <a:r>
                <a:rPr lang="en-US" sz="1000">
                  <a:solidFill>
                    <a:srgbClr val="3333CC"/>
                  </a:solidFill>
                </a:rPr>
                <a:t>returns to</a:t>
              </a:r>
            </a:p>
          </p:txBody>
        </p:sp>
        <p:sp>
          <p:nvSpPr>
            <p:cNvPr id="110606" name="Text Box 11"/>
            <p:cNvSpPr txBox="1">
              <a:spLocks noChangeArrowheads="1"/>
            </p:cNvSpPr>
            <p:nvPr/>
          </p:nvSpPr>
          <p:spPr bwMode="auto">
            <a:xfrm>
              <a:off x="5761038" y="2650929"/>
              <a:ext cx="1092200" cy="472823"/>
            </a:xfrm>
            <a:prstGeom prst="rect">
              <a:avLst/>
            </a:prstGeom>
            <a:noFill/>
            <a:ln w="9525">
              <a:noFill/>
              <a:miter lim="800000"/>
              <a:headEnd/>
              <a:tailEnd/>
            </a:ln>
          </p:spPr>
          <p:txBody>
            <a:bodyPr>
              <a:spAutoFit/>
            </a:bodyPr>
            <a:lstStyle/>
            <a:p>
              <a:pPr algn="r"/>
              <a:r>
                <a:rPr lang="en-US" sz="1000"/>
                <a:t>Total cost (sum)</a:t>
              </a:r>
            </a:p>
          </p:txBody>
        </p:sp>
        <p:sp>
          <p:nvSpPr>
            <p:cNvPr id="110607" name="Line 12"/>
            <p:cNvSpPr>
              <a:spLocks noChangeShapeType="1"/>
            </p:cNvSpPr>
            <p:nvPr/>
          </p:nvSpPr>
          <p:spPr bwMode="auto">
            <a:xfrm>
              <a:off x="4083050" y="3679825"/>
              <a:ext cx="0" cy="1000125"/>
            </a:xfrm>
            <a:prstGeom prst="line">
              <a:avLst/>
            </a:prstGeom>
            <a:noFill/>
            <a:ln w="9525">
              <a:solidFill>
                <a:schemeClr val="tx1"/>
              </a:solidFill>
              <a:prstDash val="dash"/>
              <a:round/>
              <a:headEnd/>
              <a:tailEnd type="triangle" w="med" len="med"/>
            </a:ln>
          </p:spPr>
          <p:txBody>
            <a:bodyPr/>
            <a:lstStyle/>
            <a:p>
              <a:endParaRPr lang="en-US"/>
            </a:p>
          </p:txBody>
        </p:sp>
        <p:sp>
          <p:nvSpPr>
            <p:cNvPr id="110608" name="Text Box 13"/>
            <p:cNvSpPr txBox="1">
              <a:spLocks noChangeArrowheads="1"/>
            </p:cNvSpPr>
            <p:nvPr/>
          </p:nvSpPr>
          <p:spPr bwMode="auto">
            <a:xfrm>
              <a:off x="2703669" y="4706938"/>
              <a:ext cx="2383678" cy="654678"/>
            </a:xfrm>
            <a:prstGeom prst="rect">
              <a:avLst/>
            </a:prstGeom>
            <a:noFill/>
            <a:ln w="9525">
              <a:noFill/>
              <a:miter lim="800000"/>
              <a:headEnd/>
              <a:tailEnd/>
            </a:ln>
          </p:spPr>
          <p:txBody>
            <a:bodyPr>
              <a:spAutoFit/>
            </a:bodyPr>
            <a:lstStyle/>
            <a:p>
              <a:pPr algn="ctr"/>
              <a:r>
                <a:rPr lang="en-US" sz="1000"/>
                <a:t>Economically optimal</a:t>
              </a:r>
            </a:p>
            <a:p>
              <a:pPr algn="ctr"/>
              <a:r>
                <a:rPr lang="en-US" sz="1000"/>
                <a:t>size of area served</a:t>
              </a:r>
            </a:p>
            <a:p>
              <a:pPr algn="ctr"/>
              <a:r>
                <a:rPr lang="en-US" sz="1000"/>
                <a:t>from one location</a:t>
              </a:r>
            </a:p>
          </p:txBody>
        </p:sp>
        <p:sp>
          <p:nvSpPr>
            <p:cNvPr id="110609" name="AutoShape 14"/>
            <p:cNvSpPr>
              <a:spLocks noChangeArrowheads="1"/>
            </p:cNvSpPr>
            <p:nvPr/>
          </p:nvSpPr>
          <p:spPr bwMode="auto">
            <a:xfrm>
              <a:off x="1706563" y="4773613"/>
              <a:ext cx="1362075" cy="354012"/>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i="1">
                  <a:solidFill>
                    <a:schemeClr val="bg1"/>
                  </a:solidFill>
                </a:rPr>
                <a:t>Distributed network</a:t>
              </a:r>
            </a:p>
          </p:txBody>
        </p:sp>
        <p:sp>
          <p:nvSpPr>
            <p:cNvPr id="110610" name="AutoShape 15"/>
            <p:cNvSpPr>
              <a:spLocks noChangeArrowheads="1"/>
            </p:cNvSpPr>
            <p:nvPr/>
          </p:nvSpPr>
          <p:spPr bwMode="auto">
            <a:xfrm>
              <a:off x="4819650" y="4773613"/>
              <a:ext cx="1362075" cy="354012"/>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i="1">
                  <a:solidFill>
                    <a:schemeClr val="bg1"/>
                  </a:solidFill>
                </a:rPr>
                <a:t>Centralized network</a:t>
              </a:r>
            </a:p>
          </p:txBody>
        </p:sp>
        <p:sp>
          <p:nvSpPr>
            <p:cNvPr id="110611" name="Text Box 16"/>
            <p:cNvSpPr txBox="1">
              <a:spLocks noChangeArrowheads="1"/>
            </p:cNvSpPr>
            <p:nvPr/>
          </p:nvSpPr>
          <p:spPr bwMode="auto">
            <a:xfrm>
              <a:off x="1484312" y="4725988"/>
              <a:ext cx="253999" cy="472823"/>
            </a:xfrm>
            <a:prstGeom prst="rect">
              <a:avLst/>
            </a:prstGeom>
            <a:noFill/>
            <a:ln w="9525">
              <a:noFill/>
              <a:miter lim="800000"/>
              <a:headEnd/>
              <a:tailEnd/>
            </a:ln>
          </p:spPr>
          <p:txBody>
            <a:bodyPr>
              <a:spAutoFit/>
            </a:bodyPr>
            <a:lstStyle/>
            <a:p>
              <a:pPr algn="r"/>
              <a:r>
                <a:rPr lang="en-US" sz="1000"/>
                <a:t>0</a:t>
              </a:r>
            </a:p>
          </p:txBody>
        </p:sp>
        <p:sp>
          <p:nvSpPr>
            <p:cNvPr id="110612" name="Text Box 17"/>
            <p:cNvSpPr txBox="1">
              <a:spLocks noChangeArrowheads="1"/>
            </p:cNvSpPr>
            <p:nvPr/>
          </p:nvSpPr>
          <p:spPr bwMode="auto">
            <a:xfrm>
              <a:off x="1349375" y="4556127"/>
              <a:ext cx="253999" cy="472823"/>
            </a:xfrm>
            <a:prstGeom prst="rect">
              <a:avLst/>
            </a:prstGeom>
            <a:noFill/>
            <a:ln w="9525">
              <a:noFill/>
              <a:miter lim="800000"/>
              <a:headEnd/>
              <a:tailEnd/>
            </a:ln>
          </p:spPr>
          <p:txBody>
            <a:bodyPr>
              <a:spAutoFit/>
            </a:bodyPr>
            <a:lstStyle/>
            <a:p>
              <a:pPr algn="r"/>
              <a:r>
                <a:rPr lang="en-US" sz="1000"/>
                <a:t>0</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US_map"/>
          <p:cNvPicPr>
            <a:picLocks noChangeAspect="1" noChangeArrowheads="1"/>
          </p:cNvPicPr>
          <p:nvPr/>
        </p:nvPicPr>
        <p:blipFill>
          <a:blip r:embed="rId3" cstate="print"/>
          <a:srcRect l="1482" b="4266"/>
          <a:stretch>
            <a:fillRect/>
          </a:stretch>
        </p:blipFill>
        <p:spPr bwMode="auto">
          <a:xfrm>
            <a:off x="1576388" y="1285875"/>
            <a:ext cx="6081712" cy="4103688"/>
          </a:xfrm>
          <a:prstGeom prst="rect">
            <a:avLst/>
          </a:prstGeom>
          <a:noFill/>
          <a:ln w="9525">
            <a:noFill/>
            <a:miter lim="800000"/>
            <a:headEnd/>
            <a:tailEnd/>
          </a:ln>
        </p:spPr>
      </p:pic>
      <p:sp>
        <p:nvSpPr>
          <p:cNvPr id="25603" name="Oval 3"/>
          <p:cNvSpPr>
            <a:spLocks noChangeArrowheads="1"/>
          </p:cNvSpPr>
          <p:nvPr/>
        </p:nvSpPr>
        <p:spPr bwMode="auto">
          <a:xfrm>
            <a:off x="4367213" y="358457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A</a:t>
            </a:r>
          </a:p>
        </p:txBody>
      </p:sp>
      <p:sp>
        <p:nvSpPr>
          <p:cNvPr id="25604" name="Oval 4"/>
          <p:cNvSpPr>
            <a:spLocks noChangeArrowheads="1"/>
          </p:cNvSpPr>
          <p:nvPr/>
        </p:nvSpPr>
        <p:spPr bwMode="auto">
          <a:xfrm>
            <a:off x="6273800" y="37560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C</a:t>
            </a:r>
          </a:p>
        </p:txBody>
      </p:sp>
      <p:sp>
        <p:nvSpPr>
          <p:cNvPr id="25605" name="Oval 5"/>
          <p:cNvSpPr>
            <a:spLocks noChangeArrowheads="1"/>
          </p:cNvSpPr>
          <p:nvPr/>
        </p:nvSpPr>
        <p:spPr bwMode="auto">
          <a:xfrm>
            <a:off x="3448050" y="29686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B</a:t>
            </a:r>
          </a:p>
        </p:txBody>
      </p:sp>
      <p:sp>
        <p:nvSpPr>
          <p:cNvPr id="25606" name="Rectangle 6"/>
          <p:cNvSpPr>
            <a:spLocks noChangeArrowheads="1"/>
          </p:cNvSpPr>
          <p:nvPr/>
        </p:nvSpPr>
        <p:spPr bwMode="auto">
          <a:xfrm>
            <a:off x="615950" y="6311900"/>
            <a:ext cx="1747838" cy="274638"/>
          </a:xfrm>
          <a:prstGeom prst="rect">
            <a:avLst/>
          </a:prstGeom>
          <a:noFill/>
          <a:ln w="9525">
            <a:noFill/>
            <a:miter lim="800000"/>
            <a:headEnd/>
            <a:tailEnd/>
          </a:ln>
        </p:spPr>
        <p:txBody>
          <a:bodyPr wrap="none">
            <a:spAutoFit/>
          </a:bodyPr>
          <a:lstStyle/>
          <a:p>
            <a:r>
              <a:rPr lang="en-US" sz="1200" i="1" smtClean="0">
                <a:solidFill>
                  <a:srgbClr val="000000"/>
                </a:solidFill>
                <a:latin typeface="Arial" pitchFamily="34" charset="0"/>
              </a:rPr>
              <a:t>http://nationalatlas.gov/</a:t>
            </a:r>
          </a:p>
        </p:txBody>
      </p:sp>
      <p:sp>
        <p:nvSpPr>
          <p:cNvPr id="25607" name="Rectangle 7"/>
          <p:cNvSpPr>
            <a:spLocks noGrp="1" noChangeArrowheads="1"/>
          </p:cNvSpPr>
          <p:nvPr>
            <p:ph type="title"/>
          </p:nvPr>
        </p:nvSpPr>
        <p:spPr/>
        <p:txBody>
          <a:bodyPr/>
          <a:lstStyle/>
          <a:p>
            <a:pPr eaLnBrk="1" hangingPunct="1"/>
            <a:r>
              <a:rPr lang="en-US" b="1" smtClean="0">
                <a:latin typeface="Albertus Extra Bold"/>
              </a:rPr>
              <a:t>Capacity Location: Network analysis </a:t>
            </a:r>
            <a:br>
              <a:rPr lang="en-US" b="1" smtClean="0">
                <a:latin typeface="Albertus Extra Bold"/>
              </a:rPr>
            </a:br>
            <a:r>
              <a:rPr lang="en-US" b="1" smtClean="0">
                <a:latin typeface="Albertus Extra Bold"/>
              </a:rPr>
              <a:t>	</a:t>
            </a:r>
            <a:r>
              <a:rPr lang="en-US" smtClean="0"/>
              <a:t>Capacity timing and location interact</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US_population density map"/>
          <p:cNvPicPr>
            <a:picLocks noChangeAspect="1" noChangeArrowheads="1"/>
          </p:cNvPicPr>
          <p:nvPr/>
        </p:nvPicPr>
        <p:blipFill>
          <a:blip r:embed="rId3" cstate="print"/>
          <a:srcRect l="1778" t="7639" r="3555" b="7639"/>
          <a:stretch>
            <a:fillRect/>
          </a:stretch>
        </p:blipFill>
        <p:spPr bwMode="auto">
          <a:xfrm>
            <a:off x="446088" y="1230313"/>
            <a:ext cx="8099425" cy="5060950"/>
          </a:xfrm>
          <a:prstGeom prst="rect">
            <a:avLst/>
          </a:prstGeom>
          <a:noFill/>
          <a:ln w="9525">
            <a:noFill/>
            <a:miter lim="800000"/>
            <a:headEnd/>
            <a:tailEnd/>
          </a:ln>
        </p:spPr>
      </p:pic>
      <p:sp>
        <p:nvSpPr>
          <p:cNvPr id="21507" name="Oval 3"/>
          <p:cNvSpPr>
            <a:spLocks noChangeArrowheads="1"/>
          </p:cNvSpPr>
          <p:nvPr/>
        </p:nvSpPr>
        <p:spPr bwMode="auto">
          <a:xfrm>
            <a:off x="458788" y="3167063"/>
            <a:ext cx="722312" cy="722312"/>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5%</a:t>
            </a:r>
          </a:p>
        </p:txBody>
      </p:sp>
      <p:sp>
        <p:nvSpPr>
          <p:cNvPr id="21508" name="Oval 4"/>
          <p:cNvSpPr>
            <a:spLocks noChangeArrowheads="1"/>
          </p:cNvSpPr>
          <p:nvPr/>
        </p:nvSpPr>
        <p:spPr bwMode="auto">
          <a:xfrm>
            <a:off x="719138" y="3995738"/>
            <a:ext cx="838200" cy="8223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7%</a:t>
            </a:r>
          </a:p>
        </p:txBody>
      </p:sp>
      <p:sp>
        <p:nvSpPr>
          <p:cNvPr id="21509" name="Oval 5"/>
          <p:cNvSpPr>
            <a:spLocks noChangeAspect="1" noChangeArrowheads="1"/>
          </p:cNvSpPr>
          <p:nvPr/>
        </p:nvSpPr>
        <p:spPr bwMode="auto">
          <a:xfrm>
            <a:off x="3883025" y="4386263"/>
            <a:ext cx="1444625" cy="14446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20%</a:t>
            </a:r>
          </a:p>
        </p:txBody>
      </p:sp>
      <p:sp>
        <p:nvSpPr>
          <p:cNvPr id="21510" name="Oval 6"/>
          <p:cNvSpPr>
            <a:spLocks noChangeAspect="1" noChangeArrowheads="1"/>
          </p:cNvSpPr>
          <p:nvPr/>
        </p:nvSpPr>
        <p:spPr bwMode="auto">
          <a:xfrm>
            <a:off x="6223000" y="4103688"/>
            <a:ext cx="1768475" cy="176847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27%</a:t>
            </a:r>
          </a:p>
        </p:txBody>
      </p:sp>
      <p:sp>
        <p:nvSpPr>
          <p:cNvPr id="21511" name="Oval 7"/>
          <p:cNvSpPr>
            <a:spLocks noChangeAspect="1" noChangeArrowheads="1"/>
          </p:cNvSpPr>
          <p:nvPr/>
        </p:nvSpPr>
        <p:spPr bwMode="auto">
          <a:xfrm>
            <a:off x="5216525" y="2360613"/>
            <a:ext cx="1600200" cy="160020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25%</a:t>
            </a:r>
          </a:p>
        </p:txBody>
      </p:sp>
      <p:sp>
        <p:nvSpPr>
          <p:cNvPr id="21512" name="Oval 8"/>
          <p:cNvSpPr>
            <a:spLocks noChangeAspect="1" noChangeArrowheads="1"/>
          </p:cNvSpPr>
          <p:nvPr/>
        </p:nvSpPr>
        <p:spPr bwMode="auto">
          <a:xfrm>
            <a:off x="7100888" y="1970088"/>
            <a:ext cx="1301750" cy="130175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16%</a:t>
            </a:r>
          </a:p>
        </p:txBody>
      </p:sp>
      <p:sp>
        <p:nvSpPr>
          <p:cNvPr id="21513" name="AutoShape 9"/>
          <p:cNvSpPr>
            <a:spLocks noChangeArrowheads="1"/>
          </p:cNvSpPr>
          <p:nvPr/>
        </p:nvSpPr>
        <p:spPr bwMode="auto">
          <a:xfrm>
            <a:off x="5360988" y="3671888"/>
            <a:ext cx="212725" cy="184150"/>
          </a:xfrm>
          <a:prstGeom prst="hexagon">
            <a:avLst>
              <a:gd name="adj" fmla="val 28879"/>
              <a:gd name="vf" fmla="val 115470"/>
            </a:avLst>
          </a:prstGeom>
          <a:solidFill>
            <a:srgbClr val="FF0000"/>
          </a:solidFill>
          <a:ln w="12700">
            <a:solidFill>
              <a:schemeClr val="bg1"/>
            </a:solidFill>
            <a:miter lim="800000"/>
            <a:headEnd/>
            <a:tailEnd/>
          </a:ln>
        </p:spPr>
        <p:txBody>
          <a:bodyPr wrap="none" anchor="ctr"/>
          <a:lstStyle/>
          <a:p>
            <a:endParaRPr lang="en-US" sz="1200" smtClean="0">
              <a:solidFill>
                <a:srgbClr val="000000"/>
              </a:solidFill>
              <a:latin typeface="Arial" pitchFamily="34" charset="0"/>
            </a:endParaRPr>
          </a:p>
        </p:txBody>
      </p:sp>
      <p:sp>
        <p:nvSpPr>
          <p:cNvPr id="21514" name="Text Box 10"/>
          <p:cNvSpPr txBox="1">
            <a:spLocks noChangeArrowheads="1"/>
          </p:cNvSpPr>
          <p:nvPr/>
        </p:nvSpPr>
        <p:spPr bwMode="auto">
          <a:xfrm>
            <a:off x="4713288" y="3454400"/>
            <a:ext cx="673100" cy="228600"/>
          </a:xfrm>
          <a:prstGeom prst="rect">
            <a:avLst/>
          </a:prstGeom>
          <a:solidFill>
            <a:schemeClr val="bg1"/>
          </a:solidFill>
          <a:ln w="9525">
            <a:noFill/>
            <a:miter lim="800000"/>
            <a:headEnd/>
            <a:tailEnd/>
          </a:ln>
        </p:spPr>
        <p:txBody>
          <a:bodyPr>
            <a:spAutoFit/>
          </a:bodyPr>
          <a:lstStyle/>
          <a:p>
            <a:pPr algn="ctr"/>
            <a:r>
              <a:rPr lang="en-US" sz="900" smtClean="0">
                <a:solidFill>
                  <a:srgbClr val="000000"/>
                </a:solidFill>
                <a:latin typeface="Arial" pitchFamily="34" charset="0"/>
              </a:rPr>
              <a:t>St. Louis</a:t>
            </a:r>
          </a:p>
        </p:txBody>
      </p:sp>
      <p:sp>
        <p:nvSpPr>
          <p:cNvPr id="21515" name="Line 11"/>
          <p:cNvSpPr>
            <a:spLocks noChangeShapeType="1"/>
          </p:cNvSpPr>
          <p:nvPr/>
        </p:nvSpPr>
        <p:spPr bwMode="auto">
          <a:xfrm flipH="1" flipV="1">
            <a:off x="963613" y="3543300"/>
            <a:ext cx="4395787" cy="219075"/>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6" name="Text Box 12"/>
          <p:cNvSpPr txBox="1">
            <a:spLocks noChangeArrowheads="1"/>
          </p:cNvSpPr>
          <p:nvPr/>
        </p:nvSpPr>
        <p:spPr bwMode="auto">
          <a:xfrm>
            <a:off x="2486025" y="337661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2063 miles</a:t>
            </a:r>
          </a:p>
        </p:txBody>
      </p:sp>
      <p:sp>
        <p:nvSpPr>
          <p:cNvPr id="21517" name="Line 13"/>
          <p:cNvSpPr>
            <a:spLocks noChangeShapeType="1"/>
          </p:cNvSpPr>
          <p:nvPr/>
        </p:nvSpPr>
        <p:spPr bwMode="auto">
          <a:xfrm flipH="1">
            <a:off x="1366838" y="3790950"/>
            <a:ext cx="3992562" cy="582613"/>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8" name="Text Box 14"/>
          <p:cNvSpPr txBox="1">
            <a:spLocks noChangeArrowheads="1"/>
          </p:cNvSpPr>
          <p:nvPr/>
        </p:nvSpPr>
        <p:spPr bwMode="auto">
          <a:xfrm>
            <a:off x="2287588" y="391636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1840 miles</a:t>
            </a:r>
          </a:p>
        </p:txBody>
      </p:sp>
      <p:sp>
        <p:nvSpPr>
          <p:cNvPr id="21519" name="Line 15"/>
          <p:cNvSpPr>
            <a:spLocks noChangeShapeType="1"/>
          </p:cNvSpPr>
          <p:nvPr/>
        </p:nvSpPr>
        <p:spPr bwMode="auto">
          <a:xfrm flipH="1">
            <a:off x="4686300" y="3833813"/>
            <a:ext cx="723900" cy="108585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0" name="Text Box 16"/>
          <p:cNvSpPr txBox="1">
            <a:spLocks noChangeArrowheads="1"/>
          </p:cNvSpPr>
          <p:nvPr/>
        </p:nvSpPr>
        <p:spPr bwMode="auto">
          <a:xfrm>
            <a:off x="4994275" y="4108450"/>
            <a:ext cx="693738"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640 miles</a:t>
            </a:r>
          </a:p>
        </p:txBody>
      </p:sp>
      <p:sp>
        <p:nvSpPr>
          <p:cNvPr id="21521" name="Line 17"/>
          <p:cNvSpPr>
            <a:spLocks noChangeShapeType="1"/>
          </p:cNvSpPr>
          <p:nvPr/>
        </p:nvSpPr>
        <p:spPr bwMode="auto">
          <a:xfrm>
            <a:off x="5545138" y="3833813"/>
            <a:ext cx="1304925" cy="9017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2" name="Text Box 18"/>
          <p:cNvSpPr txBox="1">
            <a:spLocks noChangeArrowheads="1"/>
          </p:cNvSpPr>
          <p:nvPr/>
        </p:nvSpPr>
        <p:spPr bwMode="auto">
          <a:xfrm>
            <a:off x="6021388" y="404495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555 miles</a:t>
            </a:r>
          </a:p>
        </p:txBody>
      </p:sp>
      <p:sp>
        <p:nvSpPr>
          <p:cNvPr id="21523" name="Line 19"/>
          <p:cNvSpPr>
            <a:spLocks noChangeShapeType="1"/>
          </p:cNvSpPr>
          <p:nvPr/>
        </p:nvSpPr>
        <p:spPr bwMode="auto">
          <a:xfrm flipV="1">
            <a:off x="5559425" y="2844800"/>
            <a:ext cx="2012950" cy="8763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4" name="Text Box 20"/>
          <p:cNvSpPr txBox="1">
            <a:spLocks noChangeArrowheads="1"/>
          </p:cNvSpPr>
          <p:nvPr/>
        </p:nvSpPr>
        <p:spPr bwMode="auto">
          <a:xfrm>
            <a:off x="6084888" y="3386138"/>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960 miles</a:t>
            </a:r>
          </a:p>
        </p:txBody>
      </p:sp>
      <p:sp>
        <p:nvSpPr>
          <p:cNvPr id="21525" name="Line 21"/>
          <p:cNvSpPr>
            <a:spLocks noChangeShapeType="1"/>
          </p:cNvSpPr>
          <p:nvPr/>
        </p:nvSpPr>
        <p:spPr bwMode="auto">
          <a:xfrm flipV="1">
            <a:off x="5487988" y="3125788"/>
            <a:ext cx="260350" cy="544512"/>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6" name="Text Box 22"/>
          <p:cNvSpPr txBox="1">
            <a:spLocks noChangeArrowheads="1"/>
          </p:cNvSpPr>
          <p:nvPr/>
        </p:nvSpPr>
        <p:spPr bwMode="auto">
          <a:xfrm>
            <a:off x="5348288" y="325120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300 miles</a:t>
            </a:r>
          </a:p>
        </p:txBody>
      </p:sp>
      <p:sp>
        <p:nvSpPr>
          <p:cNvPr id="21527" name="Rectangle 23"/>
          <p:cNvSpPr>
            <a:spLocks noGrp="1" noChangeArrowheads="1"/>
          </p:cNvSpPr>
          <p:nvPr>
            <p:ph type="title"/>
          </p:nvPr>
        </p:nvSpPr>
        <p:spPr/>
        <p:txBody>
          <a:bodyPr/>
          <a:lstStyle/>
          <a:p>
            <a:pPr eaLnBrk="1" hangingPunct="1"/>
            <a:r>
              <a:rPr lang="en-US" b="1" smtClean="0">
                <a:latin typeface="Albertus Extra Bold"/>
              </a:rPr>
              <a:t>Capacity Location: Spatial analysis</a:t>
            </a:r>
            <a:r>
              <a:rPr lang="en-US" smtClean="0"/>
              <a:t> </a:t>
            </a:r>
            <a:br>
              <a:rPr lang="en-US" smtClean="0"/>
            </a:br>
            <a:r>
              <a:rPr lang="en-US" smtClean="0"/>
              <a:t>	Poppies Int’l</a:t>
            </a: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General Rationale for Offshoring</a:t>
            </a:r>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Cost reductions</a:t>
            </a:r>
          </a:p>
          <a:p>
            <a:pPr marL="174625" indent="-174625">
              <a:spcBef>
                <a:spcPct val="20000"/>
              </a:spcBef>
              <a:buFontTx/>
              <a:buChar char="•"/>
            </a:pPr>
            <a:r>
              <a:rPr lang="en-US" sz="1800" smtClean="0">
                <a:solidFill>
                  <a:srgbClr val="000000"/>
                </a:solidFill>
                <a:latin typeface="Arial" pitchFamily="34" charset="0"/>
              </a:rPr>
              <a:t>Proximity to local or new markets</a:t>
            </a:r>
          </a:p>
          <a:p>
            <a:pPr marL="174625" indent="-174625">
              <a:spcBef>
                <a:spcPct val="20000"/>
              </a:spcBef>
              <a:buFontTx/>
              <a:buChar char="•"/>
            </a:pPr>
            <a:r>
              <a:rPr lang="en-US" sz="1800" smtClean="0">
                <a:solidFill>
                  <a:srgbClr val="000000"/>
                </a:solidFill>
                <a:latin typeface="Arial" pitchFamily="34" charset="0"/>
              </a:rPr>
              <a:t>Domestic labor market constraints</a:t>
            </a:r>
          </a:p>
          <a:p>
            <a:pPr marL="174625" indent="-174625">
              <a:spcBef>
                <a:spcPct val="20000"/>
              </a:spcBef>
              <a:buFontTx/>
              <a:buChar char="•"/>
            </a:pPr>
            <a:r>
              <a:rPr lang="en-US" sz="1800" smtClean="0">
                <a:solidFill>
                  <a:srgbClr val="000000"/>
                </a:solidFill>
                <a:latin typeface="Arial" pitchFamily="34" charset="0"/>
              </a:rPr>
              <a:t>Operational hedge</a:t>
            </a:r>
          </a:p>
          <a:p>
            <a:pPr marL="174625" indent="-174625">
              <a:spcBef>
                <a:spcPct val="20000"/>
              </a:spcBef>
              <a:buFontTx/>
              <a:buChar char="•"/>
            </a:pPr>
            <a:r>
              <a:rPr lang="en-US" sz="1800" smtClean="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Transportation costs</a:t>
            </a:r>
          </a:p>
          <a:p>
            <a:pPr marL="174625" indent="-174625">
              <a:spcBef>
                <a:spcPct val="20000"/>
              </a:spcBef>
              <a:buFontTx/>
              <a:buChar char="•"/>
            </a:pPr>
            <a:r>
              <a:rPr lang="en-US" sz="1800" smtClean="0">
                <a:solidFill>
                  <a:srgbClr val="000000"/>
                </a:solidFill>
                <a:latin typeface="Arial" pitchFamily="34" charset="0"/>
              </a:rPr>
              <a:t>Lead times</a:t>
            </a:r>
          </a:p>
          <a:p>
            <a:pPr marL="174625" indent="-174625">
              <a:spcBef>
                <a:spcPct val="20000"/>
              </a:spcBef>
              <a:buFontTx/>
              <a:buChar char="•"/>
            </a:pPr>
            <a:r>
              <a:rPr lang="en-US" sz="1800" smtClean="0">
                <a:solidFill>
                  <a:srgbClr val="000000"/>
                </a:solidFill>
                <a:latin typeface="Arial" pitchFamily="34" charset="0"/>
              </a:rPr>
              <a:t>Risks</a:t>
            </a:r>
          </a:p>
          <a:p>
            <a:pPr marL="631825" lvl="1" indent="-174625">
              <a:spcBef>
                <a:spcPct val="20000"/>
              </a:spcBef>
              <a:buFontTx/>
              <a:buChar char="•"/>
            </a:pPr>
            <a:r>
              <a:rPr lang="en-US" sz="1800" smtClean="0">
                <a:solidFill>
                  <a:srgbClr val="000000"/>
                </a:solidFill>
                <a:latin typeface="Arial" pitchFamily="34" charset="0"/>
              </a:rPr>
              <a:t>Quality, including health, environmental and CSR</a:t>
            </a:r>
          </a:p>
          <a:p>
            <a:pPr marL="631825" lvl="1" indent="-174625">
              <a:spcBef>
                <a:spcPct val="20000"/>
              </a:spcBef>
              <a:buFontTx/>
              <a:buChar char="•"/>
            </a:pPr>
            <a:r>
              <a:rPr lang="en-US" sz="1800" smtClean="0">
                <a:solidFill>
                  <a:srgbClr val="000000"/>
                </a:solidFill>
                <a:latin typeface="Arial" pitchFamily="34" charset="0"/>
              </a:rPr>
              <a:t>Currency, IP, political, competitive</a:t>
            </a:r>
          </a:p>
          <a:p>
            <a:pPr marL="174625" indent="-174625">
              <a:spcBef>
                <a:spcPct val="20000"/>
              </a:spcBef>
              <a:buFontTx/>
              <a:buChar char="•"/>
            </a:pPr>
            <a:r>
              <a:rPr lang="en-US" sz="1800" smtClean="0">
                <a:solidFill>
                  <a:srgbClr val="000000"/>
                </a:solidFill>
                <a:latin typeface="Arial" pitchFamily="34" charset="0"/>
              </a:rPr>
              <a:t>Domestic trade barriers</a:t>
            </a:r>
          </a:p>
          <a:p>
            <a:pPr marL="174625" indent="-174625">
              <a:spcBef>
                <a:spcPct val="20000"/>
              </a:spcBef>
              <a:buFontTx/>
              <a:buChar char="•"/>
            </a:pPr>
            <a:r>
              <a:rPr lang="en-US" sz="1800" smtClean="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graphicFrame>
        <p:nvGraphicFramePr>
          <p:cNvPr id="2050" name="Object 7"/>
          <p:cNvGraphicFramePr>
            <a:graphicFrameLocks noChangeAspect="1"/>
          </p:cNvGraphicFramePr>
          <p:nvPr/>
        </p:nvGraphicFramePr>
        <p:xfrm>
          <a:off x="204788" y="3930650"/>
          <a:ext cx="3910012" cy="2900363"/>
        </p:xfrm>
        <a:graphic>
          <a:graphicData uri="http://schemas.openxmlformats.org/presentationml/2006/ole">
            <mc:AlternateContent xmlns:mc="http://schemas.openxmlformats.org/markup-compatibility/2006">
              <mc:Choice xmlns:v="urn:schemas-microsoft-com:vml" Requires="v">
                <p:oleObj spid="_x0000_s157722" name="Chart" r:id="rId4" imgW="3914672" imgH="2905057" progId="MSGraph.Chart.8">
                  <p:embed followColorScheme="full"/>
                </p:oleObj>
              </mc:Choice>
              <mc:Fallback>
                <p:oleObj name="Chart" r:id="rId4" imgW="3914672" imgH="2905057" progId="MSGraph.Chart.8">
                  <p:embed followColorScheme="full"/>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8" y="3930650"/>
                        <a:ext cx="3910012" cy="2900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smtClean="0">
                <a:solidFill>
                  <a:srgbClr val="000000"/>
                </a:solidFill>
                <a:latin typeface="Arial" pitchFamily="34" charset="0"/>
              </a:rPr>
              <a:t>The percentage of 2006 survey participants that cite the goals listed as a reason for offshoring.</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b="1" smtClean="0">
                <a:latin typeface="Albertus Extra Bold"/>
              </a:rPr>
              <a:t>Capacity Location interacts with Sizing and Timing</a:t>
            </a:r>
            <a:r>
              <a:rPr lang="en-US" smtClean="0"/>
              <a:t/>
            </a:r>
            <a:br>
              <a:rPr lang="en-US" smtClean="0"/>
            </a:br>
            <a:r>
              <a:rPr lang="en-US" smtClean="0"/>
              <a:t>	CargoLifter AG</a:t>
            </a:r>
          </a:p>
        </p:txBody>
      </p:sp>
      <p:pic>
        <p:nvPicPr>
          <p:cNvPr id="19459" name="Picture 5" descr="CLafricaLEP.jpg"/>
          <p:cNvPicPr>
            <a:picLocks noChangeAspect="1" noChangeArrowheads="1"/>
          </p:cNvPicPr>
          <p:nvPr/>
        </p:nvPicPr>
        <p:blipFill>
          <a:blip r:embed="rId3" cstate="print"/>
          <a:srcRect/>
          <a:stretch>
            <a:fillRect/>
          </a:stretch>
        </p:blipFill>
        <p:spPr bwMode="auto">
          <a:xfrm>
            <a:off x="276225" y="1373188"/>
            <a:ext cx="4238625" cy="2190750"/>
          </a:xfrm>
          <a:prstGeom prst="rect">
            <a:avLst/>
          </a:prstGeom>
          <a:noFill/>
          <a:ln w="9525">
            <a:noFill/>
            <a:miter lim="800000"/>
            <a:headEnd/>
            <a:tailEnd/>
          </a:ln>
        </p:spPr>
      </p:pic>
      <p:pic>
        <p:nvPicPr>
          <p:cNvPr id="404487" name="Picture 7" descr="cargolifter-hangar"/>
          <p:cNvPicPr>
            <a:picLocks noChangeAspect="1" noChangeArrowheads="1"/>
          </p:cNvPicPr>
          <p:nvPr/>
        </p:nvPicPr>
        <p:blipFill>
          <a:blip r:embed="rId4" cstate="print"/>
          <a:srcRect/>
          <a:stretch>
            <a:fillRect/>
          </a:stretch>
        </p:blipFill>
        <p:spPr bwMode="auto">
          <a:xfrm>
            <a:off x="5092700" y="1062038"/>
            <a:ext cx="3810000" cy="2514600"/>
          </a:xfrm>
          <a:prstGeom prst="rect">
            <a:avLst/>
          </a:prstGeom>
          <a:noFill/>
          <a:ln w="9525">
            <a:noFill/>
            <a:miter lim="800000"/>
            <a:headEnd/>
            <a:tailEnd/>
          </a:ln>
        </p:spPr>
      </p:pic>
      <p:sp>
        <p:nvSpPr>
          <p:cNvPr id="19461" name="Rectangle 8"/>
          <p:cNvSpPr>
            <a:spLocks noChangeArrowheads="1"/>
          </p:cNvSpPr>
          <p:nvPr/>
        </p:nvSpPr>
        <p:spPr bwMode="auto">
          <a:xfrm>
            <a:off x="5332413" y="3600450"/>
            <a:ext cx="3276600" cy="274638"/>
          </a:xfrm>
          <a:prstGeom prst="rect">
            <a:avLst/>
          </a:prstGeom>
          <a:noFill/>
          <a:ln w="9525" algn="ctr">
            <a:noFill/>
            <a:prstDash val="dash"/>
            <a:miter lim="800000"/>
            <a:headEnd/>
            <a:tailEnd/>
          </a:ln>
        </p:spPr>
        <p:txBody>
          <a:bodyPr anchor="ctr">
            <a:spAutoFit/>
          </a:bodyPr>
          <a:lstStyle/>
          <a:p>
            <a:pPr algn="ctr" eaLnBrk="0" hangingPunct="0"/>
            <a:r>
              <a:rPr lang="en-US" sz="1200" b="1" smtClean="0">
                <a:solidFill>
                  <a:srgbClr val="000000"/>
                </a:solidFill>
                <a:latin typeface="Arial" pitchFamily="34" charset="0"/>
              </a:rPr>
              <a:t>The CargoLifter hangar in Brand, Germany</a:t>
            </a:r>
            <a:endParaRPr lang="en-US" smtClean="0">
              <a:solidFill>
                <a:srgbClr val="000000"/>
              </a:solidFill>
            </a:endParaRPr>
          </a:p>
        </p:txBody>
      </p:sp>
      <p:pic>
        <p:nvPicPr>
          <p:cNvPr id="404491" name="Picture 11" descr="cargolifter"/>
          <p:cNvPicPr>
            <a:picLocks noChangeAspect="1" noChangeArrowheads="1"/>
          </p:cNvPicPr>
          <p:nvPr/>
        </p:nvPicPr>
        <p:blipFill>
          <a:blip r:embed="rId5" cstate="print"/>
          <a:srcRect/>
          <a:stretch>
            <a:fillRect/>
          </a:stretch>
        </p:blipFill>
        <p:spPr bwMode="auto">
          <a:xfrm>
            <a:off x="344488" y="3851275"/>
            <a:ext cx="4154487" cy="2570163"/>
          </a:xfrm>
          <a:prstGeom prst="rect">
            <a:avLst/>
          </a:prstGeom>
          <a:noFill/>
          <a:ln w="9525">
            <a:noFill/>
            <a:miter lim="800000"/>
            <a:headEnd/>
            <a:tailEnd/>
          </a:ln>
        </p:spPr>
      </p:pic>
      <p:pic>
        <p:nvPicPr>
          <p:cNvPr id="404493" name="Picture 13" descr="dome-above-420"/>
          <p:cNvPicPr>
            <a:picLocks noChangeAspect="1" noChangeArrowheads="1"/>
          </p:cNvPicPr>
          <p:nvPr/>
        </p:nvPicPr>
        <p:blipFill>
          <a:blip r:embed="rId6" cstate="print"/>
          <a:srcRect/>
          <a:stretch>
            <a:fillRect/>
          </a:stretch>
        </p:blipFill>
        <p:spPr bwMode="auto">
          <a:xfrm>
            <a:off x="5094288" y="3929063"/>
            <a:ext cx="3805237" cy="252888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4491"/>
                                        </p:tgtEl>
                                        <p:attrNameLst>
                                          <p:attrName>style.visibility</p:attrName>
                                        </p:attrNameLst>
                                      </p:cBhvr>
                                      <p:to>
                                        <p:strVal val="visible"/>
                                      </p:to>
                                    </p:set>
                                    <p:anim calcmode="lin" valueType="num">
                                      <p:cBhvr additive="base">
                                        <p:cTn id="7" dur="500" fill="hold"/>
                                        <p:tgtEl>
                                          <p:spTgt spid="404491"/>
                                        </p:tgtEl>
                                        <p:attrNameLst>
                                          <p:attrName>ppt_x</p:attrName>
                                        </p:attrNameLst>
                                      </p:cBhvr>
                                      <p:tavLst>
                                        <p:tav tm="0">
                                          <p:val>
                                            <p:strVal val="#ppt_x"/>
                                          </p:val>
                                        </p:tav>
                                        <p:tav tm="100000">
                                          <p:val>
                                            <p:strVal val="#ppt_x"/>
                                          </p:val>
                                        </p:tav>
                                      </p:tavLst>
                                    </p:anim>
                                    <p:anim calcmode="lin" valueType="num">
                                      <p:cBhvr additive="base">
                                        <p:cTn id="8" dur="500" fill="hold"/>
                                        <p:tgtEl>
                                          <p:spTgt spid="4044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4487"/>
                                        </p:tgtEl>
                                        <p:attrNameLst>
                                          <p:attrName>style.visibility</p:attrName>
                                        </p:attrNameLst>
                                      </p:cBhvr>
                                      <p:to>
                                        <p:strVal val="visible"/>
                                      </p:to>
                                    </p:set>
                                    <p:anim calcmode="lin" valueType="num">
                                      <p:cBhvr additive="base">
                                        <p:cTn id="13" dur="500" fill="hold"/>
                                        <p:tgtEl>
                                          <p:spTgt spid="404487"/>
                                        </p:tgtEl>
                                        <p:attrNameLst>
                                          <p:attrName>ppt_x</p:attrName>
                                        </p:attrNameLst>
                                      </p:cBhvr>
                                      <p:tavLst>
                                        <p:tav tm="0">
                                          <p:val>
                                            <p:strVal val="#ppt_x"/>
                                          </p:val>
                                        </p:tav>
                                        <p:tav tm="100000">
                                          <p:val>
                                            <p:strVal val="#ppt_x"/>
                                          </p:val>
                                        </p:tav>
                                      </p:tavLst>
                                    </p:anim>
                                    <p:anim calcmode="lin" valueType="num">
                                      <p:cBhvr additive="base">
                                        <p:cTn id="14" dur="500" fill="hold"/>
                                        <p:tgtEl>
                                          <p:spTgt spid="404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4493"/>
                                        </p:tgtEl>
                                        <p:attrNameLst>
                                          <p:attrName>style.visibility</p:attrName>
                                        </p:attrNameLst>
                                      </p:cBhvr>
                                      <p:to>
                                        <p:strVal val="visible"/>
                                      </p:to>
                                    </p:set>
                                    <p:anim calcmode="lin" valueType="num">
                                      <p:cBhvr additive="base">
                                        <p:cTn id="19" dur="500" fill="hold"/>
                                        <p:tgtEl>
                                          <p:spTgt spid="404493"/>
                                        </p:tgtEl>
                                        <p:attrNameLst>
                                          <p:attrName>ppt_x</p:attrName>
                                        </p:attrNameLst>
                                      </p:cBhvr>
                                      <p:tavLst>
                                        <p:tav tm="0">
                                          <p:val>
                                            <p:strVal val="#ppt_x"/>
                                          </p:val>
                                        </p:tav>
                                        <p:tav tm="100000">
                                          <p:val>
                                            <p:strVal val="#ppt_x"/>
                                          </p:val>
                                        </p:tav>
                                      </p:tavLst>
                                    </p:anim>
                                    <p:anim calcmode="lin" valueType="num">
                                      <p:cBhvr additive="base">
                                        <p:cTn id="20" dur="500" fill="hold"/>
                                        <p:tgtEl>
                                          <p:spTgt spid="404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solidFill>
                  <a:schemeClr val="bg1"/>
                </a:solidFill>
              </a:rPr>
              <a:t>Goldwind USA</a:t>
            </a:r>
            <a:br>
              <a:rPr lang="en-US" smtClean="0">
                <a:solidFill>
                  <a:schemeClr val="bg1"/>
                </a:solidFill>
              </a:rPr>
            </a:br>
            <a:r>
              <a:rPr lang="en-US" sz="2000" smtClean="0">
                <a:solidFill>
                  <a:schemeClr val="bg1"/>
                </a:solidFill>
              </a:rPr>
              <a:t>Xinjiang Goldwind Science and Technology Company</a:t>
            </a:r>
            <a:endParaRPr lang="en-US" smtClean="0">
              <a:solidFill>
                <a:schemeClr val="bg1"/>
              </a:solidFill>
            </a:endParaRPr>
          </a:p>
        </p:txBody>
      </p:sp>
      <p:sp>
        <p:nvSpPr>
          <p:cNvPr id="28675" name="Content Placeholder 2"/>
          <p:cNvSpPr>
            <a:spLocks noGrp="1"/>
          </p:cNvSpPr>
          <p:nvPr>
            <p:ph idx="1"/>
          </p:nvPr>
        </p:nvSpPr>
        <p:spPr/>
        <p:txBody>
          <a:bodyPr/>
          <a:lstStyle/>
          <a:p>
            <a:endParaRPr lang="en-US" smtClean="0"/>
          </a:p>
        </p:txBody>
      </p:sp>
      <p:pic>
        <p:nvPicPr>
          <p:cNvPr id="28676" name="Picture 2" descr="http://graphics8.nytimes.com/images/2010/12/16/business/16WIND/16WIND-popup.jpg"/>
          <p:cNvPicPr>
            <a:picLocks noChangeAspect="1" noChangeArrowheads="1"/>
          </p:cNvPicPr>
          <p:nvPr/>
        </p:nvPicPr>
        <p:blipFill>
          <a:blip r:embed="rId3" cstate="print"/>
          <a:srcRect/>
          <a:stretch>
            <a:fillRect/>
          </a:stretch>
        </p:blipFill>
        <p:spPr bwMode="auto">
          <a:xfrm>
            <a:off x="0" y="977900"/>
            <a:ext cx="4986338" cy="3344863"/>
          </a:xfrm>
          <a:prstGeom prst="rect">
            <a:avLst/>
          </a:prstGeom>
          <a:noFill/>
          <a:ln w="9525">
            <a:noFill/>
            <a:miter lim="800000"/>
            <a:headEnd/>
            <a:tailEnd/>
          </a:ln>
        </p:spPr>
      </p:pic>
      <p:pic>
        <p:nvPicPr>
          <p:cNvPr id="28677" name="Picture 4" descr="http://graphics8.nytimes.com/images/2010/12/16/business/16windgfc/16windgfc-popup.jpg"/>
          <p:cNvPicPr>
            <a:picLocks noChangeAspect="1" noChangeArrowheads="1"/>
          </p:cNvPicPr>
          <p:nvPr/>
        </p:nvPicPr>
        <p:blipFill>
          <a:blip r:embed="rId4" cstate="print"/>
          <a:srcRect/>
          <a:stretch>
            <a:fillRect/>
          </a:stretch>
        </p:blipFill>
        <p:spPr bwMode="auto">
          <a:xfrm>
            <a:off x="6340475" y="0"/>
            <a:ext cx="2803525" cy="6858000"/>
          </a:xfrm>
          <a:prstGeom prst="rect">
            <a:avLst/>
          </a:prstGeom>
          <a:noFill/>
          <a:ln w="9525">
            <a:noFill/>
            <a:miter lim="800000"/>
            <a:headEnd/>
            <a:tailEnd/>
          </a:ln>
        </p:spPr>
      </p:pic>
      <p:pic>
        <p:nvPicPr>
          <p:cNvPr id="28678" name="Picture 6" descr="http://graphics8.nytimes.com/images/2010/12/16/business/subWindjp1/subWindjp1-popup.jpg"/>
          <p:cNvPicPr>
            <a:picLocks noChangeAspect="1" noChangeArrowheads="1"/>
          </p:cNvPicPr>
          <p:nvPr/>
        </p:nvPicPr>
        <p:blipFill>
          <a:blip r:embed="rId5" cstate="print"/>
          <a:srcRect/>
          <a:stretch>
            <a:fillRect/>
          </a:stretch>
        </p:blipFill>
        <p:spPr bwMode="auto">
          <a:xfrm>
            <a:off x="1368425" y="3638550"/>
            <a:ext cx="4970463" cy="32194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8437" name="Text Box 32"/>
          <p:cNvSpPr txBox="1">
            <a:spLocks noChangeArrowheads="1"/>
          </p:cNvSpPr>
          <p:nvPr/>
        </p:nvSpPr>
        <p:spPr bwMode="auto">
          <a:xfrm>
            <a:off x="241300" y="3049588"/>
            <a:ext cx="3359150" cy="700087"/>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Sizing 	</a:t>
            </a:r>
            <a:r>
              <a:rPr lang="en-US" sz="1200" smtClean="0">
                <a:solidFill>
                  <a:srgbClr val="000000"/>
                </a:solidFill>
              </a:rPr>
              <a:t>- Working capital &amp; capital investment</a:t>
            </a:r>
          </a:p>
          <a:p>
            <a:pPr marL="58738"/>
            <a:r>
              <a:rPr lang="en-US" sz="1200" smtClean="0">
                <a:solidFill>
                  <a:srgbClr val="000000"/>
                </a:solidFill>
              </a:rPr>
              <a:t>	- Taxes and local incentives</a:t>
            </a:r>
          </a:p>
          <a:p>
            <a:pPr marL="58738"/>
            <a:r>
              <a:rPr lang="en-US" sz="1200" smtClean="0">
                <a:solidFill>
                  <a:srgbClr val="000000"/>
                </a:solidFill>
              </a:rPr>
              <a:t>	- Relationship to total capacity</a:t>
            </a:r>
          </a:p>
        </p:txBody>
      </p:sp>
      <p:sp>
        <p:nvSpPr>
          <p:cNvPr id="18441" name="Text Box 66"/>
          <p:cNvSpPr txBox="1">
            <a:spLocks noChangeArrowheads="1"/>
          </p:cNvSpPr>
          <p:nvPr/>
        </p:nvSpPr>
        <p:spPr bwMode="auto">
          <a:xfrm>
            <a:off x="241300" y="3884613"/>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Timing 	</a:t>
            </a:r>
            <a:r>
              <a:rPr lang="en-US" sz="1200" smtClean="0">
                <a:solidFill>
                  <a:srgbClr val="000000"/>
                </a:solidFill>
              </a:rPr>
              <a:t>- Lead-time for startup</a:t>
            </a:r>
          </a:p>
          <a:p>
            <a:pPr marL="58738"/>
            <a:r>
              <a:rPr lang="en-US" sz="1200" smtClean="0">
                <a:solidFill>
                  <a:srgbClr val="000000"/>
                </a:solidFill>
              </a:rPr>
              <a:t>	- Ramp-up time to capacity and quality</a:t>
            </a:r>
          </a:p>
        </p:txBody>
      </p:sp>
      <p:sp>
        <p:nvSpPr>
          <p:cNvPr id="18442" name="Text Box 69"/>
          <p:cNvSpPr txBox="1">
            <a:spLocks noChangeArrowheads="1"/>
          </p:cNvSpPr>
          <p:nvPr/>
        </p:nvSpPr>
        <p:spPr bwMode="auto">
          <a:xfrm>
            <a:off x="241300" y="4521200"/>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Type 	</a:t>
            </a:r>
            <a:r>
              <a:rPr lang="en-US" sz="1200" smtClean="0">
                <a:solidFill>
                  <a:srgbClr val="000000"/>
                </a:solidFill>
              </a:rPr>
              <a:t>- Role and focus of plant</a:t>
            </a:r>
          </a:p>
          <a:p>
            <a:pPr marL="58738"/>
            <a:r>
              <a:rPr lang="en-US" sz="1200" smtClean="0">
                <a:solidFill>
                  <a:srgbClr val="000000"/>
                </a:solidFill>
              </a:rPr>
              <a:t>	- Flexibility and automation</a:t>
            </a:r>
          </a:p>
        </p:txBody>
      </p:sp>
      <p:sp>
        <p:nvSpPr>
          <p:cNvPr id="18443" name="Text Box 70"/>
          <p:cNvSpPr txBox="1">
            <a:spLocks noChangeArrowheads="1"/>
          </p:cNvSpPr>
          <p:nvPr/>
        </p:nvSpPr>
        <p:spPr bwMode="auto">
          <a:xfrm>
            <a:off x="241300" y="5208588"/>
            <a:ext cx="3359150" cy="517525"/>
          </a:xfrm>
          <a:prstGeom prst="rect">
            <a:avLst/>
          </a:prstGeom>
          <a:solidFill>
            <a:schemeClr val="accent2"/>
          </a:solidFill>
          <a:ln w="9525" algn="ctr">
            <a:solidFill>
              <a:schemeClr val="tx1"/>
            </a:solidFill>
            <a:miter lim="800000"/>
            <a:headEnd/>
            <a:tailEnd/>
          </a:ln>
        </p:spPr>
        <p:txBody>
          <a:bodyPr lIns="0" rIns="0" anchor="ctr" anchorCtr="1"/>
          <a:lstStyle/>
          <a:p>
            <a:pPr marL="58738" algn="ctr"/>
            <a:r>
              <a:rPr lang="en-US" b="1" smtClean="0">
                <a:solidFill>
                  <a:srgbClr val="FFFFFF"/>
                </a:solidFill>
              </a:rPr>
              <a:t>Location</a:t>
            </a:r>
            <a:endParaRPr lang="en-US" sz="1200" smtClean="0">
              <a:solidFill>
                <a:srgbClr val="FFFFFF"/>
              </a:solidFill>
            </a:endParaRPr>
          </a:p>
        </p:txBody>
      </p:sp>
      <p:sp>
        <p:nvSpPr>
          <p:cNvPr id="18444" name="Text Box 71"/>
          <p:cNvSpPr txBox="1">
            <a:spLocks noChangeArrowheads="1"/>
          </p:cNvSpPr>
          <p:nvPr/>
        </p:nvSpPr>
        <p:spPr bwMode="auto">
          <a:xfrm>
            <a:off x="5080000" y="3049588"/>
            <a:ext cx="3359150" cy="700087"/>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Supply 	</a:t>
            </a:r>
            <a:r>
              <a:rPr lang="en-US" sz="1200" smtClean="0">
                <a:solidFill>
                  <a:srgbClr val="000000"/>
                </a:solidFill>
              </a:rPr>
              <a:t>- Availability and total landed cost of inputs (labor, energy, material…)</a:t>
            </a:r>
          </a:p>
          <a:p>
            <a:pPr marL="914400" indent="-855663"/>
            <a:r>
              <a:rPr lang="en-US" sz="1200" smtClean="0">
                <a:solidFill>
                  <a:srgbClr val="000000"/>
                </a:solidFill>
              </a:rPr>
              <a:t>	- Supplier relationship management</a:t>
            </a:r>
          </a:p>
        </p:txBody>
      </p:sp>
      <p:sp>
        <p:nvSpPr>
          <p:cNvPr id="18445" name="Text Box 72"/>
          <p:cNvSpPr txBox="1">
            <a:spLocks noChangeArrowheads="1"/>
          </p:cNvSpPr>
          <p:nvPr/>
        </p:nvSpPr>
        <p:spPr bwMode="auto">
          <a:xfrm>
            <a:off x="5080000" y="381000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Technology </a:t>
            </a:r>
            <a:r>
              <a:rPr lang="en-US" sz="1200" smtClean="0">
                <a:solidFill>
                  <a:srgbClr val="000000"/>
                </a:solidFill>
              </a:rPr>
              <a:t>– Knowledge &amp; skills</a:t>
            </a:r>
          </a:p>
          <a:p>
            <a:pPr marL="914400" indent="-855663"/>
            <a:r>
              <a:rPr lang="en-US" sz="1200" smtClean="0">
                <a:solidFill>
                  <a:srgbClr val="000000"/>
                </a:solidFill>
              </a:rPr>
              <a:t>	- Infrastructure (transportation, …)</a:t>
            </a:r>
          </a:p>
          <a:p>
            <a:pPr marL="914400" indent="-855663"/>
            <a:r>
              <a:rPr lang="en-US" sz="1200" smtClean="0">
                <a:solidFill>
                  <a:srgbClr val="000000"/>
                </a:solidFill>
              </a:rPr>
              <a:t>	- Network planning &amp; coordination</a:t>
            </a:r>
          </a:p>
        </p:txBody>
      </p:sp>
      <p:sp>
        <p:nvSpPr>
          <p:cNvPr id="18446" name="Text Box 73"/>
          <p:cNvSpPr txBox="1">
            <a:spLocks noChangeArrowheads="1"/>
          </p:cNvSpPr>
          <p:nvPr/>
        </p:nvSpPr>
        <p:spPr bwMode="auto">
          <a:xfrm>
            <a:off x="5080000" y="462915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Demand </a:t>
            </a:r>
            <a:r>
              <a:rPr lang="en-US" sz="1200" smtClean="0">
                <a:solidFill>
                  <a:srgbClr val="000000"/>
                </a:solidFill>
              </a:rPr>
              <a:t>– Access &amp; market forecasts</a:t>
            </a:r>
          </a:p>
          <a:p>
            <a:pPr marL="914400" indent="-855663"/>
            <a:r>
              <a:rPr lang="en-US" sz="1200" smtClean="0">
                <a:solidFill>
                  <a:srgbClr val="000000"/>
                </a:solidFill>
              </a:rPr>
              <a:t>	- Competition</a:t>
            </a:r>
          </a:p>
          <a:p>
            <a:pPr marL="914400" indent="-855663"/>
            <a:r>
              <a:rPr lang="en-US" sz="1200" smtClean="0">
                <a:solidFill>
                  <a:srgbClr val="000000"/>
                </a:solidFill>
              </a:rPr>
              <a:t>	- Local presence, content, service level</a:t>
            </a:r>
          </a:p>
        </p:txBody>
      </p:sp>
      <p:sp>
        <p:nvSpPr>
          <p:cNvPr id="18447" name="Text Box 74"/>
          <p:cNvSpPr txBox="1">
            <a:spLocks noChangeArrowheads="1"/>
          </p:cNvSpPr>
          <p:nvPr/>
        </p:nvSpPr>
        <p:spPr bwMode="auto">
          <a:xfrm>
            <a:off x="5080000" y="5432425"/>
            <a:ext cx="3359150" cy="36353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Innovation </a:t>
            </a:r>
            <a:r>
              <a:rPr lang="en-US" sz="1200" smtClean="0">
                <a:solidFill>
                  <a:srgbClr val="000000"/>
                </a:solidFill>
              </a:rPr>
              <a:t>– role in network</a:t>
            </a:r>
          </a:p>
        </p:txBody>
      </p:sp>
      <p:sp>
        <p:nvSpPr>
          <p:cNvPr id="18448" name="Text Box 76"/>
          <p:cNvSpPr txBox="1">
            <a:spLocks noChangeArrowheads="1"/>
          </p:cNvSpPr>
          <p:nvPr/>
        </p:nvSpPr>
        <p:spPr bwMode="auto">
          <a:xfrm>
            <a:off x="3587750" y="5848350"/>
            <a:ext cx="4851400" cy="906463"/>
          </a:xfrm>
          <a:prstGeom prst="rect">
            <a:avLst/>
          </a:prstGeom>
          <a:solidFill>
            <a:srgbClr val="CCECFF"/>
          </a:solidFill>
          <a:ln w="9525" algn="ctr">
            <a:solidFill>
              <a:schemeClr val="tx1"/>
            </a:solidFill>
            <a:miter lim="800000"/>
            <a:headEnd/>
            <a:tailEnd/>
          </a:ln>
        </p:spPr>
        <p:txBody>
          <a:bodyPr lIns="0" rIns="0"/>
          <a:lstStyle/>
          <a:p>
            <a:pPr marL="1484313" indent="-1425575"/>
            <a:r>
              <a:rPr lang="en-US" sz="1600" b="1" smtClean="0">
                <a:solidFill>
                  <a:srgbClr val="333399"/>
                </a:solidFill>
              </a:rPr>
              <a:t>Macroeconomic </a:t>
            </a:r>
            <a:r>
              <a:rPr lang="en-US" sz="1200" smtClean="0">
                <a:solidFill>
                  <a:srgbClr val="000000"/>
                </a:solidFill>
              </a:rPr>
              <a:t>– Risk: monetary, political, IP and strategic flexibility</a:t>
            </a:r>
          </a:p>
          <a:p>
            <a:pPr marL="1484313" indent="-1425575"/>
            <a:r>
              <a:rPr lang="en-US" sz="1200" smtClean="0">
                <a:solidFill>
                  <a:srgbClr val="333399"/>
                </a:solidFill>
              </a:rPr>
              <a:t>and</a:t>
            </a:r>
            <a:r>
              <a:rPr lang="en-US" sz="1200" smtClean="0">
                <a:solidFill>
                  <a:srgbClr val="000000"/>
                </a:solidFill>
              </a:rPr>
              <a:t>	- Protection (tariffs, quotas, …) &amp; trade agreements</a:t>
            </a:r>
          </a:p>
          <a:p>
            <a:pPr marL="1484313" indent="-1425575"/>
            <a:r>
              <a:rPr lang="en-US" sz="1600" b="1" smtClean="0">
                <a:solidFill>
                  <a:srgbClr val="333399"/>
                </a:solidFill>
              </a:rPr>
              <a:t>Non-Market</a:t>
            </a:r>
            <a:r>
              <a:rPr lang="en-US" sz="1200" smtClean="0">
                <a:solidFill>
                  <a:srgbClr val="000000"/>
                </a:solidFill>
              </a:rPr>
              <a:t>	- Corporate social responsibility</a:t>
            </a:r>
          </a:p>
          <a:p>
            <a:pPr marL="1484313" indent="-1425575"/>
            <a:r>
              <a:rPr lang="en-US" sz="1200" smtClean="0">
                <a:solidFill>
                  <a:srgbClr val="000000"/>
                </a:solidFill>
              </a:rPr>
              <a:t>	- Soft factors (attractiveness to live, …)</a:t>
            </a:r>
          </a:p>
        </p:txBody>
      </p:sp>
      <p:cxnSp>
        <p:nvCxnSpPr>
          <p:cNvPr id="18449" name="AutoShape 78"/>
          <p:cNvCxnSpPr>
            <a:cxnSpLocks noChangeShapeType="1"/>
            <a:endCxn id="18437" idx="0"/>
          </p:cNvCxnSpPr>
          <p:nvPr/>
        </p:nvCxnSpPr>
        <p:spPr bwMode="auto">
          <a:xfrm rot="10800000" flipV="1">
            <a:off x="1920875" y="2683378"/>
            <a:ext cx="1181248" cy="366209"/>
          </a:xfrm>
          <a:prstGeom prst="straightConnector1">
            <a:avLst/>
          </a:prstGeom>
          <a:noFill/>
          <a:ln w="9525">
            <a:solidFill>
              <a:schemeClr val="tx1"/>
            </a:solidFill>
            <a:round/>
            <a:headEnd/>
            <a:tailEnd/>
          </a:ln>
        </p:spPr>
      </p:cxnSp>
      <p:cxnSp>
        <p:nvCxnSpPr>
          <p:cNvPr id="18450" name="AutoShape 79"/>
          <p:cNvCxnSpPr>
            <a:cxnSpLocks noChangeShapeType="1"/>
            <a:stCxn id="18437" idx="2"/>
            <a:endCxn id="18441" idx="0"/>
          </p:cNvCxnSpPr>
          <p:nvPr/>
        </p:nvCxnSpPr>
        <p:spPr bwMode="auto">
          <a:xfrm>
            <a:off x="1920875" y="3749675"/>
            <a:ext cx="0" cy="134938"/>
          </a:xfrm>
          <a:prstGeom prst="straightConnector1">
            <a:avLst/>
          </a:prstGeom>
          <a:noFill/>
          <a:ln w="9525">
            <a:solidFill>
              <a:schemeClr val="tx1"/>
            </a:solidFill>
            <a:round/>
            <a:headEnd/>
            <a:tailEnd/>
          </a:ln>
        </p:spPr>
      </p:cxnSp>
      <p:cxnSp>
        <p:nvCxnSpPr>
          <p:cNvPr id="18451" name="AutoShape 80"/>
          <p:cNvCxnSpPr>
            <a:cxnSpLocks noChangeShapeType="1"/>
            <a:stCxn id="18441" idx="2"/>
            <a:endCxn id="18442" idx="0"/>
          </p:cNvCxnSpPr>
          <p:nvPr/>
        </p:nvCxnSpPr>
        <p:spPr bwMode="auto">
          <a:xfrm>
            <a:off x="1920875" y="4402138"/>
            <a:ext cx="0" cy="119062"/>
          </a:xfrm>
          <a:prstGeom prst="straightConnector1">
            <a:avLst/>
          </a:prstGeom>
          <a:noFill/>
          <a:ln w="9525">
            <a:solidFill>
              <a:schemeClr val="tx1"/>
            </a:solidFill>
            <a:round/>
            <a:headEnd/>
            <a:tailEnd/>
          </a:ln>
        </p:spPr>
      </p:cxnSp>
      <p:cxnSp>
        <p:nvCxnSpPr>
          <p:cNvPr id="18452" name="AutoShape 81"/>
          <p:cNvCxnSpPr>
            <a:cxnSpLocks noChangeShapeType="1"/>
            <a:stCxn id="18442" idx="2"/>
            <a:endCxn id="18443" idx="0"/>
          </p:cNvCxnSpPr>
          <p:nvPr/>
        </p:nvCxnSpPr>
        <p:spPr bwMode="auto">
          <a:xfrm>
            <a:off x="1920875" y="5038725"/>
            <a:ext cx="0" cy="169863"/>
          </a:xfrm>
          <a:prstGeom prst="straightConnector1">
            <a:avLst/>
          </a:prstGeom>
          <a:noFill/>
          <a:ln w="9525">
            <a:solidFill>
              <a:schemeClr val="tx1"/>
            </a:solidFill>
            <a:round/>
            <a:headEnd/>
            <a:tailEnd/>
          </a:ln>
        </p:spPr>
      </p:cxnSp>
      <p:cxnSp>
        <p:nvCxnSpPr>
          <p:cNvPr id="18453" name="AutoShape 82"/>
          <p:cNvCxnSpPr>
            <a:cxnSpLocks noChangeShapeType="1"/>
            <a:stCxn id="33" idx="2"/>
            <a:endCxn id="18444" idx="0"/>
          </p:cNvCxnSpPr>
          <p:nvPr/>
        </p:nvCxnSpPr>
        <p:spPr bwMode="auto">
          <a:xfrm rot="16200000" flipH="1">
            <a:off x="5978052" y="2268064"/>
            <a:ext cx="410435" cy="1152612"/>
          </a:xfrm>
          <a:prstGeom prst="straightConnector1">
            <a:avLst/>
          </a:prstGeom>
          <a:noFill/>
          <a:ln w="9525">
            <a:solidFill>
              <a:schemeClr val="tx1"/>
            </a:solidFill>
            <a:round/>
            <a:headEnd/>
            <a:tailEnd/>
          </a:ln>
        </p:spPr>
      </p:cxnSp>
      <p:cxnSp>
        <p:nvCxnSpPr>
          <p:cNvPr id="18454" name="AutoShape 83"/>
          <p:cNvCxnSpPr>
            <a:cxnSpLocks noChangeShapeType="1"/>
            <a:stCxn id="18444" idx="2"/>
            <a:endCxn id="18445" idx="0"/>
          </p:cNvCxnSpPr>
          <p:nvPr/>
        </p:nvCxnSpPr>
        <p:spPr bwMode="auto">
          <a:xfrm>
            <a:off x="6759575" y="3749675"/>
            <a:ext cx="0" cy="60325"/>
          </a:xfrm>
          <a:prstGeom prst="straightConnector1">
            <a:avLst/>
          </a:prstGeom>
          <a:noFill/>
          <a:ln w="9525">
            <a:solidFill>
              <a:schemeClr val="tx1"/>
            </a:solidFill>
            <a:round/>
            <a:headEnd/>
            <a:tailEnd/>
          </a:ln>
        </p:spPr>
      </p:cxnSp>
      <p:cxnSp>
        <p:nvCxnSpPr>
          <p:cNvPr id="18455" name="AutoShape 84"/>
          <p:cNvCxnSpPr>
            <a:cxnSpLocks noChangeShapeType="1"/>
            <a:stCxn id="18445" idx="2"/>
            <a:endCxn id="18446" idx="0"/>
          </p:cNvCxnSpPr>
          <p:nvPr/>
        </p:nvCxnSpPr>
        <p:spPr bwMode="auto">
          <a:xfrm>
            <a:off x="6759575" y="4510088"/>
            <a:ext cx="0" cy="119062"/>
          </a:xfrm>
          <a:prstGeom prst="straightConnector1">
            <a:avLst/>
          </a:prstGeom>
          <a:noFill/>
          <a:ln w="9525">
            <a:solidFill>
              <a:schemeClr val="tx1"/>
            </a:solidFill>
            <a:round/>
            <a:headEnd/>
            <a:tailEnd/>
          </a:ln>
        </p:spPr>
      </p:cxnSp>
      <p:cxnSp>
        <p:nvCxnSpPr>
          <p:cNvPr id="18456" name="AutoShape 85"/>
          <p:cNvCxnSpPr>
            <a:cxnSpLocks noChangeShapeType="1"/>
            <a:stCxn id="18446" idx="2"/>
            <a:endCxn id="18447" idx="0"/>
          </p:cNvCxnSpPr>
          <p:nvPr/>
        </p:nvCxnSpPr>
        <p:spPr bwMode="auto">
          <a:xfrm>
            <a:off x="6759575" y="5329238"/>
            <a:ext cx="0" cy="103187"/>
          </a:xfrm>
          <a:prstGeom prst="straightConnector1">
            <a:avLst/>
          </a:prstGeom>
          <a:noFill/>
          <a:ln w="9525">
            <a:solidFill>
              <a:schemeClr val="tx1"/>
            </a:solidFill>
            <a:round/>
            <a:headEnd/>
            <a:tailEnd/>
          </a:ln>
        </p:spPr>
      </p:cxnSp>
      <p:cxnSp>
        <p:nvCxnSpPr>
          <p:cNvPr id="18457" name="AutoShape 86"/>
          <p:cNvCxnSpPr>
            <a:cxnSpLocks noChangeShapeType="1"/>
            <a:stCxn id="18443" idx="3"/>
            <a:endCxn id="18444" idx="1"/>
          </p:cNvCxnSpPr>
          <p:nvPr/>
        </p:nvCxnSpPr>
        <p:spPr bwMode="auto">
          <a:xfrm flipV="1">
            <a:off x="3600450" y="3400425"/>
            <a:ext cx="1479550" cy="2066925"/>
          </a:xfrm>
          <a:prstGeom prst="straightConnector1">
            <a:avLst/>
          </a:prstGeom>
          <a:noFill/>
          <a:ln w="9525">
            <a:solidFill>
              <a:schemeClr val="tx1"/>
            </a:solidFill>
            <a:round/>
            <a:headEnd/>
            <a:tailEnd/>
          </a:ln>
        </p:spPr>
      </p:cxnSp>
      <p:cxnSp>
        <p:nvCxnSpPr>
          <p:cNvPr id="18458" name="AutoShape 87"/>
          <p:cNvCxnSpPr>
            <a:cxnSpLocks noChangeShapeType="1"/>
            <a:stCxn id="18443" idx="3"/>
            <a:endCxn id="18445" idx="1"/>
          </p:cNvCxnSpPr>
          <p:nvPr/>
        </p:nvCxnSpPr>
        <p:spPr bwMode="auto">
          <a:xfrm flipV="1">
            <a:off x="3600450" y="4160838"/>
            <a:ext cx="1479550" cy="1306512"/>
          </a:xfrm>
          <a:prstGeom prst="straightConnector1">
            <a:avLst/>
          </a:prstGeom>
          <a:noFill/>
          <a:ln w="9525">
            <a:solidFill>
              <a:schemeClr val="tx1"/>
            </a:solidFill>
            <a:round/>
            <a:headEnd/>
            <a:tailEnd/>
          </a:ln>
        </p:spPr>
      </p:cxnSp>
      <p:cxnSp>
        <p:nvCxnSpPr>
          <p:cNvPr id="18459" name="AutoShape 88"/>
          <p:cNvCxnSpPr>
            <a:cxnSpLocks noChangeShapeType="1"/>
            <a:stCxn id="18443" idx="3"/>
            <a:endCxn id="18446" idx="1"/>
          </p:cNvCxnSpPr>
          <p:nvPr/>
        </p:nvCxnSpPr>
        <p:spPr bwMode="auto">
          <a:xfrm flipV="1">
            <a:off x="3600450" y="4979988"/>
            <a:ext cx="1479550" cy="487362"/>
          </a:xfrm>
          <a:prstGeom prst="straightConnector1">
            <a:avLst/>
          </a:prstGeom>
          <a:noFill/>
          <a:ln w="9525">
            <a:solidFill>
              <a:schemeClr val="tx1"/>
            </a:solidFill>
            <a:round/>
            <a:headEnd/>
            <a:tailEnd/>
          </a:ln>
        </p:spPr>
      </p:cxnSp>
      <p:cxnSp>
        <p:nvCxnSpPr>
          <p:cNvPr id="18460" name="AutoShape 89"/>
          <p:cNvCxnSpPr>
            <a:cxnSpLocks noChangeShapeType="1"/>
            <a:stCxn id="18443" idx="3"/>
            <a:endCxn id="18447" idx="1"/>
          </p:cNvCxnSpPr>
          <p:nvPr/>
        </p:nvCxnSpPr>
        <p:spPr bwMode="auto">
          <a:xfrm>
            <a:off x="3600450" y="5467350"/>
            <a:ext cx="1479550" cy="147638"/>
          </a:xfrm>
          <a:prstGeom prst="straightConnector1">
            <a:avLst/>
          </a:prstGeom>
          <a:noFill/>
          <a:ln w="9525">
            <a:solidFill>
              <a:schemeClr val="tx1"/>
            </a:solidFill>
            <a:round/>
            <a:headEnd/>
            <a:tailEnd/>
          </a:ln>
        </p:spPr>
      </p:cxnSp>
      <p:cxnSp>
        <p:nvCxnSpPr>
          <p:cNvPr id="18461" name="AutoShape 90"/>
          <p:cNvCxnSpPr>
            <a:cxnSpLocks noChangeShapeType="1"/>
            <a:stCxn id="18443" idx="2"/>
            <a:endCxn id="18448" idx="1"/>
          </p:cNvCxnSpPr>
          <p:nvPr/>
        </p:nvCxnSpPr>
        <p:spPr bwMode="auto">
          <a:xfrm rot="16200000" flipH="1">
            <a:off x="2466182" y="5180806"/>
            <a:ext cx="576262" cy="1666875"/>
          </a:xfrm>
          <a:prstGeom prst="bentConnector2">
            <a:avLst/>
          </a:prstGeom>
          <a:noFill/>
          <a:ln w="9525">
            <a:solidFill>
              <a:schemeClr val="tx1"/>
            </a:solidFill>
            <a:miter lim="800000"/>
            <a:headEnd/>
            <a:tailEnd/>
          </a:ln>
        </p:spPr>
      </p:cxnSp>
      <p:graphicFrame>
        <p:nvGraphicFramePr>
          <p:cNvPr id="30" name="Content Placeholder 3"/>
          <p:cNvGraphicFramePr>
            <a:graphicFrameLocks/>
          </p:cNvGraphicFramePr>
          <p:nvPr/>
        </p:nvGraphicFramePr>
        <p:xfrm>
          <a:off x="2162086" y="102539"/>
          <a:ext cx="4777980" cy="2545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Rectangle 30"/>
          <p:cNvSpPr/>
          <p:nvPr/>
        </p:nvSpPr>
        <p:spPr>
          <a:xfrm>
            <a:off x="4042976" y="472544"/>
            <a:ext cx="983672"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2" name="Rectangle 31"/>
          <p:cNvSpPr/>
          <p:nvPr/>
        </p:nvSpPr>
        <p:spPr>
          <a:xfrm>
            <a:off x="2937752" y="2177488"/>
            <a:ext cx="1109604"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3" name="Rectangle 32"/>
          <p:cNvSpPr/>
          <p:nvPr/>
        </p:nvSpPr>
        <p:spPr>
          <a:xfrm>
            <a:off x="4787555" y="2177488"/>
            <a:ext cx="1638816"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4" name="Rectangle 33"/>
          <p:cNvSpPr/>
          <p:nvPr/>
        </p:nvSpPr>
        <p:spPr>
          <a:xfrm>
            <a:off x="3513281" y="1407165"/>
            <a:ext cx="2084094" cy="400110"/>
          </a:xfrm>
          <a:prstGeom prst="rect">
            <a:avLst/>
          </a:prstGeom>
          <a:noFill/>
        </p:spPr>
        <p:txBody>
          <a:bodyPr wrap="square">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A Specialized Asset strategy should reduce </a:t>
            </a:r>
            <a:r>
              <a:rPr lang="en-US" dirty="0" err="1" smtClean="0"/>
              <a:t>leadtime</a:t>
            </a:r>
            <a:r>
              <a:rPr lang="en-US" dirty="0" smtClean="0"/>
              <a:t/>
            </a:r>
            <a:br>
              <a:rPr lang="en-US" dirty="0" smtClean="0"/>
            </a:br>
            <a:r>
              <a:rPr lang="en-US" dirty="0" smtClean="0"/>
              <a:t>	</a:t>
            </a:r>
            <a:r>
              <a:rPr lang="en-US" sz="2400" dirty="0" smtClean="0"/>
              <a:t>e.g. modular capacity and construction, concurrent design/build</a:t>
            </a:r>
            <a:endParaRPr lang="en-US" dirty="0" smtClean="0"/>
          </a:p>
        </p:txBody>
      </p:sp>
      <p:sp>
        <p:nvSpPr>
          <p:cNvPr id="18435" name="Rectangle 3"/>
          <p:cNvSpPr>
            <a:spLocks noGrp="1" noChangeArrowheads="1"/>
          </p:cNvSpPr>
          <p:nvPr>
            <p:ph type="body" idx="4294967295"/>
          </p:nvPr>
        </p:nvSpPr>
        <p:spPr>
          <a:xfrm>
            <a:off x="0" y="1487488"/>
            <a:ext cx="4062413" cy="2024062"/>
          </a:xfrm>
          <a:prstGeom prst="rect">
            <a:avLst/>
          </a:prstGeom>
        </p:spPr>
        <p:txBody>
          <a:bodyPr/>
          <a:lstStyle/>
          <a:p>
            <a:r>
              <a:rPr lang="en-US" sz="2000" dirty="0" smtClean="0"/>
              <a:t>Leading module manufacturer for </a:t>
            </a:r>
            <a:r>
              <a:rPr lang="en-US" sz="2000" dirty="0" err="1" smtClean="0"/>
              <a:t>pharma</a:t>
            </a:r>
            <a:r>
              <a:rPr lang="en-US" sz="2000" dirty="0" smtClean="0"/>
              <a:t> industry</a:t>
            </a:r>
          </a:p>
          <a:p>
            <a:r>
              <a:rPr lang="en-US" sz="2000" dirty="0" smtClean="0"/>
              <a:t>Started in 1986</a:t>
            </a:r>
          </a:p>
          <a:p>
            <a:r>
              <a:rPr lang="en-US" sz="2000" dirty="0" smtClean="0"/>
              <a:t>Swedish company</a:t>
            </a:r>
          </a:p>
          <a:p>
            <a:r>
              <a:rPr lang="en-US" sz="2000" dirty="0"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40677" y="1262485"/>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t>First factory in 1991</a:t>
            </a:r>
          </a:p>
          <a:p>
            <a:pPr marL="342900" indent="-342900" eaLnBrk="0" hangingPunct="0">
              <a:spcBef>
                <a:spcPct val="20000"/>
              </a:spcBef>
              <a:buClr>
                <a:srgbClr val="336633"/>
              </a:buClr>
              <a:buSzPct val="70000"/>
              <a:buFont typeface="Wingdings" pitchFamily="2" charset="2"/>
              <a:buChar char="l"/>
            </a:pPr>
            <a:r>
              <a:rPr lang="en-US" sz="1800"/>
              <a:t>Egypt insulin facility world record time (12 months!)</a:t>
            </a:r>
          </a:p>
        </p:txBody>
      </p:sp>
      <p:sp>
        <p:nvSpPr>
          <p:cNvPr id="18439" name="Rectangle 7"/>
          <p:cNvSpPr>
            <a:spLocks noChangeArrowheads="1"/>
          </p:cNvSpPr>
          <p:nvPr/>
        </p:nvSpPr>
        <p:spPr bwMode="auto">
          <a:xfrm>
            <a:off x="-42426" y="1153836"/>
            <a:ext cx="3016250" cy="457200"/>
          </a:xfrm>
          <a:prstGeom prst="rect">
            <a:avLst/>
          </a:prstGeom>
          <a:noFill/>
          <a:ln w="12700">
            <a:noFill/>
            <a:miter lim="800000"/>
            <a:headEnd/>
            <a:tailEnd/>
          </a:ln>
        </p:spPr>
        <p:txBody>
          <a:bodyPr wrap="none">
            <a:spAutoFit/>
          </a:bodyPr>
          <a:lstStyle/>
          <a:p>
            <a:pPr algn="ctr" eaLnBrk="0" hangingPunct="0"/>
            <a:r>
              <a:rPr lang="en-US" sz="2400" i="1" dirty="0">
                <a:solidFill>
                  <a:srgbClr val="990033"/>
                </a:solidFill>
              </a:rPr>
              <a:t>Who is </a:t>
            </a:r>
            <a:r>
              <a:rPr lang="en-US" sz="2400" i="1" dirty="0" err="1">
                <a:solidFill>
                  <a:srgbClr val="990033"/>
                </a:solidFill>
              </a:rPr>
              <a:t>Pharmadule</a:t>
            </a:r>
            <a:r>
              <a:rPr lang="en-US" sz="2400" i="1" dirty="0">
                <a:solidFill>
                  <a:srgbClr val="990033"/>
                </a:solidFill>
              </a:rPr>
              <a:t>?</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t>Ireland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Flexibility in Auto Industry</a:t>
            </a:r>
            <a:endParaRPr lang="en-US" dirty="0"/>
          </a:p>
        </p:txBody>
      </p:sp>
      <p:sp>
        <p:nvSpPr>
          <p:cNvPr id="18" name="Content Placeholder 1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ysClr val="windowText" lastClr="000000">
                  <a:lumMod val="65000"/>
                  <a:lumOff val="35000"/>
                </a:sysClr>
              </a:buClr>
              <a:buSzTx/>
              <a:buFont typeface="Arial"/>
              <a:buNone/>
              <a:tabLst/>
              <a:defRPr/>
            </a:pPr>
            <a:r>
              <a:rPr kumimoji="0" lang="en-US" sz="1800" b="0" i="0" u="none" strike="noStrike" kern="1200" cap="none" spc="0" normalizeH="0" baseline="0" noProof="0" smtClean="0">
                <a:ln>
                  <a:noFill/>
                </a:ln>
                <a:solidFill>
                  <a:sysClr val="windowText" lastClr="000000"/>
                </a:solidFill>
                <a:effectLst/>
                <a:uLnTx/>
                <a:uFillTx/>
                <a:latin typeface="Arial"/>
                <a:ea typeface="+mn-ea"/>
                <a:cs typeface="Arial"/>
              </a:rPr>
              <a:t>Ford adjusted primarily by increasing</a:t>
            </a:r>
            <a:endParaRPr kumimoji="0" lang="en-US" sz="1800" b="0" i="0" u="none" strike="noStrike" kern="1200" cap="none" spc="0" normalizeH="0" baseline="0" noProof="0" dirty="0">
              <a:ln>
                <a:noFill/>
              </a:ln>
              <a:solidFill>
                <a:sysClr val="windowText" lastClr="000000"/>
              </a:solidFill>
              <a:effectLst/>
              <a:uLnTx/>
              <a:uFillTx/>
              <a:latin typeface="Arial"/>
              <a:ea typeface="+mn-ea"/>
              <a:cs typeface="Arial"/>
            </a:endParaRPr>
          </a:p>
        </p:txBody>
      </p:sp>
      <p:pic>
        <p:nvPicPr>
          <p:cNvPr id="19" name="Picture 6"/>
          <p:cNvPicPr>
            <a:picLocks noChangeAspect="1" noChangeArrowheads="1"/>
          </p:cNvPicPr>
          <p:nvPr/>
        </p:nvPicPr>
        <p:blipFill>
          <a:blip r:embed="rId2" cstate="print"/>
          <a:srcRect/>
          <a:stretch>
            <a:fillRect/>
          </a:stretch>
        </p:blipFill>
        <p:spPr bwMode="auto">
          <a:xfrm>
            <a:off x="4621923" y="1066800"/>
            <a:ext cx="4064877" cy="2971800"/>
          </a:xfrm>
          <a:prstGeom prst="rect">
            <a:avLst/>
          </a:prstGeom>
          <a:noFill/>
          <a:ln w="9525">
            <a:noFill/>
            <a:miter lim="800000"/>
            <a:headEnd/>
            <a:tailEnd/>
          </a:ln>
          <a:effectLst/>
        </p:spPr>
      </p:pic>
      <p:grpSp>
        <p:nvGrpSpPr>
          <p:cNvPr id="20" name="Group 25"/>
          <p:cNvGrpSpPr/>
          <p:nvPr/>
        </p:nvGrpSpPr>
        <p:grpSpPr>
          <a:xfrm>
            <a:off x="381000" y="1066800"/>
            <a:ext cx="4064876" cy="2971800"/>
            <a:chOff x="381000" y="1066800"/>
            <a:chExt cx="4064876" cy="2971800"/>
          </a:xfrm>
        </p:grpSpPr>
        <p:pic>
          <p:nvPicPr>
            <p:cNvPr id="21" name="Picture 7"/>
            <p:cNvPicPr>
              <a:picLocks noChangeAspect="1" noChangeArrowheads="1"/>
            </p:cNvPicPr>
            <p:nvPr/>
          </p:nvPicPr>
          <p:blipFill>
            <a:blip r:embed="rId3" cstate="print"/>
            <a:srcRect/>
            <a:stretch>
              <a:fillRect/>
            </a:stretch>
          </p:blipFill>
          <p:spPr bwMode="auto">
            <a:xfrm>
              <a:off x="381000" y="1066800"/>
              <a:ext cx="4064876" cy="2971800"/>
            </a:xfrm>
            <a:prstGeom prst="rect">
              <a:avLst/>
            </a:prstGeom>
            <a:noFill/>
            <a:ln w="9525">
              <a:noFill/>
              <a:miter lim="800000"/>
              <a:headEnd/>
              <a:tailEnd/>
            </a:ln>
            <a:effectLst/>
          </p:spPr>
        </p:pic>
        <p:pic>
          <p:nvPicPr>
            <p:cNvPr id="22" name="Picture 8"/>
            <p:cNvPicPr>
              <a:picLocks noChangeAspect="1" noChangeArrowheads="1"/>
            </p:cNvPicPr>
            <p:nvPr/>
          </p:nvPicPr>
          <p:blipFill>
            <a:blip r:embed="rId4" cstate="print"/>
            <a:srcRect/>
            <a:stretch>
              <a:fillRect/>
            </a:stretch>
          </p:blipFill>
          <p:spPr bwMode="auto">
            <a:xfrm>
              <a:off x="3810000" y="1905000"/>
              <a:ext cx="457200" cy="342900"/>
            </a:xfrm>
            <a:prstGeom prst="rect">
              <a:avLst/>
            </a:prstGeom>
            <a:noFill/>
            <a:ln w="9525">
              <a:noFill/>
              <a:miter lim="800000"/>
              <a:headEnd/>
              <a:tailEnd/>
            </a:ln>
          </p:spPr>
        </p:pic>
        <p:pic>
          <p:nvPicPr>
            <p:cNvPr id="23" name="Picture 9"/>
            <p:cNvPicPr>
              <a:picLocks noChangeAspect="1" noChangeArrowheads="1"/>
            </p:cNvPicPr>
            <p:nvPr/>
          </p:nvPicPr>
          <p:blipFill>
            <a:blip r:embed="rId5" cstate="print"/>
            <a:srcRect/>
            <a:stretch>
              <a:fillRect/>
            </a:stretch>
          </p:blipFill>
          <p:spPr bwMode="auto">
            <a:xfrm>
              <a:off x="3886200" y="3048000"/>
              <a:ext cx="404106" cy="272996"/>
            </a:xfrm>
            <a:prstGeom prst="rect">
              <a:avLst/>
            </a:prstGeom>
            <a:noFill/>
            <a:ln w="9525">
              <a:noFill/>
              <a:miter lim="800000"/>
              <a:headEnd/>
              <a:tailEnd/>
            </a:ln>
          </p:spPr>
        </p:pic>
      </p:grpSp>
      <p:pic>
        <p:nvPicPr>
          <p:cNvPr id="24" name="Picture 8"/>
          <p:cNvPicPr>
            <a:picLocks noChangeAspect="1" noChangeArrowheads="1"/>
          </p:cNvPicPr>
          <p:nvPr/>
        </p:nvPicPr>
        <p:blipFill>
          <a:blip r:embed="rId4" cstate="print"/>
          <a:srcRect/>
          <a:stretch>
            <a:fillRect/>
          </a:stretch>
        </p:blipFill>
        <p:spPr bwMode="auto">
          <a:xfrm>
            <a:off x="8001000" y="1752600"/>
            <a:ext cx="457200" cy="342900"/>
          </a:xfrm>
          <a:prstGeom prst="rect">
            <a:avLst/>
          </a:prstGeom>
          <a:noFill/>
          <a:ln w="9525">
            <a:noFill/>
            <a:miter lim="800000"/>
            <a:headEnd/>
            <a:tailEnd/>
          </a:ln>
        </p:spPr>
      </p:pic>
      <p:pic>
        <p:nvPicPr>
          <p:cNvPr id="25" name="Picture 9"/>
          <p:cNvPicPr>
            <a:picLocks noChangeAspect="1" noChangeArrowheads="1"/>
          </p:cNvPicPr>
          <p:nvPr/>
        </p:nvPicPr>
        <p:blipFill>
          <a:blip r:embed="rId6" cstate="print"/>
          <a:srcRect/>
          <a:stretch>
            <a:fillRect/>
          </a:stretch>
        </p:blipFill>
        <p:spPr bwMode="auto">
          <a:xfrm>
            <a:off x="8083218" y="3048000"/>
            <a:ext cx="451182" cy="304799"/>
          </a:xfrm>
          <a:prstGeom prst="rect">
            <a:avLst/>
          </a:prstGeom>
          <a:noFill/>
          <a:ln w="9525">
            <a:noFill/>
            <a:miter lim="800000"/>
            <a:headEnd/>
            <a:tailEnd/>
          </a:ln>
        </p:spPr>
      </p:pic>
      <p:pic>
        <p:nvPicPr>
          <p:cNvPr id="26" name="Picture 4"/>
          <p:cNvPicPr>
            <a:picLocks noChangeAspect="1" noChangeArrowheads="1"/>
          </p:cNvPicPr>
          <p:nvPr/>
        </p:nvPicPr>
        <p:blipFill>
          <a:blip r:embed="rId7" cstate="print"/>
          <a:srcRect/>
          <a:stretch>
            <a:fillRect/>
          </a:stretch>
        </p:blipFill>
        <p:spPr bwMode="auto">
          <a:xfrm>
            <a:off x="1498600" y="3962400"/>
            <a:ext cx="1701794" cy="875211"/>
          </a:xfrm>
          <a:prstGeom prst="rect">
            <a:avLst/>
          </a:prstGeom>
          <a:noFill/>
          <a:ln w="9525">
            <a:noFill/>
            <a:miter lim="800000"/>
            <a:headEnd/>
            <a:tailEnd/>
          </a:ln>
        </p:spPr>
      </p:pic>
      <p:pic>
        <p:nvPicPr>
          <p:cNvPr id="27" name="Picture 5"/>
          <p:cNvPicPr>
            <a:picLocks noChangeAspect="1" noChangeArrowheads="1"/>
          </p:cNvPicPr>
          <p:nvPr/>
        </p:nvPicPr>
        <p:blipFill>
          <a:blip r:embed="rId8" cstate="print"/>
          <a:srcRect/>
          <a:stretch>
            <a:fillRect/>
          </a:stretch>
        </p:blipFill>
        <p:spPr bwMode="auto">
          <a:xfrm>
            <a:off x="1524000" y="4861562"/>
            <a:ext cx="1748368" cy="899162"/>
          </a:xfrm>
          <a:prstGeom prst="rect">
            <a:avLst/>
          </a:prstGeom>
          <a:noFill/>
          <a:ln w="9525">
            <a:noFill/>
            <a:miter lim="800000"/>
            <a:headEnd/>
            <a:tailEnd/>
          </a:ln>
        </p:spPr>
      </p:pic>
      <p:sp>
        <p:nvSpPr>
          <p:cNvPr id="28" name="TextBox 27"/>
          <p:cNvSpPr txBox="1"/>
          <p:nvPr/>
        </p:nvSpPr>
        <p:spPr>
          <a:xfrm>
            <a:off x="3200400" y="4038600"/>
            <a:ext cx="1371600"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rPr>
              <a:t>Ford EDGE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Manufactured in Oakville, ON </a:t>
            </a:r>
            <a:r>
              <a:rPr kumimoji="0" lang="en-US" sz="1200" b="1" i="0" u="none" strike="noStrike" kern="0" cap="none" spc="0" normalizeH="0" baseline="0" noProof="0" dirty="0" smtClean="0">
                <a:ln>
                  <a:noFill/>
                </a:ln>
                <a:solidFill>
                  <a:sysClr val="windowText" lastClr="000000"/>
                </a:solidFill>
                <a:effectLst/>
                <a:uLnTx/>
                <a:uFillTx/>
              </a:rPr>
              <a:t>(Inflexible plant)</a:t>
            </a:r>
            <a:endParaRPr kumimoji="0" lang="en-US" sz="1200" b="1" i="0" u="none" strike="noStrike" kern="0" cap="none" spc="0" normalizeH="0" baseline="0" noProof="0" dirty="0">
              <a:ln>
                <a:noFill/>
              </a:ln>
              <a:solidFill>
                <a:sysClr val="windowText" lastClr="000000"/>
              </a:solidFill>
              <a:effectLst/>
              <a:uLnTx/>
              <a:uFillTx/>
            </a:endParaRPr>
          </a:p>
        </p:txBody>
      </p:sp>
      <p:sp>
        <p:nvSpPr>
          <p:cNvPr id="29" name="TextBox 28"/>
          <p:cNvSpPr txBox="1"/>
          <p:nvPr/>
        </p:nvSpPr>
        <p:spPr>
          <a:xfrm>
            <a:off x="3200400" y="5013962"/>
            <a:ext cx="1371600"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rPr>
              <a:t>Honda PILOT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Manufactured in Lincoln, AL</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smtClean="0">
                <a:ln>
                  <a:noFill/>
                </a:ln>
                <a:solidFill>
                  <a:sysClr val="windowText" lastClr="000000"/>
                </a:solidFill>
                <a:effectLst/>
                <a:uLnTx/>
                <a:uFillTx/>
              </a:rPr>
              <a:t>Alliston</a:t>
            </a:r>
            <a:r>
              <a:rPr kumimoji="0" lang="en-US" sz="1200" b="0" i="0" u="none" strike="noStrike" kern="0" cap="none" spc="0" normalizeH="0" baseline="0" noProof="0" dirty="0" smtClean="0">
                <a:ln>
                  <a:noFill/>
                </a:ln>
                <a:solidFill>
                  <a:sysClr val="windowText" lastClr="000000"/>
                </a:solidFill>
                <a:effectLst/>
                <a:uLnTx/>
                <a:uFillTx/>
              </a:rPr>
              <a:t> 2, ON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 </a:t>
            </a:r>
            <a:r>
              <a:rPr kumimoji="0" lang="en-US" sz="1200" b="1" i="0" u="none" strike="noStrike" kern="0" cap="none" spc="0" normalizeH="0" baseline="0" noProof="0" dirty="0" smtClean="0">
                <a:ln>
                  <a:noFill/>
                </a:ln>
                <a:solidFill>
                  <a:sysClr val="windowText" lastClr="000000"/>
                </a:solidFill>
                <a:effectLst/>
                <a:uLnTx/>
                <a:uFillTx/>
              </a:rPr>
              <a:t>(Flexible plants)</a:t>
            </a:r>
            <a:endParaRPr kumimoji="0" lang="en-US" sz="1200" b="1" i="0" u="none" strike="noStrike" kern="0" cap="none" spc="0" normalizeH="0" baseline="0" noProof="0" dirty="0">
              <a:ln>
                <a:noFill/>
              </a:ln>
              <a:solidFill>
                <a:sysClr val="windowText" lastClr="000000"/>
              </a:solidFill>
              <a:effectLst/>
              <a:uLnTx/>
              <a:uFillTx/>
            </a:endParaRPr>
          </a:p>
        </p:txBody>
      </p:sp>
      <p:pic>
        <p:nvPicPr>
          <p:cNvPr id="30" name="Picture 8"/>
          <p:cNvPicPr>
            <a:picLocks noChangeAspect="1" noChangeArrowheads="1"/>
          </p:cNvPicPr>
          <p:nvPr/>
        </p:nvPicPr>
        <p:blipFill>
          <a:blip r:embed="rId9" cstate="print"/>
          <a:srcRect/>
          <a:stretch>
            <a:fillRect/>
          </a:stretch>
        </p:blipFill>
        <p:spPr bwMode="auto">
          <a:xfrm>
            <a:off x="457200" y="4038600"/>
            <a:ext cx="914400" cy="685800"/>
          </a:xfrm>
          <a:prstGeom prst="rect">
            <a:avLst/>
          </a:prstGeom>
          <a:noFill/>
          <a:ln w="9525">
            <a:noFill/>
            <a:miter lim="800000"/>
            <a:headEnd/>
            <a:tailEnd/>
          </a:ln>
        </p:spPr>
      </p:pic>
      <p:pic>
        <p:nvPicPr>
          <p:cNvPr id="31" name="Picture 9"/>
          <p:cNvPicPr>
            <a:picLocks noChangeAspect="1" noChangeArrowheads="1"/>
          </p:cNvPicPr>
          <p:nvPr/>
        </p:nvPicPr>
        <p:blipFill>
          <a:blip r:embed="rId10" cstate="print"/>
          <a:srcRect/>
          <a:stretch>
            <a:fillRect/>
          </a:stretch>
        </p:blipFill>
        <p:spPr bwMode="auto">
          <a:xfrm>
            <a:off x="457200" y="4953000"/>
            <a:ext cx="838200" cy="566251"/>
          </a:xfrm>
          <a:prstGeom prst="rect">
            <a:avLst/>
          </a:prstGeom>
          <a:noFill/>
          <a:ln w="9525">
            <a:noFill/>
            <a:miter lim="800000"/>
            <a:headEnd/>
            <a:tailEnd/>
          </a:ln>
        </p:spPr>
      </p:pic>
      <p:sp>
        <p:nvSpPr>
          <p:cNvPr id="32" name="Rectangle 31"/>
          <p:cNvSpPr/>
          <p:nvPr/>
        </p:nvSpPr>
        <p:spPr>
          <a:xfrm>
            <a:off x="4621923" y="4664812"/>
            <a:ext cx="4572000" cy="646331"/>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Average incentive for flexible in 2007: $2,691</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Average incentive for inflexible in 2007: $3,411  </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19002241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firms use pricing and production flexibility to adjust to changes in demand? </a:t>
            </a:r>
          </a:p>
        </p:txBody>
      </p:sp>
      <p:sp>
        <p:nvSpPr>
          <p:cNvPr id="3" name="Content Placeholder 2"/>
          <p:cNvSpPr>
            <a:spLocks noGrp="1"/>
          </p:cNvSpPr>
          <p:nvPr>
            <p:ph idx="1"/>
          </p:nvPr>
        </p:nvSpPr>
        <p:spPr/>
        <p:txBody>
          <a:bodyPr/>
          <a:lstStyle/>
          <a:p>
            <a:r>
              <a:rPr lang="en-US" dirty="0"/>
              <a:t>Auto companies spent $28 billion in incentives in 2009</a:t>
            </a:r>
          </a:p>
          <a:p>
            <a:r>
              <a:rPr lang="en-US" dirty="0"/>
              <a:t>Costs of production flexibility are available to firms, but benefits of 	production flexibility harder to quantify</a:t>
            </a:r>
          </a:p>
          <a:p>
            <a:r>
              <a:rPr lang="en-US" dirty="0" smtClean="0"/>
              <a:t>Moreno &amp; </a:t>
            </a:r>
            <a:r>
              <a:rPr lang="en-US" dirty="0" err="1" smtClean="0"/>
              <a:t>Terwiesch</a:t>
            </a:r>
            <a:r>
              <a:rPr lang="en-US" dirty="0" smtClean="0"/>
              <a:t> empirical study:</a:t>
            </a:r>
          </a:p>
          <a:p>
            <a:pPr lvl="1">
              <a:spcBef>
                <a:spcPts val="600"/>
              </a:spcBef>
            </a:pPr>
            <a:r>
              <a:rPr lang="en-US" sz="2200" dirty="0">
                <a:cs typeface="Arial" panose="020B0604020202020204" pitchFamily="34" charset="0"/>
              </a:rPr>
              <a:t>Vehicles marketed in the U.S.</a:t>
            </a:r>
          </a:p>
          <a:p>
            <a:pPr lvl="1">
              <a:spcBef>
                <a:spcPts val="600"/>
              </a:spcBef>
            </a:pPr>
            <a:r>
              <a:rPr lang="en-US" sz="2200" dirty="0">
                <a:cs typeface="Arial" panose="020B0604020202020204" pitchFamily="34" charset="0"/>
              </a:rPr>
              <a:t>Period 2002-2009</a:t>
            </a:r>
          </a:p>
          <a:p>
            <a:pPr lvl="1">
              <a:spcBef>
                <a:spcPts val="600"/>
              </a:spcBef>
            </a:pPr>
            <a:r>
              <a:rPr lang="en-US" sz="2200" dirty="0">
                <a:cs typeface="Arial" panose="020B0604020202020204" pitchFamily="34" charset="0"/>
              </a:rPr>
              <a:t>348 models, 20,052 model-month </a:t>
            </a:r>
            <a:r>
              <a:rPr lang="en-US" sz="2200" dirty="0" smtClean="0">
                <a:cs typeface="Arial" panose="020B0604020202020204" pitchFamily="34" charset="0"/>
              </a:rPr>
              <a:t>observations</a:t>
            </a:r>
          </a:p>
          <a:p>
            <a:pPr>
              <a:spcBef>
                <a:spcPts val="600"/>
              </a:spcBef>
            </a:pPr>
            <a:r>
              <a:rPr lang="en-US" sz="2400" dirty="0" smtClean="0">
                <a:cs typeface="Arial" panose="020B0604020202020204" pitchFamily="34" charset="0"/>
              </a:rPr>
              <a:t>Findings</a:t>
            </a:r>
          </a:p>
          <a:p>
            <a:pPr>
              <a:buNone/>
            </a:pPr>
            <a:r>
              <a:rPr lang="en-US" sz="1800" dirty="0"/>
              <a:t>Deployment of flexibility associated to:</a:t>
            </a:r>
          </a:p>
          <a:p>
            <a:pPr>
              <a:buNone/>
            </a:pPr>
            <a:r>
              <a:rPr lang="en-US" sz="1800" dirty="0"/>
              <a:t>	- Reduction of incentives ($200-$700 per car)</a:t>
            </a:r>
          </a:p>
          <a:p>
            <a:pPr>
              <a:buNone/>
            </a:pPr>
            <a:r>
              <a:rPr lang="en-US" sz="1800" dirty="0"/>
              <a:t>	- Increase in list prices</a:t>
            </a:r>
          </a:p>
          <a:p>
            <a:pPr>
              <a:buNone/>
            </a:pPr>
            <a:r>
              <a:rPr lang="en-US" sz="1800" dirty="0"/>
              <a:t>	- Increase in utilization</a:t>
            </a:r>
          </a:p>
          <a:p>
            <a:pPr>
              <a:buNone/>
            </a:pPr>
            <a:r>
              <a:rPr lang="en-US" sz="1800" dirty="0"/>
              <a:t>Demand volatility associated to higher incentives</a:t>
            </a:r>
          </a:p>
          <a:p>
            <a:pPr lvl="1">
              <a:spcBef>
                <a:spcPts val="600"/>
              </a:spcBef>
            </a:pPr>
            <a:endParaRPr lang="en-US" sz="2200" dirty="0" smtClean="0">
              <a:cs typeface="Arial" panose="020B0604020202020204" pitchFamily="34" charset="0"/>
            </a:endParaRPr>
          </a:p>
          <a:p>
            <a:pPr lvl="1">
              <a:spcBef>
                <a:spcPts val="600"/>
              </a:spcBef>
            </a:pPr>
            <a:endParaRPr lang="en-US" sz="2200" dirty="0">
              <a:cs typeface="Arial" panose="020B0604020202020204" pitchFamily="34" charset="0"/>
            </a:endParaRPr>
          </a:p>
          <a:p>
            <a:pPr lvl="1"/>
            <a:endParaRPr lang="en-US" dirty="0"/>
          </a:p>
        </p:txBody>
      </p:sp>
      <p:pic>
        <p:nvPicPr>
          <p:cNvPr id="4" name="Picture 2"/>
          <p:cNvPicPr>
            <a:picLocks noChangeAspect="1" noChangeArrowheads="1"/>
          </p:cNvPicPr>
          <p:nvPr/>
        </p:nvPicPr>
        <p:blipFill>
          <a:blip r:embed="rId2" cstate="print"/>
          <a:srcRect l="11250" t="10938" r="70559" b="79571"/>
          <a:stretch>
            <a:fillRect/>
          </a:stretch>
        </p:blipFill>
        <p:spPr bwMode="auto">
          <a:xfrm>
            <a:off x="4724400" y="2999831"/>
            <a:ext cx="990600" cy="413474"/>
          </a:xfrm>
          <a:prstGeom prst="rect">
            <a:avLst/>
          </a:prstGeom>
          <a:noFill/>
          <a:ln w="9525">
            <a:noFill/>
            <a:miter lim="800000"/>
            <a:headEnd/>
            <a:tailEnd/>
          </a:ln>
        </p:spPr>
      </p:pic>
      <p:pic>
        <p:nvPicPr>
          <p:cNvPr id="5" name="Picture 4"/>
          <p:cNvPicPr/>
          <p:nvPr/>
        </p:nvPicPr>
        <p:blipFill>
          <a:blip r:embed="rId3" cstate="print"/>
          <a:srcRect l="11378" t="20449" r="66667" b="69888"/>
          <a:stretch>
            <a:fillRect/>
          </a:stretch>
        </p:blipFill>
        <p:spPr bwMode="auto">
          <a:xfrm>
            <a:off x="5791200" y="3031636"/>
            <a:ext cx="990600" cy="381000"/>
          </a:xfrm>
          <a:prstGeom prst="rect">
            <a:avLst/>
          </a:prstGeom>
          <a:noFill/>
          <a:ln w="9525">
            <a:noFill/>
            <a:miter lim="800000"/>
            <a:headEnd/>
            <a:tailEnd/>
          </a:ln>
        </p:spPr>
      </p:pic>
      <p:pic>
        <p:nvPicPr>
          <p:cNvPr id="6" name="Picture 5"/>
          <p:cNvPicPr/>
          <p:nvPr/>
        </p:nvPicPr>
        <p:blipFill>
          <a:blip r:embed="rId4" cstate="print"/>
          <a:srcRect t="21124" r="62179" b="73483"/>
          <a:stretch>
            <a:fillRect/>
          </a:stretch>
        </p:blipFill>
        <p:spPr bwMode="auto">
          <a:xfrm>
            <a:off x="6858000" y="3107836"/>
            <a:ext cx="1905000" cy="228600"/>
          </a:xfrm>
          <a:prstGeom prst="rect">
            <a:avLst/>
          </a:prstGeom>
          <a:noFill/>
          <a:ln w="9525">
            <a:noFill/>
            <a:miter lim="800000"/>
            <a:headEnd/>
            <a:tailEnd/>
          </a:ln>
        </p:spPr>
      </p:pic>
    </p:spTree>
    <p:extLst>
      <p:ext uri="{BB962C8B-B14F-4D97-AF65-F5344CB8AC3E}">
        <p14:creationId xmlns:p14="http://schemas.microsoft.com/office/powerpoint/2010/main" val="252911296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Location and Global Networks</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Location, Global Networks and </a:t>
            </a:r>
            <a:r>
              <a:rPr lang="en-US" dirty="0" err="1" smtClean="0">
                <a:solidFill>
                  <a:schemeClr val="bg1"/>
                </a:solidFill>
              </a:rPr>
              <a:t>Offshoring</a:t>
            </a:r>
            <a:endParaRPr lang="en-US" dirty="0" smtClean="0">
              <a:solidFill>
                <a:schemeClr val="bg1"/>
              </a:solidFill>
            </a:endParaRPr>
          </a:p>
          <a:p>
            <a:pPr lvl="1" eaLnBrk="1" hangingPunct="1">
              <a:buClr>
                <a:srgbClr val="FF3300"/>
              </a:buClr>
            </a:pPr>
            <a:r>
              <a:rPr lang="en-US" dirty="0" smtClean="0">
                <a:solidFill>
                  <a:schemeClr val="bg1"/>
                </a:solidFill>
              </a:rPr>
              <a:t>Integrate location decisions with operations strategy and globalization</a:t>
            </a:r>
          </a:p>
          <a:p>
            <a:pPr lvl="1" eaLnBrk="1" hangingPunct="1">
              <a:buClr>
                <a:srgbClr val="FF3300"/>
              </a:buClr>
            </a:pPr>
            <a:r>
              <a:rPr lang="en-US" dirty="0" smtClean="0">
                <a:solidFill>
                  <a:schemeClr val="bg1"/>
                </a:solidFill>
              </a:rPr>
              <a:t>Four types of location analysis + concept of </a:t>
            </a:r>
            <a:r>
              <a:rPr lang="en-US" i="1" dirty="0" smtClean="0">
                <a:solidFill>
                  <a:schemeClr val="bg1"/>
                </a:solidFill>
              </a:rPr>
              <a:t>total landed cost</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Globalization at </a:t>
            </a:r>
            <a:r>
              <a:rPr lang="en-US" dirty="0" err="1" smtClean="0"/>
              <a:t>Bekaert</a:t>
            </a:r>
            <a:r>
              <a:rPr lang="en-US" dirty="0" smtClean="0"/>
              <a:t>: 2002 - 2012</a:t>
            </a:r>
            <a:endParaRPr lang="en-US" dirty="0"/>
          </a:p>
        </p:txBody>
      </p:sp>
      <p:pic>
        <p:nvPicPr>
          <p:cNvPr id="4" name="Picture 3" descr="Screen Shot 2013-06-06 at 2.55.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7463"/>
            <a:ext cx="7382039" cy="5630537"/>
          </a:xfrm>
          <a:prstGeom prst="rect">
            <a:avLst/>
          </a:prstGeom>
        </p:spPr>
      </p:pic>
      <p:sp>
        <p:nvSpPr>
          <p:cNvPr id="7" name="TextBox 6"/>
          <p:cNvSpPr txBox="1"/>
          <p:nvPr/>
        </p:nvSpPr>
        <p:spPr>
          <a:xfrm>
            <a:off x="7545799" y="6427113"/>
            <a:ext cx="1598201" cy="430887"/>
          </a:xfrm>
          <a:prstGeom prst="rect">
            <a:avLst/>
          </a:prstGeom>
          <a:noFill/>
        </p:spPr>
        <p:txBody>
          <a:bodyPr wrap="none" rtlCol="0">
            <a:spAutoFit/>
          </a:bodyPr>
          <a:lstStyle/>
          <a:p>
            <a:pPr algn="r"/>
            <a:r>
              <a:rPr lang="en-US" sz="1100" dirty="0" smtClean="0">
                <a:solidFill>
                  <a:srgbClr val="000000"/>
                </a:solidFill>
                <a:latin typeface="Arial" pitchFamily="34" charset="0"/>
              </a:rPr>
              <a:t>Source: </a:t>
            </a:r>
          </a:p>
          <a:p>
            <a:pPr algn="r"/>
            <a:r>
              <a:rPr lang="en-US" sz="1100" dirty="0" smtClean="0">
                <a:solidFill>
                  <a:srgbClr val="000000"/>
                </a:solidFill>
                <a:latin typeface="Arial" pitchFamily="34" charset="0"/>
              </a:rPr>
              <a:t>Annual Report 2012</a:t>
            </a:r>
            <a:endParaRPr lang="en-US" sz="1100" dirty="0">
              <a:solidFill>
                <a:srgbClr val="000000"/>
              </a:solidFill>
              <a:latin typeface="Arial" pitchFamily="34" charset="0"/>
            </a:endParaRPr>
          </a:p>
        </p:txBody>
      </p:sp>
    </p:spTree>
    <p:extLst>
      <p:ext uri="{BB962C8B-B14F-4D97-AF65-F5344CB8AC3E}">
        <p14:creationId xmlns:p14="http://schemas.microsoft.com/office/powerpoint/2010/main" val="3732900781"/>
      </p:ext>
    </p:extLst>
  </p:cSld>
  <p:clrMapOvr>
    <a:masterClrMapping/>
  </p:clrMapOvr>
  <p:timing>
    <p:tnLst>
      <p:par>
        <p:cTn xmlns:p14="http://schemas.microsoft.com/office/powerpoint/2010/main" id="1" dur="indefinite" restart="never" nodeType="tmRoot"/>
      </p:par>
    </p:tnLst>
  </p:timing>
</p:sld>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ＭＳ 明朝"/>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SOP_Class01_2002</Template>
  <TotalTime>5921</TotalTime>
  <Words>6666</Words>
  <Application>Microsoft Macintosh PowerPoint</Application>
  <PresentationFormat>On-screen Show (4:3)</PresentationFormat>
  <Paragraphs>954</Paragraphs>
  <Slides>47</Slides>
  <Notes>37</Notes>
  <HiddenSlides>0</HiddenSlides>
  <MMClips>0</MMClips>
  <ScaleCrop>false</ScaleCrop>
  <HeadingPairs>
    <vt:vector size="6" baseType="variant">
      <vt:variant>
        <vt:lpstr>Theme</vt:lpstr>
      </vt:variant>
      <vt:variant>
        <vt:i4>5</vt:i4>
      </vt:variant>
      <vt:variant>
        <vt:lpstr>Embedded OLE Servers</vt:lpstr>
      </vt:variant>
      <vt:variant>
        <vt:i4>2</vt:i4>
      </vt:variant>
      <vt:variant>
        <vt:lpstr>Slide Titles</vt:lpstr>
      </vt:variant>
      <vt:variant>
        <vt:i4>47</vt:i4>
      </vt:variant>
    </vt:vector>
  </HeadingPairs>
  <TitlesOfParts>
    <vt:vector size="54" baseType="lpstr">
      <vt:lpstr>4_Cachon_Slide_Template</vt:lpstr>
      <vt:lpstr>Cachon_Slide_Template</vt:lpstr>
      <vt:lpstr>2_Cachon_Slide_Template</vt:lpstr>
      <vt:lpstr>5_Cachon_Slide_Template</vt:lpstr>
      <vt:lpstr>Origin</vt:lpstr>
      <vt:lpstr>Excel.Sheet.8</vt:lpstr>
      <vt:lpstr>Chart</vt:lpstr>
      <vt:lpstr>PowerPoint Presentation</vt:lpstr>
      <vt:lpstr>Flexibility:  How can we improve the Time-Cost trade-off ?</vt:lpstr>
      <vt:lpstr>Capacity Timing and Types  Guidelines for speed and flexibility</vt:lpstr>
      <vt:lpstr>A Flexible Asset strategy should strive for cost reduction  e.g. limit scope or speed up changeovers</vt:lpstr>
      <vt:lpstr>A Specialized Asset strategy should reduce leadtime  e.g. modular capacity and construction, concurrent design/build</vt:lpstr>
      <vt:lpstr>Value of Flexibility in Auto Industry</vt:lpstr>
      <vt:lpstr>How do firms use pricing and production flexibility to adjust to changes in demand? </vt:lpstr>
      <vt:lpstr>PowerPoint Presentation</vt:lpstr>
      <vt:lpstr>Globalization at Bekaert: 2002 - 2012</vt:lpstr>
      <vt:lpstr>Globalization at Bekaert: 1996 – 2012  Complete reversal in 15 years…</vt:lpstr>
      <vt:lpstr>First U.S. Assembly Plant for China’s Lenovo Opens in N.C. on June 6, 2013</vt:lpstr>
      <vt:lpstr>After decades of sending work across the world, companies are rethinking their offshoring strategies</vt:lpstr>
      <vt:lpstr>Offshoring – is the  honeymoon over?</vt:lpstr>
      <vt:lpstr>Capacity Location  Globalization and operations</vt:lpstr>
      <vt:lpstr>Capacity Location:  Four types of analyses</vt:lpstr>
      <vt:lpstr>Mini-Case: Mexico-China? </vt:lpstr>
      <vt:lpstr>Global dual sourcing is a challenge for many companies</vt:lpstr>
      <vt:lpstr>Global Networks:   Total Landed Cost </vt:lpstr>
      <vt:lpstr>TLC in Apparel:   Bayard Winthrop, founder of American Giant</vt:lpstr>
      <vt:lpstr>Optimize global network allocation using Total Landed Cost</vt:lpstr>
      <vt:lpstr>Working capital includes inventory. Review: Inventory has several components</vt:lpstr>
      <vt:lpstr>  Review: Computing safety stock for single item LEX 100021: single sourcing from Mexico</vt:lpstr>
      <vt:lpstr>Capacity Location:  Five types of analyses</vt:lpstr>
      <vt:lpstr>PowerPoint Presentation</vt:lpstr>
      <vt:lpstr>How identify alternative global supply markets for now and institutionalize the capability to do so again in the future? </vt:lpstr>
      <vt:lpstr>Export data of nine trade codes (plumbing related industries) were analyzed to assess industry presence </vt:lpstr>
      <vt:lpstr>Segment and Prioritize Countries </vt:lpstr>
      <vt:lpstr>Detailed Cost Evaluations</vt:lpstr>
      <vt:lpstr>Detailed Cost Evaluations</vt:lpstr>
      <vt:lpstr>Capacity Location: Strategic analysis   Strategic role of a foreign location</vt:lpstr>
      <vt:lpstr>PowerPoint Presentation</vt:lpstr>
      <vt:lpstr>The United States of Starbucks</vt:lpstr>
      <vt:lpstr>Capacity Location: Network analysis  Should a network be centralized or distributed?</vt:lpstr>
      <vt:lpstr>Learning Points</vt:lpstr>
      <vt:lpstr>PowerPoint Presentation</vt:lpstr>
      <vt:lpstr>Simulation: Mexico-China? </vt:lpstr>
      <vt:lpstr>Before we get started</vt:lpstr>
      <vt:lpstr>Before we get started</vt:lpstr>
      <vt:lpstr>Let’s start</vt:lpstr>
      <vt:lpstr>PowerPoint Presentation</vt:lpstr>
      <vt:lpstr>US product distribution for a major appliance manufacturer </vt:lpstr>
      <vt:lpstr>Capacity Location: Network analysis   Capacity timing and location interact</vt:lpstr>
      <vt:lpstr>Capacity Location: Spatial analysis   Poppies Int’l</vt:lpstr>
      <vt:lpstr>General Rationale for Offshoring</vt:lpstr>
      <vt:lpstr>Capacity Location interacts with Sizing and Timing  CargoLifter AG</vt:lpstr>
      <vt:lpstr>Goldwind USA Xinjiang Goldwind Science and Technology Company</vt:lpstr>
      <vt:lpstr>PowerPoint Presentation</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424</cp:revision>
  <cp:lastPrinted>2014-02-17T17:15:52Z</cp:lastPrinted>
  <dcterms:created xsi:type="dcterms:W3CDTF">1998-09-22T23:11:58Z</dcterms:created>
  <dcterms:modified xsi:type="dcterms:W3CDTF">2014-02-22T21:25:45Z</dcterms:modified>
</cp:coreProperties>
</file>