
<file path=[Content_Types].xml><?xml version="1.0" encoding="utf-8"?>
<Types xmlns="http://schemas.openxmlformats.org/package/2006/content-types">
  <Override PartName="/ppt/notesSlides/notesSlide2.xml" ContentType="application/vnd.openxmlformats-officedocument.presentationml.notesSlide+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Default Extension="doc" ContentType="application/msword"/>
  <Override PartName="/ppt/notesSlides/notesSlide10.xml" ContentType="application/vnd.openxmlformats-officedocument.presentationml.notesSlide+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diagrams/quickStyle1.xml" ContentType="application/vnd.openxmlformats-officedocument.drawingml.diagramStyle+xml"/>
  <Default Extension="emf" ContentType="image/x-emf"/>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diagrams/layout2.xml" ContentType="application/vnd.openxmlformats-officedocument.drawingml.diagramLayout+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675" r:id="rId2"/>
  </p:sldMasterIdLst>
  <p:notesMasterIdLst>
    <p:notesMasterId r:id="rId26"/>
  </p:notesMasterIdLst>
  <p:handoutMasterIdLst>
    <p:handoutMasterId r:id="rId27"/>
  </p:handoutMasterIdLst>
  <p:sldIdLst>
    <p:sldId id="360" r:id="rId3"/>
    <p:sldId id="386" r:id="rId4"/>
    <p:sldId id="363" r:id="rId5"/>
    <p:sldId id="382" r:id="rId6"/>
    <p:sldId id="364" r:id="rId7"/>
    <p:sldId id="365" r:id="rId8"/>
    <p:sldId id="366" r:id="rId9"/>
    <p:sldId id="367" r:id="rId10"/>
    <p:sldId id="368" r:id="rId11"/>
    <p:sldId id="369" r:id="rId12"/>
    <p:sldId id="387" r:id="rId13"/>
    <p:sldId id="385" r:id="rId14"/>
    <p:sldId id="370" r:id="rId15"/>
    <p:sldId id="371" r:id="rId16"/>
    <p:sldId id="372" r:id="rId17"/>
    <p:sldId id="374" r:id="rId18"/>
    <p:sldId id="376" r:id="rId19"/>
    <p:sldId id="384" r:id="rId20"/>
    <p:sldId id="383" r:id="rId21"/>
    <p:sldId id="379" r:id="rId22"/>
    <p:sldId id="380" r:id="rId23"/>
    <p:sldId id="378" r:id="rId24"/>
    <p:sldId id="375" r:id="rId25"/>
  </p:sldIdLst>
  <p:sldSz cx="9144000" cy="6858000" type="screen4x3"/>
  <p:notesSz cx="7315200" cy="9601200"/>
  <p:defaultTextStyle>
    <a:defPPr>
      <a:defRPr lang="en-US"/>
    </a:defPPr>
    <a:lvl1pPr algn="l" rtl="0" fontAlgn="base">
      <a:spcBef>
        <a:spcPct val="0"/>
      </a:spcBef>
      <a:spcAft>
        <a:spcPct val="0"/>
      </a:spcAft>
      <a:defRPr sz="1200" kern="1200">
        <a:solidFill>
          <a:schemeClr val="tx1"/>
        </a:solidFill>
        <a:latin typeface="Arial" pitchFamily="34" charset="0"/>
        <a:ea typeface="+mn-ea"/>
        <a:cs typeface="+mn-cs"/>
      </a:defRPr>
    </a:lvl1pPr>
    <a:lvl2pPr marL="457200" algn="l" rtl="0" fontAlgn="base">
      <a:spcBef>
        <a:spcPct val="0"/>
      </a:spcBef>
      <a:spcAft>
        <a:spcPct val="0"/>
      </a:spcAft>
      <a:defRPr sz="1200" kern="1200">
        <a:solidFill>
          <a:schemeClr val="tx1"/>
        </a:solidFill>
        <a:latin typeface="Arial" pitchFamily="34" charset="0"/>
        <a:ea typeface="+mn-ea"/>
        <a:cs typeface="+mn-cs"/>
      </a:defRPr>
    </a:lvl2pPr>
    <a:lvl3pPr marL="914400" algn="l" rtl="0" fontAlgn="base">
      <a:spcBef>
        <a:spcPct val="0"/>
      </a:spcBef>
      <a:spcAft>
        <a:spcPct val="0"/>
      </a:spcAft>
      <a:defRPr sz="1200" kern="1200">
        <a:solidFill>
          <a:schemeClr val="tx1"/>
        </a:solidFill>
        <a:latin typeface="Arial" pitchFamily="34" charset="0"/>
        <a:ea typeface="+mn-ea"/>
        <a:cs typeface="+mn-cs"/>
      </a:defRPr>
    </a:lvl3pPr>
    <a:lvl4pPr marL="1371600" algn="l" rtl="0" fontAlgn="base">
      <a:spcBef>
        <a:spcPct val="0"/>
      </a:spcBef>
      <a:spcAft>
        <a:spcPct val="0"/>
      </a:spcAft>
      <a:defRPr sz="1200" kern="1200">
        <a:solidFill>
          <a:schemeClr val="tx1"/>
        </a:solidFill>
        <a:latin typeface="Arial" pitchFamily="34" charset="0"/>
        <a:ea typeface="+mn-ea"/>
        <a:cs typeface="+mn-cs"/>
      </a:defRPr>
    </a:lvl4pPr>
    <a:lvl5pPr marL="1828800" algn="l" rtl="0" fontAlgn="base">
      <a:spcBef>
        <a:spcPct val="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Arial" pitchFamily="34" charset="0"/>
        <a:ea typeface="+mn-ea"/>
        <a:cs typeface="+mn-cs"/>
      </a:defRPr>
    </a:lvl6pPr>
    <a:lvl7pPr marL="2743200" algn="l" defTabSz="914400" rtl="0" eaLnBrk="1" latinLnBrk="0" hangingPunct="1">
      <a:defRPr sz="1200" kern="1200">
        <a:solidFill>
          <a:schemeClr val="tx1"/>
        </a:solidFill>
        <a:latin typeface="Arial" pitchFamily="34" charset="0"/>
        <a:ea typeface="+mn-ea"/>
        <a:cs typeface="+mn-cs"/>
      </a:defRPr>
    </a:lvl7pPr>
    <a:lvl8pPr marL="3200400" algn="l" defTabSz="914400" rtl="0" eaLnBrk="1" latinLnBrk="0" hangingPunct="1">
      <a:defRPr sz="1200" kern="1200">
        <a:solidFill>
          <a:schemeClr val="tx1"/>
        </a:solidFill>
        <a:latin typeface="Arial" pitchFamily="34" charset="0"/>
        <a:ea typeface="+mn-ea"/>
        <a:cs typeface="+mn-cs"/>
      </a:defRPr>
    </a:lvl8pPr>
    <a:lvl9pPr marL="3657600" algn="l" defTabSz="914400" rtl="0" eaLnBrk="1" latinLnBrk="0" hangingPunct="1">
      <a:defRPr sz="1200"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FFFCC"/>
    <a:srgbClr val="FF0000"/>
    <a:srgbClr val="EAEAEA"/>
    <a:srgbClr val="CCFF66"/>
    <a:srgbClr val="CCECFF"/>
    <a:srgbClr val="FFCCCC"/>
    <a:srgbClr val="FFFF00"/>
    <a:srgbClr val="99FF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21" autoAdjust="0"/>
    <p:restoredTop sz="55827" autoAdjust="0"/>
  </p:normalViewPr>
  <p:slideViewPr>
    <p:cSldViewPr snapToGrid="0">
      <p:cViewPr varScale="1">
        <p:scale>
          <a:sx n="103" d="100"/>
          <a:sy n="103" d="100"/>
        </p:scale>
        <p:origin x="-3774" y="-102"/>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Lst>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120" d="100"/>
          <a:sy n="120" d="100"/>
        </p:scale>
        <p:origin x="-1842" y="-96"/>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handoutMaster" Target="handoutMasters/handoutMaster1.xml"/><Relationship Id="rId30" Type="http://schemas.openxmlformats.org/officeDocument/2006/relationships/theme" Target="theme/theme1.xml"/></Relationships>
</file>

<file path=ppt/_rels/viewProps.xml.rels><?xml version="1.0" encoding="UTF-8" standalone="yes"?>
<Relationships xmlns="http://schemas.openxmlformats.org/package/2006/relationships"><Relationship Id="rId3" Type="http://schemas.openxmlformats.org/officeDocument/2006/relationships/slide" Target="slides/slide10.xml"/><Relationship Id="rId7" Type="http://schemas.openxmlformats.org/officeDocument/2006/relationships/slide" Target="slides/slide22.xml"/><Relationship Id="rId2" Type="http://schemas.openxmlformats.org/officeDocument/2006/relationships/slide" Target="slides/slide8.xml"/><Relationship Id="rId1" Type="http://schemas.openxmlformats.org/officeDocument/2006/relationships/slide" Target="slides/slide7.xml"/><Relationship Id="rId6" Type="http://schemas.openxmlformats.org/officeDocument/2006/relationships/slide" Target="slides/slide15.xml"/><Relationship Id="rId5" Type="http://schemas.openxmlformats.org/officeDocument/2006/relationships/slide" Target="slides/slide13.xml"/><Relationship Id="rId4" Type="http://schemas.openxmlformats.org/officeDocument/2006/relationships/slide" Target="slides/slide11.xml"/></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67B4CB5-31D2-6A41-B72B-D298F5E2E83C}" type="par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E3E917B-4ED9-8E4A-8A54-C2A8CDAC1B0D}" type="par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57E2991-F51D-3C43-95E9-4D5825747537}" type="par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B116357-C8E2-7C40-B43E-3575E1E3853A}" type="par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t>
        <a:bodyPr/>
        <a:lstStyle/>
        <a:p>
          <a:endParaRPr lang="en-US"/>
        </a:p>
      </dgm:t>
    </dgm:pt>
    <dgm:pt modelId="{8CB75068-601B-7B46-AE0F-1D9DC79E16E0}" type="pres">
      <dgm:prSet presAssocID="{678488E9-F429-764A-BCB8-15B61500D7A9}" presName="triangle1" presStyleLbl="node1" presStyleIdx="0" presStyleCnt="4" custScaleX="162751">
        <dgm:presLayoutVars>
          <dgm:bulletEnabled val="1"/>
        </dgm:presLayoutVars>
      </dgm:prSet>
      <dgm:spPr/>
      <dgm:t>
        <a:bodyPr/>
        <a:lstStyle/>
        <a:p>
          <a:endParaRPr lang="en-US"/>
        </a:p>
      </dgm:t>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dgm:t>
        <a:bodyPr/>
        <a:lstStyle/>
        <a:p>
          <a:endParaRPr lang="en-US"/>
        </a:p>
      </dgm:t>
    </dgm:pt>
    <dgm:pt modelId="{BAD5D478-11BA-D045-A5CB-CADEDE07340F}" type="pres">
      <dgm:prSet presAssocID="{678488E9-F429-764A-BCB8-15B61500D7A9}" presName="triangle3" presStyleLbl="node1" presStyleIdx="2" presStyleCnt="4" custScaleX="162751">
        <dgm:presLayoutVars>
          <dgm:bulletEnabled val="1"/>
        </dgm:presLayoutVars>
      </dgm:prSet>
      <dgm:spPr/>
      <dgm:t>
        <a:bodyPr/>
        <a:lstStyle/>
        <a:p>
          <a:endParaRPr lang="en-US"/>
        </a:p>
      </dgm:t>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dgm:t>
        <a:bodyPr/>
        <a:lstStyle/>
        <a:p>
          <a:endParaRPr lang="en-US"/>
        </a:p>
      </dgm:t>
    </dgm:pt>
  </dgm:ptLst>
  <dgm:cxnLst>
    <dgm:cxn modelId="{98FCE65C-85AC-4BF7-9728-2A15679CF42F}" type="presOf" srcId="{9EAE6792-C656-3F46-9BE5-78EA6FA6DB4C}" destId="{BAD5D478-11BA-D045-A5CB-CADEDE07340F}" srcOrd="0" destOrd="0" presId="urn:microsoft.com/office/officeart/2005/8/layout/pyramid4"/>
    <dgm:cxn modelId="{DA994176-6BAE-414C-89F0-4C7D258E544E}" type="presOf" srcId="{80187C9A-FEFD-434B-8FAC-5F0A0D851023}" destId="{8CB75068-601B-7B46-AE0F-1D9DC79E16E0}" srcOrd="0" destOrd="0" presId="urn:microsoft.com/office/officeart/2005/8/layout/pyramid4"/>
    <dgm:cxn modelId="{8557BDF4-D03F-A842-A79C-14DFA379A074}" srcId="{678488E9-F429-764A-BCB8-15B61500D7A9}" destId="{AA2FB89F-C470-B44E-AC59-C9FA0E2D15F2}" srcOrd="3" destOrd="0" parTransId="{6B116357-C8E2-7C40-B43E-3575E1E3853A}" sibTransId="{5E85DD15-ABDD-5543-9E54-2B23B65CD1E0}"/>
    <dgm:cxn modelId="{F483936A-D947-4559-A6F7-C0F7CBEE920C}" type="presOf" srcId="{678488E9-F429-764A-BCB8-15B61500D7A9}" destId="{8E50B0F8-BD19-1343-8DD1-7758ED02554B}" srcOrd="0" destOrd="0" presId="urn:microsoft.com/office/officeart/2005/8/layout/pyramid4"/>
    <dgm:cxn modelId="{11860F49-7E2B-AA40-B773-9B4E5BA12053}" srcId="{678488E9-F429-764A-BCB8-15B61500D7A9}" destId="{9EAE6792-C656-3F46-9BE5-78EA6FA6DB4C}" srcOrd="2" destOrd="0" parTransId="{357E2991-F51D-3C43-95E9-4D5825747537}" sibTransId="{DAB4B04B-0B48-0241-88E7-226B51648E3D}"/>
    <dgm:cxn modelId="{3B0BFFB2-73B1-4C89-B3A8-B58C40B661F7}" type="presOf" srcId="{A2133739-58CC-5D45-88D0-0B85518225FD}" destId="{D89831E2-8F66-044A-8A21-10BA8F9799CB}" srcOrd="0" destOrd="0" presId="urn:microsoft.com/office/officeart/2005/8/layout/pyramid4"/>
    <dgm:cxn modelId="{4AF0E3BC-D261-42CA-8EE8-4EE946D98A7D}" type="presOf" srcId="{AA2FB89F-C470-B44E-AC59-C9FA0E2D15F2}" destId="{106543B8-F3ED-2744-81A5-AD42C44AB69E}" srcOrd="0" destOrd="0" presId="urn:microsoft.com/office/officeart/2005/8/layout/pyramid4"/>
    <dgm:cxn modelId="{B0003D08-6D56-FC4E-A69F-E4880617DC24}" srcId="{678488E9-F429-764A-BCB8-15B61500D7A9}" destId="{80187C9A-FEFD-434B-8FAC-5F0A0D851023}" srcOrd="0" destOrd="0" parTransId="{367B4CB5-31D2-6A41-B72B-D298F5E2E83C}" sibTransId="{6A29435D-C77C-234D-AC7F-2FDBD12BE20F}"/>
    <dgm:cxn modelId="{891AADAA-9585-B14D-BBB8-A94E536E0160}" srcId="{678488E9-F429-764A-BCB8-15B61500D7A9}" destId="{A2133739-58CC-5D45-88D0-0B85518225FD}" srcOrd="1" destOrd="0" parTransId="{AE3E917B-4ED9-8E4A-8A54-C2A8CDAC1B0D}" sibTransId="{11B90C9F-1DA2-0D46-B643-CC9D6EF3B37E}"/>
    <dgm:cxn modelId="{883B8136-2DBF-4A77-A0B3-42188E43002A}" type="presParOf" srcId="{8E50B0F8-BD19-1343-8DD1-7758ED02554B}" destId="{8CB75068-601B-7B46-AE0F-1D9DC79E16E0}" srcOrd="0" destOrd="0" presId="urn:microsoft.com/office/officeart/2005/8/layout/pyramid4"/>
    <dgm:cxn modelId="{84533510-C162-4F81-81DF-415BC355CD33}" type="presParOf" srcId="{8E50B0F8-BD19-1343-8DD1-7758ED02554B}" destId="{D89831E2-8F66-044A-8A21-10BA8F9799CB}" srcOrd="1" destOrd="0" presId="urn:microsoft.com/office/officeart/2005/8/layout/pyramid4"/>
    <dgm:cxn modelId="{255C035C-5C31-412D-AB44-6D1C7B2547EE}" type="presParOf" srcId="{8E50B0F8-BD19-1343-8DD1-7758ED02554B}" destId="{BAD5D478-11BA-D045-A5CB-CADEDE07340F}" srcOrd="2" destOrd="0" presId="urn:microsoft.com/office/officeart/2005/8/layout/pyramid4"/>
    <dgm:cxn modelId="{173AF57E-B63E-4ADE-8AA4-D7A1C70CAAB3}"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8AFEB04-D762-47C6-A4F4-04BC953EB7CF}" type="doc">
      <dgm:prSet loTypeId="urn:microsoft.com/office/officeart/2005/8/layout/venn1" loCatId="relationship" qsTypeId="urn:microsoft.com/office/officeart/2005/8/quickstyle/simple1" qsCatId="simple" csTypeId="urn:microsoft.com/office/officeart/2005/8/colors/accent1_2" csCatId="accent1" phldr="1"/>
      <dgm:spPr/>
    </dgm:pt>
    <dgm:pt modelId="{C82E8B00-D4AE-4D52-AB11-EDB2CEE7D226}">
      <dgm:prSet phldrT="[Text]"/>
      <dgm:spPr>
        <a:xfrm>
          <a:off x="2132171" y="36572"/>
          <a:ext cx="1755457" cy="1755457"/>
        </a:xfrm>
        <a:prstGeom prst="ellipse">
          <a:avLst/>
        </a:prstGeom>
        <a:solidFill>
          <a:srgbClr val="4F81BD">
            <a:alpha val="50000"/>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Text" lastClr="000000">
                  <a:hueOff val="0"/>
                  <a:satOff val="0"/>
                  <a:lumOff val="0"/>
                  <a:alphaOff val="0"/>
                </a:sysClr>
              </a:solidFill>
              <a:latin typeface="Calibri"/>
              <a:ea typeface="+mn-ea"/>
              <a:cs typeface="+mn-cs"/>
            </a:rPr>
            <a:t>Dimension(s)</a:t>
          </a:r>
          <a:endParaRPr lang="en-US" dirty="0">
            <a:solidFill>
              <a:sysClr val="windowText" lastClr="000000">
                <a:hueOff val="0"/>
                <a:satOff val="0"/>
                <a:lumOff val="0"/>
                <a:alphaOff val="0"/>
              </a:sysClr>
            </a:solidFill>
            <a:latin typeface="Calibri"/>
            <a:ea typeface="+mn-ea"/>
            <a:cs typeface="+mn-cs"/>
          </a:endParaRPr>
        </a:p>
      </dgm:t>
    </dgm:pt>
    <dgm:pt modelId="{76C1BC2D-B80F-4C22-AD69-627D7764EE76}" type="parTrans" cxnId="{172FD97E-D07A-4301-93CA-06362644C2F1}">
      <dgm:prSet/>
      <dgm:spPr/>
      <dgm:t>
        <a:bodyPr/>
        <a:lstStyle/>
        <a:p>
          <a:endParaRPr lang="en-US"/>
        </a:p>
      </dgm:t>
    </dgm:pt>
    <dgm:pt modelId="{38D19098-5B96-4591-B64B-BEEEAFD9FDBE}" type="sibTrans" cxnId="{172FD97E-D07A-4301-93CA-06362644C2F1}">
      <dgm:prSet/>
      <dgm:spPr/>
      <dgm:t>
        <a:bodyPr/>
        <a:lstStyle/>
        <a:p>
          <a:endParaRPr lang="en-US"/>
        </a:p>
      </dgm:t>
    </dgm:pt>
    <dgm:pt modelId="{0EA8C4E0-9A5C-4BA7-83A7-96808CBA6005}">
      <dgm:prSet phldrT="[Text]"/>
      <dgm:spPr>
        <a:xfrm>
          <a:off x="2765598" y="1133733"/>
          <a:ext cx="1755457" cy="1755457"/>
        </a:xfrm>
        <a:prstGeom prst="ellipse">
          <a:avLst/>
        </a:prstGeom>
        <a:solidFill>
          <a:srgbClr val="4F81BD">
            <a:alpha val="50000"/>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Text" lastClr="000000">
                  <a:hueOff val="0"/>
                  <a:satOff val="0"/>
                  <a:lumOff val="0"/>
                  <a:alphaOff val="0"/>
                </a:sysClr>
              </a:solidFill>
              <a:latin typeface="Calibri"/>
              <a:ea typeface="+mn-ea"/>
              <a:cs typeface="+mn-cs"/>
            </a:rPr>
            <a:t>Elements</a:t>
          </a:r>
          <a:endParaRPr lang="en-US" dirty="0">
            <a:solidFill>
              <a:sysClr val="windowText" lastClr="000000">
                <a:hueOff val="0"/>
                <a:satOff val="0"/>
                <a:lumOff val="0"/>
                <a:alphaOff val="0"/>
              </a:sysClr>
            </a:solidFill>
            <a:latin typeface="Calibri"/>
            <a:ea typeface="+mn-ea"/>
            <a:cs typeface="+mn-cs"/>
          </a:endParaRPr>
        </a:p>
      </dgm:t>
    </dgm:pt>
    <dgm:pt modelId="{2B9561C2-7AF0-408B-86C9-CCC66E28A67E}" type="parTrans" cxnId="{1A14C22B-379B-4DBF-A150-4B1B2B878E85}">
      <dgm:prSet/>
      <dgm:spPr/>
      <dgm:t>
        <a:bodyPr/>
        <a:lstStyle/>
        <a:p>
          <a:endParaRPr lang="en-US"/>
        </a:p>
      </dgm:t>
    </dgm:pt>
    <dgm:pt modelId="{48FF6357-443C-452B-B2E4-02B01E9EE120}" type="sibTrans" cxnId="{1A14C22B-379B-4DBF-A150-4B1B2B878E85}">
      <dgm:prSet/>
      <dgm:spPr/>
      <dgm:t>
        <a:bodyPr/>
        <a:lstStyle/>
        <a:p>
          <a:endParaRPr lang="en-US"/>
        </a:p>
      </dgm:t>
    </dgm:pt>
    <dgm:pt modelId="{C609BCD8-D8FD-43EA-9987-CBC56717BA10}">
      <dgm:prSet phldrT="[Text]"/>
      <dgm:spPr>
        <a:xfrm>
          <a:off x="1498743" y="1133733"/>
          <a:ext cx="1755457" cy="1755457"/>
        </a:xfrm>
        <a:prstGeom prst="ellipse">
          <a:avLst/>
        </a:prstGeom>
        <a:solidFill>
          <a:srgbClr val="4F81BD">
            <a:alpha val="50000"/>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en-US" dirty="0" smtClean="0">
              <a:solidFill>
                <a:sysClr val="windowText" lastClr="000000">
                  <a:hueOff val="0"/>
                  <a:satOff val="0"/>
                  <a:lumOff val="0"/>
                  <a:alphaOff val="0"/>
                </a:sysClr>
              </a:solidFill>
              <a:latin typeface="Calibri"/>
              <a:ea typeface="+mn-ea"/>
              <a:cs typeface="+mn-cs"/>
            </a:rPr>
            <a:t>Time Horizon</a:t>
          </a:r>
          <a:endParaRPr lang="en-US" dirty="0">
            <a:solidFill>
              <a:sysClr val="windowText" lastClr="000000">
                <a:hueOff val="0"/>
                <a:satOff val="0"/>
                <a:lumOff val="0"/>
                <a:alphaOff val="0"/>
              </a:sysClr>
            </a:solidFill>
            <a:latin typeface="Calibri"/>
            <a:ea typeface="+mn-ea"/>
            <a:cs typeface="+mn-cs"/>
          </a:endParaRPr>
        </a:p>
      </dgm:t>
    </dgm:pt>
    <dgm:pt modelId="{2FF09A3E-FC6E-4364-9B54-D90E0B08B091}" type="parTrans" cxnId="{3D57AADC-8E6B-4C12-894E-5C9378D4062B}">
      <dgm:prSet/>
      <dgm:spPr/>
      <dgm:t>
        <a:bodyPr/>
        <a:lstStyle/>
        <a:p>
          <a:endParaRPr lang="en-US"/>
        </a:p>
      </dgm:t>
    </dgm:pt>
    <dgm:pt modelId="{756EBDF7-D210-44FD-B2FA-C44E1D9269BB}" type="sibTrans" cxnId="{3D57AADC-8E6B-4C12-894E-5C9378D4062B}">
      <dgm:prSet/>
      <dgm:spPr/>
      <dgm:t>
        <a:bodyPr/>
        <a:lstStyle/>
        <a:p>
          <a:endParaRPr lang="en-US"/>
        </a:p>
      </dgm:t>
    </dgm:pt>
    <dgm:pt modelId="{A9114B7A-1AC6-4997-9189-8567B59BB193}" type="pres">
      <dgm:prSet presAssocID="{38AFEB04-D762-47C6-A4F4-04BC953EB7CF}" presName="compositeShape" presStyleCnt="0">
        <dgm:presLayoutVars>
          <dgm:chMax val="7"/>
          <dgm:dir/>
          <dgm:resizeHandles val="exact"/>
        </dgm:presLayoutVars>
      </dgm:prSet>
      <dgm:spPr/>
    </dgm:pt>
    <dgm:pt modelId="{991B4187-963C-420D-AF1B-E594F32004B0}" type="pres">
      <dgm:prSet presAssocID="{C82E8B00-D4AE-4D52-AB11-EDB2CEE7D226}" presName="circ1" presStyleLbl="vennNode1" presStyleIdx="0" presStyleCnt="3"/>
      <dgm:spPr/>
      <dgm:t>
        <a:bodyPr/>
        <a:lstStyle/>
        <a:p>
          <a:endParaRPr lang="en-US"/>
        </a:p>
      </dgm:t>
    </dgm:pt>
    <dgm:pt modelId="{1CEEEC27-5B7B-4C7D-8FFD-868ED58A4E12}" type="pres">
      <dgm:prSet presAssocID="{C82E8B00-D4AE-4D52-AB11-EDB2CEE7D226}" presName="circ1Tx" presStyleLbl="revTx" presStyleIdx="0" presStyleCnt="0">
        <dgm:presLayoutVars>
          <dgm:chMax val="0"/>
          <dgm:chPref val="0"/>
          <dgm:bulletEnabled val="1"/>
        </dgm:presLayoutVars>
      </dgm:prSet>
      <dgm:spPr/>
      <dgm:t>
        <a:bodyPr/>
        <a:lstStyle/>
        <a:p>
          <a:endParaRPr lang="en-US"/>
        </a:p>
      </dgm:t>
    </dgm:pt>
    <dgm:pt modelId="{06A5DCA2-C04B-4A38-9B0C-743872E274BC}" type="pres">
      <dgm:prSet presAssocID="{0EA8C4E0-9A5C-4BA7-83A7-96808CBA6005}" presName="circ2" presStyleLbl="vennNode1" presStyleIdx="1" presStyleCnt="3"/>
      <dgm:spPr/>
      <dgm:t>
        <a:bodyPr/>
        <a:lstStyle/>
        <a:p>
          <a:endParaRPr lang="en-US"/>
        </a:p>
      </dgm:t>
    </dgm:pt>
    <dgm:pt modelId="{FD2ECC16-A943-42C9-95BC-3A5B0ECF3843}" type="pres">
      <dgm:prSet presAssocID="{0EA8C4E0-9A5C-4BA7-83A7-96808CBA6005}" presName="circ2Tx" presStyleLbl="revTx" presStyleIdx="0" presStyleCnt="0">
        <dgm:presLayoutVars>
          <dgm:chMax val="0"/>
          <dgm:chPref val="0"/>
          <dgm:bulletEnabled val="1"/>
        </dgm:presLayoutVars>
      </dgm:prSet>
      <dgm:spPr/>
      <dgm:t>
        <a:bodyPr/>
        <a:lstStyle/>
        <a:p>
          <a:endParaRPr lang="en-US"/>
        </a:p>
      </dgm:t>
    </dgm:pt>
    <dgm:pt modelId="{A572EBC6-7EC6-4DE0-AFD2-99E8349D5020}" type="pres">
      <dgm:prSet presAssocID="{C609BCD8-D8FD-43EA-9987-CBC56717BA10}" presName="circ3" presStyleLbl="vennNode1" presStyleIdx="2" presStyleCnt="3"/>
      <dgm:spPr/>
      <dgm:t>
        <a:bodyPr/>
        <a:lstStyle/>
        <a:p>
          <a:endParaRPr lang="en-US"/>
        </a:p>
      </dgm:t>
    </dgm:pt>
    <dgm:pt modelId="{A2AF65CF-ED97-4F03-B86D-1015D47A2F85}" type="pres">
      <dgm:prSet presAssocID="{C609BCD8-D8FD-43EA-9987-CBC56717BA10}" presName="circ3Tx" presStyleLbl="revTx" presStyleIdx="0" presStyleCnt="0">
        <dgm:presLayoutVars>
          <dgm:chMax val="0"/>
          <dgm:chPref val="0"/>
          <dgm:bulletEnabled val="1"/>
        </dgm:presLayoutVars>
      </dgm:prSet>
      <dgm:spPr/>
      <dgm:t>
        <a:bodyPr/>
        <a:lstStyle/>
        <a:p>
          <a:endParaRPr lang="en-US"/>
        </a:p>
      </dgm:t>
    </dgm:pt>
  </dgm:ptLst>
  <dgm:cxnLst>
    <dgm:cxn modelId="{172FD97E-D07A-4301-93CA-06362644C2F1}" srcId="{38AFEB04-D762-47C6-A4F4-04BC953EB7CF}" destId="{C82E8B00-D4AE-4D52-AB11-EDB2CEE7D226}" srcOrd="0" destOrd="0" parTransId="{76C1BC2D-B80F-4C22-AD69-627D7764EE76}" sibTransId="{38D19098-5B96-4591-B64B-BEEEAFD9FDBE}"/>
    <dgm:cxn modelId="{D7F93B6F-04A2-413E-8CDF-4A74F2E24B58}" type="presOf" srcId="{C609BCD8-D8FD-43EA-9987-CBC56717BA10}" destId="{A572EBC6-7EC6-4DE0-AFD2-99E8349D5020}" srcOrd="0" destOrd="0" presId="urn:microsoft.com/office/officeart/2005/8/layout/venn1"/>
    <dgm:cxn modelId="{3D57AADC-8E6B-4C12-894E-5C9378D4062B}" srcId="{38AFEB04-D762-47C6-A4F4-04BC953EB7CF}" destId="{C609BCD8-D8FD-43EA-9987-CBC56717BA10}" srcOrd="2" destOrd="0" parTransId="{2FF09A3E-FC6E-4364-9B54-D90E0B08B091}" sibTransId="{756EBDF7-D210-44FD-B2FA-C44E1D9269BB}"/>
    <dgm:cxn modelId="{7EDB6C11-CFDD-45C3-9A46-544B7EFF7D35}" type="presOf" srcId="{38AFEB04-D762-47C6-A4F4-04BC953EB7CF}" destId="{A9114B7A-1AC6-4997-9189-8567B59BB193}" srcOrd="0" destOrd="0" presId="urn:microsoft.com/office/officeart/2005/8/layout/venn1"/>
    <dgm:cxn modelId="{CB9FB001-DBCC-4CA2-A78A-3A27E45875EC}" type="presOf" srcId="{C82E8B00-D4AE-4D52-AB11-EDB2CEE7D226}" destId="{991B4187-963C-420D-AF1B-E594F32004B0}" srcOrd="0" destOrd="0" presId="urn:microsoft.com/office/officeart/2005/8/layout/venn1"/>
    <dgm:cxn modelId="{1A14C22B-379B-4DBF-A150-4B1B2B878E85}" srcId="{38AFEB04-D762-47C6-A4F4-04BC953EB7CF}" destId="{0EA8C4E0-9A5C-4BA7-83A7-96808CBA6005}" srcOrd="1" destOrd="0" parTransId="{2B9561C2-7AF0-408B-86C9-CCC66E28A67E}" sibTransId="{48FF6357-443C-452B-B2E4-02B01E9EE120}"/>
    <dgm:cxn modelId="{115BCE31-775B-45CA-BDC4-EEF90007CDD6}" type="presOf" srcId="{0EA8C4E0-9A5C-4BA7-83A7-96808CBA6005}" destId="{FD2ECC16-A943-42C9-95BC-3A5B0ECF3843}" srcOrd="1" destOrd="0" presId="urn:microsoft.com/office/officeart/2005/8/layout/venn1"/>
    <dgm:cxn modelId="{C8006C28-1029-4DA1-9EA8-44628E5097B2}" type="presOf" srcId="{0EA8C4E0-9A5C-4BA7-83A7-96808CBA6005}" destId="{06A5DCA2-C04B-4A38-9B0C-743872E274BC}" srcOrd="0" destOrd="0" presId="urn:microsoft.com/office/officeart/2005/8/layout/venn1"/>
    <dgm:cxn modelId="{80D90AD8-BE8A-41DA-B78C-450FFA33A91C}" type="presOf" srcId="{C82E8B00-D4AE-4D52-AB11-EDB2CEE7D226}" destId="{1CEEEC27-5B7B-4C7D-8FFD-868ED58A4E12}" srcOrd="1" destOrd="0" presId="urn:microsoft.com/office/officeart/2005/8/layout/venn1"/>
    <dgm:cxn modelId="{CC4619C9-A573-4D54-851B-BBE6B2857231}" type="presOf" srcId="{C609BCD8-D8FD-43EA-9987-CBC56717BA10}" destId="{A2AF65CF-ED97-4F03-B86D-1015D47A2F85}" srcOrd="1" destOrd="0" presId="urn:microsoft.com/office/officeart/2005/8/layout/venn1"/>
    <dgm:cxn modelId="{C7E8587C-783B-49E8-9590-B77E98FDCAFB}" type="presParOf" srcId="{A9114B7A-1AC6-4997-9189-8567B59BB193}" destId="{991B4187-963C-420D-AF1B-E594F32004B0}" srcOrd="0" destOrd="0" presId="urn:microsoft.com/office/officeart/2005/8/layout/venn1"/>
    <dgm:cxn modelId="{2D1F36B6-DB3A-41B2-A22A-72FEB73C04AD}" type="presParOf" srcId="{A9114B7A-1AC6-4997-9189-8567B59BB193}" destId="{1CEEEC27-5B7B-4C7D-8FFD-868ED58A4E12}" srcOrd="1" destOrd="0" presId="urn:microsoft.com/office/officeart/2005/8/layout/venn1"/>
    <dgm:cxn modelId="{91A9CDA2-29C1-4CCA-9BFC-22D3CACCDCEB}" type="presParOf" srcId="{A9114B7A-1AC6-4997-9189-8567B59BB193}" destId="{06A5DCA2-C04B-4A38-9B0C-743872E274BC}" srcOrd="2" destOrd="0" presId="urn:microsoft.com/office/officeart/2005/8/layout/venn1"/>
    <dgm:cxn modelId="{7E417FE4-F840-4AF5-9CB6-3CE0B0910177}" type="presParOf" srcId="{A9114B7A-1AC6-4997-9189-8567B59BB193}" destId="{FD2ECC16-A943-42C9-95BC-3A5B0ECF3843}" srcOrd="3" destOrd="0" presId="urn:microsoft.com/office/officeart/2005/8/layout/venn1"/>
    <dgm:cxn modelId="{B8B0BEC1-7816-4E4D-8F7F-51284E44333E}" type="presParOf" srcId="{A9114B7A-1AC6-4997-9189-8567B59BB193}" destId="{A572EBC6-7EC6-4DE0-AFD2-99E8349D5020}" srcOrd="4" destOrd="0" presId="urn:microsoft.com/office/officeart/2005/8/layout/venn1"/>
    <dgm:cxn modelId="{7830E8C0-607E-46F2-8D70-804ECAFAC74A}" type="presParOf" srcId="{A9114B7A-1AC6-4997-9189-8567B59BB193}" destId="{A2AF65CF-ED97-4F03-B86D-1015D47A2F85}" srcOrd="5" destOrd="0" presId="urn:microsoft.com/office/officeart/2005/8/layout/venn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CB75068-601B-7B46-AE0F-1D9DC79E16E0}">
      <dsp:nvSpPr>
        <dsp:cNvPr id="0" name=""/>
        <dsp:cNvSpPr/>
      </dsp:nvSpPr>
      <dsp:spPr>
        <a:xfrm>
          <a:off x="1065712" y="0"/>
          <a:ext cx="1893382" cy="1163361"/>
        </a:xfrm>
        <a:prstGeom prst="triangle">
          <a:avLst/>
        </a:prstGeom>
        <a:gradFill rotWithShape="0">
          <a:gsLst>
            <a:gs pos="0">
              <a:schemeClr val="accent1">
                <a:shade val="50000"/>
                <a:hueOff val="0"/>
                <a:satOff val="0"/>
                <a:lumOff val="0"/>
                <a:alphaOff val="0"/>
                <a:tint val="100000"/>
                <a:shade val="100000"/>
                <a:satMod val="130000"/>
              </a:schemeClr>
            </a:gs>
            <a:gs pos="100000">
              <a:schemeClr val="accent1">
                <a:shade val="5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065712" y="0"/>
        <a:ext cx="1893382" cy="1163361"/>
      </dsp:txXfrm>
    </dsp:sp>
    <dsp:sp modelId="{D89831E2-8F66-044A-8A21-10BA8F9799CB}">
      <dsp:nvSpPr>
        <dsp:cNvPr id="0" name=""/>
        <dsp:cNvSpPr/>
      </dsp:nvSpPr>
      <dsp:spPr>
        <a:xfrm>
          <a:off x="148227" y="1163361"/>
          <a:ext cx="1870022" cy="1163361"/>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48227" y="1163361"/>
        <a:ext cx="1870022" cy="1163361"/>
      </dsp:txXfrm>
    </dsp:sp>
    <dsp:sp modelId="{BAD5D478-11BA-D045-A5CB-CADEDE07340F}">
      <dsp:nvSpPr>
        <dsp:cNvPr id="0" name=""/>
        <dsp:cNvSpPr/>
      </dsp:nvSpPr>
      <dsp:spPr>
        <a:xfrm rot="10800000">
          <a:off x="1065712" y="1163361"/>
          <a:ext cx="1893382" cy="1163361"/>
        </a:xfrm>
        <a:prstGeom prst="triangle">
          <a:avLst/>
        </a:prstGeom>
        <a:gradFill rotWithShape="0">
          <a:gsLst>
            <a:gs pos="0">
              <a:schemeClr val="accent1">
                <a:shade val="50000"/>
                <a:hueOff val="361437"/>
                <a:satOff val="-7560"/>
                <a:lumOff val="42063"/>
                <a:alphaOff val="0"/>
                <a:tint val="100000"/>
                <a:shade val="100000"/>
                <a:satMod val="130000"/>
              </a:schemeClr>
            </a:gs>
            <a:gs pos="100000">
              <a:schemeClr val="accent1">
                <a:shade val="50000"/>
                <a:hueOff val="361437"/>
                <a:satOff val="-7560"/>
                <a:lumOff val="42063"/>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rot="10800000">
        <a:off x="1065712" y="1163361"/>
        <a:ext cx="1893382" cy="1163361"/>
      </dsp:txXfrm>
    </dsp:sp>
    <dsp:sp modelId="{106543B8-F3ED-2744-81A5-AD42C44AB69E}">
      <dsp:nvSpPr>
        <dsp:cNvPr id="0" name=""/>
        <dsp:cNvSpPr/>
      </dsp:nvSpPr>
      <dsp:spPr>
        <a:xfrm>
          <a:off x="2018249" y="1163361"/>
          <a:ext cx="1893382" cy="1163361"/>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018249" y="1163361"/>
        <a:ext cx="1893382" cy="1163361"/>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91B4187-963C-420D-AF1B-E594F32004B0}">
      <dsp:nvSpPr>
        <dsp:cNvPr id="0" name=""/>
        <dsp:cNvSpPr/>
      </dsp:nvSpPr>
      <dsp:spPr>
        <a:xfrm>
          <a:off x="2132171" y="36572"/>
          <a:ext cx="1755457" cy="1755457"/>
        </a:xfrm>
        <a:prstGeom prst="ellipse">
          <a:avLst/>
        </a:prstGeom>
        <a:solidFill>
          <a:srgbClr val="4F81BD">
            <a:alpha val="50000"/>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r>
            <a:rPr lang="en-US" sz="1300" kern="1200" dirty="0" smtClean="0">
              <a:solidFill>
                <a:sysClr val="windowText" lastClr="000000">
                  <a:hueOff val="0"/>
                  <a:satOff val="0"/>
                  <a:lumOff val="0"/>
                  <a:alphaOff val="0"/>
                </a:sysClr>
              </a:solidFill>
              <a:latin typeface="Calibri"/>
              <a:ea typeface="+mn-ea"/>
              <a:cs typeface="+mn-cs"/>
            </a:rPr>
            <a:t>Dimension(s)</a:t>
          </a:r>
          <a:endParaRPr lang="en-US" sz="1300" kern="1200" dirty="0">
            <a:solidFill>
              <a:sysClr val="windowText" lastClr="000000">
                <a:hueOff val="0"/>
                <a:satOff val="0"/>
                <a:lumOff val="0"/>
                <a:alphaOff val="0"/>
              </a:sysClr>
            </a:solidFill>
            <a:latin typeface="Calibri"/>
            <a:ea typeface="+mn-ea"/>
            <a:cs typeface="+mn-cs"/>
          </a:endParaRPr>
        </a:p>
      </dsp:txBody>
      <dsp:txXfrm>
        <a:off x="2366232" y="343777"/>
        <a:ext cx="1287335" cy="789956"/>
      </dsp:txXfrm>
    </dsp:sp>
    <dsp:sp modelId="{06A5DCA2-C04B-4A38-9B0C-743872E274BC}">
      <dsp:nvSpPr>
        <dsp:cNvPr id="0" name=""/>
        <dsp:cNvSpPr/>
      </dsp:nvSpPr>
      <dsp:spPr>
        <a:xfrm>
          <a:off x="2765598" y="1133733"/>
          <a:ext cx="1755457" cy="1755457"/>
        </a:xfrm>
        <a:prstGeom prst="ellipse">
          <a:avLst/>
        </a:prstGeom>
        <a:solidFill>
          <a:srgbClr val="4F81BD">
            <a:alpha val="50000"/>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r>
            <a:rPr lang="en-US" sz="1300" kern="1200" dirty="0" smtClean="0">
              <a:solidFill>
                <a:sysClr val="windowText" lastClr="000000">
                  <a:hueOff val="0"/>
                  <a:satOff val="0"/>
                  <a:lumOff val="0"/>
                  <a:alphaOff val="0"/>
                </a:sysClr>
              </a:solidFill>
              <a:latin typeface="Calibri"/>
              <a:ea typeface="+mn-ea"/>
              <a:cs typeface="+mn-cs"/>
            </a:rPr>
            <a:t>Elements</a:t>
          </a:r>
          <a:endParaRPr lang="en-US" sz="1300" kern="1200" dirty="0">
            <a:solidFill>
              <a:sysClr val="windowText" lastClr="000000">
                <a:hueOff val="0"/>
                <a:satOff val="0"/>
                <a:lumOff val="0"/>
                <a:alphaOff val="0"/>
              </a:sysClr>
            </a:solidFill>
            <a:latin typeface="Calibri"/>
            <a:ea typeface="+mn-ea"/>
            <a:cs typeface="+mn-cs"/>
          </a:endParaRPr>
        </a:p>
      </dsp:txBody>
      <dsp:txXfrm>
        <a:off x="3302476" y="1587226"/>
        <a:ext cx="1053274" cy="965501"/>
      </dsp:txXfrm>
    </dsp:sp>
    <dsp:sp modelId="{A572EBC6-7EC6-4DE0-AFD2-99E8349D5020}">
      <dsp:nvSpPr>
        <dsp:cNvPr id="0" name=""/>
        <dsp:cNvSpPr/>
      </dsp:nvSpPr>
      <dsp:spPr>
        <a:xfrm>
          <a:off x="1498743" y="1133733"/>
          <a:ext cx="1755457" cy="1755457"/>
        </a:xfrm>
        <a:prstGeom prst="ellipse">
          <a:avLst/>
        </a:prstGeom>
        <a:solidFill>
          <a:srgbClr val="4F81BD">
            <a:alpha val="50000"/>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r>
            <a:rPr lang="en-US" sz="1300" kern="1200" dirty="0" smtClean="0">
              <a:solidFill>
                <a:sysClr val="windowText" lastClr="000000">
                  <a:hueOff val="0"/>
                  <a:satOff val="0"/>
                  <a:lumOff val="0"/>
                  <a:alphaOff val="0"/>
                </a:sysClr>
              </a:solidFill>
              <a:latin typeface="Calibri"/>
              <a:ea typeface="+mn-ea"/>
              <a:cs typeface="+mn-cs"/>
            </a:rPr>
            <a:t>Time Horizon</a:t>
          </a:r>
          <a:endParaRPr lang="en-US" sz="1300" kern="1200" dirty="0">
            <a:solidFill>
              <a:sysClr val="windowText" lastClr="000000">
                <a:hueOff val="0"/>
                <a:satOff val="0"/>
                <a:lumOff val="0"/>
                <a:alphaOff val="0"/>
              </a:sysClr>
            </a:solidFill>
            <a:latin typeface="Calibri"/>
            <a:ea typeface="+mn-ea"/>
            <a:cs typeface="+mn-cs"/>
          </a:endParaRPr>
        </a:p>
      </dsp:txBody>
      <dsp:txXfrm>
        <a:off x="1664049" y="1587226"/>
        <a:ext cx="1053274" cy="965501"/>
      </dsp:txXfrm>
    </dsp:sp>
  </dsp:spTree>
</dsp:drawing>
</file>

<file path=ppt/diagrams/layout1.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layout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5694363" cy="382588"/>
          </a:xfrm>
          <a:prstGeom prst="rect">
            <a:avLst/>
          </a:prstGeom>
          <a:noFill/>
          <a:ln w="9525">
            <a:noFill/>
            <a:miter lim="800000"/>
            <a:headEnd/>
            <a:tailEnd/>
          </a:ln>
          <a:effectLst/>
        </p:spPr>
        <p:txBody>
          <a:bodyPr vert="horz" wrap="square" lIns="97506" tIns="48754" rIns="97506" bIns="48754" numCol="1" anchor="t" anchorCtr="0" compatLnSpc="1">
            <a:prstTxWarp prst="textNoShape">
              <a:avLst/>
            </a:prstTxWarp>
          </a:bodyPr>
          <a:lstStyle>
            <a:lvl1pPr defTabSz="976215" eaLnBrk="0" hangingPunct="0">
              <a:defRPr sz="1000" dirty="0" smtClean="0">
                <a:latin typeface="Times New Roman" pitchFamily="18" charset="0"/>
              </a:defRPr>
            </a:lvl1pPr>
          </a:lstStyle>
          <a:p>
            <a:pPr>
              <a:defRPr/>
            </a:pPr>
            <a:r>
              <a:rPr lang="en-US"/>
              <a:t>OPNS454: Capacity Types and Flexibility—Eli Lilly</a:t>
            </a:r>
          </a:p>
        </p:txBody>
      </p:sp>
      <p:sp>
        <p:nvSpPr>
          <p:cNvPr id="28676" name="Rectangle 4"/>
          <p:cNvSpPr>
            <a:spLocks noGrp="1" noChangeArrowheads="1"/>
          </p:cNvSpPr>
          <p:nvPr>
            <p:ph type="ftr" sz="quarter" idx="2"/>
          </p:nvPr>
        </p:nvSpPr>
        <p:spPr bwMode="auto">
          <a:xfrm>
            <a:off x="0" y="9296400"/>
            <a:ext cx="4419600" cy="304800"/>
          </a:xfrm>
          <a:prstGeom prst="rect">
            <a:avLst/>
          </a:prstGeom>
          <a:noFill/>
          <a:ln w="9525">
            <a:noFill/>
            <a:miter lim="800000"/>
            <a:headEnd/>
            <a:tailEnd/>
          </a:ln>
          <a:effectLst/>
        </p:spPr>
        <p:txBody>
          <a:bodyPr vert="horz" wrap="square" lIns="97506" tIns="48754" rIns="97506" bIns="48754" numCol="1" anchor="b" anchorCtr="0" compatLnSpc="1">
            <a:prstTxWarp prst="textNoShape">
              <a:avLst/>
            </a:prstTxWarp>
          </a:bodyPr>
          <a:lstStyle>
            <a:lvl1pPr defTabSz="976215" eaLnBrk="0" hangingPunct="0">
              <a:defRPr sz="1000">
                <a:latin typeface="Times New Roman" pitchFamily="18" charset="0"/>
              </a:defRPr>
            </a:lvl1pPr>
          </a:lstStyle>
          <a:p>
            <a:pPr>
              <a:defRPr/>
            </a:pPr>
            <a:r>
              <a:rPr lang="en-US"/>
              <a:t>© Van Mieghem</a:t>
            </a:r>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0"/>
            <a:ext cx="5427663" cy="209550"/>
          </a:xfrm>
          <a:prstGeom prst="rect">
            <a:avLst/>
          </a:prstGeom>
          <a:noFill/>
          <a:ln w="9525">
            <a:noFill/>
            <a:miter lim="800000"/>
            <a:headEnd/>
            <a:tailEnd/>
          </a:ln>
          <a:effectLst/>
        </p:spPr>
        <p:txBody>
          <a:bodyPr vert="horz" wrap="square" lIns="97506" tIns="48754" rIns="97506" bIns="48754" numCol="1" anchor="t" anchorCtr="0" compatLnSpc="1">
            <a:prstTxWarp prst="textNoShape">
              <a:avLst/>
            </a:prstTxWarp>
          </a:bodyPr>
          <a:lstStyle>
            <a:lvl1pPr defTabSz="976215" eaLnBrk="0" hangingPunct="0">
              <a:defRPr sz="800">
                <a:latin typeface="Times New Roman" pitchFamily="18" charset="0"/>
              </a:defRPr>
            </a:lvl1pPr>
          </a:lstStyle>
          <a:p>
            <a:pPr>
              <a:defRPr/>
            </a:pPr>
            <a:r>
              <a:rPr lang="en-US"/>
              <a:t>OPNS454 Week 5: Capacity Types and Flexibility</a:t>
            </a:r>
          </a:p>
        </p:txBody>
      </p:sp>
      <p:sp>
        <p:nvSpPr>
          <p:cNvPr id="4099" name="Rectangle 3"/>
          <p:cNvSpPr>
            <a:spLocks noGrp="1" noChangeArrowheads="1"/>
          </p:cNvSpPr>
          <p:nvPr>
            <p:ph type="dt" idx="1"/>
          </p:nvPr>
        </p:nvSpPr>
        <p:spPr bwMode="auto">
          <a:xfrm>
            <a:off x="5730876" y="0"/>
            <a:ext cx="1584325" cy="209550"/>
          </a:xfrm>
          <a:prstGeom prst="rect">
            <a:avLst/>
          </a:prstGeom>
          <a:noFill/>
          <a:ln w="9525">
            <a:noFill/>
            <a:miter lim="800000"/>
            <a:headEnd/>
            <a:tailEnd/>
          </a:ln>
          <a:effectLst/>
        </p:spPr>
        <p:txBody>
          <a:bodyPr vert="horz" wrap="square" lIns="97506" tIns="48754" rIns="97506" bIns="48754" numCol="1" anchor="t" anchorCtr="0" compatLnSpc="1">
            <a:prstTxWarp prst="textNoShape">
              <a:avLst/>
            </a:prstTxWarp>
          </a:bodyPr>
          <a:lstStyle>
            <a:lvl1pPr algn="r" defTabSz="976215" eaLnBrk="0" hangingPunct="0">
              <a:defRPr sz="800">
                <a:latin typeface="Times New Roman" pitchFamily="18" charset="0"/>
              </a:defRPr>
            </a:lvl1pPr>
          </a:lstStyle>
          <a:p>
            <a:pPr>
              <a:defRPr/>
            </a:pPr>
            <a:fld id="{3E589716-E2A5-4386-9426-86E371DC4376}" type="datetime1">
              <a:rPr lang="en-US"/>
              <a:pPr>
                <a:defRPr/>
              </a:pPr>
              <a:t>2/19/2013</a:t>
            </a:fld>
            <a:endParaRPr lang="en-US"/>
          </a:p>
        </p:txBody>
      </p:sp>
      <p:sp>
        <p:nvSpPr>
          <p:cNvPr id="4101" name="Rectangle 5"/>
          <p:cNvSpPr>
            <a:spLocks noGrp="1" noChangeArrowheads="1"/>
          </p:cNvSpPr>
          <p:nvPr>
            <p:ph type="body" sz="quarter" idx="3"/>
          </p:nvPr>
        </p:nvSpPr>
        <p:spPr bwMode="auto">
          <a:xfrm>
            <a:off x="293689" y="3452813"/>
            <a:ext cx="6727825" cy="5930900"/>
          </a:xfrm>
          <a:prstGeom prst="rect">
            <a:avLst/>
          </a:prstGeom>
          <a:noFill/>
          <a:ln w="9525">
            <a:noFill/>
            <a:miter lim="800000"/>
            <a:headEnd/>
            <a:tailEnd/>
          </a:ln>
          <a:effectLst/>
        </p:spPr>
        <p:txBody>
          <a:bodyPr vert="horz" wrap="square" lIns="97506" tIns="48754" rIns="97506" bIns="4875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401176"/>
            <a:ext cx="4140200" cy="200025"/>
          </a:xfrm>
          <a:prstGeom prst="rect">
            <a:avLst/>
          </a:prstGeom>
          <a:noFill/>
          <a:ln w="9525">
            <a:noFill/>
            <a:miter lim="800000"/>
            <a:headEnd/>
            <a:tailEnd/>
          </a:ln>
          <a:effectLst/>
        </p:spPr>
        <p:txBody>
          <a:bodyPr vert="horz" wrap="square" lIns="97506" tIns="48754" rIns="97506" bIns="48754" numCol="1" anchor="b" anchorCtr="0" compatLnSpc="1">
            <a:prstTxWarp prst="textNoShape">
              <a:avLst/>
            </a:prstTxWarp>
          </a:bodyPr>
          <a:lstStyle>
            <a:lvl1pPr defTabSz="976215" eaLnBrk="0" hangingPunct="0">
              <a:defRPr sz="800">
                <a:latin typeface="Times New Roman" pitchFamily="18" charset="0"/>
              </a:defRPr>
            </a:lvl1pPr>
          </a:lstStyle>
          <a:p>
            <a:pPr>
              <a:defRPr/>
            </a:pPr>
            <a:r>
              <a:rPr lang="en-US"/>
              <a:t>© Van Mieghem</a:t>
            </a:r>
          </a:p>
        </p:txBody>
      </p:sp>
      <p:sp>
        <p:nvSpPr>
          <p:cNvPr id="4103" name="Rectangle 7"/>
          <p:cNvSpPr>
            <a:spLocks noGrp="1" noChangeArrowheads="1"/>
          </p:cNvSpPr>
          <p:nvPr>
            <p:ph type="sldNum" sz="quarter" idx="5"/>
          </p:nvPr>
        </p:nvSpPr>
        <p:spPr bwMode="auto">
          <a:xfrm>
            <a:off x="4144964" y="9401176"/>
            <a:ext cx="3170237" cy="200025"/>
          </a:xfrm>
          <a:prstGeom prst="rect">
            <a:avLst/>
          </a:prstGeom>
          <a:noFill/>
          <a:ln w="9525">
            <a:noFill/>
            <a:miter lim="800000"/>
            <a:headEnd/>
            <a:tailEnd/>
          </a:ln>
          <a:effectLst/>
        </p:spPr>
        <p:txBody>
          <a:bodyPr vert="horz" wrap="square" lIns="97506" tIns="48754" rIns="97506" bIns="48754" numCol="1" anchor="b" anchorCtr="0" compatLnSpc="1">
            <a:prstTxWarp prst="textNoShape">
              <a:avLst/>
            </a:prstTxWarp>
          </a:bodyPr>
          <a:lstStyle>
            <a:lvl1pPr algn="r" defTabSz="976215" eaLnBrk="0" hangingPunct="0">
              <a:defRPr sz="800">
                <a:latin typeface="Times New Roman" pitchFamily="18" charset="0"/>
              </a:defRPr>
            </a:lvl1pPr>
          </a:lstStyle>
          <a:p>
            <a:pPr>
              <a:defRPr/>
            </a:pPr>
            <a:fld id="{70272C2E-8082-4CAB-B7DD-412735F17F1A}" type="slidenum">
              <a:rPr lang="en-US"/>
              <a:pPr>
                <a:defRPr/>
              </a:pPr>
              <a:t>‹#›</a:t>
            </a:fld>
            <a:endParaRPr lang="en-US"/>
          </a:p>
        </p:txBody>
      </p:sp>
      <p:sp>
        <p:nvSpPr>
          <p:cNvPr id="21511" name="Rectangle 10"/>
          <p:cNvSpPr>
            <a:spLocks noGrp="1" noRot="1" noChangeAspect="1" noChangeArrowheads="1" noTextEdit="1"/>
          </p:cNvSpPr>
          <p:nvPr>
            <p:ph type="sldImg" idx="2"/>
          </p:nvPr>
        </p:nvSpPr>
        <p:spPr bwMode="auto">
          <a:xfrm>
            <a:off x="106363" y="228600"/>
            <a:ext cx="4214812" cy="3160713"/>
          </a:xfrm>
          <a:prstGeom prst="rect">
            <a:avLst/>
          </a:prstGeom>
          <a:noFill/>
          <a:ln w="9525">
            <a:solidFill>
              <a:srgbClr val="000000"/>
            </a:solidFill>
            <a:miter lim="800000"/>
            <a:headEnd/>
            <a:tailEnd/>
          </a:ln>
        </p:spPr>
      </p:sp>
    </p:spTree>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9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9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9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en.wikipedia.org/wiki/Manufacture" TargetMode="External"/><Relationship Id="rId2" Type="http://schemas.openxmlformats.org/officeDocument/2006/relationships/slide" Target="../slides/slide23.xml"/><Relationship Id="rId1" Type="http://schemas.openxmlformats.org/officeDocument/2006/relationships/notesMaster" Target="../notesMasters/notesMaster1.xml"/><Relationship Id="rId5" Type="http://schemas.openxmlformats.org/officeDocument/2006/relationships/hyperlink" Target="http://en.wikipedia.org/wiki/FDA" TargetMode="External"/><Relationship Id="rId4" Type="http://schemas.openxmlformats.org/officeDocument/2006/relationships/hyperlink" Target="http://en.wikipedia.org/wiki/Medical_devices"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22531" name="Rectangle 6"/>
          <p:cNvSpPr>
            <a:spLocks noGrp="1" noChangeArrowheads="1"/>
          </p:cNvSpPr>
          <p:nvPr>
            <p:ph type="ftr" sz="quarter" idx="4"/>
          </p:nvPr>
        </p:nvSpPr>
        <p:spPr>
          <a:noFill/>
        </p:spPr>
        <p:txBody>
          <a:bodyPr/>
          <a:lstStyle/>
          <a:p>
            <a:pPr defTabSz="974582"/>
            <a:r>
              <a:rPr lang="en-US" dirty="0" smtClean="0"/>
              <a:t>© Van Mieghem</a:t>
            </a:r>
          </a:p>
        </p:txBody>
      </p:sp>
      <p:sp>
        <p:nvSpPr>
          <p:cNvPr id="22532" name="Rectangle 7"/>
          <p:cNvSpPr>
            <a:spLocks noGrp="1" noChangeArrowheads="1"/>
          </p:cNvSpPr>
          <p:nvPr>
            <p:ph type="sldNum" sz="quarter" idx="5"/>
          </p:nvPr>
        </p:nvSpPr>
        <p:spPr>
          <a:noFill/>
        </p:spPr>
        <p:txBody>
          <a:bodyPr/>
          <a:lstStyle/>
          <a:p>
            <a:pPr defTabSz="974582"/>
            <a:fld id="{7037EA4D-4CC2-4E8F-BF2F-74A6C4DE7FCE}" type="slidenum">
              <a:rPr lang="en-US" smtClean="0"/>
              <a:pPr defTabSz="974582"/>
              <a:t>1</a:t>
            </a:fld>
            <a:endParaRPr lang="en-US" dirty="0" smtClean="0"/>
          </a:p>
        </p:txBody>
      </p:sp>
      <p:sp>
        <p:nvSpPr>
          <p:cNvPr id="29701" name="Notes Placeholder 8"/>
          <p:cNvSpPr>
            <a:spLocks noGrp="1"/>
          </p:cNvSpPr>
          <p:nvPr>
            <p:ph type="body" idx="1"/>
          </p:nvPr>
        </p:nvSpPr>
        <p:spPr>
          <a:ln/>
        </p:spPr>
        <p:txBody>
          <a:bodyPr/>
          <a:lstStyle/>
          <a:p>
            <a:pPr>
              <a:defRPr/>
            </a:pPr>
            <a:r>
              <a:rPr lang="en-US" dirty="0" smtClean="0"/>
              <a:t>Today we will discuss capacity types and the different types of flexibility using the Lilly case…</a:t>
            </a:r>
          </a:p>
          <a:p>
            <a:pPr>
              <a:defRPr/>
            </a:pPr>
            <a:endParaRPr lang="en-US" dirty="0" smtClean="0"/>
          </a:p>
          <a:p>
            <a:pPr>
              <a:defRPr/>
            </a:pPr>
            <a:r>
              <a:rPr lang="en-US" dirty="0" smtClean="0"/>
              <a:t>2011 Jan23 time plan (for 1.5hr day class): start with first</a:t>
            </a:r>
            <a:r>
              <a:rPr lang="en-US" baseline="0" dirty="0" smtClean="0"/>
              <a:t> 4 slides handed out:</a:t>
            </a:r>
            <a:endParaRPr lang="en-US" dirty="0" smtClean="0"/>
          </a:p>
          <a:p>
            <a:pPr>
              <a:defRPr/>
            </a:pPr>
            <a:r>
              <a:rPr lang="en-US" dirty="0" smtClean="0"/>
              <a:t> 0:00-0:45: start with quick VCAP and show that Flex is costly</a:t>
            </a:r>
            <a:r>
              <a:rPr lang="en-US" baseline="0" dirty="0" smtClean="0"/>
              <a:t> (show slide to save time).  Key conversation is using slide 4 to bring out</a:t>
            </a:r>
            <a:r>
              <a:rPr lang="en-US" dirty="0" smtClean="0"/>
              <a:t> different approaches.  Summarize on BB.  </a:t>
            </a:r>
            <a:r>
              <a:rPr lang="en-US" i="1" dirty="0" smtClean="0"/>
              <a:t>Must keep time in control!  Need at least 45min to get through the rest.</a:t>
            </a:r>
          </a:p>
          <a:p>
            <a:pPr>
              <a:defRPr/>
            </a:pPr>
            <a:r>
              <a:rPr lang="en-US" dirty="0" smtClean="0"/>
              <a:t> 0:45-1:30: handout rest of slides to “illustrate the analytics and to make sure we cover all key points”</a:t>
            </a:r>
          </a:p>
          <a:p>
            <a:pPr marL="685599" lvl="1" indent="-228534">
              <a:defRPr/>
            </a:pPr>
            <a:endParaRPr lang="en-US" dirty="0" smtClean="0"/>
          </a:p>
          <a:p>
            <a:pPr marL="228534" indent="-228534">
              <a:defRPr/>
            </a:pPr>
            <a:endParaRPr lang="en-US" dirty="0" smtClean="0"/>
          </a:p>
          <a:p>
            <a:pPr>
              <a:defRPr/>
            </a:pPr>
            <a:endParaRPr lang="en-US" dirty="0" smtClean="0"/>
          </a:p>
          <a:p>
            <a:pPr>
              <a:defRPr/>
            </a:pPr>
            <a:endParaRPr lang="en-US" dirty="0" smtClean="0"/>
          </a:p>
          <a:p>
            <a:pPr>
              <a:defRPr/>
            </a:pPr>
            <a:endParaRPr lang="en-US" dirty="0" smtClean="0"/>
          </a:p>
        </p:txBody>
      </p:sp>
      <p:sp>
        <p:nvSpPr>
          <p:cNvPr id="22534" name="Slide Image Placeholder 11"/>
          <p:cNvSpPr>
            <a:spLocks noGrp="1" noRot="1" noChangeAspect="1" noTextEdit="1"/>
          </p:cNvSpPr>
          <p:nvPr>
            <p:ph type="sldImg"/>
          </p:nvPr>
        </p:nvSpPr>
        <p:spPr>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31747" name="Rectangle 3"/>
          <p:cNvSpPr>
            <a:spLocks noGrp="1" noChangeArrowheads="1"/>
          </p:cNvSpPr>
          <p:nvPr>
            <p:ph type="dt" sz="quarter" idx="1"/>
          </p:nvPr>
        </p:nvSpPr>
        <p:spPr>
          <a:noFill/>
        </p:spPr>
        <p:txBody>
          <a:bodyPr/>
          <a:lstStyle/>
          <a:p>
            <a:pPr defTabSz="974582"/>
            <a:fld id="{CCE1E28E-B308-40BB-BA4C-789655EF57DC}" type="datetime1">
              <a:rPr lang="en-US" smtClean="0"/>
              <a:pPr defTabSz="974582"/>
              <a:t>2/19/2013</a:t>
            </a:fld>
            <a:endParaRPr lang="en-US" dirty="0" smtClean="0"/>
          </a:p>
        </p:txBody>
      </p:sp>
      <p:sp>
        <p:nvSpPr>
          <p:cNvPr id="31748" name="Rectangle 6"/>
          <p:cNvSpPr>
            <a:spLocks noGrp="1" noChangeArrowheads="1"/>
          </p:cNvSpPr>
          <p:nvPr>
            <p:ph type="ftr" sz="quarter" idx="4"/>
          </p:nvPr>
        </p:nvSpPr>
        <p:spPr>
          <a:noFill/>
        </p:spPr>
        <p:txBody>
          <a:bodyPr/>
          <a:lstStyle/>
          <a:p>
            <a:pPr defTabSz="974582"/>
            <a:r>
              <a:rPr lang="en-US" dirty="0" smtClean="0"/>
              <a:t>© Van Mieghem</a:t>
            </a:r>
          </a:p>
        </p:txBody>
      </p:sp>
      <p:sp>
        <p:nvSpPr>
          <p:cNvPr id="31749" name="Rectangle 7"/>
          <p:cNvSpPr>
            <a:spLocks noGrp="1" noChangeArrowheads="1"/>
          </p:cNvSpPr>
          <p:nvPr>
            <p:ph type="sldNum" sz="quarter" idx="5"/>
          </p:nvPr>
        </p:nvSpPr>
        <p:spPr>
          <a:noFill/>
        </p:spPr>
        <p:txBody>
          <a:bodyPr/>
          <a:lstStyle/>
          <a:p>
            <a:pPr defTabSz="974582"/>
            <a:fld id="{DC449078-CA9D-47AD-8029-39448409924E}" type="slidenum">
              <a:rPr lang="en-US" smtClean="0"/>
              <a:pPr defTabSz="974582"/>
              <a:t>10</a:t>
            </a:fld>
            <a:endParaRPr lang="en-US" dirty="0" smtClean="0"/>
          </a:p>
        </p:txBody>
      </p:sp>
      <p:sp>
        <p:nvSpPr>
          <p:cNvPr id="31750"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31751" name="Rectangle 3"/>
          <p:cNvSpPr>
            <a:spLocks noGrp="1" noChangeArrowheads="1"/>
          </p:cNvSpPr>
          <p:nvPr>
            <p:ph type="body" idx="1"/>
          </p:nvPr>
        </p:nvSpPr>
        <p:spPr>
          <a:noFill/>
          <a:ln/>
        </p:spPr>
        <p:txBody>
          <a:bodyPr/>
          <a:lstStyle/>
          <a:p>
            <a:r>
              <a:rPr lang="en-US" smtClean="0"/>
              <a:t>Clearly, the waste-factor increases the earlier we start construction and the higher the technical risk of the drug.</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34819" name="Rectangle 3"/>
          <p:cNvSpPr>
            <a:spLocks noGrp="1" noChangeArrowheads="1"/>
          </p:cNvSpPr>
          <p:nvPr>
            <p:ph type="dt" sz="quarter" idx="1"/>
          </p:nvPr>
        </p:nvSpPr>
        <p:spPr>
          <a:noFill/>
        </p:spPr>
        <p:txBody>
          <a:bodyPr/>
          <a:lstStyle/>
          <a:p>
            <a:pPr defTabSz="974582"/>
            <a:fld id="{F1DB86B7-6F89-42EB-8E69-F92C53A2BC42}" type="datetime1">
              <a:rPr lang="en-US" smtClean="0"/>
              <a:pPr defTabSz="974582"/>
              <a:t>2/19/2013</a:t>
            </a:fld>
            <a:endParaRPr lang="en-US" dirty="0" smtClean="0"/>
          </a:p>
        </p:txBody>
      </p:sp>
      <p:sp>
        <p:nvSpPr>
          <p:cNvPr id="34820" name="Rectangle 6"/>
          <p:cNvSpPr>
            <a:spLocks noGrp="1" noChangeArrowheads="1"/>
          </p:cNvSpPr>
          <p:nvPr>
            <p:ph type="ftr" sz="quarter" idx="4"/>
          </p:nvPr>
        </p:nvSpPr>
        <p:spPr>
          <a:noFill/>
        </p:spPr>
        <p:txBody>
          <a:bodyPr/>
          <a:lstStyle/>
          <a:p>
            <a:pPr defTabSz="974582"/>
            <a:r>
              <a:rPr lang="en-US" dirty="0" smtClean="0"/>
              <a:t>© Van Mieghem</a:t>
            </a:r>
          </a:p>
        </p:txBody>
      </p:sp>
      <p:sp>
        <p:nvSpPr>
          <p:cNvPr id="34821" name="Rectangle 7"/>
          <p:cNvSpPr>
            <a:spLocks noGrp="1" noChangeArrowheads="1"/>
          </p:cNvSpPr>
          <p:nvPr>
            <p:ph type="sldNum" sz="quarter" idx="5"/>
          </p:nvPr>
        </p:nvSpPr>
        <p:spPr>
          <a:noFill/>
        </p:spPr>
        <p:txBody>
          <a:bodyPr/>
          <a:lstStyle/>
          <a:p>
            <a:pPr defTabSz="974582"/>
            <a:fld id="{603D701E-B434-40AF-BFED-6BEBFBB0C637}" type="slidenum">
              <a:rPr lang="en-US" smtClean="0"/>
              <a:pPr defTabSz="974582"/>
              <a:t>11</a:t>
            </a:fld>
            <a:endParaRPr lang="en-US" dirty="0" smtClean="0"/>
          </a:p>
        </p:txBody>
      </p:sp>
      <p:sp>
        <p:nvSpPr>
          <p:cNvPr id="34822"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34823" name="Rectangle 3"/>
          <p:cNvSpPr>
            <a:spLocks noGrp="1" noChangeArrowheads="1"/>
          </p:cNvSpPr>
          <p:nvPr>
            <p:ph type="body" idx="1"/>
          </p:nvPr>
        </p:nvSpPr>
        <p:spPr>
          <a:noFill/>
          <a:ln/>
        </p:spPr>
        <p:txBody>
          <a:bodyPr/>
          <a:lstStyle/>
          <a:p>
            <a:r>
              <a:rPr lang="en-US" b="1" dirty="0" smtClean="0"/>
              <a:t>Key impact of risk: </a:t>
            </a:r>
            <a:r>
              <a:rPr lang="en-US" dirty="0" smtClean="0"/>
              <a:t>decision for </a:t>
            </a:r>
            <a:r>
              <a:rPr lang="en-US" dirty="0" err="1" smtClean="0"/>
              <a:t>Alphatine</a:t>
            </a:r>
            <a:r>
              <a:rPr lang="en-US" dirty="0" smtClean="0"/>
              <a:t> changes!</a:t>
            </a:r>
            <a:endParaRPr lang="en-US" b="1" dirty="0" smtClean="0"/>
          </a:p>
          <a:p>
            <a:endParaRPr lang="en-US" dirty="0" smtClean="0"/>
          </a:p>
          <a:p>
            <a:endParaRPr lang="en-US" dirty="0" smtClean="0"/>
          </a:p>
          <a:p>
            <a:r>
              <a:rPr lang="en-US" dirty="0" smtClean="0"/>
              <a:t>Recall that alpha is highest volume, </a:t>
            </a:r>
            <a:r>
              <a:rPr lang="en-US" dirty="0" err="1" smtClean="0"/>
              <a:t>betazine</a:t>
            </a:r>
            <a:r>
              <a:rPr lang="en-US" dirty="0" smtClean="0"/>
              <a:t> is medium, and </a:t>
            </a:r>
            <a:r>
              <a:rPr lang="en-US" dirty="0" err="1" smtClean="0"/>
              <a:t>chlorazine</a:t>
            </a:r>
            <a:r>
              <a:rPr lang="en-US" dirty="0" smtClean="0"/>
              <a:t> is low volume.</a:t>
            </a:r>
          </a:p>
          <a:p>
            <a:r>
              <a:rPr lang="en-US" dirty="0" smtClean="0"/>
              <a:t>Stress that the summary really is a 2D strategy: risk on x-axis, product volume on y-axis.</a:t>
            </a:r>
          </a:p>
          <a:p>
            <a:endParaRPr lang="en-US" dirty="0" smtClean="0"/>
          </a:p>
          <a:p>
            <a:r>
              <a:rPr lang="en-US" dirty="0" smtClean="0"/>
              <a:t>Numbers for 		</a:t>
            </a:r>
            <a:r>
              <a:rPr lang="en-US" dirty="0" err="1" smtClean="0"/>
              <a:t>Alphatine</a:t>
            </a:r>
            <a:r>
              <a:rPr lang="en-US" dirty="0" smtClean="0"/>
              <a:t>:		</a:t>
            </a:r>
          </a:p>
          <a:p>
            <a:r>
              <a:rPr lang="en-US" dirty="0" smtClean="0"/>
              <a:t>Specialized: 	EPV = 	25 + p48.28.  (Table 1: 72.28 – 25 = 48.28)		</a:t>
            </a:r>
          </a:p>
          <a:p>
            <a:r>
              <a:rPr lang="en-US" dirty="0" smtClean="0"/>
              <a:t>Flex:	EPV = 	p 180.03</a:t>
            </a:r>
          </a:p>
          <a:p>
            <a:r>
              <a:rPr lang="en-US" dirty="0" smtClean="0"/>
              <a:t>Launch:	EPV = 	p 86.60</a:t>
            </a:r>
          </a:p>
          <a:p>
            <a:r>
              <a:rPr lang="en-US" i="1" dirty="0" smtClean="0"/>
              <a:t>Again, launch dominates flex. Break p = </a:t>
            </a:r>
            <a:r>
              <a:rPr lang="en-US" dirty="0" smtClean="0"/>
              <a:t>25/(86.60-48.28) = 64%</a:t>
            </a:r>
            <a:endParaRPr lang="en-US" i="1" dirty="0" smtClean="0"/>
          </a:p>
          <a:p>
            <a:endParaRPr lang="en-US" dirty="0" smtClean="0"/>
          </a:p>
          <a:p>
            <a:r>
              <a:rPr lang="en-US" sz="900" dirty="0" smtClean="0"/>
              <a:t>(The reason that 64% &gt; 49% is not in line with what we would expect: it is not just volume that plays a role, but also the ratio of specialized </a:t>
            </a:r>
            <a:r>
              <a:rPr lang="en-US" sz="900" dirty="0" err="1" smtClean="0"/>
              <a:t>capex</a:t>
            </a:r>
            <a:r>
              <a:rPr lang="en-US" sz="900" dirty="0" smtClean="0"/>
              <a:t> to the difference of operating costs under specialized and launch.  That is not so intuitive.) </a:t>
            </a:r>
            <a:r>
              <a:rPr lang="en-US" sz="900" i="1" dirty="0" smtClean="0">
                <a:solidFill>
                  <a:srgbClr val="FF0000"/>
                </a:solidFill>
              </a:rPr>
              <a:t>Launch delays </a:t>
            </a:r>
            <a:r>
              <a:rPr lang="en-US" sz="900" i="1" dirty="0" err="1" smtClean="0">
                <a:solidFill>
                  <a:srgbClr val="FF0000"/>
                </a:solidFill>
              </a:rPr>
              <a:t>CapEx</a:t>
            </a:r>
            <a:r>
              <a:rPr lang="en-US" sz="900" i="1" dirty="0" smtClean="0">
                <a:solidFill>
                  <a:srgbClr val="FF0000"/>
                </a:solidFill>
              </a:rPr>
              <a:t>, the value of which in NPV-terms increases with volume! (c.f. what we said earlier about value of waiting!)</a:t>
            </a:r>
            <a:endParaRPr lang="en-US" sz="900" dirty="0" smtClean="0">
              <a:solidFill>
                <a:srgbClr val="FF0000"/>
              </a:solidFill>
            </a:endParaRPr>
          </a:p>
          <a:p>
            <a:endParaRPr lang="en-US" sz="900"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32771" name="Rectangle 3"/>
          <p:cNvSpPr>
            <a:spLocks noGrp="1" noChangeArrowheads="1"/>
          </p:cNvSpPr>
          <p:nvPr>
            <p:ph type="dt" sz="quarter" idx="1"/>
          </p:nvPr>
        </p:nvSpPr>
        <p:spPr>
          <a:noFill/>
        </p:spPr>
        <p:txBody>
          <a:bodyPr/>
          <a:lstStyle/>
          <a:p>
            <a:pPr defTabSz="974582"/>
            <a:fld id="{9190EE4D-FBFD-4488-A099-249660B8EE37}" type="datetime1">
              <a:rPr lang="en-US" smtClean="0"/>
              <a:pPr defTabSz="974582"/>
              <a:t>2/19/2013</a:t>
            </a:fld>
            <a:endParaRPr lang="en-US" dirty="0" smtClean="0"/>
          </a:p>
        </p:txBody>
      </p:sp>
      <p:sp>
        <p:nvSpPr>
          <p:cNvPr id="32772" name="Rectangle 2"/>
          <p:cNvSpPr>
            <a:spLocks noGrp="1" noRot="1" noChangeAspect="1" noChangeArrowheads="1" noTextEdit="1"/>
          </p:cNvSpPr>
          <p:nvPr>
            <p:ph type="sldImg"/>
          </p:nvPr>
        </p:nvSpPr>
        <p:spPr>
          <a:xfrm>
            <a:off x="325438" y="228600"/>
            <a:ext cx="4214812" cy="3160713"/>
          </a:xfrm>
          <a:solidFill>
            <a:srgbClr val="FFFFFF"/>
          </a:solidFill>
          <a:ln/>
        </p:spPr>
      </p:sp>
      <p:sp>
        <p:nvSpPr>
          <p:cNvPr id="32773" name="Rectangle 3"/>
          <p:cNvSpPr>
            <a:spLocks noGrp="1" noChangeArrowheads="1"/>
          </p:cNvSpPr>
          <p:nvPr>
            <p:ph type="body" idx="1"/>
          </p:nvPr>
        </p:nvSpPr>
        <p:spPr>
          <a:noFill/>
          <a:ln/>
        </p:spPr>
        <p:txBody>
          <a:bodyPr lIns="97215" tIns="48607" rIns="97215" bIns="48607"/>
          <a:lstStyle/>
          <a:p>
            <a:pPr marL="234915" indent="-234915"/>
            <a:r>
              <a:rPr lang="en-US" dirty="0" smtClean="0"/>
              <a:t>The second approach is to use real options = </a:t>
            </a:r>
            <a:r>
              <a:rPr lang="en-US" b="1" dirty="0" smtClean="0"/>
              <a:t>contingent decisions. </a:t>
            </a:r>
            <a:r>
              <a:rPr lang="en-US" dirty="0" smtClean="0"/>
              <a:t>(Recall: a square represents a decision node, a circle a revelation-of-chance node.)</a:t>
            </a:r>
          </a:p>
          <a:p>
            <a:pPr marL="234915" indent="-234915"/>
            <a:r>
              <a:rPr lang="en-US" i="1" dirty="0" smtClean="0"/>
              <a:t>The benefit of real options is that it can capture more than waste factor (dynamic nature, compound options etc.)</a:t>
            </a:r>
          </a:p>
          <a:p>
            <a:pPr marL="234915" indent="-234915">
              <a:buFontTx/>
              <a:buAutoNum type="arabicPeriod"/>
            </a:pPr>
            <a:r>
              <a:rPr lang="en-US" dirty="0" smtClean="0"/>
              <a:t>Specialized has no contingent choice. Calculate its E</a:t>
            </a:r>
            <a:r>
              <a:rPr lang="en-US" i="1" dirty="0" smtClean="0"/>
              <a:t>PV </a:t>
            </a:r>
            <a:r>
              <a:rPr lang="en-US" dirty="0" smtClean="0"/>
              <a:t> and put on BB. ($18.07 comes from Table 1)</a:t>
            </a:r>
          </a:p>
          <a:p>
            <a:pPr marL="234915" indent="-234915">
              <a:buFontTx/>
              <a:buAutoNum type="arabicPeriod"/>
            </a:pPr>
            <a:r>
              <a:rPr lang="en-US" dirty="0" smtClean="0"/>
              <a:t>Flex has “option to kill” the project. Calculate its E</a:t>
            </a:r>
            <a:r>
              <a:rPr lang="en-US" i="1" dirty="0" smtClean="0"/>
              <a:t>PV </a:t>
            </a:r>
            <a:r>
              <a:rPr lang="en-US" dirty="0" smtClean="0"/>
              <a:t>and put on BB. ($54.49 comes from Table 1)</a:t>
            </a:r>
          </a:p>
          <a:p>
            <a:pPr marL="234915" indent="-234915">
              <a:buFontTx/>
              <a:buAutoNum type="arabicPeriod"/>
            </a:pPr>
            <a:r>
              <a:rPr lang="en-US" dirty="0" smtClean="0"/>
              <a:t>Launch has kill option + delay-and-switch option (after observing 3 years of  commercial demand and prices).  It is the tool to capture both technical risk and commercial risk. Diagram below on BB and its </a:t>
            </a:r>
            <a:r>
              <a:rPr lang="en-US" dirty="0" err="1" smtClean="0"/>
              <a:t>E</a:t>
            </a:r>
            <a:r>
              <a:rPr lang="en-US" i="1" dirty="0" err="1" smtClean="0"/>
              <a:t>PV</a:t>
            </a:r>
            <a:r>
              <a:rPr lang="en-US" dirty="0" err="1" smtClean="0"/>
              <a:t>_lauch</a:t>
            </a:r>
            <a:r>
              <a:rPr lang="en-US" dirty="0" smtClean="0"/>
              <a:t> = </a:t>
            </a:r>
            <a:r>
              <a:rPr lang="en-US" i="1" dirty="0" smtClean="0"/>
              <a:t>p </a:t>
            </a:r>
            <a:r>
              <a:rPr lang="en-US" dirty="0" smtClean="0"/>
              <a:t>$24.50.</a:t>
            </a:r>
          </a:p>
          <a:p>
            <a:pPr marL="234915" indent="-234915"/>
            <a:endParaRPr lang="en-US" dirty="0" smtClean="0"/>
          </a:p>
          <a:p>
            <a:pPr marL="234915" indent="-234915"/>
            <a:r>
              <a:rPr lang="en-US" b="1" dirty="0" smtClean="0"/>
              <a:t>KEY POINT: Now</a:t>
            </a:r>
            <a:r>
              <a:rPr lang="en-US" b="1" baseline="0" dirty="0" smtClean="0"/>
              <a:t> I can start tailoring my ops </a:t>
            </a:r>
            <a:r>
              <a:rPr lang="en-US" b="1" baseline="0" dirty="0" err="1" smtClean="0"/>
              <a:t>strat</a:t>
            </a:r>
            <a:r>
              <a:rPr lang="en-US" b="1" baseline="0" dirty="0" smtClean="0"/>
              <a:t> not only to (1) volume but also (2) risk </a:t>
            </a:r>
            <a:r>
              <a:rPr lang="en-US" b="0" i="1" baseline="0" dirty="0" smtClean="0"/>
              <a:t>p</a:t>
            </a:r>
            <a:endParaRPr lang="en-US" b="1" dirty="0" smtClean="0"/>
          </a:p>
          <a:p>
            <a:pPr marL="234915" indent="-234915"/>
            <a:endParaRPr lang="en-US" dirty="0" smtClean="0"/>
          </a:p>
          <a:p>
            <a:pPr marL="234915" indent="-234915"/>
            <a:r>
              <a:rPr lang="en-US" i="1" dirty="0" smtClean="0"/>
              <a:t>So?  </a:t>
            </a:r>
          </a:p>
          <a:p>
            <a:pPr marL="234915" indent="-234915"/>
            <a:r>
              <a:rPr lang="en-US" dirty="0" smtClean="0"/>
              <a:t>Should pick lowest </a:t>
            </a:r>
            <a:r>
              <a:rPr lang="en-US" dirty="0" err="1" smtClean="0"/>
              <a:t>E</a:t>
            </a:r>
            <a:r>
              <a:rPr lang="en-US" i="1" dirty="0" err="1" smtClean="0"/>
              <a:t>PV_cost</a:t>
            </a:r>
            <a:r>
              <a:rPr lang="en-US" i="1" dirty="0" smtClean="0"/>
              <a:t> </a:t>
            </a:r>
            <a:r>
              <a:rPr lang="en-US" dirty="0" smtClean="0"/>
              <a:t>strategy. </a:t>
            </a:r>
          </a:p>
          <a:p>
            <a:pPr marL="234915" indent="-234915"/>
            <a:r>
              <a:rPr lang="en-US" dirty="0" smtClean="0"/>
              <a:t>Note that launch ALWAYS dominates flex. Thus, only choice is launch </a:t>
            </a:r>
            <a:r>
              <a:rPr lang="en-US" dirty="0" err="1" smtClean="0"/>
              <a:t>iff</a:t>
            </a:r>
            <a:r>
              <a:rPr lang="en-US" dirty="0" smtClean="0"/>
              <a:t> </a:t>
            </a:r>
            <a:r>
              <a:rPr lang="en-US" i="1" dirty="0" smtClean="0"/>
              <a:t>p</a:t>
            </a:r>
            <a:r>
              <a:rPr lang="en-US" dirty="0" smtClean="0"/>
              <a:t>24.50 &lt; 6.25 + </a:t>
            </a:r>
            <a:r>
              <a:rPr lang="en-US" i="1" dirty="0" smtClean="0"/>
              <a:t>p </a:t>
            </a:r>
            <a:r>
              <a:rPr lang="en-US" dirty="0" smtClean="0"/>
              <a:t>11.82, or </a:t>
            </a:r>
            <a:r>
              <a:rPr lang="en-US" i="1" dirty="0" smtClean="0"/>
              <a:t>p </a:t>
            </a:r>
            <a:r>
              <a:rPr lang="en-US" dirty="0" smtClean="0"/>
              <a:t>&lt; 6.25/(24.50-11.82) = 49%.</a:t>
            </a:r>
          </a:p>
          <a:p>
            <a:pPr marL="234915" indent="-234915"/>
            <a:endParaRPr lang="en-US" i="1" dirty="0" smtClean="0"/>
          </a:p>
          <a:p>
            <a:pPr marL="234915" indent="-234915"/>
            <a:endParaRPr lang="en-US" i="1" dirty="0" smtClean="0"/>
          </a:p>
          <a:p>
            <a:pPr marL="234915" indent="-234915"/>
            <a:r>
              <a:rPr lang="en-US" i="1" dirty="0" smtClean="0"/>
              <a:t>Exercise: let’s do same for </a:t>
            </a:r>
            <a:r>
              <a:rPr lang="en-US" i="1" dirty="0" err="1" smtClean="0"/>
              <a:t>Alfatine</a:t>
            </a:r>
            <a:r>
              <a:rPr lang="en-US" i="1" dirty="0" smtClean="0"/>
              <a:t>:</a:t>
            </a:r>
          </a:p>
          <a:p>
            <a:pPr marL="234915" indent="-234915"/>
            <a:endParaRPr lang="en-US" i="1" dirty="0" smtClean="0"/>
          </a:p>
          <a:p>
            <a:pPr marL="234915" indent="-234915">
              <a:buAutoNum type="arabicPeriod"/>
            </a:pPr>
            <a:r>
              <a:rPr lang="en-US" i="0" baseline="0" dirty="0" smtClean="0"/>
              <a:t>Specialized = 25M (1rig) + p * (72.28 – 25) = 25 + p 48.28</a:t>
            </a:r>
          </a:p>
          <a:p>
            <a:pPr marL="234915" indent="-234915">
              <a:buAutoNum type="arabicPeriod"/>
            </a:pPr>
            <a:r>
              <a:rPr lang="en-US" i="0" baseline="0" dirty="0" smtClean="0"/>
              <a:t>Flex = p 180.03</a:t>
            </a:r>
          </a:p>
          <a:p>
            <a:pPr marL="234915" indent="-234915">
              <a:buAutoNum type="arabicPeriod"/>
            </a:pPr>
            <a:r>
              <a:rPr lang="en-US" i="0" baseline="0" dirty="0" smtClean="0"/>
              <a:t>Launch = p86.60.</a:t>
            </a:r>
          </a:p>
          <a:p>
            <a:pPr marL="234915" indent="-234915">
              <a:buAutoNum type="arabicPeriod"/>
            </a:pPr>
            <a:endParaRPr lang="en-US" i="0" baseline="0" dirty="0" smtClean="0"/>
          </a:p>
          <a:p>
            <a:pPr marL="234915" indent="-234915"/>
            <a:r>
              <a:rPr lang="en-US" i="0" baseline="0" dirty="0" smtClean="0"/>
              <a:t>Hence: </a:t>
            </a:r>
          </a:p>
          <a:p>
            <a:pPr marL="234915" indent="-234915">
              <a:buFont typeface="Arial" pitchFamily="34" charset="0"/>
              <a:buChar char="•"/>
            </a:pPr>
            <a:r>
              <a:rPr lang="en-US" i="0" baseline="0" dirty="0" smtClean="0"/>
              <a:t>Launch dominates flex</a:t>
            </a:r>
          </a:p>
          <a:p>
            <a:pPr marL="234915" indent="-234915">
              <a:buFont typeface="Arial" pitchFamily="34" charset="0"/>
              <a:buChar char="•"/>
            </a:pPr>
            <a:r>
              <a:rPr lang="en-US" i="0" baseline="0" dirty="0" smtClean="0"/>
              <a:t>Launch dominates spec </a:t>
            </a:r>
            <a:r>
              <a:rPr lang="en-US" i="0" baseline="0" dirty="0" err="1" smtClean="0"/>
              <a:t>iff</a:t>
            </a:r>
            <a:r>
              <a:rPr lang="en-US" i="0" baseline="0" dirty="0" smtClean="0"/>
              <a:t> p 86.60 &lt; 25 + p 48.28, or p &lt; </a:t>
            </a:r>
            <a:r>
              <a:rPr lang="en-US" dirty="0" smtClean="0"/>
              <a:t>25/(86.60-48.28) = 64%</a:t>
            </a:r>
            <a:endParaRPr lang="en-US" i="0" dirty="0" smtClean="0"/>
          </a:p>
          <a:p>
            <a:pPr marL="234915" indent="-234915"/>
            <a:endParaRPr lang="en-US" dirty="0" smtClean="0"/>
          </a:p>
          <a:p>
            <a:pPr marL="234915" indent="-234915"/>
            <a:endParaRPr 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33795" name="Rectangle 3"/>
          <p:cNvSpPr>
            <a:spLocks noGrp="1" noChangeArrowheads="1"/>
          </p:cNvSpPr>
          <p:nvPr>
            <p:ph type="dt" sz="quarter" idx="1"/>
          </p:nvPr>
        </p:nvSpPr>
        <p:spPr>
          <a:noFill/>
        </p:spPr>
        <p:txBody>
          <a:bodyPr/>
          <a:lstStyle/>
          <a:p>
            <a:pPr defTabSz="974582"/>
            <a:fld id="{3BFAF550-9B92-4ACB-965A-6705236F4731}" type="datetime1">
              <a:rPr lang="en-US" smtClean="0"/>
              <a:pPr defTabSz="974582"/>
              <a:t>2/19/2013</a:t>
            </a:fld>
            <a:endParaRPr lang="en-US" dirty="0" smtClean="0"/>
          </a:p>
        </p:txBody>
      </p:sp>
      <p:sp>
        <p:nvSpPr>
          <p:cNvPr id="33796" name="Rectangle 6"/>
          <p:cNvSpPr>
            <a:spLocks noGrp="1" noChangeArrowheads="1"/>
          </p:cNvSpPr>
          <p:nvPr>
            <p:ph type="ftr" sz="quarter" idx="4"/>
          </p:nvPr>
        </p:nvSpPr>
        <p:spPr>
          <a:noFill/>
        </p:spPr>
        <p:txBody>
          <a:bodyPr/>
          <a:lstStyle/>
          <a:p>
            <a:pPr defTabSz="974582"/>
            <a:r>
              <a:rPr lang="en-US" dirty="0" smtClean="0"/>
              <a:t>© Van Mieghem</a:t>
            </a:r>
          </a:p>
        </p:txBody>
      </p:sp>
      <p:sp>
        <p:nvSpPr>
          <p:cNvPr id="33797" name="Rectangle 7"/>
          <p:cNvSpPr>
            <a:spLocks noGrp="1" noChangeArrowheads="1"/>
          </p:cNvSpPr>
          <p:nvPr>
            <p:ph type="sldNum" sz="quarter" idx="5"/>
          </p:nvPr>
        </p:nvSpPr>
        <p:spPr>
          <a:noFill/>
        </p:spPr>
        <p:txBody>
          <a:bodyPr/>
          <a:lstStyle/>
          <a:p>
            <a:pPr defTabSz="974582"/>
            <a:fld id="{D2234AD7-4F27-4F83-8F83-AAE895EBFEE7}" type="slidenum">
              <a:rPr lang="en-US" smtClean="0"/>
              <a:pPr defTabSz="974582"/>
              <a:t>14</a:t>
            </a:fld>
            <a:endParaRPr lang="en-US" dirty="0" smtClean="0"/>
          </a:p>
        </p:txBody>
      </p:sp>
      <p:sp>
        <p:nvSpPr>
          <p:cNvPr id="33798"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33799" name="Rectangle 3"/>
          <p:cNvSpPr>
            <a:spLocks noGrp="1" noChangeArrowheads="1"/>
          </p:cNvSpPr>
          <p:nvPr>
            <p:ph type="body" idx="1"/>
          </p:nvPr>
        </p:nvSpPr>
        <p:spPr>
          <a:noFill/>
          <a:ln/>
        </p:spPr>
        <p:txBody>
          <a:bodyPr/>
          <a:lstStyle/>
          <a:p>
            <a:pPr marL="234915" indent="-234915"/>
            <a:r>
              <a:rPr lang="en-US" b="1" dirty="0" smtClean="0"/>
              <a:t>3 important points on this slide:</a:t>
            </a:r>
          </a:p>
          <a:p>
            <a:pPr marL="234915" indent="-234915"/>
            <a:endParaRPr lang="en-US" b="1" dirty="0" smtClean="0"/>
          </a:p>
          <a:p>
            <a:pPr marL="234915" indent="-234915">
              <a:buFontTx/>
              <a:buAutoNum type="arabicPeriod"/>
            </a:pPr>
            <a:r>
              <a:rPr lang="en-US" b="1" dirty="0" smtClean="0"/>
              <a:t>What is option value?</a:t>
            </a:r>
          </a:p>
          <a:p>
            <a:pPr marL="234915" indent="-234915"/>
            <a:r>
              <a:rPr lang="en-US" dirty="0" smtClean="0"/>
              <a:t>Option value = Value of project with contingent choice – Value w/o contingent choice.</a:t>
            </a:r>
          </a:p>
          <a:p>
            <a:pPr marL="234915" indent="-234915"/>
            <a:r>
              <a:rPr lang="en-US" dirty="0" smtClean="0"/>
              <a:t>Because we look at PV of cost, we get:</a:t>
            </a:r>
          </a:p>
          <a:p>
            <a:pPr marL="234915" indent="-234915"/>
            <a:r>
              <a:rPr lang="en-US" dirty="0" smtClean="0"/>
              <a:t>Option value = PV(cost, no choice) – PV(cost, contingent choice)</a:t>
            </a:r>
          </a:p>
          <a:p>
            <a:pPr marL="234915" indent="-234915"/>
            <a:endParaRPr lang="en-US" dirty="0" smtClean="0"/>
          </a:p>
          <a:p>
            <a:pPr marL="234915" indent="-234915"/>
            <a:r>
              <a:rPr lang="en-US" b="1" dirty="0" smtClean="0"/>
              <a:t>2. Real option decision rule = waste-factor model rule</a:t>
            </a:r>
          </a:p>
          <a:p>
            <a:pPr marL="234915" indent="-234915"/>
            <a:r>
              <a:rPr lang="en-US" dirty="0" smtClean="0"/>
              <a:t>Real option decision rule: only consider the real option if it has positive option value.</a:t>
            </a:r>
          </a:p>
          <a:p>
            <a:pPr marL="234915" indent="-234915"/>
            <a:r>
              <a:rPr lang="en-US" dirty="0" smtClean="0"/>
              <a:t>Rework to show that this is equivalent to waste-factor model rule.</a:t>
            </a:r>
          </a:p>
          <a:p>
            <a:pPr marL="234915" indent="-234915"/>
            <a:endParaRPr lang="en-US" dirty="0" smtClean="0"/>
          </a:p>
          <a:p>
            <a:pPr marL="234915" indent="-234915"/>
            <a:r>
              <a:rPr lang="en-US" b="1" dirty="0" smtClean="0"/>
              <a:t>3. </a:t>
            </a:r>
            <a:r>
              <a:rPr lang="en-US" dirty="0" smtClean="0"/>
              <a:t>Option value of launch dominates flex because it has an additional delay-and-switch option.</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34819" name="Rectangle 3"/>
          <p:cNvSpPr>
            <a:spLocks noGrp="1" noChangeArrowheads="1"/>
          </p:cNvSpPr>
          <p:nvPr>
            <p:ph type="dt" sz="quarter" idx="1"/>
          </p:nvPr>
        </p:nvSpPr>
        <p:spPr>
          <a:noFill/>
        </p:spPr>
        <p:txBody>
          <a:bodyPr/>
          <a:lstStyle/>
          <a:p>
            <a:pPr defTabSz="974582"/>
            <a:fld id="{F1DB86B7-6F89-42EB-8E69-F92C53A2BC42}" type="datetime1">
              <a:rPr lang="en-US" smtClean="0"/>
              <a:pPr defTabSz="974582"/>
              <a:t>2/19/2013</a:t>
            </a:fld>
            <a:endParaRPr lang="en-US" dirty="0" smtClean="0"/>
          </a:p>
        </p:txBody>
      </p:sp>
      <p:sp>
        <p:nvSpPr>
          <p:cNvPr id="34820" name="Rectangle 6"/>
          <p:cNvSpPr>
            <a:spLocks noGrp="1" noChangeArrowheads="1"/>
          </p:cNvSpPr>
          <p:nvPr>
            <p:ph type="ftr" sz="quarter" idx="4"/>
          </p:nvPr>
        </p:nvSpPr>
        <p:spPr>
          <a:noFill/>
        </p:spPr>
        <p:txBody>
          <a:bodyPr/>
          <a:lstStyle/>
          <a:p>
            <a:pPr defTabSz="974582"/>
            <a:r>
              <a:rPr lang="en-US" dirty="0" smtClean="0"/>
              <a:t>© Van Mieghem</a:t>
            </a:r>
          </a:p>
        </p:txBody>
      </p:sp>
      <p:sp>
        <p:nvSpPr>
          <p:cNvPr id="34821" name="Rectangle 7"/>
          <p:cNvSpPr>
            <a:spLocks noGrp="1" noChangeArrowheads="1"/>
          </p:cNvSpPr>
          <p:nvPr>
            <p:ph type="sldNum" sz="quarter" idx="5"/>
          </p:nvPr>
        </p:nvSpPr>
        <p:spPr>
          <a:noFill/>
        </p:spPr>
        <p:txBody>
          <a:bodyPr/>
          <a:lstStyle/>
          <a:p>
            <a:pPr defTabSz="974582"/>
            <a:fld id="{603D701E-B434-40AF-BFED-6BEBFBB0C637}" type="slidenum">
              <a:rPr lang="en-US" smtClean="0"/>
              <a:pPr defTabSz="974582"/>
              <a:t>15</a:t>
            </a:fld>
            <a:endParaRPr lang="en-US" dirty="0" smtClean="0"/>
          </a:p>
        </p:txBody>
      </p:sp>
      <p:sp>
        <p:nvSpPr>
          <p:cNvPr id="34822"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34823" name="Rectangle 3"/>
          <p:cNvSpPr>
            <a:spLocks noGrp="1" noChangeArrowheads="1"/>
          </p:cNvSpPr>
          <p:nvPr>
            <p:ph type="body" idx="1"/>
          </p:nvPr>
        </p:nvSpPr>
        <p:spPr>
          <a:noFill/>
          <a:ln/>
        </p:spPr>
        <p:txBody>
          <a:bodyPr/>
          <a:lstStyle/>
          <a:p>
            <a:r>
              <a:rPr lang="en-US" b="1" dirty="0" smtClean="0"/>
              <a:t>Key impact of risk: </a:t>
            </a:r>
            <a:r>
              <a:rPr lang="en-US" dirty="0" smtClean="0"/>
              <a:t>decision for </a:t>
            </a:r>
            <a:r>
              <a:rPr lang="en-US" dirty="0" err="1" smtClean="0"/>
              <a:t>Alphatine</a:t>
            </a:r>
            <a:r>
              <a:rPr lang="en-US" dirty="0" smtClean="0"/>
              <a:t> changes!</a:t>
            </a:r>
            <a:endParaRPr lang="en-US" b="1" dirty="0" smtClean="0"/>
          </a:p>
          <a:p>
            <a:endParaRPr lang="en-US" dirty="0" smtClean="0"/>
          </a:p>
          <a:p>
            <a:endParaRPr lang="en-US" dirty="0" smtClean="0"/>
          </a:p>
          <a:p>
            <a:r>
              <a:rPr lang="en-US" dirty="0" smtClean="0"/>
              <a:t>Recall that alpha is highest volume, </a:t>
            </a:r>
            <a:r>
              <a:rPr lang="en-US" dirty="0" err="1" smtClean="0"/>
              <a:t>betazine</a:t>
            </a:r>
            <a:r>
              <a:rPr lang="en-US" dirty="0" smtClean="0"/>
              <a:t> is medium, and </a:t>
            </a:r>
            <a:r>
              <a:rPr lang="en-US" dirty="0" err="1" smtClean="0"/>
              <a:t>chlorazine</a:t>
            </a:r>
            <a:r>
              <a:rPr lang="en-US" dirty="0" smtClean="0"/>
              <a:t> is low volume.</a:t>
            </a:r>
          </a:p>
          <a:p>
            <a:r>
              <a:rPr lang="en-US" dirty="0" smtClean="0"/>
              <a:t>Stress that the summary really is a 2D strategy: risk on x-axis, product volume on y-axis.</a:t>
            </a:r>
          </a:p>
          <a:p>
            <a:endParaRPr lang="en-US" dirty="0" smtClean="0"/>
          </a:p>
          <a:p>
            <a:r>
              <a:rPr lang="en-US" dirty="0" smtClean="0"/>
              <a:t>Numbers for 		</a:t>
            </a:r>
            <a:r>
              <a:rPr lang="en-US" dirty="0" err="1" smtClean="0"/>
              <a:t>Alphatine</a:t>
            </a:r>
            <a:r>
              <a:rPr lang="en-US" dirty="0" smtClean="0"/>
              <a:t>:		</a:t>
            </a:r>
          </a:p>
          <a:p>
            <a:r>
              <a:rPr lang="en-US" dirty="0" smtClean="0"/>
              <a:t>Specialized: 	EPV = 	25 + p48.28.  (Table 1: 72.28 – 25 = 48.28)		</a:t>
            </a:r>
          </a:p>
          <a:p>
            <a:r>
              <a:rPr lang="en-US" dirty="0" smtClean="0"/>
              <a:t>Flex:	EPV = 	p 180.03</a:t>
            </a:r>
          </a:p>
          <a:p>
            <a:r>
              <a:rPr lang="en-US" dirty="0" smtClean="0"/>
              <a:t>Launch:	EPV = 	p 86.60</a:t>
            </a:r>
          </a:p>
          <a:p>
            <a:r>
              <a:rPr lang="en-US" i="1" dirty="0" smtClean="0"/>
              <a:t>Again, launch dominates flex. Break p = </a:t>
            </a:r>
            <a:r>
              <a:rPr lang="en-US" dirty="0" smtClean="0"/>
              <a:t>25/(86.60-48.28) = 64%</a:t>
            </a:r>
            <a:endParaRPr lang="en-US" i="1" dirty="0" smtClean="0"/>
          </a:p>
          <a:p>
            <a:endParaRPr lang="en-US" dirty="0" smtClean="0"/>
          </a:p>
          <a:p>
            <a:r>
              <a:rPr lang="en-US" sz="900" dirty="0" smtClean="0"/>
              <a:t>(The reason that 64% &gt; 49% is not in line with what we would expect: it is not just volume that plays a role, but also the ratio of specialized </a:t>
            </a:r>
            <a:r>
              <a:rPr lang="en-US" sz="900" dirty="0" err="1" smtClean="0"/>
              <a:t>capex</a:t>
            </a:r>
            <a:r>
              <a:rPr lang="en-US" sz="900" dirty="0" smtClean="0"/>
              <a:t> to the difference of operating costs under specialized and launch.  That is not so intuitive.) </a:t>
            </a:r>
            <a:r>
              <a:rPr lang="en-US" sz="900" i="1" dirty="0" smtClean="0">
                <a:solidFill>
                  <a:srgbClr val="FF0000"/>
                </a:solidFill>
              </a:rPr>
              <a:t>Launch delays </a:t>
            </a:r>
            <a:r>
              <a:rPr lang="en-US" sz="900" i="1" dirty="0" err="1" smtClean="0">
                <a:solidFill>
                  <a:srgbClr val="FF0000"/>
                </a:solidFill>
              </a:rPr>
              <a:t>CapEx</a:t>
            </a:r>
            <a:r>
              <a:rPr lang="en-US" sz="900" i="1" dirty="0" smtClean="0">
                <a:solidFill>
                  <a:srgbClr val="FF0000"/>
                </a:solidFill>
              </a:rPr>
              <a:t>, the value of which in NPV-terms increases with volume! (c.f. what we said earlier about value of waiting!)</a:t>
            </a:r>
            <a:endParaRPr lang="en-US" sz="900" dirty="0" smtClean="0">
              <a:solidFill>
                <a:srgbClr val="FF0000"/>
              </a:solidFill>
            </a:endParaRPr>
          </a:p>
          <a:p>
            <a:endParaRPr lang="en-US" sz="900"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35843" name="Rectangle 3"/>
          <p:cNvSpPr>
            <a:spLocks noGrp="1" noChangeArrowheads="1"/>
          </p:cNvSpPr>
          <p:nvPr>
            <p:ph type="dt" sz="quarter" idx="1"/>
          </p:nvPr>
        </p:nvSpPr>
        <p:spPr>
          <a:noFill/>
        </p:spPr>
        <p:txBody>
          <a:bodyPr/>
          <a:lstStyle/>
          <a:p>
            <a:pPr defTabSz="974582"/>
            <a:fld id="{655E5960-4343-43DF-A4EC-8A7724FC5E24}" type="datetime1">
              <a:rPr lang="en-US" smtClean="0"/>
              <a:pPr defTabSz="974582"/>
              <a:t>2/19/2013</a:t>
            </a:fld>
            <a:endParaRPr lang="en-US" dirty="0" smtClean="0"/>
          </a:p>
        </p:txBody>
      </p:sp>
      <p:sp>
        <p:nvSpPr>
          <p:cNvPr id="35844" name="Rectangle 6"/>
          <p:cNvSpPr>
            <a:spLocks noGrp="1" noChangeArrowheads="1"/>
          </p:cNvSpPr>
          <p:nvPr>
            <p:ph type="ftr" sz="quarter" idx="4"/>
          </p:nvPr>
        </p:nvSpPr>
        <p:spPr>
          <a:noFill/>
        </p:spPr>
        <p:txBody>
          <a:bodyPr/>
          <a:lstStyle/>
          <a:p>
            <a:pPr defTabSz="974582"/>
            <a:r>
              <a:rPr lang="en-US" dirty="0" smtClean="0"/>
              <a:t>© Van Mieghem</a:t>
            </a:r>
          </a:p>
        </p:txBody>
      </p:sp>
      <p:sp>
        <p:nvSpPr>
          <p:cNvPr id="35845" name="Rectangle 7"/>
          <p:cNvSpPr>
            <a:spLocks noGrp="1" noChangeArrowheads="1"/>
          </p:cNvSpPr>
          <p:nvPr>
            <p:ph type="sldNum" sz="quarter" idx="5"/>
          </p:nvPr>
        </p:nvSpPr>
        <p:spPr>
          <a:noFill/>
        </p:spPr>
        <p:txBody>
          <a:bodyPr/>
          <a:lstStyle/>
          <a:p>
            <a:pPr defTabSz="974582"/>
            <a:fld id="{2B5FBFDD-3444-4BE4-8DA2-F0176FE821E9}" type="slidenum">
              <a:rPr lang="en-US" smtClean="0"/>
              <a:pPr defTabSz="974582"/>
              <a:t>16</a:t>
            </a:fld>
            <a:endParaRPr lang="en-US" dirty="0" smtClean="0"/>
          </a:p>
        </p:txBody>
      </p:sp>
      <p:sp>
        <p:nvSpPr>
          <p:cNvPr id="35846"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35847" name="Rectangle 3"/>
          <p:cNvSpPr>
            <a:spLocks noGrp="1" noChangeArrowheads="1"/>
          </p:cNvSpPr>
          <p:nvPr>
            <p:ph type="body" idx="1"/>
          </p:nvPr>
        </p:nvSpPr>
        <p:spPr>
          <a:noFill/>
          <a:ln/>
        </p:spPr>
        <p:txBody>
          <a:bodyPr/>
          <a:lstStyle/>
          <a:p>
            <a:pPr>
              <a:buClr>
                <a:srgbClr val="FF3300"/>
              </a:buClr>
            </a:pPr>
            <a:endParaRPr lang="en-US" dirty="0" smtClean="0"/>
          </a:p>
          <a:p>
            <a:r>
              <a:rPr lang="en-US" b="1" dirty="0" smtClean="0"/>
              <a:t>In general, flexibility has 3 value sources (see book).  We covered all three in Lilly case.</a:t>
            </a:r>
          </a:p>
          <a:p>
            <a:endParaRPr lang="en-US" b="1" dirty="0" smtClean="0"/>
          </a:p>
          <a:p>
            <a:r>
              <a:rPr lang="en-US" dirty="0" smtClean="0"/>
              <a:t>These are factors that I expect you discussed in your write-up.</a:t>
            </a:r>
          </a:p>
          <a:p>
            <a:endParaRPr lang="en-US" dirty="0" smtClean="0"/>
          </a:p>
          <a:p>
            <a:r>
              <a:rPr lang="en-US" dirty="0" smtClean="0"/>
              <a:t>They also are the factors that drive a part of a “facility strategy:”</a:t>
            </a:r>
          </a:p>
          <a:p>
            <a:r>
              <a:rPr lang="en-US" dirty="0" smtClean="0"/>
              <a:t> </a:t>
            </a:r>
          </a:p>
          <a:p>
            <a:r>
              <a:rPr lang="en-US" dirty="0" smtClean="0"/>
              <a:t>Developing a facilities strategy =</a:t>
            </a:r>
          </a:p>
          <a:p>
            <a:pPr lvl="1">
              <a:buClr>
                <a:srgbClr val="FF3300"/>
              </a:buClr>
              <a:buFontTx/>
              <a:buChar char="•"/>
            </a:pPr>
            <a:r>
              <a:rPr lang="en-US" dirty="0" smtClean="0"/>
              <a:t>Assigning products to plants</a:t>
            </a:r>
          </a:p>
          <a:p>
            <a:pPr lvl="1">
              <a:buClr>
                <a:srgbClr val="FF3300"/>
              </a:buClr>
              <a:buFontTx/>
              <a:buChar char="•"/>
            </a:pPr>
            <a:r>
              <a:rPr lang="en-US" dirty="0" smtClean="0"/>
              <a:t>Deciding on facility type and role</a:t>
            </a:r>
          </a:p>
          <a:p>
            <a:pPr lvl="1">
              <a:buClr>
                <a:srgbClr val="FF3300"/>
              </a:buClr>
              <a:buFontTx/>
              <a:buChar char="•"/>
            </a:pPr>
            <a:r>
              <a:rPr lang="en-US" dirty="0" smtClean="0"/>
              <a:t>Incorporating risk</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40963" name="Rectangle 3"/>
          <p:cNvSpPr>
            <a:spLocks noGrp="1" noChangeArrowheads="1"/>
          </p:cNvSpPr>
          <p:nvPr>
            <p:ph type="dt" sz="quarter" idx="1"/>
          </p:nvPr>
        </p:nvSpPr>
        <p:spPr>
          <a:noFill/>
        </p:spPr>
        <p:txBody>
          <a:bodyPr/>
          <a:lstStyle/>
          <a:p>
            <a:pPr defTabSz="974582"/>
            <a:fld id="{6958A22E-AA08-4149-9B2F-45F6BED259F8}" type="datetime1">
              <a:rPr lang="en-US" smtClean="0"/>
              <a:pPr defTabSz="974582"/>
              <a:t>2/19/2013</a:t>
            </a:fld>
            <a:endParaRPr lang="en-US" dirty="0" smtClean="0"/>
          </a:p>
        </p:txBody>
      </p:sp>
      <p:sp>
        <p:nvSpPr>
          <p:cNvPr id="40964" name="Rectangle 6"/>
          <p:cNvSpPr>
            <a:spLocks noGrp="1" noChangeArrowheads="1"/>
          </p:cNvSpPr>
          <p:nvPr>
            <p:ph type="ftr" sz="quarter" idx="4"/>
          </p:nvPr>
        </p:nvSpPr>
        <p:spPr>
          <a:noFill/>
        </p:spPr>
        <p:txBody>
          <a:bodyPr/>
          <a:lstStyle/>
          <a:p>
            <a:pPr defTabSz="974582"/>
            <a:r>
              <a:rPr lang="en-US" dirty="0" smtClean="0"/>
              <a:t>© Van Mieghem</a:t>
            </a:r>
          </a:p>
        </p:txBody>
      </p:sp>
      <p:sp>
        <p:nvSpPr>
          <p:cNvPr id="40965" name="Rectangle 7"/>
          <p:cNvSpPr>
            <a:spLocks noGrp="1" noChangeArrowheads="1"/>
          </p:cNvSpPr>
          <p:nvPr>
            <p:ph type="sldNum" sz="quarter" idx="5"/>
          </p:nvPr>
        </p:nvSpPr>
        <p:spPr>
          <a:noFill/>
        </p:spPr>
        <p:txBody>
          <a:bodyPr/>
          <a:lstStyle/>
          <a:p>
            <a:pPr defTabSz="974582"/>
            <a:fld id="{2F449DD2-22C1-41E2-8CB4-0D2B49B466CB}" type="slidenum">
              <a:rPr lang="en-US" smtClean="0"/>
              <a:pPr defTabSz="974582"/>
              <a:t>17</a:t>
            </a:fld>
            <a:endParaRPr lang="en-US" dirty="0" smtClean="0"/>
          </a:p>
        </p:txBody>
      </p:sp>
      <p:sp>
        <p:nvSpPr>
          <p:cNvPr id="40966" name="Rectangle 2"/>
          <p:cNvSpPr>
            <a:spLocks noGrp="1" noRot="1" noChangeAspect="1" noChangeArrowheads="1" noTextEdit="1"/>
          </p:cNvSpPr>
          <p:nvPr>
            <p:ph type="sldImg"/>
          </p:nvPr>
        </p:nvSpPr>
        <p:spPr>
          <a:xfrm>
            <a:off x="1144588" y="258763"/>
            <a:ext cx="5186362" cy="3889375"/>
          </a:xfrm>
          <a:solidFill>
            <a:srgbClr val="FFFFFF"/>
          </a:solidFill>
          <a:ln/>
        </p:spPr>
      </p:sp>
      <p:sp>
        <p:nvSpPr>
          <p:cNvPr id="40967" name="Rectangle 3"/>
          <p:cNvSpPr>
            <a:spLocks noGrp="1" noChangeArrowheads="1"/>
          </p:cNvSpPr>
          <p:nvPr>
            <p:ph type="body" idx="1"/>
          </p:nvPr>
        </p:nvSpPr>
        <p:spPr>
          <a:xfrm>
            <a:off x="404814" y="3697289"/>
            <a:ext cx="6502400" cy="5486400"/>
          </a:xfrm>
          <a:solidFill>
            <a:srgbClr val="FFFFFF"/>
          </a:solidFill>
          <a:ln/>
        </p:spPr>
        <p:txBody>
          <a:bodyPr lIns="95927" tIns="47964" rIns="95927" bIns="47964"/>
          <a:lstStyle/>
          <a:p>
            <a:pPr marL="234915" indent="-234915"/>
            <a:r>
              <a:rPr lang="en-US" dirty="0" smtClean="0"/>
              <a:t>Bring in the discussion about “how to improve the T-C trade-off” of later slide.  This is an answer to question 2: “how does flex fit with cost and time reduction?”</a:t>
            </a:r>
          </a:p>
          <a:p>
            <a:pPr marL="234915" indent="-234915"/>
            <a:endParaRPr lang="en-US" dirty="0" smtClean="0"/>
          </a:p>
          <a:p>
            <a:pPr marL="234915" indent="-234915"/>
            <a:endParaRPr lang="en-US" dirty="0" smtClean="0"/>
          </a:p>
          <a:p>
            <a:pPr marL="234915" indent="-234915"/>
            <a:r>
              <a:rPr lang="en-US" dirty="0" smtClean="0"/>
              <a:t>Stress that next case (Seagate) is about:</a:t>
            </a:r>
          </a:p>
          <a:p>
            <a:pPr marL="234915" indent="-234915">
              <a:buFontTx/>
              <a:buAutoNum type="arabicPeriod"/>
            </a:pPr>
            <a:r>
              <a:rPr lang="en-US" dirty="0" smtClean="0"/>
              <a:t>Capacity </a:t>
            </a:r>
            <a:r>
              <a:rPr lang="en-US" b="1" dirty="0" smtClean="0"/>
              <a:t>sizing</a:t>
            </a:r>
            <a:r>
              <a:rPr lang="en-US" dirty="0" smtClean="0"/>
              <a:t> for a capacity </a:t>
            </a:r>
            <a:r>
              <a:rPr lang="en-US" b="1" dirty="0" smtClean="0"/>
              <a:t>portfolio</a:t>
            </a:r>
          </a:p>
          <a:p>
            <a:pPr marL="234915" indent="-234915">
              <a:buFontTx/>
              <a:buAutoNum type="arabicPeriod"/>
            </a:pPr>
            <a:r>
              <a:rPr lang="en-US" dirty="0" smtClean="0"/>
              <a:t>Commercial (</a:t>
            </a:r>
            <a:r>
              <a:rPr lang="en-US" b="1" dirty="0" smtClean="0"/>
              <a:t>demand</a:t>
            </a:r>
            <a:r>
              <a:rPr lang="en-US" dirty="0" smtClean="0"/>
              <a:t>) risk</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534" indent="-228534">
              <a:defRPr/>
            </a:pPr>
            <a:r>
              <a:rPr lang="en-US" i="1" dirty="0" smtClean="0"/>
              <a:t>Which</a:t>
            </a:r>
            <a:r>
              <a:rPr lang="en-US" i="1" baseline="0" dirty="0" smtClean="0"/>
              <a:t> value drivers of flex are missing in the rough cost analysis?  Where is the value of flexibility?</a:t>
            </a:r>
            <a:endParaRPr lang="en-US" i="1" dirty="0" smtClean="0"/>
          </a:p>
          <a:p>
            <a:pPr marL="685533" lvl="1" indent="-228534" defTabSz="914266">
              <a:buFont typeface="+mj-lt"/>
              <a:buAutoNum type="arabicPeriod"/>
              <a:defRPr/>
            </a:pPr>
            <a:r>
              <a:rPr lang="en-US" dirty="0" smtClean="0"/>
              <a:t>Capacity sizing &amp; utilization &gt; not built for peak, based on aggregate volumes; key to value underutilization is DCF</a:t>
            </a:r>
          </a:p>
          <a:p>
            <a:pPr marL="685533" lvl="1" indent="-228534" defTabSz="914266">
              <a:buFont typeface="+mj-lt"/>
              <a:buAutoNum type="arabicPeriod"/>
              <a:defRPr/>
            </a:pPr>
            <a:r>
              <a:rPr lang="en-US" dirty="0" smtClean="0"/>
              <a:t>Scale economies and role of volume</a:t>
            </a:r>
            <a:r>
              <a:rPr lang="en-US" baseline="0" dirty="0" smtClean="0"/>
              <a:t> (specialized has a minimum size of ¼ rig, penalizing small drugs)</a:t>
            </a:r>
            <a:endParaRPr lang="en-US" dirty="0" smtClean="0"/>
          </a:p>
          <a:p>
            <a:pPr marL="685533" lvl="1" indent="-228534">
              <a:buFont typeface="+mj-lt"/>
              <a:buAutoNum type="arabicPeriod"/>
              <a:defRPr/>
            </a:pPr>
            <a:r>
              <a:rPr lang="en-US" dirty="0" smtClean="0"/>
              <a:t>Technical risk &gt; no wasted plants</a:t>
            </a:r>
          </a:p>
          <a:p>
            <a:pPr marL="685533" lvl="1" indent="-228534">
              <a:buFont typeface="+mj-lt"/>
              <a:buAutoNum type="arabicPeriod"/>
              <a:defRPr/>
            </a:pPr>
            <a:r>
              <a:rPr lang="en-US" dirty="0" smtClean="0"/>
              <a:t>Delay option for commercial risk &gt; launch plant</a:t>
            </a:r>
          </a:p>
          <a:p>
            <a:pPr marL="685533" lvl="1" indent="-228534">
              <a:buFont typeface="+mj-lt"/>
              <a:buAutoNum type="arabicPeriod"/>
              <a:defRPr/>
            </a:pPr>
            <a:r>
              <a:rPr lang="en-US" dirty="0" smtClean="0"/>
              <a:t>Time to market &gt; cut investment lead time (facility construction time)</a:t>
            </a:r>
          </a:p>
          <a:p>
            <a:pPr marL="228534" indent="-228534">
              <a:buFont typeface="+mj-lt"/>
              <a:buAutoNum type="arabicPeriod"/>
              <a:defRPr/>
            </a:pPr>
            <a:endParaRPr lang="en-US" i="1" dirty="0" smtClean="0"/>
          </a:p>
          <a:p>
            <a:pPr marL="228534" indent="-228534">
              <a:defRPr/>
            </a:pPr>
            <a:r>
              <a:rPr lang="en-US" i="1" dirty="0" smtClean="0"/>
              <a:t>Which</a:t>
            </a:r>
            <a:r>
              <a:rPr lang="en-US" i="1" baseline="0" dirty="0" smtClean="0"/>
              <a:t> approaches did you use? </a:t>
            </a:r>
            <a:r>
              <a:rPr lang="en-US" dirty="0" smtClean="0"/>
              <a:t>Three typical approaches:</a:t>
            </a:r>
          </a:p>
          <a:p>
            <a:pPr marL="685599" lvl="1" indent="-228534">
              <a:buFont typeface="+mj-lt"/>
              <a:buAutoNum type="arabicPeriod"/>
              <a:defRPr/>
            </a:pPr>
            <a:r>
              <a:rPr lang="en-US" dirty="0" smtClean="0"/>
              <a:t>Product-portfolio analysis: </a:t>
            </a:r>
          </a:p>
          <a:p>
            <a:pPr marL="1142732" lvl="2" indent="-228534">
              <a:buFont typeface="Arial" pitchFamily="34" charset="0"/>
              <a:buChar char="•"/>
              <a:defRPr/>
            </a:pPr>
            <a:r>
              <a:rPr lang="en-US" dirty="0" smtClean="0"/>
              <a:t>For a given risk profile for each drug, compute the PV of each possible realization (2^3 = 8 scenarios) for Spec and for Flex. </a:t>
            </a:r>
          </a:p>
          <a:p>
            <a:pPr marL="1142732" lvl="2" indent="-228534">
              <a:buFont typeface="Arial" pitchFamily="34" charset="0"/>
              <a:buChar char="•"/>
              <a:defRPr/>
            </a:pPr>
            <a:r>
              <a:rPr lang="en-US" dirty="0" smtClean="0"/>
              <a:t>Then take expected values for each capacity type and pick the one with highest </a:t>
            </a:r>
            <a:r>
              <a:rPr lang="en-US" dirty="0" err="1" smtClean="0"/>
              <a:t>eNPV</a:t>
            </a:r>
            <a:r>
              <a:rPr lang="en-US" dirty="0" smtClean="0"/>
              <a:t>.  </a:t>
            </a:r>
          </a:p>
          <a:p>
            <a:pPr marL="1142732" lvl="2" indent="-228534">
              <a:buFont typeface="Arial" pitchFamily="34" charset="0"/>
              <a:buChar char="•"/>
              <a:defRPr/>
            </a:pPr>
            <a:r>
              <a:rPr lang="en-US" dirty="0" smtClean="0"/>
              <a:t>This values technical risk but what about volume and delay?  Need a product-specific analysis.</a:t>
            </a:r>
          </a:p>
          <a:p>
            <a:pPr marL="1142732" lvl="2" indent="-228534">
              <a:buFont typeface="Arial" pitchFamily="34" charset="0"/>
              <a:buChar char="•"/>
              <a:defRPr/>
            </a:pPr>
            <a:r>
              <a:rPr lang="en-US" b="1" dirty="0" smtClean="0"/>
              <a:t>We must look</a:t>
            </a:r>
            <a:r>
              <a:rPr lang="en-US" b="1" baseline="0" dirty="0" smtClean="0"/>
              <a:t> at alternatives b/c only a hybrid strategy can meet strategic objectives of cut T and C!</a:t>
            </a:r>
            <a:endParaRPr lang="en-US" b="1" dirty="0" smtClean="0"/>
          </a:p>
          <a:p>
            <a:pPr marL="685599" lvl="1" indent="-228534">
              <a:buFont typeface="+mj-lt"/>
              <a:buAutoNum type="arabicPeriod"/>
              <a:defRPr/>
            </a:pPr>
            <a:r>
              <a:rPr lang="en-US" dirty="0" smtClean="0"/>
              <a:t>Product-specific analysis of </a:t>
            </a:r>
            <a:r>
              <a:rPr lang="en-US" dirty="0" err="1" smtClean="0"/>
              <a:t>eNPV</a:t>
            </a:r>
            <a:r>
              <a:rPr lang="en-US" dirty="0" smtClean="0"/>
              <a:t> using decision trees or real options</a:t>
            </a:r>
          </a:p>
          <a:p>
            <a:pPr marL="685599" lvl="1" indent="-228534">
              <a:buFont typeface="+mj-lt"/>
              <a:buAutoNum type="arabicPeriod"/>
              <a:defRPr/>
            </a:pPr>
            <a:r>
              <a:rPr lang="en-US" dirty="0" smtClean="0"/>
              <a:t>Waste factor model (simplest, and equivalent to 2.)</a:t>
            </a:r>
          </a:p>
          <a:p>
            <a:endParaRPr lang="en-US" dirty="0" smtClean="0"/>
          </a:p>
          <a:p>
            <a:pPr marL="236468" indent="-236468">
              <a:lnSpc>
                <a:spcPct val="80000"/>
              </a:lnSpc>
              <a:buFontTx/>
              <a:buAutoNum type="arabicPeriod"/>
              <a:defRPr/>
            </a:pPr>
            <a:endParaRPr lang="en-US" sz="900" dirty="0" smtClean="0"/>
          </a:p>
          <a:p>
            <a:pPr marL="236468" indent="-236468">
              <a:lnSpc>
                <a:spcPct val="80000"/>
              </a:lnSpc>
              <a:defRPr/>
            </a:pPr>
            <a:r>
              <a:rPr lang="en-US" sz="900" dirty="0" smtClean="0"/>
              <a:t>Somewhere say:</a:t>
            </a:r>
          </a:p>
          <a:p>
            <a:pPr marL="236468" indent="-236468">
              <a:lnSpc>
                <a:spcPct val="80000"/>
              </a:lnSpc>
              <a:defRPr/>
            </a:pPr>
            <a:r>
              <a:rPr lang="en-US" sz="900" b="1" dirty="0" smtClean="0"/>
              <a:t>“You face two related challenges:</a:t>
            </a:r>
          </a:p>
          <a:p>
            <a:pPr marL="236468" indent="-236468">
              <a:lnSpc>
                <a:spcPct val="80000"/>
              </a:lnSpc>
              <a:buFontTx/>
              <a:buAutoNum type="arabicPeriod"/>
              <a:defRPr/>
            </a:pPr>
            <a:r>
              <a:rPr lang="en-US" sz="900" b="1" dirty="0" smtClean="0"/>
              <a:t> First, the hard part here is to decide to what extent you will capture all difficulties? I will show you a progression of increasing complexity.</a:t>
            </a:r>
          </a:p>
          <a:p>
            <a:pPr marL="236468" indent="-236468">
              <a:lnSpc>
                <a:spcPct val="80000"/>
              </a:lnSpc>
              <a:buFontTx/>
              <a:buAutoNum type="arabicPeriod"/>
              <a:defRPr/>
            </a:pPr>
            <a:r>
              <a:rPr lang="en-US" sz="900" b="1" dirty="0" smtClean="0"/>
              <a:t> Second, let me stress that there are two relevant sources of risk in Lilly case: </a:t>
            </a:r>
          </a:p>
          <a:p>
            <a:pPr marL="693535" lvl="1" indent="-236468">
              <a:lnSpc>
                <a:spcPct val="80000"/>
              </a:lnSpc>
              <a:buFontTx/>
              <a:buAutoNum type="arabicPeriod"/>
              <a:defRPr/>
            </a:pPr>
            <a:r>
              <a:rPr lang="en-US" sz="900" b="1" dirty="0" smtClean="0"/>
              <a:t>technical risk (= Pr of approval) </a:t>
            </a:r>
          </a:p>
          <a:p>
            <a:pPr marL="693535" lvl="1" indent="-236468">
              <a:lnSpc>
                <a:spcPct val="80000"/>
              </a:lnSpc>
              <a:buFontTx/>
              <a:buAutoNum type="arabicPeriod"/>
              <a:defRPr/>
            </a:pPr>
            <a:r>
              <a:rPr lang="en-US" sz="900" b="1" dirty="0" smtClean="0"/>
              <a:t>commercial risk (=demand and sales).</a:t>
            </a:r>
          </a:p>
          <a:p>
            <a:pPr marL="236468" indent="-236468">
              <a:lnSpc>
                <a:spcPct val="80000"/>
              </a:lnSpc>
              <a:defRPr/>
            </a:pPr>
            <a:r>
              <a:rPr lang="en-US" sz="900" b="1" dirty="0" smtClean="0"/>
              <a:t>Both are extremely important, but the Lilly case really is about studying the impact of technical risk. So, for now, we will abstract from commercial risk and associated revenue flows and focus on minimizing PV of cost. We will come back to the revenue impact at end of class. Also, the Seagate case next week is really all about commercial risk.”</a:t>
            </a:r>
          </a:p>
          <a:p>
            <a:endParaRPr lang="en-US" dirty="0"/>
          </a:p>
        </p:txBody>
      </p:sp>
      <p:sp>
        <p:nvSpPr>
          <p:cNvPr id="4" name="Header Placeholder 3"/>
          <p:cNvSpPr>
            <a:spLocks noGrp="1"/>
          </p:cNvSpPr>
          <p:nvPr>
            <p:ph type="hdr" sz="quarter" idx="10"/>
          </p:nvPr>
        </p:nvSpPr>
        <p:spPr/>
        <p:txBody>
          <a:bodyPr/>
          <a:lstStyle/>
          <a:p>
            <a:pPr>
              <a:defRPr/>
            </a:pPr>
            <a:r>
              <a:rPr lang="en-US" smtClean="0"/>
              <a:t>OPNS454 Week 5: Capacity Types and Flexibility</a:t>
            </a:r>
            <a:endParaRPr lang="en-US"/>
          </a:p>
        </p:txBody>
      </p:sp>
      <p:sp>
        <p:nvSpPr>
          <p:cNvPr id="5" name="Date Placeholder 4"/>
          <p:cNvSpPr>
            <a:spLocks noGrp="1"/>
          </p:cNvSpPr>
          <p:nvPr>
            <p:ph type="dt" idx="11"/>
          </p:nvPr>
        </p:nvSpPr>
        <p:spPr/>
        <p:txBody>
          <a:bodyPr/>
          <a:lstStyle/>
          <a:p>
            <a:pPr>
              <a:defRPr/>
            </a:pPr>
            <a:fld id="{3E589716-E2A5-4386-9426-86E371DC4376}" type="datetime1">
              <a:rPr lang="en-US" smtClean="0"/>
              <a:pPr>
                <a:defRPr/>
              </a:pPr>
              <a:t>2/19/2013</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70272C2E-8082-4CAB-B7DD-412735F17F1A}" type="slidenum">
              <a:rPr lang="en-US" smtClean="0"/>
              <a:pPr>
                <a:defRPr/>
              </a:pPr>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Header Placeholder 3"/>
          <p:cNvSpPr>
            <a:spLocks noGrp="1"/>
          </p:cNvSpPr>
          <p:nvPr>
            <p:ph type="hdr" sz="quarter" idx="10"/>
          </p:nvPr>
        </p:nvSpPr>
        <p:spPr/>
        <p:txBody>
          <a:bodyPr/>
          <a:lstStyle/>
          <a:p>
            <a:pPr>
              <a:defRPr/>
            </a:pPr>
            <a:r>
              <a:rPr lang="en-US" smtClean="0"/>
              <a:t>OPNS454 Week 5: Capacity Types and Flexibility</a:t>
            </a:r>
            <a:endParaRPr lang="en-US"/>
          </a:p>
        </p:txBody>
      </p:sp>
      <p:sp>
        <p:nvSpPr>
          <p:cNvPr id="5" name="Date Placeholder 4"/>
          <p:cNvSpPr>
            <a:spLocks noGrp="1"/>
          </p:cNvSpPr>
          <p:nvPr>
            <p:ph type="dt" idx="11"/>
          </p:nvPr>
        </p:nvSpPr>
        <p:spPr/>
        <p:txBody>
          <a:bodyPr/>
          <a:lstStyle/>
          <a:p>
            <a:pPr>
              <a:defRPr/>
            </a:pPr>
            <a:fld id="{3E589716-E2A5-4386-9426-86E371DC4376}" type="datetime1">
              <a:rPr lang="en-US" smtClean="0"/>
              <a:pPr>
                <a:defRPr/>
              </a:pPr>
              <a:t>2/19/2013</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70272C2E-8082-4CAB-B7DD-412735F17F1A}" type="slidenum">
              <a:rPr lang="en-US" smtClean="0"/>
              <a:pPr>
                <a:defRPr/>
              </a:pPr>
              <a:t>19</a:t>
            </a:fld>
            <a:endParaRPr lang="en-US"/>
          </a:p>
        </p:txBody>
      </p:sp>
      <p:sp>
        <p:nvSpPr>
          <p:cNvPr id="8" name="Rectangle 1027"/>
          <p:cNvSpPr>
            <a:spLocks noGrp="1" noChangeArrowheads="1"/>
          </p:cNvSpPr>
          <p:nvPr>
            <p:ph type="body" idx="1"/>
          </p:nvPr>
        </p:nvSpPr>
        <p:spPr/>
        <p:txBody>
          <a:bodyPr/>
          <a:lstStyle/>
          <a:p>
            <a:pPr marL="380944" indent="-380944"/>
            <a:r>
              <a:rPr lang="en-US" sz="1200" dirty="0" smtClean="0"/>
              <a:t>Upton (1995): “</a:t>
            </a:r>
            <a:r>
              <a:rPr lang="en-US" sz="1200" i="1" dirty="0" smtClean="0"/>
              <a:t>Flexibility measures the ability to adapt or change.”</a:t>
            </a:r>
          </a:p>
          <a:p>
            <a:pPr marL="380944" indent="-380944"/>
            <a:endParaRPr lang="en-US" sz="1200" i="1" dirty="0" smtClean="0"/>
          </a:p>
          <a:p>
            <a:pPr marL="380944" indent="-380944"/>
            <a:r>
              <a:rPr lang="en-US" sz="1200" dirty="0" smtClean="0"/>
              <a:t>Three dimensions to flexibility:</a:t>
            </a:r>
          </a:p>
          <a:p>
            <a:pPr marL="380944" indent="-380944">
              <a:buFont typeface="Wingdings" pitchFamily="2" charset="2"/>
              <a:buAutoNum type="arabicPeriod"/>
            </a:pPr>
            <a:r>
              <a:rPr lang="en-US" sz="1200" dirty="0" smtClean="0"/>
              <a:t>Scope: breath of activities (i.e., # of services or SKUs)</a:t>
            </a:r>
          </a:p>
          <a:p>
            <a:pPr marL="380944" indent="-380944">
              <a:buFont typeface="Wingdings" pitchFamily="2" charset="2"/>
              <a:buAutoNum type="arabicPeriod"/>
            </a:pPr>
            <a:r>
              <a:rPr lang="en-US" sz="1200" dirty="0" smtClean="0"/>
              <a:t>Agility: speed of changeovers. Could include scale flexibility (ramp time)</a:t>
            </a:r>
          </a:p>
          <a:p>
            <a:pPr marL="380944" indent="-380944">
              <a:buFont typeface="Wingdings" pitchFamily="2" charset="2"/>
              <a:buAutoNum type="arabicPeriod"/>
            </a:pPr>
            <a:r>
              <a:rPr lang="en-US" sz="1200" dirty="0" smtClean="0"/>
              <a:t>Robustness: performance is uniform over range of activities</a:t>
            </a:r>
          </a:p>
          <a:p>
            <a:pPr marL="799982" lvl="1" indent="-342849"/>
            <a:endParaRPr lang="en-US" sz="1100" dirty="0" smtClean="0"/>
          </a:p>
          <a:p>
            <a:pPr marL="380944" indent="-380944"/>
            <a:r>
              <a:rPr lang="en-US" sz="1200" dirty="0" smtClean="0"/>
              <a:t>Obstacles to achieving flexibility:</a:t>
            </a:r>
          </a:p>
          <a:p>
            <a:pPr marL="380944" indent="-380944"/>
            <a:r>
              <a:rPr lang="en-US" sz="1200" dirty="0" smtClean="0"/>
              <a:t>Flexibility costs more but its benefits are difficult to measure, value and convey</a:t>
            </a:r>
          </a:p>
          <a:p>
            <a:pPr marL="380944" indent="-380944"/>
            <a:r>
              <a:rPr lang="en-US" sz="1200" dirty="0" smtClean="0"/>
              <a:t>FMS promises have gone unfulfilled because it is not well used (</a:t>
            </a:r>
            <a:r>
              <a:rPr lang="en-US" sz="1200" dirty="0" err="1" smtClean="0"/>
              <a:t>Jaikumar</a:t>
            </a:r>
            <a:r>
              <a:rPr lang="en-US" sz="1200" dirty="0" smtClean="0"/>
              <a:t>)</a:t>
            </a:r>
          </a:p>
          <a:p>
            <a:pPr marL="380944" indent="-380944"/>
            <a:r>
              <a:rPr lang="en-US" sz="1200" dirty="0" smtClean="0"/>
              <a:t>Competition and customer perception may preclude using flexibility</a:t>
            </a:r>
          </a:p>
          <a:p>
            <a:pPr marL="380944" indent="-380944"/>
            <a:r>
              <a:rPr lang="en-US" sz="1200" dirty="0" smtClean="0"/>
              <a:t>It is often unclear which features of a process must be changed to enhance its flexibility:</a:t>
            </a:r>
          </a:p>
          <a:p>
            <a:pPr marL="799982" lvl="1" indent="-342849"/>
            <a:r>
              <a:rPr lang="en-US" sz="1100" dirty="0" smtClean="0"/>
              <a:t>The degree of advanced computer integrated manufacturing technology is </a:t>
            </a:r>
            <a:r>
              <a:rPr lang="en-US" sz="1100" i="1" dirty="0" smtClean="0"/>
              <a:t>not </a:t>
            </a:r>
            <a:r>
              <a:rPr lang="en-US" sz="1100" dirty="0" smtClean="0"/>
              <a:t>related to delivered flexibility.</a:t>
            </a:r>
          </a:p>
          <a:p>
            <a:pPr marL="799982" lvl="1" indent="-342849"/>
            <a:r>
              <a:rPr lang="en-US" sz="1100" dirty="0" smtClean="0"/>
              <a:t>Flexibility is driven more by people and management than by process structure (policies/procedures/culture)</a:t>
            </a:r>
          </a:p>
          <a:p>
            <a:pPr marL="380944" indent="-380944"/>
            <a:endParaRPr lang="en-US" sz="1200" dirty="0" smtClean="0"/>
          </a:p>
          <a:p>
            <a:pPr marL="380944" indent="-380944"/>
            <a:endParaRPr lang="en-US" sz="1200" dirty="0" smtClean="0"/>
          </a:p>
          <a:p>
            <a:r>
              <a:rPr lang="en-US" sz="1200" dirty="0" smtClean="0"/>
              <a:t>Ask students to explain the obstacles (if they have read Upton).</a:t>
            </a:r>
          </a:p>
          <a:p>
            <a:endParaRPr lang="en-US" sz="1200" b="1" dirty="0" smtClean="0"/>
          </a:p>
          <a:p>
            <a:r>
              <a:rPr lang="en-US" sz="1200" b="1" dirty="0" smtClean="0"/>
              <a:t>Obstacles:</a:t>
            </a:r>
          </a:p>
          <a:p>
            <a:pPr>
              <a:buFontTx/>
              <a:buChar char="•"/>
            </a:pPr>
            <a:r>
              <a:rPr lang="en-US" sz="1200" dirty="0" smtClean="0"/>
              <a:t>Competition: HP cartridges should not be common!</a:t>
            </a:r>
          </a:p>
          <a:p>
            <a:pPr>
              <a:buFontTx/>
              <a:buChar char="•"/>
            </a:pPr>
            <a:r>
              <a:rPr lang="en-US" sz="1200" dirty="0" smtClean="0"/>
              <a:t>Customer perception: Jaguar X-type is not a real Jag…</a:t>
            </a:r>
          </a:p>
          <a:p>
            <a:pPr marL="380944" indent="-380944"/>
            <a:endParaRPr lang="en-US" sz="1200"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a:noFill/>
        </p:spPr>
        <p:txBody>
          <a:bodyPr/>
          <a:lstStyle/>
          <a:p>
            <a:pPr defTabSz="974582"/>
            <a:r>
              <a:rPr lang="en-US" dirty="0" smtClean="0"/>
              <a:t>OPNS454 Class #4: Capacity Timing, Type and Location (Flexible Technology at Eli Lilly)</a:t>
            </a:r>
          </a:p>
        </p:txBody>
      </p:sp>
      <p:sp>
        <p:nvSpPr>
          <p:cNvPr id="36867" name="Rectangle 3"/>
          <p:cNvSpPr>
            <a:spLocks noGrp="1" noChangeArrowheads="1"/>
          </p:cNvSpPr>
          <p:nvPr>
            <p:ph type="dt" sz="quarter" idx="1"/>
          </p:nvPr>
        </p:nvSpPr>
        <p:spPr>
          <a:noFill/>
        </p:spPr>
        <p:txBody>
          <a:bodyPr/>
          <a:lstStyle/>
          <a:p>
            <a:pPr defTabSz="974582"/>
            <a:fld id="{63CD82EA-638F-4E82-B6BE-51166FB93604}" type="datetime1">
              <a:rPr lang="en-US" smtClean="0"/>
              <a:pPr defTabSz="974582"/>
              <a:t>2/19/2013</a:t>
            </a:fld>
            <a:endParaRPr lang="en-US" dirty="0" smtClean="0"/>
          </a:p>
        </p:txBody>
      </p:sp>
      <p:sp>
        <p:nvSpPr>
          <p:cNvPr id="36868" name="Rectangle 6"/>
          <p:cNvSpPr>
            <a:spLocks noGrp="1" noChangeArrowheads="1"/>
          </p:cNvSpPr>
          <p:nvPr>
            <p:ph type="ftr" sz="quarter" idx="4"/>
          </p:nvPr>
        </p:nvSpPr>
        <p:spPr>
          <a:noFill/>
        </p:spPr>
        <p:txBody>
          <a:bodyPr/>
          <a:lstStyle/>
          <a:p>
            <a:pPr defTabSz="974582"/>
            <a:r>
              <a:rPr lang="en-US" dirty="0" smtClean="0"/>
              <a:t>© Van Mieghem</a:t>
            </a:r>
          </a:p>
        </p:txBody>
      </p:sp>
      <p:sp>
        <p:nvSpPr>
          <p:cNvPr id="36869" name="Rectangle 7"/>
          <p:cNvSpPr>
            <a:spLocks noGrp="1" noChangeArrowheads="1"/>
          </p:cNvSpPr>
          <p:nvPr>
            <p:ph type="sldNum" sz="quarter" idx="5"/>
          </p:nvPr>
        </p:nvSpPr>
        <p:spPr>
          <a:noFill/>
        </p:spPr>
        <p:txBody>
          <a:bodyPr/>
          <a:lstStyle/>
          <a:p>
            <a:pPr defTabSz="974582"/>
            <a:fld id="{C3DE46D6-8CD1-4070-BB1C-7649540D0FBE}" type="slidenum">
              <a:rPr lang="en-US" smtClean="0"/>
              <a:pPr defTabSz="974582"/>
              <a:t>20</a:t>
            </a:fld>
            <a:endParaRPr lang="en-US" dirty="0" smtClean="0"/>
          </a:p>
        </p:txBody>
      </p:sp>
      <p:sp>
        <p:nvSpPr>
          <p:cNvPr id="36870"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36871" name="Rectangle 3"/>
          <p:cNvSpPr>
            <a:spLocks noGrp="1" noChangeArrowheads="1"/>
          </p:cNvSpPr>
          <p:nvPr>
            <p:ph type="body" idx="1"/>
          </p:nvPr>
        </p:nvSpPr>
        <p:spPr>
          <a:noFill/>
          <a:ln/>
        </p:spPr>
        <p:txBody>
          <a:bodyPr/>
          <a:lstStyle/>
          <a:p>
            <a:pPr marL="234915" indent="-234915">
              <a:buClr>
                <a:srgbClr val="FF3300"/>
              </a:buClr>
            </a:pPr>
            <a:r>
              <a:rPr lang="en-US" dirty="0" smtClean="0"/>
              <a:t>Next year: put this slide in after summary of flex valuation and types (as lead in to how to improve trade-offs)</a:t>
            </a:r>
          </a:p>
          <a:p>
            <a:pPr marL="234915" indent="-234915">
              <a:buClr>
                <a:srgbClr val="FF3300"/>
              </a:buClr>
            </a:pPr>
            <a:endParaRPr lang="en-US" dirty="0" smtClean="0"/>
          </a:p>
          <a:p>
            <a:pPr marL="234915" indent="-234915">
              <a:buClr>
                <a:srgbClr val="FF3300"/>
              </a:buClr>
            </a:pPr>
            <a:r>
              <a:rPr lang="en-US" dirty="0" smtClean="0"/>
              <a:t>How does flex fit with cost and time reduction?</a:t>
            </a:r>
          </a:p>
          <a:p>
            <a:pPr marL="234915" indent="-234915">
              <a:buClr>
                <a:srgbClr val="FF3300"/>
              </a:buClr>
            </a:pPr>
            <a:endParaRPr lang="en-US" dirty="0" smtClean="0"/>
          </a:p>
          <a:p>
            <a:pPr marL="234915" indent="-234915">
              <a:buClr>
                <a:srgbClr val="FF3300"/>
              </a:buClr>
            </a:pPr>
            <a:r>
              <a:rPr lang="en-US" dirty="0" smtClean="0"/>
              <a:t>role of flex plant: either as low-volume plant or as risk-mitigation (launch) plant</a:t>
            </a:r>
          </a:p>
          <a:p>
            <a:pPr marL="234915" indent="-234915">
              <a:buClr>
                <a:srgbClr val="FF3300"/>
              </a:buClr>
            </a:pPr>
            <a:endParaRPr lang="en-US" dirty="0" smtClean="0"/>
          </a:p>
          <a:p>
            <a:pPr marL="234915" indent="-234915">
              <a:buClr>
                <a:srgbClr val="FF3300"/>
              </a:buClr>
            </a:pPr>
            <a:r>
              <a:rPr lang="en-US" dirty="0" smtClean="0"/>
              <a:t>Improve trade-off:</a:t>
            </a:r>
          </a:p>
          <a:p>
            <a:pPr marL="234915" indent="-234915">
              <a:buClr>
                <a:srgbClr val="FF3300"/>
              </a:buClr>
              <a:buFontTx/>
              <a:buChar char="•"/>
            </a:pPr>
            <a:r>
              <a:rPr lang="en-US" dirty="0" smtClean="0"/>
              <a:t> if we go with flexible plants: must decrease cost of flex by:</a:t>
            </a:r>
          </a:p>
          <a:p>
            <a:pPr marL="709509" lvl="1" indent="-234915">
              <a:buClr>
                <a:srgbClr val="FF3300"/>
              </a:buClr>
              <a:buFontTx/>
              <a:buAutoNum type="arabicPeriod"/>
            </a:pPr>
            <a:r>
              <a:rPr lang="en-US" dirty="0" smtClean="0"/>
              <a:t>Technology change: Narrowing the band (adaptable, not completely flexible)</a:t>
            </a:r>
          </a:p>
          <a:p>
            <a:pPr marL="709509" lvl="1" indent="-234915">
              <a:buClr>
                <a:srgbClr val="FF3300"/>
              </a:buClr>
              <a:buFontTx/>
              <a:buAutoNum type="arabicPeriod"/>
            </a:pPr>
            <a:r>
              <a:rPr lang="en-US" dirty="0" smtClean="0"/>
              <a:t>Process improvement: Quicker changeovers (say to 1 week saves us 4 weeks = 8% utilization)</a:t>
            </a:r>
          </a:p>
          <a:p>
            <a:pPr marL="234915" indent="-234915">
              <a:buClr>
                <a:srgbClr val="FF3300"/>
              </a:buClr>
              <a:buFontTx/>
              <a:buChar char="•"/>
            </a:pPr>
            <a:r>
              <a:rPr lang="en-US" dirty="0" smtClean="0"/>
              <a:t>If we go with specialized plants: must decrease T by </a:t>
            </a:r>
            <a:r>
              <a:rPr lang="en-US" b="1" dirty="0" smtClean="0"/>
              <a:t>cutting critical path (project mgt improvement)</a:t>
            </a:r>
            <a:endParaRPr lang="en-US" dirty="0" smtClean="0"/>
          </a:p>
          <a:p>
            <a:pPr marL="709509" lvl="1" indent="-234915">
              <a:buClr>
                <a:srgbClr val="FF3300"/>
              </a:buClr>
              <a:buFontTx/>
              <a:buAutoNum type="arabicPeriod"/>
            </a:pPr>
            <a:r>
              <a:rPr lang="en-US" dirty="0" smtClean="0"/>
              <a:t>Concurrent design and engineering</a:t>
            </a:r>
          </a:p>
          <a:p>
            <a:pPr marL="709509" lvl="1" indent="-234915">
              <a:buClr>
                <a:srgbClr val="FF3300"/>
              </a:buClr>
              <a:buFontTx/>
              <a:buAutoNum type="arabicPeriod"/>
            </a:pPr>
            <a:r>
              <a:rPr lang="en-US" dirty="0" smtClean="0"/>
              <a:t>Modular construction</a:t>
            </a:r>
          </a:p>
          <a:p>
            <a:pPr marL="234915" indent="-234915">
              <a:buClr>
                <a:srgbClr val="FF3300"/>
              </a:buClr>
            </a:pPr>
            <a:endParaRPr lang="en-US" dirty="0" smtClean="0"/>
          </a:p>
          <a:p>
            <a:pPr marL="234915" indent="-234915">
              <a:buClr>
                <a:srgbClr val="FF3300"/>
              </a:buClr>
            </a:pPr>
            <a:r>
              <a:rPr lang="en-US" dirty="0" smtClean="0"/>
              <a:t>Impact on LT capabilities: flexible plants require process improvement skills, whereas specialized plants require cross-functional project improvement skills.  VERY DIFFERENT.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92500"/>
          </a:bodyPr>
          <a:lstStyle/>
          <a:p>
            <a:pPr marL="228534" indent="-228534">
              <a:defRPr/>
            </a:pPr>
            <a:r>
              <a:rPr lang="en-US" i="1" dirty="0" smtClean="0"/>
              <a:t>What are the key questions in the Lilly case?  How do they relate to ops </a:t>
            </a:r>
            <a:r>
              <a:rPr lang="en-US" i="1" dirty="0" err="1" smtClean="0"/>
              <a:t>strat</a:t>
            </a:r>
            <a:r>
              <a:rPr lang="en-US" i="1" dirty="0" smtClean="0"/>
              <a:t>? </a:t>
            </a:r>
            <a:endParaRPr lang="en-US" i="0" dirty="0" smtClean="0"/>
          </a:p>
          <a:p>
            <a:pPr marL="228534" indent="-228534">
              <a:buFont typeface="+mj-lt"/>
              <a:buAutoNum type="arabicPeriod"/>
              <a:defRPr/>
            </a:pPr>
            <a:endParaRPr lang="en-US" i="0" dirty="0" smtClean="0"/>
          </a:p>
          <a:p>
            <a:pPr marL="234915" indent="-234915">
              <a:lnSpc>
                <a:spcPct val="90000"/>
              </a:lnSpc>
            </a:pPr>
            <a:r>
              <a:rPr lang="en-US" dirty="0" smtClean="0"/>
              <a:t>The case is very clear on the questions (first page):</a:t>
            </a:r>
          </a:p>
          <a:p>
            <a:pPr marL="234915" indent="-234915">
              <a:lnSpc>
                <a:spcPct val="90000"/>
              </a:lnSpc>
              <a:buFontTx/>
              <a:buAutoNum type="arabicPeriod"/>
            </a:pPr>
            <a:r>
              <a:rPr lang="en-US" dirty="0" smtClean="0"/>
              <a:t>How financially justify flex?</a:t>
            </a:r>
          </a:p>
          <a:p>
            <a:pPr marL="234915" indent="-234915">
              <a:lnSpc>
                <a:spcPct val="90000"/>
              </a:lnSpc>
              <a:buFontTx/>
              <a:buAutoNum type="arabicPeriod"/>
            </a:pPr>
            <a:r>
              <a:rPr lang="en-US" dirty="0" smtClean="0"/>
              <a:t>How does flex align with the corporate</a:t>
            </a:r>
            <a:r>
              <a:rPr lang="en-US" baseline="0" dirty="0" smtClean="0"/>
              <a:t> goals of 50% </a:t>
            </a:r>
            <a:r>
              <a:rPr lang="en-US" baseline="0" dirty="0" err="1" smtClean="0"/>
              <a:t>leadtime</a:t>
            </a:r>
            <a:r>
              <a:rPr lang="en-US" baseline="0" dirty="0" smtClean="0"/>
              <a:t> and 25%</a:t>
            </a:r>
            <a:r>
              <a:rPr lang="en-US" dirty="0" smtClean="0"/>
              <a:t> cost reduction?</a:t>
            </a:r>
          </a:p>
          <a:p>
            <a:pPr marL="234915" indent="-234915">
              <a:lnSpc>
                <a:spcPct val="90000"/>
              </a:lnSpc>
              <a:buFontTx/>
              <a:buAutoNum type="arabicPeriod"/>
            </a:pPr>
            <a:r>
              <a:rPr lang="en-US" dirty="0" smtClean="0"/>
              <a:t>Are there alternatives to a strategy of using specialized plants or flexible plants?</a:t>
            </a:r>
          </a:p>
          <a:p>
            <a:pPr marL="228534" indent="-228534">
              <a:defRPr/>
            </a:pPr>
            <a:endParaRPr lang="en-US" i="1" dirty="0" smtClean="0"/>
          </a:p>
          <a:p>
            <a:pPr marL="228534" indent="-228534">
              <a:defRPr/>
            </a:pPr>
            <a:r>
              <a:rPr lang="en-US" i="0" dirty="0" smtClean="0"/>
              <a:t>Let’s first look at qualitative assessment and alignment using VCAP:</a:t>
            </a:r>
          </a:p>
          <a:p>
            <a:pPr marL="234915" indent="-234915">
              <a:lnSpc>
                <a:spcPct val="90000"/>
              </a:lnSpc>
              <a:buFontTx/>
              <a:buChar char="•"/>
            </a:pPr>
            <a:r>
              <a:rPr lang="en-US" dirty="0" smtClean="0"/>
              <a:t>Value = innovation-driven growth!! </a:t>
            </a:r>
          </a:p>
          <a:p>
            <a:pPr marL="692048" lvl="1" indent="-234915">
              <a:lnSpc>
                <a:spcPct val="90000"/>
              </a:lnSpc>
              <a:buFontTx/>
              <a:buChar char="•"/>
            </a:pPr>
            <a:r>
              <a:rPr lang="en-US" dirty="0" smtClean="0"/>
              <a:t> “be a leading innovation-driven pharmaceutical company” (10/24/01) Key business strategy is growing through discovery or collaboration with partners on drug candidates with best-in-class potential.</a:t>
            </a:r>
          </a:p>
          <a:p>
            <a:pPr marL="692048" lvl="1" indent="-234915">
              <a:lnSpc>
                <a:spcPct val="90000"/>
              </a:lnSpc>
              <a:buFontTx/>
              <a:buChar char="•"/>
            </a:pPr>
            <a:r>
              <a:rPr lang="en-US" dirty="0" smtClean="0"/>
              <a:t>NOTE: Students</a:t>
            </a:r>
            <a:r>
              <a:rPr lang="en-US" baseline="0" dirty="0" smtClean="0"/>
              <a:t> with industry experience have said: “People think that big </a:t>
            </a:r>
            <a:r>
              <a:rPr lang="en-US" baseline="0" dirty="0" err="1" smtClean="0"/>
              <a:t>pharma</a:t>
            </a:r>
            <a:r>
              <a:rPr lang="en-US" baseline="0" dirty="0" smtClean="0"/>
              <a:t> is all about discovery, but that has been reduced.  Now most buy new discoveries, and they really add value through</a:t>
            </a:r>
          </a:p>
          <a:p>
            <a:pPr marL="1149181" lvl="2" indent="-234915">
              <a:lnSpc>
                <a:spcPct val="90000"/>
              </a:lnSpc>
              <a:buFontTx/>
              <a:buChar char="•"/>
            </a:pPr>
            <a:r>
              <a:rPr lang="en-US" baseline="0" dirty="0" smtClean="0"/>
              <a:t>Process development (about 30% of their value creation)</a:t>
            </a:r>
          </a:p>
          <a:p>
            <a:pPr marL="1149181" lvl="2" indent="-234915">
              <a:lnSpc>
                <a:spcPct val="90000"/>
              </a:lnSpc>
              <a:buFontTx/>
              <a:buChar char="•"/>
            </a:pPr>
            <a:r>
              <a:rPr lang="en-US" baseline="0" dirty="0" err="1" smtClean="0"/>
              <a:t>Mktg</a:t>
            </a:r>
            <a:r>
              <a:rPr lang="en-US" baseline="0" dirty="0" smtClean="0"/>
              <a:t> &amp; sales (about 60%)</a:t>
            </a:r>
          </a:p>
          <a:p>
            <a:pPr marL="1149181" lvl="2" indent="-234915">
              <a:lnSpc>
                <a:spcPct val="90000"/>
              </a:lnSpc>
              <a:buFontTx/>
              <a:buChar char="•"/>
            </a:pPr>
            <a:r>
              <a:rPr lang="en-US" baseline="0" dirty="0" smtClean="0"/>
              <a:t>Discovery down to about 10%.</a:t>
            </a:r>
            <a:endParaRPr lang="en-US" dirty="0" smtClean="0"/>
          </a:p>
          <a:p>
            <a:pPr marL="234915" indent="-234915">
              <a:lnSpc>
                <a:spcPct val="90000"/>
              </a:lnSpc>
              <a:buFontTx/>
              <a:buChar char="•"/>
            </a:pPr>
            <a:r>
              <a:rPr lang="en-US" dirty="0" smtClean="0"/>
              <a:t>Competencies: need fast time-to-market (This is the opposite of Harley)</a:t>
            </a:r>
          </a:p>
          <a:p>
            <a:pPr marL="234915" indent="-234915">
              <a:lnSpc>
                <a:spcPct val="90000"/>
              </a:lnSpc>
            </a:pPr>
            <a:endParaRPr lang="en-US" dirty="0" smtClean="0"/>
          </a:p>
          <a:p>
            <a:pPr marL="234915" indent="-234915">
              <a:lnSpc>
                <a:spcPct val="90000"/>
              </a:lnSpc>
            </a:pPr>
            <a:r>
              <a:rPr lang="en-US" dirty="0" smtClean="0"/>
              <a:t>All of this must be seen in the context of environmental changes:</a:t>
            </a:r>
            <a:r>
              <a:rPr lang="en-US" baseline="0" dirty="0" smtClean="0"/>
              <a:t> </a:t>
            </a:r>
            <a:r>
              <a:rPr lang="en-US" dirty="0" smtClean="0"/>
              <a:t>use figure &gt;</a:t>
            </a:r>
          </a:p>
          <a:p>
            <a:pPr marL="709509" lvl="1" indent="-234915">
              <a:lnSpc>
                <a:spcPct val="90000"/>
              </a:lnSpc>
              <a:buFontTx/>
              <a:buChar char="-"/>
            </a:pPr>
            <a:r>
              <a:rPr lang="en-US" dirty="0" smtClean="0"/>
              <a:t>P down, c up, so time to recover investments also down</a:t>
            </a:r>
          </a:p>
          <a:p>
            <a:pPr marL="709509" lvl="1" indent="-234915">
              <a:lnSpc>
                <a:spcPct val="90000"/>
              </a:lnSpc>
              <a:buFontTx/>
              <a:buChar char="-"/>
            </a:pPr>
            <a:r>
              <a:rPr lang="en-US" dirty="0" smtClean="0"/>
              <a:t>Decision: start early?  (Recall, for our 3 products, that is not an option anymore, but it clearly is for future products).  Value of 1 year can be multi-billions for blockbuster drug!</a:t>
            </a:r>
          </a:p>
          <a:p>
            <a:pPr marL="234915" indent="-234915">
              <a:lnSpc>
                <a:spcPct val="90000"/>
              </a:lnSpc>
            </a:pPr>
            <a:endParaRPr lang="en-US" dirty="0" smtClean="0"/>
          </a:p>
          <a:p>
            <a:pPr marL="234915" indent="-234915">
              <a:lnSpc>
                <a:spcPct val="90000"/>
              </a:lnSpc>
            </a:pPr>
            <a:r>
              <a:rPr lang="en-US" dirty="0" smtClean="0"/>
              <a:t>Operations strategy: how build competency in fast time-to-market</a:t>
            </a:r>
            <a:r>
              <a:rPr lang="en-US" baseline="0" dirty="0" smtClean="0"/>
              <a:t> with suitable asset strategy?</a:t>
            </a:r>
            <a:endParaRPr lang="en-US" dirty="0" smtClean="0"/>
          </a:p>
          <a:p>
            <a:pPr marL="234915" indent="-234915">
              <a:lnSpc>
                <a:spcPct val="90000"/>
              </a:lnSpc>
              <a:buFontTx/>
              <a:buAutoNum type="arabicPeriod"/>
            </a:pPr>
            <a:r>
              <a:rPr lang="en-US" dirty="0" smtClean="0"/>
              <a:t>How reduce T by 50% and cost by 25%? (Recall Upton reading and setup times + collaboration between units (critical path turn into parallel!))</a:t>
            </a:r>
          </a:p>
          <a:p>
            <a:pPr marL="234915" indent="-234915">
              <a:lnSpc>
                <a:spcPct val="90000"/>
              </a:lnSpc>
              <a:buFontTx/>
              <a:buAutoNum type="arabicPeriod"/>
            </a:pPr>
            <a:r>
              <a:rPr lang="en-US" dirty="0" smtClean="0"/>
              <a:t>Innovation: do this while ensuring alignment with NPD and process strategy?</a:t>
            </a:r>
          </a:p>
          <a:p>
            <a:pPr marL="234915" indent="-234915">
              <a:lnSpc>
                <a:spcPct val="90000"/>
              </a:lnSpc>
            </a:pPr>
            <a:endParaRPr lang="en-US" dirty="0" smtClean="0"/>
          </a:p>
          <a:p>
            <a:pPr marL="234915" indent="-234915">
              <a:lnSpc>
                <a:spcPct val="90000"/>
              </a:lnSpc>
              <a:buClr>
                <a:srgbClr val="FF0000"/>
              </a:buClr>
              <a:buFont typeface="Wingdings" pitchFamily="2" charset="2"/>
              <a:buChar char="Ø"/>
            </a:pPr>
            <a:r>
              <a:rPr lang="en-US" i="1" dirty="0" smtClean="0"/>
              <a:t> How do the case “decisions/problems” fit into the framework?</a:t>
            </a:r>
          </a:p>
          <a:p>
            <a:pPr marL="234915" indent="-234915">
              <a:lnSpc>
                <a:spcPct val="90000"/>
              </a:lnSpc>
            </a:pPr>
            <a:r>
              <a:rPr lang="en-US" dirty="0" smtClean="0"/>
              <a:t>Major decisions are on the resource end:</a:t>
            </a:r>
          </a:p>
          <a:p>
            <a:pPr marL="709509" lvl="1" indent="-234915">
              <a:lnSpc>
                <a:spcPct val="90000"/>
              </a:lnSpc>
              <a:buClr>
                <a:srgbClr val="FF0000"/>
              </a:buClr>
              <a:buFont typeface="Wingdings" pitchFamily="2" charset="2"/>
              <a:buChar char="Ø"/>
            </a:pPr>
            <a:r>
              <a:rPr lang="en-US" i="1" dirty="0" smtClean="0"/>
              <a:t>	Size: </a:t>
            </a:r>
            <a:r>
              <a:rPr lang="en-US" dirty="0" smtClean="0"/>
              <a:t>must capture the peak (no inventory smoothing); amounts are given here b/c we will not focus on commercial risk.</a:t>
            </a:r>
          </a:p>
          <a:p>
            <a:pPr marL="709509" lvl="1" indent="-234915">
              <a:lnSpc>
                <a:spcPct val="90000"/>
              </a:lnSpc>
              <a:buClr>
                <a:srgbClr val="FF0000"/>
              </a:buClr>
              <a:buFont typeface="Wingdings" pitchFamily="2" charset="2"/>
              <a:buChar char="Ø"/>
            </a:pPr>
            <a:r>
              <a:rPr lang="en-US" i="1" dirty="0" smtClean="0"/>
              <a:t>	Timing/Type: </a:t>
            </a:r>
            <a:r>
              <a:rPr lang="en-US" dirty="0" smtClean="0"/>
              <a:t>The issue here is type (specialized or flex) and timing (lead!! And perhaps launch) which is impacted through the </a:t>
            </a:r>
            <a:r>
              <a:rPr lang="en-US" dirty="0" err="1" smtClean="0"/>
              <a:t>leadtime</a:t>
            </a:r>
            <a:endParaRPr lang="en-US" dirty="0" smtClean="0"/>
          </a:p>
          <a:p>
            <a:pPr marL="234915" indent="-234915">
              <a:lnSpc>
                <a:spcPct val="90000"/>
              </a:lnSpc>
              <a:buClr>
                <a:srgbClr val="FF0000"/>
              </a:buClr>
              <a:buFont typeface="Wingdings" pitchFamily="2" charset="2"/>
              <a:buChar char="Ø"/>
            </a:pPr>
            <a:endParaRPr lang="en-US" i="1" dirty="0" smtClean="0"/>
          </a:p>
          <a:p>
            <a:pPr marL="234915" indent="-234915">
              <a:lnSpc>
                <a:spcPct val="90000"/>
              </a:lnSpc>
              <a:buClr>
                <a:srgbClr val="FF0000"/>
              </a:buClr>
              <a:buFont typeface="Wingdings" pitchFamily="2" charset="2"/>
              <a:buChar char="Ø"/>
            </a:pPr>
            <a:r>
              <a:rPr lang="en-US" i="1" dirty="0" smtClean="0"/>
              <a:t>Do stress the link with innovation: </a:t>
            </a:r>
            <a:r>
              <a:rPr lang="en-US" dirty="0" smtClean="0"/>
              <a:t>our entire capacity strategy here is driven by NPD and it is key to </a:t>
            </a:r>
            <a:r>
              <a:rPr lang="en-US" dirty="0" err="1" smtClean="0"/>
              <a:t>linke</a:t>
            </a:r>
            <a:r>
              <a:rPr lang="en-US" dirty="0" smtClean="0"/>
              <a:t> NPD and capacity strategy.</a:t>
            </a:r>
          </a:p>
          <a:p>
            <a:pPr>
              <a:defRPr/>
            </a:pPr>
            <a:endParaRPr lang="en-US" dirty="0"/>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2/19/2013</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BA02A71-2E44-44FA-87A8-090282DEE18B}" type="slidenum">
              <a:rPr lang="en-US" smtClean="0">
                <a:solidFill>
                  <a:prstClr val="black"/>
                </a:solidFill>
              </a:rPr>
              <a:pPr>
                <a:defRPr/>
              </a:pPr>
              <a:t>2</a:t>
            </a:fld>
            <a:endParaRPr 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a:noFill/>
        </p:spPr>
        <p:txBody>
          <a:bodyPr/>
          <a:lstStyle/>
          <a:p>
            <a:pPr defTabSz="974582"/>
            <a:r>
              <a:rPr lang="en-US" sz="1200" dirty="0" smtClean="0">
                <a:solidFill>
                  <a:srgbClr val="000000"/>
                </a:solidFill>
                <a:latin typeface="Arial" pitchFamily="34" charset="0"/>
              </a:rPr>
              <a:t>OPNS454 Week 4: Capacity Timing and Location</a:t>
            </a:r>
          </a:p>
        </p:txBody>
      </p:sp>
      <p:sp>
        <p:nvSpPr>
          <p:cNvPr id="37891" name="Rectangle 3"/>
          <p:cNvSpPr>
            <a:spLocks noGrp="1" noChangeArrowheads="1"/>
          </p:cNvSpPr>
          <p:nvPr>
            <p:ph type="dt" sz="quarter" idx="1"/>
          </p:nvPr>
        </p:nvSpPr>
        <p:spPr>
          <a:noFill/>
        </p:spPr>
        <p:txBody>
          <a:bodyPr/>
          <a:lstStyle/>
          <a:p>
            <a:pPr defTabSz="974582"/>
            <a:fld id="{12FBB3C0-9E99-468A-99AC-8FCE1F1017F2}" type="datetime1">
              <a:rPr lang="en-US" sz="1200" smtClean="0">
                <a:solidFill>
                  <a:srgbClr val="000000"/>
                </a:solidFill>
                <a:latin typeface="Arial" pitchFamily="34" charset="0"/>
              </a:rPr>
              <a:pPr defTabSz="974582"/>
              <a:t>2/19/2013</a:t>
            </a:fld>
            <a:endParaRPr lang="en-US" sz="1200" dirty="0" smtClean="0">
              <a:solidFill>
                <a:srgbClr val="000000"/>
              </a:solidFill>
              <a:latin typeface="Arial" pitchFamily="34" charset="0"/>
            </a:endParaRPr>
          </a:p>
        </p:txBody>
      </p:sp>
      <p:sp>
        <p:nvSpPr>
          <p:cNvPr id="37892" name="Rectangle 6"/>
          <p:cNvSpPr>
            <a:spLocks noGrp="1" noChangeArrowheads="1"/>
          </p:cNvSpPr>
          <p:nvPr>
            <p:ph type="ftr" sz="quarter" idx="4"/>
          </p:nvPr>
        </p:nvSpPr>
        <p:spPr>
          <a:noFill/>
        </p:spPr>
        <p:txBody>
          <a:bodyPr/>
          <a:lstStyle/>
          <a:p>
            <a:pPr defTabSz="974582"/>
            <a:r>
              <a:rPr lang="en-US" sz="1200" dirty="0" smtClean="0">
                <a:solidFill>
                  <a:srgbClr val="000000"/>
                </a:solidFill>
                <a:latin typeface="Arial" pitchFamily="34" charset="0"/>
              </a:rPr>
              <a:t>© Van Mieghem</a:t>
            </a:r>
          </a:p>
        </p:txBody>
      </p:sp>
      <p:sp>
        <p:nvSpPr>
          <p:cNvPr id="37893" name="Rectangle 7"/>
          <p:cNvSpPr>
            <a:spLocks noGrp="1" noChangeArrowheads="1"/>
          </p:cNvSpPr>
          <p:nvPr>
            <p:ph type="sldNum" sz="quarter" idx="5"/>
          </p:nvPr>
        </p:nvSpPr>
        <p:spPr>
          <a:noFill/>
        </p:spPr>
        <p:txBody>
          <a:bodyPr/>
          <a:lstStyle/>
          <a:p>
            <a:pPr defTabSz="974582"/>
            <a:fld id="{6CBAD153-06AC-40DC-B74A-2EB482C3F0DE}" type="slidenum">
              <a:rPr lang="en-US" sz="1200" smtClean="0">
                <a:solidFill>
                  <a:srgbClr val="000000"/>
                </a:solidFill>
                <a:latin typeface="Arial" pitchFamily="34" charset="0"/>
              </a:rPr>
              <a:pPr defTabSz="974582"/>
              <a:t>21</a:t>
            </a:fld>
            <a:endParaRPr lang="en-US" sz="1200" dirty="0" smtClean="0">
              <a:solidFill>
                <a:srgbClr val="000000"/>
              </a:solidFill>
              <a:latin typeface="Arial" pitchFamily="34" charset="0"/>
            </a:endParaRPr>
          </a:p>
        </p:txBody>
      </p:sp>
      <p:sp>
        <p:nvSpPr>
          <p:cNvPr id="37894"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37895" name="Rectangle 3"/>
          <p:cNvSpPr>
            <a:spLocks noGrp="1" noChangeArrowheads="1"/>
          </p:cNvSpPr>
          <p:nvPr>
            <p:ph type="body" idx="1"/>
          </p:nvPr>
        </p:nvSpPr>
        <p:spPr>
          <a:noFill/>
          <a:ln/>
        </p:spPr>
        <p:txBody>
          <a:bodyPr/>
          <a:lstStyle/>
          <a:p>
            <a:pPr marL="234915" indent="-234915"/>
            <a:r>
              <a:rPr lang="en-US" dirty="0" smtClean="0"/>
              <a:t>Which frictions to these actions attack?</a:t>
            </a:r>
          </a:p>
          <a:p>
            <a:pPr marL="234915" indent="-234915">
              <a:buFontTx/>
              <a:buAutoNum type="arabicPeriod"/>
            </a:pPr>
            <a:r>
              <a:rPr lang="en-US" dirty="0" smtClean="0"/>
              <a:t>Cut capacity </a:t>
            </a:r>
            <a:r>
              <a:rPr lang="en-US" dirty="0" err="1" smtClean="0"/>
              <a:t>leadtime</a:t>
            </a:r>
            <a:endParaRPr lang="en-US" dirty="0" smtClean="0"/>
          </a:p>
          <a:p>
            <a:pPr marL="234915" indent="-234915">
              <a:buFontTx/>
              <a:buAutoNum type="arabicPeriod"/>
            </a:pPr>
            <a:r>
              <a:rPr lang="en-US" dirty="0" smtClean="0"/>
              <a:t>Reduce lumpiness (and thus also </a:t>
            </a:r>
            <a:r>
              <a:rPr lang="en-US" dirty="0" err="1" smtClean="0"/>
              <a:t>leadtime</a:t>
            </a:r>
            <a:r>
              <a:rPr lang="en-US" dirty="0" smtClean="0"/>
              <a:t>)</a:t>
            </a:r>
          </a:p>
          <a:p>
            <a:pPr marL="234915" indent="-234915">
              <a:buFontTx/>
              <a:buAutoNum type="arabicPeriod"/>
            </a:pPr>
            <a:r>
              <a:rPr lang="en-US" dirty="0" smtClean="0"/>
              <a:t>Reduce irreversibility</a:t>
            </a:r>
          </a:p>
          <a:p>
            <a:pPr marL="234915" indent="-234915">
              <a:buFontTx/>
              <a:buAutoNum type="arabicPeriod"/>
            </a:pPr>
            <a:r>
              <a:rPr lang="en-US" dirty="0" smtClean="0"/>
              <a:t>Reduce uncertainty</a:t>
            </a:r>
          </a:p>
          <a:p>
            <a:pPr marL="234915" indent="-234915"/>
            <a:endParaRPr lang="en-US" dirty="0" smtClean="0"/>
          </a:p>
          <a:p>
            <a:pPr marL="234915" indent="-234915"/>
            <a:r>
              <a:rPr lang="en-US" i="1" dirty="0" smtClean="0"/>
              <a:t>Who’s got experience with any of these actions?</a:t>
            </a:r>
          </a:p>
          <a:p>
            <a:pPr marL="234915" indent="-234915"/>
            <a:endParaRPr lang="en-US" dirty="0" smtClean="0"/>
          </a:p>
          <a:p>
            <a:pPr marL="234915" indent="-234915"/>
            <a:r>
              <a:rPr lang="en-US" dirty="0" smtClean="0"/>
              <a:t>Project mgt: action 1 decrease critical path; action 2 reduces actual activity times, eliminates activities and reduces rework.</a:t>
            </a:r>
          </a:p>
          <a:p>
            <a:pPr marL="234915" indent="-234915"/>
            <a:endParaRPr lang="en-US" dirty="0" smtClean="0"/>
          </a:p>
          <a:p>
            <a:pPr marL="234915" indent="-234915"/>
            <a:r>
              <a:rPr lang="en-US" dirty="0" smtClean="0"/>
              <a:t>Use proven “standardized” designs</a:t>
            </a:r>
          </a:p>
          <a:p>
            <a:pPr marL="234915" indent="-234915">
              <a:buFont typeface="Arial" pitchFamily="34" charset="0"/>
              <a:buChar char="•"/>
            </a:pPr>
            <a:r>
              <a:rPr lang="en-US" dirty="0" smtClean="0"/>
              <a:t>As obvious as this is to reducing costs, decreasing time, and having predictable outcomes… it is very difficult to accomplish culturally. People always want to build new and think they can do it better.</a:t>
            </a:r>
          </a:p>
          <a:p>
            <a:pPr marL="234915" indent="-234915">
              <a:buFont typeface="Arial" pitchFamily="34" charset="0"/>
              <a:buChar char="•"/>
            </a:pPr>
            <a:r>
              <a:rPr lang="en-US" dirty="0" smtClean="0"/>
              <a:t>This is similar to teaching: new faculty are encouraged to follow standard</a:t>
            </a:r>
            <a:r>
              <a:rPr lang="en-US" baseline="0" dirty="0" smtClean="0"/>
              <a:t> optimized course </a:t>
            </a:r>
            <a:r>
              <a:rPr lang="en-US" i="1" baseline="0" dirty="0" smtClean="0"/>
              <a:t>but </a:t>
            </a:r>
            <a:r>
              <a:rPr lang="en-US" i="0" baseline="0" dirty="0" smtClean="0"/>
              <a:t>often they like to try it their way…</a:t>
            </a:r>
            <a:endParaRPr lang="en-US" dirty="0" smtClean="0"/>
          </a:p>
          <a:p>
            <a:pPr marL="234915" indent="-234915"/>
            <a:endParaRPr lang="en-US" dirty="0" smtClean="0"/>
          </a:p>
          <a:p>
            <a:pPr marL="234915" indent="-234915"/>
            <a:r>
              <a:rPr lang="en-US" dirty="0" smtClean="0"/>
              <a:t>Modularize: challenge is to create incremental capacity quickly with little premium to larger chunks = minimize impact of </a:t>
            </a:r>
            <a:r>
              <a:rPr lang="en-US" dirty="0" err="1" smtClean="0"/>
              <a:t>EoS</a:t>
            </a:r>
            <a:endParaRPr lang="en-US" dirty="0" smtClean="0"/>
          </a:p>
          <a:p>
            <a:pPr marL="234915" indent="-234915">
              <a:buFont typeface="Arial" pitchFamily="34" charset="0"/>
              <a:buChar char="•"/>
            </a:pPr>
            <a:r>
              <a:rPr lang="en-US" dirty="0" smtClean="0"/>
              <a:t>one approach may be to commit with a vendor to multiple modules with adjustable future deliveries</a:t>
            </a:r>
          </a:p>
          <a:p>
            <a:pPr marL="234915" indent="-234915"/>
            <a:endParaRPr lang="en-US" dirty="0" smtClean="0"/>
          </a:p>
          <a:p>
            <a:pPr marL="234915" indent="-234915"/>
            <a:r>
              <a:rPr lang="en-US" dirty="0" smtClean="0"/>
              <a:t>Key: first two actions focus on time, the other two on flexibility</a:t>
            </a:r>
          </a:p>
          <a:p>
            <a:pPr marL="234915" indent="-234915">
              <a:buFont typeface="Arial" pitchFamily="34" charset="0"/>
              <a:buChar char="•"/>
            </a:pPr>
            <a:r>
              <a:rPr lang="en-US" dirty="0" smtClean="0"/>
              <a:t>They can be used in combination</a:t>
            </a:r>
          </a:p>
          <a:p>
            <a:pPr marL="234915" indent="-234915">
              <a:buFontTx/>
              <a:buChar char="•"/>
            </a:pPr>
            <a:endParaRPr lang="en-US" dirty="0" smtClean="0"/>
          </a:p>
          <a:p>
            <a:pPr marL="709509" lvl="1" indent="-234915">
              <a:buFontTx/>
              <a:buChar char="•"/>
            </a:pPr>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38915" name="Rectangle 3"/>
          <p:cNvSpPr>
            <a:spLocks noGrp="1" noChangeArrowheads="1"/>
          </p:cNvSpPr>
          <p:nvPr>
            <p:ph type="dt" sz="quarter" idx="1"/>
          </p:nvPr>
        </p:nvSpPr>
        <p:spPr>
          <a:noFill/>
        </p:spPr>
        <p:txBody>
          <a:bodyPr/>
          <a:lstStyle/>
          <a:p>
            <a:pPr defTabSz="974582"/>
            <a:fld id="{9CB2A38C-9F94-4988-8A5A-FD4D9E2355EB}" type="datetime1">
              <a:rPr lang="en-US" smtClean="0"/>
              <a:pPr defTabSz="974582"/>
              <a:t>2/19/2013</a:t>
            </a:fld>
            <a:endParaRPr lang="en-US" dirty="0" smtClean="0"/>
          </a:p>
        </p:txBody>
      </p:sp>
      <p:sp>
        <p:nvSpPr>
          <p:cNvPr id="38916" name="Rectangle 6"/>
          <p:cNvSpPr>
            <a:spLocks noGrp="1" noChangeArrowheads="1"/>
          </p:cNvSpPr>
          <p:nvPr>
            <p:ph type="ftr" sz="quarter" idx="4"/>
          </p:nvPr>
        </p:nvSpPr>
        <p:spPr>
          <a:noFill/>
        </p:spPr>
        <p:txBody>
          <a:bodyPr/>
          <a:lstStyle/>
          <a:p>
            <a:pPr defTabSz="974582"/>
            <a:r>
              <a:rPr lang="en-US" dirty="0" smtClean="0"/>
              <a:t>© Van Mieghem</a:t>
            </a:r>
          </a:p>
        </p:txBody>
      </p:sp>
      <p:sp>
        <p:nvSpPr>
          <p:cNvPr id="38917" name="Rectangle 7"/>
          <p:cNvSpPr>
            <a:spLocks noGrp="1" noChangeArrowheads="1"/>
          </p:cNvSpPr>
          <p:nvPr>
            <p:ph type="sldNum" sz="quarter" idx="5"/>
          </p:nvPr>
        </p:nvSpPr>
        <p:spPr>
          <a:noFill/>
        </p:spPr>
        <p:txBody>
          <a:bodyPr/>
          <a:lstStyle/>
          <a:p>
            <a:pPr defTabSz="974582"/>
            <a:fld id="{0DD03A3E-46E2-4EA7-9CA1-4C1336A8A41C}" type="slidenum">
              <a:rPr lang="en-US" smtClean="0"/>
              <a:pPr defTabSz="974582"/>
              <a:t>22</a:t>
            </a:fld>
            <a:endParaRPr lang="en-US" dirty="0" smtClean="0"/>
          </a:p>
        </p:txBody>
      </p:sp>
      <p:sp>
        <p:nvSpPr>
          <p:cNvPr id="38918"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38919" name="Rectangle 3"/>
          <p:cNvSpPr>
            <a:spLocks noGrp="1" noChangeArrowheads="1"/>
          </p:cNvSpPr>
          <p:nvPr>
            <p:ph type="body" idx="1"/>
          </p:nvPr>
        </p:nvSpPr>
        <p:spPr>
          <a:noFill/>
          <a:ln/>
        </p:spPr>
        <p:txBody>
          <a:bodyPr/>
          <a:lstStyle/>
          <a:p>
            <a:r>
              <a:rPr lang="en-US" dirty="0" smtClean="0"/>
              <a:t>Background on modular:</a:t>
            </a:r>
          </a:p>
          <a:p>
            <a:endParaRPr lang="en-US" dirty="0" smtClean="0"/>
          </a:p>
          <a:p>
            <a:pPr>
              <a:buFontTx/>
              <a:buChar char="•"/>
            </a:pPr>
            <a:r>
              <a:rPr lang="en-US" dirty="0" smtClean="0"/>
              <a:t>Building with modules has been going on ever since the start of the Industrial revolution:</a:t>
            </a:r>
          </a:p>
          <a:p>
            <a:pPr lvl="1">
              <a:buFontTx/>
              <a:buChar char="•"/>
            </a:pPr>
            <a:r>
              <a:rPr lang="en-US" dirty="0" smtClean="0"/>
              <a:t>It combines “pre-build or pre-fabricated” in little chunks</a:t>
            </a:r>
          </a:p>
          <a:p>
            <a:pPr>
              <a:buFontTx/>
              <a:buChar char="•"/>
            </a:pPr>
            <a:endParaRPr lang="en-US" dirty="0" smtClean="0"/>
          </a:p>
          <a:p>
            <a:pPr>
              <a:buFontTx/>
              <a:buChar char="•"/>
            </a:pPr>
            <a:r>
              <a:rPr lang="en-US" dirty="0" smtClean="0"/>
              <a:t>Nearly all modules are produced with lightweight techniques, nowadays and before </a:t>
            </a:r>
          </a:p>
          <a:p>
            <a:pPr>
              <a:buFontTx/>
              <a:buChar char="•"/>
            </a:pPr>
            <a:endParaRPr lang="en-US" dirty="0" smtClean="0"/>
          </a:p>
          <a:p>
            <a:pPr>
              <a:buFontTx/>
              <a:buChar char="•"/>
            </a:pPr>
            <a:r>
              <a:rPr lang="en-US" dirty="0" smtClean="0"/>
              <a:t>Modular builders turn to a market of fast changing decisions </a:t>
            </a:r>
          </a:p>
          <a:p>
            <a:pPr>
              <a:buFontTx/>
              <a:buChar char="•"/>
            </a:pPr>
            <a:endParaRPr lang="en-US" dirty="0" smtClean="0"/>
          </a:p>
          <a:p>
            <a:pPr>
              <a:buFontTx/>
              <a:buChar char="•"/>
            </a:pPr>
            <a:r>
              <a:rPr lang="en-US" dirty="0" smtClean="0"/>
              <a:t>Modular buildings are used for many purposes </a:t>
            </a:r>
          </a:p>
          <a:p>
            <a:pPr lvl="1"/>
            <a:r>
              <a:rPr lang="en-US" dirty="0" smtClean="0"/>
              <a:t>Schools, day nurseries, offices, health care centers, service buildings, multi-family houses, single-family houses, hotels, industrial buildings, offshore modules, process buildings etc</a:t>
            </a:r>
          </a:p>
          <a:p>
            <a:endParaRPr lang="en-US" dirty="0" smtClean="0"/>
          </a:p>
          <a:p>
            <a:r>
              <a:rPr lang="en-US" dirty="0" smtClean="0"/>
              <a:t>NYT 2007: there is now an increase of modular construction for home in New Orleans after </a:t>
            </a:r>
            <a:r>
              <a:rPr lang="en-US" dirty="0" err="1" smtClean="0"/>
              <a:t>Hurrican</a:t>
            </a:r>
            <a:r>
              <a:rPr lang="en-US" dirty="0" smtClean="0"/>
              <a:t> Katrina</a:t>
            </a:r>
          </a:p>
          <a:p>
            <a:endParaRPr lang="en-US" dirty="0" smtClean="0"/>
          </a:p>
          <a:p>
            <a:r>
              <a:rPr lang="en-US" dirty="0" smtClean="0"/>
              <a:t>IF TIME: show from 2:25 to 3:10.</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39939" name="Rectangle 3"/>
          <p:cNvSpPr>
            <a:spLocks noGrp="1" noChangeArrowheads="1"/>
          </p:cNvSpPr>
          <p:nvPr>
            <p:ph type="dt" sz="quarter" idx="1"/>
          </p:nvPr>
        </p:nvSpPr>
        <p:spPr>
          <a:noFill/>
        </p:spPr>
        <p:txBody>
          <a:bodyPr/>
          <a:lstStyle/>
          <a:p>
            <a:pPr defTabSz="974582"/>
            <a:fld id="{40D2B213-4BD2-4203-B640-FD00363F21A1}" type="datetime1">
              <a:rPr lang="en-US" smtClean="0"/>
              <a:pPr defTabSz="974582"/>
              <a:t>2/19/2013</a:t>
            </a:fld>
            <a:endParaRPr lang="en-US" dirty="0" smtClean="0"/>
          </a:p>
        </p:txBody>
      </p:sp>
      <p:sp>
        <p:nvSpPr>
          <p:cNvPr id="39940" name="Rectangle 6"/>
          <p:cNvSpPr>
            <a:spLocks noGrp="1" noChangeArrowheads="1"/>
          </p:cNvSpPr>
          <p:nvPr>
            <p:ph type="ftr" sz="quarter" idx="4"/>
          </p:nvPr>
        </p:nvSpPr>
        <p:spPr>
          <a:noFill/>
        </p:spPr>
        <p:txBody>
          <a:bodyPr/>
          <a:lstStyle/>
          <a:p>
            <a:pPr defTabSz="974582"/>
            <a:r>
              <a:rPr lang="en-US" dirty="0" smtClean="0"/>
              <a:t>© Van Mieghem</a:t>
            </a:r>
          </a:p>
        </p:txBody>
      </p:sp>
      <p:sp>
        <p:nvSpPr>
          <p:cNvPr id="39941" name="Rectangle 7"/>
          <p:cNvSpPr>
            <a:spLocks noGrp="1" noChangeArrowheads="1"/>
          </p:cNvSpPr>
          <p:nvPr>
            <p:ph type="sldNum" sz="quarter" idx="5"/>
          </p:nvPr>
        </p:nvSpPr>
        <p:spPr>
          <a:noFill/>
        </p:spPr>
        <p:txBody>
          <a:bodyPr/>
          <a:lstStyle/>
          <a:p>
            <a:pPr defTabSz="974582"/>
            <a:fld id="{B8E08B8E-6AB7-4C9C-997C-2454F03F883F}" type="slidenum">
              <a:rPr lang="en-US" smtClean="0"/>
              <a:pPr defTabSz="974582"/>
              <a:t>23</a:t>
            </a:fld>
            <a:endParaRPr lang="en-US" dirty="0" smtClean="0"/>
          </a:p>
        </p:txBody>
      </p:sp>
      <p:sp>
        <p:nvSpPr>
          <p:cNvPr id="39942"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39943" name="Rectangle 3"/>
          <p:cNvSpPr>
            <a:spLocks noGrp="1" noChangeArrowheads="1"/>
          </p:cNvSpPr>
          <p:nvPr>
            <p:ph type="body" idx="1"/>
          </p:nvPr>
        </p:nvSpPr>
        <p:spPr>
          <a:noFill/>
          <a:ln/>
        </p:spPr>
        <p:txBody>
          <a:bodyPr/>
          <a:lstStyle/>
          <a:p>
            <a:r>
              <a:rPr lang="en-US" dirty="0" smtClean="0"/>
              <a:t>In the Lilly case, there only was a choice between extremes.  In reality, flexibility really is a spectrum: it depends on changeover times.  In other words: scope-flexibility and agility are interdependent.</a:t>
            </a:r>
          </a:p>
          <a:p>
            <a:endParaRPr lang="en-US" dirty="0" smtClean="0"/>
          </a:p>
          <a:p>
            <a:r>
              <a:rPr lang="en-US" dirty="0" smtClean="0"/>
              <a:t>An adaptable facility:</a:t>
            </a:r>
          </a:p>
          <a:p>
            <a:pPr>
              <a:buFont typeface="Arial" pitchFamily="34" charset="0"/>
              <a:buChar char="•"/>
            </a:pPr>
            <a:r>
              <a:rPr lang="en-US" dirty="0" smtClean="0"/>
              <a:t> is like a dedicated but with an additional set of piping/tooling etc that can cover most (but not all) other product requirements and can be reconfigured quickly for another product.</a:t>
            </a:r>
          </a:p>
          <a:p>
            <a:pPr>
              <a:buFont typeface="Arial" pitchFamily="34" charset="0"/>
              <a:buChar char="•"/>
            </a:pPr>
            <a:r>
              <a:rPr lang="en-US" dirty="0" smtClean="0"/>
              <a:t> reduces the cost of flex by reducing the set of scenarios (parameter ranges) covered but staying adaptable.</a:t>
            </a:r>
          </a:p>
          <a:p>
            <a:endParaRPr lang="en-US" dirty="0" smtClean="0"/>
          </a:p>
          <a:p>
            <a:endParaRPr lang="en-US" dirty="0" smtClean="0"/>
          </a:p>
          <a:p>
            <a:endParaRPr lang="en-US" b="1" dirty="0" smtClean="0"/>
          </a:p>
          <a:p>
            <a:endParaRPr lang="en-US" b="1" dirty="0" smtClean="0"/>
          </a:p>
          <a:p>
            <a:r>
              <a:rPr lang="en-US" b="1" dirty="0" smtClean="0"/>
              <a:t>Good Manufacturing Practice</a:t>
            </a:r>
            <a:r>
              <a:rPr lang="en-US" dirty="0" smtClean="0"/>
              <a:t> is a set of regulations, codes, and guidelines for the </a:t>
            </a:r>
            <a:r>
              <a:rPr lang="en-US" dirty="0" smtClean="0">
                <a:hlinkClick r:id="rId3" tooltip="Manufacture"/>
              </a:rPr>
              <a:t>manufacture</a:t>
            </a:r>
            <a:r>
              <a:rPr lang="en-US" dirty="0" smtClean="0"/>
              <a:t> of drug substances (also known as active pharmaceutical ingredients (APIs)) and drug products (known as medicinal products in Europe), </a:t>
            </a:r>
            <a:r>
              <a:rPr lang="en-US" dirty="0" smtClean="0">
                <a:hlinkClick r:id="rId4" tooltip="Medical devices"/>
              </a:rPr>
              <a:t>medical devices</a:t>
            </a:r>
            <a:r>
              <a:rPr lang="en-US" dirty="0" smtClean="0"/>
              <a:t>, in vivo and in vitro diagnostic products, and foods. In the United States GMPs are referred to as "</a:t>
            </a:r>
            <a:r>
              <a:rPr lang="en-US" dirty="0" err="1" smtClean="0"/>
              <a:t>cGMPs</a:t>
            </a:r>
            <a:r>
              <a:rPr lang="en-US" dirty="0" smtClean="0"/>
              <a:t>" or "current Good Manufacturing Practices" GMP is a term that is </a:t>
            </a:r>
            <a:r>
              <a:rPr lang="en-US" dirty="0" err="1" smtClean="0"/>
              <a:t>recognised</a:t>
            </a:r>
            <a:r>
              <a:rPr lang="en-US" dirty="0" smtClean="0"/>
              <a:t> worldwide for the control and management of manufacturing and quality control testing of pharmaceutical products. </a:t>
            </a:r>
          </a:p>
          <a:p>
            <a:r>
              <a:rPr lang="en-US" dirty="0" smtClean="0"/>
              <a:t>GMPs are enforced in the United States by the </a:t>
            </a:r>
            <a:r>
              <a:rPr lang="en-US" dirty="0" smtClean="0">
                <a:hlinkClick r:id="rId5" tooltip="FDA"/>
              </a:rPr>
              <a:t>FDA</a:t>
            </a:r>
            <a:r>
              <a:rPr lang="en-US" dirty="0" smtClean="0"/>
              <a:t> (Food and Drug Administration);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25603" name="Rectangle 3"/>
          <p:cNvSpPr>
            <a:spLocks noGrp="1" noChangeArrowheads="1"/>
          </p:cNvSpPr>
          <p:nvPr>
            <p:ph type="dt" sz="quarter" idx="1"/>
          </p:nvPr>
        </p:nvSpPr>
        <p:spPr>
          <a:noFill/>
        </p:spPr>
        <p:txBody>
          <a:bodyPr/>
          <a:lstStyle/>
          <a:p>
            <a:pPr defTabSz="974582"/>
            <a:fld id="{AC529F34-97C1-415B-80AC-753CCBA16063}" type="datetime1">
              <a:rPr lang="en-US" smtClean="0"/>
              <a:pPr defTabSz="974582"/>
              <a:t>2/19/2013</a:t>
            </a:fld>
            <a:endParaRPr lang="en-US" dirty="0" smtClean="0"/>
          </a:p>
        </p:txBody>
      </p:sp>
      <p:sp>
        <p:nvSpPr>
          <p:cNvPr id="25604" name="Rectangle 6"/>
          <p:cNvSpPr>
            <a:spLocks noGrp="1" noChangeArrowheads="1"/>
          </p:cNvSpPr>
          <p:nvPr>
            <p:ph type="ftr" sz="quarter" idx="4"/>
          </p:nvPr>
        </p:nvSpPr>
        <p:spPr>
          <a:noFill/>
        </p:spPr>
        <p:txBody>
          <a:bodyPr/>
          <a:lstStyle/>
          <a:p>
            <a:pPr defTabSz="974582"/>
            <a:r>
              <a:rPr lang="en-US" dirty="0" smtClean="0"/>
              <a:t>© Van Mieghem</a:t>
            </a:r>
          </a:p>
        </p:txBody>
      </p:sp>
      <p:sp>
        <p:nvSpPr>
          <p:cNvPr id="25605" name="Rectangle 7"/>
          <p:cNvSpPr>
            <a:spLocks noGrp="1" noChangeArrowheads="1"/>
          </p:cNvSpPr>
          <p:nvPr>
            <p:ph type="sldNum" sz="quarter" idx="5"/>
          </p:nvPr>
        </p:nvSpPr>
        <p:spPr>
          <a:noFill/>
        </p:spPr>
        <p:txBody>
          <a:bodyPr/>
          <a:lstStyle/>
          <a:p>
            <a:pPr defTabSz="974582"/>
            <a:fld id="{C3A9923C-6570-4CBF-B0FE-C4CB1083EABD}" type="slidenum">
              <a:rPr lang="en-US" smtClean="0"/>
              <a:pPr defTabSz="974582"/>
              <a:t>3</a:t>
            </a:fld>
            <a:endParaRPr lang="en-US" dirty="0" smtClean="0"/>
          </a:p>
        </p:txBody>
      </p:sp>
      <p:sp>
        <p:nvSpPr>
          <p:cNvPr id="25606"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26631" name="Rectangle 3"/>
          <p:cNvSpPr>
            <a:spLocks noGrp="1" noChangeArrowheads="1"/>
          </p:cNvSpPr>
          <p:nvPr>
            <p:ph type="body" idx="1"/>
          </p:nvPr>
        </p:nvSpPr>
        <p:spPr>
          <a:ln/>
        </p:spPr>
        <p:txBody>
          <a:bodyPr/>
          <a:lstStyle/>
          <a:p>
            <a:pPr marL="228534" indent="-228534">
              <a:defRPr/>
            </a:pPr>
            <a:r>
              <a:rPr lang="en-US" i="1" dirty="0" smtClean="0"/>
              <a:t>How does flexible capacity help achieve this goal?  Is it cheaper? </a:t>
            </a:r>
          </a:p>
          <a:p>
            <a:pPr marL="228534" indent="-228534">
              <a:defRPr/>
            </a:pPr>
            <a:endParaRPr lang="en-US" i="1" dirty="0" smtClean="0"/>
          </a:p>
          <a:p>
            <a:pPr marL="228534" indent="-228534">
              <a:defRPr/>
            </a:pPr>
            <a:r>
              <a:rPr lang="en-US" dirty="0" smtClean="0"/>
              <a:t>No: higher </a:t>
            </a:r>
            <a:r>
              <a:rPr lang="en-US" dirty="0" err="1" smtClean="0"/>
              <a:t>capex</a:t>
            </a:r>
            <a:r>
              <a:rPr lang="en-US" dirty="0" smtClean="0"/>
              <a:t> ($150M v $37.5M) + higher </a:t>
            </a:r>
            <a:r>
              <a:rPr lang="en-US" dirty="0" err="1" smtClean="0"/>
              <a:t>opex</a:t>
            </a:r>
            <a:r>
              <a:rPr lang="en-US" dirty="0" smtClean="0"/>
              <a:t> ($9.48/yr v. $6.8/yr)</a:t>
            </a:r>
            <a:r>
              <a:rPr lang="en-US" i="1" dirty="0" smtClean="0"/>
              <a:t>  </a:t>
            </a:r>
            <a:r>
              <a:rPr lang="en-US" dirty="0" smtClean="0"/>
              <a:t>but it is faster!  So this is one trade-off to study further/later.</a:t>
            </a:r>
            <a:endParaRPr lang="en-US" i="1" dirty="0" smtClean="0"/>
          </a:p>
          <a:p>
            <a:pPr marL="236468" indent="-236468">
              <a:lnSpc>
                <a:spcPct val="80000"/>
              </a:lnSpc>
              <a:defRPr/>
            </a:pPr>
            <a:r>
              <a:rPr lang="en-US" sz="900" dirty="0" smtClean="0"/>
              <a:t>Let us quickly review the obvious but very important point: Flexibility is much more expensive.  (just see slide to save time) This is easy, what is hard is valuing its benefits.</a:t>
            </a:r>
          </a:p>
          <a:p>
            <a:pPr marL="236468" indent="-236468">
              <a:lnSpc>
                <a:spcPct val="80000"/>
              </a:lnSpc>
              <a:defRPr/>
            </a:pPr>
            <a:endParaRPr lang="en-US" sz="900" dirty="0" smtClean="0"/>
          </a:p>
          <a:p>
            <a:pPr marL="236468" indent="-236468">
              <a:lnSpc>
                <a:spcPct val="80000"/>
              </a:lnSpc>
              <a:defRPr/>
            </a:pPr>
            <a:r>
              <a:rPr lang="en-US" sz="900" dirty="0" smtClean="0"/>
              <a:t>Flex has 4x higher </a:t>
            </a:r>
            <a:r>
              <a:rPr lang="en-US" sz="900" dirty="0" err="1" smtClean="0"/>
              <a:t>CapEx</a:t>
            </a:r>
            <a:r>
              <a:rPr lang="en-US" sz="900" dirty="0" smtClean="0"/>
              <a:t> and 1.5xhigher </a:t>
            </a:r>
            <a:r>
              <a:rPr lang="en-US" sz="900" dirty="0" err="1" smtClean="0"/>
              <a:t>OpEx</a:t>
            </a:r>
            <a:r>
              <a:rPr lang="en-US" sz="900" dirty="0" smtClean="0"/>
              <a:t>. Thus, </a:t>
            </a:r>
            <a:r>
              <a:rPr lang="en-US" sz="900" b="1" dirty="0" smtClean="0"/>
              <a:t>Flexibility has a </a:t>
            </a:r>
            <a:r>
              <a:rPr lang="en-US" sz="900" dirty="0" smtClean="0"/>
              <a:t>PV </a:t>
            </a:r>
            <a:r>
              <a:rPr lang="en-US" sz="900" b="1" dirty="0" smtClean="0"/>
              <a:t>penalty of </a:t>
            </a:r>
            <a:r>
              <a:rPr lang="en-US" sz="900" dirty="0" smtClean="0"/>
              <a:t>2.5x or 3.5x per kg.</a:t>
            </a:r>
          </a:p>
          <a:p>
            <a:pPr marL="236468" indent="-236468">
              <a:lnSpc>
                <a:spcPct val="80000"/>
              </a:lnSpc>
              <a:defRPr/>
            </a:pPr>
            <a:endParaRPr lang="en-US" sz="900" dirty="0" smtClean="0"/>
          </a:p>
          <a:p>
            <a:pPr marL="236468" indent="-236468">
              <a:lnSpc>
                <a:spcPct val="80000"/>
              </a:lnSpc>
              <a:defRPr/>
            </a:pPr>
            <a:r>
              <a:rPr lang="en-US" sz="900" dirty="0" smtClean="0"/>
              <a:t>Valuation # 1: from </a:t>
            </a:r>
            <a:r>
              <a:rPr lang="en-US" sz="900" dirty="0" err="1" smtClean="0"/>
              <a:t>Exh</a:t>
            </a:r>
            <a:r>
              <a:rPr lang="en-US" sz="900" dirty="0" smtClean="0"/>
              <a:t> 3</a:t>
            </a:r>
          </a:p>
          <a:p>
            <a:pPr marL="236468" indent="-236468">
              <a:lnSpc>
                <a:spcPct val="80000"/>
              </a:lnSpc>
              <a:defRPr/>
            </a:pPr>
            <a:r>
              <a:rPr lang="en-US" sz="900" dirty="0" smtClean="0"/>
              <a:t>Valuation #2: note that valuation 1 builds specialized to peak demand, while flex is build for initial demand. </a:t>
            </a:r>
          </a:p>
          <a:p>
            <a:pPr marL="236468" indent="-236468">
              <a:lnSpc>
                <a:spcPct val="80000"/>
              </a:lnSpc>
              <a:defRPr/>
            </a:pPr>
            <a:endParaRPr lang="en-US" sz="900" b="1" dirty="0" smtClean="0"/>
          </a:p>
          <a:p>
            <a:pPr marL="236468" indent="-236468">
              <a:lnSpc>
                <a:spcPct val="80000"/>
              </a:lnSpc>
              <a:defRPr/>
            </a:pPr>
            <a:r>
              <a:rPr lang="en-US" sz="900" b="1" dirty="0" smtClean="0"/>
              <a:t>And,</a:t>
            </a:r>
            <a:r>
              <a:rPr lang="en-US" sz="900" dirty="0" smtClean="0"/>
              <a:t> flex plant has </a:t>
            </a:r>
            <a:r>
              <a:rPr lang="en-US" sz="900" b="1" dirty="0" smtClean="0"/>
              <a:t>lower volumetric efficiency </a:t>
            </a:r>
            <a:r>
              <a:rPr lang="en-US" sz="900" dirty="0" smtClean="0"/>
              <a:t>(kg/rig) and </a:t>
            </a:r>
            <a:r>
              <a:rPr lang="en-US" sz="900" b="1" dirty="0" smtClean="0"/>
              <a:t>lower utilization </a:t>
            </a:r>
            <a:r>
              <a:rPr lang="en-US" sz="900" dirty="0" smtClean="0"/>
              <a:t>(80% - 4 x 2 weeks changeover/52 = 80% - 15% = 65%) </a:t>
            </a:r>
            <a:r>
              <a:rPr lang="en-US" sz="900" b="1" dirty="0" smtClean="0"/>
              <a:t>, therefore let’s look at </a:t>
            </a:r>
            <a:r>
              <a:rPr lang="en-US" sz="900" dirty="0" smtClean="0"/>
              <a:t>cost/kg.</a:t>
            </a:r>
          </a:p>
          <a:p>
            <a:pPr marL="236468" indent="-236468">
              <a:lnSpc>
                <a:spcPct val="80000"/>
              </a:lnSpc>
              <a:defRPr/>
            </a:pPr>
            <a:r>
              <a:rPr lang="en-US" sz="900" dirty="0" smtClean="0"/>
              <a:t>Notes:</a:t>
            </a:r>
          </a:p>
          <a:p>
            <a:pPr marL="236468" indent="-236468">
              <a:lnSpc>
                <a:spcPct val="80000"/>
              </a:lnSpc>
              <a:buFontTx/>
              <a:buAutoNum type="arabicPeriod"/>
              <a:defRPr/>
            </a:pPr>
            <a:r>
              <a:rPr lang="en-US" sz="900" dirty="0" smtClean="0"/>
              <a:t>I am neglecting tax shield</a:t>
            </a:r>
          </a:p>
          <a:p>
            <a:pPr marL="236468" indent="-236468">
              <a:lnSpc>
                <a:spcPct val="80000"/>
              </a:lnSpc>
              <a:buFontTx/>
              <a:buAutoNum type="arabicPeriod"/>
              <a:defRPr/>
            </a:pPr>
            <a:r>
              <a:rPr lang="en-US" sz="900" dirty="0" smtClean="0"/>
              <a:t>This is rough b/c it assumes production at capacity.  We should bring in output demands that change over time.  For that, we need to do dynamic analysis and DCF in Excel = next slide.</a:t>
            </a:r>
          </a:p>
          <a:p>
            <a:pPr marL="236468" indent="-236468">
              <a:lnSpc>
                <a:spcPct val="80000"/>
              </a:lnSpc>
              <a:defRPr/>
            </a:pPr>
            <a:endParaRPr lang="en-US" sz="900" dirty="0" smtClean="0"/>
          </a:p>
          <a:p>
            <a:pPr marL="236468" indent="-236468">
              <a:lnSpc>
                <a:spcPct val="80000"/>
              </a:lnSpc>
              <a:defRPr/>
            </a:pPr>
            <a:endParaRPr lang="en-US" sz="900" b="1" dirty="0" smtClean="0"/>
          </a:p>
          <a:p>
            <a:pPr marL="710991" lvl="1" indent="-236468">
              <a:lnSpc>
                <a:spcPct val="80000"/>
              </a:lnSpc>
              <a:buFontTx/>
              <a:buChar char="•"/>
              <a:defRPr/>
            </a:pPr>
            <a:endParaRPr lang="en-US" sz="900"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Give examples where mix flex is more important</a:t>
            </a:r>
            <a:r>
              <a:rPr lang="en-US" baseline="0" dirty="0" smtClean="0"/>
              <a:t> than volume flex?</a:t>
            </a:r>
          </a:p>
          <a:p>
            <a:endParaRPr lang="en-US" baseline="0" dirty="0" smtClean="0"/>
          </a:p>
          <a:p>
            <a:pPr>
              <a:buFontTx/>
              <a:buChar char="-"/>
            </a:pPr>
            <a:r>
              <a:rPr lang="en-US" baseline="0" dirty="0" smtClean="0"/>
              <a:t>Whenever the aggregate category volume is fairly stable, but choice within category hard to predict.  Fashion products, cars (different engine sizes, different tech: electric/hybrid/conventional),…</a:t>
            </a:r>
          </a:p>
          <a:p>
            <a:pPr>
              <a:buFontTx/>
              <a:buChar char="-"/>
            </a:pPr>
            <a:r>
              <a:rPr lang="en-US" baseline="0" dirty="0" smtClean="0"/>
              <a:t>Volume flex is for seasonal or NPI.</a:t>
            </a:r>
          </a:p>
          <a:p>
            <a:pPr>
              <a:buFontTx/>
              <a:buChar char="-"/>
            </a:pPr>
            <a:endParaRPr lang="en-US" baseline="0" dirty="0" smtClean="0"/>
          </a:p>
          <a:p>
            <a:pPr>
              <a:buFontTx/>
              <a:buChar char="-"/>
            </a:pPr>
            <a:endParaRPr lang="en-US" baseline="0" dirty="0" smtClean="0"/>
          </a:p>
          <a:p>
            <a:pPr>
              <a:buFontTx/>
              <a:buNone/>
            </a:pPr>
            <a:r>
              <a:rPr lang="en-US" baseline="0" dirty="0" smtClean="0"/>
              <a:t>What does it take?  (Info from my interactions at </a:t>
            </a:r>
            <a:r>
              <a:rPr lang="en-US" baseline="0" smtClean="0"/>
              <a:t>MBC April 28, 2010)</a:t>
            </a:r>
            <a:endParaRPr lang="en-US" baseline="0" dirty="0" smtClean="0"/>
          </a:p>
          <a:p>
            <a:pPr>
              <a:buFontTx/>
              <a:buChar char="-"/>
            </a:pPr>
            <a:r>
              <a:rPr lang="en-US" baseline="0" dirty="0" smtClean="0"/>
              <a:t>Volume flex: Harley aims for 30 to 50% volume change flex.  Lower months = base demand = core FT workforce; Peaks require contingent workforce.</a:t>
            </a:r>
          </a:p>
          <a:p>
            <a:pPr>
              <a:buFontTx/>
              <a:buChar char="-"/>
            </a:pPr>
            <a:r>
              <a:rPr lang="en-US" baseline="0" dirty="0" smtClean="0"/>
              <a:t>Mix flex: uses common designs.  Lester Charles (2000MMM) worked on a JV project with Porsche to have a flexible line for power-train assembly.  (Typically Harley has dedicated lines.)</a:t>
            </a:r>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solidFill>
                  <a:prstClr val="black"/>
                </a:solidFill>
              </a:rPr>
              <a:pPr/>
              <a:t>4</a:t>
            </a:fld>
            <a:endParaRPr 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26627" name="Rectangle 3"/>
          <p:cNvSpPr>
            <a:spLocks noGrp="1" noChangeArrowheads="1"/>
          </p:cNvSpPr>
          <p:nvPr>
            <p:ph type="dt" sz="quarter" idx="1"/>
          </p:nvPr>
        </p:nvSpPr>
        <p:spPr>
          <a:noFill/>
        </p:spPr>
        <p:txBody>
          <a:bodyPr/>
          <a:lstStyle/>
          <a:p>
            <a:pPr defTabSz="974582"/>
            <a:fld id="{49B3FC75-64D1-4B7E-AF46-AFC81F861676}" type="datetime1">
              <a:rPr lang="en-US" smtClean="0"/>
              <a:pPr defTabSz="974582"/>
              <a:t>2/19/2013</a:t>
            </a:fld>
            <a:endParaRPr lang="en-US" dirty="0" smtClean="0"/>
          </a:p>
        </p:txBody>
      </p:sp>
      <p:sp>
        <p:nvSpPr>
          <p:cNvPr id="26628" name="Rectangle 6"/>
          <p:cNvSpPr>
            <a:spLocks noGrp="1" noChangeArrowheads="1"/>
          </p:cNvSpPr>
          <p:nvPr>
            <p:ph type="ftr" sz="quarter" idx="4"/>
          </p:nvPr>
        </p:nvSpPr>
        <p:spPr>
          <a:noFill/>
        </p:spPr>
        <p:txBody>
          <a:bodyPr/>
          <a:lstStyle/>
          <a:p>
            <a:pPr defTabSz="974582"/>
            <a:r>
              <a:rPr lang="en-US" dirty="0" smtClean="0"/>
              <a:t>© Van Mieghem</a:t>
            </a:r>
          </a:p>
        </p:txBody>
      </p:sp>
      <p:sp>
        <p:nvSpPr>
          <p:cNvPr id="26629" name="Rectangle 7"/>
          <p:cNvSpPr>
            <a:spLocks noGrp="1" noChangeArrowheads="1"/>
          </p:cNvSpPr>
          <p:nvPr>
            <p:ph type="sldNum" sz="quarter" idx="5"/>
          </p:nvPr>
        </p:nvSpPr>
        <p:spPr>
          <a:noFill/>
        </p:spPr>
        <p:txBody>
          <a:bodyPr/>
          <a:lstStyle/>
          <a:p>
            <a:pPr defTabSz="974582"/>
            <a:fld id="{6DEFDB3F-2121-4809-9C71-ACBAAAC5DD10}" type="slidenum">
              <a:rPr lang="en-US" smtClean="0"/>
              <a:pPr defTabSz="974582"/>
              <a:t>5</a:t>
            </a:fld>
            <a:endParaRPr lang="en-US" dirty="0" smtClean="0"/>
          </a:p>
        </p:txBody>
      </p:sp>
      <p:sp>
        <p:nvSpPr>
          <p:cNvPr id="26630" name="Rectangle 4"/>
          <p:cNvSpPr>
            <a:spLocks noGrp="1" noRot="1" noChangeAspect="1" noChangeArrowheads="1" noTextEdit="1"/>
          </p:cNvSpPr>
          <p:nvPr>
            <p:ph type="sldImg"/>
          </p:nvPr>
        </p:nvSpPr>
        <p:spPr>
          <a:xfrm>
            <a:off x="325438" y="228600"/>
            <a:ext cx="4214812" cy="3160713"/>
          </a:xfrm>
          <a:ln/>
        </p:spPr>
      </p:sp>
      <p:sp>
        <p:nvSpPr>
          <p:cNvPr id="26631" name="Rectangle 5"/>
          <p:cNvSpPr>
            <a:spLocks noGrp="1" noChangeArrowheads="1"/>
          </p:cNvSpPr>
          <p:nvPr>
            <p:ph type="body" idx="1"/>
          </p:nvPr>
        </p:nvSpPr>
        <p:spPr>
          <a:noFill/>
          <a:ln/>
        </p:spPr>
        <p:txBody>
          <a:bodyPr/>
          <a:lstStyle/>
          <a:p>
            <a:r>
              <a:rPr lang="en-US" dirty="0" smtClean="0"/>
              <a:t>Key reason for dynamic analysis (DCF) is to capture underutilization and shortages. </a:t>
            </a:r>
          </a:p>
          <a:p>
            <a:endParaRPr lang="en-US" dirty="0" smtClean="0"/>
          </a:p>
          <a:p>
            <a:r>
              <a:rPr lang="en-US" dirty="0" smtClean="0"/>
              <a:t>This is a facility strategy that is not product-specific.</a:t>
            </a:r>
          </a:p>
          <a:p>
            <a:endParaRPr lang="en-US" dirty="0" smtClean="0"/>
          </a:p>
          <a:p>
            <a:r>
              <a:rPr lang="en-US" dirty="0" smtClean="0"/>
              <a:t>Note: </a:t>
            </a:r>
          </a:p>
          <a:p>
            <a:r>
              <a:rPr lang="en-US" dirty="0" smtClean="0"/>
              <a:t>first step is: distinguish demand from output in each year!</a:t>
            </a:r>
          </a:p>
          <a:p>
            <a:r>
              <a:rPr lang="en-US" dirty="0" smtClean="0"/>
              <a:t>The numbers here are therefore slightly different from previous rough estimates.</a:t>
            </a:r>
          </a:p>
          <a:p>
            <a:r>
              <a:rPr lang="en-US" dirty="0" smtClean="0"/>
              <a:t>We are not capturing revenues, but are minimizing PV(cost).</a:t>
            </a:r>
          </a:p>
          <a:p>
            <a:r>
              <a:rPr lang="en-US" dirty="0" smtClean="0"/>
              <a:t>Launch &amp; transfer in year 3: $42.18 is only </a:t>
            </a:r>
            <a:r>
              <a:rPr lang="en-US" dirty="0" err="1" smtClean="0"/>
              <a:t>CapEx</a:t>
            </a:r>
            <a:r>
              <a:rPr lang="en-US" dirty="0" smtClean="0"/>
              <a:t> ($37.5 * 4% inflation), we should include also an extra $1 Mil for each product that is transferred (footnote 20).</a:t>
            </a:r>
          </a:p>
          <a:p>
            <a:endParaRPr lang="en-US" dirty="0" smtClean="0"/>
          </a:p>
          <a:p>
            <a:r>
              <a:rPr lang="en-US" dirty="0" smtClean="0"/>
              <a:t>→ You already see that </a:t>
            </a:r>
            <a:r>
              <a:rPr lang="en-US" i="1" dirty="0" smtClean="0"/>
              <a:t>waiting becomes more attractive the higher your specialized </a:t>
            </a:r>
            <a:r>
              <a:rPr lang="en-US" i="1" dirty="0" err="1" smtClean="0"/>
              <a:t>CapEx</a:t>
            </a:r>
            <a:r>
              <a:rPr lang="en-US" i="1" dirty="0" smtClean="0"/>
              <a:t> and WACC</a:t>
            </a:r>
            <a:r>
              <a:rPr lang="en-US" dirty="0" smtClean="0"/>
              <a:t>. (recall for later!)</a:t>
            </a:r>
          </a:p>
          <a:p>
            <a:endParaRPr lang="en-US" dirty="0" smtClean="0"/>
          </a:p>
          <a:p>
            <a:r>
              <a:rPr lang="en-US" dirty="0" smtClean="0"/>
              <a:t>All three in Flex: 3 rigs flex = $150M/14625kg*(</a:t>
            </a:r>
            <a:r>
              <a:rPr lang="en-US" dirty="0" err="1" smtClean="0"/>
              <a:t>avg</a:t>
            </a:r>
            <a:r>
              <a:rPr lang="en-US" dirty="0" smtClean="0"/>
              <a:t> annual output) = $126.48 </a:t>
            </a:r>
            <a:r>
              <a:rPr lang="en-US" dirty="0" err="1" smtClean="0"/>
              <a:t>CapEx</a:t>
            </a:r>
            <a:endParaRPr lang="en-US" dirty="0" smtClean="0"/>
          </a:p>
          <a:p>
            <a:r>
              <a:rPr lang="en-US" dirty="0" smtClean="0"/>
              <a:t>All three in launch: $150M/14625kg*(</a:t>
            </a:r>
            <a:r>
              <a:rPr lang="en-US" dirty="0" err="1" smtClean="0"/>
              <a:t>avg</a:t>
            </a:r>
            <a:r>
              <a:rPr lang="en-US" dirty="0" smtClean="0"/>
              <a:t> of annual output during first three years)*(3years/15years) = $23.21 </a:t>
            </a:r>
            <a:r>
              <a:rPr lang="en-US" dirty="0" err="1" smtClean="0"/>
              <a:t>CapEx</a:t>
            </a:r>
            <a:endParaRPr lang="en-US" dirty="0" smtClean="0"/>
          </a:p>
          <a:p>
            <a:endParaRPr lang="en-US" dirty="0" smtClean="0"/>
          </a:p>
          <a:p>
            <a:r>
              <a:rPr lang="en-US" dirty="0" smtClean="0"/>
              <a:t>Dominant strategy = use specialized facilities: PV = $108M</a:t>
            </a:r>
          </a:p>
          <a:p>
            <a:r>
              <a:rPr lang="en-US" dirty="0" smtClean="0"/>
              <a:t>A close second is to use launch: have a flex and transfer to specialized after 3 years: PV = + 9 M</a:t>
            </a:r>
          </a:p>
          <a:p>
            <a:endParaRPr lang="en-US" dirty="0" smtClean="0"/>
          </a:p>
          <a:p>
            <a:r>
              <a:rPr lang="en-US" dirty="0" smtClean="0"/>
              <a:t>NOTE: </a:t>
            </a:r>
          </a:p>
          <a:p>
            <a:pPr marL="228567" indent="-228567">
              <a:buFont typeface="+mj-lt"/>
              <a:buAutoNum type="arabicPeriod"/>
            </a:pPr>
            <a:r>
              <a:rPr lang="en-US" dirty="0" smtClean="0"/>
              <a:t>including capacity utilization over the time horizon, the penalty for flex has</a:t>
            </a:r>
            <a:r>
              <a:rPr lang="en-US" baseline="0" dirty="0" smtClean="0"/>
              <a:t> gone down</a:t>
            </a:r>
            <a:r>
              <a:rPr lang="en-US" dirty="0" smtClean="0"/>
              <a:t> from a</a:t>
            </a:r>
            <a:r>
              <a:rPr lang="en-US" baseline="0" dirty="0" smtClean="0"/>
              <a:t> factor of 2.5 to about 2.</a:t>
            </a:r>
          </a:p>
          <a:p>
            <a:pPr marL="228567" indent="-228567">
              <a:buFont typeface="+mj-lt"/>
              <a:buAutoNum type="arabicPeriod"/>
            </a:pPr>
            <a:r>
              <a:rPr lang="en-US" baseline="0" dirty="0" smtClean="0"/>
              <a:t>Our rough PV estimate of specialized was very close, but we overestimated flex.</a:t>
            </a:r>
          </a:p>
          <a:p>
            <a:pPr marL="228567" indent="-228567">
              <a:buFont typeface="+mj-lt"/>
              <a:buAutoNum type="arabicPeriod"/>
            </a:pPr>
            <a:r>
              <a:rPr lang="en-US" baseline="0" dirty="0" smtClean="0"/>
              <a:t>One can argue that Flex would need a second flex plant in year 5 if we don’t want to loose out on revenue!  [This will be less of an issue b/c we will use launch.]</a:t>
            </a:r>
            <a:endParaRPr lang="en-US" dirty="0" smtClean="0"/>
          </a:p>
          <a:p>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27651" name="Rectangle 3"/>
          <p:cNvSpPr>
            <a:spLocks noGrp="1" noChangeArrowheads="1"/>
          </p:cNvSpPr>
          <p:nvPr>
            <p:ph type="dt" sz="quarter" idx="1"/>
          </p:nvPr>
        </p:nvSpPr>
        <p:spPr>
          <a:noFill/>
        </p:spPr>
        <p:txBody>
          <a:bodyPr/>
          <a:lstStyle/>
          <a:p>
            <a:pPr defTabSz="974582"/>
            <a:fld id="{4F8487A2-044B-4BAF-909E-720E64150634}" type="datetime1">
              <a:rPr lang="en-US" smtClean="0"/>
              <a:pPr defTabSz="974582"/>
              <a:t>2/19/2013</a:t>
            </a:fld>
            <a:endParaRPr lang="en-US" dirty="0" smtClean="0"/>
          </a:p>
        </p:txBody>
      </p:sp>
      <p:sp>
        <p:nvSpPr>
          <p:cNvPr id="27652" name="Rectangle 6"/>
          <p:cNvSpPr>
            <a:spLocks noGrp="1" noChangeArrowheads="1"/>
          </p:cNvSpPr>
          <p:nvPr>
            <p:ph type="ftr" sz="quarter" idx="4"/>
          </p:nvPr>
        </p:nvSpPr>
        <p:spPr>
          <a:noFill/>
        </p:spPr>
        <p:txBody>
          <a:bodyPr/>
          <a:lstStyle/>
          <a:p>
            <a:pPr defTabSz="974582"/>
            <a:r>
              <a:rPr lang="en-US" dirty="0" smtClean="0"/>
              <a:t>© Van Mieghem</a:t>
            </a:r>
          </a:p>
        </p:txBody>
      </p:sp>
      <p:sp>
        <p:nvSpPr>
          <p:cNvPr id="27653" name="Rectangle 7"/>
          <p:cNvSpPr>
            <a:spLocks noGrp="1" noChangeArrowheads="1"/>
          </p:cNvSpPr>
          <p:nvPr>
            <p:ph type="sldNum" sz="quarter" idx="5"/>
          </p:nvPr>
        </p:nvSpPr>
        <p:spPr>
          <a:noFill/>
        </p:spPr>
        <p:txBody>
          <a:bodyPr/>
          <a:lstStyle/>
          <a:p>
            <a:pPr defTabSz="974582"/>
            <a:fld id="{6072FEB5-AD06-40E4-8EF7-0B9AE84FB6F2}" type="slidenum">
              <a:rPr lang="en-US" smtClean="0"/>
              <a:pPr defTabSz="974582"/>
              <a:t>6</a:t>
            </a:fld>
            <a:endParaRPr lang="en-US" dirty="0" smtClean="0"/>
          </a:p>
        </p:txBody>
      </p:sp>
      <p:sp>
        <p:nvSpPr>
          <p:cNvPr id="27654"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27655" name="Rectangle 3"/>
          <p:cNvSpPr>
            <a:spLocks noGrp="1" noChangeArrowheads="1"/>
          </p:cNvSpPr>
          <p:nvPr>
            <p:ph type="body" idx="1"/>
          </p:nvPr>
        </p:nvSpPr>
        <p:spPr>
          <a:noFill/>
          <a:ln/>
        </p:spPr>
        <p:txBody>
          <a:bodyPr/>
          <a:lstStyle/>
          <a:p>
            <a:pPr marL="234915" indent="-234915"/>
            <a:r>
              <a:rPr lang="en-US" b="1" dirty="0" smtClean="0"/>
              <a:t>First: </a:t>
            </a:r>
            <a:r>
              <a:rPr lang="en-US" dirty="0" smtClean="0"/>
              <a:t>Is the rough approach: </a:t>
            </a:r>
          </a:p>
          <a:p>
            <a:pPr marL="234915" indent="-234915">
              <a:buFontTx/>
              <a:buAutoNum type="arabicPeriod"/>
            </a:pPr>
            <a:r>
              <a:rPr lang="en-US" dirty="0" smtClean="0"/>
              <a:t>correct? </a:t>
            </a:r>
            <a:r>
              <a:rPr lang="en-US" i="1" dirty="0" smtClean="0"/>
              <a:t>Does not include volume or risk</a:t>
            </a:r>
            <a:endParaRPr lang="en-US" dirty="0" smtClean="0"/>
          </a:p>
          <a:p>
            <a:pPr marL="234915" indent="-234915">
              <a:buFontTx/>
              <a:buAutoNum type="arabicPeriod"/>
            </a:pPr>
            <a:r>
              <a:rPr lang="en-US" dirty="0" smtClean="0"/>
              <a:t>appropriate? </a:t>
            </a:r>
            <a:r>
              <a:rPr lang="en-US" i="1" dirty="0" smtClean="0"/>
              <a:t>Is all-or-nothing; does not differ per product</a:t>
            </a:r>
            <a:endParaRPr lang="en-US" dirty="0" smtClean="0"/>
          </a:p>
          <a:p>
            <a:pPr marL="234915" indent="-234915"/>
            <a:endParaRPr lang="en-US" dirty="0" smtClean="0"/>
          </a:p>
          <a:p>
            <a:pPr marL="234915" indent="-234915"/>
            <a:r>
              <a:rPr lang="en-US" dirty="0" smtClean="0"/>
              <a:t>Flexible plant: $1,333/kg independent of actual plant capacity (b/c we assume that it can be used by other products)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28675" name="Rectangle 3"/>
          <p:cNvSpPr>
            <a:spLocks noGrp="1" noChangeArrowheads="1"/>
          </p:cNvSpPr>
          <p:nvPr>
            <p:ph type="dt" sz="quarter" idx="1"/>
          </p:nvPr>
        </p:nvSpPr>
        <p:spPr>
          <a:noFill/>
        </p:spPr>
        <p:txBody>
          <a:bodyPr/>
          <a:lstStyle/>
          <a:p>
            <a:pPr defTabSz="974582"/>
            <a:fld id="{C450CF8A-CE0F-4555-9DB0-BC4FCAC1C428}" type="datetime1">
              <a:rPr lang="en-US" smtClean="0"/>
              <a:pPr defTabSz="974582"/>
              <a:t>2/19/2013</a:t>
            </a:fld>
            <a:endParaRPr lang="en-US" dirty="0" smtClean="0"/>
          </a:p>
        </p:txBody>
      </p:sp>
      <p:sp>
        <p:nvSpPr>
          <p:cNvPr id="28676" name="Rectangle 6"/>
          <p:cNvSpPr>
            <a:spLocks noGrp="1" noChangeArrowheads="1"/>
          </p:cNvSpPr>
          <p:nvPr>
            <p:ph type="ftr" sz="quarter" idx="4"/>
          </p:nvPr>
        </p:nvSpPr>
        <p:spPr>
          <a:noFill/>
        </p:spPr>
        <p:txBody>
          <a:bodyPr/>
          <a:lstStyle/>
          <a:p>
            <a:pPr defTabSz="974582"/>
            <a:r>
              <a:rPr lang="en-US" dirty="0" smtClean="0"/>
              <a:t>© Van Mieghem</a:t>
            </a:r>
          </a:p>
        </p:txBody>
      </p:sp>
      <p:sp>
        <p:nvSpPr>
          <p:cNvPr id="28677" name="Rectangle 7"/>
          <p:cNvSpPr>
            <a:spLocks noGrp="1" noChangeArrowheads="1"/>
          </p:cNvSpPr>
          <p:nvPr>
            <p:ph type="sldNum" sz="quarter" idx="5"/>
          </p:nvPr>
        </p:nvSpPr>
        <p:spPr>
          <a:noFill/>
        </p:spPr>
        <p:txBody>
          <a:bodyPr/>
          <a:lstStyle/>
          <a:p>
            <a:pPr defTabSz="974582"/>
            <a:fld id="{9B549CBC-A936-4142-98A6-410139160C85}" type="slidenum">
              <a:rPr lang="en-US" smtClean="0"/>
              <a:pPr defTabSz="974582"/>
              <a:t>7</a:t>
            </a:fld>
            <a:endParaRPr lang="en-US" dirty="0" smtClean="0"/>
          </a:p>
        </p:txBody>
      </p:sp>
      <p:sp>
        <p:nvSpPr>
          <p:cNvPr id="28678"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28679" name="Rectangle 3"/>
          <p:cNvSpPr>
            <a:spLocks noGrp="1" noChangeArrowheads="1"/>
          </p:cNvSpPr>
          <p:nvPr>
            <p:ph type="body" idx="1"/>
          </p:nvPr>
        </p:nvSpPr>
        <p:spPr>
          <a:noFill/>
          <a:ln/>
        </p:spPr>
        <p:txBody>
          <a:bodyPr/>
          <a:lstStyle/>
          <a:p>
            <a:r>
              <a:rPr lang="en-US" dirty="0" smtClean="0"/>
              <a:t>Given the role of product volume, let’s consider a product-specific valuation of the three strategies.</a:t>
            </a:r>
          </a:p>
          <a:p>
            <a:r>
              <a:rPr lang="en-US" dirty="0" smtClean="0"/>
              <a:t>The flex plant does run out of capacity for </a:t>
            </a:r>
            <a:r>
              <a:rPr lang="en-US" dirty="0" err="1" smtClean="0"/>
              <a:t>Alphatine</a:t>
            </a:r>
            <a:r>
              <a:rPr lang="en-US" dirty="0" smtClean="0"/>
              <a:t> in year 5, so you either need more capacity or need to compensate for the lost profit; however, an easier solution is to recognize that this problem is alleviated with a launch (“transfer to specialized after three years”) strategy.</a:t>
            </a:r>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29699" name="Rectangle 3"/>
          <p:cNvSpPr>
            <a:spLocks noGrp="1" noChangeArrowheads="1"/>
          </p:cNvSpPr>
          <p:nvPr>
            <p:ph type="dt" sz="quarter" idx="1"/>
          </p:nvPr>
        </p:nvSpPr>
        <p:spPr>
          <a:noFill/>
        </p:spPr>
        <p:txBody>
          <a:bodyPr/>
          <a:lstStyle/>
          <a:p>
            <a:pPr defTabSz="974582"/>
            <a:fld id="{C93A30A9-38A8-4835-912C-9DF76EF32D69}" type="datetime1">
              <a:rPr lang="en-US" smtClean="0"/>
              <a:pPr defTabSz="974582"/>
              <a:t>2/19/2013</a:t>
            </a:fld>
            <a:endParaRPr lang="en-US" dirty="0" smtClean="0"/>
          </a:p>
        </p:txBody>
      </p:sp>
      <p:sp>
        <p:nvSpPr>
          <p:cNvPr id="29700" name="Rectangle 6"/>
          <p:cNvSpPr>
            <a:spLocks noGrp="1" noChangeArrowheads="1"/>
          </p:cNvSpPr>
          <p:nvPr>
            <p:ph type="ftr" sz="quarter" idx="4"/>
          </p:nvPr>
        </p:nvSpPr>
        <p:spPr>
          <a:noFill/>
        </p:spPr>
        <p:txBody>
          <a:bodyPr/>
          <a:lstStyle/>
          <a:p>
            <a:pPr defTabSz="974582"/>
            <a:r>
              <a:rPr lang="en-US" dirty="0" smtClean="0"/>
              <a:t>© Van Mieghem</a:t>
            </a:r>
          </a:p>
        </p:txBody>
      </p:sp>
      <p:sp>
        <p:nvSpPr>
          <p:cNvPr id="29701" name="Rectangle 7"/>
          <p:cNvSpPr>
            <a:spLocks noGrp="1" noChangeArrowheads="1"/>
          </p:cNvSpPr>
          <p:nvPr>
            <p:ph type="sldNum" sz="quarter" idx="5"/>
          </p:nvPr>
        </p:nvSpPr>
        <p:spPr>
          <a:noFill/>
        </p:spPr>
        <p:txBody>
          <a:bodyPr/>
          <a:lstStyle/>
          <a:p>
            <a:pPr defTabSz="974582"/>
            <a:fld id="{5F22CDBC-C6AD-4679-8C49-AC19B2ABD09B}" type="slidenum">
              <a:rPr lang="en-US" smtClean="0"/>
              <a:pPr defTabSz="974582"/>
              <a:t>8</a:t>
            </a:fld>
            <a:endParaRPr lang="en-US" dirty="0" smtClean="0"/>
          </a:p>
        </p:txBody>
      </p:sp>
      <p:sp>
        <p:nvSpPr>
          <p:cNvPr id="29702"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29703" name="Rectangle 3"/>
          <p:cNvSpPr>
            <a:spLocks noGrp="1" noChangeArrowheads="1"/>
          </p:cNvSpPr>
          <p:nvPr>
            <p:ph type="body" idx="1"/>
          </p:nvPr>
        </p:nvSpPr>
        <p:spPr>
          <a:noFill/>
          <a:ln/>
        </p:spPr>
        <p:txBody>
          <a:bodyPr/>
          <a:lstStyle/>
          <a:p>
            <a:pPr marL="234915" indent="-234915"/>
            <a:r>
              <a:rPr lang="en-US" dirty="0" smtClean="0"/>
              <a:t>Key:</a:t>
            </a:r>
          </a:p>
          <a:p>
            <a:pPr marL="234915" indent="-234915">
              <a:buFontTx/>
              <a:buChar char="•"/>
            </a:pPr>
            <a:r>
              <a:rPr lang="en-US" dirty="0" err="1" smtClean="0"/>
              <a:t>Alphatine</a:t>
            </a:r>
            <a:r>
              <a:rPr lang="en-US" dirty="0" smtClean="0"/>
              <a:t> = 16,000kg (1 rig)</a:t>
            </a:r>
          </a:p>
          <a:p>
            <a:pPr marL="234915" indent="-234915">
              <a:buFontTx/>
              <a:buChar char="•"/>
            </a:pPr>
            <a:r>
              <a:rPr lang="en-US" dirty="0" err="1" smtClean="0"/>
              <a:t>Betazine</a:t>
            </a:r>
            <a:r>
              <a:rPr lang="en-US" dirty="0" smtClean="0"/>
              <a:t> = 4,000 kg (1/4 rig)</a:t>
            </a:r>
          </a:p>
          <a:p>
            <a:pPr marL="234915" indent="-234915">
              <a:buFontTx/>
              <a:buChar char="•"/>
            </a:pPr>
            <a:r>
              <a:rPr lang="en-US" dirty="0" err="1" smtClean="0"/>
              <a:t>Clorazine</a:t>
            </a:r>
            <a:r>
              <a:rPr lang="en-US" dirty="0" smtClean="0"/>
              <a:t> = 1,000 kg (still needs ¼ rig specialized = at best 25% utilized!) It makes sense that flexibility enjoys the economies of scale here by having other products fill it up and avoiding the underutilization.</a:t>
            </a:r>
          </a:p>
          <a:p>
            <a:pPr marL="234915" indent="-234915"/>
            <a:endParaRPr lang="en-US" dirty="0" smtClean="0"/>
          </a:p>
          <a:p>
            <a:pPr marL="234915" indent="-234915"/>
            <a:r>
              <a:rPr lang="en-US" dirty="0" smtClean="0"/>
              <a:t>Recall:  For not product-specific facility strategy:</a:t>
            </a:r>
          </a:p>
          <a:p>
            <a:pPr marL="234915" indent="-234915"/>
            <a:r>
              <a:rPr lang="en-US" dirty="0" smtClean="0"/>
              <a:t>If all products in spec = 72.28 + 18.07+18.07 = 108.42</a:t>
            </a:r>
          </a:p>
          <a:p>
            <a:pPr marL="234915" indent="-234915"/>
            <a:r>
              <a:rPr lang="en-US" dirty="0" smtClean="0"/>
              <a:t>The optimal product-specific strategy is to minimize PV by putting A and B in specialized, but C in Flexible (reason = volume!). </a:t>
            </a:r>
            <a:r>
              <a:rPr lang="en-US" b="1" dirty="0" smtClean="0"/>
              <a:t>The key insight here is that a MIXED strategy is better than all-specialized or all-flexible. This is answer to question 3: are there alternatives?</a:t>
            </a:r>
          </a:p>
          <a:p>
            <a:pPr marL="234915" indent="-234915"/>
            <a:r>
              <a:rPr lang="en-US" b="1" dirty="0" smtClean="0"/>
              <a:t> </a:t>
            </a:r>
            <a:r>
              <a:rPr lang="en-US" dirty="0" smtClean="0"/>
              <a:t>Result: total PV = 72.28 + 18.07 + 12.66 = $103.01M.	</a:t>
            </a:r>
          </a:p>
          <a:p>
            <a:pPr marL="234915" indent="-234915"/>
            <a:r>
              <a:rPr lang="en-US" dirty="0" smtClean="0"/>
              <a:t>Thus: value of product-specific strategy = $108.42 – 103.01 = 18.07 – 12.66 = $5.41M</a:t>
            </a:r>
          </a:p>
          <a:p>
            <a:pPr marL="234915" indent="-234915"/>
            <a:endParaRPr lang="en-US" dirty="0" smtClean="0"/>
          </a:p>
          <a:p>
            <a:pPr marL="234915" indent="-234915"/>
            <a:r>
              <a:rPr lang="en-US" dirty="0" smtClean="0"/>
              <a:t>Note: </a:t>
            </a:r>
          </a:p>
          <a:p>
            <a:pPr marL="234915" indent="-234915">
              <a:buFontTx/>
              <a:buAutoNum type="arabicPeriod"/>
            </a:pPr>
            <a:r>
              <a:rPr lang="en-US" dirty="0" smtClean="0"/>
              <a:t>Sum of NPV of specialized = 72.28+18.07+18.07 = $108.07, as before</a:t>
            </a:r>
          </a:p>
          <a:p>
            <a:pPr marL="234915" indent="-234915">
              <a:buFontTx/>
              <a:buAutoNum type="arabicPeriod"/>
            </a:pPr>
            <a:r>
              <a:rPr lang="en-US" dirty="0" smtClean="0"/>
              <a:t>sum of all in flex here is larger than all in flex earlier b/c we assume here that cap constraints holds per product.  </a:t>
            </a:r>
            <a:r>
              <a:rPr lang="en-US" i="1" dirty="0" smtClean="0">
                <a:solidFill>
                  <a:srgbClr val="FF0000"/>
                </a:solidFill>
              </a:rPr>
              <a:t>Here were are producing more kg</a:t>
            </a:r>
            <a:r>
              <a:rPr lang="en-US" dirty="0" smtClean="0">
                <a:solidFill>
                  <a:srgbClr val="FF0000"/>
                </a:solidFill>
              </a:rPr>
              <a:t>:</a:t>
            </a:r>
            <a:r>
              <a:rPr lang="en-US" dirty="0" smtClean="0"/>
              <a:t> 216,650kg vs. 184,975 in all flex.)</a:t>
            </a:r>
          </a:p>
          <a:p>
            <a:pPr marL="234915" indent="-234915">
              <a:buFontTx/>
              <a:buAutoNum type="arabicPeriod"/>
            </a:pPr>
            <a:r>
              <a:rPr lang="en-US" dirty="0" smtClean="0"/>
              <a:t>Sum of launch = $86.60+24.50+16.15= $127.25, as before</a:t>
            </a:r>
          </a:p>
          <a:p>
            <a:pPr marL="234915" indent="-234915"/>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a:noFill/>
        </p:spPr>
        <p:txBody>
          <a:bodyPr/>
          <a:lstStyle/>
          <a:p>
            <a:pPr defTabSz="974582"/>
            <a:r>
              <a:rPr lang="en-US" dirty="0" smtClean="0"/>
              <a:t>OPNS454 Week 5: Capacity Types and Flexibility</a:t>
            </a:r>
          </a:p>
        </p:txBody>
      </p:sp>
      <p:sp>
        <p:nvSpPr>
          <p:cNvPr id="30723" name="Rectangle 3"/>
          <p:cNvSpPr>
            <a:spLocks noGrp="1" noChangeArrowheads="1"/>
          </p:cNvSpPr>
          <p:nvPr>
            <p:ph type="dt" sz="quarter" idx="1"/>
          </p:nvPr>
        </p:nvSpPr>
        <p:spPr>
          <a:noFill/>
        </p:spPr>
        <p:txBody>
          <a:bodyPr/>
          <a:lstStyle/>
          <a:p>
            <a:pPr defTabSz="974582"/>
            <a:fld id="{309A0F3B-80AD-4E06-B057-1C10428830F2}" type="datetime1">
              <a:rPr lang="en-US" smtClean="0"/>
              <a:pPr defTabSz="974582"/>
              <a:t>2/19/2013</a:t>
            </a:fld>
            <a:endParaRPr lang="en-US" dirty="0" smtClean="0"/>
          </a:p>
        </p:txBody>
      </p:sp>
      <p:sp>
        <p:nvSpPr>
          <p:cNvPr id="30724" name="Rectangle 6"/>
          <p:cNvSpPr>
            <a:spLocks noGrp="1" noChangeArrowheads="1"/>
          </p:cNvSpPr>
          <p:nvPr>
            <p:ph type="ftr" sz="quarter" idx="4"/>
          </p:nvPr>
        </p:nvSpPr>
        <p:spPr>
          <a:noFill/>
        </p:spPr>
        <p:txBody>
          <a:bodyPr/>
          <a:lstStyle/>
          <a:p>
            <a:pPr defTabSz="974582"/>
            <a:r>
              <a:rPr lang="en-US" dirty="0" smtClean="0"/>
              <a:t>© Van Mieghem</a:t>
            </a:r>
          </a:p>
        </p:txBody>
      </p:sp>
      <p:sp>
        <p:nvSpPr>
          <p:cNvPr id="30725" name="Rectangle 7"/>
          <p:cNvSpPr>
            <a:spLocks noGrp="1" noChangeArrowheads="1"/>
          </p:cNvSpPr>
          <p:nvPr>
            <p:ph type="sldNum" sz="quarter" idx="5"/>
          </p:nvPr>
        </p:nvSpPr>
        <p:spPr>
          <a:noFill/>
        </p:spPr>
        <p:txBody>
          <a:bodyPr/>
          <a:lstStyle/>
          <a:p>
            <a:pPr defTabSz="974582"/>
            <a:fld id="{7B750460-5A3F-4B17-B08F-1F8C9692BDAF}" type="slidenum">
              <a:rPr lang="en-US" smtClean="0"/>
              <a:pPr defTabSz="974582"/>
              <a:t>9</a:t>
            </a:fld>
            <a:endParaRPr lang="en-US" dirty="0" smtClean="0"/>
          </a:p>
        </p:txBody>
      </p:sp>
      <p:sp>
        <p:nvSpPr>
          <p:cNvPr id="30726" name="Rectangle 2"/>
          <p:cNvSpPr>
            <a:spLocks noGrp="1" noRot="1" noChangeAspect="1" noChangeArrowheads="1" noTextEdit="1"/>
          </p:cNvSpPr>
          <p:nvPr>
            <p:ph type="sldImg"/>
          </p:nvPr>
        </p:nvSpPr>
        <p:spPr>
          <a:xfrm>
            <a:off x="325438" y="228600"/>
            <a:ext cx="4214812" cy="3160713"/>
          </a:xfrm>
          <a:solidFill>
            <a:srgbClr val="FFFFFF"/>
          </a:solidFill>
          <a:ln/>
        </p:spPr>
      </p:sp>
      <p:sp>
        <p:nvSpPr>
          <p:cNvPr id="30727" name="Rectangle 4"/>
          <p:cNvSpPr>
            <a:spLocks noGrp="1" noChangeArrowheads="1"/>
          </p:cNvSpPr>
          <p:nvPr>
            <p:ph type="body" idx="1"/>
          </p:nvPr>
        </p:nvSpPr>
        <p:spPr>
          <a:noFill/>
          <a:ln/>
        </p:spPr>
        <p:txBody>
          <a:bodyPr lIns="97517" tIns="48759" rIns="97517" bIns="48759"/>
          <a:lstStyle/>
          <a:p>
            <a:pPr marL="214281" indent="-214281"/>
            <a:r>
              <a:rPr lang="en-US" dirty="0" smtClean="0"/>
              <a:t>Let us now get to the final complication: valuation of technical risk. </a:t>
            </a:r>
            <a:r>
              <a:rPr lang="en-US" i="1" dirty="0" smtClean="0"/>
              <a:t>How did you do that?</a:t>
            </a:r>
            <a:endParaRPr lang="en-US" dirty="0" smtClean="0"/>
          </a:p>
          <a:p>
            <a:pPr marL="214281" indent="-214281"/>
            <a:endParaRPr lang="en-US" dirty="0" smtClean="0"/>
          </a:p>
          <a:p>
            <a:pPr marL="214281" indent="-214281"/>
            <a:r>
              <a:rPr lang="en-US" b="1" dirty="0" smtClean="0"/>
              <a:t>0. Many teams do the following:</a:t>
            </a:r>
            <a:r>
              <a:rPr lang="en-US" dirty="0" smtClean="0"/>
              <a:t> </a:t>
            </a:r>
          </a:p>
          <a:p>
            <a:pPr marL="688874" lvl="1" indent="-214281">
              <a:buFontTx/>
              <a:buAutoNum type="arabicPeriod"/>
            </a:pPr>
            <a:r>
              <a:rPr lang="en-US" dirty="0" smtClean="0"/>
              <a:t>assume a given risk for each of the three products</a:t>
            </a:r>
          </a:p>
          <a:p>
            <a:pPr marL="688874" lvl="1" indent="-214281">
              <a:buFontTx/>
              <a:buAutoNum type="arabicPeriod"/>
            </a:pPr>
            <a:r>
              <a:rPr lang="en-US" dirty="0" smtClean="0"/>
              <a:t>Compute the probability and PV(cost) for flex and dedicated for each of the 8 possible outcomes. </a:t>
            </a:r>
            <a:r>
              <a:rPr lang="en-US" i="1" dirty="0" smtClean="0"/>
              <a:t>Be careful: for specialized always include </a:t>
            </a:r>
            <a:r>
              <a:rPr lang="en-US" i="1" dirty="0" err="1" smtClean="0"/>
              <a:t>CapEx</a:t>
            </a:r>
            <a:r>
              <a:rPr lang="en-US" i="1" dirty="0" smtClean="0"/>
              <a:t> but only </a:t>
            </a:r>
            <a:r>
              <a:rPr lang="en-US" i="1" dirty="0" err="1" smtClean="0"/>
              <a:t>OpEx</a:t>
            </a:r>
            <a:r>
              <a:rPr lang="en-US" i="1" dirty="0" smtClean="0"/>
              <a:t> when “successful” while for flex all costs only included when successful</a:t>
            </a:r>
          </a:p>
          <a:p>
            <a:pPr marL="688874" lvl="1" indent="-214281">
              <a:buFontTx/>
              <a:buAutoNum type="arabicPeriod"/>
            </a:pPr>
            <a:r>
              <a:rPr lang="en-US" dirty="0" smtClean="0"/>
              <a:t>Compute </a:t>
            </a:r>
            <a:r>
              <a:rPr lang="en-US" dirty="0" err="1" smtClean="0"/>
              <a:t>eNPV</a:t>
            </a:r>
            <a:r>
              <a:rPr lang="en-US" dirty="0" smtClean="0"/>
              <a:t> for spec and flex and pick the lowest.</a:t>
            </a:r>
          </a:p>
          <a:p>
            <a:pPr marL="214281" indent="-214281"/>
            <a:endParaRPr lang="en-US" dirty="0" smtClean="0"/>
          </a:p>
          <a:p>
            <a:pPr marL="214281" indent="-214281"/>
            <a:r>
              <a:rPr lang="en-US" dirty="0" smtClean="0"/>
              <a:t>This risk valuation is </a:t>
            </a:r>
            <a:r>
              <a:rPr lang="en-US" b="1" dirty="0" smtClean="0"/>
              <a:t>good</a:t>
            </a:r>
            <a:r>
              <a:rPr lang="en-US" dirty="0" smtClean="0"/>
              <a:t>, but it restricts you to either all specialized or all flexible.  We should check whether a product-specific or hybrid </a:t>
            </a:r>
            <a:r>
              <a:rPr lang="en-US" dirty="0" err="1" smtClean="0"/>
              <a:t>stratgy</a:t>
            </a:r>
            <a:r>
              <a:rPr lang="en-US" dirty="0" smtClean="0"/>
              <a:t> may be better.  There are two equivalent ways to approach that valuation.</a:t>
            </a:r>
          </a:p>
          <a:p>
            <a:pPr marL="214281" indent="-214281"/>
            <a:endParaRPr lang="en-US" dirty="0" smtClean="0"/>
          </a:p>
          <a:p>
            <a:pPr marL="214281" indent="-214281"/>
            <a:r>
              <a:rPr lang="en-US" dirty="0" smtClean="0"/>
              <a:t>First, the simplest one: waste-factors.  </a:t>
            </a:r>
          </a:p>
          <a:p>
            <a:pPr marL="214281" indent="-214281"/>
            <a:endParaRPr lang="en-US" dirty="0" smtClean="0"/>
          </a:p>
          <a:p>
            <a:pPr marL="214281" indent="-214281"/>
            <a:r>
              <a:rPr lang="en-US" dirty="0" smtClean="0"/>
              <a:t>To illustrate it, assume we adopt a specialized plant strategy and technical approval prop </a:t>
            </a:r>
            <a:r>
              <a:rPr lang="en-US" i="1" dirty="0" smtClean="0"/>
              <a:t>p </a:t>
            </a:r>
            <a:r>
              <a:rPr lang="en-US" dirty="0" smtClean="0"/>
              <a:t>= 1/3.</a:t>
            </a:r>
          </a:p>
          <a:p>
            <a:pPr marL="214281" indent="-214281"/>
            <a:r>
              <a:rPr lang="en-US" dirty="0" smtClean="0"/>
              <a:t>That means that 2/3 of the time, the investment is wasted. Thus, this strategy means that each approved drug really requires on average 3 = 1/p plants: its own + 2 wasted plants.</a:t>
            </a:r>
          </a:p>
          <a:p>
            <a:pPr marL="214281" indent="-214281"/>
            <a:endParaRPr lang="en-US" dirty="0" smtClean="0"/>
          </a:p>
          <a:p>
            <a:pPr marL="214281" indent="-214281"/>
            <a:r>
              <a:rPr lang="en-US" dirty="0" smtClean="0"/>
              <a:t>Thus: very easy. Keep riskless spreadsheet and just inflate the </a:t>
            </a:r>
            <a:r>
              <a:rPr lang="en-US" dirty="0" err="1" smtClean="0"/>
              <a:t>CapEx</a:t>
            </a:r>
            <a:r>
              <a:rPr lang="en-US" dirty="0" smtClean="0"/>
              <a:t> of specialized plants by multiplying it with waste factor.</a:t>
            </a:r>
          </a:p>
          <a:p>
            <a:pPr marL="214281" indent="-214281"/>
            <a:endParaRPr lang="en-US" dirty="0" smtClean="0"/>
          </a:p>
          <a:p>
            <a:pPr marL="214281" indent="-214281"/>
            <a:r>
              <a:rPr lang="en-US" b="1" dirty="0" smtClean="0"/>
              <a:t>KEY POINT: </a:t>
            </a:r>
            <a:r>
              <a:rPr lang="en-US" b="1" i="1" dirty="0" smtClean="0"/>
              <a:t>realize</a:t>
            </a:r>
            <a:r>
              <a:rPr lang="en-US" b="1" i="1" baseline="0" dirty="0" smtClean="0"/>
              <a:t> that risk increases as we start building specialized earlier.  </a:t>
            </a:r>
            <a:r>
              <a:rPr lang="en-US" b="0" i="0" baseline="0" dirty="0" smtClean="0"/>
              <a:t>So this is one way to include the cost – </a:t>
            </a:r>
            <a:r>
              <a:rPr lang="en-US" b="0" i="0" baseline="0" dirty="0" err="1" smtClean="0"/>
              <a:t>leadtime</a:t>
            </a:r>
            <a:r>
              <a:rPr lang="en-US" b="0" i="0" baseline="0" dirty="0" smtClean="0"/>
              <a:t> trade-off.</a:t>
            </a:r>
            <a:endParaRPr lang="en-US" b="1"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2pPr>
              <a:defRPr sz="18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420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420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8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08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2/19/2013</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2/19/2013</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2/19/2013</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2/19/2013</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2/19/2013</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2/19/2013</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2/19/2013</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2/19/2013</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2/19/2013</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2/19/2013</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2/19/2013</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87746" name="Line 2"/>
          <p:cNvSpPr>
            <a:spLocks noChangeShapeType="1"/>
          </p:cNvSpPr>
          <p:nvPr/>
        </p:nvSpPr>
        <p:spPr bwMode="auto">
          <a:xfrm>
            <a:off x="12700" y="66230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a:latin typeface="Arial" charset="0"/>
            </a:endParaRPr>
          </a:p>
        </p:txBody>
      </p:sp>
      <p:sp>
        <p:nvSpPr>
          <p:cNvPr id="287747" name="Rectangle 3"/>
          <p:cNvSpPr>
            <a:spLocks noChangeArrowheads="1"/>
          </p:cNvSpPr>
          <p:nvPr/>
        </p:nvSpPr>
        <p:spPr bwMode="auto">
          <a:xfrm>
            <a:off x="4310063" y="66516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chemeClr val="accent2"/>
                </a:solidFill>
                <a:latin typeface="Arial" charset="0"/>
              </a:rPr>
              <a:t>Slide </a:t>
            </a:r>
            <a:fld id="{515C0289-8A01-47BD-A9F8-382C977A48CF}" type="slidenum">
              <a:rPr lang="en-US" sz="800">
                <a:solidFill>
                  <a:schemeClr val="accent2"/>
                </a:solidFill>
                <a:latin typeface="Arial" charset="0"/>
              </a:rPr>
              <a:pPr eaLnBrk="0" hangingPunct="0">
                <a:defRPr/>
              </a:pPr>
              <a:t>‹#›</a:t>
            </a:fld>
            <a:endParaRPr lang="en-US" sz="800">
              <a:solidFill>
                <a:schemeClr val="accent2"/>
              </a:solidFill>
              <a:latin typeface="Arial" charset="0"/>
            </a:endParaRPr>
          </a:p>
        </p:txBody>
      </p:sp>
      <p:sp>
        <p:nvSpPr>
          <p:cNvPr id="287748" name="Rectangle 4"/>
          <p:cNvSpPr>
            <a:spLocks noChangeArrowheads="1"/>
          </p:cNvSpPr>
          <p:nvPr/>
        </p:nvSpPr>
        <p:spPr bwMode="auto">
          <a:xfrm>
            <a:off x="33338" y="66516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chemeClr val="accent2"/>
                </a:solidFill>
                <a:latin typeface="Arial" charset="0"/>
              </a:rPr>
              <a:t>OPNS454: Operations Strategy</a:t>
            </a:r>
          </a:p>
        </p:txBody>
      </p:sp>
      <p:sp>
        <p:nvSpPr>
          <p:cNvPr id="287749" name="Rectangle 5"/>
          <p:cNvSpPr>
            <a:spLocks noChangeArrowheads="1"/>
          </p:cNvSpPr>
          <p:nvPr/>
        </p:nvSpPr>
        <p:spPr bwMode="auto">
          <a:xfrm>
            <a:off x="7273925" y="66516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chemeClr val="accent2"/>
                </a:solidFill>
                <a:latin typeface="Arial" charset="0"/>
                <a:cs typeface="Arial" charset="0"/>
              </a:rPr>
              <a:t>© Van Mieghem</a:t>
            </a:r>
          </a:p>
        </p:txBody>
      </p:sp>
      <p:sp>
        <p:nvSpPr>
          <p:cNvPr id="287750" name="Line 6"/>
          <p:cNvSpPr>
            <a:spLocks noChangeShapeType="1"/>
          </p:cNvSpPr>
          <p:nvPr/>
        </p:nvSpPr>
        <p:spPr bwMode="auto">
          <a:xfrm>
            <a:off x="0" y="987425"/>
            <a:ext cx="9131300" cy="0"/>
          </a:xfrm>
          <a:prstGeom prst="line">
            <a:avLst/>
          </a:prstGeom>
          <a:noFill/>
          <a:ln w="50800">
            <a:solidFill>
              <a:schemeClr val="accent2"/>
            </a:solidFill>
            <a:round/>
            <a:headEnd type="none" w="sm" len="sm"/>
            <a:tailEnd type="none" w="sm" len="sm"/>
          </a:ln>
          <a:effectLst/>
        </p:spPr>
        <p:txBody>
          <a:bodyPr wrap="none" anchor="ctr"/>
          <a:lstStyle/>
          <a:p>
            <a:pPr>
              <a:defRPr/>
            </a:pPr>
            <a:endParaRPr lang="en-US">
              <a:latin typeface="Arial" charset="0"/>
            </a:endParaRPr>
          </a:p>
        </p:txBody>
      </p:sp>
      <p:sp>
        <p:nvSpPr>
          <p:cNvPr id="5127"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5128" name="Rectangle 8"/>
          <p:cNvSpPr>
            <a:spLocks noGrp="1" noChangeArrowheads="1"/>
          </p:cNvSpPr>
          <p:nvPr>
            <p:ph type="body" idx="1"/>
          </p:nvPr>
        </p:nvSpPr>
        <p:spPr bwMode="auto">
          <a:xfrm>
            <a:off x="455613" y="1114425"/>
            <a:ext cx="8229600" cy="54356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b="1">
                <a:cs typeface="Arial" pitchFamily="34" charset="0"/>
              </a:rPr>
              <a:pPr/>
              <a:t>2/19/2013</a:t>
            </a:fld>
            <a:endParaRPr lang="en-US" b="1">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b="1">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b="1">
                <a:cs typeface="Arial" pitchFamily="34" charset="0"/>
              </a:rPr>
              <a:pPr/>
              <a:t>‹#›</a:t>
            </a:fld>
            <a:endParaRPr lang="en-US" b="1">
              <a:cs typeface="Arial" pitchFamily="34" charset="0"/>
            </a:endParaRPr>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1.xml"/><Relationship Id="rId1" Type="http://schemas.openxmlformats.org/officeDocument/2006/relationships/vmlDrawing" Target="../drawings/vmlDrawing3.vml"/><Relationship Id="rId5" Type="http://schemas.openxmlformats.org/officeDocument/2006/relationships/oleObject" Target="../embeddings/Microsoft_Office_Word_97_-_2003_Document5.doc"/><Relationship Id="rId4" Type="http://schemas.openxmlformats.org/officeDocument/2006/relationships/oleObject" Target="../embeddings/Microsoft_Office_Word_97_-_2003_Document4.doc"/></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vmlDrawing" Target="../drawings/vmlDrawing4.vml"/><Relationship Id="rId4" Type="http://schemas.openxmlformats.org/officeDocument/2006/relationships/oleObject" Target="../embeddings/Microsoft_Office_Word_97_-_2003_Document6.doc"/></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8.xml"/><Relationship Id="rId1" Type="http://schemas.openxmlformats.org/officeDocument/2006/relationships/slideLayout" Target="../slideLayouts/slideLayout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1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hyperlink" Target="../Video/5BillFox_Movies.wmv" TargetMode="External"/><Relationship Id="rId4" Type="http://schemas.openxmlformats.org/officeDocument/2006/relationships/image" Target="../media/image10.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1.xml"/><Relationship Id="rId1" Type="http://schemas.openxmlformats.org/officeDocument/2006/relationships/vmlDrawing" Target="../drawings/vmlDrawing1.vml"/><Relationship Id="rId4" Type="http://schemas.openxmlformats.org/officeDocument/2006/relationships/oleObject" Target="../embeddings/Microsoft_Office_Word_97_-_2003_Document1.doc"/></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vmlDrawing" Target="../drawings/vmlDrawing2.vml"/><Relationship Id="rId5" Type="http://schemas.openxmlformats.org/officeDocument/2006/relationships/oleObject" Target="../embeddings/Microsoft_Office_Word_97_-_2003_Document3.doc"/><Relationship Id="rId4" Type="http://schemas.openxmlformats.org/officeDocument/2006/relationships/oleObject" Target="../embeddings/Microsoft_Office_Word_97_-_2003_Document2.doc"/></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146"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7"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48"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a:p>
        </p:txBody>
      </p:sp>
      <p:sp>
        <p:nvSpPr>
          <p:cNvPr id="6149"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a:p>
        </p:txBody>
      </p:sp>
      <p:sp>
        <p:nvSpPr>
          <p:cNvPr id="6150"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chemeClr val="bg1"/>
                </a:solidFill>
                <a:latin typeface="Garamond" pitchFamily="18" charset="0"/>
              </a:rPr>
              <a:t>Operations Strategy (week </a:t>
            </a:r>
            <a:r>
              <a:rPr lang="en-US" sz="3600" dirty="0" smtClean="0">
                <a:solidFill>
                  <a:schemeClr val="bg1"/>
                </a:solidFill>
                <a:latin typeface="Garamond" pitchFamily="18" charset="0"/>
              </a:rPr>
              <a:t>6)</a:t>
            </a:r>
            <a:endParaRPr lang="en-US" sz="3600" dirty="0">
              <a:solidFill>
                <a:schemeClr val="bg1"/>
              </a:solidFill>
              <a:latin typeface="Garamond" pitchFamily="18" charset="0"/>
            </a:endParaRPr>
          </a:p>
          <a:p>
            <a:pPr algn="ctr" eaLnBrk="0" hangingPunct="0">
              <a:spcBef>
                <a:spcPct val="50000"/>
              </a:spcBef>
            </a:pPr>
            <a:r>
              <a:rPr lang="en-US" sz="3600" dirty="0">
                <a:solidFill>
                  <a:srgbClr val="FF3300"/>
                </a:solidFill>
                <a:latin typeface="Garamond" pitchFamily="18" charset="0"/>
              </a:rPr>
              <a:t>Capacity Types and Flexibility</a:t>
            </a:r>
          </a:p>
        </p:txBody>
      </p:sp>
      <p:sp>
        <p:nvSpPr>
          <p:cNvPr id="6151" name="Rectangle 7"/>
          <p:cNvSpPr>
            <a:spLocks noGrp="1" noChangeArrowheads="1"/>
          </p:cNvSpPr>
          <p:nvPr>
            <p:ph idx="1"/>
          </p:nvPr>
        </p:nvSpPr>
        <p:spPr>
          <a:xfrm>
            <a:off x="457200" y="2339975"/>
            <a:ext cx="8261350" cy="4137025"/>
          </a:xfrm>
        </p:spPr>
        <p:txBody>
          <a:bodyPr/>
          <a:lstStyle/>
          <a:p>
            <a:pPr eaLnBrk="1" hangingPunct="1">
              <a:buClr>
                <a:srgbClr val="FF3300"/>
              </a:buClr>
            </a:pPr>
            <a:r>
              <a:rPr lang="en-US" smtClean="0">
                <a:solidFill>
                  <a:schemeClr val="bg1"/>
                </a:solidFill>
              </a:rPr>
              <a:t>Describe the benefits and challenges of different types of capacity and flexibility</a:t>
            </a:r>
          </a:p>
          <a:p>
            <a:pPr eaLnBrk="1" hangingPunct="1">
              <a:buClr>
                <a:srgbClr val="FF3300"/>
              </a:buClr>
            </a:pPr>
            <a:r>
              <a:rPr lang="en-US" smtClean="0">
                <a:solidFill>
                  <a:schemeClr val="bg1"/>
                </a:solidFill>
              </a:rPr>
              <a:t>Identify and value three key drivers of flexibility</a:t>
            </a:r>
          </a:p>
          <a:p>
            <a:pPr eaLnBrk="1" hangingPunct="1">
              <a:buClr>
                <a:srgbClr val="FF3300"/>
              </a:buClr>
            </a:pPr>
            <a:r>
              <a:rPr lang="en-US" smtClean="0">
                <a:solidFill>
                  <a:schemeClr val="bg1"/>
                </a:solidFill>
              </a:rPr>
              <a:t>Tailor and optimize the capacity portfolio of a multi-product firm</a:t>
            </a:r>
          </a:p>
          <a:p>
            <a:pPr eaLnBrk="1" hangingPunct="1">
              <a:buClr>
                <a:srgbClr val="FF3300"/>
              </a:buClr>
            </a:pPr>
            <a:endParaRPr lang="en-US" smtClean="0">
              <a:solidFill>
                <a:schemeClr val="bg1"/>
              </a:solidFill>
            </a:endParaRPr>
          </a:p>
          <a:p>
            <a:pPr lvl="2" eaLnBrk="1" hangingPunct="1">
              <a:buClr>
                <a:srgbClr val="FF3300"/>
              </a:buClr>
            </a:pPr>
            <a:r>
              <a:rPr lang="en-US" b="1" smtClean="0">
                <a:solidFill>
                  <a:schemeClr val="bg1"/>
                </a:solidFill>
              </a:rPr>
              <a:t>Case: </a:t>
            </a:r>
            <a:r>
              <a:rPr lang="en-US" i="1" smtClean="0">
                <a:solidFill>
                  <a:schemeClr val="bg1"/>
                </a:solidFill>
              </a:rPr>
              <a:t>Eli Lilly: the flexible facility decision</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5"/>
          <p:cNvSpPr>
            <a:spLocks noGrp="1" noChangeArrowheads="1"/>
          </p:cNvSpPr>
          <p:nvPr>
            <p:ph type="title"/>
          </p:nvPr>
        </p:nvSpPr>
        <p:spPr/>
        <p:txBody>
          <a:bodyPr/>
          <a:lstStyle/>
          <a:p>
            <a:r>
              <a:rPr lang="en-US" i="1" dirty="0" smtClean="0"/>
              <a:t>Eli </a:t>
            </a:r>
            <a:r>
              <a:rPr lang="en-US" i="1" dirty="0" err="1" smtClean="0"/>
              <a:t>Lilly:</a:t>
            </a:r>
            <a:r>
              <a:rPr lang="en-US" dirty="0" err="1" smtClean="0"/>
              <a:t>Incorporating</a:t>
            </a:r>
            <a:r>
              <a:rPr lang="en-US" dirty="0" smtClean="0"/>
              <a:t> risk of approval	</a:t>
            </a:r>
            <a:br>
              <a:rPr lang="en-US" dirty="0" smtClean="0"/>
            </a:br>
            <a:r>
              <a:rPr lang="en-US" dirty="0" smtClean="0"/>
              <a:t>#1: Expected Waste of Specialized Facility</a:t>
            </a:r>
          </a:p>
        </p:txBody>
      </p:sp>
      <p:graphicFrame>
        <p:nvGraphicFramePr>
          <p:cNvPr id="3074" name="Object 2"/>
          <p:cNvGraphicFramePr>
            <a:graphicFrameLocks/>
          </p:cNvGraphicFramePr>
          <p:nvPr>
            <p:ph sz="half" idx="2"/>
          </p:nvPr>
        </p:nvGraphicFramePr>
        <p:xfrm>
          <a:off x="1346200" y="3757613"/>
          <a:ext cx="6392863" cy="2614612"/>
        </p:xfrm>
        <a:graphic>
          <a:graphicData uri="http://schemas.openxmlformats.org/presentationml/2006/ole">
            <p:oleObj spid="_x0000_s3074" name="Document" r:id="rId4" imgW="11793328" imgH="4692525" progId="Word.Document.8">
              <p:embed/>
            </p:oleObj>
          </a:graphicData>
        </a:graphic>
      </p:graphicFrame>
      <p:sp>
        <p:nvSpPr>
          <p:cNvPr id="3077" name="AutoShape 7"/>
          <p:cNvSpPr>
            <a:spLocks/>
          </p:cNvSpPr>
          <p:nvPr/>
        </p:nvSpPr>
        <p:spPr bwMode="auto">
          <a:xfrm rot="5400000">
            <a:off x="6145212" y="4814888"/>
            <a:ext cx="258763" cy="2281238"/>
          </a:xfrm>
          <a:prstGeom prst="rightBrace">
            <a:avLst>
              <a:gd name="adj1" fmla="val 73466"/>
              <a:gd name="adj2" fmla="val 50000"/>
            </a:avLst>
          </a:prstGeom>
          <a:noFill/>
          <a:ln w="9525">
            <a:solidFill>
              <a:schemeClr val="tx1"/>
            </a:solidFill>
            <a:round/>
            <a:headEnd/>
            <a:tailEnd/>
          </a:ln>
        </p:spPr>
        <p:txBody>
          <a:bodyPr wrap="none" anchor="ctr"/>
          <a:lstStyle/>
          <a:p>
            <a:endParaRPr lang="en-US"/>
          </a:p>
        </p:txBody>
      </p:sp>
      <p:sp>
        <p:nvSpPr>
          <p:cNvPr id="3078" name="Text Box 8"/>
          <p:cNvSpPr txBox="1">
            <a:spLocks noChangeArrowheads="1"/>
          </p:cNvSpPr>
          <p:nvPr/>
        </p:nvSpPr>
        <p:spPr bwMode="auto">
          <a:xfrm>
            <a:off x="4746625" y="6070600"/>
            <a:ext cx="3827463" cy="396875"/>
          </a:xfrm>
          <a:prstGeom prst="rect">
            <a:avLst/>
          </a:prstGeom>
          <a:noFill/>
          <a:ln w="9525">
            <a:noFill/>
            <a:miter lim="800000"/>
            <a:headEnd/>
            <a:tailEnd/>
          </a:ln>
        </p:spPr>
        <p:txBody>
          <a:bodyPr wrap="none">
            <a:spAutoFit/>
          </a:bodyPr>
          <a:lstStyle/>
          <a:p>
            <a:pPr eaLnBrk="0" hangingPunct="0"/>
            <a:r>
              <a:rPr lang="en-US" sz="2000">
                <a:latin typeface="Times New Roman" pitchFamily="18" charset="0"/>
              </a:rPr>
              <a:t>Expected wasted investment CapEx</a:t>
            </a:r>
          </a:p>
        </p:txBody>
      </p:sp>
      <p:graphicFrame>
        <p:nvGraphicFramePr>
          <p:cNvPr id="3075" name="Object 3"/>
          <p:cNvGraphicFramePr>
            <a:graphicFrameLocks/>
          </p:cNvGraphicFramePr>
          <p:nvPr/>
        </p:nvGraphicFramePr>
        <p:xfrm>
          <a:off x="1349375" y="1282700"/>
          <a:ext cx="6211888" cy="4538663"/>
        </p:xfrm>
        <a:graphic>
          <a:graphicData uri="http://schemas.openxmlformats.org/presentationml/2006/ole">
            <p:oleObj spid="_x0000_s3075" name="Document" r:id="rId5" imgW="11807381" imgH="8611241" progId="Word.Document.8">
              <p:embed/>
            </p:oleObj>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Freeform 16"/>
          <p:cNvSpPr>
            <a:spLocks/>
          </p:cNvSpPr>
          <p:nvPr/>
        </p:nvSpPr>
        <p:spPr bwMode="auto">
          <a:xfrm>
            <a:off x="2325688" y="1931988"/>
            <a:ext cx="374650" cy="1027112"/>
          </a:xfrm>
          <a:custGeom>
            <a:avLst/>
            <a:gdLst>
              <a:gd name="T0" fmla="*/ 2147483647 w 236"/>
              <a:gd name="T1" fmla="*/ 0 h 647"/>
              <a:gd name="T2" fmla="*/ 2147483647 w 236"/>
              <a:gd name="T3" fmla="*/ 2147483647 h 647"/>
              <a:gd name="T4" fmla="*/ 2147483647 w 236"/>
              <a:gd name="T5" fmla="*/ 2147483647 h 647"/>
              <a:gd name="T6" fmla="*/ 2147483647 w 236"/>
              <a:gd name="T7" fmla="*/ 2147483647 h 647"/>
              <a:gd name="T8" fmla="*/ 0 60000 65536"/>
              <a:gd name="T9" fmla="*/ 0 60000 65536"/>
              <a:gd name="T10" fmla="*/ 0 60000 65536"/>
              <a:gd name="T11" fmla="*/ 0 60000 65536"/>
              <a:gd name="T12" fmla="*/ 0 w 236"/>
              <a:gd name="T13" fmla="*/ 0 h 647"/>
              <a:gd name="T14" fmla="*/ 236 w 236"/>
              <a:gd name="T15" fmla="*/ 647 h 647"/>
            </a:gdLst>
            <a:ahLst/>
            <a:cxnLst>
              <a:cxn ang="T8">
                <a:pos x="T0" y="T1"/>
              </a:cxn>
              <a:cxn ang="T9">
                <a:pos x="T2" y="T3"/>
              </a:cxn>
              <a:cxn ang="T10">
                <a:pos x="T4" y="T5"/>
              </a:cxn>
              <a:cxn ang="T11">
                <a:pos x="T6" y="T7"/>
              </a:cxn>
            </a:cxnLst>
            <a:rect l="T12" t="T13" r="T14" b="T15"/>
            <a:pathLst>
              <a:path w="236" h="647">
                <a:moveTo>
                  <a:pt x="236" y="0"/>
                </a:moveTo>
                <a:cubicBezTo>
                  <a:pt x="158" y="80"/>
                  <a:pt x="81" y="160"/>
                  <a:pt x="46" y="245"/>
                </a:cubicBezTo>
                <a:cubicBezTo>
                  <a:pt x="11" y="330"/>
                  <a:pt x="0" y="444"/>
                  <a:pt x="24" y="511"/>
                </a:cubicBezTo>
                <a:cubicBezTo>
                  <a:pt x="48" y="578"/>
                  <a:pt x="120" y="612"/>
                  <a:pt x="192" y="647"/>
                </a:cubicBezTo>
              </a:path>
            </a:pathLst>
          </a:custGeom>
          <a:noFill/>
          <a:ln w="9525">
            <a:solidFill>
              <a:schemeClr val="tx1"/>
            </a:solidFill>
            <a:round/>
            <a:headEnd/>
            <a:tailEnd type="triangle" w="med" len="med"/>
          </a:ln>
        </p:spPr>
        <p:txBody>
          <a:bodyPr/>
          <a:lstStyle/>
          <a:p>
            <a:endParaRPr lang="en-US"/>
          </a:p>
        </p:txBody>
      </p:sp>
      <p:sp>
        <p:nvSpPr>
          <p:cNvPr id="4100" name="Oval 14"/>
          <p:cNvSpPr>
            <a:spLocks noChangeArrowheads="1"/>
          </p:cNvSpPr>
          <p:nvPr/>
        </p:nvSpPr>
        <p:spPr bwMode="auto">
          <a:xfrm>
            <a:off x="2536825" y="2881313"/>
            <a:ext cx="965200" cy="630237"/>
          </a:xfrm>
          <a:prstGeom prst="ellipse">
            <a:avLst/>
          </a:prstGeom>
          <a:solidFill>
            <a:srgbClr val="FFFFCC"/>
          </a:solidFill>
          <a:ln w="9525">
            <a:solidFill>
              <a:schemeClr val="tx1"/>
            </a:solidFill>
            <a:round/>
            <a:headEnd/>
            <a:tailEnd/>
          </a:ln>
        </p:spPr>
        <p:txBody>
          <a:bodyPr wrap="none" anchor="ctr"/>
          <a:lstStyle/>
          <a:p>
            <a:endParaRPr lang="en-US"/>
          </a:p>
        </p:txBody>
      </p:sp>
      <p:sp>
        <p:nvSpPr>
          <p:cNvPr id="4101" name="Rectangle 5"/>
          <p:cNvSpPr>
            <a:spLocks noChangeArrowheads="1"/>
          </p:cNvSpPr>
          <p:nvPr/>
        </p:nvSpPr>
        <p:spPr bwMode="auto">
          <a:xfrm>
            <a:off x="6027738" y="1241425"/>
            <a:ext cx="2614612" cy="396875"/>
          </a:xfrm>
          <a:prstGeom prst="rect">
            <a:avLst/>
          </a:prstGeom>
          <a:noFill/>
          <a:ln w="9525">
            <a:noFill/>
            <a:miter lim="800000"/>
            <a:headEnd/>
            <a:tailEnd/>
          </a:ln>
        </p:spPr>
        <p:txBody>
          <a:bodyPr wrap="none">
            <a:spAutoFit/>
          </a:bodyPr>
          <a:lstStyle/>
          <a:p>
            <a:pPr eaLnBrk="0" hangingPunct="0"/>
            <a:r>
              <a:rPr lang="en-US" sz="2000">
                <a:solidFill>
                  <a:schemeClr val="tx2"/>
                </a:solidFill>
                <a:latin typeface="Times New Roman" pitchFamily="18" charset="0"/>
              </a:rPr>
              <a:t>Example: for High Risk</a:t>
            </a:r>
          </a:p>
        </p:txBody>
      </p:sp>
      <p:sp>
        <p:nvSpPr>
          <p:cNvPr id="4102" name="AutoShape 8"/>
          <p:cNvSpPr>
            <a:spLocks noChangeArrowheads="1"/>
          </p:cNvSpPr>
          <p:nvPr/>
        </p:nvSpPr>
        <p:spPr bwMode="auto">
          <a:xfrm>
            <a:off x="5651500" y="1781175"/>
            <a:ext cx="3492500" cy="727075"/>
          </a:xfrm>
          <a:prstGeom prst="wedgeRectCallout">
            <a:avLst>
              <a:gd name="adj1" fmla="val -85000"/>
              <a:gd name="adj2" fmla="val -29037"/>
            </a:avLst>
          </a:prstGeom>
          <a:solidFill>
            <a:srgbClr val="FFFFCC"/>
          </a:solidFill>
          <a:ln w="9525">
            <a:solidFill>
              <a:schemeClr val="tx1"/>
            </a:solidFill>
            <a:miter lim="800000"/>
            <a:headEnd/>
            <a:tailEnd/>
          </a:ln>
        </p:spPr>
        <p:txBody>
          <a:bodyPr/>
          <a:lstStyle/>
          <a:p>
            <a:pPr eaLnBrk="0" hangingPunct="0"/>
            <a:r>
              <a:rPr lang="en-US" sz="1800" i="1">
                <a:latin typeface="Times New Roman" pitchFamily="18" charset="0"/>
              </a:rPr>
              <a:t>= </a:t>
            </a:r>
            <a:r>
              <a:rPr lang="en-US" sz="1800">
                <a:latin typeface="Times New Roman" pitchFamily="18" charset="0"/>
              </a:rPr>
              <a:t>$18.07 (riskless) + $6.25 (waste)</a:t>
            </a:r>
          </a:p>
          <a:p>
            <a:pPr eaLnBrk="0" hangingPunct="0"/>
            <a:r>
              <a:rPr lang="en-US" sz="1800">
                <a:latin typeface="Times New Roman" pitchFamily="18" charset="0"/>
              </a:rPr>
              <a:t>= $11.82 + (1/</a:t>
            </a:r>
            <a:r>
              <a:rPr lang="en-US" sz="1800" i="1">
                <a:latin typeface="Times New Roman" pitchFamily="18" charset="0"/>
              </a:rPr>
              <a:t>p</a:t>
            </a:r>
            <a:r>
              <a:rPr lang="en-US" sz="1800">
                <a:latin typeface="Times New Roman" pitchFamily="18" charset="0"/>
              </a:rPr>
              <a:t>) $6.25</a:t>
            </a:r>
            <a:endParaRPr lang="en-US" sz="1800" i="1">
              <a:latin typeface="Times New Roman" pitchFamily="18" charset="0"/>
            </a:endParaRPr>
          </a:p>
        </p:txBody>
      </p:sp>
      <p:sp>
        <p:nvSpPr>
          <p:cNvPr id="4103" name="AutoShape 9"/>
          <p:cNvSpPr>
            <a:spLocks/>
          </p:cNvSpPr>
          <p:nvPr/>
        </p:nvSpPr>
        <p:spPr bwMode="auto">
          <a:xfrm>
            <a:off x="5689600" y="2389188"/>
            <a:ext cx="130175" cy="1243012"/>
          </a:xfrm>
          <a:prstGeom prst="rightBrace">
            <a:avLst>
              <a:gd name="adj1" fmla="val 79573"/>
              <a:gd name="adj2" fmla="val 50000"/>
            </a:avLst>
          </a:prstGeom>
          <a:noFill/>
          <a:ln w="9525">
            <a:solidFill>
              <a:schemeClr val="tx1"/>
            </a:solidFill>
            <a:round/>
            <a:headEnd/>
            <a:tailEnd/>
          </a:ln>
        </p:spPr>
        <p:txBody>
          <a:bodyPr wrap="none" anchor="ctr"/>
          <a:lstStyle/>
          <a:p>
            <a:endParaRPr lang="en-US"/>
          </a:p>
        </p:txBody>
      </p:sp>
      <p:sp>
        <p:nvSpPr>
          <p:cNvPr id="4104" name="AutoShape 10"/>
          <p:cNvSpPr>
            <a:spLocks noChangeArrowheads="1"/>
          </p:cNvSpPr>
          <p:nvPr/>
        </p:nvSpPr>
        <p:spPr bwMode="auto">
          <a:xfrm>
            <a:off x="6018213" y="2851150"/>
            <a:ext cx="3011487" cy="879475"/>
          </a:xfrm>
          <a:prstGeom prst="wedgeRectCallout">
            <a:avLst>
              <a:gd name="adj1" fmla="val -55694"/>
              <a:gd name="adj2" fmla="val -28880"/>
            </a:avLst>
          </a:prstGeom>
          <a:solidFill>
            <a:srgbClr val="FFFFCC"/>
          </a:solidFill>
          <a:ln w="9525">
            <a:solidFill>
              <a:schemeClr val="tx1"/>
            </a:solidFill>
            <a:miter lim="800000"/>
            <a:headEnd/>
            <a:tailEnd/>
          </a:ln>
        </p:spPr>
        <p:txBody>
          <a:bodyPr/>
          <a:lstStyle/>
          <a:p>
            <a:pPr algn="ctr" eaLnBrk="0" hangingPunct="0"/>
            <a:r>
              <a:rPr lang="en-US" sz="1400">
                <a:latin typeface="Times New Roman" pitchFamily="18" charset="0"/>
              </a:rPr>
              <a:t>Same as riskless in waste-factor model (compare with Table 1)</a:t>
            </a:r>
          </a:p>
          <a:p>
            <a:pPr algn="ctr" eaLnBrk="0" hangingPunct="0"/>
            <a:r>
              <a:rPr lang="en-US" sz="1400">
                <a:latin typeface="Times New Roman" pitchFamily="18" charset="0"/>
                <a:sym typeface="Symbol" pitchFamily="18" charset="2"/>
              </a:rPr>
              <a:t> This choice independent of approval risk (but not of demand risk)</a:t>
            </a:r>
            <a:endParaRPr lang="en-US" sz="1400" i="1">
              <a:latin typeface="Times New Roman" pitchFamily="18" charset="0"/>
            </a:endParaRPr>
          </a:p>
        </p:txBody>
      </p:sp>
      <p:sp>
        <p:nvSpPr>
          <p:cNvPr id="4105" name="Rectangle 42"/>
          <p:cNvSpPr>
            <a:spLocks noGrp="1" noChangeArrowheads="1"/>
          </p:cNvSpPr>
          <p:nvPr>
            <p:ph type="title"/>
          </p:nvPr>
        </p:nvSpPr>
        <p:spPr/>
        <p:txBody>
          <a:bodyPr/>
          <a:lstStyle/>
          <a:p>
            <a:r>
              <a:rPr lang="en-US" sz="2400" i="1" dirty="0" smtClean="0"/>
              <a:t>Eli </a:t>
            </a:r>
            <a:r>
              <a:rPr lang="en-US" sz="2400" i="1" dirty="0" err="1" smtClean="0"/>
              <a:t>Lilly:</a:t>
            </a:r>
            <a:r>
              <a:rPr lang="en-US" sz="2400" dirty="0" err="1" smtClean="0"/>
              <a:t>Incorporating</a:t>
            </a:r>
            <a:r>
              <a:rPr lang="en-US" sz="2400" dirty="0" smtClean="0"/>
              <a:t> risk of approval	</a:t>
            </a:r>
            <a:br>
              <a:rPr lang="en-US" sz="2400" dirty="0" smtClean="0"/>
            </a:br>
            <a:r>
              <a:rPr lang="en-US" sz="2400" dirty="0" smtClean="0"/>
              <a:t>#1: Expected Waste of Specialized Facility</a:t>
            </a:r>
            <a:endParaRPr lang="en-US" sz="2400" dirty="0" smtClean="0"/>
          </a:p>
        </p:txBody>
      </p:sp>
      <p:graphicFrame>
        <p:nvGraphicFramePr>
          <p:cNvPr id="4098" name="Object 2"/>
          <p:cNvGraphicFramePr>
            <a:graphicFrameLocks/>
          </p:cNvGraphicFramePr>
          <p:nvPr>
            <p:ph type="tbl" idx="4294967295"/>
          </p:nvPr>
        </p:nvGraphicFramePr>
        <p:xfrm>
          <a:off x="650875" y="1281113"/>
          <a:ext cx="5721350" cy="2581275"/>
        </p:xfrm>
        <a:graphic>
          <a:graphicData uri="http://schemas.openxmlformats.org/presentationml/2006/ole">
            <p:oleObj spid="_x0000_s55298" name="Document" r:id="rId4" imgW="8606160" imgH="3774960" progId="Word.Document.8">
              <p:embed/>
            </p:oleObj>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r>
              <a:rPr lang="en-US" smtClean="0"/>
              <a:t>Real Options:</a:t>
            </a:r>
            <a:br>
              <a:rPr lang="en-US" smtClean="0"/>
            </a:br>
            <a:r>
              <a:rPr lang="en-US" smtClean="0"/>
              <a:t>	Steps to take</a:t>
            </a:r>
          </a:p>
        </p:txBody>
      </p:sp>
      <p:sp>
        <p:nvSpPr>
          <p:cNvPr id="3" name="Content Placeholder 2"/>
          <p:cNvSpPr>
            <a:spLocks noGrp="1"/>
          </p:cNvSpPr>
          <p:nvPr>
            <p:ph idx="1"/>
          </p:nvPr>
        </p:nvSpPr>
        <p:spPr/>
        <p:txBody>
          <a:bodyPr/>
          <a:lstStyle/>
          <a:p>
            <a:pPr marL="457200" indent="-457200">
              <a:buFont typeface="Wingdings" pitchFamily="2" charset="2"/>
              <a:buNone/>
              <a:defRPr/>
            </a:pPr>
            <a:r>
              <a:rPr lang="en-US" dirty="0" smtClean="0"/>
              <a:t>1. Draw real options decision tree:</a:t>
            </a:r>
          </a:p>
          <a:p>
            <a:pPr marL="457200" indent="-457200">
              <a:buFont typeface="+mj-lt"/>
              <a:buAutoNum type="arabicPeriod"/>
              <a:defRPr/>
            </a:pPr>
            <a:endParaRPr lang="en-US" dirty="0" smtClean="0"/>
          </a:p>
          <a:p>
            <a:pPr>
              <a:defRPr/>
            </a:pPr>
            <a:r>
              <a:rPr lang="en-US" dirty="0" smtClean="0"/>
              <a:t>What are the decisions (squares)?</a:t>
            </a:r>
          </a:p>
          <a:p>
            <a:pPr>
              <a:defRPr/>
            </a:pPr>
            <a:r>
              <a:rPr lang="en-US" dirty="0" smtClean="0"/>
              <a:t>What are the information uncertainties (circles)?</a:t>
            </a:r>
          </a:p>
          <a:p>
            <a:pPr>
              <a:defRPr/>
            </a:pPr>
            <a:r>
              <a:rPr lang="en-US" dirty="0" smtClean="0"/>
              <a:t>What is the sequence/timing of decisions and information revelation (tree)?</a:t>
            </a:r>
          </a:p>
          <a:p>
            <a:pPr>
              <a:defRPr/>
            </a:pPr>
            <a:endParaRPr lang="en-US" dirty="0" smtClean="0"/>
          </a:p>
          <a:p>
            <a:pPr marL="457200" indent="-457200">
              <a:buFont typeface="Wingdings" pitchFamily="2" charset="2"/>
              <a:buNone/>
              <a:defRPr/>
            </a:pPr>
            <a:r>
              <a:rPr lang="en-US" dirty="0" smtClean="0"/>
              <a:t>2. Quantify:</a:t>
            </a:r>
          </a:p>
          <a:p>
            <a:pPr marL="457200" indent="-457200">
              <a:buFont typeface="Wingdings" pitchFamily="2" charset="2"/>
              <a:buNone/>
              <a:defRPr/>
            </a:pPr>
            <a:endParaRPr lang="en-US" dirty="0" smtClean="0"/>
          </a:p>
          <a:p>
            <a:pPr marL="457200" indent="-457200">
              <a:defRPr/>
            </a:pPr>
            <a:r>
              <a:rPr lang="en-US" dirty="0" smtClean="0"/>
              <a:t>Information outcomes and probabilities</a:t>
            </a:r>
          </a:p>
          <a:p>
            <a:pPr marL="457200" indent="-457200">
              <a:defRPr/>
            </a:pPr>
            <a:r>
              <a:rPr lang="en-US" dirty="0" smtClean="0"/>
              <a:t>Then work backwards:</a:t>
            </a:r>
          </a:p>
          <a:p>
            <a:pPr marL="857250" lvl="1" indent="-457200">
              <a:defRPr/>
            </a:pPr>
            <a:r>
              <a:rPr lang="en-US" dirty="0" smtClean="0"/>
              <a:t>Contingent decisions</a:t>
            </a:r>
          </a:p>
          <a:p>
            <a:pPr marL="857250" lvl="1" indent="-457200">
              <a:defRPr/>
            </a:pPr>
            <a:r>
              <a:rPr lang="en-US" dirty="0" smtClean="0"/>
              <a:t>Contingent profits</a:t>
            </a:r>
          </a:p>
          <a:p>
            <a:pPr marL="857250" lvl="1" indent="-457200">
              <a:defRPr/>
            </a:pPr>
            <a:r>
              <a:rPr lang="en-US" dirty="0" smtClean="0"/>
              <a:t>Evaluate expected profits or NPV</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Rectangle 51"/>
          <p:cNvSpPr>
            <a:spLocks noChangeArrowheads="1"/>
          </p:cNvSpPr>
          <p:nvPr/>
        </p:nvSpPr>
        <p:spPr bwMode="auto">
          <a:xfrm>
            <a:off x="3148013" y="4919663"/>
            <a:ext cx="2927350" cy="1474787"/>
          </a:xfrm>
          <a:prstGeom prst="rect">
            <a:avLst/>
          </a:prstGeom>
          <a:solidFill>
            <a:schemeClr val="bg1"/>
          </a:solidFill>
          <a:ln w="9525" algn="ctr">
            <a:solidFill>
              <a:schemeClr val="tx1"/>
            </a:solidFill>
            <a:prstDash val="dash"/>
            <a:round/>
            <a:headEnd/>
            <a:tailEnd/>
          </a:ln>
        </p:spPr>
        <p:txBody>
          <a:bodyPr wrap="none">
            <a:spAutoFit/>
          </a:bodyPr>
          <a:lstStyle/>
          <a:p>
            <a:endParaRPr lang="en-US"/>
          </a:p>
        </p:txBody>
      </p:sp>
      <p:sp>
        <p:nvSpPr>
          <p:cNvPr id="13315" name="Rectangle 2"/>
          <p:cNvSpPr>
            <a:spLocks noGrp="1" noChangeArrowheads="1"/>
          </p:cNvSpPr>
          <p:nvPr>
            <p:ph type="title"/>
          </p:nvPr>
        </p:nvSpPr>
        <p:spPr/>
        <p:txBody>
          <a:bodyPr/>
          <a:lstStyle/>
          <a:p>
            <a:r>
              <a:rPr lang="en-US" dirty="0" smtClean="0"/>
              <a:t>Eli Lilly: Incorporating risk of approval</a:t>
            </a:r>
            <a:br>
              <a:rPr lang="en-US" dirty="0" smtClean="0"/>
            </a:br>
            <a:r>
              <a:rPr lang="en-US" dirty="0" smtClean="0"/>
              <a:t>	#2: Expected Present Values -- Real Options Model</a:t>
            </a:r>
          </a:p>
        </p:txBody>
      </p:sp>
      <p:sp>
        <p:nvSpPr>
          <p:cNvPr id="13316" name="Rectangle 3"/>
          <p:cNvSpPr>
            <a:spLocks noGrp="1" noChangeArrowheads="1"/>
          </p:cNvSpPr>
          <p:nvPr>
            <p:ph type="body" idx="1"/>
          </p:nvPr>
        </p:nvSpPr>
        <p:spPr>
          <a:xfrm>
            <a:off x="114300" y="1016000"/>
            <a:ext cx="7772400" cy="4384675"/>
          </a:xfrm>
        </p:spPr>
        <p:txBody>
          <a:bodyPr/>
          <a:lstStyle/>
          <a:p>
            <a:r>
              <a:rPr lang="en-US" sz="1600" smtClean="0"/>
              <a:t>Consider Betazine:</a:t>
            </a:r>
          </a:p>
          <a:p>
            <a:pPr lvl="1"/>
            <a:r>
              <a:rPr lang="en-US" sz="1400" smtClean="0"/>
              <a:t>If we follow a specialized-plant strategy:</a:t>
            </a:r>
          </a:p>
          <a:p>
            <a:pPr lvl="1"/>
            <a:endParaRPr lang="en-US" sz="1400" smtClean="0"/>
          </a:p>
          <a:p>
            <a:pPr lvl="1"/>
            <a:endParaRPr lang="en-US" sz="1400" smtClean="0"/>
          </a:p>
          <a:p>
            <a:pPr lvl="1"/>
            <a:endParaRPr lang="en-US" sz="1400" smtClean="0"/>
          </a:p>
          <a:p>
            <a:pPr lvl="1"/>
            <a:endParaRPr lang="en-US" sz="1400" smtClean="0"/>
          </a:p>
          <a:p>
            <a:pPr lvl="1"/>
            <a:endParaRPr lang="en-US" sz="1400" smtClean="0"/>
          </a:p>
          <a:p>
            <a:pPr lvl="1">
              <a:buFontTx/>
              <a:buNone/>
            </a:pPr>
            <a:endParaRPr lang="en-US" sz="1400" smtClean="0"/>
          </a:p>
          <a:p>
            <a:pPr lvl="1"/>
            <a:r>
              <a:rPr lang="en-US" sz="1400" smtClean="0"/>
              <a:t>If we follow a flexible-plant strategy:</a:t>
            </a:r>
          </a:p>
          <a:p>
            <a:pPr lvl="1"/>
            <a:endParaRPr lang="en-US" sz="1400" smtClean="0"/>
          </a:p>
          <a:p>
            <a:pPr lvl="1"/>
            <a:endParaRPr lang="en-US" sz="1400" smtClean="0"/>
          </a:p>
          <a:p>
            <a:pPr lvl="1"/>
            <a:endParaRPr lang="en-US" sz="1400" i="1" smtClean="0"/>
          </a:p>
          <a:p>
            <a:pPr lvl="1"/>
            <a:endParaRPr lang="en-US" sz="1400" i="1" smtClean="0"/>
          </a:p>
          <a:p>
            <a:pPr lvl="1"/>
            <a:endParaRPr lang="en-US" sz="1400" i="1" smtClean="0"/>
          </a:p>
          <a:p>
            <a:pPr lvl="1"/>
            <a:endParaRPr lang="en-US" sz="1400" i="1" smtClean="0"/>
          </a:p>
          <a:p>
            <a:pPr lvl="1"/>
            <a:r>
              <a:rPr lang="en-US" sz="1400" smtClean="0"/>
              <a:t>If we follow a launch strategy:</a:t>
            </a:r>
          </a:p>
          <a:p>
            <a:pPr lvl="1"/>
            <a:endParaRPr lang="en-US" sz="1400" smtClean="0"/>
          </a:p>
          <a:p>
            <a:pPr lvl="1"/>
            <a:endParaRPr lang="en-US" sz="1400" smtClean="0"/>
          </a:p>
          <a:p>
            <a:pPr lvl="1"/>
            <a:endParaRPr lang="en-US" sz="1400" smtClean="0"/>
          </a:p>
          <a:p>
            <a:endParaRPr lang="en-US" sz="1600" smtClean="0"/>
          </a:p>
          <a:p>
            <a:endParaRPr lang="en-US" sz="1600" smtClean="0"/>
          </a:p>
        </p:txBody>
      </p:sp>
      <p:grpSp>
        <p:nvGrpSpPr>
          <p:cNvPr id="13317" name="Group 4"/>
          <p:cNvGrpSpPr>
            <a:grpSpLocks/>
          </p:cNvGrpSpPr>
          <p:nvPr/>
        </p:nvGrpSpPr>
        <p:grpSpPr bwMode="auto">
          <a:xfrm>
            <a:off x="1231900" y="1535113"/>
            <a:ext cx="7661275" cy="1517650"/>
            <a:chOff x="776" y="1062"/>
            <a:chExt cx="4826" cy="956"/>
          </a:xfrm>
        </p:grpSpPr>
        <p:sp>
          <p:nvSpPr>
            <p:cNvPr id="13348" name="Rectangle 5"/>
            <p:cNvSpPr>
              <a:spLocks noChangeArrowheads="1"/>
            </p:cNvSpPr>
            <p:nvPr/>
          </p:nvSpPr>
          <p:spPr bwMode="auto">
            <a:xfrm>
              <a:off x="1006" y="1463"/>
              <a:ext cx="98" cy="12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13349" name="Line 6"/>
            <p:cNvSpPr>
              <a:spLocks noChangeShapeType="1"/>
            </p:cNvSpPr>
            <p:nvPr/>
          </p:nvSpPr>
          <p:spPr bwMode="auto">
            <a:xfrm>
              <a:off x="1098" y="1518"/>
              <a:ext cx="153" cy="0"/>
            </a:xfrm>
            <a:prstGeom prst="line">
              <a:avLst/>
            </a:prstGeom>
            <a:noFill/>
            <a:ln w="9525">
              <a:solidFill>
                <a:schemeClr val="tx1"/>
              </a:solidFill>
              <a:round/>
              <a:headEnd/>
              <a:tailEnd/>
            </a:ln>
          </p:spPr>
          <p:txBody>
            <a:bodyPr/>
            <a:lstStyle/>
            <a:p>
              <a:endParaRPr lang="en-US"/>
            </a:p>
          </p:txBody>
        </p:sp>
        <p:sp>
          <p:nvSpPr>
            <p:cNvPr id="13350" name="Oval 7"/>
            <p:cNvSpPr>
              <a:spLocks noChangeArrowheads="1"/>
            </p:cNvSpPr>
            <p:nvPr/>
          </p:nvSpPr>
          <p:spPr bwMode="auto">
            <a:xfrm>
              <a:off x="1240" y="1456"/>
              <a:ext cx="131" cy="131"/>
            </a:xfrm>
            <a:prstGeom prst="ellipse">
              <a:avLst/>
            </a:prstGeom>
            <a:solidFill>
              <a:srgbClr val="FF0000"/>
            </a:solidFill>
            <a:ln w="9525">
              <a:solidFill>
                <a:schemeClr val="tx1"/>
              </a:solidFill>
              <a:round/>
              <a:headEnd/>
              <a:tailEnd/>
            </a:ln>
          </p:spPr>
          <p:txBody>
            <a:bodyPr wrap="none" anchor="ctr"/>
            <a:lstStyle/>
            <a:p>
              <a:endParaRPr lang="en-US"/>
            </a:p>
          </p:txBody>
        </p:sp>
        <p:sp>
          <p:nvSpPr>
            <p:cNvPr id="13351" name="Freeform 8"/>
            <p:cNvSpPr>
              <a:spLocks/>
            </p:cNvSpPr>
            <p:nvPr/>
          </p:nvSpPr>
          <p:spPr bwMode="auto">
            <a:xfrm>
              <a:off x="1343" y="1263"/>
              <a:ext cx="837" cy="217"/>
            </a:xfrm>
            <a:custGeom>
              <a:avLst/>
              <a:gdLst>
                <a:gd name="T0" fmla="*/ 0 w 837"/>
                <a:gd name="T1" fmla="*/ 217 h 217"/>
                <a:gd name="T2" fmla="*/ 185 w 837"/>
                <a:gd name="T3" fmla="*/ 0 h 217"/>
                <a:gd name="T4" fmla="*/ 837 w 837"/>
                <a:gd name="T5" fmla="*/ 0 h 217"/>
                <a:gd name="T6" fmla="*/ 0 60000 65536"/>
                <a:gd name="T7" fmla="*/ 0 60000 65536"/>
                <a:gd name="T8" fmla="*/ 0 60000 65536"/>
                <a:gd name="T9" fmla="*/ 0 w 837"/>
                <a:gd name="T10" fmla="*/ 0 h 217"/>
                <a:gd name="T11" fmla="*/ 837 w 837"/>
                <a:gd name="T12" fmla="*/ 217 h 217"/>
              </a:gdLst>
              <a:ahLst/>
              <a:cxnLst>
                <a:cxn ang="T6">
                  <a:pos x="T0" y="T1"/>
                </a:cxn>
                <a:cxn ang="T7">
                  <a:pos x="T2" y="T3"/>
                </a:cxn>
                <a:cxn ang="T8">
                  <a:pos x="T4" y="T5"/>
                </a:cxn>
              </a:cxnLst>
              <a:rect l="T9" t="T10" r="T11" b="T12"/>
              <a:pathLst>
                <a:path w="837" h="217">
                  <a:moveTo>
                    <a:pt x="0" y="217"/>
                  </a:moveTo>
                  <a:lnTo>
                    <a:pt x="185" y="0"/>
                  </a:lnTo>
                  <a:lnTo>
                    <a:pt x="837" y="0"/>
                  </a:lnTo>
                </a:path>
              </a:pathLst>
            </a:custGeom>
            <a:noFill/>
            <a:ln w="9525">
              <a:solidFill>
                <a:schemeClr val="tx1"/>
              </a:solidFill>
              <a:round/>
              <a:headEnd/>
              <a:tailEnd/>
            </a:ln>
          </p:spPr>
          <p:txBody>
            <a:bodyPr/>
            <a:lstStyle/>
            <a:p>
              <a:endParaRPr lang="en-US"/>
            </a:p>
          </p:txBody>
        </p:sp>
        <p:sp>
          <p:nvSpPr>
            <p:cNvPr id="13352" name="Freeform 9"/>
            <p:cNvSpPr>
              <a:spLocks/>
            </p:cNvSpPr>
            <p:nvPr/>
          </p:nvSpPr>
          <p:spPr bwMode="auto">
            <a:xfrm>
              <a:off x="1343" y="1576"/>
              <a:ext cx="815" cy="221"/>
            </a:xfrm>
            <a:custGeom>
              <a:avLst/>
              <a:gdLst>
                <a:gd name="T0" fmla="*/ 0 w 815"/>
                <a:gd name="T1" fmla="*/ 0 h 221"/>
                <a:gd name="T2" fmla="*/ 185 w 815"/>
                <a:gd name="T3" fmla="*/ 217 h 221"/>
                <a:gd name="T4" fmla="*/ 815 w 815"/>
                <a:gd name="T5" fmla="*/ 221 h 221"/>
                <a:gd name="T6" fmla="*/ 0 60000 65536"/>
                <a:gd name="T7" fmla="*/ 0 60000 65536"/>
                <a:gd name="T8" fmla="*/ 0 60000 65536"/>
                <a:gd name="T9" fmla="*/ 0 w 815"/>
                <a:gd name="T10" fmla="*/ 0 h 221"/>
                <a:gd name="T11" fmla="*/ 815 w 815"/>
                <a:gd name="T12" fmla="*/ 221 h 221"/>
              </a:gdLst>
              <a:ahLst/>
              <a:cxnLst>
                <a:cxn ang="T6">
                  <a:pos x="T0" y="T1"/>
                </a:cxn>
                <a:cxn ang="T7">
                  <a:pos x="T2" y="T3"/>
                </a:cxn>
                <a:cxn ang="T8">
                  <a:pos x="T4" y="T5"/>
                </a:cxn>
              </a:cxnLst>
              <a:rect l="T9" t="T10" r="T11" b="T12"/>
              <a:pathLst>
                <a:path w="815" h="221">
                  <a:moveTo>
                    <a:pt x="0" y="0"/>
                  </a:moveTo>
                  <a:lnTo>
                    <a:pt x="185" y="217"/>
                  </a:lnTo>
                  <a:lnTo>
                    <a:pt x="815" y="221"/>
                  </a:lnTo>
                </a:path>
              </a:pathLst>
            </a:custGeom>
            <a:noFill/>
            <a:ln w="9525">
              <a:solidFill>
                <a:schemeClr val="tx1"/>
              </a:solidFill>
              <a:round/>
              <a:headEnd/>
              <a:tailEnd/>
            </a:ln>
          </p:spPr>
          <p:txBody>
            <a:bodyPr/>
            <a:lstStyle/>
            <a:p>
              <a:endParaRPr lang="en-US"/>
            </a:p>
          </p:txBody>
        </p:sp>
        <p:sp>
          <p:nvSpPr>
            <p:cNvPr id="13353" name="Text Box 10"/>
            <p:cNvSpPr txBox="1">
              <a:spLocks noChangeArrowheads="1"/>
            </p:cNvSpPr>
            <p:nvPr/>
          </p:nvSpPr>
          <p:spPr bwMode="auto">
            <a:xfrm>
              <a:off x="1416" y="1079"/>
              <a:ext cx="856" cy="192"/>
            </a:xfrm>
            <a:prstGeom prst="rect">
              <a:avLst/>
            </a:prstGeom>
            <a:noFill/>
            <a:ln w="9525">
              <a:noFill/>
              <a:miter lim="800000"/>
              <a:headEnd/>
              <a:tailEnd/>
            </a:ln>
          </p:spPr>
          <p:txBody>
            <a:bodyPr wrap="none">
              <a:spAutoFit/>
            </a:bodyPr>
            <a:lstStyle/>
            <a:p>
              <a:pPr eaLnBrk="0" hangingPunct="0"/>
              <a:r>
                <a:rPr lang="en-US" sz="1400" i="1">
                  <a:latin typeface="Times New Roman" pitchFamily="18" charset="0"/>
                </a:rPr>
                <a:t>p </a:t>
              </a:r>
              <a:r>
                <a:rPr lang="en-US" sz="1400">
                  <a:latin typeface="Times New Roman" pitchFamily="18" charset="0"/>
                </a:rPr>
                <a:t>= Pr(approval)</a:t>
              </a:r>
              <a:endParaRPr lang="en-US" sz="1400" i="1">
                <a:latin typeface="Times New Roman" pitchFamily="18" charset="0"/>
              </a:endParaRPr>
            </a:p>
          </p:txBody>
        </p:sp>
        <p:sp>
          <p:nvSpPr>
            <p:cNvPr id="13354" name="Text Box 11"/>
            <p:cNvSpPr txBox="1">
              <a:spLocks noChangeArrowheads="1"/>
            </p:cNvSpPr>
            <p:nvPr/>
          </p:nvSpPr>
          <p:spPr bwMode="auto">
            <a:xfrm>
              <a:off x="1416" y="1823"/>
              <a:ext cx="293" cy="192"/>
            </a:xfrm>
            <a:prstGeom prst="rect">
              <a:avLst/>
            </a:prstGeom>
            <a:noFill/>
            <a:ln w="9525">
              <a:noFill/>
              <a:miter lim="800000"/>
              <a:headEnd/>
              <a:tailEnd/>
            </a:ln>
          </p:spPr>
          <p:txBody>
            <a:bodyPr wrap="none">
              <a:spAutoFit/>
            </a:bodyPr>
            <a:lstStyle/>
            <a:p>
              <a:pPr eaLnBrk="0" hangingPunct="0"/>
              <a:r>
                <a:rPr lang="en-US" sz="1400">
                  <a:latin typeface="Times New Roman" pitchFamily="18" charset="0"/>
                </a:rPr>
                <a:t>1- </a:t>
              </a:r>
              <a:r>
                <a:rPr lang="en-US" sz="1400" i="1">
                  <a:latin typeface="Times New Roman" pitchFamily="18" charset="0"/>
                </a:rPr>
                <a:t>p</a:t>
              </a:r>
            </a:p>
          </p:txBody>
        </p:sp>
        <p:sp>
          <p:nvSpPr>
            <p:cNvPr id="13355" name="Text Box 12"/>
            <p:cNvSpPr txBox="1">
              <a:spLocks noChangeArrowheads="1"/>
            </p:cNvSpPr>
            <p:nvPr/>
          </p:nvSpPr>
          <p:spPr bwMode="auto">
            <a:xfrm>
              <a:off x="2193" y="1662"/>
              <a:ext cx="877" cy="288"/>
            </a:xfrm>
            <a:prstGeom prst="rect">
              <a:avLst/>
            </a:prstGeom>
            <a:noFill/>
            <a:ln w="9525">
              <a:noFill/>
              <a:miter lim="800000"/>
              <a:headEnd/>
              <a:tailEnd/>
            </a:ln>
          </p:spPr>
          <p:txBody>
            <a:bodyPr wrap="none">
              <a:spAutoFit/>
            </a:bodyPr>
            <a:lstStyle/>
            <a:p>
              <a:pPr eaLnBrk="0" hangingPunct="0"/>
              <a:r>
                <a:rPr lang="en-US">
                  <a:latin typeface="Times New Roman" pitchFamily="18" charset="0"/>
                </a:rPr>
                <a:t>No Production (i.e.,</a:t>
              </a:r>
            </a:p>
            <a:p>
              <a:pPr eaLnBrk="0" hangingPunct="0"/>
              <a:r>
                <a:rPr lang="en-US">
                  <a:latin typeface="Times New Roman" pitchFamily="18" charset="0"/>
                </a:rPr>
                <a:t>investment wasted)</a:t>
              </a:r>
            </a:p>
          </p:txBody>
        </p:sp>
        <p:sp>
          <p:nvSpPr>
            <p:cNvPr id="13356" name="Text Box 13"/>
            <p:cNvSpPr txBox="1">
              <a:spLocks noChangeArrowheads="1"/>
            </p:cNvSpPr>
            <p:nvPr/>
          </p:nvSpPr>
          <p:spPr bwMode="auto">
            <a:xfrm>
              <a:off x="776" y="1597"/>
              <a:ext cx="561" cy="403"/>
            </a:xfrm>
            <a:prstGeom prst="rect">
              <a:avLst/>
            </a:prstGeom>
            <a:noFill/>
            <a:ln w="9525">
              <a:noFill/>
              <a:miter lim="800000"/>
              <a:headEnd/>
              <a:tailEnd/>
            </a:ln>
          </p:spPr>
          <p:txBody>
            <a:bodyPr wrap="none">
              <a:spAutoFit/>
            </a:bodyPr>
            <a:lstStyle/>
            <a:p>
              <a:pPr algn="ctr" eaLnBrk="0" hangingPunct="0"/>
              <a:r>
                <a:rPr lang="en-US">
                  <a:latin typeface="Times New Roman" pitchFamily="18" charset="0"/>
                </a:rPr>
                <a:t>Build</a:t>
              </a:r>
            </a:p>
            <a:p>
              <a:pPr algn="ctr" eaLnBrk="0" hangingPunct="0"/>
              <a:r>
                <a:rPr lang="en-US">
                  <a:latin typeface="Times New Roman" pitchFamily="18" charset="0"/>
                </a:rPr>
                <a:t>Specialized</a:t>
              </a:r>
            </a:p>
            <a:p>
              <a:pPr algn="ctr" eaLnBrk="0" hangingPunct="0"/>
              <a:r>
                <a:rPr lang="en-US">
                  <a:solidFill>
                    <a:srgbClr val="FF0000"/>
                  </a:solidFill>
                  <a:latin typeface="Times New Roman" pitchFamily="18" charset="0"/>
                </a:rPr>
                <a:t>$6.25M</a:t>
              </a:r>
            </a:p>
          </p:txBody>
        </p:sp>
        <p:sp>
          <p:nvSpPr>
            <p:cNvPr id="13357" name="Text Box 14"/>
            <p:cNvSpPr txBox="1">
              <a:spLocks noChangeArrowheads="1"/>
            </p:cNvSpPr>
            <p:nvPr/>
          </p:nvSpPr>
          <p:spPr bwMode="auto">
            <a:xfrm>
              <a:off x="2258" y="1108"/>
              <a:ext cx="947" cy="403"/>
            </a:xfrm>
            <a:prstGeom prst="rect">
              <a:avLst/>
            </a:prstGeom>
            <a:noFill/>
            <a:ln w="9525">
              <a:noFill/>
              <a:miter lim="800000"/>
              <a:headEnd/>
              <a:tailEnd/>
            </a:ln>
          </p:spPr>
          <p:txBody>
            <a:bodyPr wrap="none">
              <a:spAutoFit/>
            </a:bodyPr>
            <a:lstStyle/>
            <a:p>
              <a:pPr eaLnBrk="0" hangingPunct="0"/>
              <a:r>
                <a:rPr lang="en-US">
                  <a:latin typeface="Times New Roman" pitchFamily="18" charset="0"/>
                </a:rPr>
                <a:t>Produce</a:t>
              </a:r>
            </a:p>
            <a:p>
              <a:pPr eaLnBrk="0" hangingPunct="0"/>
              <a:r>
                <a:rPr lang="en-US">
                  <a:latin typeface="Times New Roman" pitchFamily="18" charset="0"/>
                </a:rPr>
                <a:t>PV</a:t>
              </a:r>
              <a:r>
                <a:rPr lang="en-US" baseline="-25000">
                  <a:latin typeface="Times New Roman" pitchFamily="18" charset="0"/>
                </a:rPr>
                <a:t>cost</a:t>
              </a:r>
              <a:r>
                <a:rPr lang="en-US">
                  <a:latin typeface="Times New Roman" pitchFamily="18" charset="0"/>
                </a:rPr>
                <a:t> = 18.07 – 6.25 </a:t>
              </a:r>
            </a:p>
            <a:p>
              <a:pPr eaLnBrk="0" hangingPunct="0"/>
              <a:r>
                <a:rPr lang="en-US">
                  <a:latin typeface="Times New Roman" pitchFamily="18" charset="0"/>
                </a:rPr>
                <a:t>         = </a:t>
              </a:r>
              <a:r>
                <a:rPr lang="en-US">
                  <a:solidFill>
                    <a:srgbClr val="FF0000"/>
                  </a:solidFill>
                  <a:latin typeface="Times New Roman" pitchFamily="18" charset="0"/>
                </a:rPr>
                <a:t>$11.82M</a:t>
              </a:r>
            </a:p>
          </p:txBody>
        </p:sp>
        <p:sp>
          <p:nvSpPr>
            <p:cNvPr id="13358" name="AutoShape 15"/>
            <p:cNvSpPr>
              <a:spLocks/>
            </p:cNvSpPr>
            <p:nvPr/>
          </p:nvSpPr>
          <p:spPr bwMode="auto">
            <a:xfrm>
              <a:off x="3830" y="1062"/>
              <a:ext cx="56" cy="956"/>
            </a:xfrm>
            <a:prstGeom prst="rightBrace">
              <a:avLst>
                <a:gd name="adj1" fmla="val 142262"/>
                <a:gd name="adj2" fmla="val 50000"/>
              </a:avLst>
            </a:prstGeom>
            <a:noFill/>
            <a:ln w="9525">
              <a:solidFill>
                <a:schemeClr val="tx1"/>
              </a:solidFill>
              <a:round/>
              <a:headEnd/>
              <a:tailEnd/>
            </a:ln>
          </p:spPr>
          <p:txBody>
            <a:bodyPr wrap="none" anchor="ctr"/>
            <a:lstStyle/>
            <a:p>
              <a:endParaRPr lang="en-US"/>
            </a:p>
          </p:txBody>
        </p:sp>
        <p:sp>
          <p:nvSpPr>
            <p:cNvPr id="13359" name="Text Box 16"/>
            <p:cNvSpPr txBox="1">
              <a:spLocks noChangeArrowheads="1"/>
            </p:cNvSpPr>
            <p:nvPr/>
          </p:nvSpPr>
          <p:spPr bwMode="auto">
            <a:xfrm>
              <a:off x="3909" y="1405"/>
              <a:ext cx="1693" cy="231"/>
            </a:xfrm>
            <a:prstGeom prst="rect">
              <a:avLst/>
            </a:prstGeom>
            <a:noFill/>
            <a:ln w="9525">
              <a:noFill/>
              <a:miter lim="800000"/>
              <a:headEnd/>
              <a:tailEnd/>
            </a:ln>
          </p:spPr>
          <p:txBody>
            <a:bodyPr wrap="none">
              <a:spAutoFit/>
            </a:bodyPr>
            <a:lstStyle/>
            <a:p>
              <a:pPr eaLnBrk="0" hangingPunct="0"/>
              <a:r>
                <a:rPr lang="en-US" sz="1800" b="1">
                  <a:solidFill>
                    <a:srgbClr val="FF0000"/>
                  </a:solidFill>
                  <a:latin typeface="Times New Roman" pitchFamily="18" charset="0"/>
                </a:rPr>
                <a:t>E</a:t>
              </a:r>
              <a:r>
                <a:rPr lang="en-US" sz="1800" i="1">
                  <a:latin typeface="Times New Roman" pitchFamily="18" charset="0"/>
                </a:rPr>
                <a:t>PV</a:t>
              </a:r>
              <a:r>
                <a:rPr lang="en-US" sz="1800" i="1" baseline="-25000">
                  <a:latin typeface="Times New Roman" pitchFamily="18" charset="0"/>
                </a:rPr>
                <a:t>cost</a:t>
              </a:r>
              <a:r>
                <a:rPr lang="en-US" sz="1800" i="1">
                  <a:latin typeface="Times New Roman" pitchFamily="18" charset="0"/>
                </a:rPr>
                <a:t> = </a:t>
              </a:r>
              <a:r>
                <a:rPr lang="en-US" sz="1800">
                  <a:latin typeface="Times New Roman" pitchFamily="18" charset="0"/>
                </a:rPr>
                <a:t>$6.25 + </a:t>
              </a:r>
              <a:r>
                <a:rPr lang="en-US" sz="1800" i="1">
                  <a:latin typeface="Times New Roman" pitchFamily="18" charset="0"/>
                </a:rPr>
                <a:t>p </a:t>
              </a:r>
              <a:r>
                <a:rPr lang="en-US" sz="1800">
                  <a:latin typeface="Times New Roman" pitchFamily="18" charset="0"/>
                </a:rPr>
                <a:t>$11.82</a:t>
              </a:r>
            </a:p>
          </p:txBody>
        </p:sp>
      </p:grpSp>
      <p:sp>
        <p:nvSpPr>
          <p:cNvPr id="13318" name="Rectangle 18"/>
          <p:cNvSpPr>
            <a:spLocks noChangeArrowheads="1"/>
          </p:cNvSpPr>
          <p:nvPr/>
        </p:nvSpPr>
        <p:spPr bwMode="auto">
          <a:xfrm>
            <a:off x="3425825" y="3578225"/>
            <a:ext cx="155575" cy="1905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13319" name="Oval 19"/>
          <p:cNvSpPr>
            <a:spLocks noChangeArrowheads="1"/>
          </p:cNvSpPr>
          <p:nvPr/>
        </p:nvSpPr>
        <p:spPr bwMode="auto">
          <a:xfrm>
            <a:off x="1936750" y="3973513"/>
            <a:ext cx="207963" cy="207962"/>
          </a:xfrm>
          <a:prstGeom prst="ellipse">
            <a:avLst/>
          </a:prstGeom>
          <a:solidFill>
            <a:srgbClr val="FF0000"/>
          </a:solidFill>
          <a:ln w="9525">
            <a:solidFill>
              <a:schemeClr val="tx1"/>
            </a:solidFill>
            <a:round/>
            <a:headEnd/>
            <a:tailEnd/>
          </a:ln>
        </p:spPr>
        <p:txBody>
          <a:bodyPr wrap="none" anchor="ctr"/>
          <a:lstStyle/>
          <a:p>
            <a:endParaRPr lang="en-US"/>
          </a:p>
        </p:txBody>
      </p:sp>
      <p:sp>
        <p:nvSpPr>
          <p:cNvPr id="13320" name="Freeform 20"/>
          <p:cNvSpPr>
            <a:spLocks/>
          </p:cNvSpPr>
          <p:nvPr/>
        </p:nvSpPr>
        <p:spPr bwMode="auto">
          <a:xfrm>
            <a:off x="2100263" y="3667125"/>
            <a:ext cx="1328737" cy="344488"/>
          </a:xfrm>
          <a:custGeom>
            <a:avLst/>
            <a:gdLst>
              <a:gd name="T0" fmla="*/ 0 w 837"/>
              <a:gd name="T1" fmla="*/ 2147483647 h 217"/>
              <a:gd name="T2" fmla="*/ 2147483647 w 837"/>
              <a:gd name="T3" fmla="*/ 0 h 217"/>
              <a:gd name="T4" fmla="*/ 2147483647 w 837"/>
              <a:gd name="T5" fmla="*/ 0 h 217"/>
              <a:gd name="T6" fmla="*/ 0 60000 65536"/>
              <a:gd name="T7" fmla="*/ 0 60000 65536"/>
              <a:gd name="T8" fmla="*/ 0 60000 65536"/>
              <a:gd name="T9" fmla="*/ 0 w 837"/>
              <a:gd name="T10" fmla="*/ 0 h 217"/>
              <a:gd name="T11" fmla="*/ 837 w 837"/>
              <a:gd name="T12" fmla="*/ 217 h 217"/>
            </a:gdLst>
            <a:ahLst/>
            <a:cxnLst>
              <a:cxn ang="T6">
                <a:pos x="T0" y="T1"/>
              </a:cxn>
              <a:cxn ang="T7">
                <a:pos x="T2" y="T3"/>
              </a:cxn>
              <a:cxn ang="T8">
                <a:pos x="T4" y="T5"/>
              </a:cxn>
            </a:cxnLst>
            <a:rect l="T9" t="T10" r="T11" b="T12"/>
            <a:pathLst>
              <a:path w="837" h="217">
                <a:moveTo>
                  <a:pt x="0" y="217"/>
                </a:moveTo>
                <a:lnTo>
                  <a:pt x="185" y="0"/>
                </a:lnTo>
                <a:lnTo>
                  <a:pt x="837" y="0"/>
                </a:lnTo>
              </a:path>
            </a:pathLst>
          </a:custGeom>
          <a:noFill/>
          <a:ln w="9525">
            <a:solidFill>
              <a:schemeClr val="tx1"/>
            </a:solidFill>
            <a:round/>
            <a:headEnd/>
            <a:tailEnd/>
          </a:ln>
        </p:spPr>
        <p:txBody>
          <a:bodyPr/>
          <a:lstStyle/>
          <a:p>
            <a:endParaRPr lang="en-US"/>
          </a:p>
        </p:txBody>
      </p:sp>
      <p:sp>
        <p:nvSpPr>
          <p:cNvPr id="13321" name="Freeform 21"/>
          <p:cNvSpPr>
            <a:spLocks/>
          </p:cNvSpPr>
          <p:nvPr/>
        </p:nvSpPr>
        <p:spPr bwMode="auto">
          <a:xfrm>
            <a:off x="2100263" y="4164013"/>
            <a:ext cx="1293812" cy="350837"/>
          </a:xfrm>
          <a:custGeom>
            <a:avLst/>
            <a:gdLst>
              <a:gd name="T0" fmla="*/ 0 w 815"/>
              <a:gd name="T1" fmla="*/ 0 h 221"/>
              <a:gd name="T2" fmla="*/ 2147483647 w 815"/>
              <a:gd name="T3" fmla="*/ 2147483647 h 221"/>
              <a:gd name="T4" fmla="*/ 2147483647 w 815"/>
              <a:gd name="T5" fmla="*/ 2147483647 h 221"/>
              <a:gd name="T6" fmla="*/ 0 60000 65536"/>
              <a:gd name="T7" fmla="*/ 0 60000 65536"/>
              <a:gd name="T8" fmla="*/ 0 60000 65536"/>
              <a:gd name="T9" fmla="*/ 0 w 815"/>
              <a:gd name="T10" fmla="*/ 0 h 221"/>
              <a:gd name="T11" fmla="*/ 815 w 815"/>
              <a:gd name="T12" fmla="*/ 221 h 221"/>
            </a:gdLst>
            <a:ahLst/>
            <a:cxnLst>
              <a:cxn ang="T6">
                <a:pos x="T0" y="T1"/>
              </a:cxn>
              <a:cxn ang="T7">
                <a:pos x="T2" y="T3"/>
              </a:cxn>
              <a:cxn ang="T8">
                <a:pos x="T4" y="T5"/>
              </a:cxn>
            </a:cxnLst>
            <a:rect l="T9" t="T10" r="T11" b="T12"/>
            <a:pathLst>
              <a:path w="815" h="221">
                <a:moveTo>
                  <a:pt x="0" y="0"/>
                </a:moveTo>
                <a:lnTo>
                  <a:pt x="185" y="217"/>
                </a:lnTo>
                <a:lnTo>
                  <a:pt x="815" y="221"/>
                </a:lnTo>
              </a:path>
            </a:pathLst>
          </a:custGeom>
          <a:noFill/>
          <a:ln w="9525">
            <a:solidFill>
              <a:schemeClr val="tx1"/>
            </a:solidFill>
            <a:round/>
            <a:headEnd/>
            <a:tailEnd/>
          </a:ln>
        </p:spPr>
        <p:txBody>
          <a:bodyPr/>
          <a:lstStyle/>
          <a:p>
            <a:endParaRPr lang="en-US"/>
          </a:p>
        </p:txBody>
      </p:sp>
      <p:sp>
        <p:nvSpPr>
          <p:cNvPr id="13322" name="Text Box 22"/>
          <p:cNvSpPr txBox="1">
            <a:spLocks noChangeArrowheads="1"/>
          </p:cNvSpPr>
          <p:nvPr/>
        </p:nvSpPr>
        <p:spPr bwMode="auto">
          <a:xfrm>
            <a:off x="2216150" y="3375025"/>
            <a:ext cx="1358900" cy="304800"/>
          </a:xfrm>
          <a:prstGeom prst="rect">
            <a:avLst/>
          </a:prstGeom>
          <a:noFill/>
          <a:ln w="9525">
            <a:noFill/>
            <a:miter lim="800000"/>
            <a:headEnd/>
            <a:tailEnd/>
          </a:ln>
        </p:spPr>
        <p:txBody>
          <a:bodyPr wrap="none">
            <a:spAutoFit/>
          </a:bodyPr>
          <a:lstStyle/>
          <a:p>
            <a:pPr eaLnBrk="0" hangingPunct="0"/>
            <a:r>
              <a:rPr lang="en-US" sz="1400" i="1">
                <a:latin typeface="Times New Roman" pitchFamily="18" charset="0"/>
              </a:rPr>
              <a:t>p </a:t>
            </a:r>
            <a:r>
              <a:rPr lang="en-US" sz="1400">
                <a:latin typeface="Times New Roman" pitchFamily="18" charset="0"/>
              </a:rPr>
              <a:t>= Pr(approval)</a:t>
            </a:r>
            <a:endParaRPr lang="en-US" sz="1400" i="1">
              <a:latin typeface="Times New Roman" pitchFamily="18" charset="0"/>
            </a:endParaRPr>
          </a:p>
        </p:txBody>
      </p:sp>
      <p:sp>
        <p:nvSpPr>
          <p:cNvPr id="13323" name="Text Box 23"/>
          <p:cNvSpPr txBox="1">
            <a:spLocks noChangeArrowheads="1"/>
          </p:cNvSpPr>
          <p:nvPr/>
        </p:nvSpPr>
        <p:spPr bwMode="auto">
          <a:xfrm>
            <a:off x="2216150" y="4556125"/>
            <a:ext cx="465138" cy="304800"/>
          </a:xfrm>
          <a:prstGeom prst="rect">
            <a:avLst/>
          </a:prstGeom>
          <a:noFill/>
          <a:ln w="9525">
            <a:noFill/>
            <a:miter lim="800000"/>
            <a:headEnd/>
            <a:tailEnd/>
          </a:ln>
        </p:spPr>
        <p:txBody>
          <a:bodyPr wrap="none">
            <a:spAutoFit/>
          </a:bodyPr>
          <a:lstStyle/>
          <a:p>
            <a:pPr eaLnBrk="0" hangingPunct="0"/>
            <a:r>
              <a:rPr lang="en-US" sz="1400">
                <a:latin typeface="Times New Roman" pitchFamily="18" charset="0"/>
              </a:rPr>
              <a:t>1- </a:t>
            </a:r>
            <a:r>
              <a:rPr lang="en-US" sz="1400" i="1">
                <a:latin typeface="Times New Roman" pitchFamily="18" charset="0"/>
              </a:rPr>
              <a:t>p</a:t>
            </a:r>
          </a:p>
        </p:txBody>
      </p:sp>
      <p:sp>
        <p:nvSpPr>
          <p:cNvPr id="13324" name="Text Box 24"/>
          <p:cNvSpPr txBox="1">
            <a:spLocks noChangeArrowheads="1"/>
          </p:cNvSpPr>
          <p:nvPr/>
        </p:nvSpPr>
        <p:spPr bwMode="auto">
          <a:xfrm>
            <a:off x="3481388" y="4300538"/>
            <a:ext cx="285750" cy="274637"/>
          </a:xfrm>
          <a:prstGeom prst="rect">
            <a:avLst/>
          </a:prstGeom>
          <a:noFill/>
          <a:ln w="9525">
            <a:noFill/>
            <a:miter lim="800000"/>
            <a:headEnd/>
            <a:tailEnd/>
          </a:ln>
        </p:spPr>
        <p:txBody>
          <a:bodyPr wrap="none">
            <a:spAutoFit/>
          </a:bodyPr>
          <a:lstStyle/>
          <a:p>
            <a:pPr eaLnBrk="0" hangingPunct="0"/>
            <a:r>
              <a:rPr lang="en-US">
                <a:latin typeface="Times New Roman" pitchFamily="18" charset="0"/>
              </a:rPr>
              <a:t>--</a:t>
            </a:r>
          </a:p>
        </p:txBody>
      </p:sp>
      <p:sp>
        <p:nvSpPr>
          <p:cNvPr id="13325" name="Text Box 26"/>
          <p:cNvSpPr txBox="1">
            <a:spLocks noChangeArrowheads="1"/>
          </p:cNvSpPr>
          <p:nvPr/>
        </p:nvSpPr>
        <p:spPr bwMode="auto">
          <a:xfrm>
            <a:off x="3584575" y="3421063"/>
            <a:ext cx="1692275" cy="457200"/>
          </a:xfrm>
          <a:prstGeom prst="rect">
            <a:avLst/>
          </a:prstGeom>
          <a:noFill/>
          <a:ln w="9525">
            <a:noFill/>
            <a:miter lim="800000"/>
            <a:headEnd/>
            <a:tailEnd/>
          </a:ln>
        </p:spPr>
        <p:txBody>
          <a:bodyPr wrap="none">
            <a:spAutoFit/>
          </a:bodyPr>
          <a:lstStyle/>
          <a:p>
            <a:pPr eaLnBrk="0" hangingPunct="0"/>
            <a:r>
              <a:rPr lang="en-US">
                <a:latin typeface="Times New Roman" pitchFamily="18" charset="0"/>
              </a:rPr>
              <a:t>Produce in flexible plant</a:t>
            </a:r>
          </a:p>
          <a:p>
            <a:pPr eaLnBrk="0" hangingPunct="0"/>
            <a:r>
              <a:rPr lang="en-US">
                <a:latin typeface="Times New Roman" pitchFamily="18" charset="0"/>
              </a:rPr>
              <a:t>PV</a:t>
            </a:r>
            <a:r>
              <a:rPr lang="en-US" baseline="-25000">
                <a:latin typeface="Times New Roman" pitchFamily="18" charset="0"/>
              </a:rPr>
              <a:t>cost</a:t>
            </a:r>
            <a:r>
              <a:rPr lang="en-US">
                <a:latin typeface="Times New Roman" pitchFamily="18" charset="0"/>
              </a:rPr>
              <a:t> = </a:t>
            </a:r>
            <a:r>
              <a:rPr lang="en-US">
                <a:solidFill>
                  <a:srgbClr val="FF0000"/>
                </a:solidFill>
                <a:latin typeface="Times New Roman" pitchFamily="18" charset="0"/>
              </a:rPr>
              <a:t>$54.49M</a:t>
            </a:r>
          </a:p>
        </p:txBody>
      </p:sp>
      <p:sp>
        <p:nvSpPr>
          <p:cNvPr id="13326" name="AutoShape 27"/>
          <p:cNvSpPr>
            <a:spLocks/>
          </p:cNvSpPr>
          <p:nvPr/>
        </p:nvSpPr>
        <p:spPr bwMode="auto">
          <a:xfrm>
            <a:off x="6080125" y="3348038"/>
            <a:ext cx="88900" cy="1517650"/>
          </a:xfrm>
          <a:prstGeom prst="rightBrace">
            <a:avLst>
              <a:gd name="adj1" fmla="val 142262"/>
              <a:gd name="adj2" fmla="val 50000"/>
            </a:avLst>
          </a:prstGeom>
          <a:noFill/>
          <a:ln w="9525">
            <a:solidFill>
              <a:schemeClr val="tx1"/>
            </a:solidFill>
            <a:round/>
            <a:headEnd/>
            <a:tailEnd/>
          </a:ln>
        </p:spPr>
        <p:txBody>
          <a:bodyPr wrap="none" anchor="ctr"/>
          <a:lstStyle/>
          <a:p>
            <a:endParaRPr lang="en-US"/>
          </a:p>
        </p:txBody>
      </p:sp>
      <p:sp>
        <p:nvSpPr>
          <p:cNvPr id="13327" name="Text Box 28"/>
          <p:cNvSpPr txBox="1">
            <a:spLocks noChangeArrowheads="1"/>
          </p:cNvSpPr>
          <p:nvPr/>
        </p:nvSpPr>
        <p:spPr bwMode="auto">
          <a:xfrm>
            <a:off x="6205538" y="3892550"/>
            <a:ext cx="1930400" cy="366713"/>
          </a:xfrm>
          <a:prstGeom prst="rect">
            <a:avLst/>
          </a:prstGeom>
          <a:noFill/>
          <a:ln w="9525">
            <a:noFill/>
            <a:miter lim="800000"/>
            <a:headEnd/>
            <a:tailEnd/>
          </a:ln>
        </p:spPr>
        <p:txBody>
          <a:bodyPr wrap="none">
            <a:spAutoFit/>
          </a:bodyPr>
          <a:lstStyle/>
          <a:p>
            <a:pPr eaLnBrk="0" hangingPunct="0"/>
            <a:r>
              <a:rPr lang="en-US" sz="1800" b="1">
                <a:solidFill>
                  <a:srgbClr val="FF0000"/>
                </a:solidFill>
                <a:latin typeface="Times New Roman" pitchFamily="18" charset="0"/>
              </a:rPr>
              <a:t>E</a:t>
            </a:r>
            <a:r>
              <a:rPr lang="en-US" sz="1800" i="1">
                <a:latin typeface="Times New Roman" pitchFamily="18" charset="0"/>
              </a:rPr>
              <a:t>PV</a:t>
            </a:r>
            <a:r>
              <a:rPr lang="en-US" sz="1800" i="1" baseline="-25000">
                <a:latin typeface="Times New Roman" pitchFamily="18" charset="0"/>
              </a:rPr>
              <a:t>cost</a:t>
            </a:r>
            <a:r>
              <a:rPr lang="en-US" sz="1800" i="1">
                <a:latin typeface="Times New Roman" pitchFamily="18" charset="0"/>
              </a:rPr>
              <a:t> = p </a:t>
            </a:r>
            <a:r>
              <a:rPr lang="en-US" sz="1800">
                <a:latin typeface="Times New Roman" pitchFamily="18" charset="0"/>
              </a:rPr>
              <a:t>$54.49</a:t>
            </a:r>
          </a:p>
        </p:txBody>
      </p:sp>
      <p:sp>
        <p:nvSpPr>
          <p:cNvPr id="13328" name="AutoShape 31"/>
          <p:cNvSpPr>
            <a:spLocks noChangeArrowheads="1"/>
          </p:cNvSpPr>
          <p:nvPr/>
        </p:nvSpPr>
        <p:spPr bwMode="auto">
          <a:xfrm>
            <a:off x="4437063" y="1317625"/>
            <a:ext cx="1535112" cy="431800"/>
          </a:xfrm>
          <a:prstGeom prst="wedgeRectCallout">
            <a:avLst>
              <a:gd name="adj1" fmla="val -53824"/>
              <a:gd name="adj2" fmla="val 68014"/>
            </a:avLst>
          </a:prstGeom>
          <a:solidFill>
            <a:srgbClr val="FFFFCC"/>
          </a:solidFill>
          <a:ln w="9525" algn="ctr">
            <a:solidFill>
              <a:schemeClr val="tx1"/>
            </a:solidFill>
            <a:miter lim="800000"/>
            <a:headEnd/>
            <a:tailEnd/>
          </a:ln>
        </p:spPr>
        <p:txBody>
          <a:bodyPr/>
          <a:lstStyle/>
          <a:p>
            <a:pPr algn="ctr"/>
            <a:r>
              <a:rPr lang="en-US">
                <a:latin typeface="Times New Roman" pitchFamily="18" charset="0"/>
              </a:rPr>
              <a:t>Riskless PV from earlier Table 1</a:t>
            </a:r>
          </a:p>
        </p:txBody>
      </p:sp>
      <p:sp>
        <p:nvSpPr>
          <p:cNvPr id="13329" name="AutoShape 32"/>
          <p:cNvSpPr>
            <a:spLocks noChangeArrowheads="1"/>
          </p:cNvSpPr>
          <p:nvPr/>
        </p:nvSpPr>
        <p:spPr bwMode="auto">
          <a:xfrm>
            <a:off x="4251325" y="3930650"/>
            <a:ext cx="1473200" cy="431800"/>
          </a:xfrm>
          <a:prstGeom prst="wedgeRectCallout">
            <a:avLst>
              <a:gd name="adj1" fmla="val -20690"/>
              <a:gd name="adj2" fmla="val -76838"/>
            </a:avLst>
          </a:prstGeom>
          <a:solidFill>
            <a:srgbClr val="FFFFCC"/>
          </a:solidFill>
          <a:ln w="9525" algn="ctr">
            <a:solidFill>
              <a:schemeClr val="tx1"/>
            </a:solidFill>
            <a:miter lim="800000"/>
            <a:headEnd/>
            <a:tailEnd/>
          </a:ln>
        </p:spPr>
        <p:txBody>
          <a:bodyPr/>
          <a:lstStyle/>
          <a:p>
            <a:pPr algn="ctr"/>
            <a:r>
              <a:rPr lang="en-US">
                <a:latin typeface="Times New Roman" pitchFamily="18" charset="0"/>
              </a:rPr>
              <a:t>Riskless PV from earlier Table 1</a:t>
            </a:r>
          </a:p>
        </p:txBody>
      </p:sp>
      <p:sp>
        <p:nvSpPr>
          <p:cNvPr id="13330" name="Rectangle 5"/>
          <p:cNvSpPr>
            <a:spLocks noChangeArrowheads="1"/>
          </p:cNvSpPr>
          <p:nvPr/>
        </p:nvSpPr>
        <p:spPr bwMode="auto">
          <a:xfrm>
            <a:off x="3390900" y="5538788"/>
            <a:ext cx="155575" cy="1905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13331" name="Line 6"/>
          <p:cNvSpPr>
            <a:spLocks noChangeShapeType="1"/>
          </p:cNvSpPr>
          <p:nvPr/>
        </p:nvSpPr>
        <p:spPr bwMode="auto">
          <a:xfrm>
            <a:off x="3536950" y="5626100"/>
            <a:ext cx="242888" cy="0"/>
          </a:xfrm>
          <a:prstGeom prst="line">
            <a:avLst/>
          </a:prstGeom>
          <a:noFill/>
          <a:ln w="9525">
            <a:solidFill>
              <a:schemeClr val="tx1"/>
            </a:solidFill>
            <a:round/>
            <a:headEnd/>
            <a:tailEnd/>
          </a:ln>
        </p:spPr>
        <p:txBody>
          <a:bodyPr/>
          <a:lstStyle/>
          <a:p>
            <a:endParaRPr lang="en-US"/>
          </a:p>
        </p:txBody>
      </p:sp>
      <p:sp>
        <p:nvSpPr>
          <p:cNvPr id="13332" name="Oval 7"/>
          <p:cNvSpPr>
            <a:spLocks noChangeArrowheads="1"/>
          </p:cNvSpPr>
          <p:nvPr/>
        </p:nvSpPr>
        <p:spPr bwMode="auto">
          <a:xfrm>
            <a:off x="3762375" y="5527675"/>
            <a:ext cx="369888" cy="207963"/>
          </a:xfrm>
          <a:prstGeom prst="ellipse">
            <a:avLst/>
          </a:prstGeom>
          <a:solidFill>
            <a:srgbClr val="FF0000"/>
          </a:solidFill>
          <a:ln w="9525">
            <a:solidFill>
              <a:schemeClr val="tx1"/>
            </a:solidFill>
            <a:round/>
            <a:headEnd/>
            <a:tailEnd/>
          </a:ln>
        </p:spPr>
        <p:txBody>
          <a:bodyPr wrap="none" anchor="ctr"/>
          <a:lstStyle/>
          <a:p>
            <a:r>
              <a:rPr lang="en-US"/>
              <a:t>D</a:t>
            </a:r>
          </a:p>
        </p:txBody>
      </p:sp>
      <p:sp>
        <p:nvSpPr>
          <p:cNvPr id="13333" name="Freeform 8"/>
          <p:cNvSpPr>
            <a:spLocks/>
          </p:cNvSpPr>
          <p:nvPr/>
        </p:nvSpPr>
        <p:spPr bwMode="auto">
          <a:xfrm>
            <a:off x="3925888" y="5221288"/>
            <a:ext cx="1328737" cy="344487"/>
          </a:xfrm>
          <a:custGeom>
            <a:avLst/>
            <a:gdLst>
              <a:gd name="T0" fmla="*/ 0 w 837"/>
              <a:gd name="T1" fmla="*/ 2147483647 h 217"/>
              <a:gd name="T2" fmla="*/ 2147483647 w 837"/>
              <a:gd name="T3" fmla="*/ 0 h 217"/>
              <a:gd name="T4" fmla="*/ 2147483647 w 837"/>
              <a:gd name="T5" fmla="*/ 0 h 217"/>
              <a:gd name="T6" fmla="*/ 0 60000 65536"/>
              <a:gd name="T7" fmla="*/ 0 60000 65536"/>
              <a:gd name="T8" fmla="*/ 0 60000 65536"/>
              <a:gd name="T9" fmla="*/ 0 w 837"/>
              <a:gd name="T10" fmla="*/ 0 h 217"/>
              <a:gd name="T11" fmla="*/ 837 w 837"/>
              <a:gd name="T12" fmla="*/ 217 h 217"/>
            </a:gdLst>
            <a:ahLst/>
            <a:cxnLst>
              <a:cxn ang="T6">
                <a:pos x="T0" y="T1"/>
              </a:cxn>
              <a:cxn ang="T7">
                <a:pos x="T2" y="T3"/>
              </a:cxn>
              <a:cxn ang="T8">
                <a:pos x="T4" y="T5"/>
              </a:cxn>
            </a:cxnLst>
            <a:rect l="T9" t="T10" r="T11" b="T12"/>
            <a:pathLst>
              <a:path w="837" h="217">
                <a:moveTo>
                  <a:pt x="0" y="217"/>
                </a:moveTo>
                <a:lnTo>
                  <a:pt x="185" y="0"/>
                </a:lnTo>
                <a:lnTo>
                  <a:pt x="837" y="0"/>
                </a:lnTo>
              </a:path>
            </a:pathLst>
          </a:custGeom>
          <a:noFill/>
          <a:ln w="9525">
            <a:solidFill>
              <a:schemeClr val="tx1"/>
            </a:solidFill>
            <a:round/>
            <a:headEnd/>
            <a:tailEnd/>
          </a:ln>
        </p:spPr>
        <p:txBody>
          <a:bodyPr/>
          <a:lstStyle/>
          <a:p>
            <a:endParaRPr lang="en-US"/>
          </a:p>
        </p:txBody>
      </p:sp>
      <p:sp>
        <p:nvSpPr>
          <p:cNvPr id="13334" name="Freeform 9"/>
          <p:cNvSpPr>
            <a:spLocks/>
          </p:cNvSpPr>
          <p:nvPr/>
        </p:nvSpPr>
        <p:spPr bwMode="auto">
          <a:xfrm>
            <a:off x="3925888" y="5718175"/>
            <a:ext cx="1293812" cy="350838"/>
          </a:xfrm>
          <a:custGeom>
            <a:avLst/>
            <a:gdLst>
              <a:gd name="T0" fmla="*/ 0 w 815"/>
              <a:gd name="T1" fmla="*/ 0 h 221"/>
              <a:gd name="T2" fmla="*/ 2147483647 w 815"/>
              <a:gd name="T3" fmla="*/ 2147483647 h 221"/>
              <a:gd name="T4" fmla="*/ 2147483647 w 815"/>
              <a:gd name="T5" fmla="*/ 2147483647 h 221"/>
              <a:gd name="T6" fmla="*/ 0 60000 65536"/>
              <a:gd name="T7" fmla="*/ 0 60000 65536"/>
              <a:gd name="T8" fmla="*/ 0 60000 65536"/>
              <a:gd name="T9" fmla="*/ 0 w 815"/>
              <a:gd name="T10" fmla="*/ 0 h 221"/>
              <a:gd name="T11" fmla="*/ 815 w 815"/>
              <a:gd name="T12" fmla="*/ 221 h 221"/>
            </a:gdLst>
            <a:ahLst/>
            <a:cxnLst>
              <a:cxn ang="T6">
                <a:pos x="T0" y="T1"/>
              </a:cxn>
              <a:cxn ang="T7">
                <a:pos x="T2" y="T3"/>
              </a:cxn>
              <a:cxn ang="T8">
                <a:pos x="T4" y="T5"/>
              </a:cxn>
            </a:cxnLst>
            <a:rect l="T9" t="T10" r="T11" b="T12"/>
            <a:pathLst>
              <a:path w="815" h="221">
                <a:moveTo>
                  <a:pt x="0" y="0"/>
                </a:moveTo>
                <a:lnTo>
                  <a:pt x="185" y="217"/>
                </a:lnTo>
                <a:lnTo>
                  <a:pt x="815" y="221"/>
                </a:lnTo>
              </a:path>
            </a:pathLst>
          </a:custGeom>
          <a:noFill/>
          <a:ln w="9525">
            <a:solidFill>
              <a:schemeClr val="tx1"/>
            </a:solidFill>
            <a:round/>
            <a:headEnd/>
            <a:tailEnd/>
          </a:ln>
        </p:spPr>
        <p:txBody>
          <a:bodyPr/>
          <a:lstStyle/>
          <a:p>
            <a:endParaRPr lang="en-US"/>
          </a:p>
        </p:txBody>
      </p:sp>
      <p:sp>
        <p:nvSpPr>
          <p:cNvPr id="13335" name="Text Box 10"/>
          <p:cNvSpPr txBox="1">
            <a:spLocks noChangeArrowheads="1"/>
          </p:cNvSpPr>
          <p:nvPr/>
        </p:nvSpPr>
        <p:spPr bwMode="auto">
          <a:xfrm>
            <a:off x="4041775" y="4929188"/>
            <a:ext cx="1157288" cy="307975"/>
          </a:xfrm>
          <a:prstGeom prst="rect">
            <a:avLst/>
          </a:prstGeom>
          <a:noFill/>
          <a:ln w="9525">
            <a:noFill/>
            <a:miter lim="800000"/>
            <a:headEnd/>
            <a:tailEnd/>
          </a:ln>
        </p:spPr>
        <p:txBody>
          <a:bodyPr wrap="none">
            <a:spAutoFit/>
          </a:bodyPr>
          <a:lstStyle/>
          <a:p>
            <a:pPr eaLnBrk="0" hangingPunct="0"/>
            <a:r>
              <a:rPr lang="en-US" sz="1400" i="1">
                <a:latin typeface="Times New Roman" pitchFamily="18" charset="0"/>
              </a:rPr>
              <a:t>High demand</a:t>
            </a:r>
          </a:p>
        </p:txBody>
      </p:sp>
      <p:sp>
        <p:nvSpPr>
          <p:cNvPr id="13336" name="Text Box 11"/>
          <p:cNvSpPr txBox="1">
            <a:spLocks noChangeArrowheads="1"/>
          </p:cNvSpPr>
          <p:nvPr/>
        </p:nvSpPr>
        <p:spPr bwMode="auto">
          <a:xfrm>
            <a:off x="4041775" y="6110288"/>
            <a:ext cx="1108075" cy="307975"/>
          </a:xfrm>
          <a:prstGeom prst="rect">
            <a:avLst/>
          </a:prstGeom>
          <a:noFill/>
          <a:ln w="9525">
            <a:noFill/>
            <a:miter lim="800000"/>
            <a:headEnd/>
            <a:tailEnd/>
          </a:ln>
        </p:spPr>
        <p:txBody>
          <a:bodyPr wrap="none">
            <a:spAutoFit/>
          </a:bodyPr>
          <a:lstStyle/>
          <a:p>
            <a:pPr eaLnBrk="0" hangingPunct="0"/>
            <a:r>
              <a:rPr lang="en-US" sz="1400" i="1">
                <a:latin typeface="Times New Roman" pitchFamily="18" charset="0"/>
              </a:rPr>
              <a:t>Low demand</a:t>
            </a:r>
          </a:p>
        </p:txBody>
      </p:sp>
      <p:sp>
        <p:nvSpPr>
          <p:cNvPr id="13337" name="Text Box 12"/>
          <p:cNvSpPr txBox="1">
            <a:spLocks noChangeArrowheads="1"/>
          </p:cNvSpPr>
          <p:nvPr/>
        </p:nvSpPr>
        <p:spPr bwMode="auto">
          <a:xfrm>
            <a:off x="5275263" y="5854700"/>
            <a:ext cx="895350" cy="276225"/>
          </a:xfrm>
          <a:prstGeom prst="rect">
            <a:avLst/>
          </a:prstGeom>
          <a:noFill/>
          <a:ln w="9525">
            <a:noFill/>
            <a:miter lim="800000"/>
            <a:headEnd/>
            <a:tailEnd/>
          </a:ln>
        </p:spPr>
        <p:txBody>
          <a:bodyPr wrap="none">
            <a:spAutoFit/>
          </a:bodyPr>
          <a:lstStyle/>
          <a:p>
            <a:pPr eaLnBrk="0" hangingPunct="0"/>
            <a:r>
              <a:rPr lang="en-US">
                <a:latin typeface="Times New Roman" pitchFamily="18" charset="0"/>
              </a:rPr>
              <a:t>Stay in flex</a:t>
            </a:r>
          </a:p>
        </p:txBody>
      </p:sp>
      <p:sp>
        <p:nvSpPr>
          <p:cNvPr id="13338" name="Text Box 13"/>
          <p:cNvSpPr txBox="1">
            <a:spLocks noChangeArrowheads="1"/>
          </p:cNvSpPr>
          <p:nvPr/>
        </p:nvSpPr>
        <p:spPr bwMode="auto">
          <a:xfrm>
            <a:off x="3025775" y="5751513"/>
            <a:ext cx="860425" cy="461962"/>
          </a:xfrm>
          <a:prstGeom prst="rect">
            <a:avLst/>
          </a:prstGeom>
          <a:noFill/>
          <a:ln w="9525">
            <a:noFill/>
            <a:miter lim="800000"/>
            <a:headEnd/>
            <a:tailEnd/>
          </a:ln>
        </p:spPr>
        <p:txBody>
          <a:bodyPr wrap="none">
            <a:spAutoFit/>
          </a:bodyPr>
          <a:lstStyle/>
          <a:p>
            <a:pPr algn="ctr" eaLnBrk="0" hangingPunct="0"/>
            <a:r>
              <a:rPr lang="en-US">
                <a:latin typeface="Times New Roman" pitchFamily="18" charset="0"/>
              </a:rPr>
              <a:t>Put in Flex</a:t>
            </a:r>
          </a:p>
          <a:p>
            <a:pPr algn="ctr" eaLnBrk="0" hangingPunct="0"/>
            <a:r>
              <a:rPr lang="en-US">
                <a:latin typeface="Times New Roman" pitchFamily="18" charset="0"/>
              </a:rPr>
              <a:t>for 3 years</a:t>
            </a:r>
          </a:p>
        </p:txBody>
      </p:sp>
      <p:sp>
        <p:nvSpPr>
          <p:cNvPr id="13339" name="Text Box 14"/>
          <p:cNvSpPr txBox="1">
            <a:spLocks noChangeArrowheads="1"/>
          </p:cNvSpPr>
          <p:nvPr/>
        </p:nvSpPr>
        <p:spPr bwMode="auto">
          <a:xfrm>
            <a:off x="5207000" y="4975225"/>
            <a:ext cx="900113" cy="461963"/>
          </a:xfrm>
          <a:prstGeom prst="rect">
            <a:avLst/>
          </a:prstGeom>
          <a:noFill/>
          <a:ln w="9525">
            <a:noFill/>
            <a:miter lim="800000"/>
            <a:headEnd/>
            <a:tailEnd/>
          </a:ln>
        </p:spPr>
        <p:txBody>
          <a:bodyPr wrap="none">
            <a:spAutoFit/>
          </a:bodyPr>
          <a:lstStyle/>
          <a:p>
            <a:pPr eaLnBrk="0" hangingPunct="0"/>
            <a:r>
              <a:rPr lang="en-US">
                <a:latin typeface="Times New Roman" pitchFamily="18" charset="0"/>
              </a:rPr>
              <a:t>Transfer to </a:t>
            </a:r>
          </a:p>
          <a:p>
            <a:pPr eaLnBrk="0" hangingPunct="0"/>
            <a:r>
              <a:rPr lang="en-US">
                <a:latin typeface="Times New Roman" pitchFamily="18" charset="0"/>
              </a:rPr>
              <a:t>specialized</a:t>
            </a:r>
          </a:p>
        </p:txBody>
      </p:sp>
      <p:sp>
        <p:nvSpPr>
          <p:cNvPr id="13340" name="AutoShape 15"/>
          <p:cNvSpPr>
            <a:spLocks/>
          </p:cNvSpPr>
          <p:nvPr/>
        </p:nvSpPr>
        <p:spPr bwMode="auto">
          <a:xfrm>
            <a:off x="6080125" y="5221288"/>
            <a:ext cx="88900" cy="1517650"/>
          </a:xfrm>
          <a:prstGeom prst="rightBrace">
            <a:avLst>
              <a:gd name="adj1" fmla="val 142262"/>
              <a:gd name="adj2" fmla="val 50000"/>
            </a:avLst>
          </a:prstGeom>
          <a:noFill/>
          <a:ln w="9525">
            <a:solidFill>
              <a:schemeClr val="tx1"/>
            </a:solidFill>
            <a:round/>
            <a:headEnd/>
            <a:tailEnd/>
          </a:ln>
        </p:spPr>
        <p:txBody>
          <a:bodyPr wrap="none" anchor="ctr"/>
          <a:lstStyle/>
          <a:p>
            <a:endParaRPr lang="en-US"/>
          </a:p>
        </p:txBody>
      </p:sp>
      <p:sp>
        <p:nvSpPr>
          <p:cNvPr id="13341" name="Text Box 16"/>
          <p:cNvSpPr txBox="1">
            <a:spLocks noChangeArrowheads="1"/>
          </p:cNvSpPr>
          <p:nvPr/>
        </p:nvSpPr>
        <p:spPr bwMode="auto">
          <a:xfrm>
            <a:off x="6205538" y="5765800"/>
            <a:ext cx="1947862" cy="369888"/>
          </a:xfrm>
          <a:prstGeom prst="rect">
            <a:avLst/>
          </a:prstGeom>
          <a:noFill/>
          <a:ln w="9525">
            <a:noFill/>
            <a:miter lim="800000"/>
            <a:headEnd/>
            <a:tailEnd/>
          </a:ln>
        </p:spPr>
        <p:txBody>
          <a:bodyPr wrap="none">
            <a:spAutoFit/>
          </a:bodyPr>
          <a:lstStyle/>
          <a:p>
            <a:pPr eaLnBrk="0" hangingPunct="0"/>
            <a:r>
              <a:rPr lang="en-US" sz="1800" b="1">
                <a:solidFill>
                  <a:srgbClr val="FF0000"/>
                </a:solidFill>
                <a:latin typeface="Times New Roman" pitchFamily="18" charset="0"/>
              </a:rPr>
              <a:t>E</a:t>
            </a:r>
            <a:r>
              <a:rPr lang="en-US" sz="1800" i="1">
                <a:latin typeface="Times New Roman" pitchFamily="18" charset="0"/>
              </a:rPr>
              <a:t>PV</a:t>
            </a:r>
            <a:r>
              <a:rPr lang="en-US" sz="1800" i="1" baseline="-25000">
                <a:latin typeface="Times New Roman" pitchFamily="18" charset="0"/>
              </a:rPr>
              <a:t>cost</a:t>
            </a:r>
            <a:r>
              <a:rPr lang="en-US" sz="1800" i="1">
                <a:latin typeface="Times New Roman" pitchFamily="18" charset="0"/>
              </a:rPr>
              <a:t> = p </a:t>
            </a:r>
            <a:r>
              <a:rPr lang="en-US" sz="1800">
                <a:latin typeface="Times New Roman" pitchFamily="18" charset="0"/>
              </a:rPr>
              <a:t>$24.50</a:t>
            </a:r>
          </a:p>
        </p:txBody>
      </p:sp>
      <p:sp>
        <p:nvSpPr>
          <p:cNvPr id="13342" name="AutoShape 31"/>
          <p:cNvSpPr>
            <a:spLocks noChangeArrowheads="1"/>
          </p:cNvSpPr>
          <p:nvPr/>
        </p:nvSpPr>
        <p:spPr bwMode="auto">
          <a:xfrm>
            <a:off x="4138613" y="6426200"/>
            <a:ext cx="1801812" cy="431800"/>
          </a:xfrm>
          <a:prstGeom prst="wedgeRectCallout">
            <a:avLst>
              <a:gd name="adj1" fmla="val -58903"/>
              <a:gd name="adj2" fmla="val -56745"/>
            </a:avLst>
          </a:prstGeom>
          <a:solidFill>
            <a:srgbClr val="FFFFCC"/>
          </a:solidFill>
          <a:ln w="9525" algn="ctr">
            <a:solidFill>
              <a:schemeClr val="tx1"/>
            </a:solidFill>
            <a:miter lim="800000"/>
            <a:headEnd/>
            <a:tailEnd/>
          </a:ln>
        </p:spPr>
        <p:txBody>
          <a:bodyPr/>
          <a:lstStyle/>
          <a:p>
            <a:pPr algn="ctr"/>
            <a:r>
              <a:rPr lang="en-US">
                <a:latin typeface="Times New Roman" pitchFamily="18" charset="0"/>
              </a:rPr>
              <a:t>Riskless PV = $24.50M from earlier Table 1</a:t>
            </a:r>
          </a:p>
        </p:txBody>
      </p:sp>
      <p:sp>
        <p:nvSpPr>
          <p:cNvPr id="13343" name="Oval 19"/>
          <p:cNvSpPr>
            <a:spLocks noChangeArrowheads="1"/>
          </p:cNvSpPr>
          <p:nvPr/>
        </p:nvSpPr>
        <p:spPr bwMode="auto">
          <a:xfrm>
            <a:off x="1879600" y="5970588"/>
            <a:ext cx="207963" cy="207962"/>
          </a:xfrm>
          <a:prstGeom prst="ellipse">
            <a:avLst/>
          </a:prstGeom>
          <a:solidFill>
            <a:srgbClr val="FF0000"/>
          </a:solidFill>
          <a:ln w="9525">
            <a:solidFill>
              <a:schemeClr val="tx1"/>
            </a:solidFill>
            <a:round/>
            <a:headEnd/>
            <a:tailEnd/>
          </a:ln>
        </p:spPr>
        <p:txBody>
          <a:bodyPr wrap="none" anchor="ctr"/>
          <a:lstStyle/>
          <a:p>
            <a:endParaRPr lang="en-US"/>
          </a:p>
        </p:txBody>
      </p:sp>
      <p:sp>
        <p:nvSpPr>
          <p:cNvPr id="13344" name="Freeform 20"/>
          <p:cNvSpPr>
            <a:spLocks/>
          </p:cNvSpPr>
          <p:nvPr/>
        </p:nvSpPr>
        <p:spPr bwMode="auto">
          <a:xfrm>
            <a:off x="2043113" y="5664200"/>
            <a:ext cx="1328737" cy="344488"/>
          </a:xfrm>
          <a:custGeom>
            <a:avLst/>
            <a:gdLst>
              <a:gd name="T0" fmla="*/ 0 w 837"/>
              <a:gd name="T1" fmla="*/ 2147483647 h 217"/>
              <a:gd name="T2" fmla="*/ 2147483647 w 837"/>
              <a:gd name="T3" fmla="*/ 0 h 217"/>
              <a:gd name="T4" fmla="*/ 2147483647 w 837"/>
              <a:gd name="T5" fmla="*/ 0 h 217"/>
              <a:gd name="T6" fmla="*/ 0 60000 65536"/>
              <a:gd name="T7" fmla="*/ 0 60000 65536"/>
              <a:gd name="T8" fmla="*/ 0 60000 65536"/>
              <a:gd name="T9" fmla="*/ 0 w 837"/>
              <a:gd name="T10" fmla="*/ 0 h 217"/>
              <a:gd name="T11" fmla="*/ 837 w 837"/>
              <a:gd name="T12" fmla="*/ 217 h 217"/>
            </a:gdLst>
            <a:ahLst/>
            <a:cxnLst>
              <a:cxn ang="T6">
                <a:pos x="T0" y="T1"/>
              </a:cxn>
              <a:cxn ang="T7">
                <a:pos x="T2" y="T3"/>
              </a:cxn>
              <a:cxn ang="T8">
                <a:pos x="T4" y="T5"/>
              </a:cxn>
            </a:cxnLst>
            <a:rect l="T9" t="T10" r="T11" b="T12"/>
            <a:pathLst>
              <a:path w="837" h="217">
                <a:moveTo>
                  <a:pt x="0" y="217"/>
                </a:moveTo>
                <a:lnTo>
                  <a:pt x="185" y="0"/>
                </a:lnTo>
                <a:lnTo>
                  <a:pt x="837" y="0"/>
                </a:lnTo>
              </a:path>
            </a:pathLst>
          </a:custGeom>
          <a:noFill/>
          <a:ln w="9525">
            <a:solidFill>
              <a:schemeClr val="tx1"/>
            </a:solidFill>
            <a:round/>
            <a:headEnd/>
            <a:tailEnd/>
          </a:ln>
        </p:spPr>
        <p:txBody>
          <a:bodyPr/>
          <a:lstStyle/>
          <a:p>
            <a:endParaRPr lang="en-US"/>
          </a:p>
        </p:txBody>
      </p:sp>
      <p:sp>
        <p:nvSpPr>
          <p:cNvPr id="13345" name="Freeform 21"/>
          <p:cNvSpPr>
            <a:spLocks/>
          </p:cNvSpPr>
          <p:nvPr/>
        </p:nvSpPr>
        <p:spPr bwMode="auto">
          <a:xfrm>
            <a:off x="2043113" y="6161088"/>
            <a:ext cx="1293812" cy="350837"/>
          </a:xfrm>
          <a:custGeom>
            <a:avLst/>
            <a:gdLst>
              <a:gd name="T0" fmla="*/ 0 w 815"/>
              <a:gd name="T1" fmla="*/ 0 h 221"/>
              <a:gd name="T2" fmla="*/ 2147483647 w 815"/>
              <a:gd name="T3" fmla="*/ 2147483647 h 221"/>
              <a:gd name="T4" fmla="*/ 2147483647 w 815"/>
              <a:gd name="T5" fmla="*/ 2147483647 h 221"/>
              <a:gd name="T6" fmla="*/ 0 60000 65536"/>
              <a:gd name="T7" fmla="*/ 0 60000 65536"/>
              <a:gd name="T8" fmla="*/ 0 60000 65536"/>
              <a:gd name="T9" fmla="*/ 0 w 815"/>
              <a:gd name="T10" fmla="*/ 0 h 221"/>
              <a:gd name="T11" fmla="*/ 815 w 815"/>
              <a:gd name="T12" fmla="*/ 221 h 221"/>
            </a:gdLst>
            <a:ahLst/>
            <a:cxnLst>
              <a:cxn ang="T6">
                <a:pos x="T0" y="T1"/>
              </a:cxn>
              <a:cxn ang="T7">
                <a:pos x="T2" y="T3"/>
              </a:cxn>
              <a:cxn ang="T8">
                <a:pos x="T4" y="T5"/>
              </a:cxn>
            </a:cxnLst>
            <a:rect l="T9" t="T10" r="T11" b="T12"/>
            <a:pathLst>
              <a:path w="815" h="221">
                <a:moveTo>
                  <a:pt x="0" y="0"/>
                </a:moveTo>
                <a:lnTo>
                  <a:pt x="185" y="217"/>
                </a:lnTo>
                <a:lnTo>
                  <a:pt x="815" y="221"/>
                </a:lnTo>
              </a:path>
            </a:pathLst>
          </a:custGeom>
          <a:noFill/>
          <a:ln w="9525">
            <a:solidFill>
              <a:schemeClr val="tx1"/>
            </a:solidFill>
            <a:round/>
            <a:headEnd/>
            <a:tailEnd/>
          </a:ln>
        </p:spPr>
        <p:txBody>
          <a:bodyPr/>
          <a:lstStyle/>
          <a:p>
            <a:endParaRPr lang="en-US"/>
          </a:p>
        </p:txBody>
      </p:sp>
      <p:sp>
        <p:nvSpPr>
          <p:cNvPr id="13346" name="Text Box 22"/>
          <p:cNvSpPr txBox="1">
            <a:spLocks noChangeArrowheads="1"/>
          </p:cNvSpPr>
          <p:nvPr/>
        </p:nvSpPr>
        <p:spPr bwMode="auto">
          <a:xfrm>
            <a:off x="2159000" y="5372100"/>
            <a:ext cx="1358900" cy="304800"/>
          </a:xfrm>
          <a:prstGeom prst="rect">
            <a:avLst/>
          </a:prstGeom>
          <a:noFill/>
          <a:ln w="9525">
            <a:noFill/>
            <a:miter lim="800000"/>
            <a:headEnd/>
            <a:tailEnd/>
          </a:ln>
        </p:spPr>
        <p:txBody>
          <a:bodyPr wrap="none">
            <a:spAutoFit/>
          </a:bodyPr>
          <a:lstStyle/>
          <a:p>
            <a:pPr eaLnBrk="0" hangingPunct="0"/>
            <a:r>
              <a:rPr lang="en-US" sz="1400" i="1">
                <a:latin typeface="Times New Roman" pitchFamily="18" charset="0"/>
              </a:rPr>
              <a:t>p </a:t>
            </a:r>
            <a:r>
              <a:rPr lang="en-US" sz="1400">
                <a:latin typeface="Times New Roman" pitchFamily="18" charset="0"/>
              </a:rPr>
              <a:t>= Pr(approval)</a:t>
            </a:r>
            <a:endParaRPr lang="en-US" sz="1400" i="1">
              <a:latin typeface="Times New Roman" pitchFamily="18" charset="0"/>
            </a:endParaRPr>
          </a:p>
        </p:txBody>
      </p:sp>
      <p:sp>
        <p:nvSpPr>
          <p:cNvPr id="13347" name="Text Box 23"/>
          <p:cNvSpPr txBox="1">
            <a:spLocks noChangeArrowheads="1"/>
          </p:cNvSpPr>
          <p:nvPr/>
        </p:nvSpPr>
        <p:spPr bwMode="auto">
          <a:xfrm>
            <a:off x="2159000" y="6553200"/>
            <a:ext cx="465138" cy="304800"/>
          </a:xfrm>
          <a:prstGeom prst="rect">
            <a:avLst/>
          </a:prstGeom>
          <a:noFill/>
          <a:ln w="9525">
            <a:noFill/>
            <a:miter lim="800000"/>
            <a:headEnd/>
            <a:tailEnd/>
          </a:ln>
        </p:spPr>
        <p:txBody>
          <a:bodyPr wrap="none">
            <a:spAutoFit/>
          </a:bodyPr>
          <a:lstStyle/>
          <a:p>
            <a:pPr eaLnBrk="0" hangingPunct="0"/>
            <a:r>
              <a:rPr lang="en-US" sz="1400">
                <a:latin typeface="Times New Roman" pitchFamily="18" charset="0"/>
              </a:rPr>
              <a:t>1- </a:t>
            </a:r>
            <a:r>
              <a:rPr lang="en-US" sz="1400" i="1">
                <a:latin typeface="Times New Roman" pitchFamily="18" charset="0"/>
              </a:rPr>
              <a:t>p</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5"/>
          <p:cNvSpPr>
            <a:spLocks noChangeArrowheads="1"/>
          </p:cNvSpPr>
          <p:nvPr/>
        </p:nvSpPr>
        <p:spPr bwMode="auto">
          <a:xfrm>
            <a:off x="854075" y="1836738"/>
            <a:ext cx="7272338" cy="388937"/>
          </a:xfrm>
          <a:prstGeom prst="rect">
            <a:avLst/>
          </a:prstGeom>
          <a:solidFill>
            <a:srgbClr val="CCFF66"/>
          </a:solidFill>
          <a:ln w="9525" algn="ctr">
            <a:solidFill>
              <a:schemeClr val="tx1"/>
            </a:solidFill>
            <a:prstDash val="dash"/>
            <a:miter lim="800000"/>
            <a:headEnd/>
            <a:tailEnd/>
          </a:ln>
        </p:spPr>
        <p:txBody>
          <a:bodyPr wrap="none" anchor="ctr">
            <a:spAutoFit/>
          </a:bodyPr>
          <a:lstStyle/>
          <a:p>
            <a:endParaRPr lang="en-US"/>
          </a:p>
        </p:txBody>
      </p:sp>
      <p:sp>
        <p:nvSpPr>
          <p:cNvPr id="14339" name="Rectangle 2"/>
          <p:cNvSpPr>
            <a:spLocks noGrp="1" noChangeArrowheads="1"/>
          </p:cNvSpPr>
          <p:nvPr>
            <p:ph type="title"/>
          </p:nvPr>
        </p:nvSpPr>
        <p:spPr/>
        <p:txBody>
          <a:bodyPr/>
          <a:lstStyle/>
          <a:p>
            <a:r>
              <a:rPr lang="en-US" dirty="0" smtClean="0"/>
              <a:t>Eli Lilly: Incorporating risk of approval</a:t>
            </a:r>
            <a:br>
              <a:rPr lang="en-US" dirty="0" smtClean="0"/>
            </a:br>
            <a:r>
              <a:rPr lang="en-US" dirty="0" smtClean="0"/>
              <a:t>	</a:t>
            </a:r>
            <a:r>
              <a:rPr lang="en-US" dirty="0" smtClean="0"/>
              <a:t> #2: Option </a:t>
            </a:r>
            <a:r>
              <a:rPr lang="en-US" dirty="0" smtClean="0"/>
              <a:t>values of flexibility &amp; link to waste-factor</a:t>
            </a:r>
          </a:p>
        </p:txBody>
      </p:sp>
      <p:sp>
        <p:nvSpPr>
          <p:cNvPr id="14340" name="Rectangle 3"/>
          <p:cNvSpPr>
            <a:spLocks noGrp="1" noChangeArrowheads="1"/>
          </p:cNvSpPr>
          <p:nvPr>
            <p:ph type="body" idx="1"/>
          </p:nvPr>
        </p:nvSpPr>
        <p:spPr/>
        <p:txBody>
          <a:bodyPr/>
          <a:lstStyle/>
          <a:p>
            <a:r>
              <a:rPr lang="en-US" i="1" smtClean="0"/>
              <a:t>Q: what is the option value of flexibility?</a:t>
            </a:r>
          </a:p>
          <a:p>
            <a:endParaRPr lang="en-US" i="1" smtClean="0"/>
          </a:p>
          <a:p>
            <a:r>
              <a:rPr lang="en-US" smtClean="0"/>
              <a:t>Option value of flexible-plant = </a:t>
            </a:r>
            <a:r>
              <a:rPr lang="en-US" sz="1800" smtClean="0"/>
              <a:t>6.25 + </a:t>
            </a:r>
            <a:r>
              <a:rPr lang="en-US" sz="1800" i="1" smtClean="0"/>
              <a:t>p </a:t>
            </a:r>
            <a:r>
              <a:rPr lang="en-US" sz="1800" smtClean="0"/>
              <a:t>11.82 - </a:t>
            </a:r>
            <a:r>
              <a:rPr lang="en-US" sz="1800" i="1" smtClean="0"/>
              <a:t>p </a:t>
            </a:r>
            <a:r>
              <a:rPr lang="en-US" sz="1800" smtClean="0"/>
              <a:t>54.49 = 6.25 – </a:t>
            </a:r>
            <a:r>
              <a:rPr lang="en-US" sz="1800" i="1" smtClean="0"/>
              <a:t>p </a:t>
            </a:r>
            <a:r>
              <a:rPr lang="en-US" sz="1800" smtClean="0"/>
              <a:t>42.67</a:t>
            </a:r>
          </a:p>
          <a:p>
            <a:pPr lvl="1"/>
            <a:r>
              <a:rPr lang="en-US" sz="1600" smtClean="0"/>
              <a:t>Facility decision rule for betazine: </a:t>
            </a:r>
          </a:p>
          <a:p>
            <a:pPr lvl="1"/>
            <a:r>
              <a:rPr lang="en-US" sz="1600" smtClean="0"/>
              <a:t>Prefer flex over specialized if option value &gt; 0  or if  </a:t>
            </a:r>
            <a:r>
              <a:rPr lang="en-US" sz="1600" i="1" smtClean="0"/>
              <a:t>p &lt; </a:t>
            </a:r>
            <a:r>
              <a:rPr lang="en-US" sz="1600" smtClean="0"/>
              <a:t>6.25/42.67 = 14.6% </a:t>
            </a:r>
          </a:p>
          <a:p>
            <a:pPr lvl="1"/>
            <a:r>
              <a:rPr lang="en-US" sz="1600" smtClean="0"/>
              <a:t>This is equivalent to (1/</a:t>
            </a:r>
            <a:r>
              <a:rPr lang="en-US" sz="1600" i="1" smtClean="0"/>
              <a:t>p</a:t>
            </a:r>
            <a:r>
              <a:rPr lang="en-US" sz="1600" smtClean="0"/>
              <a:t>)6.25 + 11.82 &gt; 54.49</a:t>
            </a:r>
          </a:p>
          <a:p>
            <a:pPr lvl="1"/>
            <a:endParaRPr lang="en-US" sz="1600" smtClean="0"/>
          </a:p>
          <a:p>
            <a:pPr lvl="1"/>
            <a:endParaRPr lang="en-US" sz="1600" smtClean="0"/>
          </a:p>
          <a:p>
            <a:r>
              <a:rPr lang="en-US" smtClean="0"/>
              <a:t>Option value of launch-plant = </a:t>
            </a:r>
            <a:r>
              <a:rPr lang="en-US" sz="1800" smtClean="0"/>
              <a:t>6.25 + </a:t>
            </a:r>
            <a:r>
              <a:rPr lang="en-US" sz="1800" i="1" smtClean="0"/>
              <a:t>p </a:t>
            </a:r>
            <a:r>
              <a:rPr lang="en-US" sz="1800" smtClean="0"/>
              <a:t>11.82 - </a:t>
            </a:r>
            <a:r>
              <a:rPr lang="en-US" sz="1800" i="1" smtClean="0"/>
              <a:t>p </a:t>
            </a:r>
            <a:r>
              <a:rPr lang="en-US" sz="1800" smtClean="0"/>
              <a:t>24.50</a:t>
            </a:r>
          </a:p>
          <a:p>
            <a:pPr lvl="1"/>
            <a:r>
              <a:rPr lang="en-US" sz="1600" smtClean="0"/>
              <a:t>Facility decision rule for betazine: </a:t>
            </a:r>
          </a:p>
          <a:p>
            <a:pPr lvl="2"/>
            <a:r>
              <a:rPr lang="en-US" sz="1400" smtClean="0"/>
              <a:t>Launch dominates flex: Option value of launch-plant for Betazine &gt; option value of flex-plant strategy</a:t>
            </a:r>
          </a:p>
          <a:p>
            <a:pPr lvl="2"/>
            <a:r>
              <a:rPr lang="en-US" sz="1400" smtClean="0"/>
              <a:t>Prefer launch over specialized if option value &gt; 0  or if  </a:t>
            </a:r>
            <a:r>
              <a:rPr lang="en-US" sz="1400" i="1" smtClean="0"/>
              <a:t>p &lt; </a:t>
            </a:r>
            <a:r>
              <a:rPr lang="en-US" sz="1400" smtClean="0"/>
              <a:t>6.25/(24.50-11.82) = 49.3% </a:t>
            </a:r>
          </a:p>
          <a:p>
            <a:endParaRPr lang="en-US" i="1" smtClean="0"/>
          </a:p>
          <a:p>
            <a:r>
              <a:rPr lang="en-US" i="1" smtClean="0"/>
              <a:t>Q: why is option value of launch different from flexible?</a:t>
            </a:r>
          </a:p>
        </p:txBody>
      </p:sp>
      <p:sp>
        <p:nvSpPr>
          <p:cNvPr id="14341" name="AutoShape 4"/>
          <p:cNvSpPr>
            <a:spLocks noChangeArrowheads="1"/>
          </p:cNvSpPr>
          <p:nvPr/>
        </p:nvSpPr>
        <p:spPr bwMode="auto">
          <a:xfrm>
            <a:off x="1717675" y="3200400"/>
            <a:ext cx="6408738" cy="541338"/>
          </a:xfrm>
          <a:prstGeom prst="wedgeRectCallout">
            <a:avLst>
              <a:gd name="adj1" fmla="val -21833"/>
              <a:gd name="adj2" fmla="val -79032"/>
            </a:avLst>
          </a:prstGeom>
          <a:solidFill>
            <a:srgbClr val="FFFFCC"/>
          </a:solidFill>
          <a:ln w="9525">
            <a:solidFill>
              <a:schemeClr val="tx1"/>
            </a:solidFill>
            <a:miter lim="800000"/>
            <a:headEnd/>
            <a:tailEnd/>
          </a:ln>
        </p:spPr>
        <p:txBody>
          <a:bodyPr/>
          <a:lstStyle/>
          <a:p>
            <a:pPr algn="ctr" eaLnBrk="0" hangingPunct="0"/>
            <a:r>
              <a:rPr lang="en-US" sz="1600">
                <a:latin typeface="Times New Roman" pitchFamily="18" charset="0"/>
              </a:rPr>
              <a:t>= Risk-adjusted CapEx </a:t>
            </a:r>
          </a:p>
          <a:p>
            <a:pPr algn="ctr" eaLnBrk="0" hangingPunct="0"/>
            <a:r>
              <a:rPr lang="en-US" sz="1600">
                <a:latin typeface="Times New Roman" pitchFamily="18" charset="0"/>
                <a:cs typeface="Times New Roman" pitchFamily="18" charset="0"/>
              </a:rPr>
              <a:t>→</a:t>
            </a:r>
            <a:r>
              <a:rPr lang="en-US" sz="1600">
                <a:latin typeface="Times New Roman" pitchFamily="18" charset="0"/>
              </a:rPr>
              <a:t> Waste Factor Model yields identical decisions to NVP real options!</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5" name="Rectangle 42"/>
          <p:cNvSpPr>
            <a:spLocks noGrp="1" noChangeArrowheads="1"/>
          </p:cNvSpPr>
          <p:nvPr>
            <p:ph type="title"/>
          </p:nvPr>
        </p:nvSpPr>
        <p:spPr/>
        <p:txBody>
          <a:bodyPr/>
          <a:lstStyle/>
          <a:p>
            <a:r>
              <a:rPr lang="en-US" sz="2400" dirty="0" smtClean="0"/>
              <a:t>Eli Lilly: </a:t>
            </a:r>
            <a:r>
              <a:rPr lang="en-US" sz="2400" dirty="0" smtClean="0"/>
              <a:t>Flexibility </a:t>
            </a:r>
            <a:r>
              <a:rPr lang="en-US" sz="2400" dirty="0" smtClean="0"/>
              <a:t>strategy </a:t>
            </a:r>
            <a:r>
              <a:rPr lang="en-US" sz="2400" dirty="0" smtClean="0"/>
              <a:t>tailored by time, product volume, and product risk (using real options #2)</a:t>
            </a:r>
            <a:endParaRPr lang="en-US" sz="2400" dirty="0" smtClean="0"/>
          </a:p>
        </p:txBody>
      </p:sp>
      <p:grpSp>
        <p:nvGrpSpPr>
          <p:cNvPr id="2" name="Group 37"/>
          <p:cNvGrpSpPr>
            <a:grpSpLocks/>
          </p:cNvGrpSpPr>
          <p:nvPr/>
        </p:nvGrpSpPr>
        <p:grpSpPr bwMode="auto">
          <a:xfrm>
            <a:off x="1261319" y="1544495"/>
            <a:ext cx="5395913" cy="2546350"/>
            <a:chOff x="428" y="2538"/>
            <a:chExt cx="3399" cy="1604"/>
          </a:xfrm>
        </p:grpSpPr>
        <p:sp>
          <p:nvSpPr>
            <p:cNvPr id="4107" name="Rectangle 19"/>
            <p:cNvSpPr>
              <a:spLocks noChangeArrowheads="1"/>
            </p:cNvSpPr>
            <p:nvPr/>
          </p:nvSpPr>
          <p:spPr bwMode="auto">
            <a:xfrm>
              <a:off x="1067" y="3185"/>
              <a:ext cx="1051" cy="248"/>
            </a:xfrm>
            <a:prstGeom prst="rect">
              <a:avLst/>
            </a:prstGeom>
            <a:solidFill>
              <a:srgbClr val="FFFFCC"/>
            </a:solidFill>
            <a:ln w="9525">
              <a:solidFill>
                <a:schemeClr val="tx1"/>
              </a:solidFill>
              <a:miter lim="800000"/>
              <a:headEnd/>
              <a:tailEnd/>
            </a:ln>
          </p:spPr>
          <p:txBody>
            <a:bodyPr wrap="none" anchor="ctr"/>
            <a:lstStyle/>
            <a:p>
              <a:pPr algn="ctr" eaLnBrk="0" hangingPunct="0"/>
              <a:r>
                <a:rPr lang="en-US" sz="1800">
                  <a:latin typeface="Times New Roman" pitchFamily="18" charset="0"/>
                </a:rPr>
                <a:t>Flex &amp; Transfer</a:t>
              </a:r>
            </a:p>
          </p:txBody>
        </p:sp>
        <p:sp>
          <p:nvSpPr>
            <p:cNvPr id="4108" name="Rectangle 20"/>
            <p:cNvSpPr>
              <a:spLocks noChangeArrowheads="1"/>
            </p:cNvSpPr>
            <p:nvPr/>
          </p:nvSpPr>
          <p:spPr bwMode="auto">
            <a:xfrm>
              <a:off x="1067" y="2937"/>
              <a:ext cx="1542" cy="248"/>
            </a:xfrm>
            <a:prstGeom prst="rect">
              <a:avLst/>
            </a:prstGeom>
            <a:solidFill>
              <a:srgbClr val="FFFFCC"/>
            </a:solidFill>
            <a:ln w="9525">
              <a:solidFill>
                <a:schemeClr val="tx1"/>
              </a:solidFill>
              <a:miter lim="800000"/>
              <a:headEnd/>
              <a:tailEnd/>
            </a:ln>
          </p:spPr>
          <p:txBody>
            <a:bodyPr wrap="none" anchor="ctr"/>
            <a:lstStyle/>
            <a:p>
              <a:pPr algn="ctr" eaLnBrk="0" hangingPunct="0"/>
              <a:r>
                <a:rPr lang="en-US" sz="1800">
                  <a:latin typeface="Times New Roman" pitchFamily="18" charset="0"/>
                </a:rPr>
                <a:t>Flex &amp; Transfer</a:t>
              </a:r>
            </a:p>
          </p:txBody>
        </p:sp>
        <p:sp>
          <p:nvSpPr>
            <p:cNvPr id="4109" name="Rectangle 21"/>
            <p:cNvSpPr>
              <a:spLocks noChangeArrowheads="1"/>
            </p:cNvSpPr>
            <p:nvPr/>
          </p:nvSpPr>
          <p:spPr bwMode="auto">
            <a:xfrm>
              <a:off x="1067" y="3434"/>
              <a:ext cx="2134" cy="248"/>
            </a:xfrm>
            <a:prstGeom prst="rect">
              <a:avLst/>
            </a:prstGeom>
            <a:solidFill>
              <a:srgbClr val="CCFF66"/>
            </a:solidFill>
            <a:ln w="9525">
              <a:solidFill>
                <a:schemeClr val="tx1"/>
              </a:solidFill>
              <a:miter lim="800000"/>
              <a:headEnd/>
              <a:tailEnd/>
            </a:ln>
          </p:spPr>
          <p:txBody>
            <a:bodyPr wrap="none" anchor="ctr"/>
            <a:lstStyle/>
            <a:p>
              <a:pPr algn="ctr" eaLnBrk="0" hangingPunct="0"/>
              <a:r>
                <a:rPr lang="en-US" sz="1800">
                  <a:latin typeface="Times New Roman" pitchFamily="18" charset="0"/>
                </a:rPr>
                <a:t>Flexible Facility</a:t>
              </a:r>
            </a:p>
          </p:txBody>
        </p:sp>
        <p:sp>
          <p:nvSpPr>
            <p:cNvPr id="4110" name="Rectangle 22"/>
            <p:cNvSpPr>
              <a:spLocks noChangeArrowheads="1"/>
            </p:cNvSpPr>
            <p:nvPr/>
          </p:nvSpPr>
          <p:spPr bwMode="auto">
            <a:xfrm>
              <a:off x="2111" y="3185"/>
              <a:ext cx="1091" cy="248"/>
            </a:xfrm>
            <a:prstGeom prst="rect">
              <a:avLst/>
            </a:prstGeom>
            <a:solidFill>
              <a:srgbClr val="CCECFF"/>
            </a:solidFill>
            <a:ln w="9525">
              <a:solidFill>
                <a:schemeClr val="tx1"/>
              </a:solidFill>
              <a:miter lim="800000"/>
              <a:headEnd/>
              <a:tailEnd/>
            </a:ln>
          </p:spPr>
          <p:txBody>
            <a:bodyPr wrap="none" anchor="ctr"/>
            <a:lstStyle/>
            <a:p>
              <a:pPr algn="ctr" eaLnBrk="0" hangingPunct="0"/>
              <a:r>
                <a:rPr lang="en-US" sz="1800">
                  <a:latin typeface="Times New Roman" pitchFamily="18" charset="0"/>
                </a:rPr>
                <a:t>Specialized</a:t>
              </a:r>
            </a:p>
          </p:txBody>
        </p:sp>
        <p:sp>
          <p:nvSpPr>
            <p:cNvPr id="4111" name="Rectangle 23"/>
            <p:cNvSpPr>
              <a:spLocks noChangeArrowheads="1"/>
            </p:cNvSpPr>
            <p:nvPr/>
          </p:nvSpPr>
          <p:spPr bwMode="auto">
            <a:xfrm>
              <a:off x="2489" y="2936"/>
              <a:ext cx="713" cy="248"/>
            </a:xfrm>
            <a:prstGeom prst="rect">
              <a:avLst/>
            </a:prstGeom>
            <a:solidFill>
              <a:srgbClr val="CCECFF"/>
            </a:solidFill>
            <a:ln w="9525">
              <a:solidFill>
                <a:schemeClr val="tx1"/>
              </a:solidFill>
              <a:miter lim="800000"/>
              <a:headEnd/>
              <a:tailEnd/>
            </a:ln>
          </p:spPr>
          <p:txBody>
            <a:bodyPr wrap="none" anchor="ctr"/>
            <a:lstStyle/>
            <a:p>
              <a:pPr algn="ctr" eaLnBrk="0" hangingPunct="0"/>
              <a:r>
                <a:rPr lang="en-US" sz="1800">
                  <a:latin typeface="Times New Roman" pitchFamily="18" charset="0"/>
                </a:rPr>
                <a:t>Specialized</a:t>
              </a:r>
            </a:p>
          </p:txBody>
        </p:sp>
        <p:sp>
          <p:nvSpPr>
            <p:cNvPr id="4112" name="Rectangle 24"/>
            <p:cNvSpPr>
              <a:spLocks noChangeArrowheads="1"/>
            </p:cNvSpPr>
            <p:nvPr/>
          </p:nvSpPr>
          <p:spPr bwMode="auto">
            <a:xfrm>
              <a:off x="435" y="2538"/>
              <a:ext cx="3392" cy="252"/>
            </a:xfrm>
            <a:prstGeom prst="rect">
              <a:avLst/>
            </a:prstGeom>
            <a:noFill/>
            <a:ln w="9525">
              <a:noFill/>
              <a:miter lim="800000"/>
              <a:headEnd/>
              <a:tailEnd/>
            </a:ln>
          </p:spPr>
          <p:txBody>
            <a:bodyPr wrap="none">
              <a:spAutoFit/>
            </a:bodyPr>
            <a:lstStyle/>
            <a:p>
              <a:pPr eaLnBrk="0" hangingPunct="0"/>
              <a:r>
                <a:rPr lang="en-US" sz="2000" dirty="0">
                  <a:solidFill>
                    <a:schemeClr val="tx2"/>
                  </a:solidFill>
                  <a:latin typeface="Times New Roman" pitchFamily="18" charset="0"/>
                </a:rPr>
                <a:t>Summary: Approval-risk adjusted facility </a:t>
              </a:r>
              <a:r>
                <a:rPr lang="en-US" sz="2000" dirty="0" smtClean="0">
                  <a:solidFill>
                    <a:schemeClr val="tx2"/>
                  </a:solidFill>
                  <a:latin typeface="Times New Roman" pitchFamily="18" charset="0"/>
                </a:rPr>
                <a:t>strategy</a:t>
              </a:r>
              <a:endParaRPr lang="en-US" sz="2000" dirty="0">
                <a:solidFill>
                  <a:schemeClr val="tx2"/>
                </a:solidFill>
                <a:latin typeface="Times New Roman" pitchFamily="18" charset="0"/>
              </a:endParaRPr>
            </a:p>
          </p:txBody>
        </p:sp>
        <p:sp>
          <p:nvSpPr>
            <p:cNvPr id="4113" name="Text Box 25"/>
            <p:cNvSpPr txBox="1">
              <a:spLocks noChangeArrowheads="1"/>
            </p:cNvSpPr>
            <p:nvPr/>
          </p:nvSpPr>
          <p:spPr bwMode="auto">
            <a:xfrm>
              <a:off x="428" y="2942"/>
              <a:ext cx="679" cy="212"/>
            </a:xfrm>
            <a:prstGeom prst="rect">
              <a:avLst/>
            </a:prstGeom>
            <a:noFill/>
            <a:ln w="9525">
              <a:noFill/>
              <a:miter lim="800000"/>
              <a:headEnd/>
              <a:tailEnd/>
            </a:ln>
          </p:spPr>
          <p:txBody>
            <a:bodyPr wrap="none">
              <a:spAutoFit/>
            </a:bodyPr>
            <a:lstStyle/>
            <a:p>
              <a:pPr eaLnBrk="0" hangingPunct="0"/>
              <a:r>
                <a:rPr lang="en-US" sz="1600" b="1" i="1">
                  <a:latin typeface="Times New Roman" pitchFamily="18" charset="0"/>
                </a:rPr>
                <a:t>Alphatine:</a:t>
              </a:r>
            </a:p>
          </p:txBody>
        </p:sp>
        <p:sp>
          <p:nvSpPr>
            <p:cNvPr id="4114" name="Text Box 26"/>
            <p:cNvSpPr txBox="1">
              <a:spLocks noChangeArrowheads="1"/>
            </p:cNvSpPr>
            <p:nvPr/>
          </p:nvSpPr>
          <p:spPr bwMode="auto">
            <a:xfrm>
              <a:off x="428" y="3213"/>
              <a:ext cx="615" cy="212"/>
            </a:xfrm>
            <a:prstGeom prst="rect">
              <a:avLst/>
            </a:prstGeom>
            <a:noFill/>
            <a:ln w="9525">
              <a:noFill/>
              <a:miter lim="800000"/>
              <a:headEnd/>
              <a:tailEnd/>
            </a:ln>
          </p:spPr>
          <p:txBody>
            <a:bodyPr wrap="none">
              <a:spAutoFit/>
            </a:bodyPr>
            <a:lstStyle/>
            <a:p>
              <a:pPr eaLnBrk="0" hangingPunct="0"/>
              <a:r>
                <a:rPr lang="en-US" sz="1600" b="1" i="1">
                  <a:latin typeface="Times New Roman" pitchFamily="18" charset="0"/>
                </a:rPr>
                <a:t>Betazine:</a:t>
              </a:r>
            </a:p>
          </p:txBody>
        </p:sp>
        <p:sp>
          <p:nvSpPr>
            <p:cNvPr id="4115" name="Text Box 27"/>
            <p:cNvSpPr txBox="1">
              <a:spLocks noChangeArrowheads="1"/>
            </p:cNvSpPr>
            <p:nvPr/>
          </p:nvSpPr>
          <p:spPr bwMode="auto">
            <a:xfrm>
              <a:off x="428" y="3467"/>
              <a:ext cx="672" cy="212"/>
            </a:xfrm>
            <a:prstGeom prst="rect">
              <a:avLst/>
            </a:prstGeom>
            <a:noFill/>
            <a:ln w="9525">
              <a:noFill/>
              <a:miter lim="800000"/>
              <a:headEnd/>
              <a:tailEnd/>
            </a:ln>
          </p:spPr>
          <p:txBody>
            <a:bodyPr wrap="none">
              <a:spAutoFit/>
            </a:bodyPr>
            <a:lstStyle/>
            <a:p>
              <a:pPr eaLnBrk="0" hangingPunct="0"/>
              <a:r>
                <a:rPr lang="en-US" sz="1600" b="1" i="1">
                  <a:latin typeface="Times New Roman" pitchFamily="18" charset="0"/>
                </a:rPr>
                <a:t>Clorazine:</a:t>
              </a:r>
            </a:p>
          </p:txBody>
        </p:sp>
        <p:sp>
          <p:nvSpPr>
            <p:cNvPr id="4116" name="Line 28"/>
            <p:cNvSpPr>
              <a:spLocks noChangeShapeType="1"/>
            </p:cNvSpPr>
            <p:nvPr/>
          </p:nvSpPr>
          <p:spPr bwMode="auto">
            <a:xfrm>
              <a:off x="1062" y="3767"/>
              <a:ext cx="2140" cy="0"/>
            </a:xfrm>
            <a:prstGeom prst="line">
              <a:avLst/>
            </a:prstGeom>
            <a:noFill/>
            <a:ln w="9525">
              <a:solidFill>
                <a:schemeClr val="tx1"/>
              </a:solidFill>
              <a:round/>
              <a:headEnd type="oval" w="med" len="med"/>
              <a:tailEnd type="oval" w="med" len="med"/>
            </a:ln>
          </p:spPr>
          <p:txBody>
            <a:bodyPr/>
            <a:lstStyle/>
            <a:p>
              <a:endParaRPr lang="en-US"/>
            </a:p>
          </p:txBody>
        </p:sp>
        <p:sp>
          <p:nvSpPr>
            <p:cNvPr id="4117" name="Text Box 29"/>
            <p:cNvSpPr txBox="1">
              <a:spLocks noChangeArrowheads="1"/>
            </p:cNvSpPr>
            <p:nvPr/>
          </p:nvSpPr>
          <p:spPr bwMode="auto">
            <a:xfrm>
              <a:off x="1694" y="3930"/>
              <a:ext cx="797" cy="212"/>
            </a:xfrm>
            <a:prstGeom prst="rect">
              <a:avLst/>
            </a:prstGeom>
            <a:noFill/>
            <a:ln w="9525">
              <a:noFill/>
              <a:miter lim="800000"/>
              <a:headEnd/>
              <a:tailEnd/>
            </a:ln>
          </p:spPr>
          <p:txBody>
            <a:bodyPr wrap="none">
              <a:spAutoFit/>
            </a:bodyPr>
            <a:lstStyle/>
            <a:p>
              <a:pPr eaLnBrk="0" hangingPunct="0"/>
              <a:r>
                <a:rPr lang="en-US" sz="1600" b="1" i="1">
                  <a:latin typeface="Times New Roman" pitchFamily="18" charset="0"/>
                </a:rPr>
                <a:t>Pr{approval}</a:t>
              </a:r>
            </a:p>
          </p:txBody>
        </p:sp>
        <p:sp>
          <p:nvSpPr>
            <p:cNvPr id="4118" name="Text Box 30"/>
            <p:cNvSpPr txBox="1">
              <a:spLocks noChangeArrowheads="1"/>
            </p:cNvSpPr>
            <p:nvPr/>
          </p:nvSpPr>
          <p:spPr bwMode="auto">
            <a:xfrm>
              <a:off x="976" y="3768"/>
              <a:ext cx="287" cy="212"/>
            </a:xfrm>
            <a:prstGeom prst="rect">
              <a:avLst/>
            </a:prstGeom>
            <a:noFill/>
            <a:ln w="9525">
              <a:noFill/>
              <a:miter lim="800000"/>
              <a:headEnd/>
              <a:tailEnd/>
            </a:ln>
          </p:spPr>
          <p:txBody>
            <a:bodyPr wrap="none">
              <a:spAutoFit/>
            </a:bodyPr>
            <a:lstStyle/>
            <a:p>
              <a:pPr eaLnBrk="0" hangingPunct="0"/>
              <a:r>
                <a:rPr lang="en-US" sz="1600">
                  <a:latin typeface="Times New Roman" pitchFamily="18" charset="0"/>
                </a:rPr>
                <a:t>0%</a:t>
              </a:r>
            </a:p>
          </p:txBody>
        </p:sp>
        <p:sp>
          <p:nvSpPr>
            <p:cNvPr id="4119" name="Text Box 31"/>
            <p:cNvSpPr txBox="1">
              <a:spLocks noChangeArrowheads="1"/>
            </p:cNvSpPr>
            <p:nvPr/>
          </p:nvSpPr>
          <p:spPr bwMode="auto">
            <a:xfrm>
              <a:off x="3105" y="3768"/>
              <a:ext cx="415" cy="212"/>
            </a:xfrm>
            <a:prstGeom prst="rect">
              <a:avLst/>
            </a:prstGeom>
            <a:noFill/>
            <a:ln w="9525">
              <a:noFill/>
              <a:miter lim="800000"/>
              <a:headEnd/>
              <a:tailEnd/>
            </a:ln>
          </p:spPr>
          <p:txBody>
            <a:bodyPr wrap="none">
              <a:spAutoFit/>
            </a:bodyPr>
            <a:lstStyle/>
            <a:p>
              <a:pPr eaLnBrk="0" hangingPunct="0"/>
              <a:r>
                <a:rPr lang="en-US" sz="1600">
                  <a:latin typeface="Times New Roman" pitchFamily="18" charset="0"/>
                </a:rPr>
                <a:t>100%</a:t>
              </a:r>
            </a:p>
          </p:txBody>
        </p:sp>
        <p:sp>
          <p:nvSpPr>
            <p:cNvPr id="4120" name="Text Box 32"/>
            <p:cNvSpPr txBox="1">
              <a:spLocks noChangeArrowheads="1"/>
            </p:cNvSpPr>
            <p:nvPr/>
          </p:nvSpPr>
          <p:spPr bwMode="auto">
            <a:xfrm>
              <a:off x="2345" y="3750"/>
              <a:ext cx="351" cy="212"/>
            </a:xfrm>
            <a:prstGeom prst="rect">
              <a:avLst/>
            </a:prstGeom>
            <a:noFill/>
            <a:ln w="9525">
              <a:noFill/>
              <a:miter lim="800000"/>
              <a:headEnd/>
              <a:tailEnd/>
            </a:ln>
          </p:spPr>
          <p:txBody>
            <a:bodyPr wrap="none">
              <a:spAutoFit/>
            </a:bodyPr>
            <a:lstStyle/>
            <a:p>
              <a:pPr eaLnBrk="0" hangingPunct="0"/>
              <a:r>
                <a:rPr lang="en-US" sz="1600">
                  <a:latin typeface="Times New Roman" pitchFamily="18" charset="0"/>
                </a:rPr>
                <a:t>64%</a:t>
              </a:r>
            </a:p>
          </p:txBody>
        </p:sp>
        <p:sp>
          <p:nvSpPr>
            <p:cNvPr id="4121" name="Text Box 33"/>
            <p:cNvSpPr txBox="1">
              <a:spLocks noChangeArrowheads="1"/>
            </p:cNvSpPr>
            <p:nvPr/>
          </p:nvSpPr>
          <p:spPr bwMode="auto">
            <a:xfrm>
              <a:off x="1927" y="3744"/>
              <a:ext cx="351" cy="212"/>
            </a:xfrm>
            <a:prstGeom prst="rect">
              <a:avLst/>
            </a:prstGeom>
            <a:noFill/>
            <a:ln w="9525">
              <a:noFill/>
              <a:miter lim="800000"/>
              <a:headEnd/>
              <a:tailEnd/>
            </a:ln>
          </p:spPr>
          <p:txBody>
            <a:bodyPr wrap="none">
              <a:spAutoFit/>
            </a:bodyPr>
            <a:lstStyle/>
            <a:p>
              <a:pPr eaLnBrk="0" hangingPunct="0"/>
              <a:r>
                <a:rPr lang="en-US" sz="1600">
                  <a:latin typeface="Times New Roman" pitchFamily="18" charset="0"/>
                </a:rPr>
                <a:t>49%</a:t>
              </a:r>
            </a:p>
          </p:txBody>
        </p:sp>
        <p:sp>
          <p:nvSpPr>
            <p:cNvPr id="4122" name="Line 34"/>
            <p:cNvSpPr>
              <a:spLocks noChangeShapeType="1"/>
            </p:cNvSpPr>
            <p:nvPr/>
          </p:nvSpPr>
          <p:spPr bwMode="auto">
            <a:xfrm>
              <a:off x="2095" y="3738"/>
              <a:ext cx="0" cy="57"/>
            </a:xfrm>
            <a:prstGeom prst="line">
              <a:avLst/>
            </a:prstGeom>
            <a:noFill/>
            <a:ln w="9525">
              <a:solidFill>
                <a:schemeClr val="tx1"/>
              </a:solidFill>
              <a:round/>
              <a:headEnd/>
              <a:tailEnd/>
            </a:ln>
          </p:spPr>
          <p:txBody>
            <a:bodyPr/>
            <a:lstStyle/>
            <a:p>
              <a:endParaRPr lang="en-US"/>
            </a:p>
          </p:txBody>
        </p:sp>
        <p:sp>
          <p:nvSpPr>
            <p:cNvPr id="4123" name="Line 36"/>
            <p:cNvSpPr>
              <a:spLocks noChangeShapeType="1"/>
            </p:cNvSpPr>
            <p:nvPr/>
          </p:nvSpPr>
          <p:spPr bwMode="auto">
            <a:xfrm>
              <a:off x="2479" y="3744"/>
              <a:ext cx="0" cy="45"/>
            </a:xfrm>
            <a:prstGeom prst="line">
              <a:avLst/>
            </a:prstGeom>
            <a:noFill/>
            <a:ln w="9525">
              <a:solidFill>
                <a:schemeClr val="tx1"/>
              </a:solidFill>
              <a:round/>
              <a:headEnd/>
              <a:tailEnd/>
            </a:ln>
          </p:spPr>
          <p:txBody>
            <a:bodyPr/>
            <a:lstStyle/>
            <a:p>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smtClean="0"/>
              <a:t>Summary: Three Flexibility Value Drivers </a:t>
            </a:r>
            <a:br>
              <a:rPr lang="en-US" smtClean="0"/>
            </a:br>
            <a:r>
              <a:rPr lang="en-US" smtClean="0"/>
              <a:t>	and Product Allocation </a:t>
            </a:r>
            <a:r>
              <a:rPr lang="en-US" sz="2400" i="1" smtClean="0"/>
              <a:t>which products to which plants?</a:t>
            </a:r>
            <a:endParaRPr lang="en-US" smtClean="0"/>
          </a:p>
        </p:txBody>
      </p:sp>
      <p:sp>
        <p:nvSpPr>
          <p:cNvPr id="262147" name="Rectangle 3"/>
          <p:cNvSpPr>
            <a:spLocks noGrp="1" noChangeArrowheads="1"/>
          </p:cNvSpPr>
          <p:nvPr>
            <p:ph type="body" idx="1"/>
          </p:nvPr>
        </p:nvSpPr>
        <p:spPr>
          <a:xfrm>
            <a:off x="455613" y="1114425"/>
            <a:ext cx="8504237" cy="5435600"/>
          </a:xfrm>
        </p:spPr>
        <p:txBody>
          <a:bodyPr/>
          <a:lstStyle/>
          <a:p>
            <a:r>
              <a:rPr lang="en-US" smtClean="0"/>
              <a:t>Economies of Scale: Demand product volumes</a:t>
            </a:r>
          </a:p>
          <a:p>
            <a:pPr lvl="1"/>
            <a:r>
              <a:rPr lang="en-US" smtClean="0"/>
              <a:t>Capacity utilization changes over time (due to demand and yield changes)</a:t>
            </a:r>
          </a:p>
          <a:p>
            <a:pPr lvl="1"/>
            <a:r>
              <a:rPr lang="en-US" smtClean="0"/>
              <a:t>Threshold rule: small-volume products to flex plant, high-volume to specialized</a:t>
            </a:r>
          </a:p>
          <a:p>
            <a:r>
              <a:rPr lang="en-US" smtClean="0"/>
              <a:t>Risk mitigation: Product risk</a:t>
            </a:r>
          </a:p>
          <a:p>
            <a:pPr lvl="1"/>
            <a:r>
              <a:rPr lang="en-US" smtClean="0"/>
              <a:t>Approval (technical risk)</a:t>
            </a:r>
          </a:p>
          <a:p>
            <a:pPr lvl="2"/>
            <a:r>
              <a:rPr lang="en-US" smtClean="0"/>
              <a:t>Affects the choice between dedicated or flexible</a:t>
            </a:r>
          </a:p>
          <a:p>
            <a:pPr lvl="1"/>
            <a:r>
              <a:rPr lang="en-US" smtClean="0"/>
              <a:t>Demand (commercial risk)</a:t>
            </a:r>
          </a:p>
          <a:p>
            <a:pPr lvl="2"/>
            <a:r>
              <a:rPr lang="en-US" smtClean="0"/>
              <a:t>Affects the value of launch</a:t>
            </a:r>
          </a:p>
          <a:p>
            <a:r>
              <a:rPr lang="en-US" smtClean="0"/>
              <a:t>Real options: Allocation flexibility and information updating</a:t>
            </a:r>
          </a:p>
          <a:p>
            <a:pPr lvl="1"/>
            <a:r>
              <a:rPr lang="en-US" smtClean="0"/>
              <a:t>Revenue maximization by ex-post switching to more profitable product</a:t>
            </a:r>
          </a:p>
          <a:p>
            <a:pPr lvl="1"/>
            <a:r>
              <a:rPr lang="en-US" smtClean="0"/>
              <a:t>Abandonment option</a:t>
            </a:r>
          </a:p>
          <a:p>
            <a:pPr lvl="1"/>
            <a:r>
              <a:rPr lang="en-US" smtClean="0"/>
              <a:t>Time to market</a:t>
            </a:r>
          </a:p>
          <a:p>
            <a:pPr lvl="1"/>
            <a:r>
              <a:rPr lang="en-US" smtClean="0"/>
              <a:t>Lead times: Facility construction start date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6214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62147">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6214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62147">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262147">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62147">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262147">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262147">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262147">
                                            <p:txEl>
                                              <p:pRg st="8" end="8"/>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499"/>
                                          </p:stCondLst>
                                        </p:cTn>
                                        <p:tgtEl>
                                          <p:spTgt spid="262147">
                                            <p:txEl>
                                              <p:pRg st="9" end="9"/>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499"/>
                                          </p:stCondLst>
                                        </p:cTn>
                                        <p:tgtEl>
                                          <p:spTgt spid="262147">
                                            <p:txEl>
                                              <p:pRg st="10" end="10"/>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262147">
                                            <p:txEl>
                                              <p:pRg st="11" end="11"/>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499"/>
                                          </p:stCondLst>
                                        </p:cTn>
                                        <p:tgtEl>
                                          <p:spTgt spid="262147">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147" grpId="0" build="p"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sz="2400" smtClean="0">
                <a:latin typeface="Albertus Extra Bold"/>
              </a:rPr>
              <a:t>Learning Points: Capacity Types and Flexibility and Lilly</a:t>
            </a:r>
          </a:p>
        </p:txBody>
      </p:sp>
      <p:sp>
        <p:nvSpPr>
          <p:cNvPr id="269315" name="Rectangle 3"/>
          <p:cNvSpPr>
            <a:spLocks noGrp="1" noChangeArrowheads="1"/>
          </p:cNvSpPr>
          <p:nvPr>
            <p:ph idx="1"/>
          </p:nvPr>
        </p:nvSpPr>
        <p:spPr>
          <a:xfrm>
            <a:off x="455613" y="1040235"/>
            <a:ext cx="8229600" cy="5509790"/>
          </a:xfrm>
        </p:spPr>
        <p:txBody>
          <a:bodyPr/>
          <a:lstStyle/>
          <a:p>
            <a:pPr>
              <a:lnSpc>
                <a:spcPct val="80000"/>
              </a:lnSpc>
            </a:pPr>
            <a:r>
              <a:rPr lang="en-US" sz="1800" b="1" dirty="0" smtClean="0"/>
              <a:t>Designing a capacity strategy includes: </a:t>
            </a:r>
          </a:p>
          <a:p>
            <a:pPr lvl="1">
              <a:lnSpc>
                <a:spcPct val="80000"/>
              </a:lnSpc>
              <a:buFontTx/>
              <a:buAutoNum type="arabicPeriod"/>
            </a:pPr>
            <a:r>
              <a:rPr lang="en-US" dirty="0" smtClean="0"/>
              <a:t>Sizing: for peak demand or risk loosing sales when no inventory smoothing</a:t>
            </a:r>
          </a:p>
          <a:p>
            <a:pPr lvl="1">
              <a:lnSpc>
                <a:spcPct val="80000"/>
              </a:lnSpc>
              <a:buFontTx/>
              <a:buAutoNum type="arabicPeriod"/>
            </a:pPr>
            <a:r>
              <a:rPr lang="en-US" dirty="0" smtClean="0"/>
              <a:t>Timing: </a:t>
            </a:r>
            <a:r>
              <a:rPr lang="en-US" i="1" dirty="0" smtClean="0"/>
              <a:t>when</a:t>
            </a:r>
            <a:r>
              <a:rPr lang="en-US" dirty="0" smtClean="0"/>
              <a:t> to build facility or transfer to other facilities</a:t>
            </a:r>
          </a:p>
          <a:p>
            <a:pPr lvl="1">
              <a:lnSpc>
                <a:spcPct val="80000"/>
              </a:lnSpc>
              <a:buFontTx/>
              <a:buAutoNum type="arabicPeriod"/>
            </a:pPr>
            <a:r>
              <a:rPr lang="en-US" dirty="0" smtClean="0"/>
              <a:t>Type: product-dedicated or flexible capacity?</a:t>
            </a:r>
          </a:p>
          <a:p>
            <a:pPr>
              <a:lnSpc>
                <a:spcPct val="80000"/>
              </a:lnSpc>
            </a:pPr>
            <a:endParaRPr lang="en-US" sz="1800" b="1" dirty="0" smtClean="0"/>
          </a:p>
          <a:p>
            <a:pPr>
              <a:lnSpc>
                <a:spcPct val="80000"/>
              </a:lnSpc>
            </a:pPr>
            <a:r>
              <a:rPr lang="en-US" sz="1800" b="1" dirty="0" smtClean="0"/>
              <a:t>Flexibility</a:t>
            </a:r>
            <a:r>
              <a:rPr lang="en-US" sz="1800" dirty="0" smtClean="0"/>
              <a:t>: typically cost is easy to measure whereas valuation is difficult and driven by:</a:t>
            </a:r>
            <a:endParaRPr lang="en-US" sz="1800" b="1" dirty="0" smtClean="0">
              <a:solidFill>
                <a:srgbClr val="FF0000"/>
              </a:solidFill>
            </a:endParaRPr>
          </a:p>
          <a:p>
            <a:pPr lvl="1">
              <a:lnSpc>
                <a:spcPct val="80000"/>
              </a:lnSpc>
              <a:buFont typeface="Wingdings" pitchFamily="2" charset="2"/>
              <a:buAutoNum type="arabicPeriod"/>
            </a:pPr>
            <a:r>
              <a:rPr lang="en-US" b="1" dirty="0" smtClean="0">
                <a:solidFill>
                  <a:srgbClr val="FF0000"/>
                </a:solidFill>
              </a:rPr>
              <a:t>Economies of scale:</a:t>
            </a:r>
            <a:r>
              <a:rPr lang="en-US" dirty="0" smtClean="0"/>
              <a:t> high volume suggests dedicated capacity, low volume flexible.  </a:t>
            </a:r>
          </a:p>
          <a:p>
            <a:pPr lvl="2">
              <a:lnSpc>
                <a:spcPct val="80000"/>
              </a:lnSpc>
              <a:buFont typeface="Wingdings" pitchFamily="2" charset="2"/>
              <a:buNone/>
            </a:pPr>
            <a:r>
              <a:rPr lang="en-US" sz="1800" b="1" dirty="0" smtClean="0"/>
              <a:t>Tool</a:t>
            </a:r>
            <a:r>
              <a:rPr lang="en-US" sz="1800" dirty="0" smtClean="0"/>
              <a:t>: volume threshold rule</a:t>
            </a:r>
          </a:p>
          <a:p>
            <a:pPr lvl="1">
              <a:lnSpc>
                <a:spcPct val="80000"/>
              </a:lnSpc>
              <a:buFont typeface="Wingdings" pitchFamily="2" charset="2"/>
              <a:buAutoNum type="arabicPeriod"/>
            </a:pPr>
            <a:r>
              <a:rPr lang="en-US" b="1" dirty="0" smtClean="0">
                <a:solidFill>
                  <a:srgbClr val="FF0000"/>
                </a:solidFill>
              </a:rPr>
              <a:t>Risk mitigation</a:t>
            </a:r>
            <a:r>
              <a:rPr lang="en-US" dirty="0" smtClean="0"/>
              <a:t>: flexibility is more valuable with higher approval and demand risk. Impact of </a:t>
            </a:r>
            <a:r>
              <a:rPr lang="en-US" b="1" dirty="0" smtClean="0">
                <a:solidFill>
                  <a:srgbClr val="FF0000"/>
                </a:solidFill>
              </a:rPr>
              <a:t>timing </a:t>
            </a:r>
            <a:r>
              <a:rPr lang="en-US" dirty="0" smtClean="0"/>
              <a:t>of information and postponement (launch strategy with contingent technology switching) to reduce risk. </a:t>
            </a:r>
          </a:p>
          <a:p>
            <a:pPr lvl="2">
              <a:lnSpc>
                <a:spcPct val="80000"/>
              </a:lnSpc>
              <a:buFont typeface="Wingdings" pitchFamily="2" charset="2"/>
              <a:buNone/>
            </a:pPr>
            <a:r>
              <a:rPr lang="en-US" sz="1800" b="1" dirty="0" smtClean="0"/>
              <a:t>Tool</a:t>
            </a:r>
            <a:r>
              <a:rPr lang="en-US" sz="1800" dirty="0" smtClean="0"/>
              <a:t>: real options (abandonment/kill, expansion); waste factors</a:t>
            </a:r>
          </a:p>
          <a:p>
            <a:pPr lvl="1">
              <a:lnSpc>
                <a:spcPct val="80000"/>
              </a:lnSpc>
              <a:buFont typeface="Wingdings" pitchFamily="2" charset="2"/>
              <a:buAutoNum type="arabicPeriod"/>
            </a:pPr>
            <a:r>
              <a:rPr lang="en-US" dirty="0" smtClean="0"/>
              <a:t>(</a:t>
            </a:r>
            <a:r>
              <a:rPr lang="en-US" b="1" dirty="0" smtClean="0">
                <a:solidFill>
                  <a:srgbClr val="FF0000"/>
                </a:solidFill>
              </a:rPr>
              <a:t>Revenue maximization</a:t>
            </a:r>
            <a:r>
              <a:rPr lang="en-US" dirty="0" smtClean="0"/>
              <a:t>: switch to most profitable product + don’t be late)</a:t>
            </a:r>
          </a:p>
          <a:p>
            <a:pPr>
              <a:lnSpc>
                <a:spcPct val="80000"/>
              </a:lnSpc>
            </a:pPr>
            <a:endParaRPr lang="en-US" sz="1800" b="1" dirty="0" smtClean="0"/>
          </a:p>
          <a:p>
            <a:pPr>
              <a:lnSpc>
                <a:spcPct val="80000"/>
              </a:lnSpc>
            </a:pPr>
            <a:r>
              <a:rPr lang="en-US" sz="1800" b="1" dirty="0" smtClean="0"/>
              <a:t>Capacity (technology &amp; facility) strategy </a:t>
            </a:r>
            <a:r>
              <a:rPr lang="en-US" sz="1800" dirty="0" smtClean="0"/>
              <a:t>must be aligned with </a:t>
            </a:r>
            <a:r>
              <a:rPr lang="en-US" sz="1800" dirty="0" smtClean="0">
                <a:solidFill>
                  <a:srgbClr val="FF0000"/>
                </a:solidFill>
              </a:rPr>
              <a:t>new product development</a:t>
            </a:r>
            <a:r>
              <a:rPr lang="en-US" sz="1800" dirty="0" smtClean="0"/>
              <a:t>:</a:t>
            </a:r>
          </a:p>
          <a:p>
            <a:pPr lvl="1">
              <a:lnSpc>
                <a:spcPct val="80000"/>
              </a:lnSpc>
            </a:pPr>
            <a:r>
              <a:rPr lang="en-US" dirty="0" smtClean="0"/>
              <a:t>Align with anticipated volume, risk, and timing of new product introductions </a:t>
            </a:r>
          </a:p>
          <a:p>
            <a:pPr>
              <a:lnSpc>
                <a:spcPct val="80000"/>
              </a:lnSpc>
              <a:buNone/>
            </a:pPr>
            <a:endParaRPr lang="en-US" sz="1800" dirty="0" smtClean="0"/>
          </a:p>
        </p:txBody>
      </p:sp>
      <p:sp>
        <p:nvSpPr>
          <p:cNvPr id="20484" name="Arc 4"/>
          <p:cNvSpPr>
            <a:spLocks/>
          </p:cNvSpPr>
          <p:nvPr/>
        </p:nvSpPr>
        <p:spPr bwMode="auto">
          <a:xfrm flipV="1">
            <a:off x="7698304" y="4363328"/>
            <a:ext cx="906462" cy="1188720"/>
          </a:xfrm>
          <a:custGeom>
            <a:avLst/>
            <a:gdLst>
              <a:gd name="T0" fmla="*/ 2147483647 w 21600"/>
              <a:gd name="T1" fmla="*/ 0 h 25202"/>
              <a:gd name="T2" fmla="*/ 2147483647 w 21600"/>
              <a:gd name="T3" fmla="*/ 2147483647 h 25202"/>
              <a:gd name="T4" fmla="*/ 0 w 21600"/>
              <a:gd name="T5" fmla="*/ 2147483647 h 25202"/>
              <a:gd name="T6" fmla="*/ 0 60000 65536"/>
              <a:gd name="T7" fmla="*/ 0 60000 65536"/>
              <a:gd name="T8" fmla="*/ 0 60000 65536"/>
              <a:gd name="T9" fmla="*/ 0 w 21600"/>
              <a:gd name="T10" fmla="*/ 0 h 25202"/>
              <a:gd name="T11" fmla="*/ 21600 w 21600"/>
              <a:gd name="T12" fmla="*/ 25202 h 25202"/>
            </a:gdLst>
            <a:ahLst/>
            <a:cxnLst>
              <a:cxn ang="T6">
                <a:pos x="T0" y="T1"/>
              </a:cxn>
              <a:cxn ang="T7">
                <a:pos x="T2" y="T3"/>
              </a:cxn>
              <a:cxn ang="T8">
                <a:pos x="T4" y="T5"/>
              </a:cxn>
            </a:cxnLst>
            <a:rect l="T9" t="T10" r="T11" b="T12"/>
            <a:pathLst>
              <a:path w="21600" h="25202" fill="none" extrusionOk="0">
                <a:moveTo>
                  <a:pt x="6341" y="0"/>
                </a:moveTo>
                <a:cubicBezTo>
                  <a:pt x="15410" y="2785"/>
                  <a:pt x="21600" y="11161"/>
                  <a:pt x="21600" y="20648"/>
                </a:cubicBezTo>
                <a:cubicBezTo>
                  <a:pt x="21600" y="22178"/>
                  <a:pt x="21437" y="23705"/>
                  <a:pt x="21114" y="25201"/>
                </a:cubicBezTo>
              </a:path>
              <a:path w="21600" h="25202" stroke="0" extrusionOk="0">
                <a:moveTo>
                  <a:pt x="6341" y="0"/>
                </a:moveTo>
                <a:cubicBezTo>
                  <a:pt x="15410" y="2785"/>
                  <a:pt x="21600" y="11161"/>
                  <a:pt x="21600" y="20648"/>
                </a:cubicBezTo>
                <a:cubicBezTo>
                  <a:pt x="21600" y="22178"/>
                  <a:pt x="21437" y="23705"/>
                  <a:pt x="21114" y="25201"/>
                </a:cubicBezTo>
                <a:lnTo>
                  <a:pt x="0" y="20648"/>
                </a:lnTo>
                <a:close/>
              </a:path>
            </a:pathLst>
          </a:custGeom>
          <a:noFill/>
          <a:ln w="9525">
            <a:solidFill>
              <a:schemeClr val="accent2"/>
            </a:solidFill>
            <a:round/>
            <a:headEnd/>
            <a:tailEnd type="triangle" w="med" len="med"/>
          </a:ln>
        </p:spPr>
        <p:txBody>
          <a:bodyPr wrap="square" anchor="ctr">
            <a:spAutoFit/>
          </a:bodyPr>
          <a:lstStyle/>
          <a:p>
            <a:endParaRPr lang="en-US"/>
          </a:p>
        </p:txBody>
      </p:sp>
      <p:sp>
        <p:nvSpPr>
          <p:cNvPr id="20485" name="Text Box 5"/>
          <p:cNvSpPr txBox="1">
            <a:spLocks noChangeArrowheads="1"/>
          </p:cNvSpPr>
          <p:nvPr/>
        </p:nvSpPr>
        <p:spPr bwMode="auto">
          <a:xfrm>
            <a:off x="8226425" y="4916195"/>
            <a:ext cx="917575" cy="952500"/>
          </a:xfrm>
          <a:prstGeom prst="rect">
            <a:avLst/>
          </a:prstGeom>
          <a:noFill/>
          <a:ln w="9525" algn="ctr">
            <a:solidFill>
              <a:schemeClr val="accent2"/>
            </a:solidFill>
            <a:prstDash val="dash"/>
            <a:miter lim="800000"/>
            <a:headEnd/>
            <a:tailEnd/>
          </a:ln>
        </p:spPr>
        <p:txBody>
          <a:bodyPr>
            <a:spAutoFit/>
          </a:bodyPr>
          <a:lstStyle/>
          <a:p>
            <a:pPr algn="r"/>
            <a:r>
              <a:rPr lang="en-US" sz="1400">
                <a:latin typeface="Times New Roman" pitchFamily="18" charset="0"/>
              </a:rPr>
              <a:t>Need to know value drivers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6931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69315">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69315">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269315">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269315">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269315">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269315">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269315">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269315">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269315">
                                            <p:txEl>
                                              <p:pRg st="10" end="1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269315">
                                            <p:txEl>
                                              <p:pRg st="12" end="12"/>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269315">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9315" grpId="0" build="p"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i="1" dirty="0" smtClean="0"/>
              <a:t>Eli Lilly</a:t>
            </a:r>
            <a:r>
              <a:rPr lang="en-US" dirty="0" smtClean="0"/>
              <a:t>:</a:t>
            </a:r>
            <a:br>
              <a:rPr lang="en-US" dirty="0" smtClean="0"/>
            </a:br>
            <a:r>
              <a:rPr lang="en-US" dirty="0" smtClean="0"/>
              <a:t>	Which value drivers of flexibility are missing?</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Characterizing Flexibility</a:t>
            </a:r>
            <a:endParaRPr lang="en-US" dirty="0"/>
          </a:p>
        </p:txBody>
      </p:sp>
      <p:sp>
        <p:nvSpPr>
          <p:cNvPr id="14" name="TextBox 13"/>
          <p:cNvSpPr txBox="1"/>
          <p:nvPr/>
        </p:nvSpPr>
        <p:spPr>
          <a:xfrm>
            <a:off x="0" y="6393665"/>
            <a:ext cx="6604693" cy="230832"/>
          </a:xfrm>
          <a:prstGeom prst="rect">
            <a:avLst/>
          </a:prstGeom>
          <a:noFill/>
        </p:spPr>
        <p:txBody>
          <a:bodyPr wrap="none" rtlCol="0">
            <a:spAutoFit/>
          </a:bodyPr>
          <a:lstStyle/>
          <a:p>
            <a:pPr fontAlgn="auto">
              <a:spcBef>
                <a:spcPts val="0"/>
              </a:spcBef>
              <a:spcAft>
                <a:spcPts val="0"/>
              </a:spcAft>
            </a:pPr>
            <a:r>
              <a:rPr lang="en-US" sz="900" dirty="0">
                <a:solidFill>
                  <a:prstClr val="black"/>
                </a:solidFill>
                <a:latin typeface="Calibri"/>
              </a:rPr>
              <a:t>Source: Adopted and modified from D.M. Upton, “The Management of Manufacturing Flexibility”, California Management Review. </a:t>
            </a:r>
            <a:r>
              <a:rPr lang="en-US" sz="900" dirty="0" smtClean="0">
                <a:solidFill>
                  <a:prstClr val="black"/>
                </a:solidFill>
                <a:latin typeface="Calibri"/>
              </a:rPr>
              <a:t> </a:t>
            </a:r>
            <a:endParaRPr lang="en-US" sz="900" dirty="0">
              <a:solidFill>
                <a:prstClr val="black"/>
              </a:solidFill>
              <a:latin typeface="Calibri"/>
            </a:endParaRPr>
          </a:p>
        </p:txBody>
      </p:sp>
      <p:graphicFrame>
        <p:nvGraphicFramePr>
          <p:cNvPr id="23" name="Content Placeholder 5"/>
          <p:cNvGraphicFramePr>
            <a:graphicFrameLocks/>
          </p:cNvGraphicFramePr>
          <p:nvPr/>
        </p:nvGraphicFramePr>
        <p:xfrm>
          <a:off x="1600200" y="3017837"/>
          <a:ext cx="6019800" cy="29257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4" name="Isosceles Triangle 23"/>
          <p:cNvSpPr/>
          <p:nvPr/>
        </p:nvSpPr>
        <p:spPr>
          <a:xfrm rot="16200000" flipH="1">
            <a:off x="5334000" y="4762500"/>
            <a:ext cx="2286002" cy="609599"/>
          </a:xfrm>
          <a:prstGeom prst="triangle">
            <a:avLst>
              <a:gd name="adj" fmla="val 49032"/>
            </a:avLst>
          </a:prstGeom>
          <a:solidFill>
            <a:srgbClr val="4F81BD">
              <a:lumMod val="60000"/>
              <a:lumOff val="40000"/>
            </a:srgbClr>
          </a:solidFill>
          <a:ln w="25400" cap="flat" cmpd="sng" algn="ctr">
            <a:solidFill>
              <a:srgbClr val="1F497D"/>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29" name="Rectangle 28"/>
          <p:cNvSpPr/>
          <p:nvPr/>
        </p:nvSpPr>
        <p:spPr>
          <a:xfrm>
            <a:off x="3657600" y="1447800"/>
            <a:ext cx="1828800" cy="914400"/>
          </a:xfrm>
          <a:prstGeom prst="rect">
            <a:avLst/>
          </a:prstGeom>
          <a:solidFill>
            <a:schemeClr val="bg1"/>
          </a:solidFill>
          <a:ln w="25400" cap="flat" cmpd="sng" algn="ctr">
            <a:solidFill>
              <a:srgbClr val="4F81BD">
                <a:shade val="50000"/>
              </a:srgbClr>
            </a:solidFill>
            <a:prstDash val="solid"/>
          </a:ln>
          <a:effectLst/>
        </p:spPr>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sng" strike="noStrike" kern="0" cap="none" spc="0" normalizeH="0" baseline="0" noProof="0" dirty="0" smtClean="0">
                <a:ln>
                  <a:noFill/>
                </a:ln>
                <a:solidFill>
                  <a:sysClr val="windowText" lastClr="000000"/>
                </a:solidFill>
                <a:effectLst/>
                <a:uLnTx/>
                <a:uFillTx/>
                <a:latin typeface="Calibri"/>
                <a:ea typeface="+mn-ea"/>
                <a:cs typeface="+mn-cs"/>
              </a:rPr>
              <a:t>Attribute(s) requiring the ability to change</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30" name="Isosceles Triangle 29"/>
          <p:cNvSpPr/>
          <p:nvPr/>
        </p:nvSpPr>
        <p:spPr>
          <a:xfrm rot="10800000">
            <a:off x="3657600" y="2362200"/>
            <a:ext cx="1828800" cy="609600"/>
          </a:xfrm>
          <a:prstGeom prst="triangle">
            <a:avLst>
              <a:gd name="adj" fmla="val 49032"/>
            </a:avLst>
          </a:prstGeom>
          <a:solidFill>
            <a:srgbClr val="4F81BD">
              <a:lumMod val="60000"/>
              <a:lumOff val="40000"/>
            </a:srgbClr>
          </a:solidFill>
          <a:ln w="25400" cap="flat" cmpd="sng" algn="ctr">
            <a:solidFill>
              <a:srgbClr val="1F497D"/>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1" name="Rectangle 30"/>
          <p:cNvSpPr/>
          <p:nvPr/>
        </p:nvSpPr>
        <p:spPr>
          <a:xfrm>
            <a:off x="6781800" y="3924299"/>
            <a:ext cx="2209800" cy="2286000"/>
          </a:xfrm>
          <a:prstGeom prst="rect">
            <a:avLst/>
          </a:prstGeom>
          <a:solidFill>
            <a:schemeClr val="bg1"/>
          </a:solidFill>
          <a:ln w="25400" cap="flat" cmpd="sng" algn="ctr">
            <a:solidFill>
              <a:srgbClr val="4F81BD">
                <a:shade val="50000"/>
              </a:srgbClr>
            </a:solidFill>
            <a:prstDash val="solid"/>
          </a:ln>
          <a:effectLst/>
        </p:spPr>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sng" strike="noStrike" kern="0" cap="none" spc="0" normalizeH="0" baseline="0" noProof="0" dirty="0" smtClean="0">
                <a:ln>
                  <a:noFill/>
                </a:ln>
                <a:solidFill>
                  <a:sysClr val="windowText" lastClr="000000"/>
                </a:solidFill>
                <a:effectLst/>
                <a:uLnTx/>
                <a:uFillTx/>
                <a:latin typeface="Calibri"/>
                <a:ea typeface="+mn-ea"/>
                <a:cs typeface="+mn-cs"/>
              </a:rPr>
              <a:t>Degree and Consequence of Change</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endParaRPr>
          </a:p>
          <a:p>
            <a:pPr marL="115888" marR="0" lvl="0" indent="-115888"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rPr>
              <a:t>Range: Number of points system can operate at.</a:t>
            </a:r>
          </a:p>
          <a:p>
            <a:pPr marL="115888" marR="0" lvl="0" indent="-115888"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endParaRPr>
          </a:p>
          <a:p>
            <a:pPr marL="115888" marR="0" lvl="0" indent="-115888"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rPr>
              <a:t>Mobility: Ease (cost or time) of moving from one operating point to another. </a:t>
            </a:r>
          </a:p>
          <a:p>
            <a:pPr marL="115888" marR="0" lvl="0" indent="-115888"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endParaRPr>
          </a:p>
          <a:p>
            <a:pPr marL="115888" marR="0" lvl="0" indent="-115888"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rPr>
              <a:t>Uniformity: Performance consistency across the range of operating points..</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ysClr val="windowText" lastClr="000000"/>
              </a:solidFill>
              <a:effectLst/>
              <a:uLnTx/>
              <a:uFillTx/>
              <a:latin typeface="Calibri"/>
              <a:ea typeface="+mn-ea"/>
              <a:cs typeface="+mn-cs"/>
            </a:endParaRPr>
          </a:p>
        </p:txBody>
      </p:sp>
      <p:sp>
        <p:nvSpPr>
          <p:cNvPr id="32" name="Isosceles Triangle 31"/>
          <p:cNvSpPr/>
          <p:nvPr/>
        </p:nvSpPr>
        <p:spPr>
          <a:xfrm rot="5400000">
            <a:off x="1600200" y="4762500"/>
            <a:ext cx="2286002" cy="609599"/>
          </a:xfrm>
          <a:prstGeom prst="triangle">
            <a:avLst>
              <a:gd name="adj" fmla="val 49032"/>
            </a:avLst>
          </a:prstGeom>
          <a:solidFill>
            <a:srgbClr val="4F81BD">
              <a:lumMod val="60000"/>
              <a:lumOff val="40000"/>
            </a:srgbClr>
          </a:solidFill>
          <a:ln w="25400" cap="flat" cmpd="sng" algn="ctr">
            <a:solidFill>
              <a:srgbClr val="1F497D"/>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33" name="Rectangle 32"/>
          <p:cNvSpPr/>
          <p:nvPr/>
        </p:nvSpPr>
        <p:spPr>
          <a:xfrm>
            <a:off x="228600" y="3924299"/>
            <a:ext cx="2209800" cy="2286000"/>
          </a:xfrm>
          <a:prstGeom prst="rect">
            <a:avLst/>
          </a:prstGeom>
          <a:solidFill>
            <a:schemeClr val="bg1"/>
          </a:solidFill>
          <a:ln w="25400" cap="flat" cmpd="sng" algn="ctr">
            <a:solidFill>
              <a:srgbClr val="4F81BD">
                <a:shade val="50000"/>
              </a:srgbClr>
            </a:solidFill>
            <a:prstDash val="solid"/>
          </a:ln>
          <a:effectLst/>
        </p:spPr>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sng" strike="noStrike" kern="0" cap="none" spc="0" normalizeH="0" baseline="0" noProof="0" dirty="0" smtClean="0">
                <a:ln>
                  <a:noFill/>
                </a:ln>
                <a:solidFill>
                  <a:sysClr val="windowText" lastClr="000000"/>
                </a:solidFill>
                <a:effectLst/>
                <a:uLnTx/>
                <a:uFillTx/>
                <a:latin typeface="Calibri"/>
                <a:ea typeface="+mn-ea"/>
                <a:cs typeface="+mn-cs"/>
              </a:rPr>
              <a:t>Time Horizon for Change</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smtClean="0">
              <a:ln>
                <a:noFill/>
              </a:ln>
              <a:solidFill>
                <a:sysClr val="windowText" lastClr="000000"/>
              </a:solidFill>
              <a:effectLst/>
              <a:uLnTx/>
              <a:uFillTx/>
              <a:latin typeface="Calibri"/>
              <a:ea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err="1" smtClean="0">
                <a:ln>
                  <a:noFill/>
                </a:ln>
                <a:solidFill>
                  <a:sysClr val="windowText" lastClr="000000"/>
                </a:solidFill>
                <a:effectLst/>
                <a:uLnTx/>
                <a:uFillTx/>
                <a:latin typeface="Calibri"/>
                <a:ea typeface="+mn-ea"/>
                <a:cs typeface="+mn-cs"/>
              </a:rPr>
              <a:t>Executional</a:t>
            </a:r>
            <a:r>
              <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rPr>
              <a:t> flexibility: Frequent changes, e.g., minute -&gt; weekly.</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rPr>
              <a:t>Tactical flexibility: Occasional changes, e.g., weekly or quarterly.</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smtClean="0">
                <a:ln>
                  <a:noFill/>
                </a:ln>
                <a:solidFill>
                  <a:sysClr val="windowText" lastClr="000000"/>
                </a:solidFill>
                <a:effectLst/>
                <a:uLnTx/>
                <a:uFillTx/>
                <a:latin typeface="Calibri"/>
                <a:ea typeface="+mn-ea"/>
                <a:cs typeface="+mn-cs"/>
              </a:rPr>
              <a:t>Strategic flexibility: Infrequent changes, e.g., quarterly or yearly.</a:t>
            </a:r>
            <a:endParaRPr kumimoji="0" lang="en-US" sz="1100" b="0" i="0" u="none" strike="noStrike" kern="0" cap="none" spc="0" normalizeH="0" baseline="0" noProof="0" dirty="0">
              <a:ln>
                <a:noFill/>
              </a:ln>
              <a:solidFill>
                <a:sysClr val="windowText" lastClr="000000"/>
              </a:solidFill>
              <a:effectLst/>
              <a:uLnTx/>
              <a:uFillTx/>
              <a:latin typeface="Calibri"/>
              <a:ea typeface="+mn-ea"/>
              <a:cs typeface="+mn-cs"/>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2770" name="Title 1"/>
          <p:cNvSpPr>
            <a:spLocks noGrp="1"/>
          </p:cNvSpPr>
          <p:nvPr>
            <p:ph type="title"/>
          </p:nvPr>
        </p:nvSpPr>
        <p:spPr>
          <a:xfrm>
            <a:off x="457200" y="274638"/>
            <a:ext cx="8686800" cy="665162"/>
          </a:xfrm>
        </p:spPr>
        <p:txBody>
          <a:bodyPr/>
          <a:lstStyle/>
          <a:p>
            <a:pPr algn="l"/>
            <a:r>
              <a:rPr lang="en-US" sz="2800" dirty="0" smtClean="0">
                <a:solidFill>
                  <a:schemeClr val="bg1"/>
                </a:solidFill>
              </a:rPr>
              <a:t>VCAP Framework of operations strategy</a:t>
            </a:r>
          </a:p>
        </p:txBody>
      </p:sp>
      <p:graphicFrame>
        <p:nvGraphicFramePr>
          <p:cNvPr id="4" name="Content Placeholder 3"/>
          <p:cNvGraphicFramePr>
            <a:graphicFrameLocks noGrp="1"/>
          </p:cNvGraphicFramePr>
          <p:nvPr>
            <p:ph idx="4294967295"/>
          </p:nvPr>
        </p:nvGraphicFramePr>
        <p:xfrm>
          <a:off x="1208175" y="2123089"/>
          <a:ext cx="4036488" cy="232672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2645352" y="2449102"/>
            <a:ext cx="1151416" cy="461665"/>
          </a:xfrm>
          <a:prstGeom prst="rect">
            <a:avLst/>
          </a:prstGeom>
          <a:noFill/>
        </p:spPr>
        <p:txBody>
          <a:bodyPr>
            <a:spAutoFit/>
          </a:bodyPr>
          <a:lstStyle/>
          <a:p>
            <a:pPr algn="ctr" defTabSz="457200" fontAlgn="auto">
              <a:spcBef>
                <a:spcPts val="0"/>
              </a:spcBef>
              <a:spcAft>
                <a:spcPts val="0"/>
              </a:spcAft>
              <a:defRPr/>
            </a:pPr>
            <a:r>
              <a:rPr lang="en-US" sz="2400" b="1" dirty="0" smtClean="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Value</a:t>
            </a:r>
          </a:p>
        </p:txBody>
      </p:sp>
      <p:sp>
        <p:nvSpPr>
          <p:cNvPr id="6" name="Rectangle 5"/>
          <p:cNvSpPr/>
          <p:nvPr/>
        </p:nvSpPr>
        <p:spPr>
          <a:xfrm>
            <a:off x="1548820" y="3950252"/>
            <a:ext cx="1298824" cy="461665"/>
          </a:xfrm>
          <a:prstGeom prst="rect">
            <a:avLst/>
          </a:prstGeom>
          <a:noFill/>
        </p:spPr>
        <p:txBody>
          <a:bodyPr>
            <a:spAutoFit/>
          </a:bodyPr>
          <a:lstStyle/>
          <a:p>
            <a:pPr algn="ctr" defTabSz="457200" fontAlgn="auto">
              <a:spcBef>
                <a:spcPts val="0"/>
              </a:spcBef>
              <a:spcAft>
                <a:spcPts val="0"/>
              </a:spcAft>
              <a:defRPr/>
            </a:pPr>
            <a:r>
              <a:rPr lang="en-US" sz="24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Assets</a:t>
            </a:r>
          </a:p>
        </p:txBody>
      </p:sp>
      <p:sp>
        <p:nvSpPr>
          <p:cNvPr id="7" name="Rectangle 6"/>
          <p:cNvSpPr/>
          <p:nvPr/>
        </p:nvSpPr>
        <p:spPr>
          <a:xfrm>
            <a:off x="3244312" y="3950252"/>
            <a:ext cx="1918282" cy="461665"/>
          </a:xfrm>
          <a:prstGeom prst="rect">
            <a:avLst/>
          </a:prstGeom>
          <a:noFill/>
        </p:spPr>
        <p:txBody>
          <a:bodyPr>
            <a:spAutoFit/>
          </a:bodyPr>
          <a:lstStyle/>
          <a:p>
            <a:pPr algn="ctr" defTabSz="457200" fontAlgn="auto">
              <a:spcBef>
                <a:spcPts val="0"/>
              </a:spcBef>
              <a:spcAft>
                <a:spcPts val="0"/>
              </a:spcAft>
              <a:defRPr/>
            </a:pPr>
            <a:r>
              <a:rPr lang="en-US" sz="24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Processes</a:t>
            </a:r>
          </a:p>
        </p:txBody>
      </p:sp>
      <p:sp>
        <p:nvSpPr>
          <p:cNvPr id="8" name="Rectangle 7"/>
          <p:cNvSpPr/>
          <p:nvPr/>
        </p:nvSpPr>
        <p:spPr>
          <a:xfrm>
            <a:off x="2063872" y="3324708"/>
            <a:ext cx="2439492" cy="400110"/>
          </a:xfrm>
          <a:prstGeom prst="rect">
            <a:avLst/>
          </a:prstGeom>
          <a:noFill/>
        </p:spPr>
        <p:txBody>
          <a:bodyPr>
            <a:spAutoFit/>
          </a:bodyPr>
          <a:lstStyle/>
          <a:p>
            <a:pPr algn="ctr" defTabSz="457200" fontAlgn="auto">
              <a:spcBef>
                <a:spcPts val="0"/>
              </a:spcBef>
              <a:spcAft>
                <a:spcPts val="0"/>
              </a:spcAft>
              <a:defRPr/>
            </a:pPr>
            <a:r>
              <a:rPr lang="en-US" sz="20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Competencies</a:t>
            </a:r>
          </a:p>
        </p:txBody>
      </p:sp>
      <p:cxnSp>
        <p:nvCxnSpPr>
          <p:cNvPr id="20" name="AutoShape 35"/>
          <p:cNvCxnSpPr>
            <a:cxnSpLocks noChangeShapeType="1"/>
          </p:cNvCxnSpPr>
          <p:nvPr/>
        </p:nvCxnSpPr>
        <p:spPr bwMode="auto">
          <a:xfrm flipH="1">
            <a:off x="692618" y="4449995"/>
            <a:ext cx="1692275" cy="315913"/>
          </a:xfrm>
          <a:prstGeom prst="straightConnector1">
            <a:avLst/>
          </a:prstGeom>
          <a:noFill/>
          <a:ln w="12700">
            <a:solidFill>
              <a:srgbClr val="FFCCCC"/>
            </a:solidFill>
            <a:round/>
            <a:headEnd type="none" w="sm" len="sm"/>
            <a:tailEnd type="none" w="sm" len="sm"/>
          </a:ln>
        </p:spPr>
      </p:cxnSp>
      <p:cxnSp>
        <p:nvCxnSpPr>
          <p:cNvPr id="21" name="AutoShape 36"/>
          <p:cNvCxnSpPr>
            <a:cxnSpLocks noChangeShapeType="1"/>
          </p:cNvCxnSpPr>
          <p:nvPr/>
        </p:nvCxnSpPr>
        <p:spPr bwMode="auto">
          <a:xfrm flipH="1">
            <a:off x="1805455" y="4449995"/>
            <a:ext cx="579438" cy="315913"/>
          </a:xfrm>
          <a:prstGeom prst="straightConnector1">
            <a:avLst/>
          </a:prstGeom>
          <a:noFill/>
          <a:ln w="12700">
            <a:solidFill>
              <a:srgbClr val="FFCCCC"/>
            </a:solidFill>
            <a:round/>
            <a:headEnd type="none" w="sm" len="sm"/>
            <a:tailEnd type="none" w="sm" len="sm"/>
          </a:ln>
        </p:spPr>
      </p:cxnSp>
      <p:cxnSp>
        <p:nvCxnSpPr>
          <p:cNvPr id="25" name="AutoShape 41"/>
          <p:cNvCxnSpPr>
            <a:cxnSpLocks noChangeShapeType="1"/>
          </p:cNvCxnSpPr>
          <p:nvPr/>
        </p:nvCxnSpPr>
        <p:spPr bwMode="auto">
          <a:xfrm flipH="1" flipV="1">
            <a:off x="2384893" y="4449995"/>
            <a:ext cx="1649412" cy="315913"/>
          </a:xfrm>
          <a:prstGeom prst="straightConnector1">
            <a:avLst/>
          </a:prstGeom>
          <a:noFill/>
          <a:ln w="12700">
            <a:solidFill>
              <a:srgbClr val="FFCCCC"/>
            </a:solidFill>
            <a:round/>
            <a:headEnd/>
            <a:tailEnd/>
          </a:ln>
        </p:spPr>
      </p:cxnSp>
      <p:cxnSp>
        <p:nvCxnSpPr>
          <p:cNvPr id="26" name="AutoShape 42"/>
          <p:cNvCxnSpPr>
            <a:cxnSpLocks noChangeShapeType="1"/>
          </p:cNvCxnSpPr>
          <p:nvPr/>
        </p:nvCxnSpPr>
        <p:spPr bwMode="auto">
          <a:xfrm>
            <a:off x="2384893" y="4449995"/>
            <a:ext cx="534987" cy="315913"/>
          </a:xfrm>
          <a:prstGeom prst="straightConnector1">
            <a:avLst/>
          </a:prstGeom>
          <a:noFill/>
          <a:ln w="12700">
            <a:solidFill>
              <a:srgbClr val="FFCCCC"/>
            </a:solidFill>
            <a:round/>
            <a:headEnd/>
            <a:tailEnd/>
          </a:ln>
        </p:spPr>
      </p:cxnSp>
      <p:sp>
        <p:nvSpPr>
          <p:cNvPr id="27" name="Text Box 46"/>
          <p:cNvSpPr txBox="1">
            <a:spLocks noChangeArrowheads="1"/>
          </p:cNvSpPr>
          <p:nvPr/>
        </p:nvSpPr>
        <p:spPr bwMode="auto">
          <a:xfrm>
            <a:off x="203668" y="4761145"/>
            <a:ext cx="1023937" cy="868363"/>
          </a:xfrm>
          <a:prstGeom prst="rect">
            <a:avLst/>
          </a:prstGeom>
          <a:solidFill>
            <a:srgbClr val="FFFF00"/>
          </a:solidFill>
          <a:ln w="9525" algn="ctr">
            <a:solidFill>
              <a:schemeClr val="tx1"/>
            </a:solidFill>
            <a:miter lim="800000"/>
            <a:headEnd/>
            <a:tailEnd/>
          </a:ln>
        </p:spPr>
        <p:txBody>
          <a:bodyPr lIns="0" rIns="0"/>
          <a:lstStyle/>
          <a:p>
            <a:pPr algn="ctr"/>
            <a:r>
              <a:rPr lang="en-US" sz="1600" b="1" dirty="0">
                <a:solidFill>
                  <a:srgbClr val="C0504D"/>
                </a:solidFill>
                <a:latin typeface="Times New Roman" pitchFamily="18" charset="0"/>
                <a:cs typeface="Arial" pitchFamily="34" charset="0"/>
              </a:rPr>
              <a:t>Sizing</a:t>
            </a:r>
          </a:p>
          <a:p>
            <a:pPr algn="ctr"/>
            <a:r>
              <a:rPr lang="en-US" b="1" dirty="0">
                <a:solidFill>
                  <a:prstClr val="black"/>
                </a:solidFill>
                <a:latin typeface="Times New Roman" pitchFamily="18" charset="0"/>
                <a:cs typeface="Arial" pitchFamily="34" charset="0"/>
              </a:rPr>
              <a:t>How much </a:t>
            </a:r>
            <a:r>
              <a:rPr lang="en-US" b="1" dirty="0" smtClean="0">
                <a:solidFill>
                  <a:prstClr val="black"/>
                </a:solidFill>
                <a:latin typeface="Times New Roman" pitchFamily="18" charset="0"/>
                <a:cs typeface="Arial" pitchFamily="34" charset="0"/>
              </a:rPr>
              <a:t>capacity?</a:t>
            </a:r>
            <a:endParaRPr lang="en-US" b="1" dirty="0">
              <a:solidFill>
                <a:prstClr val="black"/>
              </a:solidFill>
              <a:latin typeface="Times New Roman" pitchFamily="18" charset="0"/>
              <a:cs typeface="Arial" pitchFamily="34" charset="0"/>
            </a:endParaRPr>
          </a:p>
        </p:txBody>
      </p:sp>
      <p:sp>
        <p:nvSpPr>
          <p:cNvPr id="28" name="Text Box 47"/>
          <p:cNvSpPr txBox="1">
            <a:spLocks noChangeArrowheads="1"/>
          </p:cNvSpPr>
          <p:nvPr/>
        </p:nvSpPr>
        <p:spPr bwMode="auto">
          <a:xfrm>
            <a:off x="2407835" y="4761145"/>
            <a:ext cx="1270804" cy="868363"/>
          </a:xfrm>
          <a:prstGeom prst="rect">
            <a:avLst/>
          </a:prstGeom>
          <a:solidFill>
            <a:srgbClr val="FFFF00"/>
          </a:solidFill>
          <a:ln w="9525" algn="ctr">
            <a:solidFill>
              <a:schemeClr val="tx1"/>
            </a:solidFill>
            <a:miter lim="800000"/>
            <a:headEnd/>
            <a:tailEnd/>
          </a:ln>
        </p:spPr>
        <p:txBody>
          <a:bodyPr lIns="0" rIns="0"/>
          <a:lstStyle/>
          <a:p>
            <a:pPr algn="ctr"/>
            <a:r>
              <a:rPr lang="en-US" sz="1600" b="1" dirty="0">
                <a:solidFill>
                  <a:srgbClr val="C0504D"/>
                </a:solidFill>
                <a:latin typeface="Times New Roman" pitchFamily="18" charset="0"/>
                <a:cs typeface="Arial" pitchFamily="34" charset="0"/>
              </a:rPr>
              <a:t>Type</a:t>
            </a:r>
          </a:p>
          <a:p>
            <a:pPr algn="ctr"/>
            <a:r>
              <a:rPr lang="en-US" b="1" dirty="0">
                <a:solidFill>
                  <a:prstClr val="black"/>
                </a:solidFill>
                <a:latin typeface="Times New Roman" pitchFamily="18" charset="0"/>
                <a:cs typeface="Arial" pitchFamily="34" charset="0"/>
              </a:rPr>
              <a:t>What </a:t>
            </a:r>
            <a:r>
              <a:rPr lang="en-US" b="1" dirty="0" smtClean="0">
                <a:solidFill>
                  <a:prstClr val="black"/>
                </a:solidFill>
                <a:latin typeface="Times New Roman" pitchFamily="18" charset="0"/>
                <a:cs typeface="Arial" pitchFamily="34" charset="0"/>
              </a:rPr>
              <a:t>kind </a:t>
            </a:r>
            <a:r>
              <a:rPr lang="en-US" b="1" dirty="0">
                <a:solidFill>
                  <a:prstClr val="black"/>
                </a:solidFill>
                <a:latin typeface="Times New Roman" pitchFamily="18" charset="0"/>
                <a:cs typeface="Arial" pitchFamily="34" charset="0"/>
              </a:rPr>
              <a:t>of </a:t>
            </a:r>
            <a:r>
              <a:rPr lang="en-US" b="1" dirty="0" smtClean="0">
                <a:solidFill>
                  <a:prstClr val="black"/>
                </a:solidFill>
                <a:latin typeface="Times New Roman" pitchFamily="18" charset="0"/>
                <a:cs typeface="Arial" pitchFamily="34" charset="0"/>
              </a:rPr>
              <a:t>resources? </a:t>
            </a:r>
          </a:p>
          <a:p>
            <a:pPr algn="ctr"/>
            <a:r>
              <a:rPr lang="en-US" b="1" dirty="0" smtClean="0">
                <a:solidFill>
                  <a:prstClr val="black"/>
                </a:solidFill>
                <a:latin typeface="Times New Roman" pitchFamily="18" charset="0"/>
                <a:cs typeface="Arial" pitchFamily="34" charset="0"/>
              </a:rPr>
              <a:t>Special-Flexible</a:t>
            </a:r>
            <a:endParaRPr lang="en-US" sz="800" b="1" dirty="0">
              <a:solidFill>
                <a:prstClr val="black"/>
              </a:solidFill>
              <a:latin typeface="Times New Roman" pitchFamily="18" charset="0"/>
              <a:cs typeface="Arial" pitchFamily="34" charset="0"/>
            </a:endParaRPr>
          </a:p>
        </p:txBody>
      </p:sp>
      <p:sp>
        <p:nvSpPr>
          <p:cNvPr id="29" name="Text Box 48"/>
          <p:cNvSpPr txBox="1">
            <a:spLocks noChangeArrowheads="1"/>
          </p:cNvSpPr>
          <p:nvPr/>
        </p:nvSpPr>
        <p:spPr bwMode="auto">
          <a:xfrm>
            <a:off x="1314918" y="4761145"/>
            <a:ext cx="1023937" cy="868363"/>
          </a:xfrm>
          <a:prstGeom prst="rect">
            <a:avLst/>
          </a:prstGeom>
          <a:solidFill>
            <a:srgbClr val="FFFF00"/>
          </a:solidFill>
          <a:ln w="9525" algn="ctr">
            <a:solidFill>
              <a:schemeClr val="tx1"/>
            </a:solidFill>
            <a:miter lim="800000"/>
            <a:headEnd/>
            <a:tailEnd/>
          </a:ln>
        </p:spPr>
        <p:txBody>
          <a:bodyPr lIns="0" rIns="0"/>
          <a:lstStyle/>
          <a:p>
            <a:pPr algn="ctr"/>
            <a:r>
              <a:rPr lang="en-US" sz="1600" b="1" dirty="0">
                <a:solidFill>
                  <a:srgbClr val="C0504D"/>
                </a:solidFill>
                <a:latin typeface="Times New Roman" pitchFamily="18" charset="0"/>
                <a:cs typeface="Arial" pitchFamily="34" charset="0"/>
              </a:rPr>
              <a:t>Timing</a:t>
            </a:r>
          </a:p>
          <a:p>
            <a:pPr algn="ctr"/>
            <a:r>
              <a:rPr lang="en-US" b="1" dirty="0">
                <a:solidFill>
                  <a:prstClr val="black"/>
                </a:solidFill>
                <a:latin typeface="Times New Roman" pitchFamily="18" charset="0"/>
                <a:cs typeface="Arial" pitchFamily="34" charset="0"/>
              </a:rPr>
              <a:t>When </a:t>
            </a:r>
            <a:r>
              <a:rPr lang="en-US" b="1" dirty="0" smtClean="0">
                <a:solidFill>
                  <a:prstClr val="black"/>
                </a:solidFill>
                <a:latin typeface="Times New Roman" pitchFamily="18" charset="0"/>
                <a:cs typeface="Arial" pitchFamily="34" charset="0"/>
              </a:rPr>
              <a:t>to expand </a:t>
            </a:r>
            <a:r>
              <a:rPr lang="en-US" b="1" dirty="0">
                <a:solidFill>
                  <a:prstClr val="black"/>
                </a:solidFill>
                <a:latin typeface="Times New Roman" pitchFamily="18" charset="0"/>
                <a:cs typeface="Arial" pitchFamily="34" charset="0"/>
              </a:rPr>
              <a:t>or </a:t>
            </a:r>
            <a:r>
              <a:rPr lang="en-US" b="1" dirty="0" smtClean="0">
                <a:solidFill>
                  <a:prstClr val="black"/>
                </a:solidFill>
                <a:latin typeface="Times New Roman" pitchFamily="18" charset="0"/>
                <a:cs typeface="Arial" pitchFamily="34" charset="0"/>
              </a:rPr>
              <a:t>contract?</a:t>
            </a:r>
            <a:endParaRPr lang="en-US" b="1" dirty="0">
              <a:solidFill>
                <a:prstClr val="black"/>
              </a:solidFill>
              <a:latin typeface="Times New Roman" pitchFamily="18" charset="0"/>
              <a:cs typeface="Arial" pitchFamily="34" charset="0"/>
            </a:endParaRPr>
          </a:p>
        </p:txBody>
      </p:sp>
      <p:sp>
        <p:nvSpPr>
          <p:cNvPr id="30" name="Text Box 49"/>
          <p:cNvSpPr txBox="1">
            <a:spLocks noChangeArrowheads="1"/>
          </p:cNvSpPr>
          <p:nvPr/>
        </p:nvSpPr>
        <p:spPr bwMode="auto">
          <a:xfrm>
            <a:off x="3705578" y="4761145"/>
            <a:ext cx="1023937" cy="868363"/>
          </a:xfrm>
          <a:prstGeom prst="rect">
            <a:avLst/>
          </a:prstGeom>
          <a:solidFill>
            <a:schemeClr val="bg1"/>
          </a:solidFill>
          <a:ln w="9525" algn="ctr">
            <a:solidFill>
              <a:schemeClr val="tx1"/>
            </a:solidFill>
            <a:miter lim="800000"/>
            <a:headEnd/>
            <a:tailEnd/>
          </a:ln>
        </p:spPr>
        <p:txBody>
          <a:bodyPr lIns="0" rIns="0"/>
          <a:lstStyle/>
          <a:p>
            <a:pPr algn="ctr"/>
            <a:r>
              <a:rPr lang="en-US" sz="1600" b="1" dirty="0">
                <a:solidFill>
                  <a:srgbClr val="C0504D"/>
                </a:solidFill>
                <a:latin typeface="Times New Roman" pitchFamily="18" charset="0"/>
                <a:cs typeface="Arial" pitchFamily="34" charset="0"/>
              </a:rPr>
              <a:t>Location</a:t>
            </a:r>
          </a:p>
          <a:p>
            <a:pPr algn="ctr"/>
            <a:r>
              <a:rPr lang="en-US" b="1" dirty="0">
                <a:solidFill>
                  <a:prstClr val="black"/>
                </a:solidFill>
                <a:latin typeface="Times New Roman" pitchFamily="18" charset="0"/>
                <a:cs typeface="Arial" pitchFamily="34" charset="0"/>
              </a:rPr>
              <a:t>Where </a:t>
            </a:r>
            <a:r>
              <a:rPr lang="en-US" b="1" dirty="0" smtClean="0">
                <a:solidFill>
                  <a:prstClr val="black"/>
                </a:solidFill>
                <a:latin typeface="Times New Roman" pitchFamily="18" charset="0"/>
                <a:cs typeface="Arial" pitchFamily="34" charset="0"/>
              </a:rPr>
              <a:t>to position our resources?</a:t>
            </a:r>
            <a:endParaRPr lang="en-US" sz="800" b="1" dirty="0">
              <a:solidFill>
                <a:prstClr val="black"/>
              </a:solidFill>
              <a:latin typeface="Times New Roman" pitchFamily="18" charset="0"/>
              <a:cs typeface="Arial" pitchFamily="34" charset="0"/>
            </a:endParaRPr>
          </a:p>
        </p:txBody>
      </p:sp>
      <p:sp>
        <p:nvSpPr>
          <p:cNvPr id="17" name="Curved Right Arrow 16"/>
          <p:cNvSpPr/>
          <p:nvPr/>
        </p:nvSpPr>
        <p:spPr>
          <a:xfrm rot="8382059">
            <a:off x="4212930" y="1611461"/>
            <a:ext cx="563563" cy="294481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050">
              <a:solidFill>
                <a:prstClr val="black"/>
              </a:solidFill>
            </a:endParaRPr>
          </a:p>
        </p:txBody>
      </p:sp>
      <p:sp>
        <p:nvSpPr>
          <p:cNvPr id="18" name="Rectangle 17"/>
          <p:cNvSpPr/>
          <p:nvPr/>
        </p:nvSpPr>
        <p:spPr>
          <a:xfrm rot="2863666">
            <a:off x="4094907" y="2544986"/>
            <a:ext cx="1748992" cy="461665"/>
          </a:xfrm>
          <a:prstGeom prst="rect">
            <a:avLst/>
          </a:prstGeom>
          <a:noFill/>
        </p:spPr>
        <p:txBody>
          <a:bodyPr>
            <a:spAutoFit/>
          </a:bodyPr>
          <a:lstStyle/>
          <a:p>
            <a:pPr algn="ctr" defTabSz="457200" fontAlgn="auto">
              <a:spcBef>
                <a:spcPts val="0"/>
              </a:spcBef>
              <a:spcAft>
                <a:spcPts val="0"/>
              </a:spcAft>
              <a:defRPr/>
            </a:pPr>
            <a:r>
              <a:rPr lang="en-US" sz="2400" b="1" dirty="0">
                <a:ln w="12700">
                  <a:solidFill>
                    <a:srgbClr val="1F497D">
                      <a:satMod val="155000"/>
                    </a:srgbClr>
                  </a:solidFill>
                  <a:prstDash val="solid"/>
                </a:ln>
                <a:solidFill>
                  <a:srgbClr val="FFFF00"/>
                </a:solidFill>
                <a:effectLst>
                  <a:outerShdw blurRad="41275" dist="20320" dir="1800000" algn="tl" rotWithShape="0">
                    <a:srgbClr val="000000">
                      <a:alpha val="40000"/>
                    </a:srgbClr>
                  </a:outerShdw>
                </a:effectLst>
                <a:latin typeface="Calibri"/>
                <a:cs typeface="Arial" pitchFamily="34" charset="0"/>
              </a:rPr>
              <a:t>Innovation</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i="1" smtClean="0"/>
              <a:t>Eli Lilly</a:t>
            </a:r>
            <a:r>
              <a:rPr lang="en-US" smtClean="0"/>
              <a:t>:</a:t>
            </a:r>
            <a:br>
              <a:rPr lang="en-US" smtClean="0"/>
            </a:br>
            <a:r>
              <a:rPr lang="en-US" smtClean="0"/>
              <a:t>	How can we improve the </a:t>
            </a:r>
            <a:r>
              <a:rPr lang="en-US" i="1" smtClean="0"/>
              <a:t>Time-Cost </a:t>
            </a:r>
            <a:r>
              <a:rPr lang="en-US" smtClean="0"/>
              <a:t>trade-off ?</a:t>
            </a:r>
          </a:p>
        </p:txBody>
      </p:sp>
      <p:sp>
        <p:nvSpPr>
          <p:cNvPr id="272387" name="Rectangle 3"/>
          <p:cNvSpPr>
            <a:spLocks noGrp="1" noChangeArrowheads="1"/>
          </p:cNvSpPr>
          <p:nvPr>
            <p:ph type="body" idx="1"/>
          </p:nvPr>
        </p:nvSpPr>
        <p:spPr/>
        <p:txBody>
          <a:bodyPr/>
          <a:lstStyle/>
          <a:p>
            <a:r>
              <a:rPr lang="en-US" smtClean="0"/>
              <a:t>Improving the trade-off</a:t>
            </a:r>
          </a:p>
          <a:p>
            <a:pPr lvl="1"/>
            <a:r>
              <a:rPr lang="en-US" smtClean="0"/>
              <a:t>Depends on the capacity type strategy!</a:t>
            </a:r>
          </a:p>
          <a:p>
            <a:pPr lvl="1"/>
            <a:endParaRPr lang="en-US" smtClean="0"/>
          </a:p>
          <a:p>
            <a:pPr lvl="1"/>
            <a:r>
              <a:rPr lang="en-US" smtClean="0"/>
              <a:t>How do this?</a:t>
            </a:r>
          </a:p>
          <a:p>
            <a:pPr lvl="1"/>
            <a:endParaRPr lang="en-US" smtClean="0"/>
          </a:p>
          <a:p>
            <a:pPr lvl="1"/>
            <a:endParaRPr lang="en-US" smtClean="0"/>
          </a:p>
          <a:p>
            <a:pPr lvl="1"/>
            <a:endParaRPr lang="en-US" smtClean="0"/>
          </a:p>
          <a:p>
            <a:endParaRPr lang="en-US" smtClean="0"/>
          </a:p>
          <a:p>
            <a:endParaRPr lang="en-US" smtClean="0"/>
          </a:p>
          <a:p>
            <a:r>
              <a:rPr lang="en-US" smtClean="0"/>
              <a:t>Impact on long-term capability building</a:t>
            </a:r>
          </a:p>
          <a:p>
            <a:pPr lvl="1"/>
            <a:r>
              <a:rPr lang="en-US" smtClean="0"/>
              <a:t>Different capacity types require different capabilities for improvement</a:t>
            </a:r>
          </a:p>
          <a:p>
            <a:pPr lvl="1"/>
            <a:r>
              <a:rPr lang="en-US" smtClean="0"/>
              <a:t>It also is useful to distinguish the two potential roles of the flex plant: low-volume plant or launch plant</a:t>
            </a:r>
          </a:p>
        </p:txBody>
      </p:sp>
      <p:grpSp>
        <p:nvGrpSpPr>
          <p:cNvPr id="16388" name="Group 18"/>
          <p:cNvGrpSpPr>
            <a:grpSpLocks/>
          </p:cNvGrpSpPr>
          <p:nvPr/>
        </p:nvGrpSpPr>
        <p:grpSpPr bwMode="auto">
          <a:xfrm>
            <a:off x="5059363" y="1150938"/>
            <a:ext cx="3944937" cy="2873375"/>
            <a:chOff x="3102" y="1167"/>
            <a:chExt cx="2485" cy="1810"/>
          </a:xfrm>
        </p:grpSpPr>
        <p:sp>
          <p:nvSpPr>
            <p:cNvPr id="16389" name="Line 4"/>
            <p:cNvSpPr>
              <a:spLocks noChangeShapeType="1"/>
            </p:cNvSpPr>
            <p:nvPr/>
          </p:nvSpPr>
          <p:spPr bwMode="auto">
            <a:xfrm>
              <a:off x="3352" y="2669"/>
              <a:ext cx="1711" cy="0"/>
            </a:xfrm>
            <a:prstGeom prst="line">
              <a:avLst/>
            </a:prstGeom>
            <a:noFill/>
            <a:ln w="9525">
              <a:solidFill>
                <a:schemeClr val="tx1"/>
              </a:solidFill>
              <a:round/>
              <a:headEnd/>
              <a:tailEnd type="triangle" w="med" len="med"/>
            </a:ln>
          </p:spPr>
          <p:txBody>
            <a:bodyPr/>
            <a:lstStyle/>
            <a:p>
              <a:endParaRPr lang="en-US"/>
            </a:p>
          </p:txBody>
        </p:sp>
        <p:sp>
          <p:nvSpPr>
            <p:cNvPr id="16390" name="Line 5"/>
            <p:cNvSpPr>
              <a:spLocks noChangeShapeType="1"/>
            </p:cNvSpPr>
            <p:nvPr/>
          </p:nvSpPr>
          <p:spPr bwMode="auto">
            <a:xfrm flipV="1">
              <a:off x="3352" y="1229"/>
              <a:ext cx="0" cy="1440"/>
            </a:xfrm>
            <a:prstGeom prst="line">
              <a:avLst/>
            </a:prstGeom>
            <a:noFill/>
            <a:ln w="9525">
              <a:solidFill>
                <a:schemeClr val="tx1"/>
              </a:solidFill>
              <a:round/>
              <a:headEnd/>
              <a:tailEnd type="triangle" w="med" len="med"/>
            </a:ln>
          </p:spPr>
          <p:txBody>
            <a:bodyPr/>
            <a:lstStyle/>
            <a:p>
              <a:endParaRPr lang="en-US"/>
            </a:p>
          </p:txBody>
        </p:sp>
        <p:sp>
          <p:nvSpPr>
            <p:cNvPr id="16391" name="Arc 6"/>
            <p:cNvSpPr>
              <a:spLocks/>
            </p:cNvSpPr>
            <p:nvPr/>
          </p:nvSpPr>
          <p:spPr bwMode="auto">
            <a:xfrm>
              <a:off x="3496" y="1613"/>
              <a:ext cx="1248" cy="91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00B0F0"/>
              </a:solidFill>
              <a:round/>
              <a:headEnd/>
              <a:tailEnd/>
            </a:ln>
          </p:spPr>
          <p:txBody>
            <a:bodyPr wrap="none" anchor="ctr"/>
            <a:lstStyle/>
            <a:p>
              <a:endParaRPr lang="en-US"/>
            </a:p>
          </p:txBody>
        </p:sp>
        <p:sp>
          <p:nvSpPr>
            <p:cNvPr id="16392" name="Oval 7"/>
            <p:cNvSpPr>
              <a:spLocks noChangeArrowheads="1"/>
            </p:cNvSpPr>
            <p:nvPr/>
          </p:nvSpPr>
          <p:spPr bwMode="auto">
            <a:xfrm>
              <a:off x="3880" y="1629"/>
              <a:ext cx="96" cy="96"/>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16393" name="Oval 8"/>
            <p:cNvSpPr>
              <a:spLocks noChangeArrowheads="1"/>
            </p:cNvSpPr>
            <p:nvPr/>
          </p:nvSpPr>
          <p:spPr bwMode="auto">
            <a:xfrm>
              <a:off x="4621" y="2166"/>
              <a:ext cx="96" cy="96"/>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16394" name="Text Box 9"/>
            <p:cNvSpPr txBox="1">
              <a:spLocks noChangeArrowheads="1"/>
            </p:cNvSpPr>
            <p:nvPr/>
          </p:nvSpPr>
          <p:spPr bwMode="auto">
            <a:xfrm>
              <a:off x="3102" y="1167"/>
              <a:ext cx="1341" cy="288"/>
            </a:xfrm>
            <a:prstGeom prst="rect">
              <a:avLst/>
            </a:prstGeom>
            <a:noFill/>
            <a:ln w="9525">
              <a:noFill/>
              <a:miter lim="800000"/>
              <a:headEnd/>
              <a:tailEnd/>
            </a:ln>
          </p:spPr>
          <p:txBody>
            <a:bodyPr wrap="none">
              <a:spAutoFit/>
            </a:bodyPr>
            <a:lstStyle/>
            <a:p>
              <a:pPr eaLnBrk="0" hangingPunct="0"/>
              <a:r>
                <a:rPr lang="en-US" sz="2400" i="1">
                  <a:latin typeface="Times New Roman" pitchFamily="18" charset="0"/>
                </a:rPr>
                <a:t>T   </a:t>
              </a:r>
              <a:r>
                <a:rPr lang="en-US" sz="1600"/>
                <a:t>(responsiveness)</a:t>
              </a:r>
              <a:endParaRPr lang="en-US" sz="1600" i="1"/>
            </a:p>
          </p:txBody>
        </p:sp>
        <p:sp>
          <p:nvSpPr>
            <p:cNvPr id="16395" name="Text Box 10"/>
            <p:cNvSpPr txBox="1">
              <a:spLocks noChangeArrowheads="1"/>
            </p:cNvSpPr>
            <p:nvPr/>
          </p:nvSpPr>
          <p:spPr bwMode="auto">
            <a:xfrm>
              <a:off x="4405" y="2689"/>
              <a:ext cx="1182" cy="288"/>
            </a:xfrm>
            <a:prstGeom prst="rect">
              <a:avLst/>
            </a:prstGeom>
            <a:noFill/>
            <a:ln w="9525">
              <a:noFill/>
              <a:miter lim="800000"/>
              <a:headEnd/>
              <a:tailEnd/>
            </a:ln>
          </p:spPr>
          <p:txBody>
            <a:bodyPr wrap="none">
              <a:spAutoFit/>
            </a:bodyPr>
            <a:lstStyle/>
            <a:p>
              <a:pPr eaLnBrk="0" hangingPunct="0"/>
              <a:r>
                <a:rPr lang="en-US" sz="2400" i="1">
                  <a:latin typeface="Times New Roman" pitchFamily="18" charset="0"/>
                </a:rPr>
                <a:t>C </a:t>
              </a:r>
              <a:r>
                <a:rPr lang="en-US" sz="1600"/>
                <a:t>(cost efficiency)</a:t>
              </a:r>
            </a:p>
          </p:txBody>
        </p:sp>
        <p:sp>
          <p:nvSpPr>
            <p:cNvPr id="16396" name="Line 11"/>
            <p:cNvSpPr>
              <a:spLocks noChangeShapeType="1"/>
            </p:cNvSpPr>
            <p:nvPr/>
          </p:nvSpPr>
          <p:spPr bwMode="auto">
            <a:xfrm>
              <a:off x="4021" y="1672"/>
              <a:ext cx="615" cy="0"/>
            </a:xfrm>
            <a:prstGeom prst="line">
              <a:avLst/>
            </a:prstGeom>
            <a:noFill/>
            <a:ln w="9525">
              <a:solidFill>
                <a:schemeClr val="tx1"/>
              </a:solidFill>
              <a:round/>
              <a:headEnd/>
              <a:tailEnd type="triangle" w="med" len="med"/>
            </a:ln>
          </p:spPr>
          <p:txBody>
            <a:bodyPr/>
            <a:lstStyle/>
            <a:p>
              <a:endParaRPr lang="en-US"/>
            </a:p>
          </p:txBody>
        </p:sp>
        <p:sp>
          <p:nvSpPr>
            <p:cNvPr id="16397" name="Line 12"/>
            <p:cNvSpPr>
              <a:spLocks noChangeShapeType="1"/>
            </p:cNvSpPr>
            <p:nvPr/>
          </p:nvSpPr>
          <p:spPr bwMode="auto">
            <a:xfrm flipV="1">
              <a:off x="4668" y="1750"/>
              <a:ext cx="0" cy="395"/>
            </a:xfrm>
            <a:prstGeom prst="line">
              <a:avLst/>
            </a:prstGeom>
            <a:noFill/>
            <a:ln w="9525">
              <a:solidFill>
                <a:schemeClr val="tx1"/>
              </a:solidFill>
              <a:round/>
              <a:headEnd/>
              <a:tailEnd type="triangle" w="med" len="med"/>
            </a:ln>
          </p:spPr>
          <p:txBody>
            <a:bodyPr/>
            <a:lstStyle/>
            <a:p>
              <a:endParaRPr lang="en-US"/>
            </a:p>
          </p:txBody>
        </p:sp>
        <p:sp>
          <p:nvSpPr>
            <p:cNvPr id="16398" name="Text Box 13"/>
            <p:cNvSpPr txBox="1">
              <a:spLocks noChangeArrowheads="1"/>
            </p:cNvSpPr>
            <p:nvPr/>
          </p:nvSpPr>
          <p:spPr bwMode="auto">
            <a:xfrm>
              <a:off x="3805" y="1715"/>
              <a:ext cx="565" cy="368"/>
            </a:xfrm>
            <a:prstGeom prst="rect">
              <a:avLst/>
            </a:prstGeom>
            <a:noFill/>
            <a:ln w="9525">
              <a:noFill/>
              <a:miter lim="800000"/>
              <a:headEnd/>
              <a:tailEnd/>
            </a:ln>
          </p:spPr>
          <p:txBody>
            <a:bodyPr wrap="none">
              <a:spAutoFit/>
            </a:bodyPr>
            <a:lstStyle/>
            <a:p>
              <a:pPr eaLnBrk="0" hangingPunct="0"/>
              <a:r>
                <a:rPr lang="en-US" sz="1600" i="1">
                  <a:latin typeface="Times New Roman" pitchFamily="18" charset="0"/>
                </a:rPr>
                <a:t>Flex</a:t>
              </a:r>
            </a:p>
            <a:p>
              <a:pPr eaLnBrk="0" hangingPunct="0"/>
              <a:r>
                <a:rPr lang="en-US" sz="1600" i="1">
                  <a:latin typeface="Times New Roman" pitchFamily="18" charset="0"/>
                </a:rPr>
                <a:t>facilities</a:t>
              </a:r>
            </a:p>
          </p:txBody>
        </p:sp>
        <p:sp>
          <p:nvSpPr>
            <p:cNvPr id="16399" name="Text Box 14"/>
            <p:cNvSpPr txBox="1">
              <a:spLocks noChangeArrowheads="1"/>
            </p:cNvSpPr>
            <p:nvPr/>
          </p:nvSpPr>
          <p:spPr bwMode="auto">
            <a:xfrm>
              <a:off x="4721" y="2116"/>
              <a:ext cx="707" cy="368"/>
            </a:xfrm>
            <a:prstGeom prst="rect">
              <a:avLst/>
            </a:prstGeom>
            <a:noFill/>
            <a:ln w="9525">
              <a:noFill/>
              <a:miter lim="800000"/>
              <a:headEnd/>
              <a:tailEnd/>
            </a:ln>
          </p:spPr>
          <p:txBody>
            <a:bodyPr wrap="none">
              <a:spAutoFit/>
            </a:bodyPr>
            <a:lstStyle/>
            <a:p>
              <a:pPr eaLnBrk="0" hangingPunct="0"/>
              <a:r>
                <a:rPr lang="en-US" sz="1600" i="1">
                  <a:latin typeface="Times New Roman" pitchFamily="18" charset="0"/>
                </a:rPr>
                <a:t>Specialized</a:t>
              </a:r>
            </a:p>
            <a:p>
              <a:pPr eaLnBrk="0" hangingPunct="0"/>
              <a:r>
                <a:rPr lang="en-US" sz="1600" i="1">
                  <a:latin typeface="Times New Roman" pitchFamily="18" charset="0"/>
                </a:rPr>
                <a:t>facilities</a:t>
              </a:r>
            </a:p>
          </p:txBody>
        </p:sp>
        <p:sp>
          <p:nvSpPr>
            <p:cNvPr id="16400" name="Text Box 15"/>
            <p:cNvSpPr txBox="1">
              <a:spLocks noChangeArrowheads="1"/>
            </p:cNvSpPr>
            <p:nvPr/>
          </p:nvSpPr>
          <p:spPr bwMode="auto">
            <a:xfrm>
              <a:off x="4215" y="1448"/>
              <a:ext cx="188" cy="231"/>
            </a:xfrm>
            <a:prstGeom prst="rect">
              <a:avLst/>
            </a:prstGeom>
            <a:noFill/>
            <a:ln w="9525">
              <a:noFill/>
              <a:miter lim="800000"/>
              <a:headEnd/>
              <a:tailEnd/>
            </a:ln>
          </p:spPr>
          <p:txBody>
            <a:bodyPr wrap="none">
              <a:spAutoFit/>
            </a:bodyPr>
            <a:lstStyle/>
            <a:p>
              <a:pPr eaLnBrk="0" hangingPunct="0"/>
              <a:r>
                <a:rPr lang="en-US" sz="1800">
                  <a:latin typeface="Times New Roman" pitchFamily="18" charset="0"/>
                </a:rPr>
                <a:t>1</a:t>
              </a:r>
            </a:p>
          </p:txBody>
        </p:sp>
        <p:sp>
          <p:nvSpPr>
            <p:cNvPr id="16401" name="Text Box 16"/>
            <p:cNvSpPr txBox="1">
              <a:spLocks noChangeArrowheads="1"/>
            </p:cNvSpPr>
            <p:nvPr/>
          </p:nvSpPr>
          <p:spPr bwMode="auto">
            <a:xfrm>
              <a:off x="4704" y="1874"/>
              <a:ext cx="188" cy="231"/>
            </a:xfrm>
            <a:prstGeom prst="rect">
              <a:avLst/>
            </a:prstGeom>
            <a:noFill/>
            <a:ln w="9525">
              <a:noFill/>
              <a:miter lim="800000"/>
              <a:headEnd/>
              <a:tailEnd/>
            </a:ln>
          </p:spPr>
          <p:txBody>
            <a:bodyPr wrap="none">
              <a:spAutoFit/>
            </a:bodyPr>
            <a:lstStyle/>
            <a:p>
              <a:pPr eaLnBrk="0" hangingPunct="0"/>
              <a:r>
                <a:rPr lang="en-US" sz="1800">
                  <a:latin typeface="Times New Roman" pitchFamily="18" charset="0"/>
                </a:rPr>
                <a:t>2</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2387">
                                            <p:txEl>
                                              <p:pRg st="0" end="0"/>
                                            </p:txEl>
                                          </p:spTgt>
                                        </p:tgtEl>
                                        <p:attrNameLst>
                                          <p:attrName>style.visibility</p:attrName>
                                        </p:attrNameLst>
                                      </p:cBhvr>
                                      <p:to>
                                        <p:strVal val="visible"/>
                                      </p:to>
                                    </p:set>
                                    <p:anim calcmode="lin" valueType="num">
                                      <p:cBhvr additive="base">
                                        <p:cTn id="7" dur="500" fill="hold"/>
                                        <p:tgtEl>
                                          <p:spTgt spid="27238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72387">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72387">
                                            <p:txEl>
                                              <p:pRg st="1" end="1"/>
                                            </p:txEl>
                                          </p:spTgt>
                                        </p:tgtEl>
                                        <p:attrNameLst>
                                          <p:attrName>style.visibility</p:attrName>
                                        </p:attrNameLst>
                                      </p:cBhvr>
                                      <p:to>
                                        <p:strVal val="visible"/>
                                      </p:to>
                                    </p:set>
                                    <p:anim calcmode="lin" valueType="num">
                                      <p:cBhvr additive="base">
                                        <p:cTn id="11" dur="500" fill="hold"/>
                                        <p:tgtEl>
                                          <p:spTgt spid="272387">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272387">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72387">
                                            <p:txEl>
                                              <p:pRg st="3" end="3"/>
                                            </p:txEl>
                                          </p:spTgt>
                                        </p:tgtEl>
                                        <p:attrNameLst>
                                          <p:attrName>style.visibility</p:attrName>
                                        </p:attrNameLst>
                                      </p:cBhvr>
                                      <p:to>
                                        <p:strVal val="visible"/>
                                      </p:to>
                                    </p:set>
                                    <p:anim calcmode="lin" valueType="num">
                                      <p:cBhvr additive="base">
                                        <p:cTn id="15" dur="500" fill="hold"/>
                                        <p:tgtEl>
                                          <p:spTgt spid="272387">
                                            <p:txEl>
                                              <p:pRg st="3" end="3"/>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272387">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272387">
                                            <p:txEl>
                                              <p:pRg st="9" end="9"/>
                                            </p:txEl>
                                          </p:spTgt>
                                        </p:tgtEl>
                                        <p:attrNameLst>
                                          <p:attrName>style.visibility</p:attrName>
                                        </p:attrNameLst>
                                      </p:cBhvr>
                                      <p:to>
                                        <p:strVal val="visible"/>
                                      </p:to>
                                    </p:set>
                                    <p:anim calcmode="lin" valueType="num">
                                      <p:cBhvr additive="base">
                                        <p:cTn id="21" dur="500" fill="hold"/>
                                        <p:tgtEl>
                                          <p:spTgt spid="272387">
                                            <p:txEl>
                                              <p:pRg st="9" end="9"/>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272387">
                                            <p:txEl>
                                              <p:pRg st="9" end="9"/>
                                            </p:txEl>
                                          </p:spTgt>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272387">
                                            <p:txEl>
                                              <p:pRg st="10" end="10"/>
                                            </p:txEl>
                                          </p:spTgt>
                                        </p:tgtEl>
                                        <p:attrNameLst>
                                          <p:attrName>style.visibility</p:attrName>
                                        </p:attrNameLst>
                                      </p:cBhvr>
                                      <p:to>
                                        <p:strVal val="visible"/>
                                      </p:to>
                                    </p:set>
                                    <p:anim calcmode="lin" valueType="num">
                                      <p:cBhvr additive="base">
                                        <p:cTn id="25" dur="500" fill="hold"/>
                                        <p:tgtEl>
                                          <p:spTgt spid="272387">
                                            <p:txEl>
                                              <p:pRg st="10" end="10"/>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72387">
                                            <p:txEl>
                                              <p:pRg st="10" end="10"/>
                                            </p:txEl>
                                          </p:spTgt>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272387">
                                            <p:txEl>
                                              <p:pRg st="11" end="11"/>
                                            </p:txEl>
                                          </p:spTgt>
                                        </p:tgtEl>
                                        <p:attrNameLst>
                                          <p:attrName>style.visibility</p:attrName>
                                        </p:attrNameLst>
                                      </p:cBhvr>
                                      <p:to>
                                        <p:strVal val="visible"/>
                                      </p:to>
                                    </p:set>
                                    <p:anim calcmode="lin" valueType="num">
                                      <p:cBhvr additive="base">
                                        <p:cTn id="29" dur="500" fill="hold"/>
                                        <p:tgtEl>
                                          <p:spTgt spid="272387">
                                            <p:txEl>
                                              <p:pRg st="11" end="11"/>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272387">
                                            <p:txEl>
                                              <p:pRg st="11" end="1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387" grpId="0" build="p"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b="1" smtClean="0">
                <a:latin typeface="Albertus Extra Bold"/>
              </a:rPr>
              <a:t>Capacity Timing and Adjustment</a:t>
            </a:r>
            <a:r>
              <a:rPr lang="en-US" smtClean="0"/>
              <a:t/>
            </a:r>
            <a:br>
              <a:rPr lang="en-US" smtClean="0"/>
            </a:br>
            <a:r>
              <a:rPr lang="en-US" smtClean="0"/>
              <a:t>	</a:t>
            </a:r>
            <a:r>
              <a:rPr lang="en-US" i="1" smtClean="0"/>
              <a:t>Guidelines for speed and flexibility</a:t>
            </a:r>
            <a:endParaRPr lang="en-US" smtClean="0"/>
          </a:p>
        </p:txBody>
      </p:sp>
      <p:sp>
        <p:nvSpPr>
          <p:cNvPr id="15363" name="Rectangle 3"/>
          <p:cNvSpPr>
            <a:spLocks noGrp="1" noChangeArrowheads="1"/>
          </p:cNvSpPr>
          <p:nvPr>
            <p:ph type="body" sz="half" idx="1"/>
          </p:nvPr>
        </p:nvSpPr>
        <p:spPr>
          <a:xfrm>
            <a:off x="455613" y="1114425"/>
            <a:ext cx="8208962" cy="5435600"/>
          </a:xfrm>
        </p:spPr>
        <p:txBody>
          <a:bodyPr/>
          <a:lstStyle/>
          <a:p>
            <a:pPr marL="381000" indent="-381000" eaLnBrk="1" hangingPunct="1">
              <a:buFont typeface="Wingdings" pitchFamily="2" charset="2"/>
              <a:buAutoNum type="arabicPeriod"/>
              <a:defRPr/>
            </a:pPr>
            <a:r>
              <a:rPr lang="en-US" sz="2400" dirty="0" smtClean="0"/>
              <a:t>Streamline project management</a:t>
            </a:r>
          </a:p>
          <a:p>
            <a:pPr marL="800100" lvl="1" indent="-342900" eaLnBrk="1" hangingPunct="1">
              <a:defRPr/>
            </a:pPr>
            <a:r>
              <a:rPr lang="en-US" sz="2000" dirty="0" smtClean="0"/>
              <a:t>Work in parallel + do activities independent of timing and sizing in advance</a:t>
            </a:r>
          </a:p>
          <a:p>
            <a:pPr marL="1219200" lvl="2" indent="-304800" eaLnBrk="1" hangingPunct="1">
              <a:buClr>
                <a:srgbClr val="FF0000"/>
              </a:buClr>
              <a:buFont typeface="Wingdings" pitchFamily="2" charset="2"/>
              <a:buChar char="Ø"/>
              <a:defRPr/>
            </a:pPr>
            <a:r>
              <a:rPr lang="en-US" sz="1800" dirty="0" smtClean="0"/>
              <a:t>Use design/build partners</a:t>
            </a:r>
          </a:p>
          <a:p>
            <a:pPr marL="800100" lvl="1" indent="-342900" eaLnBrk="1" hangingPunct="1">
              <a:defRPr/>
            </a:pPr>
            <a:r>
              <a:rPr lang="en-US" sz="2000" dirty="0" smtClean="0"/>
              <a:t>Eliminate activities and reduce activity times and rework</a:t>
            </a:r>
          </a:p>
          <a:p>
            <a:pPr marL="1219200" lvl="2" indent="-304800" eaLnBrk="1" hangingPunct="1">
              <a:buClr>
                <a:srgbClr val="FF0000"/>
              </a:buClr>
              <a:buFont typeface="Wingdings" pitchFamily="2" charset="2"/>
              <a:buChar char="Ø"/>
              <a:defRPr/>
            </a:pPr>
            <a:r>
              <a:rPr lang="en-US" sz="1800" dirty="0" smtClean="0"/>
              <a:t>Use standard designs or re-use previous designs</a:t>
            </a:r>
          </a:p>
          <a:p>
            <a:pPr marL="381000" indent="-381000" eaLnBrk="1" hangingPunct="1">
              <a:buFont typeface="Wingdings" pitchFamily="2" charset="2"/>
              <a:buAutoNum type="arabicPeriod"/>
              <a:defRPr/>
            </a:pPr>
            <a:r>
              <a:rPr lang="en-US" sz="2400" dirty="0" smtClean="0"/>
              <a:t>Plan for Uncertainty</a:t>
            </a:r>
          </a:p>
          <a:p>
            <a:pPr marL="781050" lvl="1" indent="-381000" eaLnBrk="1" hangingPunct="1">
              <a:buFont typeface="Wingdings" pitchFamily="2" charset="2"/>
              <a:buAutoNum type="arabicPeriod"/>
              <a:defRPr/>
            </a:pPr>
            <a:r>
              <a:rPr lang="en-US" sz="2200" dirty="0" smtClean="0"/>
              <a:t>Modularize capacity and construction</a:t>
            </a:r>
          </a:p>
          <a:p>
            <a:pPr marL="781050" lvl="1" indent="-381000" eaLnBrk="1" hangingPunct="1">
              <a:buFont typeface="Wingdings" pitchFamily="2" charset="2"/>
              <a:buAutoNum type="arabicPeriod"/>
              <a:defRPr/>
            </a:pPr>
            <a:r>
              <a:rPr lang="en-US" sz="2200" dirty="0" smtClean="0"/>
              <a:t>Increase adjustment flexibility</a:t>
            </a:r>
          </a:p>
          <a:p>
            <a:pPr marL="1200150" lvl="2" indent="-342900" eaLnBrk="1" hangingPunct="1">
              <a:buFont typeface="Wingdings" pitchFamily="2" charset="2"/>
              <a:buChar char="§"/>
              <a:defRPr/>
            </a:pPr>
            <a:r>
              <a:rPr lang="en-US" dirty="0" smtClean="0"/>
              <a:t>Reduce chunks, investment (commitment) or increase resale</a:t>
            </a:r>
          </a:p>
          <a:p>
            <a:pPr marL="781050" lvl="1" indent="-381000" eaLnBrk="1" hangingPunct="1">
              <a:buFont typeface="Wingdings" pitchFamily="2" charset="2"/>
              <a:buAutoNum type="arabicPeriod"/>
              <a:defRPr/>
            </a:pPr>
            <a:r>
              <a:rPr lang="en-US" sz="2200" dirty="0" smtClean="0"/>
              <a:t>Adapt and postpone capacity</a:t>
            </a:r>
          </a:p>
          <a:p>
            <a:pPr marL="1200150" lvl="2" indent="-342900" eaLnBrk="1" hangingPunct="1">
              <a:buFont typeface="Wingdings" pitchFamily="2" charset="2"/>
              <a:buChar char="§"/>
              <a:defRPr/>
            </a:pPr>
            <a:r>
              <a:rPr lang="en-US" dirty="0" smtClean="0"/>
              <a:t>Keep initial scope simple</a:t>
            </a:r>
          </a:p>
          <a:p>
            <a:pPr marL="1200150" lvl="2" indent="-342900" eaLnBrk="1" hangingPunct="1">
              <a:buFont typeface="Wingdings" pitchFamily="2" charset="2"/>
              <a:buChar char="§"/>
              <a:defRPr/>
            </a:pPr>
            <a:r>
              <a:rPr lang="en-US" dirty="0" smtClean="0"/>
              <a:t>Include options for adjustment later</a:t>
            </a:r>
          </a:p>
          <a:p>
            <a:pPr marL="1676400" lvl="3" indent="-304800" eaLnBrk="1" hangingPunct="1">
              <a:buClr>
                <a:srgbClr val="FF0000"/>
              </a:buClr>
              <a:buFont typeface="Wingdings" pitchFamily="2" charset="2"/>
              <a:buChar char="Ø"/>
              <a:defRPr/>
            </a:pPr>
            <a:r>
              <a:rPr lang="en-US" dirty="0" smtClean="0"/>
              <a:t>Use adaptable, flexible, or “smart” capacity</a:t>
            </a:r>
          </a:p>
          <a:p>
            <a:pPr marL="381000" indent="-381000" eaLnBrk="1" hangingPunct="1">
              <a:defRPr/>
            </a:pPr>
            <a:endParaRPr lang="en-US" sz="2400" dirty="0" smtClean="0"/>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smtClean="0"/>
              <a:t>Example of modular capacity and construction</a:t>
            </a:r>
            <a:br>
              <a:rPr lang="en-US" smtClean="0"/>
            </a:br>
            <a:r>
              <a:rPr lang="en-US" smtClean="0"/>
              <a:t>	</a:t>
            </a:r>
            <a:r>
              <a:rPr lang="en-US" i="1" smtClean="0"/>
              <a:t>Pharmadule</a:t>
            </a:r>
            <a:r>
              <a:rPr lang="en-US" smtClean="0"/>
              <a:t> </a:t>
            </a:r>
          </a:p>
        </p:txBody>
      </p:sp>
      <p:sp>
        <p:nvSpPr>
          <p:cNvPr id="18435" name="Rectangle 3"/>
          <p:cNvSpPr>
            <a:spLocks noGrp="1" noChangeArrowheads="1"/>
          </p:cNvSpPr>
          <p:nvPr>
            <p:ph type="body" idx="1"/>
          </p:nvPr>
        </p:nvSpPr>
        <p:spPr>
          <a:xfrm>
            <a:off x="455613" y="1487488"/>
            <a:ext cx="4062412" cy="2024062"/>
          </a:xfrm>
        </p:spPr>
        <p:txBody>
          <a:bodyPr/>
          <a:lstStyle/>
          <a:p>
            <a:r>
              <a:rPr lang="en-US" b="1" smtClean="0"/>
              <a:t>Leading module manufacturer for pharma industry</a:t>
            </a:r>
          </a:p>
          <a:p>
            <a:r>
              <a:rPr lang="en-US" b="1" smtClean="0"/>
              <a:t>Started in 1986</a:t>
            </a:r>
          </a:p>
          <a:p>
            <a:r>
              <a:rPr lang="en-US" b="1" smtClean="0"/>
              <a:t>Swedish company</a:t>
            </a:r>
          </a:p>
          <a:p>
            <a:r>
              <a:rPr lang="en-US" b="1" smtClean="0"/>
              <a:t>Provide modules to multiple industries</a:t>
            </a:r>
          </a:p>
        </p:txBody>
      </p:sp>
      <p:pic>
        <p:nvPicPr>
          <p:cNvPr id="18436" name="Picture 4" descr="pharmadule_method3"/>
          <p:cNvPicPr>
            <a:picLocks noChangeAspect="1" noChangeArrowheads="1"/>
          </p:cNvPicPr>
          <p:nvPr/>
        </p:nvPicPr>
        <p:blipFill>
          <a:blip r:embed="rId3" cstate="print"/>
          <a:srcRect/>
          <a:stretch>
            <a:fillRect/>
          </a:stretch>
        </p:blipFill>
        <p:spPr bwMode="auto">
          <a:xfrm>
            <a:off x="4332288" y="1136650"/>
            <a:ext cx="4225925" cy="2359025"/>
          </a:xfrm>
          <a:prstGeom prst="rect">
            <a:avLst/>
          </a:prstGeom>
          <a:noFill/>
          <a:ln w="9525">
            <a:noFill/>
            <a:miter lim="800000"/>
            <a:headEnd/>
            <a:tailEnd/>
          </a:ln>
        </p:spPr>
      </p:pic>
      <p:pic>
        <p:nvPicPr>
          <p:cNvPr id="18437" name="Picture 5" descr="pharmadule_method4"/>
          <p:cNvPicPr>
            <a:picLocks noChangeAspect="1" noChangeArrowheads="1"/>
          </p:cNvPicPr>
          <p:nvPr/>
        </p:nvPicPr>
        <p:blipFill>
          <a:blip r:embed="rId4" cstate="print"/>
          <a:srcRect/>
          <a:stretch>
            <a:fillRect/>
          </a:stretch>
        </p:blipFill>
        <p:spPr bwMode="auto">
          <a:xfrm>
            <a:off x="398463" y="3632200"/>
            <a:ext cx="3935412" cy="2955925"/>
          </a:xfrm>
          <a:prstGeom prst="rect">
            <a:avLst/>
          </a:prstGeom>
          <a:noFill/>
          <a:ln w="9525">
            <a:noFill/>
            <a:miter lim="800000"/>
            <a:headEnd/>
            <a:tailEnd/>
          </a:ln>
        </p:spPr>
      </p:pic>
      <p:sp>
        <p:nvSpPr>
          <p:cNvPr id="18438" name="Rectangle 6"/>
          <p:cNvSpPr>
            <a:spLocks noChangeArrowheads="1"/>
          </p:cNvSpPr>
          <p:nvPr/>
        </p:nvSpPr>
        <p:spPr bwMode="auto">
          <a:xfrm>
            <a:off x="4565650" y="4102100"/>
            <a:ext cx="3911600" cy="2063750"/>
          </a:xfrm>
          <a:prstGeom prst="rect">
            <a:avLst/>
          </a:prstGeom>
          <a:noFill/>
          <a:ln w="9525">
            <a:noFill/>
            <a:miter lim="800000"/>
            <a:headEnd/>
            <a:tailEnd/>
          </a:ln>
        </p:spPr>
        <p:txBody>
          <a:bodyPr lIns="92075" tIns="46038" rIns="92075" bIns="46038"/>
          <a:lstStyle/>
          <a:p>
            <a:pPr marL="342900" indent="-342900" eaLnBrk="0" hangingPunct="0">
              <a:spcBef>
                <a:spcPct val="20000"/>
              </a:spcBef>
              <a:buClr>
                <a:srgbClr val="336633"/>
              </a:buClr>
              <a:buSzPct val="70000"/>
              <a:buFont typeface="Wingdings" pitchFamily="2" charset="2"/>
              <a:buChar char="l"/>
            </a:pPr>
            <a:r>
              <a:rPr lang="en-US" sz="1800"/>
              <a:t>Lilly’s exclusive provider of modular construction</a:t>
            </a:r>
          </a:p>
          <a:p>
            <a:pPr marL="342900" indent="-342900" eaLnBrk="0" hangingPunct="0">
              <a:spcBef>
                <a:spcPct val="20000"/>
              </a:spcBef>
              <a:buClr>
                <a:srgbClr val="336633"/>
              </a:buClr>
              <a:buSzPct val="70000"/>
              <a:buFont typeface="Wingdings" pitchFamily="2" charset="2"/>
              <a:buChar char="l"/>
            </a:pPr>
            <a:r>
              <a:rPr lang="en-US" sz="1800"/>
              <a:t>First factory in 1991</a:t>
            </a:r>
          </a:p>
          <a:p>
            <a:pPr marL="342900" indent="-342900" eaLnBrk="0" hangingPunct="0">
              <a:spcBef>
                <a:spcPct val="20000"/>
              </a:spcBef>
              <a:buClr>
                <a:srgbClr val="336633"/>
              </a:buClr>
              <a:buSzPct val="70000"/>
              <a:buFont typeface="Wingdings" pitchFamily="2" charset="2"/>
              <a:buChar char="l"/>
            </a:pPr>
            <a:r>
              <a:rPr lang="en-US" sz="1800"/>
              <a:t>Egypt insulin facility world record time (12 months!)</a:t>
            </a:r>
          </a:p>
        </p:txBody>
      </p:sp>
      <p:sp>
        <p:nvSpPr>
          <p:cNvPr id="18439" name="Rectangle 7"/>
          <p:cNvSpPr>
            <a:spLocks noChangeArrowheads="1"/>
          </p:cNvSpPr>
          <p:nvPr/>
        </p:nvSpPr>
        <p:spPr bwMode="auto">
          <a:xfrm>
            <a:off x="804863" y="952500"/>
            <a:ext cx="3016250" cy="457200"/>
          </a:xfrm>
          <a:prstGeom prst="rect">
            <a:avLst/>
          </a:prstGeom>
          <a:noFill/>
          <a:ln w="12700">
            <a:noFill/>
            <a:miter lim="800000"/>
            <a:headEnd/>
            <a:tailEnd/>
          </a:ln>
        </p:spPr>
        <p:txBody>
          <a:bodyPr wrap="none">
            <a:spAutoFit/>
          </a:bodyPr>
          <a:lstStyle/>
          <a:p>
            <a:pPr algn="ctr" eaLnBrk="0" hangingPunct="0"/>
            <a:r>
              <a:rPr lang="en-US" sz="2400" i="1">
                <a:solidFill>
                  <a:srgbClr val="990033"/>
                </a:solidFill>
              </a:rPr>
              <a:t>Who is Pharmadule?</a:t>
            </a:r>
          </a:p>
        </p:txBody>
      </p:sp>
      <p:sp>
        <p:nvSpPr>
          <p:cNvPr id="18440" name="Rectangle 8"/>
          <p:cNvSpPr>
            <a:spLocks noChangeArrowheads="1"/>
          </p:cNvSpPr>
          <p:nvPr/>
        </p:nvSpPr>
        <p:spPr bwMode="auto">
          <a:xfrm>
            <a:off x="4978400" y="3644900"/>
            <a:ext cx="2728913" cy="457200"/>
          </a:xfrm>
          <a:prstGeom prst="rect">
            <a:avLst/>
          </a:prstGeom>
          <a:noFill/>
          <a:ln w="12700">
            <a:noFill/>
            <a:miter lim="800000"/>
            <a:headEnd/>
            <a:tailEnd/>
          </a:ln>
        </p:spPr>
        <p:txBody>
          <a:bodyPr wrap="none">
            <a:spAutoFit/>
          </a:bodyPr>
          <a:lstStyle/>
          <a:p>
            <a:pPr algn="ctr" eaLnBrk="0" hangingPunct="0"/>
            <a:r>
              <a:rPr lang="en-US" sz="2400" i="1">
                <a:solidFill>
                  <a:srgbClr val="990033"/>
                </a:solidFill>
              </a:rPr>
              <a:t>Lilly &amp; Pharmadule</a:t>
            </a:r>
          </a:p>
        </p:txBody>
      </p:sp>
      <p:sp>
        <p:nvSpPr>
          <p:cNvPr id="18441" name="Rectangle 11">
            <a:hlinkClick r:id="rId5" action="ppaction://hlinkfile"/>
          </p:cNvPr>
          <p:cNvSpPr>
            <a:spLocks noChangeArrowheads="1"/>
          </p:cNvSpPr>
          <p:nvPr/>
        </p:nvSpPr>
        <p:spPr bwMode="auto">
          <a:xfrm>
            <a:off x="6827838" y="6034088"/>
            <a:ext cx="657225" cy="284162"/>
          </a:xfrm>
          <a:prstGeom prst="rect">
            <a:avLst/>
          </a:prstGeom>
          <a:solidFill>
            <a:srgbClr val="CCECFF"/>
          </a:solidFill>
          <a:ln w="9525" algn="ctr">
            <a:solidFill>
              <a:schemeClr val="tx1"/>
            </a:solidFill>
            <a:miter lim="800000"/>
            <a:headEnd/>
            <a:tailEnd/>
          </a:ln>
        </p:spPr>
        <p:txBody>
          <a:bodyPr wrap="none" anchor="ctr">
            <a:spAutoFit/>
          </a:bodyPr>
          <a:lstStyle/>
          <a:p>
            <a:pPr algn="ctr"/>
            <a:r>
              <a:rPr lang="en-US"/>
              <a:t>Ireland</a:t>
            </a: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19458" name="Rectangle 20"/>
          <p:cNvSpPr>
            <a:spLocks noChangeArrowheads="1"/>
          </p:cNvSpPr>
          <p:nvPr/>
        </p:nvSpPr>
        <p:spPr bwMode="auto">
          <a:xfrm>
            <a:off x="296863" y="2149475"/>
            <a:ext cx="8447087" cy="4159250"/>
          </a:xfrm>
          <a:prstGeom prst="rect">
            <a:avLst/>
          </a:prstGeom>
          <a:solidFill>
            <a:srgbClr val="EAEAEA"/>
          </a:solidFill>
          <a:ln w="9525" algn="ctr">
            <a:noFill/>
            <a:prstDash val="dash"/>
            <a:miter lim="800000"/>
            <a:headEnd/>
            <a:tailEnd/>
          </a:ln>
        </p:spPr>
        <p:txBody>
          <a:bodyPr wrap="none" anchor="ctr">
            <a:spAutoFit/>
          </a:bodyPr>
          <a:lstStyle/>
          <a:p>
            <a:endParaRPr lang="en-US"/>
          </a:p>
        </p:txBody>
      </p:sp>
      <p:sp>
        <p:nvSpPr>
          <p:cNvPr id="19459" name="Rectangle 16"/>
          <p:cNvSpPr>
            <a:spLocks noChangeArrowheads="1"/>
          </p:cNvSpPr>
          <p:nvPr/>
        </p:nvSpPr>
        <p:spPr bwMode="auto">
          <a:xfrm>
            <a:off x="1828800" y="2273300"/>
            <a:ext cx="5407025" cy="3178175"/>
          </a:xfrm>
          <a:prstGeom prst="rect">
            <a:avLst/>
          </a:prstGeom>
          <a:solidFill>
            <a:srgbClr val="CCECFF"/>
          </a:solidFill>
          <a:ln w="9525" algn="ctr">
            <a:solidFill>
              <a:schemeClr val="tx1"/>
            </a:solidFill>
            <a:miter lim="800000"/>
            <a:headEnd/>
            <a:tailEnd/>
          </a:ln>
        </p:spPr>
        <p:txBody>
          <a:bodyPr wrap="none" anchor="ctr">
            <a:spAutoFit/>
          </a:bodyPr>
          <a:lstStyle/>
          <a:p>
            <a:pPr algn="ctr"/>
            <a:endParaRPr lang="en-US"/>
          </a:p>
        </p:txBody>
      </p:sp>
      <p:sp>
        <p:nvSpPr>
          <p:cNvPr id="19460" name="Rectangle 14"/>
          <p:cNvSpPr>
            <a:spLocks noGrp="1" noChangeArrowheads="1"/>
          </p:cNvSpPr>
          <p:nvPr>
            <p:ph type="title"/>
          </p:nvPr>
        </p:nvSpPr>
        <p:spPr/>
        <p:txBody>
          <a:bodyPr/>
          <a:lstStyle/>
          <a:p>
            <a:r>
              <a:rPr lang="en-US" smtClean="0"/>
              <a:t>Flexible v. Dedicated: </a:t>
            </a:r>
            <a:br>
              <a:rPr lang="en-US" smtClean="0"/>
            </a:br>
            <a:r>
              <a:rPr lang="en-US" smtClean="0"/>
              <a:t>	it’s a spectrum and all about trade-offs</a:t>
            </a:r>
          </a:p>
        </p:txBody>
      </p:sp>
      <p:sp>
        <p:nvSpPr>
          <p:cNvPr id="19461" name="Rectangle 15"/>
          <p:cNvSpPr>
            <a:spLocks noGrp="1" noChangeArrowheads="1"/>
          </p:cNvSpPr>
          <p:nvPr>
            <p:ph type="body" idx="1"/>
          </p:nvPr>
        </p:nvSpPr>
        <p:spPr/>
        <p:txBody>
          <a:bodyPr/>
          <a:lstStyle/>
          <a:p>
            <a:r>
              <a:rPr lang="en-US" smtClean="0"/>
              <a:t>Bill Fox (Lilly): “Flexibility with automation in a cGMP environment can be very expensive (and take a long time to build/validate)”</a:t>
            </a:r>
          </a:p>
        </p:txBody>
      </p:sp>
      <p:sp>
        <p:nvSpPr>
          <p:cNvPr id="19462" name="Text Box 4"/>
          <p:cNvSpPr txBox="1">
            <a:spLocks noChangeArrowheads="1"/>
          </p:cNvSpPr>
          <p:nvPr/>
        </p:nvSpPr>
        <p:spPr bwMode="auto">
          <a:xfrm>
            <a:off x="568325" y="3206750"/>
            <a:ext cx="1200150" cy="915988"/>
          </a:xfrm>
          <a:prstGeom prst="rect">
            <a:avLst/>
          </a:prstGeom>
          <a:noFill/>
          <a:ln w="9525">
            <a:noFill/>
            <a:miter lim="800000"/>
            <a:headEnd/>
            <a:tailEnd/>
          </a:ln>
        </p:spPr>
        <p:txBody>
          <a:bodyPr wrap="none">
            <a:spAutoFit/>
          </a:bodyPr>
          <a:lstStyle/>
          <a:p>
            <a:pPr algn="ctr"/>
            <a:r>
              <a:rPr lang="en-US" sz="1800">
                <a:latin typeface="Times New Roman" pitchFamily="18" charset="0"/>
              </a:rPr>
              <a:t>Capital</a:t>
            </a:r>
          </a:p>
          <a:p>
            <a:pPr algn="ctr"/>
            <a:r>
              <a:rPr lang="en-US" sz="1800">
                <a:latin typeface="Times New Roman" pitchFamily="18" charset="0"/>
              </a:rPr>
              <a:t>Investment</a:t>
            </a:r>
          </a:p>
          <a:p>
            <a:pPr algn="ctr"/>
            <a:r>
              <a:rPr lang="en-US" sz="1800">
                <a:latin typeface="Times New Roman" pitchFamily="18" charset="0"/>
              </a:rPr>
              <a:t>(CapEx $)</a:t>
            </a:r>
          </a:p>
        </p:txBody>
      </p:sp>
      <p:sp>
        <p:nvSpPr>
          <p:cNvPr id="19463" name="Text Box 6"/>
          <p:cNvSpPr txBox="1">
            <a:spLocks noChangeArrowheads="1"/>
          </p:cNvSpPr>
          <p:nvPr/>
        </p:nvSpPr>
        <p:spPr bwMode="auto">
          <a:xfrm>
            <a:off x="2684463" y="5816600"/>
            <a:ext cx="4125912" cy="366713"/>
          </a:xfrm>
          <a:prstGeom prst="rect">
            <a:avLst/>
          </a:prstGeom>
          <a:noFill/>
          <a:ln w="9525">
            <a:noFill/>
            <a:miter lim="800000"/>
            <a:headEnd/>
            <a:tailEnd/>
          </a:ln>
        </p:spPr>
        <p:txBody>
          <a:bodyPr wrap="none">
            <a:spAutoFit/>
          </a:bodyPr>
          <a:lstStyle/>
          <a:p>
            <a:r>
              <a:rPr lang="en-US" sz="1800" b="1">
                <a:latin typeface="Times New Roman" pitchFamily="18" charset="0"/>
              </a:rPr>
              <a:t>Agility flexibility</a:t>
            </a:r>
            <a:r>
              <a:rPr lang="en-US" sz="1600">
                <a:latin typeface="Times New Roman" pitchFamily="18" charset="0"/>
              </a:rPr>
              <a:t> or product changeover time</a:t>
            </a:r>
          </a:p>
        </p:txBody>
      </p:sp>
      <p:sp>
        <p:nvSpPr>
          <p:cNvPr id="19464" name="Text Box 7"/>
          <p:cNvSpPr txBox="1">
            <a:spLocks noChangeArrowheads="1"/>
          </p:cNvSpPr>
          <p:nvPr/>
        </p:nvSpPr>
        <p:spPr bwMode="auto">
          <a:xfrm>
            <a:off x="5867400" y="4852988"/>
            <a:ext cx="1417638" cy="396875"/>
          </a:xfrm>
          <a:prstGeom prst="rect">
            <a:avLst/>
          </a:prstGeom>
          <a:noFill/>
          <a:ln w="9525">
            <a:noFill/>
            <a:miter lim="800000"/>
            <a:headEnd/>
            <a:tailEnd/>
          </a:ln>
        </p:spPr>
        <p:txBody>
          <a:bodyPr>
            <a:spAutoFit/>
          </a:bodyPr>
          <a:lstStyle/>
          <a:p>
            <a:r>
              <a:rPr lang="en-US" sz="2000">
                <a:solidFill>
                  <a:schemeClr val="accent2"/>
                </a:solidFill>
                <a:latin typeface="Times New Roman" pitchFamily="18" charset="0"/>
              </a:rPr>
              <a:t>Dedicated</a:t>
            </a:r>
          </a:p>
        </p:txBody>
      </p:sp>
      <p:sp>
        <p:nvSpPr>
          <p:cNvPr id="19465" name="Text Box 8"/>
          <p:cNvSpPr txBox="1">
            <a:spLocks noChangeArrowheads="1"/>
          </p:cNvSpPr>
          <p:nvPr/>
        </p:nvSpPr>
        <p:spPr bwMode="auto">
          <a:xfrm>
            <a:off x="2206625" y="2262188"/>
            <a:ext cx="2403475" cy="701675"/>
          </a:xfrm>
          <a:prstGeom prst="rect">
            <a:avLst/>
          </a:prstGeom>
          <a:noFill/>
          <a:ln w="9525">
            <a:noFill/>
            <a:miter lim="800000"/>
            <a:headEnd/>
            <a:tailEnd/>
          </a:ln>
        </p:spPr>
        <p:txBody>
          <a:bodyPr>
            <a:spAutoFit/>
          </a:bodyPr>
          <a:lstStyle/>
          <a:p>
            <a:r>
              <a:rPr lang="en-US" sz="2000">
                <a:solidFill>
                  <a:schemeClr val="accent2"/>
                </a:solidFill>
                <a:latin typeface="Times New Roman" pitchFamily="18" charset="0"/>
              </a:rPr>
              <a:t>Flexible </a:t>
            </a:r>
          </a:p>
          <a:p>
            <a:r>
              <a:rPr lang="en-US" sz="2000">
                <a:solidFill>
                  <a:schemeClr val="accent2"/>
                </a:solidFill>
                <a:latin typeface="Times New Roman" pitchFamily="18" charset="0"/>
              </a:rPr>
              <a:t>with Automation</a:t>
            </a:r>
          </a:p>
        </p:txBody>
      </p:sp>
      <p:sp>
        <p:nvSpPr>
          <p:cNvPr id="19466" name="Text Box 9"/>
          <p:cNvSpPr txBox="1">
            <a:spLocks noChangeArrowheads="1"/>
          </p:cNvSpPr>
          <p:nvPr/>
        </p:nvSpPr>
        <p:spPr bwMode="auto">
          <a:xfrm>
            <a:off x="3124200" y="4216400"/>
            <a:ext cx="1227138" cy="396875"/>
          </a:xfrm>
          <a:prstGeom prst="rect">
            <a:avLst/>
          </a:prstGeom>
          <a:noFill/>
          <a:ln w="9525">
            <a:noFill/>
            <a:miter lim="800000"/>
            <a:headEnd/>
            <a:tailEnd/>
          </a:ln>
        </p:spPr>
        <p:txBody>
          <a:bodyPr wrap="none">
            <a:spAutoFit/>
          </a:bodyPr>
          <a:lstStyle/>
          <a:p>
            <a:r>
              <a:rPr lang="en-US" sz="2000">
                <a:solidFill>
                  <a:schemeClr val="accent2"/>
                </a:solidFill>
                <a:latin typeface="Times New Roman" pitchFamily="18" charset="0"/>
              </a:rPr>
              <a:t>Adaptable</a:t>
            </a:r>
          </a:p>
        </p:txBody>
      </p:sp>
      <p:sp>
        <p:nvSpPr>
          <p:cNvPr id="19467" name="Text Box 10"/>
          <p:cNvSpPr txBox="1">
            <a:spLocks noChangeArrowheads="1"/>
          </p:cNvSpPr>
          <p:nvPr/>
        </p:nvSpPr>
        <p:spPr bwMode="auto">
          <a:xfrm>
            <a:off x="2179638" y="5468938"/>
            <a:ext cx="654050" cy="366712"/>
          </a:xfrm>
          <a:prstGeom prst="rect">
            <a:avLst/>
          </a:prstGeom>
          <a:noFill/>
          <a:ln w="9525">
            <a:noFill/>
            <a:miter lim="800000"/>
            <a:headEnd/>
            <a:tailEnd/>
          </a:ln>
        </p:spPr>
        <p:txBody>
          <a:bodyPr wrap="none">
            <a:spAutoFit/>
          </a:bodyPr>
          <a:lstStyle/>
          <a:p>
            <a:r>
              <a:rPr lang="en-US" sz="1800">
                <a:latin typeface="Times New Roman" pitchFamily="18" charset="0"/>
              </a:rPr>
              <a:t>Days</a:t>
            </a:r>
          </a:p>
        </p:txBody>
      </p:sp>
      <p:sp>
        <p:nvSpPr>
          <p:cNvPr id="19468" name="Text Box 11"/>
          <p:cNvSpPr txBox="1">
            <a:spLocks noChangeArrowheads="1"/>
          </p:cNvSpPr>
          <p:nvPr/>
        </p:nvSpPr>
        <p:spPr bwMode="auto">
          <a:xfrm>
            <a:off x="3810000" y="5468938"/>
            <a:ext cx="882650" cy="366712"/>
          </a:xfrm>
          <a:prstGeom prst="rect">
            <a:avLst/>
          </a:prstGeom>
          <a:noFill/>
          <a:ln w="9525">
            <a:noFill/>
            <a:miter lim="800000"/>
            <a:headEnd/>
            <a:tailEnd/>
          </a:ln>
        </p:spPr>
        <p:txBody>
          <a:bodyPr wrap="none">
            <a:spAutoFit/>
          </a:bodyPr>
          <a:lstStyle/>
          <a:p>
            <a:r>
              <a:rPr lang="en-US" sz="1800">
                <a:latin typeface="Times New Roman" pitchFamily="18" charset="0"/>
              </a:rPr>
              <a:t>Months</a:t>
            </a:r>
          </a:p>
        </p:txBody>
      </p:sp>
      <p:sp>
        <p:nvSpPr>
          <p:cNvPr id="19469" name="Text Box 12"/>
          <p:cNvSpPr txBox="1">
            <a:spLocks noChangeArrowheads="1"/>
          </p:cNvSpPr>
          <p:nvPr/>
        </p:nvSpPr>
        <p:spPr bwMode="auto">
          <a:xfrm>
            <a:off x="6019800" y="5468938"/>
            <a:ext cx="971550" cy="366712"/>
          </a:xfrm>
          <a:prstGeom prst="rect">
            <a:avLst/>
          </a:prstGeom>
          <a:noFill/>
          <a:ln w="9525">
            <a:noFill/>
            <a:miter lim="800000"/>
            <a:headEnd/>
            <a:tailEnd/>
          </a:ln>
        </p:spPr>
        <p:txBody>
          <a:bodyPr wrap="none">
            <a:spAutoFit/>
          </a:bodyPr>
          <a:lstStyle/>
          <a:p>
            <a:r>
              <a:rPr lang="en-US" sz="1800">
                <a:latin typeface="Times New Roman" pitchFamily="18" charset="0"/>
              </a:rPr>
              <a:t>Quarters</a:t>
            </a:r>
          </a:p>
        </p:txBody>
      </p:sp>
      <p:sp>
        <p:nvSpPr>
          <p:cNvPr id="19470" name="Freeform 13"/>
          <p:cNvSpPr>
            <a:spLocks/>
          </p:cNvSpPr>
          <p:nvPr/>
        </p:nvSpPr>
        <p:spPr bwMode="auto">
          <a:xfrm>
            <a:off x="2133600" y="2281238"/>
            <a:ext cx="5102225" cy="3044825"/>
          </a:xfrm>
          <a:custGeom>
            <a:avLst/>
            <a:gdLst>
              <a:gd name="T0" fmla="*/ 0 w 3214"/>
              <a:gd name="T1" fmla="*/ 0 h 1918"/>
              <a:gd name="T2" fmla="*/ 2147483647 w 3214"/>
              <a:gd name="T3" fmla="*/ 2147483647 h 1918"/>
              <a:gd name="T4" fmla="*/ 2147483647 w 3214"/>
              <a:gd name="T5" fmla="*/ 2147483647 h 1918"/>
              <a:gd name="T6" fmla="*/ 2147483647 w 3214"/>
              <a:gd name="T7" fmla="*/ 2147483647 h 1918"/>
              <a:gd name="T8" fmla="*/ 0 60000 65536"/>
              <a:gd name="T9" fmla="*/ 0 60000 65536"/>
              <a:gd name="T10" fmla="*/ 0 60000 65536"/>
              <a:gd name="T11" fmla="*/ 0 60000 65536"/>
              <a:gd name="T12" fmla="*/ 0 w 3214"/>
              <a:gd name="T13" fmla="*/ 0 h 1918"/>
              <a:gd name="T14" fmla="*/ 3214 w 3214"/>
              <a:gd name="T15" fmla="*/ 1918 h 1918"/>
            </a:gdLst>
            <a:ahLst/>
            <a:cxnLst>
              <a:cxn ang="T8">
                <a:pos x="T0" y="T1"/>
              </a:cxn>
              <a:cxn ang="T9">
                <a:pos x="T2" y="T3"/>
              </a:cxn>
              <a:cxn ang="T10">
                <a:pos x="T4" y="T5"/>
              </a:cxn>
              <a:cxn ang="T11">
                <a:pos x="T6" y="T7"/>
              </a:cxn>
            </a:cxnLst>
            <a:rect l="T12" t="T13" r="T14" b="T15"/>
            <a:pathLst>
              <a:path w="3214" h="1918">
                <a:moveTo>
                  <a:pt x="0" y="0"/>
                </a:moveTo>
                <a:cubicBezTo>
                  <a:pt x="32" y="506"/>
                  <a:pt x="159" y="1030"/>
                  <a:pt x="432" y="1330"/>
                </a:cubicBezTo>
                <a:cubicBezTo>
                  <a:pt x="705" y="1630"/>
                  <a:pt x="1173" y="1705"/>
                  <a:pt x="1637" y="1803"/>
                </a:cubicBezTo>
                <a:cubicBezTo>
                  <a:pt x="2101" y="1901"/>
                  <a:pt x="2886" y="1894"/>
                  <a:pt x="3214" y="1918"/>
                </a:cubicBezTo>
              </a:path>
            </a:pathLst>
          </a:custGeom>
          <a:noFill/>
          <a:ln w="28575">
            <a:solidFill>
              <a:schemeClr val="accent2"/>
            </a:solidFill>
            <a:round/>
            <a:headEnd/>
            <a:tailEnd/>
          </a:ln>
        </p:spPr>
        <p:txBody>
          <a:bodyPr/>
          <a:lstStyle/>
          <a:p>
            <a:endParaRPr lang="en-US"/>
          </a:p>
        </p:txBody>
      </p:sp>
      <p:sp>
        <p:nvSpPr>
          <p:cNvPr id="19471" name="Text Box 17"/>
          <p:cNvSpPr txBox="1">
            <a:spLocks noChangeArrowheads="1"/>
          </p:cNvSpPr>
          <p:nvPr/>
        </p:nvSpPr>
        <p:spPr bwMode="auto">
          <a:xfrm>
            <a:off x="1466850" y="5251450"/>
            <a:ext cx="298450" cy="366713"/>
          </a:xfrm>
          <a:prstGeom prst="rect">
            <a:avLst/>
          </a:prstGeom>
          <a:noFill/>
          <a:ln w="9525">
            <a:noFill/>
            <a:miter lim="800000"/>
            <a:headEnd/>
            <a:tailEnd/>
          </a:ln>
        </p:spPr>
        <p:txBody>
          <a:bodyPr wrap="none">
            <a:spAutoFit/>
          </a:bodyPr>
          <a:lstStyle/>
          <a:p>
            <a:r>
              <a:rPr lang="en-US" sz="1800">
                <a:latin typeface="Times New Roman" pitchFamily="18" charset="0"/>
              </a:rPr>
              <a:t>0</a:t>
            </a:r>
          </a:p>
        </p:txBody>
      </p:sp>
      <p:sp>
        <p:nvSpPr>
          <p:cNvPr id="19472" name="Text Box 18"/>
          <p:cNvSpPr txBox="1">
            <a:spLocks noChangeArrowheads="1"/>
          </p:cNvSpPr>
          <p:nvPr/>
        </p:nvSpPr>
        <p:spPr bwMode="auto">
          <a:xfrm>
            <a:off x="1466850" y="5251450"/>
            <a:ext cx="298450" cy="366713"/>
          </a:xfrm>
          <a:prstGeom prst="rect">
            <a:avLst/>
          </a:prstGeom>
          <a:noFill/>
          <a:ln w="9525">
            <a:noFill/>
            <a:miter lim="800000"/>
            <a:headEnd/>
            <a:tailEnd/>
          </a:ln>
        </p:spPr>
        <p:txBody>
          <a:bodyPr wrap="none">
            <a:spAutoFit/>
          </a:bodyPr>
          <a:lstStyle/>
          <a:p>
            <a:r>
              <a:rPr lang="en-US" sz="1800">
                <a:latin typeface="Times New Roman" pitchFamily="18" charset="0"/>
              </a:rPr>
              <a:t>0</a:t>
            </a:r>
          </a:p>
        </p:txBody>
      </p:sp>
      <p:sp>
        <p:nvSpPr>
          <p:cNvPr id="19473" name="Freeform 22"/>
          <p:cNvSpPr>
            <a:spLocks/>
          </p:cNvSpPr>
          <p:nvPr/>
        </p:nvSpPr>
        <p:spPr bwMode="auto">
          <a:xfrm>
            <a:off x="3941763" y="3292475"/>
            <a:ext cx="1136650" cy="862013"/>
          </a:xfrm>
          <a:custGeom>
            <a:avLst/>
            <a:gdLst>
              <a:gd name="T0" fmla="*/ 2147483647 w 881"/>
              <a:gd name="T1" fmla="*/ 2147483647 h 543"/>
              <a:gd name="T2" fmla="*/ 2147483647 w 881"/>
              <a:gd name="T3" fmla="*/ 2147483647 h 543"/>
              <a:gd name="T4" fmla="*/ 0 w 881"/>
              <a:gd name="T5" fmla="*/ 0 h 543"/>
              <a:gd name="T6" fmla="*/ 0 60000 65536"/>
              <a:gd name="T7" fmla="*/ 0 60000 65536"/>
              <a:gd name="T8" fmla="*/ 0 60000 65536"/>
              <a:gd name="T9" fmla="*/ 0 w 881"/>
              <a:gd name="T10" fmla="*/ 0 h 543"/>
              <a:gd name="T11" fmla="*/ 881 w 881"/>
              <a:gd name="T12" fmla="*/ 543 h 543"/>
            </a:gdLst>
            <a:ahLst/>
            <a:cxnLst>
              <a:cxn ang="T6">
                <a:pos x="T0" y="T1"/>
              </a:cxn>
              <a:cxn ang="T7">
                <a:pos x="T2" y="T3"/>
              </a:cxn>
              <a:cxn ang="T8">
                <a:pos x="T4" y="T5"/>
              </a:cxn>
            </a:cxnLst>
            <a:rect l="T9" t="T10" r="T11" b="T12"/>
            <a:pathLst>
              <a:path w="881" h="543">
                <a:moveTo>
                  <a:pt x="881" y="543"/>
                </a:moveTo>
                <a:cubicBezTo>
                  <a:pt x="666" y="493"/>
                  <a:pt x="452" y="443"/>
                  <a:pt x="305" y="353"/>
                </a:cubicBezTo>
                <a:cubicBezTo>
                  <a:pt x="158" y="263"/>
                  <a:pt x="79" y="131"/>
                  <a:pt x="0" y="0"/>
                </a:cubicBezTo>
              </a:path>
            </a:pathLst>
          </a:custGeom>
          <a:noFill/>
          <a:ln w="9525">
            <a:solidFill>
              <a:schemeClr val="tx1"/>
            </a:solidFill>
            <a:prstDash val="dash"/>
            <a:round/>
            <a:headEnd/>
            <a:tailEnd type="triangle" w="med" len="lg"/>
          </a:ln>
        </p:spPr>
        <p:txBody>
          <a:bodyPr>
            <a:spAutoFit/>
          </a:bodyPr>
          <a:lstStyle/>
          <a:p>
            <a:endParaRPr lang="en-US"/>
          </a:p>
        </p:txBody>
      </p:sp>
      <p:sp>
        <p:nvSpPr>
          <p:cNvPr id="19474" name="Text Box 24"/>
          <p:cNvSpPr txBox="1">
            <a:spLocks noChangeArrowheads="1"/>
          </p:cNvSpPr>
          <p:nvPr/>
        </p:nvSpPr>
        <p:spPr bwMode="auto">
          <a:xfrm>
            <a:off x="4348163" y="3522663"/>
            <a:ext cx="1739900" cy="366712"/>
          </a:xfrm>
          <a:prstGeom prst="rect">
            <a:avLst/>
          </a:prstGeom>
          <a:noFill/>
          <a:ln w="9525">
            <a:noFill/>
            <a:miter lim="800000"/>
            <a:headEnd/>
            <a:tailEnd/>
          </a:ln>
        </p:spPr>
        <p:txBody>
          <a:bodyPr wrap="none">
            <a:spAutoFit/>
          </a:bodyPr>
          <a:lstStyle/>
          <a:p>
            <a:r>
              <a:rPr lang="en-US" sz="1800" b="1">
                <a:latin typeface="Times New Roman" pitchFamily="18" charset="0"/>
              </a:rPr>
              <a:t>Scope flexibility</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i="1" dirty="0" smtClean="0"/>
              <a:t>Eli Lilly</a:t>
            </a:r>
            <a:r>
              <a:rPr lang="en-US" dirty="0" smtClean="0"/>
              <a:t>:</a:t>
            </a:r>
            <a:br>
              <a:rPr lang="en-US" dirty="0" smtClean="0"/>
            </a:br>
            <a:r>
              <a:rPr lang="en-US" dirty="0" smtClean="0"/>
              <a:t>	The Cost of Flexibility: Rough Analysis</a:t>
            </a:r>
          </a:p>
        </p:txBody>
      </p:sp>
      <p:sp>
        <p:nvSpPr>
          <p:cNvPr id="9219" name="Rectangle 5"/>
          <p:cNvSpPr>
            <a:spLocks noGrp="1" noChangeArrowheads="1"/>
          </p:cNvSpPr>
          <p:nvPr>
            <p:ph type="body" idx="1"/>
          </p:nvPr>
        </p:nvSpPr>
        <p:spPr/>
        <p:txBody>
          <a:bodyPr/>
          <a:lstStyle/>
          <a:p>
            <a:pPr>
              <a:lnSpc>
                <a:spcPct val="90000"/>
              </a:lnSpc>
            </a:pPr>
            <a:r>
              <a:rPr lang="en-US" sz="1800" dirty="0" smtClean="0"/>
              <a:t>Valuation #1: PV = investment (</a:t>
            </a:r>
            <a:r>
              <a:rPr lang="en-US" sz="1800" dirty="0" err="1" smtClean="0"/>
              <a:t>CapEx</a:t>
            </a:r>
            <a:r>
              <a:rPr lang="en-US" sz="1800" dirty="0" smtClean="0"/>
              <a:t>) + PV of operating costs</a:t>
            </a:r>
          </a:p>
          <a:p>
            <a:pPr lvl="1">
              <a:lnSpc>
                <a:spcPct val="90000"/>
              </a:lnSpc>
            </a:pPr>
            <a:r>
              <a:rPr lang="en-US" sz="1600" dirty="0" smtClean="0"/>
              <a:t>Specialized:</a:t>
            </a:r>
          </a:p>
          <a:p>
            <a:pPr lvl="2">
              <a:lnSpc>
                <a:spcPct val="90000"/>
              </a:lnSpc>
            </a:pPr>
            <a:r>
              <a:rPr lang="en-US" sz="1400" dirty="0" err="1" smtClean="0"/>
              <a:t>CapEx</a:t>
            </a:r>
            <a:r>
              <a:rPr lang="en-US" sz="1400" dirty="0" smtClean="0"/>
              <a:t> = 1.5rigs x $25M = $37.5M </a:t>
            </a:r>
          </a:p>
          <a:p>
            <a:pPr lvl="2">
              <a:lnSpc>
                <a:spcPct val="90000"/>
              </a:lnSpc>
            </a:pPr>
            <a:r>
              <a:rPr lang="en-US" sz="1400" dirty="0" smtClean="0"/>
              <a:t>PV of $6.8/yr for 1, …, 15 years = approximately $6.8/</a:t>
            </a:r>
            <a:r>
              <a:rPr lang="en-US" sz="1400" i="1" dirty="0" smtClean="0"/>
              <a:t>r</a:t>
            </a:r>
            <a:r>
              <a:rPr lang="en-US" sz="1400" dirty="0" smtClean="0"/>
              <a:t> = $6.8/.1 = $68M @ 10%</a:t>
            </a:r>
          </a:p>
          <a:p>
            <a:pPr lvl="2">
              <a:lnSpc>
                <a:spcPct val="90000"/>
              </a:lnSpc>
            </a:pPr>
            <a:r>
              <a:rPr lang="en-US" sz="1400" dirty="0" err="1" smtClean="0"/>
              <a:t>PV</a:t>
            </a:r>
            <a:r>
              <a:rPr lang="en-US" sz="1400" baseline="-25000" dirty="0" err="1" smtClean="0"/>
              <a:t>cost</a:t>
            </a:r>
            <a:r>
              <a:rPr lang="en-US" sz="1400" dirty="0" smtClean="0"/>
              <a:t> = $37.5M + $68M = $105.5M</a:t>
            </a:r>
          </a:p>
          <a:p>
            <a:pPr lvl="1">
              <a:lnSpc>
                <a:spcPct val="90000"/>
              </a:lnSpc>
            </a:pPr>
            <a:r>
              <a:rPr lang="en-US" sz="1600" dirty="0" smtClean="0"/>
              <a:t>Flexible: </a:t>
            </a:r>
            <a:r>
              <a:rPr lang="en-US" sz="1600" i="1" dirty="0" smtClean="0"/>
              <a:t>4 times higher </a:t>
            </a:r>
            <a:r>
              <a:rPr lang="en-US" sz="1600" i="1" dirty="0" err="1" smtClean="0"/>
              <a:t>CapEx</a:t>
            </a:r>
            <a:r>
              <a:rPr lang="en-US" sz="1600" i="1" dirty="0" smtClean="0"/>
              <a:t> + 50% higher </a:t>
            </a:r>
            <a:r>
              <a:rPr lang="en-US" sz="1600" i="1" dirty="0" err="1" smtClean="0"/>
              <a:t>OpEx</a:t>
            </a:r>
            <a:endParaRPr lang="en-US" sz="1600" dirty="0" smtClean="0"/>
          </a:p>
          <a:p>
            <a:pPr lvl="2">
              <a:lnSpc>
                <a:spcPct val="90000"/>
              </a:lnSpc>
            </a:pPr>
            <a:r>
              <a:rPr lang="en-US" sz="1400" dirty="0" err="1" smtClean="0"/>
              <a:t>PV</a:t>
            </a:r>
            <a:r>
              <a:rPr lang="en-US" sz="1400" baseline="-25000" dirty="0" err="1" smtClean="0"/>
              <a:t>cost</a:t>
            </a:r>
            <a:r>
              <a:rPr lang="en-US" sz="1400" dirty="0" smtClean="0"/>
              <a:t> = 3rigs x $50M ($150M) + $9.5/</a:t>
            </a:r>
            <a:r>
              <a:rPr lang="en-US" sz="1400" i="1" dirty="0" smtClean="0"/>
              <a:t>r </a:t>
            </a:r>
            <a:r>
              <a:rPr lang="en-US" sz="1400" dirty="0" smtClean="0"/>
              <a:t>= $245M</a:t>
            </a:r>
          </a:p>
          <a:p>
            <a:pPr>
              <a:lnSpc>
                <a:spcPct val="90000"/>
              </a:lnSpc>
            </a:pPr>
            <a:r>
              <a:rPr lang="en-US" sz="1800" dirty="0" smtClean="0"/>
              <a:t>Valuation #2: per kilogram costs of production</a:t>
            </a:r>
          </a:p>
          <a:p>
            <a:pPr lvl="1">
              <a:lnSpc>
                <a:spcPct val="90000"/>
              </a:lnSpc>
            </a:pPr>
            <a:r>
              <a:rPr lang="en-US" sz="1600" dirty="0" smtClean="0"/>
              <a:t>The above is an understatement because flexible plant has lower volumetric efficiency and lower capacity </a:t>
            </a:r>
            <a:r>
              <a:rPr lang="en-US" sz="1600" dirty="0" err="1" smtClean="0"/>
              <a:t>utililization</a:t>
            </a:r>
            <a:r>
              <a:rPr lang="en-US" sz="1600" dirty="0" smtClean="0"/>
              <a:t>.  Hence, cost per kg?</a:t>
            </a:r>
          </a:p>
          <a:p>
            <a:pPr lvl="1">
              <a:lnSpc>
                <a:spcPct val="90000"/>
              </a:lnSpc>
            </a:pPr>
            <a:r>
              <a:rPr lang="en-US" sz="1600" dirty="0" smtClean="0"/>
              <a:t>Specialized:</a:t>
            </a:r>
          </a:p>
          <a:p>
            <a:pPr lvl="2">
              <a:lnSpc>
                <a:spcPct val="90000"/>
              </a:lnSpc>
            </a:pPr>
            <a:r>
              <a:rPr lang="en-US" sz="1400" dirty="0" smtClean="0"/>
              <a:t>Annual depreciation: straight-line depreciate </a:t>
            </a:r>
            <a:r>
              <a:rPr lang="en-US" sz="1400" dirty="0" err="1" smtClean="0"/>
              <a:t>CapEx</a:t>
            </a:r>
            <a:r>
              <a:rPr lang="en-US" sz="1400" dirty="0" smtClean="0"/>
              <a:t>: $37.5M/15years = $2.5M/yr</a:t>
            </a:r>
          </a:p>
          <a:p>
            <a:pPr lvl="2">
              <a:lnSpc>
                <a:spcPct val="90000"/>
              </a:lnSpc>
            </a:pPr>
            <a:r>
              <a:rPr lang="en-US" sz="1400" dirty="0" smtClean="0"/>
              <a:t>Annual operating: $6.8M/yr</a:t>
            </a:r>
          </a:p>
          <a:p>
            <a:pPr lvl="2">
              <a:lnSpc>
                <a:spcPct val="90000"/>
              </a:lnSpc>
            </a:pPr>
            <a:r>
              <a:rPr lang="en-US" sz="1400" dirty="0" smtClean="0"/>
              <a:t>Capacity: 24,000kg</a:t>
            </a:r>
          </a:p>
          <a:p>
            <a:pPr lvl="2">
              <a:lnSpc>
                <a:spcPct val="90000"/>
              </a:lnSpc>
            </a:pPr>
            <a:r>
              <a:rPr lang="en-US" sz="1400" dirty="0" smtClean="0"/>
              <a:t>Cost/kg. At capacity $388/kg = ($2.5M+$6.8M)/24,000kg</a:t>
            </a:r>
          </a:p>
          <a:p>
            <a:pPr lvl="1">
              <a:lnSpc>
                <a:spcPct val="90000"/>
              </a:lnSpc>
            </a:pPr>
            <a:r>
              <a:rPr lang="en-US" sz="1600" dirty="0" smtClean="0"/>
              <a:t>Flexible</a:t>
            </a:r>
          </a:p>
          <a:p>
            <a:pPr lvl="2">
              <a:lnSpc>
                <a:spcPct val="90000"/>
              </a:lnSpc>
            </a:pPr>
            <a:r>
              <a:rPr lang="en-US" sz="1400" dirty="0" smtClean="0"/>
              <a:t>Annual depreciation: $150M/15yr = $10M/yr</a:t>
            </a:r>
          </a:p>
          <a:p>
            <a:pPr lvl="2">
              <a:lnSpc>
                <a:spcPct val="90000"/>
              </a:lnSpc>
            </a:pPr>
            <a:r>
              <a:rPr lang="en-US" sz="1400" dirty="0" smtClean="0"/>
              <a:t>Annual operating: $9.48M/yr</a:t>
            </a:r>
          </a:p>
          <a:p>
            <a:pPr lvl="2">
              <a:lnSpc>
                <a:spcPct val="90000"/>
              </a:lnSpc>
            </a:pPr>
            <a:r>
              <a:rPr lang="en-US" sz="1400" dirty="0" smtClean="0"/>
              <a:t>Capacity: 14,625kg</a:t>
            </a:r>
          </a:p>
          <a:p>
            <a:pPr lvl="2">
              <a:lnSpc>
                <a:spcPct val="90000"/>
              </a:lnSpc>
            </a:pPr>
            <a:r>
              <a:rPr lang="en-US" sz="1400" dirty="0" smtClean="0"/>
              <a:t>Cost/kg at capacity $1,332/kg</a:t>
            </a:r>
          </a:p>
          <a:p>
            <a:pPr>
              <a:lnSpc>
                <a:spcPct val="90000"/>
              </a:lnSpc>
              <a:buFont typeface="Wingdings" pitchFamily="2" charset="2"/>
              <a:buNone/>
            </a:pPr>
            <a:endParaRPr lang="en-US" sz="1800"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Categories of Flexibility</a:t>
            </a:r>
            <a:endParaRPr lang="en-US" dirty="0"/>
          </a:p>
        </p:txBody>
      </p:sp>
      <p:sp>
        <p:nvSpPr>
          <p:cNvPr id="17" name="Rounded Rectangle 16"/>
          <p:cNvSpPr/>
          <p:nvPr/>
        </p:nvSpPr>
        <p:spPr>
          <a:xfrm>
            <a:off x="609600" y="1972112"/>
            <a:ext cx="1905000" cy="1219200"/>
          </a:xfrm>
          <a:prstGeom prst="round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Mix Flexibility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18" name="TextBox 17"/>
          <p:cNvSpPr txBox="1"/>
          <p:nvPr/>
        </p:nvSpPr>
        <p:spPr>
          <a:xfrm>
            <a:off x="2667000" y="1981548"/>
            <a:ext cx="5943600" cy="120032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The ability to produce multiple products. This may refer to “simultaneous” production, e.g., different models produced at the same time on the same assembly line, or to the ability to easily switch production from one product to another.</a:t>
            </a:r>
            <a:endParaRPr kumimoji="0" lang="en-US" sz="1800" b="0" i="0" u="none" strike="noStrike" kern="0" cap="none" spc="0" normalizeH="0" baseline="0" noProof="0" dirty="0">
              <a:ln>
                <a:noFill/>
              </a:ln>
              <a:solidFill>
                <a:sysClr val="windowText" lastClr="000000"/>
              </a:solidFill>
              <a:effectLst/>
              <a:uLnTx/>
              <a:uFillTx/>
            </a:endParaRPr>
          </a:p>
        </p:txBody>
      </p:sp>
      <p:sp>
        <p:nvSpPr>
          <p:cNvPr id="19" name="Rounded Rectangle 18"/>
          <p:cNvSpPr/>
          <p:nvPr/>
        </p:nvSpPr>
        <p:spPr>
          <a:xfrm>
            <a:off x="609600" y="3572312"/>
            <a:ext cx="1905000" cy="1219200"/>
          </a:xfrm>
          <a:prstGeom prst="round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Volume Flexibility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20" name="Rounded Rectangle 19"/>
          <p:cNvSpPr/>
          <p:nvPr/>
        </p:nvSpPr>
        <p:spPr>
          <a:xfrm>
            <a:off x="609600" y="5172512"/>
            <a:ext cx="1905000" cy="1219200"/>
          </a:xfrm>
          <a:prstGeom prst="round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 lastClr="FFFFFF"/>
                </a:solidFill>
                <a:effectLst/>
                <a:uLnTx/>
                <a:uFillTx/>
                <a:latin typeface="Calibri"/>
                <a:ea typeface="+mn-ea"/>
                <a:cs typeface="+mn-cs"/>
              </a:rPr>
              <a:t>New Product Flexibility</a:t>
            </a: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21" name="TextBox 20"/>
          <p:cNvSpPr txBox="1"/>
          <p:nvPr/>
        </p:nvSpPr>
        <p:spPr>
          <a:xfrm>
            <a:off x="2667000" y="3720247"/>
            <a:ext cx="5943600" cy="9233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The ability to increase or decrease the production rate of a particular product (without a significant increase in cost or decrease in performance)</a:t>
            </a:r>
            <a:endParaRPr kumimoji="0" lang="en-US" sz="1800" b="0" i="0" u="none" strike="noStrike" kern="0" cap="none" spc="0" normalizeH="0" baseline="0" noProof="0" dirty="0">
              <a:ln>
                <a:noFill/>
              </a:ln>
              <a:solidFill>
                <a:sysClr val="windowText" lastClr="000000"/>
              </a:solidFill>
              <a:effectLst/>
              <a:uLnTx/>
              <a:uFillTx/>
            </a:endParaRPr>
          </a:p>
        </p:txBody>
      </p:sp>
      <p:sp>
        <p:nvSpPr>
          <p:cNvPr id="22" name="TextBox 21"/>
          <p:cNvSpPr txBox="1"/>
          <p:nvPr/>
        </p:nvSpPr>
        <p:spPr>
          <a:xfrm>
            <a:off x="2667000" y="5458947"/>
            <a:ext cx="6096000" cy="6463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ysClr val="windowText" lastClr="000000"/>
                </a:solidFill>
                <a:effectLst/>
                <a:uLnTx/>
                <a:uFillTx/>
              </a:rPr>
              <a:t>The ability to introduce new products into the operating system (sourcing, production and distribution)</a:t>
            </a:r>
            <a:endParaRPr kumimoji="0" lang="en-US" sz="1800" b="0" i="0" u="none" strike="noStrike" kern="0" cap="none" spc="0" normalizeH="0" baseline="0" noProof="0" dirty="0">
              <a:ln>
                <a:noFill/>
              </a:ln>
              <a:solidFill>
                <a:sysClr val="windowText" lastClr="000000"/>
              </a:solidFill>
              <a:effectLst/>
              <a:uLnTx/>
              <a:uFillTx/>
            </a:endParaRPr>
          </a:p>
        </p:txBody>
      </p:sp>
      <p:sp>
        <p:nvSpPr>
          <p:cNvPr id="23" name="Rectangle 22"/>
          <p:cNvSpPr/>
          <p:nvPr/>
        </p:nvSpPr>
        <p:spPr>
          <a:xfrm>
            <a:off x="624979" y="1193199"/>
            <a:ext cx="6967057" cy="369332"/>
          </a:xfrm>
          <a:prstGeom prst="rect">
            <a:avLst/>
          </a:prstGeom>
        </p:spPr>
        <p:txBody>
          <a:bodyPr wrap="square">
            <a:spAutoFit/>
          </a:bodyPr>
          <a:lstStyle/>
          <a:p>
            <a:pPr marL="381000" indent="-381000">
              <a:buFont typeface="Wingdings" pitchFamily="2" charset="2"/>
              <a:buNone/>
            </a:pPr>
            <a:r>
              <a:rPr lang="en-US" sz="1800" dirty="0" smtClean="0"/>
              <a:t>“</a:t>
            </a:r>
            <a:r>
              <a:rPr lang="en-US" sz="1800" i="1" dirty="0" smtClean="0"/>
              <a:t>Flexibility measures the ability to adapt or change.”  </a:t>
            </a:r>
            <a:r>
              <a:rPr lang="en-US" sz="1800" dirty="0" smtClean="0"/>
              <a:t>(Upton)</a:t>
            </a:r>
            <a:endParaRPr lang="en-US" sz="1800" i="1"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2"/>
          <p:cNvSpPr txBox="1">
            <a:spLocks noChangeArrowheads="1"/>
          </p:cNvSpPr>
          <p:nvPr/>
        </p:nvSpPr>
        <p:spPr bwMode="auto">
          <a:xfrm>
            <a:off x="5859463" y="2508250"/>
            <a:ext cx="2844800" cy="581025"/>
          </a:xfrm>
          <a:prstGeom prst="rect">
            <a:avLst/>
          </a:prstGeom>
          <a:solidFill>
            <a:srgbClr val="FFFFCC"/>
          </a:solidFill>
          <a:ln w="9525">
            <a:noFill/>
            <a:miter lim="800000"/>
            <a:headEnd/>
            <a:tailEnd/>
          </a:ln>
        </p:spPr>
        <p:txBody>
          <a:bodyPr wrap="none">
            <a:spAutoFit/>
          </a:bodyPr>
          <a:lstStyle/>
          <a:p>
            <a:pPr algn="ctr" eaLnBrk="0" hangingPunct="0"/>
            <a:r>
              <a:rPr lang="en-US" sz="1600">
                <a:latin typeface="Times New Roman" pitchFamily="18" charset="0"/>
              </a:rPr>
              <a:t>Capacity caps output:</a:t>
            </a:r>
          </a:p>
          <a:p>
            <a:pPr algn="ctr" eaLnBrk="0" hangingPunct="0"/>
            <a:r>
              <a:rPr lang="en-US" sz="1600">
                <a:latin typeface="Times New Roman" pitchFamily="18" charset="0"/>
              </a:rPr>
              <a:t>Output = min(capacity, demand)</a:t>
            </a:r>
          </a:p>
        </p:txBody>
      </p:sp>
      <p:sp>
        <p:nvSpPr>
          <p:cNvPr id="10243" name="Oval 3"/>
          <p:cNvSpPr>
            <a:spLocks noChangeArrowheads="1"/>
          </p:cNvSpPr>
          <p:nvPr/>
        </p:nvSpPr>
        <p:spPr bwMode="auto">
          <a:xfrm>
            <a:off x="3560763" y="1778000"/>
            <a:ext cx="2933700" cy="276225"/>
          </a:xfrm>
          <a:prstGeom prst="ellipse">
            <a:avLst/>
          </a:prstGeom>
          <a:solidFill>
            <a:srgbClr val="FFFFCC"/>
          </a:solidFill>
          <a:ln w="9525">
            <a:solidFill>
              <a:schemeClr val="tx1"/>
            </a:solidFill>
            <a:round/>
            <a:headEnd/>
            <a:tailEnd/>
          </a:ln>
        </p:spPr>
        <p:txBody>
          <a:bodyPr wrap="none" anchor="ctr"/>
          <a:lstStyle/>
          <a:p>
            <a:endParaRPr lang="en-US"/>
          </a:p>
        </p:txBody>
      </p:sp>
      <p:sp>
        <p:nvSpPr>
          <p:cNvPr id="10244" name="Oval 4"/>
          <p:cNvSpPr>
            <a:spLocks noChangeArrowheads="1"/>
          </p:cNvSpPr>
          <p:nvPr/>
        </p:nvSpPr>
        <p:spPr bwMode="auto">
          <a:xfrm>
            <a:off x="3560763" y="3206750"/>
            <a:ext cx="2933700" cy="276225"/>
          </a:xfrm>
          <a:prstGeom prst="ellipse">
            <a:avLst/>
          </a:prstGeom>
          <a:solidFill>
            <a:srgbClr val="FFFFCC"/>
          </a:solidFill>
          <a:ln w="9525">
            <a:solidFill>
              <a:schemeClr val="tx1"/>
            </a:solidFill>
            <a:round/>
            <a:headEnd/>
            <a:tailEnd/>
          </a:ln>
        </p:spPr>
        <p:txBody>
          <a:bodyPr wrap="none" anchor="ctr"/>
          <a:lstStyle/>
          <a:p>
            <a:endParaRPr lang="en-US"/>
          </a:p>
        </p:txBody>
      </p:sp>
      <p:sp>
        <p:nvSpPr>
          <p:cNvPr id="10245" name="Rectangle 5"/>
          <p:cNvSpPr>
            <a:spLocks noGrp="1" noChangeArrowheads="1"/>
          </p:cNvSpPr>
          <p:nvPr>
            <p:ph type="title"/>
          </p:nvPr>
        </p:nvSpPr>
        <p:spPr/>
        <p:txBody>
          <a:bodyPr/>
          <a:lstStyle/>
          <a:p>
            <a:r>
              <a:rPr lang="en-US" i="1" dirty="0" smtClean="0"/>
              <a:t>Eli Lilly</a:t>
            </a:r>
            <a:r>
              <a:rPr lang="en-US" dirty="0" smtClean="0"/>
              <a:t>:</a:t>
            </a:r>
            <a:br>
              <a:rPr lang="en-US" dirty="0" smtClean="0"/>
            </a:br>
            <a:r>
              <a:rPr lang="en-US" dirty="0" smtClean="0"/>
              <a:t>	Valuation: capacity utilization and demand variation</a:t>
            </a:r>
          </a:p>
        </p:txBody>
      </p:sp>
      <p:sp>
        <p:nvSpPr>
          <p:cNvPr id="10246" name="Text Box 6"/>
          <p:cNvSpPr txBox="1">
            <a:spLocks noChangeArrowheads="1"/>
          </p:cNvSpPr>
          <p:nvPr/>
        </p:nvSpPr>
        <p:spPr bwMode="auto">
          <a:xfrm>
            <a:off x="568325" y="6027738"/>
            <a:ext cx="3398838" cy="457200"/>
          </a:xfrm>
          <a:prstGeom prst="rect">
            <a:avLst/>
          </a:prstGeom>
          <a:noFill/>
          <a:ln w="9525" algn="ctr">
            <a:noFill/>
            <a:prstDash val="dash"/>
            <a:miter lim="800000"/>
            <a:headEnd/>
            <a:tailEnd/>
          </a:ln>
        </p:spPr>
        <p:txBody>
          <a:bodyPr wrap="none">
            <a:spAutoFit/>
          </a:bodyPr>
          <a:lstStyle/>
          <a:p>
            <a:r>
              <a:rPr lang="en-US" sz="2400">
                <a:latin typeface="Times New Roman" pitchFamily="18" charset="0"/>
              </a:rPr>
              <a:t>Q: </a:t>
            </a:r>
            <a:r>
              <a:rPr lang="en-US" sz="2400" i="1">
                <a:latin typeface="Times New Roman" pitchFamily="18" charset="0"/>
              </a:rPr>
              <a:t>Which strategy is best?</a:t>
            </a:r>
            <a:endParaRPr lang="en-US" sz="2400">
              <a:latin typeface="Times New Roman" pitchFamily="18" charset="0"/>
            </a:endParaRPr>
          </a:p>
        </p:txBody>
      </p:sp>
      <p:sp>
        <p:nvSpPr>
          <p:cNvPr id="10247" name="Freeform 7"/>
          <p:cNvSpPr>
            <a:spLocks/>
          </p:cNvSpPr>
          <p:nvPr/>
        </p:nvSpPr>
        <p:spPr bwMode="auto">
          <a:xfrm>
            <a:off x="5578475" y="2041525"/>
            <a:ext cx="315913" cy="1198563"/>
          </a:xfrm>
          <a:custGeom>
            <a:avLst/>
            <a:gdLst>
              <a:gd name="T0" fmla="*/ 0 w 317"/>
              <a:gd name="T1" fmla="*/ 0 h 1000"/>
              <a:gd name="T2" fmla="*/ 2147483647 w 317"/>
              <a:gd name="T3" fmla="*/ 2147483647 h 1000"/>
              <a:gd name="T4" fmla="*/ 2147483647 w 317"/>
              <a:gd name="T5" fmla="*/ 2147483647 h 1000"/>
              <a:gd name="T6" fmla="*/ 2147483647 w 317"/>
              <a:gd name="T7" fmla="*/ 2147483647 h 1000"/>
              <a:gd name="T8" fmla="*/ 0 60000 65536"/>
              <a:gd name="T9" fmla="*/ 0 60000 65536"/>
              <a:gd name="T10" fmla="*/ 0 60000 65536"/>
              <a:gd name="T11" fmla="*/ 0 60000 65536"/>
              <a:gd name="T12" fmla="*/ 0 w 317"/>
              <a:gd name="T13" fmla="*/ 0 h 1000"/>
              <a:gd name="T14" fmla="*/ 317 w 317"/>
              <a:gd name="T15" fmla="*/ 1000 h 1000"/>
            </a:gdLst>
            <a:ahLst/>
            <a:cxnLst>
              <a:cxn ang="T8">
                <a:pos x="T0" y="T1"/>
              </a:cxn>
              <a:cxn ang="T9">
                <a:pos x="T2" y="T3"/>
              </a:cxn>
              <a:cxn ang="T10">
                <a:pos x="T4" y="T5"/>
              </a:cxn>
              <a:cxn ang="T11">
                <a:pos x="T6" y="T7"/>
              </a:cxn>
            </a:cxnLst>
            <a:rect l="T12" t="T13" r="T14" b="T15"/>
            <a:pathLst>
              <a:path w="317" h="1000">
                <a:moveTo>
                  <a:pt x="0" y="0"/>
                </a:moveTo>
                <a:cubicBezTo>
                  <a:pt x="107" y="54"/>
                  <a:pt x="215" y="108"/>
                  <a:pt x="266" y="223"/>
                </a:cubicBezTo>
                <a:cubicBezTo>
                  <a:pt x="317" y="338"/>
                  <a:pt x="310" y="561"/>
                  <a:pt x="305" y="690"/>
                </a:cubicBezTo>
                <a:cubicBezTo>
                  <a:pt x="300" y="819"/>
                  <a:pt x="267" y="909"/>
                  <a:pt x="234" y="1000"/>
                </a:cubicBezTo>
              </a:path>
            </a:pathLst>
          </a:custGeom>
          <a:noFill/>
          <a:ln w="9525">
            <a:solidFill>
              <a:schemeClr val="tx1"/>
            </a:solidFill>
            <a:round/>
            <a:headEnd/>
            <a:tailEnd type="triangle" w="med" len="med"/>
          </a:ln>
        </p:spPr>
        <p:txBody>
          <a:bodyPr/>
          <a:lstStyle/>
          <a:p>
            <a:endParaRPr lang="en-US"/>
          </a:p>
        </p:txBody>
      </p:sp>
      <p:sp>
        <p:nvSpPr>
          <p:cNvPr id="10248" name="Text Box 8"/>
          <p:cNvSpPr txBox="1">
            <a:spLocks noChangeArrowheads="1"/>
          </p:cNvSpPr>
          <p:nvPr/>
        </p:nvSpPr>
        <p:spPr bwMode="auto">
          <a:xfrm>
            <a:off x="944563" y="5691188"/>
            <a:ext cx="5475287" cy="274637"/>
          </a:xfrm>
          <a:prstGeom prst="rect">
            <a:avLst/>
          </a:prstGeom>
          <a:noFill/>
          <a:ln w="9525">
            <a:noFill/>
            <a:miter lim="800000"/>
            <a:headEnd/>
            <a:tailEnd/>
          </a:ln>
        </p:spPr>
        <p:txBody>
          <a:bodyPr wrap="none">
            <a:spAutoFit/>
          </a:bodyPr>
          <a:lstStyle/>
          <a:p>
            <a:pPr eaLnBrk="0" hangingPunct="0"/>
            <a:r>
              <a:rPr lang="en-US">
                <a:latin typeface="Times New Roman" pitchFamily="18" charset="0"/>
              </a:rPr>
              <a:t>(discount each period @ 10%; inflation of operating costs @ 4%; ignoring tax shields)</a:t>
            </a:r>
          </a:p>
        </p:txBody>
      </p:sp>
      <p:sp>
        <p:nvSpPr>
          <p:cNvPr id="10249" name="AutoShape 9"/>
          <p:cNvSpPr>
            <a:spLocks noChangeArrowheads="1"/>
          </p:cNvSpPr>
          <p:nvPr/>
        </p:nvSpPr>
        <p:spPr bwMode="auto">
          <a:xfrm>
            <a:off x="0" y="3251200"/>
            <a:ext cx="996950" cy="785813"/>
          </a:xfrm>
          <a:prstGeom prst="wedgeRectCallout">
            <a:avLst>
              <a:gd name="adj1" fmla="val 116403"/>
              <a:gd name="adj2" fmla="val -3537"/>
            </a:avLst>
          </a:prstGeom>
          <a:solidFill>
            <a:srgbClr val="EAEAEA"/>
          </a:solidFill>
          <a:ln w="9525" algn="ctr">
            <a:solidFill>
              <a:schemeClr val="tx1"/>
            </a:solidFill>
            <a:miter lim="800000"/>
            <a:headEnd/>
            <a:tailEnd/>
          </a:ln>
        </p:spPr>
        <p:txBody>
          <a:bodyPr/>
          <a:lstStyle/>
          <a:p>
            <a:pPr algn="ctr"/>
            <a:r>
              <a:rPr lang="en-US"/>
              <a:t>$150M*</a:t>
            </a:r>
          </a:p>
          <a:p>
            <a:pPr algn="ctr"/>
            <a:r>
              <a:rPr lang="en-US"/>
              <a:t>(avg annual output)</a:t>
            </a:r>
          </a:p>
          <a:p>
            <a:pPr algn="ctr"/>
            <a:r>
              <a:rPr lang="en-US"/>
              <a:t>/14,625kg</a:t>
            </a:r>
          </a:p>
        </p:txBody>
      </p:sp>
      <p:sp>
        <p:nvSpPr>
          <p:cNvPr id="10250" name="AutoShape 10"/>
          <p:cNvSpPr>
            <a:spLocks noChangeArrowheads="1"/>
          </p:cNvSpPr>
          <p:nvPr/>
        </p:nvSpPr>
        <p:spPr bwMode="auto">
          <a:xfrm>
            <a:off x="0" y="4713288"/>
            <a:ext cx="1068388" cy="973137"/>
          </a:xfrm>
          <a:prstGeom prst="wedgeRectCallout">
            <a:avLst>
              <a:gd name="adj1" fmla="val 105273"/>
              <a:gd name="adj2" fmla="val -12481"/>
            </a:avLst>
          </a:prstGeom>
          <a:solidFill>
            <a:srgbClr val="EAEAEA"/>
          </a:solidFill>
          <a:ln w="9525" algn="ctr">
            <a:solidFill>
              <a:schemeClr val="tx1"/>
            </a:solidFill>
            <a:miter lim="800000"/>
            <a:headEnd/>
            <a:tailEnd/>
          </a:ln>
        </p:spPr>
        <p:txBody>
          <a:bodyPr/>
          <a:lstStyle/>
          <a:p>
            <a:pPr algn="ctr"/>
            <a:r>
              <a:rPr lang="en-US"/>
              <a:t>$150M*</a:t>
            </a:r>
          </a:p>
          <a:p>
            <a:pPr algn="ctr"/>
            <a:r>
              <a:rPr lang="en-US"/>
              <a:t>avg annual output yr 1-3</a:t>
            </a:r>
          </a:p>
          <a:p>
            <a:pPr algn="ctr"/>
            <a:r>
              <a:rPr lang="en-US"/>
              <a:t>/14,625kg</a:t>
            </a:r>
          </a:p>
          <a:p>
            <a:pPr algn="ctr"/>
            <a:r>
              <a:rPr lang="en-US"/>
              <a:t>*3yr/15yr</a:t>
            </a:r>
          </a:p>
        </p:txBody>
      </p:sp>
      <p:pic>
        <p:nvPicPr>
          <p:cNvPr id="10251" name="Picture 12"/>
          <p:cNvPicPr>
            <a:picLocks noChangeAspect="1" noChangeArrowheads="1"/>
          </p:cNvPicPr>
          <p:nvPr/>
        </p:nvPicPr>
        <p:blipFill>
          <a:blip r:embed="rId3" cstate="print"/>
          <a:srcRect/>
          <a:stretch>
            <a:fillRect/>
          </a:stretch>
        </p:blipFill>
        <p:spPr bwMode="auto">
          <a:xfrm>
            <a:off x="1052513" y="1327150"/>
            <a:ext cx="7037387" cy="4203700"/>
          </a:xfrm>
          <a:prstGeom prst="rect">
            <a:avLst/>
          </a:prstGeom>
          <a:noFill/>
          <a:ln w="9525" algn="ctr">
            <a:noFill/>
            <a:prstDash val="dash"/>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1026"/>
          <p:cNvSpPr>
            <a:spLocks noGrp="1" noChangeArrowheads="1"/>
          </p:cNvSpPr>
          <p:nvPr>
            <p:ph type="title"/>
          </p:nvPr>
        </p:nvSpPr>
        <p:spPr/>
        <p:txBody>
          <a:bodyPr/>
          <a:lstStyle/>
          <a:p>
            <a:r>
              <a:rPr lang="en-US" i="1" dirty="0" smtClean="0"/>
              <a:t>Eli Lilly</a:t>
            </a:r>
            <a:r>
              <a:rPr lang="en-US" dirty="0" smtClean="0"/>
              <a:t>:  Assigning products to plants:</a:t>
            </a:r>
            <a:br>
              <a:rPr lang="en-US" dirty="0" smtClean="0"/>
            </a:br>
            <a:r>
              <a:rPr lang="en-US" dirty="0" smtClean="0"/>
              <a:t>	Valuation: </a:t>
            </a:r>
            <a:r>
              <a:rPr lang="en-US" dirty="0" err="1" smtClean="0"/>
              <a:t>EoS</a:t>
            </a:r>
            <a:r>
              <a:rPr lang="en-US" dirty="0" smtClean="0"/>
              <a:t> and the impact of product volume</a:t>
            </a:r>
          </a:p>
        </p:txBody>
      </p:sp>
      <p:sp>
        <p:nvSpPr>
          <p:cNvPr id="11267" name="Rectangle 1027"/>
          <p:cNvSpPr>
            <a:spLocks noGrp="1" noChangeArrowheads="1"/>
          </p:cNvSpPr>
          <p:nvPr>
            <p:ph type="body" idx="1"/>
          </p:nvPr>
        </p:nvSpPr>
        <p:spPr/>
        <p:txBody>
          <a:bodyPr/>
          <a:lstStyle/>
          <a:p>
            <a:pPr>
              <a:lnSpc>
                <a:spcPct val="90000"/>
              </a:lnSpc>
            </a:pPr>
            <a:r>
              <a:rPr lang="en-US" smtClean="0">
                <a:solidFill>
                  <a:schemeClr val="accent2"/>
                </a:solidFill>
              </a:rPr>
              <a:t>Specialized plant</a:t>
            </a:r>
            <a:r>
              <a:rPr lang="en-US" smtClean="0"/>
              <a:t>: </a:t>
            </a:r>
          </a:p>
          <a:p>
            <a:pPr lvl="1">
              <a:lnSpc>
                <a:spcPct val="90000"/>
              </a:lnSpc>
            </a:pPr>
            <a:r>
              <a:rPr lang="en-US" smtClean="0"/>
              <a:t>minimal volume = ¼ rig so that minimal annual cost of specialized =</a:t>
            </a:r>
          </a:p>
          <a:p>
            <a:pPr lvl="2">
              <a:lnSpc>
                <a:spcPct val="90000"/>
              </a:lnSpc>
            </a:pPr>
            <a:r>
              <a:rPr lang="en-US" smtClean="0"/>
              <a:t>CapEx = $37.50 / 1.5 rig </a:t>
            </a:r>
            <a:r>
              <a:rPr lang="en-US" smtClean="0">
                <a:latin typeface="Arial" pitchFamily="34" charset="0"/>
              </a:rPr>
              <a:t>x</a:t>
            </a:r>
            <a:r>
              <a:rPr lang="en-US" smtClean="0"/>
              <a:t> ¼ rig = $6.25M</a:t>
            </a:r>
          </a:p>
          <a:p>
            <a:pPr lvl="3">
              <a:lnSpc>
                <a:spcPct val="90000"/>
              </a:lnSpc>
            </a:pPr>
            <a:r>
              <a:rPr lang="en-US" smtClean="0"/>
              <a:t>Depreciate over 15 years = $6.25M/15yrs = $0.4M/yr</a:t>
            </a:r>
          </a:p>
          <a:p>
            <a:pPr lvl="2">
              <a:lnSpc>
                <a:spcPct val="90000"/>
              </a:lnSpc>
            </a:pPr>
            <a:r>
              <a:rPr lang="en-US" smtClean="0"/>
              <a:t>Operating cost = $6.8 / 1.5 rig x ¼ rig = $1.13M/yr</a:t>
            </a:r>
          </a:p>
          <a:p>
            <a:pPr lvl="2">
              <a:lnSpc>
                <a:spcPct val="90000"/>
              </a:lnSpc>
            </a:pPr>
            <a:r>
              <a:rPr lang="en-US" smtClean="0"/>
              <a:t>Total annual cost to be allocated to product: 0.4 + 1.13 = $1.55M/yr</a:t>
            </a:r>
          </a:p>
          <a:p>
            <a:pPr lvl="1">
              <a:lnSpc>
                <a:spcPct val="90000"/>
              </a:lnSpc>
            </a:pPr>
            <a:r>
              <a:rPr lang="en-US" smtClean="0"/>
              <a:t>Thus: for all volumes </a:t>
            </a:r>
            <a:r>
              <a:rPr lang="en-US" i="1" smtClean="0"/>
              <a:t>x</a:t>
            </a:r>
            <a:r>
              <a:rPr lang="en-US" smtClean="0"/>
              <a:t> &lt; ¼ rig = 4000kg, the cost /kg = $1.55M/</a:t>
            </a:r>
            <a:r>
              <a:rPr lang="en-US" i="1" smtClean="0"/>
              <a:t>x</a:t>
            </a:r>
          </a:p>
          <a:p>
            <a:pPr>
              <a:lnSpc>
                <a:spcPct val="90000"/>
              </a:lnSpc>
            </a:pPr>
            <a:endParaRPr lang="en-US" smtClean="0">
              <a:solidFill>
                <a:srgbClr val="FF0000"/>
              </a:solidFill>
            </a:endParaRPr>
          </a:p>
          <a:p>
            <a:pPr>
              <a:lnSpc>
                <a:spcPct val="90000"/>
              </a:lnSpc>
            </a:pPr>
            <a:r>
              <a:rPr lang="en-US" smtClean="0">
                <a:solidFill>
                  <a:srgbClr val="FF0000"/>
                </a:solidFill>
              </a:rPr>
              <a:t>Flexible plant</a:t>
            </a:r>
            <a:r>
              <a:rPr lang="en-US" smtClean="0"/>
              <a:t>: $1,333/kg</a:t>
            </a:r>
          </a:p>
          <a:p>
            <a:pPr>
              <a:lnSpc>
                <a:spcPct val="90000"/>
              </a:lnSpc>
              <a:buFont typeface="Wingdings" pitchFamily="2" charset="2"/>
              <a:buChar char="Ø"/>
            </a:pPr>
            <a:endParaRPr lang="en-US" smtClean="0"/>
          </a:p>
          <a:p>
            <a:pPr>
              <a:lnSpc>
                <a:spcPct val="90000"/>
              </a:lnSpc>
              <a:buFont typeface="Wingdings" pitchFamily="2" charset="2"/>
              <a:buChar char="Ø"/>
            </a:pPr>
            <a:endParaRPr lang="en-US" i="1" smtClean="0"/>
          </a:p>
          <a:p>
            <a:pPr>
              <a:lnSpc>
                <a:spcPct val="90000"/>
              </a:lnSpc>
              <a:buFont typeface="Wingdings" pitchFamily="2" charset="2"/>
              <a:buChar char="Ø"/>
            </a:pPr>
            <a:endParaRPr lang="en-US" i="1" smtClean="0"/>
          </a:p>
          <a:p>
            <a:pPr>
              <a:lnSpc>
                <a:spcPct val="90000"/>
              </a:lnSpc>
              <a:buFont typeface="Wingdings" pitchFamily="2" charset="2"/>
              <a:buChar char="Ø"/>
            </a:pPr>
            <a:endParaRPr lang="en-US" i="1" smtClean="0"/>
          </a:p>
          <a:p>
            <a:pPr>
              <a:lnSpc>
                <a:spcPct val="90000"/>
              </a:lnSpc>
              <a:buFont typeface="Wingdings" pitchFamily="2" charset="2"/>
              <a:buChar char="Ø"/>
            </a:pPr>
            <a:endParaRPr lang="en-US" i="1" smtClean="0"/>
          </a:p>
          <a:p>
            <a:pPr>
              <a:lnSpc>
                <a:spcPct val="90000"/>
              </a:lnSpc>
              <a:buFont typeface="Wingdings" pitchFamily="2" charset="2"/>
              <a:buChar char="Ø"/>
            </a:pPr>
            <a:r>
              <a:rPr lang="en-US" i="1" smtClean="0"/>
              <a:t>Assign low volume products to flex plant</a:t>
            </a:r>
            <a:r>
              <a:rPr lang="en-US" smtClean="0"/>
              <a:t>:</a:t>
            </a:r>
          </a:p>
          <a:p>
            <a:pPr lvl="1">
              <a:lnSpc>
                <a:spcPct val="90000"/>
              </a:lnSpc>
            </a:pPr>
            <a:r>
              <a:rPr lang="en-US" smtClean="0"/>
              <a:t>break-even </a:t>
            </a:r>
            <a:r>
              <a:rPr lang="en-US" i="1" smtClean="0"/>
              <a:t>x = </a:t>
            </a:r>
            <a:r>
              <a:rPr lang="en-US" smtClean="0"/>
              <a:t>$1.55M/$1333 = 1164 kg/yr</a:t>
            </a:r>
          </a:p>
          <a:p>
            <a:pPr lvl="1">
              <a:lnSpc>
                <a:spcPct val="90000"/>
              </a:lnSpc>
            </a:pPr>
            <a:endParaRPr lang="en-US" smtClean="0"/>
          </a:p>
        </p:txBody>
      </p:sp>
      <p:sp>
        <p:nvSpPr>
          <p:cNvPr id="11268" name="Line 4"/>
          <p:cNvSpPr>
            <a:spLocks noChangeShapeType="1"/>
          </p:cNvSpPr>
          <p:nvPr/>
        </p:nvSpPr>
        <p:spPr bwMode="auto">
          <a:xfrm>
            <a:off x="4856163" y="4875213"/>
            <a:ext cx="2689225" cy="0"/>
          </a:xfrm>
          <a:prstGeom prst="line">
            <a:avLst/>
          </a:prstGeom>
          <a:noFill/>
          <a:ln w="9525">
            <a:solidFill>
              <a:schemeClr val="tx1"/>
            </a:solidFill>
            <a:round/>
            <a:headEnd/>
            <a:tailEnd type="triangle" w="med" len="med"/>
          </a:ln>
        </p:spPr>
        <p:txBody>
          <a:bodyPr wrap="none" lIns="94851" tIns="47425" rIns="94851" bIns="47425">
            <a:spAutoFit/>
          </a:bodyPr>
          <a:lstStyle/>
          <a:p>
            <a:endParaRPr lang="en-US"/>
          </a:p>
        </p:txBody>
      </p:sp>
      <p:sp>
        <p:nvSpPr>
          <p:cNvPr id="11269" name="Line 5"/>
          <p:cNvSpPr>
            <a:spLocks noChangeShapeType="1"/>
          </p:cNvSpPr>
          <p:nvPr/>
        </p:nvSpPr>
        <p:spPr bwMode="auto">
          <a:xfrm flipV="1">
            <a:off x="4868863" y="3600450"/>
            <a:ext cx="0" cy="1274763"/>
          </a:xfrm>
          <a:prstGeom prst="line">
            <a:avLst/>
          </a:prstGeom>
          <a:noFill/>
          <a:ln w="9525">
            <a:solidFill>
              <a:schemeClr val="tx1"/>
            </a:solidFill>
            <a:round/>
            <a:headEnd/>
            <a:tailEnd type="triangle" w="med" len="med"/>
          </a:ln>
        </p:spPr>
        <p:txBody>
          <a:bodyPr wrap="none" lIns="94851" tIns="47425" rIns="94851" bIns="47425">
            <a:spAutoFit/>
          </a:bodyPr>
          <a:lstStyle/>
          <a:p>
            <a:endParaRPr lang="en-US"/>
          </a:p>
        </p:txBody>
      </p:sp>
      <p:sp>
        <p:nvSpPr>
          <p:cNvPr id="11270" name="Line 6"/>
          <p:cNvSpPr>
            <a:spLocks noChangeShapeType="1"/>
          </p:cNvSpPr>
          <p:nvPr/>
        </p:nvSpPr>
        <p:spPr bwMode="auto">
          <a:xfrm>
            <a:off x="4868863" y="4498975"/>
            <a:ext cx="2641600" cy="0"/>
          </a:xfrm>
          <a:prstGeom prst="line">
            <a:avLst/>
          </a:prstGeom>
          <a:noFill/>
          <a:ln w="28575">
            <a:solidFill>
              <a:srgbClr val="0070C0"/>
            </a:solidFill>
            <a:round/>
            <a:headEnd/>
            <a:tailEnd/>
          </a:ln>
        </p:spPr>
        <p:txBody>
          <a:bodyPr wrap="none" lIns="94851" tIns="47425" rIns="94851" bIns="47425">
            <a:spAutoFit/>
          </a:bodyPr>
          <a:lstStyle/>
          <a:p>
            <a:endParaRPr lang="en-US"/>
          </a:p>
        </p:txBody>
      </p:sp>
      <p:sp>
        <p:nvSpPr>
          <p:cNvPr id="11271" name="Text Box 7"/>
          <p:cNvSpPr txBox="1">
            <a:spLocks noChangeArrowheads="1"/>
          </p:cNvSpPr>
          <p:nvPr/>
        </p:nvSpPr>
        <p:spPr bwMode="auto">
          <a:xfrm>
            <a:off x="4084638" y="4344988"/>
            <a:ext cx="881062" cy="296862"/>
          </a:xfrm>
          <a:prstGeom prst="rect">
            <a:avLst/>
          </a:prstGeom>
          <a:noFill/>
          <a:ln w="9525" algn="ctr">
            <a:noFill/>
            <a:prstDash val="dash"/>
            <a:miter lim="800000"/>
            <a:headEnd/>
            <a:tailEnd/>
          </a:ln>
        </p:spPr>
        <p:txBody>
          <a:bodyPr wrap="none" lIns="96029" tIns="48015" rIns="96029" bIns="48015">
            <a:spAutoFit/>
          </a:bodyPr>
          <a:lstStyle/>
          <a:p>
            <a:pPr defTabSz="958850"/>
            <a:r>
              <a:rPr lang="en-US" sz="1300"/>
              <a:t>$1333/kg</a:t>
            </a:r>
          </a:p>
        </p:txBody>
      </p:sp>
      <p:sp>
        <p:nvSpPr>
          <p:cNvPr id="11272" name="Line 9"/>
          <p:cNvSpPr>
            <a:spLocks noChangeShapeType="1"/>
          </p:cNvSpPr>
          <p:nvPr/>
        </p:nvSpPr>
        <p:spPr bwMode="auto">
          <a:xfrm>
            <a:off x="6035675" y="4498975"/>
            <a:ext cx="0" cy="376238"/>
          </a:xfrm>
          <a:prstGeom prst="line">
            <a:avLst/>
          </a:prstGeom>
          <a:noFill/>
          <a:ln w="9525">
            <a:solidFill>
              <a:schemeClr val="tx1"/>
            </a:solidFill>
            <a:prstDash val="dash"/>
            <a:round/>
            <a:headEnd/>
            <a:tailEnd/>
          </a:ln>
        </p:spPr>
        <p:txBody>
          <a:bodyPr wrap="none" lIns="94851" tIns="47425" rIns="94851" bIns="47425">
            <a:spAutoFit/>
          </a:bodyPr>
          <a:lstStyle/>
          <a:p>
            <a:endParaRPr lang="en-US"/>
          </a:p>
        </p:txBody>
      </p:sp>
      <p:sp>
        <p:nvSpPr>
          <p:cNvPr id="11273" name="Text Box 10"/>
          <p:cNvSpPr txBox="1">
            <a:spLocks noChangeArrowheads="1"/>
          </p:cNvSpPr>
          <p:nvPr/>
        </p:nvSpPr>
        <p:spPr bwMode="auto">
          <a:xfrm>
            <a:off x="5888038" y="4878388"/>
            <a:ext cx="758825" cy="300037"/>
          </a:xfrm>
          <a:prstGeom prst="rect">
            <a:avLst/>
          </a:prstGeom>
          <a:noFill/>
          <a:ln w="9525" algn="ctr">
            <a:noFill/>
            <a:prstDash val="dash"/>
            <a:miter lim="800000"/>
            <a:headEnd/>
            <a:tailEnd/>
          </a:ln>
        </p:spPr>
        <p:txBody>
          <a:bodyPr wrap="none" lIns="96029" tIns="48015" rIns="96029" bIns="48015">
            <a:spAutoFit/>
          </a:bodyPr>
          <a:lstStyle/>
          <a:p>
            <a:pPr defTabSz="958850"/>
            <a:r>
              <a:rPr lang="en-US" sz="1300"/>
              <a:t>1164kg</a:t>
            </a:r>
          </a:p>
        </p:txBody>
      </p:sp>
      <p:sp>
        <p:nvSpPr>
          <p:cNvPr id="11274" name="Text Box 11"/>
          <p:cNvSpPr txBox="1">
            <a:spLocks noChangeArrowheads="1"/>
          </p:cNvSpPr>
          <p:nvPr/>
        </p:nvSpPr>
        <p:spPr bwMode="auto">
          <a:xfrm>
            <a:off x="7078663" y="4878388"/>
            <a:ext cx="1484312" cy="296862"/>
          </a:xfrm>
          <a:prstGeom prst="rect">
            <a:avLst/>
          </a:prstGeom>
          <a:noFill/>
          <a:ln w="9525" algn="ctr">
            <a:noFill/>
            <a:prstDash val="dash"/>
            <a:miter lim="800000"/>
            <a:headEnd/>
            <a:tailEnd/>
          </a:ln>
        </p:spPr>
        <p:txBody>
          <a:bodyPr wrap="none" lIns="96029" tIns="48015" rIns="96029" bIns="48015">
            <a:spAutoFit/>
          </a:bodyPr>
          <a:lstStyle/>
          <a:p>
            <a:pPr defTabSz="958850"/>
            <a:r>
              <a:rPr lang="en-US" sz="1300"/>
              <a:t>Product volume </a:t>
            </a:r>
            <a:r>
              <a:rPr lang="en-US" sz="1300" i="1"/>
              <a:t>x</a:t>
            </a:r>
            <a:endParaRPr lang="en-US" sz="1300"/>
          </a:p>
        </p:txBody>
      </p:sp>
      <p:sp>
        <p:nvSpPr>
          <p:cNvPr id="11275" name="Line 12"/>
          <p:cNvSpPr>
            <a:spLocks noChangeShapeType="1"/>
          </p:cNvSpPr>
          <p:nvPr/>
        </p:nvSpPr>
        <p:spPr bwMode="auto">
          <a:xfrm>
            <a:off x="5746750" y="4344988"/>
            <a:ext cx="0" cy="530225"/>
          </a:xfrm>
          <a:prstGeom prst="line">
            <a:avLst/>
          </a:prstGeom>
          <a:noFill/>
          <a:ln w="9525">
            <a:solidFill>
              <a:schemeClr val="accent2"/>
            </a:solidFill>
            <a:prstDash val="dash"/>
            <a:round/>
            <a:headEnd/>
            <a:tailEnd/>
          </a:ln>
        </p:spPr>
        <p:txBody>
          <a:bodyPr lIns="94851" tIns="47425" rIns="94851" bIns="47425">
            <a:spAutoFit/>
          </a:bodyPr>
          <a:lstStyle/>
          <a:p>
            <a:endParaRPr lang="en-US"/>
          </a:p>
        </p:txBody>
      </p:sp>
      <p:sp>
        <p:nvSpPr>
          <p:cNvPr id="11276" name="Line 13"/>
          <p:cNvSpPr>
            <a:spLocks noChangeShapeType="1"/>
          </p:cNvSpPr>
          <p:nvPr/>
        </p:nvSpPr>
        <p:spPr bwMode="auto">
          <a:xfrm>
            <a:off x="4868863" y="4346575"/>
            <a:ext cx="898525" cy="0"/>
          </a:xfrm>
          <a:prstGeom prst="line">
            <a:avLst/>
          </a:prstGeom>
          <a:noFill/>
          <a:ln w="9525">
            <a:solidFill>
              <a:schemeClr val="accent2"/>
            </a:solidFill>
            <a:prstDash val="dash"/>
            <a:round/>
            <a:headEnd/>
            <a:tailEnd/>
          </a:ln>
        </p:spPr>
        <p:txBody>
          <a:bodyPr lIns="94851" tIns="47425" rIns="94851" bIns="47425">
            <a:spAutoFit/>
          </a:bodyPr>
          <a:lstStyle/>
          <a:p>
            <a:endParaRPr lang="en-US"/>
          </a:p>
        </p:txBody>
      </p:sp>
      <p:sp>
        <p:nvSpPr>
          <p:cNvPr id="11277" name="Text Box 14"/>
          <p:cNvSpPr txBox="1">
            <a:spLocks noChangeArrowheads="1"/>
          </p:cNvSpPr>
          <p:nvPr/>
        </p:nvSpPr>
        <p:spPr bwMode="auto">
          <a:xfrm>
            <a:off x="5294313" y="4878388"/>
            <a:ext cx="758825" cy="300037"/>
          </a:xfrm>
          <a:prstGeom prst="rect">
            <a:avLst/>
          </a:prstGeom>
          <a:noFill/>
          <a:ln w="9525" algn="ctr">
            <a:noFill/>
            <a:prstDash val="dash"/>
            <a:miter lim="800000"/>
            <a:headEnd/>
            <a:tailEnd/>
          </a:ln>
        </p:spPr>
        <p:txBody>
          <a:bodyPr wrap="none" lIns="96029" tIns="48015" rIns="96029" bIns="48015">
            <a:spAutoFit/>
          </a:bodyPr>
          <a:lstStyle/>
          <a:p>
            <a:pPr defTabSz="958850"/>
            <a:r>
              <a:rPr lang="en-US" sz="1300"/>
              <a:t>1000kg</a:t>
            </a:r>
          </a:p>
        </p:txBody>
      </p:sp>
      <p:sp>
        <p:nvSpPr>
          <p:cNvPr id="11278" name="Text Box 15"/>
          <p:cNvSpPr txBox="1">
            <a:spLocks noChangeArrowheads="1"/>
          </p:cNvSpPr>
          <p:nvPr/>
        </p:nvSpPr>
        <p:spPr bwMode="auto">
          <a:xfrm>
            <a:off x="4084638" y="4160838"/>
            <a:ext cx="903287" cy="300037"/>
          </a:xfrm>
          <a:prstGeom prst="rect">
            <a:avLst/>
          </a:prstGeom>
          <a:noFill/>
          <a:ln w="9525" algn="ctr">
            <a:noFill/>
            <a:prstDash val="dash"/>
            <a:miter lim="800000"/>
            <a:headEnd/>
            <a:tailEnd/>
          </a:ln>
        </p:spPr>
        <p:txBody>
          <a:bodyPr wrap="none" lIns="96029" tIns="48015" rIns="96029" bIns="48015">
            <a:spAutoFit/>
          </a:bodyPr>
          <a:lstStyle/>
          <a:p>
            <a:pPr defTabSz="958850"/>
            <a:r>
              <a:rPr lang="en-US" sz="1300"/>
              <a:t>$1550/kg</a:t>
            </a:r>
          </a:p>
        </p:txBody>
      </p:sp>
      <p:sp>
        <p:nvSpPr>
          <p:cNvPr id="11279" name="Freeform 16"/>
          <p:cNvSpPr>
            <a:spLocks noChangeArrowheads="1"/>
          </p:cNvSpPr>
          <p:nvPr/>
        </p:nvSpPr>
        <p:spPr bwMode="auto">
          <a:xfrm>
            <a:off x="5118100" y="3651250"/>
            <a:ext cx="2366963" cy="1084263"/>
          </a:xfrm>
          <a:custGeom>
            <a:avLst/>
            <a:gdLst>
              <a:gd name="T0" fmla="*/ 0 w 2367516"/>
              <a:gd name="T1" fmla="*/ 0 h 1084521"/>
              <a:gd name="T2" fmla="*/ 311596 w 2367516"/>
              <a:gd name="T3" fmla="*/ 424898 h 1084521"/>
              <a:gd name="T4" fmla="*/ 623192 w 2367516"/>
              <a:gd name="T5" fmla="*/ 694000 h 1084521"/>
              <a:gd name="T6" fmla="*/ 920628 w 2367516"/>
              <a:gd name="T7" fmla="*/ 856877 h 1084521"/>
              <a:gd name="T8" fmla="*/ 1522576 w 2367516"/>
              <a:gd name="T9" fmla="*/ 998508 h 1084521"/>
              <a:gd name="T10" fmla="*/ 2365301 w 2367516"/>
              <a:gd name="T11" fmla="*/ 1083489 h 1084521"/>
              <a:gd name="T12" fmla="*/ 0 60000 65536"/>
              <a:gd name="T13" fmla="*/ 0 60000 65536"/>
              <a:gd name="T14" fmla="*/ 0 60000 65536"/>
              <a:gd name="T15" fmla="*/ 0 60000 65536"/>
              <a:gd name="T16" fmla="*/ 0 60000 65536"/>
              <a:gd name="T17" fmla="*/ 0 60000 65536"/>
              <a:gd name="T18" fmla="*/ 0 w 2367516"/>
              <a:gd name="T19" fmla="*/ 0 h 1084521"/>
              <a:gd name="T20" fmla="*/ 2367516 w 2367516"/>
              <a:gd name="T21" fmla="*/ 1084521 h 1084521"/>
            </a:gdLst>
            <a:ahLst/>
            <a:cxnLst>
              <a:cxn ang="T12">
                <a:pos x="T0" y="T1"/>
              </a:cxn>
              <a:cxn ang="T13">
                <a:pos x="T2" y="T3"/>
              </a:cxn>
              <a:cxn ang="T14">
                <a:pos x="T4" y="T5"/>
              </a:cxn>
              <a:cxn ang="T15">
                <a:pos x="T6" y="T7"/>
              </a:cxn>
              <a:cxn ang="T16">
                <a:pos x="T8" y="T9"/>
              </a:cxn>
              <a:cxn ang="T17">
                <a:pos x="T10" y="T11"/>
              </a:cxn>
            </a:cxnLst>
            <a:rect l="T18" t="T19" r="T20" b="T21"/>
            <a:pathLst>
              <a:path w="2367516" h="1084521">
                <a:moveTo>
                  <a:pt x="0" y="0"/>
                </a:moveTo>
                <a:cubicBezTo>
                  <a:pt x="57888" y="154762"/>
                  <a:pt x="207925" y="309525"/>
                  <a:pt x="311888" y="425302"/>
                </a:cubicBezTo>
                <a:cubicBezTo>
                  <a:pt x="415851" y="541079"/>
                  <a:pt x="522176" y="622595"/>
                  <a:pt x="623776" y="694660"/>
                </a:cubicBezTo>
                <a:cubicBezTo>
                  <a:pt x="725376" y="766725"/>
                  <a:pt x="771451" y="806893"/>
                  <a:pt x="921488" y="857693"/>
                </a:cubicBezTo>
                <a:cubicBezTo>
                  <a:pt x="1071525" y="908493"/>
                  <a:pt x="1282995" y="961655"/>
                  <a:pt x="1524000" y="999460"/>
                </a:cubicBezTo>
                <a:cubicBezTo>
                  <a:pt x="1765005" y="1037265"/>
                  <a:pt x="2066260" y="1060893"/>
                  <a:pt x="2367516" y="1084521"/>
                </a:cubicBezTo>
              </a:path>
            </a:pathLst>
          </a:custGeom>
          <a:noFill/>
          <a:ln w="28575" algn="ctr">
            <a:solidFill>
              <a:srgbClr val="FF0000"/>
            </a:solidFill>
            <a:round/>
            <a:headEnd/>
            <a:tailEnd/>
          </a:ln>
        </p:spPr>
        <p:txBody>
          <a:bodyPr wrap="none">
            <a:spAutoFit/>
          </a:bodyPr>
          <a:lstStyle/>
          <a:p>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Oval 2"/>
          <p:cNvSpPr>
            <a:spLocks noChangeArrowheads="1"/>
          </p:cNvSpPr>
          <p:nvPr/>
        </p:nvSpPr>
        <p:spPr bwMode="auto">
          <a:xfrm>
            <a:off x="3494088" y="1785938"/>
            <a:ext cx="2933700" cy="276225"/>
          </a:xfrm>
          <a:prstGeom prst="ellipse">
            <a:avLst/>
          </a:prstGeom>
          <a:solidFill>
            <a:srgbClr val="FFFFCC"/>
          </a:solidFill>
          <a:ln w="9525">
            <a:solidFill>
              <a:schemeClr val="tx1"/>
            </a:solidFill>
            <a:round/>
            <a:headEnd/>
            <a:tailEnd/>
          </a:ln>
        </p:spPr>
        <p:txBody>
          <a:bodyPr wrap="none" anchor="ctr"/>
          <a:lstStyle/>
          <a:p>
            <a:endParaRPr lang="en-US"/>
          </a:p>
        </p:txBody>
      </p:sp>
      <p:sp>
        <p:nvSpPr>
          <p:cNvPr id="12291" name="Oval 3"/>
          <p:cNvSpPr>
            <a:spLocks noChangeArrowheads="1"/>
          </p:cNvSpPr>
          <p:nvPr/>
        </p:nvSpPr>
        <p:spPr bwMode="auto">
          <a:xfrm>
            <a:off x="3494088" y="3235325"/>
            <a:ext cx="2933700" cy="276225"/>
          </a:xfrm>
          <a:prstGeom prst="ellipse">
            <a:avLst/>
          </a:prstGeom>
          <a:solidFill>
            <a:srgbClr val="FFFFCC"/>
          </a:solidFill>
          <a:ln w="9525">
            <a:solidFill>
              <a:schemeClr val="tx1"/>
            </a:solidFill>
            <a:round/>
            <a:headEnd/>
            <a:tailEnd/>
          </a:ln>
        </p:spPr>
        <p:txBody>
          <a:bodyPr wrap="none" anchor="ctr"/>
          <a:lstStyle/>
          <a:p>
            <a:endParaRPr lang="en-US"/>
          </a:p>
        </p:txBody>
      </p:sp>
      <p:sp>
        <p:nvSpPr>
          <p:cNvPr id="12292" name="Rectangle 4"/>
          <p:cNvSpPr>
            <a:spLocks noGrp="1" noChangeArrowheads="1"/>
          </p:cNvSpPr>
          <p:nvPr>
            <p:ph type="title"/>
          </p:nvPr>
        </p:nvSpPr>
        <p:spPr/>
        <p:txBody>
          <a:bodyPr/>
          <a:lstStyle/>
          <a:p>
            <a:r>
              <a:rPr lang="en-US" i="1" smtClean="0"/>
              <a:t>Eli Lilly</a:t>
            </a:r>
            <a:r>
              <a:rPr lang="en-US" smtClean="0"/>
              <a:t>: Production Costs </a:t>
            </a:r>
            <a:r>
              <a:rPr lang="en-US" i="1" smtClean="0"/>
              <a:t>per product</a:t>
            </a:r>
            <a:r>
              <a:rPr lang="en-US" smtClean="0"/>
              <a:t/>
            </a:r>
            <a:br>
              <a:rPr lang="en-US" smtClean="0"/>
            </a:br>
            <a:r>
              <a:rPr lang="en-US" smtClean="0"/>
              <a:t>      Three strategies for Alphatine</a:t>
            </a:r>
          </a:p>
        </p:txBody>
      </p:sp>
      <p:sp>
        <p:nvSpPr>
          <p:cNvPr id="12293" name="Freeform 5"/>
          <p:cNvSpPr>
            <a:spLocks/>
          </p:cNvSpPr>
          <p:nvPr/>
        </p:nvSpPr>
        <p:spPr bwMode="auto">
          <a:xfrm>
            <a:off x="5638800" y="2051050"/>
            <a:ext cx="442913" cy="1185863"/>
          </a:xfrm>
          <a:custGeom>
            <a:avLst/>
            <a:gdLst>
              <a:gd name="T0" fmla="*/ 0 w 279"/>
              <a:gd name="T1" fmla="*/ 0 h 747"/>
              <a:gd name="T2" fmla="*/ 2147483647 w 279"/>
              <a:gd name="T3" fmla="*/ 2147483647 h 747"/>
              <a:gd name="T4" fmla="*/ 2147483647 w 279"/>
              <a:gd name="T5" fmla="*/ 2147483647 h 747"/>
              <a:gd name="T6" fmla="*/ 0 60000 65536"/>
              <a:gd name="T7" fmla="*/ 0 60000 65536"/>
              <a:gd name="T8" fmla="*/ 0 60000 65536"/>
              <a:gd name="T9" fmla="*/ 0 w 279"/>
              <a:gd name="T10" fmla="*/ 0 h 747"/>
              <a:gd name="T11" fmla="*/ 279 w 279"/>
              <a:gd name="T12" fmla="*/ 747 h 747"/>
            </a:gdLst>
            <a:ahLst/>
            <a:cxnLst>
              <a:cxn ang="T6">
                <a:pos x="T0" y="T1"/>
              </a:cxn>
              <a:cxn ang="T7">
                <a:pos x="T2" y="T3"/>
              </a:cxn>
              <a:cxn ang="T8">
                <a:pos x="T4" y="T5"/>
              </a:cxn>
            </a:cxnLst>
            <a:rect l="T9" t="T10" r="T11" b="T12"/>
            <a:pathLst>
              <a:path w="279" h="747">
                <a:moveTo>
                  <a:pt x="0" y="0"/>
                </a:moveTo>
                <a:cubicBezTo>
                  <a:pt x="44" y="56"/>
                  <a:pt x="253" y="209"/>
                  <a:pt x="266" y="333"/>
                </a:cubicBezTo>
                <a:cubicBezTo>
                  <a:pt x="279" y="457"/>
                  <a:pt x="117" y="661"/>
                  <a:pt x="78" y="747"/>
                </a:cubicBezTo>
              </a:path>
            </a:pathLst>
          </a:custGeom>
          <a:noFill/>
          <a:ln w="9525">
            <a:solidFill>
              <a:schemeClr val="tx1"/>
            </a:solidFill>
            <a:round/>
            <a:headEnd/>
            <a:tailEnd type="triangle" w="med" len="med"/>
          </a:ln>
        </p:spPr>
        <p:txBody>
          <a:bodyPr/>
          <a:lstStyle/>
          <a:p>
            <a:endParaRPr lang="en-US"/>
          </a:p>
        </p:txBody>
      </p:sp>
      <p:sp>
        <p:nvSpPr>
          <p:cNvPr id="12294" name="Text Box 6"/>
          <p:cNvSpPr txBox="1">
            <a:spLocks noChangeArrowheads="1"/>
          </p:cNvSpPr>
          <p:nvPr/>
        </p:nvSpPr>
        <p:spPr bwMode="auto">
          <a:xfrm>
            <a:off x="5978525" y="2668588"/>
            <a:ext cx="2101850" cy="366712"/>
          </a:xfrm>
          <a:prstGeom prst="rect">
            <a:avLst/>
          </a:prstGeom>
          <a:solidFill>
            <a:srgbClr val="FFFFCC"/>
          </a:solidFill>
          <a:ln w="9525">
            <a:noFill/>
            <a:miter lim="800000"/>
            <a:headEnd/>
            <a:tailEnd/>
          </a:ln>
        </p:spPr>
        <p:txBody>
          <a:bodyPr wrap="none">
            <a:spAutoFit/>
          </a:bodyPr>
          <a:lstStyle/>
          <a:p>
            <a:pPr eaLnBrk="0" hangingPunct="0"/>
            <a:r>
              <a:rPr lang="en-US" sz="1800">
                <a:latin typeface="Times New Roman" pitchFamily="18" charset="0"/>
              </a:rPr>
              <a:t>Capacity caps output</a:t>
            </a:r>
          </a:p>
        </p:txBody>
      </p:sp>
      <p:pic>
        <p:nvPicPr>
          <p:cNvPr id="12295" name="Picture 9"/>
          <p:cNvPicPr>
            <a:picLocks noChangeAspect="1" noChangeArrowheads="1"/>
          </p:cNvPicPr>
          <p:nvPr/>
        </p:nvPicPr>
        <p:blipFill>
          <a:blip r:embed="rId3" cstate="print"/>
          <a:srcRect/>
          <a:stretch>
            <a:fillRect/>
          </a:stretch>
        </p:blipFill>
        <p:spPr bwMode="auto">
          <a:xfrm>
            <a:off x="792163" y="1527175"/>
            <a:ext cx="7624762" cy="4046538"/>
          </a:xfrm>
          <a:prstGeom prst="rect">
            <a:avLst/>
          </a:prstGeom>
          <a:noFill/>
          <a:ln w="9525" algn="ctr">
            <a:noFill/>
            <a:prstDash val="dash"/>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5"/>
          <p:cNvSpPr>
            <a:spLocks noGrp="1" noChangeArrowheads="1"/>
          </p:cNvSpPr>
          <p:nvPr>
            <p:ph type="title"/>
          </p:nvPr>
        </p:nvSpPr>
        <p:spPr/>
        <p:txBody>
          <a:bodyPr/>
          <a:lstStyle/>
          <a:p>
            <a:r>
              <a:rPr lang="en-US" i="1" smtClean="0"/>
              <a:t>Eli Lilly:</a:t>
            </a:r>
            <a:r>
              <a:rPr lang="en-US" smtClean="0"/>
              <a:t> Production Costs </a:t>
            </a:r>
            <a:r>
              <a:rPr lang="en-US" i="1" smtClean="0"/>
              <a:t>per product</a:t>
            </a:r>
            <a:r>
              <a:rPr lang="en-US" smtClean="0"/>
              <a:t> 	</a:t>
            </a:r>
            <a:br>
              <a:rPr lang="en-US" smtClean="0"/>
            </a:br>
            <a:r>
              <a:rPr lang="en-US" smtClean="0"/>
              <a:t>	PV of Cost of Different Strategies</a:t>
            </a:r>
          </a:p>
        </p:txBody>
      </p:sp>
      <p:sp>
        <p:nvSpPr>
          <p:cNvPr id="1028" name="Rectangle 16"/>
          <p:cNvSpPr>
            <a:spLocks noGrp="1" noChangeArrowheads="1"/>
          </p:cNvSpPr>
          <p:nvPr>
            <p:ph type="body" sz="half" idx="1"/>
          </p:nvPr>
        </p:nvSpPr>
        <p:spPr>
          <a:xfrm>
            <a:off x="455613" y="1114425"/>
            <a:ext cx="8229600" cy="4746625"/>
          </a:xfrm>
        </p:spPr>
        <p:txBody>
          <a:bodyPr/>
          <a:lstStyle/>
          <a:p>
            <a:r>
              <a:rPr lang="en-US" sz="1800" smtClean="0"/>
              <a:t>It is better to formulate a </a:t>
            </a:r>
            <a:r>
              <a:rPr lang="en-US" sz="1800" i="1" smtClean="0"/>
              <a:t>product-specific </a:t>
            </a:r>
            <a:r>
              <a:rPr lang="en-US" sz="1800" smtClean="0"/>
              <a:t>facility strategy:</a:t>
            </a:r>
          </a:p>
          <a:p>
            <a:pPr marL="762000" lvl="1" indent="-304800"/>
            <a:r>
              <a:rPr lang="en-US" sz="1600" smtClean="0"/>
              <a:t>calculate PV of cost for each facility strategy for each product</a:t>
            </a:r>
          </a:p>
          <a:p>
            <a:pPr marL="762000" lvl="1" indent="-304800"/>
            <a:r>
              <a:rPr lang="en-US" sz="1600" smtClean="0"/>
              <a:t>Implement lowest cost facility strategy for each product</a:t>
            </a:r>
          </a:p>
          <a:p>
            <a:r>
              <a:rPr lang="en-US" sz="1800" smtClean="0"/>
              <a:t>Summary result:</a:t>
            </a:r>
          </a:p>
          <a:p>
            <a:endParaRPr lang="en-US" sz="1800" smtClean="0"/>
          </a:p>
          <a:p>
            <a:endParaRPr lang="en-US" sz="1800" smtClean="0"/>
          </a:p>
          <a:p>
            <a:endParaRPr lang="en-US" sz="1800" smtClean="0"/>
          </a:p>
          <a:p>
            <a:endParaRPr lang="en-US" sz="1800" smtClean="0"/>
          </a:p>
          <a:p>
            <a:endParaRPr lang="en-US" sz="1800" smtClean="0"/>
          </a:p>
          <a:p>
            <a:endParaRPr lang="en-US" sz="1800" smtClean="0"/>
          </a:p>
          <a:p>
            <a:endParaRPr lang="en-US" sz="1800" smtClean="0"/>
          </a:p>
          <a:p>
            <a:endParaRPr lang="en-US" sz="1800" smtClean="0"/>
          </a:p>
          <a:p>
            <a:endParaRPr lang="en-US" sz="1800" smtClean="0"/>
          </a:p>
          <a:p>
            <a:r>
              <a:rPr lang="en-US" sz="1800" i="1" smtClean="0"/>
              <a:t>Q: </a:t>
            </a:r>
          </a:p>
          <a:p>
            <a:pPr marL="762000" lvl="1" indent="-304800">
              <a:buFontTx/>
              <a:buAutoNum type="arabicPeriod"/>
            </a:pPr>
            <a:r>
              <a:rPr lang="en-US" sz="1600" i="1" smtClean="0"/>
              <a:t>What is optimal strategy?</a:t>
            </a:r>
          </a:p>
          <a:p>
            <a:pPr marL="762000" lvl="1" indent="-304800">
              <a:buFontTx/>
              <a:buAutoNum type="arabicPeriod"/>
            </a:pPr>
            <a:r>
              <a:rPr lang="en-US" sz="1600" i="1" smtClean="0"/>
              <a:t>What is the value of a product-specific strategy (ignoring risk for now)?</a:t>
            </a:r>
          </a:p>
        </p:txBody>
      </p:sp>
      <p:graphicFrame>
        <p:nvGraphicFramePr>
          <p:cNvPr id="1026" name="Object 2"/>
          <p:cNvGraphicFramePr>
            <a:graphicFrameLocks/>
          </p:cNvGraphicFramePr>
          <p:nvPr>
            <p:ph sz="half" idx="2"/>
          </p:nvPr>
        </p:nvGraphicFramePr>
        <p:xfrm>
          <a:off x="2581275" y="2605088"/>
          <a:ext cx="4876800" cy="2947987"/>
        </p:xfrm>
        <a:graphic>
          <a:graphicData uri="http://schemas.openxmlformats.org/presentationml/2006/ole">
            <p:oleObj spid="_x0000_s1026" name="Document" r:id="rId4" imgW="6673769" imgH="3924474" progId="Word.Document.8">
              <p:embed/>
            </p:oleObj>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2"/>
          <p:cNvSpPr>
            <a:spLocks noGrp="1" noChangeArrowheads="1"/>
          </p:cNvSpPr>
          <p:nvPr>
            <p:ph type="title"/>
          </p:nvPr>
        </p:nvSpPr>
        <p:spPr/>
        <p:txBody>
          <a:bodyPr/>
          <a:lstStyle/>
          <a:p>
            <a:r>
              <a:rPr lang="en-US" i="1" smtClean="0"/>
              <a:t>Eli Lilly</a:t>
            </a:r>
            <a:r>
              <a:rPr lang="en-US" smtClean="0"/>
              <a:t>: Incorporating risk of approval</a:t>
            </a:r>
            <a:br>
              <a:rPr lang="en-US" smtClean="0"/>
            </a:br>
            <a:r>
              <a:rPr lang="en-US" smtClean="0"/>
              <a:t>	#1: Waste-Factor Model</a:t>
            </a:r>
          </a:p>
        </p:txBody>
      </p:sp>
      <p:sp>
        <p:nvSpPr>
          <p:cNvPr id="2053" name="Rectangle 3"/>
          <p:cNvSpPr>
            <a:spLocks noGrp="1" noChangeArrowheads="1"/>
          </p:cNvSpPr>
          <p:nvPr>
            <p:ph type="body" idx="1"/>
          </p:nvPr>
        </p:nvSpPr>
        <p:spPr/>
        <p:txBody>
          <a:bodyPr/>
          <a:lstStyle/>
          <a:p>
            <a:r>
              <a:rPr lang="en-US" smtClean="0"/>
              <a:t>Risks:</a:t>
            </a:r>
          </a:p>
          <a:p>
            <a:pPr lvl="1"/>
            <a:r>
              <a:rPr lang="en-US" smtClean="0"/>
              <a:t>Data :</a:t>
            </a:r>
          </a:p>
          <a:p>
            <a:endParaRPr lang="en-US" smtClean="0"/>
          </a:p>
          <a:p>
            <a:endParaRPr lang="en-US" smtClean="0"/>
          </a:p>
          <a:p>
            <a:endParaRPr lang="en-US" smtClean="0"/>
          </a:p>
          <a:p>
            <a:endParaRPr lang="en-US" smtClean="0"/>
          </a:p>
          <a:p>
            <a:endParaRPr lang="en-US" smtClean="0"/>
          </a:p>
          <a:p>
            <a:r>
              <a:rPr lang="en-US" smtClean="0"/>
              <a:t>Valuation:</a:t>
            </a:r>
          </a:p>
        </p:txBody>
      </p:sp>
      <p:graphicFrame>
        <p:nvGraphicFramePr>
          <p:cNvPr id="2050" name="Object 2"/>
          <p:cNvGraphicFramePr>
            <a:graphicFrameLocks/>
          </p:cNvGraphicFramePr>
          <p:nvPr/>
        </p:nvGraphicFramePr>
        <p:xfrm>
          <a:off x="2895600" y="1120775"/>
          <a:ext cx="5257800" cy="2660650"/>
        </p:xfrm>
        <a:graphic>
          <a:graphicData uri="http://schemas.openxmlformats.org/presentationml/2006/ole">
            <p:oleObj spid="_x0000_s2050" name="Document" r:id="rId4" imgW="7879925" imgH="4107643" progId="Word.Document.8">
              <p:embed/>
            </p:oleObj>
          </a:graphicData>
        </a:graphic>
      </p:graphicFrame>
      <p:graphicFrame>
        <p:nvGraphicFramePr>
          <p:cNvPr id="2051" name="Object 3"/>
          <p:cNvGraphicFramePr>
            <a:graphicFrameLocks/>
          </p:cNvGraphicFramePr>
          <p:nvPr/>
        </p:nvGraphicFramePr>
        <p:xfrm>
          <a:off x="3725863" y="3784600"/>
          <a:ext cx="5138737" cy="2801938"/>
        </p:xfrm>
        <a:graphic>
          <a:graphicData uri="http://schemas.openxmlformats.org/presentationml/2006/ole">
            <p:oleObj spid="_x0000_s2051" name="Document" r:id="rId5" imgW="8882936" imgH="4851612" progId="Word.Document.8">
              <p:embed/>
            </p:oleObj>
          </a:graphicData>
        </a:graphic>
      </p:graphicFrame>
      <p:sp>
        <p:nvSpPr>
          <p:cNvPr id="2054" name="AutoShape 6"/>
          <p:cNvSpPr>
            <a:spLocks noChangeArrowheads="1"/>
          </p:cNvSpPr>
          <p:nvPr/>
        </p:nvSpPr>
        <p:spPr bwMode="auto">
          <a:xfrm>
            <a:off x="287338" y="3738563"/>
            <a:ext cx="3054350" cy="1009650"/>
          </a:xfrm>
          <a:prstGeom prst="wedgeRoundRectCallout">
            <a:avLst>
              <a:gd name="adj1" fmla="val 64139"/>
              <a:gd name="adj2" fmla="val -20282"/>
              <a:gd name="adj3" fmla="val 16667"/>
            </a:avLst>
          </a:prstGeom>
          <a:solidFill>
            <a:srgbClr val="CCFF66"/>
          </a:solidFill>
          <a:ln w="9525">
            <a:solidFill>
              <a:schemeClr val="tx1"/>
            </a:solidFill>
            <a:miter lim="800000"/>
            <a:headEnd/>
            <a:tailEnd/>
          </a:ln>
        </p:spPr>
        <p:txBody>
          <a:bodyPr/>
          <a:lstStyle/>
          <a:p>
            <a:pPr algn="ctr" eaLnBrk="0" hangingPunct="0"/>
            <a:r>
              <a:rPr lang="en-US" sz="1800" i="1">
                <a:latin typeface="Times New Roman" pitchFamily="18" charset="0"/>
              </a:rPr>
              <a:t>How many specialized plants are built on average for each </a:t>
            </a:r>
            <a:r>
              <a:rPr lang="en-US" sz="1800">
                <a:latin typeface="Times New Roman" pitchFamily="18" charset="0"/>
              </a:rPr>
              <a:t>approved </a:t>
            </a:r>
            <a:r>
              <a:rPr lang="en-US" sz="1800" i="1">
                <a:latin typeface="Times New Roman" pitchFamily="18" charset="0"/>
              </a:rPr>
              <a:t>drug?</a:t>
            </a:r>
          </a:p>
        </p:txBody>
      </p:sp>
      <p:sp>
        <p:nvSpPr>
          <p:cNvPr id="2055" name="Rectangle 7"/>
          <p:cNvSpPr>
            <a:spLocks noChangeArrowheads="1"/>
          </p:cNvSpPr>
          <p:nvPr/>
        </p:nvSpPr>
        <p:spPr bwMode="auto">
          <a:xfrm>
            <a:off x="452438" y="5522913"/>
            <a:ext cx="155575" cy="1905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2056" name="Line 8"/>
          <p:cNvSpPr>
            <a:spLocks noChangeShapeType="1"/>
          </p:cNvSpPr>
          <p:nvPr/>
        </p:nvSpPr>
        <p:spPr bwMode="auto">
          <a:xfrm>
            <a:off x="598488" y="5610225"/>
            <a:ext cx="242887" cy="0"/>
          </a:xfrm>
          <a:prstGeom prst="line">
            <a:avLst/>
          </a:prstGeom>
          <a:noFill/>
          <a:ln w="9525">
            <a:solidFill>
              <a:schemeClr val="tx1"/>
            </a:solidFill>
            <a:round/>
            <a:headEnd/>
            <a:tailEnd/>
          </a:ln>
        </p:spPr>
        <p:txBody>
          <a:bodyPr/>
          <a:lstStyle/>
          <a:p>
            <a:endParaRPr lang="en-US"/>
          </a:p>
        </p:txBody>
      </p:sp>
      <p:sp>
        <p:nvSpPr>
          <p:cNvPr id="2057" name="Oval 9"/>
          <p:cNvSpPr>
            <a:spLocks noChangeArrowheads="1"/>
          </p:cNvSpPr>
          <p:nvPr/>
        </p:nvSpPr>
        <p:spPr bwMode="auto">
          <a:xfrm>
            <a:off x="823913" y="5511800"/>
            <a:ext cx="207962" cy="207963"/>
          </a:xfrm>
          <a:prstGeom prst="ellipse">
            <a:avLst/>
          </a:prstGeom>
          <a:solidFill>
            <a:srgbClr val="FF0000"/>
          </a:solidFill>
          <a:ln w="9525">
            <a:solidFill>
              <a:schemeClr val="tx1"/>
            </a:solidFill>
            <a:round/>
            <a:headEnd/>
            <a:tailEnd/>
          </a:ln>
        </p:spPr>
        <p:txBody>
          <a:bodyPr wrap="none" anchor="ctr"/>
          <a:lstStyle/>
          <a:p>
            <a:endParaRPr lang="en-US"/>
          </a:p>
        </p:txBody>
      </p:sp>
      <p:sp>
        <p:nvSpPr>
          <p:cNvPr id="2058" name="Freeform 10"/>
          <p:cNvSpPr>
            <a:spLocks/>
          </p:cNvSpPr>
          <p:nvPr/>
        </p:nvSpPr>
        <p:spPr bwMode="auto">
          <a:xfrm>
            <a:off x="987425" y="5205413"/>
            <a:ext cx="1328738" cy="344487"/>
          </a:xfrm>
          <a:custGeom>
            <a:avLst/>
            <a:gdLst>
              <a:gd name="T0" fmla="*/ 0 w 837"/>
              <a:gd name="T1" fmla="*/ 2147483647 h 217"/>
              <a:gd name="T2" fmla="*/ 2147483647 w 837"/>
              <a:gd name="T3" fmla="*/ 0 h 217"/>
              <a:gd name="T4" fmla="*/ 2147483647 w 837"/>
              <a:gd name="T5" fmla="*/ 0 h 217"/>
              <a:gd name="T6" fmla="*/ 0 60000 65536"/>
              <a:gd name="T7" fmla="*/ 0 60000 65536"/>
              <a:gd name="T8" fmla="*/ 0 60000 65536"/>
              <a:gd name="T9" fmla="*/ 0 w 837"/>
              <a:gd name="T10" fmla="*/ 0 h 217"/>
              <a:gd name="T11" fmla="*/ 837 w 837"/>
              <a:gd name="T12" fmla="*/ 217 h 217"/>
            </a:gdLst>
            <a:ahLst/>
            <a:cxnLst>
              <a:cxn ang="T6">
                <a:pos x="T0" y="T1"/>
              </a:cxn>
              <a:cxn ang="T7">
                <a:pos x="T2" y="T3"/>
              </a:cxn>
              <a:cxn ang="T8">
                <a:pos x="T4" y="T5"/>
              </a:cxn>
            </a:cxnLst>
            <a:rect l="T9" t="T10" r="T11" b="T12"/>
            <a:pathLst>
              <a:path w="837" h="217">
                <a:moveTo>
                  <a:pt x="0" y="217"/>
                </a:moveTo>
                <a:lnTo>
                  <a:pt x="185" y="0"/>
                </a:lnTo>
                <a:lnTo>
                  <a:pt x="837" y="0"/>
                </a:lnTo>
              </a:path>
            </a:pathLst>
          </a:custGeom>
          <a:noFill/>
          <a:ln w="9525">
            <a:solidFill>
              <a:schemeClr val="tx1"/>
            </a:solidFill>
            <a:round/>
            <a:headEnd/>
            <a:tailEnd/>
          </a:ln>
        </p:spPr>
        <p:txBody>
          <a:bodyPr/>
          <a:lstStyle/>
          <a:p>
            <a:endParaRPr lang="en-US"/>
          </a:p>
        </p:txBody>
      </p:sp>
      <p:sp>
        <p:nvSpPr>
          <p:cNvPr id="2059" name="Freeform 11"/>
          <p:cNvSpPr>
            <a:spLocks/>
          </p:cNvSpPr>
          <p:nvPr/>
        </p:nvSpPr>
        <p:spPr bwMode="auto">
          <a:xfrm>
            <a:off x="987425" y="5702300"/>
            <a:ext cx="1293813" cy="350838"/>
          </a:xfrm>
          <a:custGeom>
            <a:avLst/>
            <a:gdLst>
              <a:gd name="T0" fmla="*/ 0 w 815"/>
              <a:gd name="T1" fmla="*/ 0 h 221"/>
              <a:gd name="T2" fmla="*/ 2147483647 w 815"/>
              <a:gd name="T3" fmla="*/ 2147483647 h 221"/>
              <a:gd name="T4" fmla="*/ 2147483647 w 815"/>
              <a:gd name="T5" fmla="*/ 2147483647 h 221"/>
              <a:gd name="T6" fmla="*/ 0 60000 65536"/>
              <a:gd name="T7" fmla="*/ 0 60000 65536"/>
              <a:gd name="T8" fmla="*/ 0 60000 65536"/>
              <a:gd name="T9" fmla="*/ 0 w 815"/>
              <a:gd name="T10" fmla="*/ 0 h 221"/>
              <a:gd name="T11" fmla="*/ 815 w 815"/>
              <a:gd name="T12" fmla="*/ 221 h 221"/>
            </a:gdLst>
            <a:ahLst/>
            <a:cxnLst>
              <a:cxn ang="T6">
                <a:pos x="T0" y="T1"/>
              </a:cxn>
              <a:cxn ang="T7">
                <a:pos x="T2" y="T3"/>
              </a:cxn>
              <a:cxn ang="T8">
                <a:pos x="T4" y="T5"/>
              </a:cxn>
            </a:cxnLst>
            <a:rect l="T9" t="T10" r="T11" b="T12"/>
            <a:pathLst>
              <a:path w="815" h="221">
                <a:moveTo>
                  <a:pt x="0" y="0"/>
                </a:moveTo>
                <a:lnTo>
                  <a:pt x="185" y="217"/>
                </a:lnTo>
                <a:lnTo>
                  <a:pt x="815" y="221"/>
                </a:lnTo>
              </a:path>
            </a:pathLst>
          </a:custGeom>
          <a:noFill/>
          <a:ln w="9525">
            <a:solidFill>
              <a:schemeClr val="tx1"/>
            </a:solidFill>
            <a:round/>
            <a:headEnd/>
            <a:tailEnd/>
          </a:ln>
        </p:spPr>
        <p:txBody>
          <a:bodyPr/>
          <a:lstStyle/>
          <a:p>
            <a:endParaRPr lang="en-US"/>
          </a:p>
        </p:txBody>
      </p:sp>
      <p:sp>
        <p:nvSpPr>
          <p:cNvPr id="2060" name="Text Box 12"/>
          <p:cNvSpPr txBox="1">
            <a:spLocks noChangeArrowheads="1"/>
          </p:cNvSpPr>
          <p:nvPr/>
        </p:nvSpPr>
        <p:spPr bwMode="auto">
          <a:xfrm>
            <a:off x="1103313" y="4864100"/>
            <a:ext cx="1697037" cy="366713"/>
          </a:xfrm>
          <a:prstGeom prst="rect">
            <a:avLst/>
          </a:prstGeom>
          <a:noFill/>
          <a:ln w="9525">
            <a:noFill/>
            <a:miter lim="800000"/>
            <a:headEnd/>
            <a:tailEnd/>
          </a:ln>
        </p:spPr>
        <p:txBody>
          <a:bodyPr wrap="none">
            <a:spAutoFit/>
          </a:bodyPr>
          <a:lstStyle/>
          <a:p>
            <a:pPr eaLnBrk="0" hangingPunct="0"/>
            <a:r>
              <a:rPr lang="en-US" sz="1800" i="1">
                <a:latin typeface="Times New Roman" pitchFamily="18" charset="0"/>
              </a:rPr>
              <a:t>p </a:t>
            </a:r>
            <a:r>
              <a:rPr lang="en-US" sz="1800">
                <a:latin typeface="Times New Roman" pitchFamily="18" charset="0"/>
              </a:rPr>
              <a:t>= Pr(approval)</a:t>
            </a:r>
            <a:endParaRPr lang="en-US" sz="1800" i="1">
              <a:latin typeface="Times New Roman" pitchFamily="18" charset="0"/>
            </a:endParaRPr>
          </a:p>
        </p:txBody>
      </p:sp>
      <p:sp>
        <p:nvSpPr>
          <p:cNvPr id="2061" name="Text Box 13"/>
          <p:cNvSpPr txBox="1">
            <a:spLocks noChangeArrowheads="1"/>
          </p:cNvSpPr>
          <p:nvPr/>
        </p:nvSpPr>
        <p:spPr bwMode="auto">
          <a:xfrm>
            <a:off x="1103313" y="6045200"/>
            <a:ext cx="546100" cy="366713"/>
          </a:xfrm>
          <a:prstGeom prst="rect">
            <a:avLst/>
          </a:prstGeom>
          <a:noFill/>
          <a:ln w="9525">
            <a:noFill/>
            <a:miter lim="800000"/>
            <a:headEnd/>
            <a:tailEnd/>
          </a:ln>
        </p:spPr>
        <p:txBody>
          <a:bodyPr wrap="none">
            <a:spAutoFit/>
          </a:bodyPr>
          <a:lstStyle/>
          <a:p>
            <a:pPr eaLnBrk="0" hangingPunct="0"/>
            <a:r>
              <a:rPr lang="en-US" sz="1800">
                <a:latin typeface="Times New Roman" pitchFamily="18" charset="0"/>
              </a:rPr>
              <a:t>1- </a:t>
            </a:r>
            <a:r>
              <a:rPr lang="en-US" sz="1800" i="1">
                <a:latin typeface="Times New Roman" pitchFamily="18" charset="0"/>
              </a:rPr>
              <a:t>p</a:t>
            </a:r>
          </a:p>
        </p:txBody>
      </p:sp>
      <p:sp>
        <p:nvSpPr>
          <p:cNvPr id="2062" name="Text Box 14"/>
          <p:cNvSpPr txBox="1">
            <a:spLocks noChangeArrowheads="1"/>
          </p:cNvSpPr>
          <p:nvPr/>
        </p:nvSpPr>
        <p:spPr bwMode="auto">
          <a:xfrm>
            <a:off x="2336800" y="5838825"/>
            <a:ext cx="863600" cy="457200"/>
          </a:xfrm>
          <a:prstGeom prst="rect">
            <a:avLst/>
          </a:prstGeom>
          <a:noFill/>
          <a:ln w="9525">
            <a:noFill/>
            <a:miter lim="800000"/>
            <a:headEnd/>
            <a:tailEnd/>
          </a:ln>
        </p:spPr>
        <p:txBody>
          <a:bodyPr wrap="none">
            <a:spAutoFit/>
          </a:bodyPr>
          <a:lstStyle/>
          <a:p>
            <a:pPr eaLnBrk="0" hangingPunct="0"/>
            <a:r>
              <a:rPr lang="en-US">
                <a:latin typeface="Times New Roman" pitchFamily="18" charset="0"/>
              </a:rPr>
              <a:t>Investment</a:t>
            </a:r>
          </a:p>
          <a:p>
            <a:pPr eaLnBrk="0" hangingPunct="0"/>
            <a:r>
              <a:rPr lang="en-US">
                <a:latin typeface="Times New Roman" pitchFamily="18" charset="0"/>
              </a:rPr>
              <a:t>wasted</a:t>
            </a:r>
          </a:p>
        </p:txBody>
      </p:sp>
      <p:sp>
        <p:nvSpPr>
          <p:cNvPr id="2063" name="Text Box 15"/>
          <p:cNvSpPr txBox="1">
            <a:spLocks noChangeArrowheads="1"/>
          </p:cNvSpPr>
          <p:nvPr/>
        </p:nvSpPr>
        <p:spPr bwMode="auto">
          <a:xfrm>
            <a:off x="238125" y="5735638"/>
            <a:ext cx="865188" cy="457200"/>
          </a:xfrm>
          <a:prstGeom prst="rect">
            <a:avLst/>
          </a:prstGeom>
          <a:noFill/>
          <a:ln w="9525">
            <a:noFill/>
            <a:miter lim="800000"/>
            <a:headEnd/>
            <a:tailEnd/>
          </a:ln>
        </p:spPr>
        <p:txBody>
          <a:bodyPr wrap="none">
            <a:spAutoFit/>
          </a:bodyPr>
          <a:lstStyle/>
          <a:p>
            <a:pPr eaLnBrk="0" hangingPunct="0"/>
            <a:r>
              <a:rPr lang="en-US">
                <a:latin typeface="Times New Roman" pitchFamily="18" charset="0"/>
              </a:rPr>
              <a:t>Build</a:t>
            </a:r>
          </a:p>
          <a:p>
            <a:pPr eaLnBrk="0" hangingPunct="0"/>
            <a:r>
              <a:rPr lang="en-US">
                <a:latin typeface="Times New Roman" pitchFamily="18" charset="0"/>
              </a:rPr>
              <a:t>specialized</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8941</TotalTime>
  <Words>5417</Words>
  <Application>Microsoft Office PowerPoint</Application>
  <PresentationFormat>On-screen Show (4:3)</PresentationFormat>
  <Paragraphs>726</Paragraphs>
  <Slides>23</Slides>
  <Notes>22</Notes>
  <HiddenSlides>5</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23</vt:i4>
      </vt:variant>
    </vt:vector>
  </HeadingPairs>
  <TitlesOfParts>
    <vt:vector size="26" baseType="lpstr">
      <vt:lpstr>Cachon_Slide_Template</vt:lpstr>
      <vt:lpstr>2_Office Theme</vt:lpstr>
      <vt:lpstr>Document</vt:lpstr>
      <vt:lpstr>Slide 1</vt:lpstr>
      <vt:lpstr>VCAP Framework of operations strategy</vt:lpstr>
      <vt:lpstr>Eli Lilly:  The Cost of Flexibility: Rough Analysis</vt:lpstr>
      <vt:lpstr>Common Categories of Flexibility</vt:lpstr>
      <vt:lpstr>Eli Lilly:  Valuation: capacity utilization and demand variation</vt:lpstr>
      <vt:lpstr>Eli Lilly:  Assigning products to plants:  Valuation: EoS and the impact of product volume</vt:lpstr>
      <vt:lpstr>Eli Lilly: Production Costs per product       Three strategies for Alphatine</vt:lpstr>
      <vt:lpstr>Eli Lilly: Production Costs per product    PV of Cost of Different Strategies</vt:lpstr>
      <vt:lpstr>Eli Lilly: Incorporating risk of approval  #1: Waste-Factor Model</vt:lpstr>
      <vt:lpstr>Eli Lilly:Incorporating risk of approval  #1: Expected Waste of Specialized Facility</vt:lpstr>
      <vt:lpstr>Eli Lilly:Incorporating risk of approval  #1: Expected Waste of Specialized Facility</vt:lpstr>
      <vt:lpstr>Real Options:  Steps to take</vt:lpstr>
      <vt:lpstr>Eli Lilly: Incorporating risk of approval  #2: Expected Present Values -- Real Options Model</vt:lpstr>
      <vt:lpstr>Eli Lilly: Incorporating risk of approval   #2: Option values of flexibility &amp; link to waste-factor</vt:lpstr>
      <vt:lpstr>Eli Lilly: Flexibility strategy tailored by time, product volume, and product risk (using real options #2)</vt:lpstr>
      <vt:lpstr>Summary: Three Flexibility Value Drivers   and Product Allocation which products to which plants?</vt:lpstr>
      <vt:lpstr>Learning Points: Capacity Types and Flexibility and Lilly</vt:lpstr>
      <vt:lpstr>Eli Lilly:  Which value drivers of flexibility are missing?</vt:lpstr>
      <vt:lpstr>Characterizing Flexibility</vt:lpstr>
      <vt:lpstr>Eli Lilly:  How can we improve the Time-Cost trade-off ?</vt:lpstr>
      <vt:lpstr>Capacity Timing and Adjustment  Guidelines for speed and flexibility</vt:lpstr>
      <vt:lpstr>Example of modular capacity and construction  Pharmadule </vt:lpstr>
      <vt:lpstr>Flexible v. Dedicated:   it’s a spectrum and all about trade-offs</vt:lpstr>
    </vt:vector>
  </TitlesOfParts>
  <Company>KGSM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Eli Lilly</dc:title>
  <dc:creator>Jan Van Mieghem</dc:creator>
  <cp:lastModifiedBy>Jan A. Van Mieghem</cp:lastModifiedBy>
  <cp:revision>439</cp:revision>
  <cp:lastPrinted>1998-09-23T22:10:47Z</cp:lastPrinted>
  <dcterms:created xsi:type="dcterms:W3CDTF">1998-09-22T23:11:58Z</dcterms:created>
  <dcterms:modified xsi:type="dcterms:W3CDTF">2013-02-19T16:22:02Z</dcterms:modified>
</cp:coreProperties>
</file>