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diagrams/quickStyle1.xml" ContentType="application/vnd.openxmlformats-officedocument.drawingml.diagramStyle+xml"/>
  <Default Extension="emf" ContentType="image/x-emf"/>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4020" r:id="rId2"/>
    <p:sldMasterId id="2147484032" r:id="rId3"/>
  </p:sldMasterIdLst>
  <p:notesMasterIdLst>
    <p:notesMasterId r:id="rId33"/>
  </p:notesMasterIdLst>
  <p:handoutMasterIdLst>
    <p:handoutMasterId r:id="rId34"/>
  </p:handoutMasterIdLst>
  <p:sldIdLst>
    <p:sldId id="506" r:id="rId4"/>
    <p:sldId id="499" r:id="rId5"/>
    <p:sldId id="488" r:id="rId6"/>
    <p:sldId id="454" r:id="rId7"/>
    <p:sldId id="482" r:id="rId8"/>
    <p:sldId id="490" r:id="rId9"/>
    <p:sldId id="491" r:id="rId10"/>
    <p:sldId id="493" r:id="rId11"/>
    <p:sldId id="451" r:id="rId12"/>
    <p:sldId id="452" r:id="rId13"/>
    <p:sldId id="497" r:id="rId14"/>
    <p:sldId id="498" r:id="rId15"/>
    <p:sldId id="456" r:id="rId16"/>
    <p:sldId id="457" r:id="rId17"/>
    <p:sldId id="485" r:id="rId18"/>
    <p:sldId id="467" r:id="rId19"/>
    <p:sldId id="458" r:id="rId20"/>
    <p:sldId id="450" r:id="rId21"/>
    <p:sldId id="483" r:id="rId22"/>
    <p:sldId id="504" r:id="rId23"/>
    <p:sldId id="505" r:id="rId24"/>
    <p:sldId id="449" r:id="rId25"/>
    <p:sldId id="495" r:id="rId26"/>
    <p:sldId id="489" r:id="rId27"/>
    <p:sldId id="487" r:id="rId28"/>
    <p:sldId id="496" r:id="rId29"/>
    <p:sldId id="500" r:id="rId30"/>
    <p:sldId id="501" r:id="rId31"/>
    <p:sldId id="502" r:id="rId32"/>
  </p:sldIdLst>
  <p:sldSz cx="9144000" cy="6858000" type="screen4x3"/>
  <p:notesSz cx="7315200" cy="9601200"/>
  <p:defaultTextStyle>
    <a:defPPr>
      <a:defRPr lang="en-US"/>
    </a:defPPr>
    <a:lvl1pPr algn="l" rtl="0" fontAlgn="base">
      <a:spcBef>
        <a:spcPct val="0"/>
      </a:spcBef>
      <a:spcAft>
        <a:spcPct val="0"/>
      </a:spcAft>
      <a:defRPr sz="2400" b="1" kern="1200">
        <a:solidFill>
          <a:schemeClr val="tx1"/>
        </a:solidFill>
        <a:latin typeface="Times New Roman" pitchFamily="18" charset="0"/>
        <a:ea typeface="+mn-ea"/>
        <a:cs typeface="+mn-cs"/>
      </a:defRPr>
    </a:lvl1pPr>
    <a:lvl2pPr marL="457200" algn="l" rtl="0" fontAlgn="base">
      <a:spcBef>
        <a:spcPct val="0"/>
      </a:spcBef>
      <a:spcAft>
        <a:spcPct val="0"/>
      </a:spcAft>
      <a:defRPr sz="2400" b="1" kern="1200">
        <a:solidFill>
          <a:schemeClr val="tx1"/>
        </a:solidFill>
        <a:latin typeface="Times New Roman" pitchFamily="18" charset="0"/>
        <a:ea typeface="+mn-ea"/>
        <a:cs typeface="+mn-cs"/>
      </a:defRPr>
    </a:lvl2pPr>
    <a:lvl3pPr marL="914400" algn="l" rtl="0" fontAlgn="base">
      <a:spcBef>
        <a:spcPct val="0"/>
      </a:spcBef>
      <a:spcAft>
        <a:spcPct val="0"/>
      </a:spcAft>
      <a:defRPr sz="2400" b="1" kern="1200">
        <a:solidFill>
          <a:schemeClr val="tx1"/>
        </a:solidFill>
        <a:latin typeface="Times New Roman" pitchFamily="18" charset="0"/>
        <a:ea typeface="+mn-ea"/>
        <a:cs typeface="+mn-cs"/>
      </a:defRPr>
    </a:lvl3pPr>
    <a:lvl4pPr marL="1371600" algn="l" rtl="0" fontAlgn="base">
      <a:spcBef>
        <a:spcPct val="0"/>
      </a:spcBef>
      <a:spcAft>
        <a:spcPct val="0"/>
      </a:spcAft>
      <a:defRPr sz="2400" b="1" kern="1200">
        <a:solidFill>
          <a:schemeClr val="tx1"/>
        </a:solidFill>
        <a:latin typeface="Times New Roman" pitchFamily="18" charset="0"/>
        <a:ea typeface="+mn-ea"/>
        <a:cs typeface="+mn-cs"/>
      </a:defRPr>
    </a:lvl4pPr>
    <a:lvl5pPr marL="1828800" algn="l" rtl="0" fontAlgn="base">
      <a:spcBef>
        <a:spcPct val="0"/>
      </a:spcBef>
      <a:spcAft>
        <a:spcPct val="0"/>
      </a:spcAft>
      <a:defRPr sz="2400" b="1" kern="1200">
        <a:solidFill>
          <a:schemeClr val="tx1"/>
        </a:solidFill>
        <a:latin typeface="Times New Roman" pitchFamily="18" charset="0"/>
        <a:ea typeface="+mn-ea"/>
        <a:cs typeface="+mn-cs"/>
      </a:defRPr>
    </a:lvl5pPr>
    <a:lvl6pPr marL="2286000" algn="l" defTabSz="914400" rtl="0" eaLnBrk="1" latinLnBrk="0" hangingPunct="1">
      <a:defRPr sz="2400" b="1" kern="1200">
        <a:solidFill>
          <a:schemeClr val="tx1"/>
        </a:solidFill>
        <a:latin typeface="Times New Roman" pitchFamily="18" charset="0"/>
        <a:ea typeface="+mn-ea"/>
        <a:cs typeface="+mn-cs"/>
      </a:defRPr>
    </a:lvl6pPr>
    <a:lvl7pPr marL="2743200" algn="l" defTabSz="914400" rtl="0" eaLnBrk="1" latinLnBrk="0" hangingPunct="1">
      <a:defRPr sz="2400" b="1" kern="1200">
        <a:solidFill>
          <a:schemeClr val="tx1"/>
        </a:solidFill>
        <a:latin typeface="Times New Roman" pitchFamily="18" charset="0"/>
        <a:ea typeface="+mn-ea"/>
        <a:cs typeface="+mn-cs"/>
      </a:defRPr>
    </a:lvl7pPr>
    <a:lvl8pPr marL="3200400" algn="l" defTabSz="914400" rtl="0" eaLnBrk="1" latinLnBrk="0" hangingPunct="1">
      <a:defRPr sz="2400" b="1" kern="1200">
        <a:solidFill>
          <a:schemeClr val="tx1"/>
        </a:solidFill>
        <a:latin typeface="Times New Roman" pitchFamily="18" charset="0"/>
        <a:ea typeface="+mn-ea"/>
        <a:cs typeface="+mn-cs"/>
      </a:defRPr>
    </a:lvl8pPr>
    <a:lvl9pPr marL="3657600" algn="l" defTabSz="914400" rtl="0" eaLnBrk="1" latinLnBrk="0" hangingPunct="1">
      <a:defRPr sz="2400" b="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FFFF"/>
    <a:srgbClr val="FFFFCC"/>
    <a:srgbClr val="FF3300"/>
    <a:srgbClr val="FFCC99"/>
    <a:srgbClr val="EAEAEA"/>
    <a:srgbClr val="CCFFCC"/>
    <a:srgbClr val="CC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15621" autoAdjust="0"/>
    <p:restoredTop sz="59643" autoAdjust="0"/>
  </p:normalViewPr>
  <p:slideViewPr>
    <p:cSldViewPr snapToGrid="0">
      <p:cViewPr varScale="1">
        <p:scale>
          <a:sx n="111" d="100"/>
          <a:sy n="111" d="100"/>
        </p:scale>
        <p:origin x="-3534" y="-78"/>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2298" y="-486"/>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presProps" Target="presProps.xml"/></Relationships>
</file>

<file path=ppt/_rels/viewProps.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slide" Target="slides/slide14.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0B7CCA1E-8472-4FA0-BCF4-BB62971F9179}" type="presOf" srcId="{A2133739-58CC-5D45-88D0-0B85518225FD}" destId="{D89831E2-8F66-044A-8A21-10BA8F9799CB}" srcOrd="0" destOrd="0" presId="urn:microsoft.com/office/officeart/2005/8/layout/pyramid4"/>
    <dgm:cxn modelId="{88D38178-FAF2-4D4F-8A9F-594002FBC85D}" type="presOf" srcId="{80187C9A-FEFD-434B-8FAC-5F0A0D851023}" destId="{8CB75068-601B-7B46-AE0F-1D9DC79E16E0}" srcOrd="0" destOrd="0" presId="urn:microsoft.com/office/officeart/2005/8/layout/pyramid4"/>
    <dgm:cxn modelId="{261D060C-98B8-4F81-8418-3069D51DE3FF}" type="presOf" srcId="{678488E9-F429-764A-BCB8-15B61500D7A9}" destId="{8E50B0F8-BD19-1343-8DD1-7758ED02554B}"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11860F49-7E2B-AA40-B773-9B4E5BA12053}" srcId="{678488E9-F429-764A-BCB8-15B61500D7A9}" destId="{9EAE6792-C656-3F46-9BE5-78EA6FA6DB4C}" srcOrd="2" destOrd="0" parTransId="{357E2991-F51D-3C43-95E9-4D5825747537}" sibTransId="{DAB4B04B-0B48-0241-88E7-226B51648E3D}"/>
    <dgm:cxn modelId="{BB69C51E-16BE-4A40-9E69-ADD9F46B1794}" type="presOf" srcId="{9EAE6792-C656-3F46-9BE5-78EA6FA6DB4C}" destId="{BAD5D478-11BA-D045-A5CB-CADEDE07340F}" srcOrd="0" destOrd="0" presId="urn:microsoft.com/office/officeart/2005/8/layout/pyramid4"/>
    <dgm:cxn modelId="{08171CDD-32D4-47D4-A6CC-F43E8EA2879A}" type="presOf" srcId="{AA2FB89F-C470-B44E-AC59-C9FA0E2D15F2}" destId="{106543B8-F3ED-2744-81A5-AD42C44AB69E}"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4046EB15-DB0E-4474-A7A2-CC278FD7B002}" type="presParOf" srcId="{8E50B0F8-BD19-1343-8DD1-7758ED02554B}" destId="{8CB75068-601B-7B46-AE0F-1D9DC79E16E0}" srcOrd="0" destOrd="0" presId="urn:microsoft.com/office/officeart/2005/8/layout/pyramid4"/>
    <dgm:cxn modelId="{D499F57D-FC08-480C-A30F-7500AA468754}" type="presParOf" srcId="{8E50B0F8-BD19-1343-8DD1-7758ED02554B}" destId="{D89831E2-8F66-044A-8A21-10BA8F9799CB}" srcOrd="1" destOrd="0" presId="urn:microsoft.com/office/officeart/2005/8/layout/pyramid4"/>
    <dgm:cxn modelId="{339030BF-E50E-4B17-ABE5-DF13781B1592}" type="presParOf" srcId="{8E50B0F8-BD19-1343-8DD1-7758ED02554B}" destId="{BAD5D478-11BA-D045-A5CB-CADEDE07340F}" srcOrd="2" destOrd="0" presId="urn:microsoft.com/office/officeart/2005/8/layout/pyramid4"/>
    <dgm:cxn modelId="{89BB1F0E-445B-4F0C-9724-3C8F9C8A3AD8}"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065712" y="0"/>
          <a:ext cx="1893382" cy="1163361"/>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065712" y="0"/>
        <a:ext cx="1893382" cy="1163361"/>
      </dsp:txXfrm>
    </dsp:sp>
    <dsp:sp modelId="{D89831E2-8F66-044A-8A21-10BA8F9799CB}">
      <dsp:nvSpPr>
        <dsp:cNvPr id="0" name=""/>
        <dsp:cNvSpPr/>
      </dsp:nvSpPr>
      <dsp:spPr>
        <a:xfrm>
          <a:off x="148227" y="1163361"/>
          <a:ext cx="1870022" cy="1163361"/>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8227" y="1163361"/>
        <a:ext cx="1870022" cy="1163361"/>
      </dsp:txXfrm>
    </dsp:sp>
    <dsp:sp modelId="{BAD5D478-11BA-D045-A5CB-CADEDE07340F}">
      <dsp:nvSpPr>
        <dsp:cNvPr id="0" name=""/>
        <dsp:cNvSpPr/>
      </dsp:nvSpPr>
      <dsp:spPr>
        <a:xfrm rot="10800000">
          <a:off x="1065712" y="1163361"/>
          <a:ext cx="1893382" cy="1163361"/>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1065712" y="1163361"/>
        <a:ext cx="1893382" cy="1163361"/>
      </dsp:txXfrm>
    </dsp:sp>
    <dsp:sp modelId="{106543B8-F3ED-2744-81A5-AD42C44AB69E}">
      <dsp:nvSpPr>
        <dsp:cNvPr id="0" name=""/>
        <dsp:cNvSpPr/>
      </dsp:nvSpPr>
      <dsp:spPr>
        <a:xfrm>
          <a:off x="2018249" y="1163361"/>
          <a:ext cx="1893382" cy="1163361"/>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018249" y="1163361"/>
        <a:ext cx="1893382" cy="1163361"/>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751443" cy="316434"/>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defTabSz="978005" eaLnBrk="0" hangingPunct="0">
              <a:defRPr sz="800" b="0"/>
            </a:lvl1pPr>
          </a:lstStyle>
          <a:p>
            <a:pPr>
              <a:defRPr/>
            </a:pPr>
            <a:r>
              <a:rPr lang="en-US" dirty="0"/>
              <a:t>Operations </a:t>
            </a:r>
            <a:r>
              <a:rPr lang="en-US" dirty="0" smtClean="0"/>
              <a:t>Strategy/Network Capacity Investment </a:t>
            </a:r>
            <a:r>
              <a:rPr lang="en-US" dirty="0"/>
              <a:t>&amp; Operational Hedging</a:t>
            </a:r>
          </a:p>
        </p:txBody>
      </p:sp>
      <p:sp>
        <p:nvSpPr>
          <p:cNvPr id="28675" name="Rectangle 3"/>
          <p:cNvSpPr>
            <a:spLocks noGrp="1" noChangeArrowheads="1"/>
          </p:cNvSpPr>
          <p:nvPr>
            <p:ph type="dt" sz="quarter" idx="1"/>
          </p:nvPr>
        </p:nvSpPr>
        <p:spPr bwMode="auto">
          <a:xfrm>
            <a:off x="6049617" y="0"/>
            <a:ext cx="1265583" cy="316434"/>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algn="r" defTabSz="978005" eaLnBrk="0" hangingPunct="0">
              <a:defRPr sz="800" b="0"/>
            </a:lvl1pPr>
          </a:lstStyle>
          <a:p>
            <a:pPr>
              <a:defRPr/>
            </a:pPr>
            <a:fld id="{A46C3696-0D8A-4CF4-96A4-DCA718E80F52}" type="datetime1">
              <a:rPr lang="en-US"/>
              <a:pPr>
                <a:defRPr/>
              </a:pPr>
              <a:t>1/28/2013</a:t>
            </a:fld>
            <a:endParaRPr lang="en-US"/>
          </a:p>
        </p:txBody>
      </p:sp>
      <p:sp>
        <p:nvSpPr>
          <p:cNvPr id="28676" name="Rectangle 4"/>
          <p:cNvSpPr>
            <a:spLocks noGrp="1" noChangeArrowheads="1"/>
          </p:cNvSpPr>
          <p:nvPr>
            <p:ph type="ftr" sz="quarter" idx="2"/>
          </p:nvPr>
        </p:nvSpPr>
        <p:spPr bwMode="auto">
          <a:xfrm>
            <a:off x="0" y="9266732"/>
            <a:ext cx="5585791" cy="329550"/>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defTabSz="978005" eaLnBrk="0" hangingPunct="0">
              <a:defRPr sz="800" b="0"/>
            </a:lvl1pPr>
          </a:lstStyle>
          <a:p>
            <a:pPr>
              <a:defRPr/>
            </a:pPr>
            <a:r>
              <a:rPr lang="en-US"/>
              <a:t>© Van Mieghem</a:t>
            </a:r>
          </a:p>
        </p:txBody>
      </p:sp>
      <p:sp>
        <p:nvSpPr>
          <p:cNvPr id="28677" name="Rectangle 5"/>
          <p:cNvSpPr>
            <a:spLocks noGrp="1" noChangeArrowheads="1"/>
          </p:cNvSpPr>
          <p:nvPr>
            <p:ph type="sldNum" sz="quarter" idx="3"/>
          </p:nvPr>
        </p:nvSpPr>
        <p:spPr bwMode="auto">
          <a:xfrm>
            <a:off x="5774635" y="9266732"/>
            <a:ext cx="1540565" cy="329550"/>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algn="r" defTabSz="978005" eaLnBrk="0" hangingPunct="0">
              <a:defRPr sz="800" b="0"/>
            </a:lvl1pPr>
          </a:lstStyle>
          <a:p>
            <a:pPr>
              <a:defRPr/>
            </a:pPr>
            <a:fld id="{055787A8-9796-4122-B9FF-45A4ACEAEF04}"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4230757" cy="314793"/>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defTabSz="978005" eaLnBrk="0" hangingPunct="0">
              <a:defRPr sz="900" b="0"/>
            </a:lvl1pPr>
          </a:lstStyle>
          <a:p>
            <a:pPr>
              <a:defRPr/>
            </a:pPr>
            <a:r>
              <a:rPr lang="en-US"/>
              <a:t>Operations Strategy/Risk Mitigation &amp; Operational Hedging</a:t>
            </a:r>
          </a:p>
        </p:txBody>
      </p:sp>
      <p:sp>
        <p:nvSpPr>
          <p:cNvPr id="4099" name="Rectangle 3"/>
          <p:cNvSpPr>
            <a:spLocks noGrp="1" noChangeArrowheads="1"/>
          </p:cNvSpPr>
          <p:nvPr>
            <p:ph type="dt" idx="1"/>
          </p:nvPr>
        </p:nvSpPr>
        <p:spPr bwMode="auto">
          <a:xfrm>
            <a:off x="4146275" y="0"/>
            <a:ext cx="3168926" cy="314793"/>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lvl1pPr algn="r" defTabSz="978005" eaLnBrk="0" hangingPunct="0">
              <a:defRPr sz="900" b="0"/>
            </a:lvl1pPr>
          </a:lstStyle>
          <a:p>
            <a:pPr>
              <a:defRPr/>
            </a:pPr>
            <a:fld id="{98F252DD-7A3C-42B8-B607-A093B42B798D}" type="datetime1">
              <a:rPr lang="en-US"/>
              <a:pPr>
                <a:defRPr/>
              </a:pPr>
              <a:t>1/28/2013</a:t>
            </a:fld>
            <a:endParaRPr lang="en-US"/>
          </a:p>
        </p:txBody>
      </p:sp>
      <p:sp>
        <p:nvSpPr>
          <p:cNvPr id="51204" name="Rectangle 4"/>
          <p:cNvSpPr>
            <a:spLocks noGrp="1" noRot="1" noChangeAspect="1" noChangeArrowheads="1" noTextEdit="1"/>
          </p:cNvSpPr>
          <p:nvPr>
            <p:ph type="sldImg" idx="2"/>
          </p:nvPr>
        </p:nvSpPr>
        <p:spPr bwMode="auto">
          <a:xfrm>
            <a:off x="1341438" y="373063"/>
            <a:ext cx="4378325" cy="3284537"/>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192157" y="3679149"/>
            <a:ext cx="6930887" cy="5669561"/>
          </a:xfrm>
          <a:prstGeom prst="rect">
            <a:avLst/>
          </a:prstGeom>
          <a:noFill/>
          <a:ln w="9525">
            <a:noFill/>
            <a:miter lim="800000"/>
            <a:headEnd/>
            <a:tailEnd/>
          </a:ln>
          <a:effectLst/>
        </p:spPr>
        <p:txBody>
          <a:bodyPr vert="horz" wrap="square" lIns="97589" tIns="48796" rIns="97589" bIns="4879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7733"/>
            <a:ext cx="4230757" cy="198386"/>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defTabSz="978005" eaLnBrk="0" hangingPunct="0">
              <a:defRPr sz="900" b="0"/>
            </a:lvl1pPr>
          </a:lstStyle>
          <a:p>
            <a:pPr>
              <a:defRPr/>
            </a:pPr>
            <a:r>
              <a:rPr lang="en-US"/>
              <a:t>© Van Mieghem</a:t>
            </a:r>
          </a:p>
        </p:txBody>
      </p:sp>
      <p:sp>
        <p:nvSpPr>
          <p:cNvPr id="4103" name="Rectangle 7"/>
          <p:cNvSpPr>
            <a:spLocks noGrp="1" noChangeArrowheads="1"/>
          </p:cNvSpPr>
          <p:nvPr>
            <p:ph type="sldNum" sz="quarter" idx="5"/>
          </p:nvPr>
        </p:nvSpPr>
        <p:spPr bwMode="auto">
          <a:xfrm>
            <a:off x="4146275" y="9407733"/>
            <a:ext cx="3168926" cy="198386"/>
          </a:xfrm>
          <a:prstGeom prst="rect">
            <a:avLst/>
          </a:prstGeom>
          <a:noFill/>
          <a:ln w="9525">
            <a:noFill/>
            <a:miter lim="800000"/>
            <a:headEnd/>
            <a:tailEnd/>
          </a:ln>
          <a:effectLst/>
        </p:spPr>
        <p:txBody>
          <a:bodyPr vert="horz" wrap="square" lIns="97589" tIns="48796" rIns="97589" bIns="48796" numCol="1" anchor="b" anchorCtr="0" compatLnSpc="1">
            <a:prstTxWarp prst="textNoShape">
              <a:avLst/>
            </a:prstTxWarp>
          </a:bodyPr>
          <a:lstStyle>
            <a:lvl1pPr algn="r" defTabSz="978005" eaLnBrk="0" hangingPunct="0">
              <a:defRPr sz="900" b="0"/>
            </a:lvl1pPr>
          </a:lstStyle>
          <a:p>
            <a:pPr>
              <a:defRPr/>
            </a:pPr>
            <a:fld id="{65EAD4F3-F885-4B1E-B657-1438B9F8BD66}"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74582"/>
            <a:r>
              <a:rPr lang="en-US" dirty="0" smtClean="0">
                <a:solidFill>
                  <a:prstClr val="black"/>
                </a:solidFill>
              </a:rPr>
              <a:t>OPNS454 Week 3: Capacity Sizing, Investment, and Expansion</a:t>
            </a:r>
          </a:p>
        </p:txBody>
      </p:sp>
      <p:sp>
        <p:nvSpPr>
          <p:cNvPr id="50179" name="Rectangle 6"/>
          <p:cNvSpPr>
            <a:spLocks noGrp="1" noChangeArrowheads="1"/>
          </p:cNvSpPr>
          <p:nvPr>
            <p:ph type="ftr" sz="quarter" idx="4"/>
          </p:nvPr>
        </p:nvSpPr>
        <p:spPr>
          <a:noFill/>
        </p:spPr>
        <p:txBody>
          <a:bodyPr/>
          <a:lstStyle/>
          <a:p>
            <a:pPr defTabSz="974582"/>
            <a:r>
              <a:rPr lang="en-US" dirty="0" smtClean="0">
                <a:solidFill>
                  <a:prstClr val="black"/>
                </a:solidFill>
              </a:rPr>
              <a:t>© Van Mieghem</a:t>
            </a:r>
          </a:p>
        </p:txBody>
      </p:sp>
      <p:sp>
        <p:nvSpPr>
          <p:cNvPr id="50180" name="Rectangle 7"/>
          <p:cNvSpPr>
            <a:spLocks noGrp="1" noChangeArrowheads="1"/>
          </p:cNvSpPr>
          <p:nvPr>
            <p:ph type="sldNum" sz="quarter" idx="5"/>
          </p:nvPr>
        </p:nvSpPr>
        <p:spPr>
          <a:noFill/>
        </p:spPr>
        <p:txBody>
          <a:bodyPr/>
          <a:lstStyle/>
          <a:p>
            <a:pPr defTabSz="974582"/>
            <a:fld id="{90CC73E5-1913-4140-A321-C4D3D261280D}" type="slidenum">
              <a:rPr lang="en-US" smtClean="0">
                <a:solidFill>
                  <a:prstClr val="black"/>
                </a:solidFill>
              </a:rPr>
              <a:pPr defTabSz="974582"/>
              <a:t>1</a:t>
            </a:fld>
            <a:endParaRPr lang="en-US" dirty="0" smtClean="0">
              <a:solidFill>
                <a:prstClr val="black"/>
              </a:solidFill>
            </a:endParaRPr>
          </a:p>
        </p:txBody>
      </p:sp>
      <p:sp>
        <p:nvSpPr>
          <p:cNvPr id="50181" name="Rectangle 2"/>
          <p:cNvSpPr>
            <a:spLocks noGrp="1" noRot="1" noChangeAspect="1" noChangeArrowheads="1" noTextEdit="1"/>
          </p:cNvSpPr>
          <p:nvPr>
            <p:ph type="sldImg"/>
          </p:nvPr>
        </p:nvSpPr>
        <p:spPr>
          <a:xfrm>
            <a:off x="1547813" y="323850"/>
            <a:ext cx="4221162" cy="3165475"/>
          </a:xfrm>
          <a:ln/>
        </p:spPr>
      </p:sp>
      <p:sp>
        <p:nvSpPr>
          <p:cNvPr id="9" name="Notes Placeholder 8"/>
          <p:cNvSpPr>
            <a:spLocks noGrp="1"/>
          </p:cNvSpPr>
          <p:nvPr>
            <p:ph type="body" idx="1"/>
          </p:nvPr>
        </p:nvSpPr>
        <p:spPr>
          <a:xfrm>
            <a:off x="385764" y="3568700"/>
            <a:ext cx="6543675" cy="5803900"/>
          </a:xfrm>
        </p:spPr>
        <p:txBody>
          <a:bodyPr>
            <a:normAutofit fontScale="70000" lnSpcReduction="20000"/>
          </a:bodyPr>
          <a:lstStyle/>
          <a:p>
            <a:r>
              <a:rPr lang="en-US" dirty="0" smtClean="0"/>
              <a:t>2012:  Last class we learned</a:t>
            </a:r>
            <a:r>
              <a:rPr lang="en-US" baseline="0" dirty="0" smtClean="0"/>
              <a:t> what a capacity strategy is and that, among the many elements to capture in its analysis, incorporating risk is key. </a:t>
            </a:r>
          </a:p>
          <a:p>
            <a:r>
              <a:rPr lang="en-US" baseline="0" dirty="0" smtClean="0"/>
              <a:t>Yet this is typically not well understood by practicing managers.  But to make good capacity decisions, especially those involving the important competency of flexibility, you must know how to incorporate risk in a </a:t>
            </a:r>
            <a:r>
              <a:rPr lang="en-US" i="1" baseline="0" dirty="0" smtClean="0"/>
              <a:t>network of assets</a:t>
            </a:r>
            <a:r>
              <a:rPr lang="en-US" baseline="0" dirty="0" smtClean="0"/>
              <a:t>.  Otherwise you miss real option value.  This is the key message of today and we will illustrate it using a simple (Seagate) case.</a:t>
            </a:r>
          </a:p>
          <a:p>
            <a:endParaRPr lang="en-US" baseline="0" dirty="0" smtClean="0"/>
          </a:p>
          <a:p>
            <a:r>
              <a:rPr lang="en-US" dirty="0" smtClean="0"/>
              <a:t>The key question today: How can I use the entire OS to hedge against risk?</a:t>
            </a:r>
          </a:p>
          <a:p>
            <a:r>
              <a:rPr lang="en-US" dirty="0" smtClean="0"/>
              <a:t>During</a:t>
            </a:r>
            <a:r>
              <a:rPr lang="en-US" baseline="0" dirty="0" smtClean="0"/>
              <a:t> that process, we will introduce a powerful tool to answer this question.</a:t>
            </a:r>
          </a:p>
          <a:p>
            <a:endParaRPr lang="en-US" baseline="0" dirty="0" smtClean="0"/>
          </a:p>
          <a:p>
            <a:r>
              <a:rPr lang="en-US" baseline="0" dirty="0" smtClean="0"/>
              <a:t>We will use the blackboard to build the story but I also have a set of slides as a backup.</a:t>
            </a:r>
            <a:endParaRPr lang="en-US" dirty="0" smtClean="0"/>
          </a:p>
          <a:p>
            <a:pPr lvl="0"/>
            <a:endParaRPr lang="en-US" dirty="0" smtClean="0"/>
          </a:p>
          <a:p>
            <a:pPr>
              <a:defRPr/>
            </a:pPr>
            <a:r>
              <a:rPr lang="en-US" dirty="0" smtClean="0"/>
              <a:t>Plan for Winter 2011 90min class:</a:t>
            </a:r>
          </a:p>
          <a:p>
            <a:pPr>
              <a:defRPr/>
            </a:pPr>
            <a:endParaRPr lang="en-US" dirty="0" smtClean="0"/>
          </a:p>
          <a:p>
            <a:pPr>
              <a:defRPr/>
            </a:pPr>
            <a:r>
              <a:rPr lang="en-US" dirty="0" smtClean="0"/>
              <a:t>Today’s class is about how operations strategy can help with risk management.  We’ll discuss two settings: 1) hedging with capacity (today), 2) hedging with contracting (next class)</a:t>
            </a:r>
          </a:p>
          <a:p>
            <a:pPr>
              <a:defRPr/>
            </a:pPr>
            <a:endParaRPr lang="en-US" dirty="0" smtClean="0"/>
          </a:p>
          <a:p>
            <a:r>
              <a:rPr lang="en-US" sz="1000" kern="1200" dirty="0" smtClean="0">
                <a:solidFill>
                  <a:schemeClr val="tx1"/>
                </a:solidFill>
                <a:latin typeface="Times New Roman" pitchFamily="18" charset="0"/>
                <a:ea typeface="+mn-ea"/>
                <a:cs typeface="+mn-cs"/>
              </a:rPr>
              <a:t>I'm going to start the class by handing out the two annual excerpts you give below to drive the questions to:</a:t>
            </a:r>
          </a:p>
          <a:p>
            <a:r>
              <a:rPr lang="en-US" sz="1000" kern="1200" dirty="0" smtClean="0">
                <a:solidFill>
                  <a:schemeClr val="tx1"/>
                </a:solidFill>
                <a:latin typeface="Times New Roman" pitchFamily="18" charset="0"/>
                <a:ea typeface="+mn-ea"/>
                <a:cs typeface="+mn-cs"/>
              </a:rPr>
              <a:t>1. what kind of risks are key in this industry?  (&gt; we shall focus on great demand volatility for product variety with short PLC)</a:t>
            </a:r>
          </a:p>
          <a:p>
            <a:r>
              <a:rPr lang="en-US" sz="1000" kern="1200" dirty="0" smtClean="0">
                <a:solidFill>
                  <a:schemeClr val="tx1"/>
                </a:solidFill>
                <a:latin typeface="Times New Roman" pitchFamily="18" charset="0"/>
                <a:ea typeface="+mn-ea"/>
                <a:cs typeface="+mn-cs"/>
              </a:rPr>
              <a:t>2. how does VI or outsourcing impact risk? (&gt; VI more susceptible to this demand risk, hence Seagate case)</a:t>
            </a:r>
          </a:p>
          <a:p>
            <a:r>
              <a:rPr lang="en-US" sz="1000" kern="1200" dirty="0" smtClean="0">
                <a:solidFill>
                  <a:schemeClr val="tx1"/>
                </a:solidFill>
                <a:latin typeface="Times New Roman" pitchFamily="18" charset="0"/>
                <a:ea typeface="+mn-ea"/>
                <a:cs typeface="+mn-cs"/>
              </a:rPr>
              <a:t>Then into the case: let students discuss what they did.</a:t>
            </a:r>
          </a:p>
          <a:p>
            <a:r>
              <a:rPr lang="en-US" sz="1000" kern="1200" dirty="0" smtClean="0">
                <a:solidFill>
                  <a:schemeClr val="tx1"/>
                </a:solidFill>
                <a:latin typeface="Times New Roman" pitchFamily="18" charset="0"/>
                <a:ea typeface="+mn-ea"/>
                <a:cs typeface="+mn-cs"/>
              </a:rPr>
              <a:t>Then over the slide deck to:</a:t>
            </a:r>
          </a:p>
          <a:p>
            <a:r>
              <a:rPr lang="en-US" sz="1000" kern="1200" dirty="0" smtClean="0">
                <a:solidFill>
                  <a:schemeClr val="tx1"/>
                </a:solidFill>
                <a:latin typeface="Times New Roman" pitchFamily="18" charset="0"/>
                <a:ea typeface="+mn-ea"/>
                <a:cs typeface="+mn-cs"/>
              </a:rPr>
              <a:t>1. value some simpler strategies that give good insights and bounds</a:t>
            </a:r>
          </a:p>
          <a:p>
            <a:r>
              <a:rPr lang="en-US" sz="1000" kern="1200" dirty="0" smtClean="0">
                <a:solidFill>
                  <a:schemeClr val="tx1"/>
                </a:solidFill>
                <a:latin typeface="Times New Roman" pitchFamily="18" charset="0"/>
                <a:ea typeface="+mn-ea"/>
                <a:cs typeface="+mn-cs"/>
              </a:rPr>
              <a:t>2. marginal newsvendor network analysis, first reminding them of the single-dimension case.</a:t>
            </a:r>
          </a:p>
          <a:p>
            <a:pPr marL="228567" indent="-228567">
              <a:buFont typeface="+mj-lt"/>
              <a:buNone/>
              <a:defRPr/>
            </a:pPr>
            <a:endParaRPr lang="en-US" dirty="0" smtClean="0"/>
          </a:p>
          <a:p>
            <a:pPr>
              <a:defRPr/>
            </a:pPr>
            <a:endParaRPr lang="en-US" dirty="0" smtClean="0"/>
          </a:p>
          <a:p>
            <a:pPr>
              <a:defRPr/>
            </a:pPr>
            <a:r>
              <a:rPr lang="en-US" dirty="0" smtClean="0"/>
              <a:t>Plan for Nov 1, 2007 class:</a:t>
            </a:r>
          </a:p>
          <a:p>
            <a:pPr>
              <a:defRPr/>
            </a:pPr>
            <a:r>
              <a:rPr lang="en-US" dirty="0" smtClean="0"/>
              <a:t>1:30-2:00: open discussion on Seagate on blackboard (no slides)</a:t>
            </a:r>
          </a:p>
          <a:p>
            <a:pPr>
              <a:defRPr/>
            </a:pPr>
            <a:r>
              <a:rPr lang="en-US" dirty="0" smtClean="0"/>
              <a:t>2:00-3:00: go over slides</a:t>
            </a:r>
          </a:p>
          <a:p>
            <a:pPr>
              <a:defRPr/>
            </a:pPr>
            <a:endParaRPr lang="en-US" dirty="0" smtClean="0"/>
          </a:p>
          <a:p>
            <a:pPr>
              <a:defRPr/>
            </a:pPr>
            <a:r>
              <a:rPr lang="en-US" dirty="0" smtClean="0"/>
              <a:t>Show next framework slide</a:t>
            </a:r>
            <a:r>
              <a:rPr lang="en-US" i="1" dirty="0" smtClean="0"/>
              <a:t>: What is the strategic problem in the Seagate case and how does that relate to our framework:?</a:t>
            </a:r>
          </a:p>
          <a:p>
            <a:pPr lvl="1">
              <a:buFont typeface="Arial" pitchFamily="34" charset="0"/>
              <a:buChar char="•"/>
              <a:defRPr/>
            </a:pPr>
            <a:r>
              <a:rPr lang="en-US" dirty="0" smtClean="0"/>
              <a:t> Seagate is introducing two new, substitutable products and must decide on a capacity portfolio that maximizes value while mitigating the commercial demand risk. (see more next slide)</a:t>
            </a:r>
          </a:p>
          <a:p>
            <a:pPr lvl="1">
              <a:buFont typeface="Arial" pitchFamily="34" charset="0"/>
              <a:buChar char="•"/>
              <a:defRPr/>
            </a:pPr>
            <a:r>
              <a:rPr lang="en-US" dirty="0" smtClean="0"/>
              <a:t> Stress sizing/timing/location: must size 3 capacities </a:t>
            </a:r>
            <a:r>
              <a:rPr lang="en-US" i="1" dirty="0" smtClean="0"/>
              <a:t>before </a:t>
            </a:r>
            <a:r>
              <a:rPr lang="en-US" dirty="0" smtClean="0"/>
              <a:t>observing actual demand (leading capacity strategy = investment under uncertainty, which is what makes this hard)</a:t>
            </a:r>
          </a:p>
          <a:p>
            <a:pPr lvl="1">
              <a:defRPr/>
            </a:pPr>
            <a:endParaRPr lang="en-US" dirty="0" smtClean="0"/>
          </a:p>
          <a:p>
            <a:pPr>
              <a:defRPr/>
            </a:pPr>
            <a:r>
              <a:rPr lang="en-US" i="1" dirty="0" smtClean="0"/>
              <a:t>What analysis did you do and what is your recommendation? (have discussion in words—no numbers at this point; keep everyone engaged!)</a:t>
            </a:r>
          </a:p>
          <a:p>
            <a:pPr lvl="1">
              <a:buFont typeface="Arial" pitchFamily="34" charset="0"/>
              <a:buChar char="•"/>
              <a:defRPr/>
            </a:pPr>
            <a:r>
              <a:rPr lang="en-US" dirty="0" smtClean="0"/>
              <a:t>On BB: There are four simplifying approximations/boundary solutions:</a:t>
            </a:r>
          </a:p>
          <a:p>
            <a:pPr lvl="1">
              <a:buFont typeface="Arial" pitchFamily="34" charset="0"/>
              <a:buChar char="•"/>
              <a:defRPr/>
            </a:pPr>
            <a:endParaRPr lang="en-US" dirty="0" smtClean="0"/>
          </a:p>
          <a:p>
            <a:pPr marL="228567" indent="-228567">
              <a:buFont typeface="+mj-lt"/>
              <a:buAutoNum type="arabicPeriod"/>
              <a:defRPr/>
            </a:pPr>
            <a:r>
              <a:rPr lang="en-US" dirty="0" smtClean="0"/>
              <a:t>No forecast errors (this neglects uncertainty): assume demand = (300, 300) with probability one. This leads to the current CAR (see later in slides)</a:t>
            </a:r>
          </a:p>
          <a:p>
            <a:pPr marL="228567" indent="-228567">
              <a:buFont typeface="+mj-lt"/>
              <a:buAutoNum type="arabicPeriod"/>
              <a:defRPr/>
            </a:pPr>
            <a:r>
              <a:rPr lang="en-US" dirty="0" smtClean="0"/>
              <a:t>Lagging strategy (neglects </a:t>
            </a:r>
            <a:r>
              <a:rPr lang="en-US" dirty="0" err="1" smtClean="0"/>
              <a:t>leadtimes</a:t>
            </a:r>
            <a:r>
              <a:rPr lang="en-US" dirty="0" smtClean="0"/>
              <a:t> and uncertainty): picks state-depend capacities. Given the cost </a:t>
            </a:r>
            <a:r>
              <a:rPr lang="en-US" dirty="0" err="1" smtClean="0"/>
              <a:t>linearities</a:t>
            </a:r>
            <a:r>
              <a:rPr lang="en-US" dirty="0" smtClean="0"/>
              <a:t>, this leads to the same expected value as no forecast errors and no mismatch risk, yet do have value variability (see later).</a:t>
            </a:r>
          </a:p>
          <a:p>
            <a:pPr marL="228567" indent="-228567">
              <a:buFont typeface="+mj-lt"/>
              <a:buAutoNum type="arabicPeriod"/>
              <a:defRPr/>
            </a:pPr>
            <a:r>
              <a:rPr lang="en-US" dirty="0" smtClean="0"/>
              <a:t>Two separate  product-dedicated systems (this neglects that test is shared resource and undervalues value of capacity). Here we can use simple 1D newsboy, which also leads to the current CAR (see later).</a:t>
            </a:r>
          </a:p>
          <a:p>
            <a:pPr marL="228567" indent="-228567">
              <a:buFont typeface="+mj-lt"/>
              <a:buAutoNum type="arabicPeriod"/>
              <a:defRPr/>
            </a:pPr>
            <a:r>
              <a:rPr lang="en-US" dirty="0" smtClean="0"/>
              <a:t>One fully product-flexible system (this neglects that FA is product-specific and any product mix trade-offs). Here you reduce everything to a single 1D newsboy and look at the total demand distribution.</a:t>
            </a:r>
          </a:p>
          <a:p>
            <a:pPr marL="685700" lvl="1" indent="-228567">
              <a:buFont typeface="Arial" pitchFamily="34" charset="0"/>
              <a:buChar char="•"/>
              <a:defRPr/>
            </a:pPr>
            <a:endParaRPr lang="en-US" dirty="0" smtClean="0"/>
          </a:p>
          <a:p>
            <a:pPr marL="685700" lvl="1" indent="-228567">
              <a:buFont typeface="Arial" pitchFamily="34" charset="0"/>
              <a:buChar char="•"/>
              <a:defRPr/>
            </a:pPr>
            <a:r>
              <a:rPr lang="en-US" dirty="0" smtClean="0"/>
              <a:t>Let’s now look at some slides to capture the reality of the problem… </a:t>
            </a:r>
          </a:p>
          <a:p>
            <a:pPr lvl="0"/>
            <a:endParaRPr lang="en-US" dirty="0" smtClean="0"/>
          </a:p>
          <a:p>
            <a:pPr marL="196821" indent="-196821">
              <a:defRPr/>
            </a:pPr>
            <a:endParaRPr lang="en-US" dirty="0" smtClean="0"/>
          </a:p>
          <a:p>
            <a:pPr>
              <a:defRPr/>
            </a:pP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4515" name="Rectangle 3"/>
          <p:cNvSpPr>
            <a:spLocks noGrp="1" noChangeArrowheads="1"/>
          </p:cNvSpPr>
          <p:nvPr>
            <p:ph type="dt" sz="quarter" idx="1"/>
          </p:nvPr>
        </p:nvSpPr>
        <p:spPr>
          <a:noFill/>
        </p:spPr>
        <p:txBody>
          <a:bodyPr/>
          <a:lstStyle/>
          <a:p>
            <a:pPr defTabSz="976502"/>
            <a:fld id="{02EF1759-23B4-47DA-96D0-DFC6B1D9AD01}" type="datetime1">
              <a:rPr lang="en-US" smtClean="0"/>
              <a:pPr defTabSz="976502"/>
              <a:t>1/28/2013</a:t>
            </a:fld>
            <a:endParaRPr lang="en-US" dirty="0" smtClean="0"/>
          </a:p>
        </p:txBody>
      </p:sp>
      <p:sp>
        <p:nvSpPr>
          <p:cNvPr id="64516"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4517" name="Rectangle 2"/>
          <p:cNvSpPr>
            <a:spLocks noGrp="1" noRot="1" noChangeAspect="1" noChangeArrowheads="1" noTextEdit="1"/>
          </p:cNvSpPr>
          <p:nvPr>
            <p:ph type="sldImg"/>
          </p:nvPr>
        </p:nvSpPr>
        <p:spPr>
          <a:ln/>
        </p:spPr>
      </p:sp>
      <p:sp>
        <p:nvSpPr>
          <p:cNvPr id="64518" name="Rectangle 3"/>
          <p:cNvSpPr>
            <a:spLocks noGrp="1" noChangeArrowheads="1"/>
          </p:cNvSpPr>
          <p:nvPr>
            <p:ph type="body" idx="1"/>
          </p:nvPr>
        </p:nvSpPr>
        <p:spPr>
          <a:noFill/>
          <a:ln/>
        </p:spPr>
        <p:txBody>
          <a:bodyPr/>
          <a:lstStyle/>
          <a:p>
            <a:pPr marL="235481" indent="-235481"/>
            <a:r>
              <a:rPr lang="en-US" dirty="0" smtClean="0"/>
              <a:t>Use this slide to bring out the “insights:”</a:t>
            </a:r>
          </a:p>
          <a:p>
            <a:pPr marL="235481" indent="-235481"/>
            <a:endParaRPr lang="en-US" dirty="0" smtClean="0"/>
          </a:p>
          <a:p>
            <a:pPr marL="235481" indent="-235481">
              <a:buFontTx/>
              <a:buChar char="•"/>
            </a:pPr>
            <a:r>
              <a:rPr lang="en-US" dirty="0" smtClean="0"/>
              <a:t>Utilization: never simultaneously fully utilized. </a:t>
            </a:r>
            <a:r>
              <a:rPr lang="en-US" i="1" dirty="0" smtClean="0"/>
              <a:t>This is also called </a:t>
            </a:r>
            <a:r>
              <a:rPr lang="en-US" b="1" i="1" dirty="0" smtClean="0"/>
              <a:t>unbalanced capacity </a:t>
            </a:r>
            <a:r>
              <a:rPr lang="en-US" i="1" dirty="0" smtClean="0"/>
              <a:t>and means that constraints do not cross in 1 point.</a:t>
            </a:r>
            <a:endParaRPr lang="en-US" dirty="0" smtClean="0"/>
          </a:p>
          <a:p>
            <a:pPr marL="235481" indent="-235481">
              <a:buFontTx/>
              <a:buChar char="•"/>
            </a:pPr>
            <a:r>
              <a:rPr lang="en-US" dirty="0" smtClean="0"/>
              <a:t>True value of perfect info = $107M - $94.5M= $12.5M</a:t>
            </a:r>
          </a:p>
          <a:p>
            <a:pPr marL="235481" indent="-235481">
              <a:buFontTx/>
              <a:buChar char="•"/>
            </a:pPr>
            <a:endParaRPr lang="en-US" dirty="0" smtClean="0"/>
          </a:p>
          <a:p>
            <a:pPr marL="235481" indent="-235481"/>
            <a:r>
              <a:rPr lang="en-US" b="1" dirty="0" smtClean="0">
                <a:solidFill>
                  <a:srgbClr val="FF3300"/>
                </a:solidFill>
              </a:rPr>
              <a:t>A. This is hedging in that:</a:t>
            </a:r>
          </a:p>
          <a:p>
            <a:pPr marL="235481" indent="-235481">
              <a:buFontTx/>
              <a:buAutoNum type="arabicPeriod"/>
            </a:pPr>
            <a:r>
              <a:rPr lang="en-US" dirty="0" smtClean="0"/>
              <a:t>We have mitigated the impact of uncertainty (smallest expected mismatch cost AND smaller profit variance)</a:t>
            </a:r>
          </a:p>
          <a:p>
            <a:pPr marL="235481" indent="-235481">
              <a:buFontTx/>
              <a:buAutoNum type="arabicPeriod"/>
            </a:pPr>
            <a:r>
              <a:rPr lang="en-US" dirty="0" smtClean="0"/>
              <a:t>We are hedging our bets by betting both on B and C (and not just on one sales plan or possible realization)</a:t>
            </a:r>
          </a:p>
          <a:p>
            <a:pPr marL="235481" indent="-235481">
              <a:buFontTx/>
              <a:buAutoNum type="arabicPeriod"/>
            </a:pPr>
            <a:r>
              <a:rPr lang="en-US" dirty="0" smtClean="0"/>
              <a:t>We are patently unbalanced</a:t>
            </a:r>
          </a:p>
          <a:p>
            <a:pPr marL="235481" indent="-235481">
              <a:buFontTx/>
              <a:buAutoNum type="arabicPeriod"/>
            </a:pPr>
            <a:r>
              <a:rPr lang="en-US" dirty="0" smtClean="0"/>
              <a:t>We have imbedded switching option to respond to uncertainty.</a:t>
            </a:r>
          </a:p>
          <a:p>
            <a:pPr marL="235481" indent="-235481"/>
            <a:endParaRPr lang="en-US" dirty="0" smtClean="0"/>
          </a:p>
          <a:p>
            <a:pPr marL="235481" indent="-235481"/>
            <a:r>
              <a:rPr lang="en-US" b="1" dirty="0" smtClean="0">
                <a:solidFill>
                  <a:srgbClr val="FF3300"/>
                </a:solidFill>
              </a:rPr>
              <a:t>B. Recall the value of network analysis: we have captured:</a:t>
            </a:r>
          </a:p>
          <a:p>
            <a:pPr marL="235481" indent="-235481">
              <a:buFontTx/>
              <a:buAutoNum type="arabicPeriod"/>
            </a:pPr>
            <a:r>
              <a:rPr lang="en-US" dirty="0" smtClean="0"/>
              <a:t>(moving) BN</a:t>
            </a:r>
          </a:p>
          <a:p>
            <a:pPr marL="235481" indent="-235481">
              <a:buFontTx/>
              <a:buAutoNum type="arabicPeriod"/>
            </a:pPr>
            <a:r>
              <a:rPr lang="en-US" dirty="0" smtClean="0"/>
              <a:t>Correlation</a:t>
            </a:r>
          </a:p>
          <a:p>
            <a:pPr marL="235481" indent="-235481">
              <a:buFontTx/>
              <a:buAutoNum type="arabicPeriod"/>
            </a:pPr>
            <a:r>
              <a:rPr lang="en-US" dirty="0" smtClean="0"/>
              <a:t>Real options: rev max and substitution</a:t>
            </a:r>
          </a:p>
          <a:p>
            <a:pPr marL="235481" indent="-235481"/>
            <a:r>
              <a:rPr lang="en-US" dirty="0" smtClean="0"/>
              <a:t>Our NN result justifies investing in excess capacity (which our 1D valuation did not!)</a:t>
            </a:r>
          </a:p>
          <a:p>
            <a:pPr marL="235481" indent="-235481"/>
            <a:endParaRPr lang="en-US" dirty="0" smtClean="0"/>
          </a:p>
          <a:p>
            <a:pPr marL="235481" indent="-235481"/>
            <a:r>
              <a:rPr lang="en-US" b="1" dirty="0" smtClean="0">
                <a:solidFill>
                  <a:srgbClr val="FF3300"/>
                </a:solidFill>
              </a:rPr>
              <a:t>C. Why did you get different results in Excel?</a:t>
            </a:r>
          </a:p>
          <a:p>
            <a:pPr marL="235481" indent="-235481">
              <a:buFontTx/>
              <a:buAutoNum type="arabicPeriod"/>
            </a:pPr>
            <a:r>
              <a:rPr lang="en-US" dirty="0" smtClean="0"/>
              <a:t>You captured shortages</a:t>
            </a:r>
          </a:p>
          <a:p>
            <a:pPr marL="235481" indent="-235481">
              <a:buFontTx/>
              <a:buAutoNum type="arabicPeriod"/>
            </a:pPr>
            <a:r>
              <a:rPr lang="en-US" dirty="0" smtClean="0"/>
              <a:t>You used 1D newsboys</a:t>
            </a:r>
          </a:p>
          <a:p>
            <a:pPr marL="235481" indent="-235481">
              <a:buFontTx/>
              <a:buAutoNum type="arabicPeriod"/>
            </a:pPr>
            <a:r>
              <a:rPr lang="en-US" dirty="0" smtClean="0"/>
              <a:t>You did not prioritize highest margin product</a:t>
            </a:r>
          </a:p>
          <a:p>
            <a:pPr marL="235481" indent="-235481">
              <a:buFontTx/>
              <a:buAutoNum type="arabicPeriod"/>
            </a:pPr>
            <a:r>
              <a:rPr lang="en-US" dirty="0" smtClean="0"/>
              <a:t>You were mathematically smart by coding x = min (K, D) but got an NLP.  For solver best to have 9 variables (like aggregate planning LP in book)</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dirty="0" smtClean="0"/>
              <a:t>Note that optimal portfolio</a:t>
            </a:r>
            <a:r>
              <a:rPr lang="en-US" baseline="0" dirty="0" smtClean="0"/>
              <a:t> does better on all columns/criteria</a:t>
            </a:r>
            <a:endParaRPr lang="en-US" dirty="0" smtClean="0"/>
          </a:p>
        </p:txBody>
      </p:sp>
      <p:sp>
        <p:nvSpPr>
          <p:cNvPr id="65540"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65541" name="Date Placeholder 4"/>
          <p:cNvSpPr>
            <a:spLocks noGrp="1"/>
          </p:cNvSpPr>
          <p:nvPr>
            <p:ph type="dt" sz="quarter" idx="1"/>
          </p:nvPr>
        </p:nvSpPr>
        <p:spPr>
          <a:noFill/>
        </p:spPr>
        <p:txBody>
          <a:bodyPr/>
          <a:lstStyle/>
          <a:p>
            <a:pPr defTabSz="976502"/>
            <a:fld id="{9B441A83-04EB-4CC3-A574-DCC173081DB3}" type="datetime1">
              <a:rPr lang="en-US" smtClean="0"/>
              <a:pPr defTabSz="976502"/>
              <a:t>1/28/2013</a:t>
            </a:fld>
            <a:endParaRPr lang="en-US" dirty="0" smtClean="0"/>
          </a:p>
        </p:txBody>
      </p:sp>
      <p:sp>
        <p:nvSpPr>
          <p:cNvPr id="65542" name="Footer Placeholder 5"/>
          <p:cNvSpPr>
            <a:spLocks noGrp="1"/>
          </p:cNvSpPr>
          <p:nvPr>
            <p:ph type="ftr" sz="quarter" idx="4"/>
          </p:nvPr>
        </p:nvSpPr>
        <p:spPr>
          <a:noFill/>
        </p:spPr>
        <p:txBody>
          <a:bodyPr/>
          <a:lstStyle/>
          <a:p>
            <a:pPr defTabSz="976502"/>
            <a:r>
              <a:rPr lang="en-US" dirty="0" smtClean="0"/>
              <a:t>© Van Mieghem</a:t>
            </a:r>
          </a:p>
        </p:txBody>
      </p:sp>
      <p:sp>
        <p:nvSpPr>
          <p:cNvPr id="65543" name="Slide Number Placeholder 6"/>
          <p:cNvSpPr>
            <a:spLocks noGrp="1"/>
          </p:cNvSpPr>
          <p:nvPr>
            <p:ph type="sldNum" sz="quarter" idx="5"/>
          </p:nvPr>
        </p:nvSpPr>
        <p:spPr>
          <a:noFill/>
        </p:spPr>
        <p:txBody>
          <a:bodyPr/>
          <a:lstStyle/>
          <a:p>
            <a:pPr defTabSz="976502"/>
            <a:fld id="{F5106A5B-04A9-4F5E-860E-1AF9D4AAD682}" type="slidenum">
              <a:rPr lang="en-US" smtClean="0"/>
              <a:pPr defTabSz="976502"/>
              <a:t>15</a:t>
            </a:fld>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6563" name="Rectangle 3"/>
          <p:cNvSpPr>
            <a:spLocks noGrp="1" noChangeArrowheads="1"/>
          </p:cNvSpPr>
          <p:nvPr>
            <p:ph type="dt" sz="quarter" idx="1"/>
          </p:nvPr>
        </p:nvSpPr>
        <p:spPr>
          <a:noFill/>
        </p:spPr>
        <p:txBody>
          <a:bodyPr/>
          <a:lstStyle/>
          <a:p>
            <a:pPr defTabSz="976502"/>
            <a:fld id="{42CF469D-A6FA-4A6E-AAEB-52523B013289}" type="datetime1">
              <a:rPr lang="en-US" smtClean="0"/>
              <a:pPr defTabSz="976502"/>
              <a:t>1/28/2013</a:t>
            </a:fld>
            <a:endParaRPr lang="en-US" dirty="0" smtClean="0"/>
          </a:p>
        </p:txBody>
      </p:sp>
      <p:sp>
        <p:nvSpPr>
          <p:cNvPr id="66564"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6565" name="Rectangle 2"/>
          <p:cNvSpPr>
            <a:spLocks noGrp="1" noRot="1" noChangeAspect="1" noChangeArrowheads="1" noTextEdit="1"/>
          </p:cNvSpPr>
          <p:nvPr>
            <p:ph type="sldImg"/>
          </p:nvPr>
        </p:nvSpPr>
        <p:spPr>
          <a:ln/>
        </p:spPr>
      </p:sp>
      <p:sp>
        <p:nvSpPr>
          <p:cNvPr id="66566" name="Rectangle 3"/>
          <p:cNvSpPr>
            <a:spLocks noGrp="1" noChangeArrowheads="1"/>
          </p:cNvSpPr>
          <p:nvPr>
            <p:ph type="body" idx="1"/>
          </p:nvPr>
        </p:nvSpPr>
        <p:spPr>
          <a:noFill/>
          <a:ln/>
        </p:spPr>
        <p:txBody>
          <a:bodyPr/>
          <a:lstStyle/>
          <a:p>
            <a:pPr marL="195959" indent="-195959">
              <a:buFontTx/>
              <a:buChar char="•"/>
            </a:pPr>
            <a:r>
              <a:rPr lang="en-US" dirty="0" smtClean="0"/>
              <a:t> Optimal capacity portfolio for negative correlations are more efficient</a:t>
            </a:r>
          </a:p>
          <a:p>
            <a:pPr marL="195959" indent="-195959">
              <a:buFontTx/>
              <a:buChar char="•"/>
            </a:pPr>
            <a:r>
              <a:rPr lang="en-US" dirty="0" smtClean="0"/>
              <a:t> They achieve this efficiency through higher capacity imbalance</a:t>
            </a:r>
          </a:p>
          <a:p>
            <a:pPr marL="195959" indent="-195959">
              <a:buFontTx/>
              <a:buChar char="•"/>
            </a:pPr>
            <a:r>
              <a:rPr lang="en-US" dirty="0" smtClean="0"/>
              <a:t> Optimal degree of imbalance increases in:</a:t>
            </a:r>
          </a:p>
          <a:p>
            <a:pPr marL="670213" lvl="1" indent="-195959">
              <a:buFontTx/>
              <a:buAutoNum type="arabicPeriod"/>
            </a:pPr>
            <a:r>
              <a:rPr lang="en-US" dirty="0" smtClean="0"/>
              <a:t>risk aversion, which supports the interpretation of capacity imbalance as one form of operational hedging</a:t>
            </a:r>
          </a:p>
          <a:p>
            <a:pPr marL="670213" lvl="1" indent="-195959">
              <a:buFontTx/>
              <a:buAutoNum type="arabicPeriod"/>
            </a:pPr>
            <a:r>
              <a:rPr lang="en-US" dirty="0" smtClean="0"/>
              <a:t>Risk exposure (variance)</a:t>
            </a:r>
          </a:p>
          <a:p>
            <a:pPr marL="195959" indent="-195959">
              <a:buFontTx/>
              <a:buChar char="•"/>
            </a:pPr>
            <a:r>
              <a:rPr lang="en-US" dirty="0" smtClean="0"/>
              <a:t>Risk-adjustment of capacity is more important with negative correlation</a:t>
            </a:r>
          </a:p>
          <a:p>
            <a:pPr marL="195959" indent="-195959">
              <a:buFontTx/>
              <a:buChar char="•"/>
            </a:pPr>
            <a:r>
              <a:rPr lang="en-US" dirty="0" smtClean="0"/>
              <a:t>Some resource capacities may </a:t>
            </a:r>
            <a:r>
              <a:rPr lang="en-US" i="1" dirty="0" smtClean="0"/>
              <a:t>increase </a:t>
            </a:r>
            <a:r>
              <a:rPr lang="en-US" dirty="0" smtClean="0"/>
              <a:t>in risk aversion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7587" name="Rectangle 3"/>
          <p:cNvSpPr>
            <a:spLocks noGrp="1" noChangeArrowheads="1"/>
          </p:cNvSpPr>
          <p:nvPr>
            <p:ph type="dt" sz="quarter" idx="1"/>
          </p:nvPr>
        </p:nvSpPr>
        <p:spPr>
          <a:noFill/>
        </p:spPr>
        <p:txBody>
          <a:bodyPr/>
          <a:lstStyle/>
          <a:p>
            <a:pPr defTabSz="976502"/>
            <a:fld id="{3E098A4B-EE00-486B-90FB-C05C2BF23D6E}" type="datetime1">
              <a:rPr lang="en-US" smtClean="0"/>
              <a:pPr defTabSz="976502"/>
              <a:t>1/28/2013</a:t>
            </a:fld>
            <a:endParaRPr lang="en-US" dirty="0" smtClean="0"/>
          </a:p>
        </p:txBody>
      </p:sp>
      <p:sp>
        <p:nvSpPr>
          <p:cNvPr id="67588"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7589" name="Rectangle 2"/>
          <p:cNvSpPr>
            <a:spLocks noGrp="1" noRot="1" noChangeAspect="1" noChangeArrowheads="1" noTextEdit="1"/>
          </p:cNvSpPr>
          <p:nvPr>
            <p:ph type="sldImg"/>
          </p:nvPr>
        </p:nvSpPr>
        <p:spPr>
          <a:ln/>
        </p:spPr>
      </p:sp>
      <p:sp>
        <p:nvSpPr>
          <p:cNvPr id="67590" name="Rectangle 3"/>
          <p:cNvSpPr>
            <a:spLocks noGrp="1" noChangeArrowheads="1"/>
          </p:cNvSpPr>
          <p:nvPr>
            <p:ph type="body" idx="1"/>
          </p:nvPr>
        </p:nvSpPr>
        <p:spPr>
          <a:noFill/>
          <a:ln/>
        </p:spPr>
        <p:txBody>
          <a:bodyPr/>
          <a:lstStyle/>
          <a:p>
            <a:pPr marL="235481" indent="-235481">
              <a:buFontTx/>
              <a:buChar char="•"/>
            </a:pPr>
            <a:r>
              <a:rPr lang="en-US" dirty="0" smtClean="0"/>
              <a:t>How explain to senior mgt never all used?  </a:t>
            </a:r>
          </a:p>
          <a:p>
            <a:pPr marL="709734" lvl="1" indent="-235481">
              <a:buFontTx/>
              <a:buAutoNum type="arabicPeriod"/>
            </a:pPr>
            <a:r>
              <a:rPr lang="en-US" i="1" dirty="0" smtClean="0"/>
              <a:t>We cannot do capacity planning for each product independently. (recall optimal is not part of combinatorial array!)</a:t>
            </a:r>
          </a:p>
          <a:p>
            <a:pPr marL="709734" lvl="1" indent="-235481">
              <a:buFontTx/>
              <a:buAutoNum type="arabicPeriod"/>
            </a:pPr>
            <a:r>
              <a:rPr lang="en-US" i="1" dirty="0" smtClean="0"/>
              <a:t>We must look at the portfolio of products and assets</a:t>
            </a:r>
          </a:p>
          <a:p>
            <a:pPr marL="709734" lvl="1" indent="-235481">
              <a:buFontTx/>
              <a:buAutoNum type="arabicPeriod"/>
            </a:pPr>
            <a:r>
              <a:rPr lang="en-US" i="1" dirty="0" smtClean="0"/>
              <a:t>And add reserves strategically to have switching options and insurance.</a:t>
            </a:r>
          </a:p>
          <a:p>
            <a:pPr marL="235481" indent="-235481">
              <a:buFontTx/>
              <a:buChar char="•"/>
            </a:pPr>
            <a:r>
              <a:rPr lang="en-US" dirty="0" smtClean="0"/>
              <a:t>Never!</a:t>
            </a:r>
          </a:p>
          <a:p>
            <a:pPr marL="709734" lvl="1" indent="-235481">
              <a:buFontTx/>
              <a:buAutoNum type="arabicPeriod"/>
            </a:pPr>
            <a:r>
              <a:rPr lang="en-US" dirty="0" smtClean="0"/>
              <a:t>Must change planning and capture all possible outcomes and likelihoods</a:t>
            </a:r>
          </a:p>
          <a:p>
            <a:pPr marL="709734" lvl="1" indent="-235481">
              <a:buFontTx/>
              <a:buAutoNum type="arabicPeriod"/>
            </a:pPr>
            <a:r>
              <a:rPr lang="en-US" dirty="0" smtClean="0"/>
              <a:t>incorporate both the optimists (</a:t>
            </a:r>
            <a:r>
              <a:rPr lang="en-US" dirty="0" err="1" smtClean="0"/>
              <a:t>mkt</a:t>
            </a:r>
            <a:r>
              <a:rPr lang="en-US" dirty="0" smtClean="0"/>
              <a:t> &amp; sales) and pessimists</a:t>
            </a:r>
          </a:p>
          <a:p>
            <a:pPr marL="709734" lvl="1" indent="-235481">
              <a:buFontTx/>
              <a:buAutoNum type="arabicPeriod"/>
            </a:pPr>
            <a:r>
              <a:rPr lang="en-US" dirty="0" smtClean="0"/>
              <a:t>Corporate wide means + correlations</a:t>
            </a:r>
          </a:p>
          <a:p>
            <a:pPr marL="709734" lvl="1" indent="-235481">
              <a:buFontTx/>
              <a:buAutoNum type="arabicPeriod"/>
            </a:pPr>
            <a:r>
              <a:rPr lang="en-US" dirty="0" smtClean="0"/>
              <a:t>Optimize</a:t>
            </a:r>
          </a:p>
          <a:p>
            <a:pPr marL="235481" indent="-235481">
              <a:buFontTx/>
              <a:buChar char="•"/>
            </a:pPr>
            <a:r>
              <a:rPr lang="en-US" dirty="0" smtClean="0"/>
              <a:t>NN gives value-maximizing compromise between rev &amp; costs.</a:t>
            </a:r>
          </a:p>
          <a:p>
            <a:pPr marL="235481" indent="-235481"/>
            <a:endParaRPr lang="en-US" dirty="0" smtClean="0"/>
          </a:p>
          <a:p>
            <a:pPr marL="235481" indent="-235481"/>
            <a:r>
              <a:rPr lang="en-US" dirty="0" smtClean="0"/>
              <a:t>Why don’t we see this more in practice?</a:t>
            </a:r>
          </a:p>
          <a:p>
            <a:pPr marL="235481" indent="-235481">
              <a:buFontTx/>
              <a:buChar char="•"/>
            </a:pPr>
            <a:r>
              <a:rPr lang="en-US" dirty="0" smtClean="0"/>
              <a:t>Just getting all data (K and A) and keeping it updated is huge work</a:t>
            </a:r>
          </a:p>
          <a:p>
            <a:pPr marL="235481" indent="-235481">
              <a:buFontTx/>
              <a:buChar char="•"/>
            </a:pPr>
            <a:r>
              <a:rPr lang="en-US" dirty="0" smtClean="0"/>
              <a:t>Incremental returns of optimization are often only a few percentages, and may not outweigh the cost for small firms</a:t>
            </a:r>
          </a:p>
          <a:p>
            <a:pPr marL="235481" indent="-235481">
              <a:buFontTx/>
              <a:buChar char="•"/>
            </a:pPr>
            <a:endParaRPr lang="en-US" dirty="0" smtClean="0"/>
          </a:p>
          <a:p>
            <a:pPr>
              <a:lnSpc>
                <a:spcPct val="90000"/>
              </a:lnSpc>
            </a:pPr>
            <a:r>
              <a:rPr lang="en-US" sz="1700" dirty="0" smtClean="0"/>
              <a:t>Implementation of optimal capacity portfolio planning and hedging</a:t>
            </a:r>
          </a:p>
          <a:p>
            <a:pPr lvl="2">
              <a:lnSpc>
                <a:spcPct val="90000"/>
              </a:lnSpc>
            </a:pPr>
            <a:r>
              <a:rPr lang="en-US" sz="1200" u="sng" dirty="0" smtClean="0"/>
              <a:t>Organizational</a:t>
            </a:r>
            <a:r>
              <a:rPr lang="en-US" sz="1200" dirty="0" smtClean="0"/>
              <a:t>: </a:t>
            </a:r>
            <a:r>
              <a:rPr lang="en-US" sz="1200" i="1" dirty="0" smtClean="0"/>
              <a:t>to implement the optimal operational capacity hedge, the capacity planning process must incorporate uncertainty and must be done corporate-wide.  Moreover, incentives must be modified to allow for excess capacity. </a:t>
            </a:r>
          </a:p>
          <a:p>
            <a:pPr lvl="2">
              <a:lnSpc>
                <a:spcPct val="90000"/>
              </a:lnSpc>
            </a:pPr>
            <a:r>
              <a:rPr lang="en-US" sz="1200" u="sng" dirty="0" smtClean="0"/>
              <a:t>Systems:</a:t>
            </a:r>
            <a:r>
              <a:rPr lang="en-US" sz="1200" dirty="0" smtClean="0"/>
              <a:t> </a:t>
            </a:r>
            <a:r>
              <a:rPr lang="en-US" sz="1200" i="1" dirty="0" smtClean="0"/>
              <a:t>IT must support a planning process that aggregates corporate-wide demand (means and covariance matrix), corporate capacities, and then optimizes value using a newsvendor network.  (Substantial change to current status.)</a:t>
            </a:r>
            <a:endParaRPr lang="en-US" sz="1200" dirty="0" smtClean="0"/>
          </a:p>
          <a:p>
            <a:pPr marL="235481" indent="-235481"/>
            <a:endParaRPr lang="en-US" dirty="0" smtClean="0"/>
          </a:p>
          <a:p>
            <a:pPr marL="235481" indent="-235481"/>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55299" name="Rectangle 3"/>
          <p:cNvSpPr>
            <a:spLocks noGrp="1" noChangeArrowheads="1"/>
          </p:cNvSpPr>
          <p:nvPr>
            <p:ph type="dt" sz="quarter" idx="1"/>
          </p:nvPr>
        </p:nvSpPr>
        <p:spPr>
          <a:noFill/>
        </p:spPr>
        <p:txBody>
          <a:bodyPr/>
          <a:lstStyle/>
          <a:p>
            <a:pPr defTabSz="976502"/>
            <a:fld id="{D72A8E27-CF25-4C6A-B348-B480A80A8C0C}" type="datetime1">
              <a:rPr lang="en-US" smtClean="0"/>
              <a:pPr defTabSz="976502"/>
              <a:t>1/28/2013</a:t>
            </a:fld>
            <a:endParaRPr lang="en-US" dirty="0" smtClean="0"/>
          </a:p>
        </p:txBody>
      </p:sp>
      <p:sp>
        <p:nvSpPr>
          <p:cNvPr id="55300"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55301" name="Rectangle 2"/>
          <p:cNvSpPr>
            <a:spLocks noGrp="1" noRot="1" noChangeAspect="1" noChangeArrowheads="1" noTextEdit="1"/>
          </p:cNvSpPr>
          <p:nvPr>
            <p:ph type="sldImg"/>
          </p:nvPr>
        </p:nvSpPr>
        <p:spPr>
          <a:ln/>
        </p:spPr>
      </p:sp>
      <p:sp>
        <p:nvSpPr>
          <p:cNvPr id="55302" name="Rectangle 3"/>
          <p:cNvSpPr>
            <a:spLocks noGrp="1" noChangeArrowheads="1"/>
          </p:cNvSpPr>
          <p:nvPr>
            <p:ph type="body" idx="1"/>
          </p:nvPr>
        </p:nvSpPr>
        <p:spPr>
          <a:noFill/>
          <a:ln/>
        </p:spPr>
        <p:txBody>
          <a:bodyPr/>
          <a:lstStyle/>
          <a:p>
            <a:pPr marL="235481" marR="0" indent="-235481"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Brian Tomlin: When discussing the features of the optimal capacity portfolio (unbalanced etc.), I asked the students how a COO would react to these features and how would you explain them. After class, a student came up and told me he worked for BCG this past summer and capacity planning under uncertainty was a big part of it. It was a medical device company and they were using sales-driven capacity planning. The COO was a lawyer and BCG had a hard time convincing him of using forecasts etc. I thought this was interesting for two reasons: </a:t>
            </a:r>
          </a:p>
          <a:p>
            <a:pPr marL="235481" marR="0" indent="-235481"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	(</a:t>
            </a:r>
            <a:r>
              <a:rPr lang="en-US" sz="1000" kern="1200" dirty="0" err="1" smtClean="0">
                <a:solidFill>
                  <a:schemeClr val="tx1"/>
                </a:solidFill>
                <a:latin typeface="Times New Roman" pitchFamily="18" charset="0"/>
                <a:ea typeface="+mn-ea"/>
                <a:cs typeface="+mn-cs"/>
              </a:rPr>
              <a:t>i</a:t>
            </a:r>
            <a:r>
              <a:rPr lang="en-US" sz="1000" kern="1200" dirty="0" smtClean="0">
                <a:solidFill>
                  <a:schemeClr val="tx1"/>
                </a:solidFill>
                <a:latin typeface="Times New Roman" pitchFamily="18" charset="0"/>
                <a:ea typeface="+mn-ea"/>
                <a:cs typeface="+mn-cs"/>
              </a:rPr>
              <a:t>) shows sales-driven still happens. Not surprising to us but maybe to students. </a:t>
            </a:r>
          </a:p>
          <a:p>
            <a:pPr marL="235481" marR="0" indent="-235481" algn="l" defTabSz="9144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latin typeface="Times New Roman" pitchFamily="18" charset="0"/>
                <a:ea typeface="+mn-ea"/>
                <a:cs typeface="+mn-cs"/>
              </a:rPr>
              <a:t>	(ii) strategy consulting companies like BCG do projects on this stuff. That's a big deal for our students.</a:t>
            </a:r>
          </a:p>
          <a:p>
            <a:pPr marL="235481" indent="-235481"/>
            <a:endParaRPr lang="en-US" dirty="0" smtClean="0"/>
          </a:p>
          <a:p>
            <a:pPr marL="235481" indent="-235481"/>
            <a:endParaRPr lang="en-US" dirty="0" smtClean="0"/>
          </a:p>
          <a:p>
            <a:pPr marL="235481" indent="-235481"/>
            <a:endParaRPr lang="en-US" dirty="0" smtClean="0"/>
          </a:p>
          <a:p>
            <a:pPr marL="235481" indent="-235481"/>
            <a:endParaRPr lang="en-US" dirty="0" smtClean="0"/>
          </a:p>
          <a:p>
            <a:pPr marL="235481" indent="-235481"/>
            <a:endParaRPr lang="en-US" dirty="0" smtClean="0"/>
          </a:p>
          <a:p>
            <a:pPr marL="235481" indent="-235481"/>
            <a:r>
              <a:rPr lang="en-US" dirty="0" smtClean="0"/>
              <a:t>EMPHASIZE: the Seagate case is about LEADING capacity strategy: all done before seeing actual demand/sales.  Companies may simplify this problem by assuming a deterministic sales plan (like Seagate does), but we want to study how we should incorporate demand risk into this process!</a:t>
            </a:r>
          </a:p>
          <a:p>
            <a:pPr marL="235481" indent="-235481"/>
            <a:endParaRPr lang="en-US" dirty="0" smtClean="0"/>
          </a:p>
          <a:p>
            <a:pPr marL="235481" indent="-235481"/>
            <a:endParaRPr lang="en-US" dirty="0" smtClean="0"/>
          </a:p>
          <a:p>
            <a:pPr marL="235481" indent="-235481"/>
            <a:r>
              <a:rPr lang="en-US" dirty="0" smtClean="0"/>
              <a:t>Before delving into the specific capacity problem, let’s review how Seagate makes planning decisions, as that will be relevant to understand incentives and implementation.</a:t>
            </a:r>
          </a:p>
          <a:p>
            <a:pPr marL="235481" indent="-235481"/>
            <a:endParaRPr lang="en-US" dirty="0" smtClean="0"/>
          </a:p>
          <a:p>
            <a:pPr marL="235481" indent="-235481">
              <a:buFontTx/>
              <a:buChar char="•"/>
            </a:pPr>
            <a:r>
              <a:rPr lang="en-US" dirty="0" smtClean="0"/>
              <a:t>Discuss MPS + CRP and define terminology</a:t>
            </a:r>
          </a:p>
          <a:p>
            <a:pPr marL="235481" indent="-235481">
              <a:buFontTx/>
              <a:buChar char="•"/>
            </a:pPr>
            <a:r>
              <a:rPr lang="en-US" dirty="0" smtClean="0"/>
              <a:t>Perhaps introduce notation: demand </a:t>
            </a:r>
            <a:r>
              <a:rPr lang="en-US" i="1" dirty="0" smtClean="0"/>
              <a:t>D, </a:t>
            </a:r>
            <a:r>
              <a:rPr lang="en-US" dirty="0" smtClean="0"/>
              <a:t>MPS = production plan </a:t>
            </a:r>
            <a:r>
              <a:rPr lang="en-US" i="1" dirty="0" smtClean="0"/>
              <a:t>x</a:t>
            </a:r>
            <a:r>
              <a:rPr lang="en-US" dirty="0" smtClean="0"/>
              <a:t>, capacity vector </a:t>
            </a:r>
            <a:r>
              <a:rPr lang="en-US" i="1" dirty="0" smtClean="0"/>
              <a:t>K</a:t>
            </a:r>
            <a:endParaRPr lang="en-US" dirty="0" smtClean="0"/>
          </a:p>
          <a:p>
            <a:pPr marL="235481" indent="-235481">
              <a:buFontTx/>
              <a:buChar char="•"/>
            </a:pPr>
            <a:r>
              <a:rPr lang="en-US" dirty="0" smtClean="0"/>
              <a:t>Stress that:</a:t>
            </a:r>
          </a:p>
          <a:p>
            <a:pPr marL="709734" lvl="1" indent="-235481">
              <a:buFontTx/>
              <a:buAutoNum type="arabicPeriod"/>
            </a:pPr>
            <a:r>
              <a:rPr lang="en-US" dirty="0" smtClean="0"/>
              <a:t>This CRP is sales-plan driven</a:t>
            </a:r>
          </a:p>
          <a:p>
            <a:pPr marL="709734" lvl="1" indent="-235481">
              <a:buFontTx/>
              <a:buAutoNum type="arabicPeriod"/>
            </a:pPr>
            <a:r>
              <a:rPr lang="en-US" dirty="0" smtClean="0"/>
              <a:t> In fast-moving industries one frequently does CRP + it’s important (high demand risk exposure + impact of risk due to VI)</a:t>
            </a:r>
          </a:p>
          <a:p>
            <a:pPr marL="709734" lvl="1" indent="-235481">
              <a:buFontTx/>
              <a:buAutoNum type="arabicPeriod"/>
            </a:pPr>
            <a:endParaRPr lang="en-US" dirty="0" smtClean="0"/>
          </a:p>
          <a:p>
            <a:pPr marL="235481" indent="-235481">
              <a:buFontTx/>
              <a:buChar char="•"/>
            </a:pPr>
            <a:r>
              <a:rPr lang="en-US" dirty="0" smtClean="0"/>
              <a:t>Optional: </a:t>
            </a:r>
            <a:r>
              <a:rPr lang="en-US" i="1" dirty="0" smtClean="0"/>
              <a:t>The hard-drive industry is unique. Why?</a:t>
            </a:r>
          </a:p>
          <a:p>
            <a:pPr marL="235481" indent="-235481">
              <a:buFontTx/>
              <a:buAutoNum type="arabicPeriod"/>
            </a:pPr>
            <a:r>
              <a:rPr lang="en-US" dirty="0" smtClean="0"/>
              <a:t>Astonishing technological learning (faster than Moore) and precision (it’s like flying a Boeing 747 1 foot above ground!)</a:t>
            </a:r>
          </a:p>
          <a:p>
            <a:pPr marL="235481" indent="-235481">
              <a:buFontTx/>
              <a:buAutoNum type="arabicPeriod"/>
            </a:pPr>
            <a:r>
              <a:rPr lang="en-US" dirty="0" smtClean="0"/>
              <a:t>No-one owns design IP &gt; ruthless competition</a:t>
            </a:r>
          </a:p>
          <a:p>
            <a:pPr marL="235481" indent="-235481">
              <a:buFontTx/>
              <a:buAutoNum type="arabicPeriod"/>
            </a:pPr>
            <a:r>
              <a:rPr lang="en-US" dirty="0" smtClean="0"/>
              <a:t>Flight to low-cost countries</a:t>
            </a:r>
          </a:p>
          <a:p>
            <a:pPr marL="235481" indent="-235481">
              <a:buFontTx/>
              <a:buAutoNum type="arabicPeriod"/>
            </a:pPr>
            <a:r>
              <a:rPr lang="en-US" dirty="0" smtClean="0"/>
              <a:t>HDD industry keeps renewing itself: now its consumer markets (“bring the HD from the computer into the living room and your palm” according to Hitachi)</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8611" name="Rectangle 3"/>
          <p:cNvSpPr>
            <a:spLocks noGrp="1" noChangeArrowheads="1"/>
          </p:cNvSpPr>
          <p:nvPr>
            <p:ph type="dt" sz="quarter" idx="1"/>
          </p:nvPr>
        </p:nvSpPr>
        <p:spPr>
          <a:noFill/>
        </p:spPr>
        <p:txBody>
          <a:bodyPr/>
          <a:lstStyle/>
          <a:p>
            <a:pPr defTabSz="976502"/>
            <a:fld id="{32AFA79E-B8EB-48FC-9B0E-2962E6E3FFF5}" type="datetime1">
              <a:rPr lang="en-US" smtClean="0"/>
              <a:pPr defTabSz="976502"/>
              <a:t>1/28/2013</a:t>
            </a:fld>
            <a:endParaRPr lang="en-US" dirty="0" smtClean="0"/>
          </a:p>
        </p:txBody>
      </p:sp>
      <p:sp>
        <p:nvSpPr>
          <p:cNvPr id="68612"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8613" name="Rectangle 2"/>
          <p:cNvSpPr>
            <a:spLocks noGrp="1" noRot="1" noChangeAspect="1" noChangeArrowheads="1" noTextEdit="1"/>
          </p:cNvSpPr>
          <p:nvPr>
            <p:ph type="sldImg"/>
          </p:nvPr>
        </p:nvSpPr>
        <p:spPr>
          <a:xfrm>
            <a:off x="942975" y="98425"/>
            <a:ext cx="5438775" cy="4079875"/>
          </a:xfrm>
          <a:ln/>
        </p:spPr>
      </p:sp>
      <p:sp>
        <p:nvSpPr>
          <p:cNvPr id="68614" name="Rectangle 3"/>
          <p:cNvSpPr>
            <a:spLocks noGrp="1" noChangeArrowheads="1"/>
          </p:cNvSpPr>
          <p:nvPr>
            <p:ph type="body" idx="1"/>
          </p:nvPr>
        </p:nvSpPr>
        <p:spPr>
          <a:xfrm>
            <a:off x="576470" y="4256270"/>
            <a:ext cx="6158948" cy="4625169"/>
          </a:xfrm>
          <a:noFill/>
          <a:ln/>
        </p:spPr>
        <p:txBody>
          <a:bodyPr lIns="95488" tIns="47745" rIns="95488" bIns="47745"/>
          <a:lstStyle/>
          <a:p>
            <a:r>
              <a:rPr lang="en-US" smtClean="0"/>
              <a:t>Notes: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8611" name="Rectangle 3"/>
          <p:cNvSpPr>
            <a:spLocks noGrp="1" noChangeArrowheads="1"/>
          </p:cNvSpPr>
          <p:nvPr>
            <p:ph type="dt" sz="quarter" idx="1"/>
          </p:nvPr>
        </p:nvSpPr>
        <p:spPr>
          <a:noFill/>
        </p:spPr>
        <p:txBody>
          <a:bodyPr/>
          <a:lstStyle/>
          <a:p>
            <a:pPr defTabSz="976502"/>
            <a:fld id="{32AFA79E-B8EB-48FC-9B0E-2962E6E3FFF5}" type="datetime1">
              <a:rPr lang="en-US" smtClean="0"/>
              <a:pPr defTabSz="976502"/>
              <a:t>1/28/2013</a:t>
            </a:fld>
            <a:endParaRPr lang="en-US" dirty="0" smtClean="0"/>
          </a:p>
        </p:txBody>
      </p:sp>
      <p:sp>
        <p:nvSpPr>
          <p:cNvPr id="68612"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8613" name="Rectangle 2"/>
          <p:cNvSpPr>
            <a:spLocks noGrp="1" noRot="1" noChangeAspect="1" noChangeArrowheads="1" noTextEdit="1"/>
          </p:cNvSpPr>
          <p:nvPr>
            <p:ph type="sldImg"/>
          </p:nvPr>
        </p:nvSpPr>
        <p:spPr>
          <a:xfrm>
            <a:off x="942975" y="98425"/>
            <a:ext cx="5438775" cy="4079875"/>
          </a:xfrm>
          <a:ln/>
        </p:spPr>
      </p:sp>
      <p:sp>
        <p:nvSpPr>
          <p:cNvPr id="68614" name="Rectangle 3"/>
          <p:cNvSpPr>
            <a:spLocks noGrp="1" noChangeArrowheads="1"/>
          </p:cNvSpPr>
          <p:nvPr>
            <p:ph type="body" idx="1"/>
          </p:nvPr>
        </p:nvSpPr>
        <p:spPr>
          <a:xfrm>
            <a:off x="576470" y="4256270"/>
            <a:ext cx="6158948" cy="4625169"/>
          </a:xfrm>
          <a:noFill/>
          <a:ln/>
        </p:spPr>
        <p:txBody>
          <a:bodyPr lIns="95488" tIns="47745" rIns="95488" bIns="47745"/>
          <a:lstStyle/>
          <a:p>
            <a:r>
              <a:rPr lang="en-US" smtClean="0"/>
              <a:t>Notes: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Cost:</a:t>
            </a:r>
          </a:p>
          <a:p>
            <a:pPr marL="228600" indent="-228600">
              <a:buAutoNum type="arabicPeriod"/>
            </a:pPr>
            <a:r>
              <a:rPr lang="en-US" baseline="0" dirty="0" smtClean="0"/>
              <a:t>Clearly transportation</a:t>
            </a:r>
          </a:p>
          <a:p>
            <a:pPr marL="228600" indent="-228600">
              <a:buAutoNum type="arabicPeriod"/>
            </a:pPr>
            <a:endParaRPr lang="en-US" baseline="0" dirty="0" smtClean="0"/>
          </a:p>
          <a:p>
            <a:pPr marL="228600" indent="-228600">
              <a:buAutoNum type="arabicPeriod"/>
            </a:pPr>
            <a:r>
              <a:rPr lang="en-US" baseline="0" dirty="0" smtClean="0"/>
              <a:t>But a key reason to have 1 set in each plant is:</a:t>
            </a:r>
          </a:p>
          <a:p>
            <a:pPr marL="685800" lvl="1" indent="-228600">
              <a:buAutoNum type="arabicPeriod"/>
            </a:pPr>
            <a:r>
              <a:rPr lang="en-US" baseline="0" dirty="0" smtClean="0"/>
              <a:t>Risk of breakdown/stoppage: if I have 2 sets, one breakdown allows me to re-allocate to “up plant”.  With one set, I must outsource stamping at a cost of about $80/unit (versus $3 internally!)</a:t>
            </a:r>
          </a:p>
          <a:p>
            <a:pPr marL="685800" lvl="1" indent="-228600">
              <a:buAutoNum type="arabicPeriod"/>
            </a:pPr>
            <a:r>
              <a:rPr lang="en-US" baseline="0" dirty="0" smtClean="0"/>
              <a:t>Risk of labor issues</a:t>
            </a:r>
          </a:p>
          <a:p>
            <a:pPr marL="685800" lvl="1" indent="-228600">
              <a:buAutoNum type="arabicPeriod"/>
            </a:pPr>
            <a:r>
              <a:rPr lang="en-US" baseline="0" dirty="0" smtClean="0"/>
              <a:t>Etc.</a:t>
            </a:r>
          </a:p>
          <a:p>
            <a:pPr marL="685800" lvl="1" indent="-228600">
              <a:buAutoNum type="arabicPeriod"/>
            </a:pPr>
            <a:endParaRPr lang="en-US" baseline="0" dirty="0" smtClean="0"/>
          </a:p>
          <a:p>
            <a:pPr marL="228600" lvl="0" indent="-228600">
              <a:buNone/>
            </a:pPr>
            <a:r>
              <a:rPr lang="en-US" baseline="0" dirty="0" smtClean="0"/>
              <a:t>Note that this is even before taking into account demand volatility!  </a:t>
            </a:r>
          </a:p>
          <a:p>
            <a:pPr marL="228600" lvl="0" indent="-228600">
              <a:buNone/>
            </a:pPr>
            <a:r>
              <a:rPr lang="en-US" baseline="0" dirty="0" smtClean="0"/>
              <a:t>Our approach can be used to put a value on this (yet there is less interconnectivity here)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5" name="Date Placeholder 4"/>
          <p:cNvSpPr>
            <a:spLocks noGrp="1"/>
          </p:cNvSpPr>
          <p:nvPr>
            <p:ph type="dt" idx="11"/>
          </p:nvPr>
        </p:nvSpPr>
        <p:spPr/>
        <p:txBody>
          <a:bodyPr/>
          <a:lstStyle/>
          <a:p>
            <a:pPr>
              <a:defRPr/>
            </a:pPr>
            <a:fld id="{98F252DD-7A3C-42B8-B607-A093B42B798D}" type="datetime1">
              <a:rPr lang="en-US" smtClean="0"/>
              <a:pPr>
                <a:defRPr/>
              </a:pPr>
              <a:t>1/28/2013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21</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54275" name="Rectangle 3"/>
          <p:cNvSpPr>
            <a:spLocks noGrp="1" noChangeArrowheads="1"/>
          </p:cNvSpPr>
          <p:nvPr>
            <p:ph type="dt" sz="quarter" idx="1"/>
          </p:nvPr>
        </p:nvSpPr>
        <p:spPr>
          <a:noFill/>
        </p:spPr>
        <p:txBody>
          <a:bodyPr/>
          <a:lstStyle/>
          <a:p>
            <a:pPr defTabSz="976502"/>
            <a:fld id="{F5F37E44-3DA2-4C48-93BF-02F9E8A2335C}" type="datetime1">
              <a:rPr lang="en-US" smtClean="0"/>
              <a:pPr defTabSz="976502"/>
              <a:t>1/28/2013</a:t>
            </a:fld>
            <a:endParaRPr lang="en-US" dirty="0" smtClean="0"/>
          </a:p>
        </p:txBody>
      </p:sp>
      <p:sp>
        <p:nvSpPr>
          <p:cNvPr id="54276"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54277" name="Rectangle 2"/>
          <p:cNvSpPr>
            <a:spLocks noGrp="1" noRot="1" noChangeAspect="1" noChangeArrowheads="1" noTextEdit="1"/>
          </p:cNvSpPr>
          <p:nvPr>
            <p:ph type="sldImg"/>
          </p:nvPr>
        </p:nvSpPr>
        <p:spPr>
          <a:ln/>
        </p:spPr>
      </p:sp>
      <p:sp>
        <p:nvSpPr>
          <p:cNvPr id="54278" name="Rectangle 3"/>
          <p:cNvSpPr>
            <a:spLocks noGrp="1" noChangeArrowheads="1"/>
          </p:cNvSpPr>
          <p:nvPr>
            <p:ph type="body" idx="1"/>
          </p:nvPr>
        </p:nvSpPr>
        <p:spPr>
          <a:noFill/>
          <a:ln/>
        </p:spPr>
        <p:txBody>
          <a:bodyPr/>
          <a:lstStyle/>
          <a:p>
            <a:r>
              <a:rPr lang="en-US" dirty="0" smtClean="0">
                <a:solidFill>
                  <a:srgbClr val="FF0000"/>
                </a:solidFill>
              </a:rPr>
              <a:t>Strategy &amp; Operations: Vertical integration: </a:t>
            </a:r>
            <a:r>
              <a:rPr lang="en-US" i="1" dirty="0" smtClean="0">
                <a:solidFill>
                  <a:srgbClr val="FF0000"/>
                </a:solidFill>
              </a:rPr>
              <a:t>impact on risk</a:t>
            </a:r>
          </a:p>
          <a:p>
            <a:endParaRPr lang="en-US" dirty="0" smtClean="0">
              <a:solidFill>
                <a:srgbClr val="FF0000"/>
              </a:solidFill>
            </a:endParaRPr>
          </a:p>
          <a:p>
            <a:r>
              <a:rPr lang="en-US" dirty="0" smtClean="0"/>
              <a:t>Contrast:</a:t>
            </a:r>
          </a:p>
          <a:p>
            <a:pPr>
              <a:buFontTx/>
              <a:buChar char="•"/>
            </a:pPr>
            <a:r>
              <a:rPr lang="en-US" dirty="0" smtClean="0"/>
              <a:t> Seagate: 110k employees, $8.9B sales &gt; VI</a:t>
            </a:r>
          </a:p>
          <a:p>
            <a:pPr>
              <a:buFontTx/>
              <a:buChar char="•"/>
            </a:pPr>
            <a:r>
              <a:rPr lang="en-US" dirty="0" smtClean="0"/>
              <a:t> Quantum: 6k, $5.4B sales &gt; leveraged </a:t>
            </a:r>
            <a:r>
              <a:rPr lang="en-US" dirty="0" err="1" smtClean="0"/>
              <a:t>mfgr</a:t>
            </a:r>
            <a:r>
              <a:rPr lang="en-US" dirty="0" smtClean="0"/>
              <a:t> (like Sun): Matsushita is its mfg partner</a:t>
            </a:r>
          </a:p>
          <a:p>
            <a:pPr>
              <a:buFontTx/>
              <a:buChar char="•"/>
            </a:pPr>
            <a:endParaRPr lang="en-US" dirty="0" smtClean="0"/>
          </a:p>
          <a:p>
            <a:r>
              <a:rPr lang="en-US" dirty="0" smtClean="0"/>
              <a:t>Note that the impact of demand risk on profit variability is higher with VI (draw diagrams)</a:t>
            </a:r>
          </a:p>
          <a:p>
            <a:endParaRPr lang="en-US" dirty="0" smtClean="0"/>
          </a:p>
          <a:p>
            <a:pPr>
              <a:lnSpc>
                <a:spcPct val="90000"/>
              </a:lnSpc>
            </a:pPr>
            <a:r>
              <a:rPr lang="en-US" sz="1700" dirty="0" smtClean="0"/>
              <a:t>Strategy &amp; Operations:</a:t>
            </a:r>
          </a:p>
          <a:p>
            <a:pPr lvl="2">
              <a:lnSpc>
                <a:spcPct val="90000"/>
              </a:lnSpc>
            </a:pPr>
            <a:r>
              <a:rPr lang="en-US" sz="1200" dirty="0" smtClean="0"/>
              <a:t>Vertical integration: </a:t>
            </a:r>
            <a:r>
              <a:rPr lang="en-US" sz="1200" i="1" dirty="0" smtClean="0"/>
              <a:t>increases impact of demand uncertainty on profit risk</a:t>
            </a:r>
          </a:p>
          <a:p>
            <a:pPr lvl="2">
              <a:lnSpc>
                <a:spcPct val="90000"/>
              </a:lnSpc>
            </a:pPr>
            <a:r>
              <a:rPr lang="en-US" sz="1200" dirty="0" smtClean="0"/>
              <a:t>R&amp;D and Plant location strategies: </a:t>
            </a:r>
            <a:r>
              <a:rPr lang="en-US" sz="1200" i="1" dirty="0" smtClean="0"/>
              <a:t>chasing the low-cost dollar may lead to country-hopping, thereby increasing the lead time and communication problems between design &amp; mfg.</a:t>
            </a:r>
          </a:p>
          <a:p>
            <a:endParaRPr lang="en-US" dirty="0" smtClean="0"/>
          </a:p>
          <a:p>
            <a:endParaRPr lang="en-US" dirty="0" smtClean="0"/>
          </a:p>
          <a:p>
            <a:endParaRPr lang="en-US" dirty="0" smtClean="0"/>
          </a:p>
        </p:txBody>
      </p:sp>
      <p:cxnSp>
        <p:nvCxnSpPr>
          <p:cNvPr id="8" name="Straight Arrow Connector 7"/>
          <p:cNvCxnSpPr/>
          <p:nvPr/>
        </p:nvCxnSpPr>
        <p:spPr>
          <a:xfrm flipV="1">
            <a:off x="1399762" y="7828849"/>
            <a:ext cx="4706178" cy="9837"/>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flipH="1" flipV="1">
            <a:off x="82205" y="6529496"/>
            <a:ext cx="2600325" cy="165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4281" name="TextBox 10"/>
          <p:cNvSpPr txBox="1">
            <a:spLocks noChangeArrowheads="1"/>
          </p:cNvSpPr>
          <p:nvPr/>
        </p:nvSpPr>
        <p:spPr bwMode="auto">
          <a:xfrm>
            <a:off x="5400261" y="8163316"/>
            <a:ext cx="801757" cy="337747"/>
          </a:xfrm>
          <a:prstGeom prst="rect">
            <a:avLst/>
          </a:prstGeom>
          <a:noFill/>
          <a:ln w="9525">
            <a:noFill/>
            <a:miter lim="800000"/>
            <a:headEnd/>
            <a:tailEnd/>
          </a:ln>
        </p:spPr>
        <p:txBody>
          <a:bodyPr wrap="none" lIns="91427" tIns="45714" rIns="91427" bIns="45714">
            <a:spAutoFit/>
          </a:bodyPr>
          <a:lstStyle/>
          <a:p>
            <a:r>
              <a:rPr lang="en-US" sz="1600" b="0" dirty="0"/>
              <a:t>volume</a:t>
            </a:r>
          </a:p>
        </p:txBody>
      </p:sp>
      <p:cxnSp>
        <p:nvCxnSpPr>
          <p:cNvPr id="13" name="Straight Connector 12"/>
          <p:cNvCxnSpPr/>
          <p:nvPr/>
        </p:nvCxnSpPr>
        <p:spPr>
          <a:xfrm flipV="1">
            <a:off x="1399762" y="5105557"/>
            <a:ext cx="4162839" cy="2733129"/>
          </a:xfrm>
          <a:prstGeom prst="line">
            <a:avLst/>
          </a:prstGeom>
        </p:spPr>
        <p:style>
          <a:lnRef idx="1">
            <a:schemeClr val="accent1"/>
          </a:lnRef>
          <a:fillRef idx="0">
            <a:schemeClr val="accent1"/>
          </a:fillRef>
          <a:effectRef idx="0">
            <a:schemeClr val="accent1"/>
          </a:effectRef>
          <a:fontRef idx="minor">
            <a:schemeClr val="tx1"/>
          </a:fontRef>
        </p:style>
      </p:cxnSp>
      <p:sp>
        <p:nvSpPr>
          <p:cNvPr id="54283" name="TextBox 13"/>
          <p:cNvSpPr txBox="1">
            <a:spLocks noChangeArrowheads="1"/>
          </p:cNvSpPr>
          <p:nvPr/>
        </p:nvSpPr>
        <p:spPr bwMode="auto">
          <a:xfrm>
            <a:off x="5247861" y="5200651"/>
            <a:ext cx="834887" cy="337747"/>
          </a:xfrm>
          <a:prstGeom prst="rect">
            <a:avLst/>
          </a:prstGeom>
          <a:noFill/>
          <a:ln w="9525">
            <a:noFill/>
            <a:miter lim="800000"/>
            <a:headEnd/>
            <a:tailEnd/>
          </a:ln>
        </p:spPr>
        <p:txBody>
          <a:bodyPr wrap="none" lIns="91427" tIns="45714" rIns="91427" bIns="45714">
            <a:spAutoFit/>
          </a:bodyPr>
          <a:lstStyle/>
          <a:p>
            <a:r>
              <a:rPr lang="en-US" sz="1600" b="0" dirty="0">
                <a:solidFill>
                  <a:schemeClr val="accent1"/>
                </a:solidFill>
              </a:rPr>
              <a:t>revenue</a:t>
            </a:r>
          </a:p>
        </p:txBody>
      </p:sp>
      <p:cxnSp>
        <p:nvCxnSpPr>
          <p:cNvPr id="16" name="Straight Connector 15"/>
          <p:cNvCxnSpPr/>
          <p:nvPr/>
        </p:nvCxnSpPr>
        <p:spPr>
          <a:xfrm flipV="1">
            <a:off x="1371600" y="5763016"/>
            <a:ext cx="4010440" cy="1847771"/>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54285" name="TextBox 16"/>
          <p:cNvSpPr txBox="1">
            <a:spLocks noChangeArrowheads="1"/>
          </p:cNvSpPr>
          <p:nvPr/>
        </p:nvSpPr>
        <p:spPr bwMode="auto">
          <a:xfrm>
            <a:off x="5247861" y="5972879"/>
            <a:ext cx="1585664" cy="584763"/>
          </a:xfrm>
          <a:prstGeom prst="rect">
            <a:avLst/>
          </a:prstGeom>
          <a:noFill/>
          <a:ln w="9525">
            <a:noFill/>
            <a:miter lim="800000"/>
            <a:headEnd/>
            <a:tailEnd/>
          </a:ln>
        </p:spPr>
        <p:txBody>
          <a:bodyPr wrap="none" lIns="91427" tIns="45714" rIns="91427" bIns="45714">
            <a:spAutoFit/>
          </a:bodyPr>
          <a:lstStyle/>
          <a:p>
            <a:r>
              <a:rPr lang="en-US" sz="1600" b="0" dirty="0"/>
              <a:t>Quantum</a:t>
            </a:r>
          </a:p>
          <a:p>
            <a:r>
              <a:rPr lang="en-US" sz="1600" b="0" dirty="0"/>
              <a:t>(outsources mfg)</a:t>
            </a:r>
          </a:p>
        </p:txBody>
      </p:sp>
      <p:cxnSp>
        <p:nvCxnSpPr>
          <p:cNvPr id="18" name="Straight Connector 17"/>
          <p:cNvCxnSpPr/>
          <p:nvPr/>
        </p:nvCxnSpPr>
        <p:spPr>
          <a:xfrm flipV="1">
            <a:off x="1371600" y="5876144"/>
            <a:ext cx="4181061" cy="277084"/>
          </a:xfrm>
          <a:prstGeom prst="line">
            <a:avLst/>
          </a:prstGeom>
          <a:ln>
            <a:solidFill>
              <a:srgbClr val="FF3300"/>
            </a:solidFill>
          </a:ln>
        </p:spPr>
        <p:style>
          <a:lnRef idx="1">
            <a:schemeClr val="accent1"/>
          </a:lnRef>
          <a:fillRef idx="0">
            <a:schemeClr val="accent1"/>
          </a:fillRef>
          <a:effectRef idx="0">
            <a:schemeClr val="accent1"/>
          </a:effectRef>
          <a:fontRef idx="minor">
            <a:schemeClr val="tx1"/>
          </a:fontRef>
        </p:style>
      </p:cxnSp>
      <p:sp>
        <p:nvSpPr>
          <p:cNvPr id="54287" name="TextBox 18"/>
          <p:cNvSpPr txBox="1">
            <a:spLocks noChangeArrowheads="1"/>
          </p:cNvSpPr>
          <p:nvPr/>
        </p:nvSpPr>
        <p:spPr bwMode="auto">
          <a:xfrm>
            <a:off x="1505779" y="5505607"/>
            <a:ext cx="1885426" cy="584763"/>
          </a:xfrm>
          <a:prstGeom prst="rect">
            <a:avLst/>
          </a:prstGeom>
          <a:noFill/>
          <a:ln w="9525">
            <a:noFill/>
            <a:miter lim="800000"/>
            <a:headEnd/>
            <a:tailEnd/>
          </a:ln>
        </p:spPr>
        <p:txBody>
          <a:bodyPr wrap="none" lIns="91427" tIns="45714" rIns="91427" bIns="45714">
            <a:spAutoFit/>
          </a:bodyPr>
          <a:lstStyle/>
          <a:p>
            <a:r>
              <a:rPr lang="en-US" sz="1600" b="0" dirty="0"/>
              <a:t>Seagate</a:t>
            </a:r>
          </a:p>
          <a:p>
            <a:r>
              <a:rPr lang="en-US" sz="1600" b="0" dirty="0"/>
              <a:t>(vertical integration)</a:t>
            </a:r>
          </a:p>
        </p:txBody>
      </p:sp>
      <p:sp>
        <p:nvSpPr>
          <p:cNvPr id="54288" name="TextBox 20"/>
          <p:cNvSpPr txBox="1">
            <a:spLocks noChangeArrowheads="1"/>
          </p:cNvSpPr>
          <p:nvPr/>
        </p:nvSpPr>
        <p:spPr bwMode="auto">
          <a:xfrm>
            <a:off x="1505779" y="6181101"/>
            <a:ext cx="515178" cy="339387"/>
          </a:xfrm>
          <a:prstGeom prst="rect">
            <a:avLst/>
          </a:prstGeom>
          <a:noFill/>
          <a:ln w="9525">
            <a:noFill/>
            <a:miter lim="800000"/>
            <a:headEnd/>
            <a:tailEnd/>
          </a:ln>
        </p:spPr>
        <p:txBody>
          <a:bodyPr wrap="none" lIns="91427" tIns="45714" rIns="91427" bIns="45714">
            <a:spAutoFit/>
          </a:bodyPr>
          <a:lstStyle/>
          <a:p>
            <a:r>
              <a:rPr lang="en-US" sz="1600" b="0" dirty="0">
                <a:solidFill>
                  <a:srgbClr val="FF0000"/>
                </a:solidFill>
              </a:rPr>
              <a:t>cost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dirty="0" err="1" smtClean="0"/>
              <a:t>CapEx</a:t>
            </a:r>
            <a:r>
              <a:rPr lang="en-US" dirty="0" smtClean="0"/>
              <a:t>:</a:t>
            </a:r>
          </a:p>
          <a:p>
            <a:r>
              <a:rPr lang="en-US" dirty="0" smtClean="0"/>
              <a:t>1. 1.5*3 + 3.5*2 + 5*8 +40 = 91.5M</a:t>
            </a:r>
          </a:p>
          <a:p>
            <a:r>
              <a:rPr lang="en-US" dirty="0" smtClean="0"/>
              <a:t>2. 3*3 + 3*2 + 6*8 +40 = 103M</a:t>
            </a:r>
          </a:p>
          <a:p>
            <a:r>
              <a:rPr lang="en-US" dirty="0" smtClean="0"/>
              <a:t>3. 4.5*3+2.5*2+7*8 + 40 = 114.5M</a:t>
            </a:r>
          </a:p>
          <a:p>
            <a:endParaRPr lang="en-US" dirty="0" smtClean="0"/>
          </a:p>
          <a:p>
            <a:r>
              <a:rPr lang="en-US" dirty="0" smtClean="0"/>
              <a:t>Op Profit:</a:t>
            </a:r>
          </a:p>
          <a:p>
            <a:r>
              <a:rPr lang="en-US" dirty="0" smtClean="0"/>
              <a:t>1. 15*4 + 35*3 = 165</a:t>
            </a:r>
          </a:p>
          <a:p>
            <a:r>
              <a:rPr lang="en-US" dirty="0" smtClean="0"/>
              <a:t>2. 30*4 + 30*3 = 210</a:t>
            </a:r>
          </a:p>
          <a:p>
            <a:r>
              <a:rPr lang="en-US" dirty="0" smtClean="0"/>
              <a:t>3. 45*4 + 25*3 = 255</a:t>
            </a:r>
          </a:p>
          <a:p>
            <a:endParaRPr lang="en-US" dirty="0" smtClean="0"/>
          </a:p>
        </p:txBody>
      </p:sp>
      <p:sp>
        <p:nvSpPr>
          <p:cNvPr id="58372"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58373" name="Date Placeholder 4"/>
          <p:cNvSpPr>
            <a:spLocks noGrp="1"/>
          </p:cNvSpPr>
          <p:nvPr>
            <p:ph type="dt" sz="quarter" idx="1"/>
          </p:nvPr>
        </p:nvSpPr>
        <p:spPr>
          <a:noFill/>
        </p:spPr>
        <p:txBody>
          <a:bodyPr/>
          <a:lstStyle/>
          <a:p>
            <a:pPr defTabSz="976502"/>
            <a:fld id="{ED4D97BC-CAFA-4E36-BE69-070E2542591E}" type="datetime1">
              <a:rPr lang="en-US" smtClean="0"/>
              <a:pPr defTabSz="976502"/>
              <a:t>1/28/2013</a:t>
            </a:fld>
            <a:endParaRPr lang="en-US" dirty="0" smtClean="0"/>
          </a:p>
        </p:txBody>
      </p:sp>
      <p:sp>
        <p:nvSpPr>
          <p:cNvPr id="58374" name="Footer Placeholder 5"/>
          <p:cNvSpPr>
            <a:spLocks noGrp="1"/>
          </p:cNvSpPr>
          <p:nvPr>
            <p:ph type="ftr" sz="quarter" idx="4"/>
          </p:nvPr>
        </p:nvSpPr>
        <p:spPr>
          <a:noFill/>
        </p:spPr>
        <p:txBody>
          <a:bodyPr/>
          <a:lstStyle/>
          <a:p>
            <a:pPr defTabSz="976502"/>
            <a:r>
              <a:rPr lang="en-US" dirty="0" smtClean="0"/>
              <a:t>© Van Mieghem</a:t>
            </a:r>
          </a:p>
        </p:txBody>
      </p:sp>
      <p:sp>
        <p:nvSpPr>
          <p:cNvPr id="58375" name="Slide Number Placeholder 6"/>
          <p:cNvSpPr>
            <a:spLocks noGrp="1"/>
          </p:cNvSpPr>
          <p:nvPr>
            <p:ph type="sldNum" sz="quarter" idx="5"/>
          </p:nvPr>
        </p:nvSpPr>
        <p:spPr>
          <a:noFill/>
        </p:spPr>
        <p:txBody>
          <a:bodyPr/>
          <a:lstStyle/>
          <a:p>
            <a:pPr defTabSz="976502"/>
            <a:fld id="{0C8F85F9-DF39-4407-BF6B-40B69E81A2FE}" type="slidenum">
              <a:rPr lang="en-US" smtClean="0"/>
              <a:pPr defTabSz="976502"/>
              <a:t>25</a:t>
            </a:fld>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buFont typeface="Wingdings" pitchFamily="2" charset="2"/>
              <a:buChar char="Ø"/>
            </a:pPr>
            <a:r>
              <a:rPr lang="en-US" dirty="0" smtClean="0"/>
              <a:t>Recall our approach: </a:t>
            </a:r>
            <a:r>
              <a:rPr lang="en-US" i="1" dirty="0" smtClean="0"/>
              <a:t>emphasize the connecting of strategy and operations: “what can I learn from operations to guide strategy and, vice versa, how does strategy guide the configuration of the operational system?”</a:t>
            </a:r>
          </a:p>
          <a:p>
            <a:pPr lvl="1"/>
            <a:r>
              <a:rPr lang="en-US" dirty="0" smtClean="0"/>
              <a:t>For Seagate: what is strategic questions? (What capacities do I need to support NPI which has lots of commercial demand risk?)</a:t>
            </a:r>
          </a:p>
          <a:p>
            <a:pPr lvl="1"/>
            <a:endParaRPr lang="en-US" dirty="0" smtClean="0"/>
          </a:p>
          <a:p>
            <a:pPr lvl="1"/>
            <a:endParaRPr lang="en-US" dirty="0" smtClean="0"/>
          </a:p>
          <a:p>
            <a:pPr marL="474254" lvl="1" defTabSz="948507"/>
            <a:r>
              <a:rPr lang="en-US" dirty="0" smtClean="0"/>
              <a:t>&gt; Handout excerpts</a:t>
            </a:r>
            <a:r>
              <a:rPr lang="en-US" baseline="0" dirty="0" smtClean="0"/>
              <a:t> of 2010 annual reports of Seagate and Western Digital (end of slide deck):</a:t>
            </a:r>
            <a:r>
              <a:rPr lang="en-US" dirty="0" smtClean="0"/>
              <a:t> the industry (with some consolidation) still has many of the same features and challenges. Seagate is still the most vertically integrated, Western Digital less so, and Fujitsu and Toshiba very outsourced.</a:t>
            </a:r>
          </a:p>
          <a:p>
            <a:pPr marL="474254" lvl="1" defTabSz="948507">
              <a:buFont typeface="Arial" pitchFamily="34" charset="0"/>
              <a:buChar char="•"/>
            </a:pPr>
            <a:r>
              <a:rPr lang="en-US" dirty="0" smtClean="0"/>
              <a:t> explain this on BB</a:t>
            </a:r>
          </a:p>
          <a:p>
            <a:pPr marL="474254" lvl="1" defTabSz="948507">
              <a:buFont typeface="Arial" pitchFamily="34" charset="0"/>
              <a:buChar char="•"/>
            </a:pPr>
            <a:r>
              <a:rPr lang="en-US" dirty="0" smtClean="0"/>
              <a:t> then: going to the Seagate case: How does this link to operations? (We must consider the operational network of 3 assets with resource sharing and 2 substitutable products to properly value capacity and answer the strategic question. Key operational concepts are shifting bottlenecks and product prioritization.) </a:t>
            </a:r>
          </a:p>
          <a:p>
            <a:pPr marL="474254" lvl="1" defTabSz="948507">
              <a:buFont typeface="Arial" pitchFamily="34" charset="0"/>
              <a:buChar char="•"/>
            </a:pPr>
            <a:endParaRPr lang="en-US" dirty="0" smtClean="0"/>
          </a:p>
          <a:p>
            <a:pPr>
              <a:buFont typeface="Wingdings" pitchFamily="2" charset="2"/>
              <a:buChar char="Ø"/>
            </a:pPr>
            <a:r>
              <a:rPr lang="en-US" dirty="0" smtClean="0"/>
              <a:t>Today: operational hedging, which is a process that is present in all drivers in the framework.  Earlier with Lilly we had a peek on  risk management for technology innovation—recall the issue of technical risk—today we first continue on innovation risk in Seagate case but focus on:</a:t>
            </a:r>
          </a:p>
          <a:p>
            <a:pPr>
              <a:buFont typeface="Wingdings" pitchFamily="2" charset="2"/>
              <a:buChar char="Ø"/>
            </a:pPr>
            <a:r>
              <a:rPr lang="en-US" dirty="0" smtClean="0"/>
              <a:t>Commercial (demand) risk and </a:t>
            </a:r>
          </a:p>
          <a:p>
            <a:pPr>
              <a:buFont typeface="Wingdings" pitchFamily="2" charset="2"/>
              <a:buChar char="Ø"/>
            </a:pPr>
            <a:r>
              <a:rPr lang="en-US" dirty="0" smtClean="0"/>
              <a:t>how we can use the capacity portfolio as a hedge by working on:</a:t>
            </a:r>
          </a:p>
          <a:p>
            <a:pPr lvl="1">
              <a:buFont typeface="Wingdings" pitchFamily="2" charset="2"/>
              <a:buChar char="Ø"/>
            </a:pPr>
            <a:r>
              <a:rPr lang="en-US" dirty="0" smtClean="0"/>
              <a:t>Sizing: how much capacity is needed? </a:t>
            </a:r>
          </a:p>
          <a:p>
            <a:pPr lvl="1">
              <a:buFont typeface="Wingdings" pitchFamily="2" charset="2"/>
              <a:buChar char="Ø"/>
            </a:pPr>
            <a:r>
              <a:rPr lang="en-US" dirty="0" smtClean="0"/>
              <a:t>Timing: LEADING!! </a:t>
            </a:r>
            <a:r>
              <a:rPr lang="en-US" i="1" dirty="0" smtClean="0">
                <a:solidFill>
                  <a:srgbClr val="FF3300"/>
                </a:solidFill>
              </a:rPr>
              <a:t>what is key here?</a:t>
            </a:r>
            <a:r>
              <a:rPr lang="en-US" dirty="0" smtClean="0"/>
              <a:t> Short PLC (show PLC slide) and long capacity </a:t>
            </a:r>
            <a:r>
              <a:rPr lang="en-US" dirty="0" err="1" smtClean="0"/>
              <a:t>leadtimes</a:t>
            </a:r>
            <a:r>
              <a:rPr lang="en-US" dirty="0" smtClean="0"/>
              <a:t>: we have no option to adjust capacity so that timing is no issue: we must invest before we see commercial success! Hence, this case is about how to invest in the face of commercial risk. (Recall, Lilly was investment in the face of technical risk.)</a:t>
            </a:r>
          </a:p>
          <a:p>
            <a:pPr lvl="1">
              <a:buFont typeface="Wingdings" pitchFamily="2" charset="2"/>
              <a:buChar char="Ø"/>
            </a:pPr>
            <a:r>
              <a:rPr lang="en-US" dirty="0" smtClean="0"/>
              <a:t>Types: three capacity types = a capacity portfolio of </a:t>
            </a:r>
            <a:r>
              <a:rPr lang="en-US" dirty="0" err="1" smtClean="0"/>
              <a:t>baracuda</a:t>
            </a:r>
            <a:r>
              <a:rPr lang="en-US" dirty="0" smtClean="0"/>
              <a:t>, cheetah, and FA&amp;T). The sizing answer must be 3 numbers!</a:t>
            </a:r>
          </a:p>
          <a:p>
            <a:pPr lvl="1">
              <a:buFont typeface="Wingdings" pitchFamily="2" charset="2"/>
              <a:buChar char="Ø"/>
            </a:pPr>
            <a:r>
              <a:rPr lang="en-US" dirty="0" smtClean="0"/>
              <a:t>Location: one can view each asset as a location. In that sense we can think of a three location network (draw network).  From a larger perspective and useful to discuss quickly: </a:t>
            </a:r>
          </a:p>
          <a:p>
            <a:pPr lvl="2">
              <a:buFont typeface="Wingdings" pitchFamily="2" charset="2"/>
              <a:buChar char="Ø"/>
            </a:pPr>
            <a:r>
              <a:rPr lang="en-US" i="1" dirty="0" smtClean="0">
                <a:solidFill>
                  <a:srgbClr val="FF3300"/>
                </a:solidFill>
              </a:rPr>
              <a:t>What is Seagate’s location strategy for process development vs. product?</a:t>
            </a:r>
            <a:r>
              <a:rPr lang="en-US" dirty="0" smtClean="0"/>
              <a:t> </a:t>
            </a:r>
          </a:p>
          <a:p>
            <a:pPr>
              <a:buFont typeface="Wingdings" pitchFamily="2" charset="2"/>
              <a:buChar char="Ø"/>
            </a:pPr>
            <a:r>
              <a:rPr lang="en-US" dirty="0" smtClean="0"/>
              <a:t>Next class, we’ll look at the process of RM and other operational hedging approaches.</a:t>
            </a:r>
          </a:p>
          <a:p>
            <a:pPr>
              <a:defRPr/>
            </a:pPr>
            <a:endParaRPr lang="en-US" dirty="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1/28/2013</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solidFill>
                  <a:prstClr val="black"/>
                </a:solidFill>
              </a:rPr>
              <a:pPr>
                <a:defRPr/>
              </a:pPr>
              <a:t>2</a:t>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48507"/>
            <a:r>
              <a:rPr lang="en-US" dirty="0" smtClean="0"/>
              <a:t>We start seeing the differences between proposed</a:t>
            </a:r>
            <a:r>
              <a:rPr lang="en-US" baseline="0" dirty="0" smtClean="0"/>
              <a:t> leading and lagging plan</a:t>
            </a:r>
            <a:endParaRPr lang="en-US" dirty="0" smtClean="0"/>
          </a:p>
          <a:p>
            <a:endParaRPr lang="en-US" dirty="0" smtClean="0"/>
          </a:p>
          <a:p>
            <a:r>
              <a:rPr lang="en-US" dirty="0" smtClean="0"/>
              <a:t>Surely</a:t>
            </a:r>
            <a:r>
              <a:rPr lang="en-US" baseline="0" dirty="0" smtClean="0"/>
              <a:t> we should find a compromise.  Key is how to size for uncertainty.</a:t>
            </a:r>
          </a:p>
          <a:p>
            <a:r>
              <a:rPr lang="en-US" baseline="0" dirty="0" smtClean="0"/>
              <a:t>&gt; let’s simplify first, remind ourselves of the basics, and then generalize</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5" name="Date Placeholder 4"/>
          <p:cNvSpPr>
            <a:spLocks noGrp="1"/>
          </p:cNvSpPr>
          <p:nvPr>
            <p:ph type="dt" idx="11"/>
          </p:nvPr>
        </p:nvSpPr>
        <p:spPr/>
        <p:txBody>
          <a:bodyPr/>
          <a:lstStyle/>
          <a:p>
            <a:pPr>
              <a:defRPr/>
            </a:pPr>
            <a:fld id="{98F252DD-7A3C-42B8-B607-A093B42B798D}" type="datetime1">
              <a:rPr lang="en-US" smtClean="0"/>
              <a:pPr>
                <a:defRPr/>
              </a:pPr>
              <a:t>1/28/2013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26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56323" name="Rectangle 3"/>
          <p:cNvSpPr>
            <a:spLocks noGrp="1" noChangeArrowheads="1"/>
          </p:cNvSpPr>
          <p:nvPr>
            <p:ph type="dt" sz="quarter" idx="1"/>
          </p:nvPr>
        </p:nvSpPr>
        <p:spPr>
          <a:noFill/>
        </p:spPr>
        <p:txBody>
          <a:bodyPr/>
          <a:lstStyle/>
          <a:p>
            <a:pPr defTabSz="976502"/>
            <a:fld id="{4411FEA4-4FD7-4630-9305-0BB048F35315}" type="datetime1">
              <a:rPr lang="en-US" smtClean="0"/>
              <a:pPr defTabSz="976502"/>
              <a:t>1/28/2013</a:t>
            </a:fld>
            <a:endParaRPr lang="en-US" dirty="0" smtClean="0"/>
          </a:p>
        </p:txBody>
      </p:sp>
      <p:sp>
        <p:nvSpPr>
          <p:cNvPr id="56324" name="Rectangle 2"/>
          <p:cNvSpPr>
            <a:spLocks noGrp="1" noRot="1" noChangeAspect="1" noChangeArrowheads="1" noTextEdit="1"/>
          </p:cNvSpPr>
          <p:nvPr>
            <p:ph type="sldImg"/>
          </p:nvPr>
        </p:nvSpPr>
        <p:spPr>
          <a:ln/>
        </p:spPr>
      </p:sp>
      <p:sp>
        <p:nvSpPr>
          <p:cNvPr id="56325" name="Rectangle 3"/>
          <p:cNvSpPr>
            <a:spLocks noGrp="1" noChangeArrowheads="1"/>
          </p:cNvSpPr>
          <p:nvPr>
            <p:ph type="body" idx="1"/>
          </p:nvPr>
        </p:nvSpPr>
        <p:spPr>
          <a:noFill/>
          <a:ln/>
        </p:spPr>
        <p:txBody>
          <a:bodyPr/>
          <a:lstStyle/>
          <a:p>
            <a:pPr marL="195959" indent="-195959"/>
            <a:r>
              <a:rPr lang="en-US" dirty="0" smtClean="0"/>
              <a:t>The impact of uncertainty: 2 benchmarks:</a:t>
            </a:r>
          </a:p>
          <a:p>
            <a:pPr marL="195959" indent="-195959"/>
            <a:r>
              <a:rPr lang="en-US" dirty="0" smtClean="0"/>
              <a:t>1. assume unbiased forecast with no forecast errors: demand is certain to be the expected demand: no mismatch and no value variability = deterministic problem</a:t>
            </a:r>
          </a:p>
          <a:p>
            <a:pPr marL="195959" indent="-195959"/>
            <a:r>
              <a:rPr lang="en-US" dirty="0" smtClean="0"/>
              <a:t>2. allow lagging/contingent choice (still with forecast errors): no mismatch but still value variability</a:t>
            </a:r>
          </a:p>
          <a:p>
            <a:pPr marL="195959" indent="-195959"/>
            <a:endParaRPr lang="en-US" dirty="0" smtClean="0"/>
          </a:p>
          <a:p>
            <a:pPr marL="195959" indent="-195959"/>
            <a:r>
              <a:rPr lang="en-US" dirty="0" smtClean="0"/>
              <a:t>As in Lilly, first deterministic solution:</a:t>
            </a:r>
          </a:p>
          <a:p>
            <a:pPr marL="195959" indent="-195959">
              <a:buFontTx/>
              <a:buChar char="•"/>
            </a:pPr>
            <a:r>
              <a:rPr lang="en-US" dirty="0" smtClean="0"/>
              <a:t> D = (300,300) then set K = (300, 300, 600) at </a:t>
            </a:r>
            <a:r>
              <a:rPr lang="en-US" dirty="0" err="1" smtClean="0"/>
              <a:t>CapEx</a:t>
            </a:r>
            <a:r>
              <a:rPr lang="en-US" dirty="0" smtClean="0"/>
              <a:t> = $20 x 300k + $30 x 300k + $80 x 600k + 40M = $103M</a:t>
            </a:r>
          </a:p>
          <a:p>
            <a:pPr marL="195959" indent="-195959">
              <a:buFontTx/>
              <a:buChar char="•"/>
            </a:pPr>
            <a:r>
              <a:rPr lang="en-US" dirty="0" smtClean="0"/>
              <a:t> op profit = $300 x 300k + $400 x 300k = $210 M</a:t>
            </a:r>
          </a:p>
          <a:p>
            <a:pPr marL="195959" indent="-195959">
              <a:buFontTx/>
              <a:buChar char="•"/>
            </a:pPr>
            <a:r>
              <a:rPr lang="en-US" dirty="0" smtClean="0"/>
              <a:t> NPV = $210M - $103M = $107M</a:t>
            </a:r>
          </a:p>
          <a:p>
            <a:pPr marL="195959" indent="-195959">
              <a:buFontTx/>
              <a:buChar char="•"/>
            </a:pPr>
            <a:r>
              <a:rPr lang="en-US" dirty="0" smtClean="0"/>
              <a:t> ROI = 107/103 = 104%</a:t>
            </a:r>
          </a:p>
          <a:p>
            <a:pPr marL="195959" indent="-195959">
              <a:buFontTx/>
              <a:buChar char="•"/>
            </a:pPr>
            <a:endParaRPr lang="en-US" dirty="0" smtClean="0"/>
          </a:p>
          <a:p>
            <a:pPr marL="195959" indent="-195959">
              <a:buFontTx/>
              <a:buChar char="•"/>
            </a:pPr>
            <a:r>
              <a:rPr lang="en-US" dirty="0" smtClean="0"/>
              <a:t> </a:t>
            </a:r>
            <a:r>
              <a:rPr lang="en-US" b="1" dirty="0" smtClean="0"/>
              <a:t>note </a:t>
            </a:r>
            <a:r>
              <a:rPr lang="en-US" dirty="0" smtClean="0"/>
              <a:t>: this is the same as the </a:t>
            </a:r>
            <a:r>
              <a:rPr lang="en-US" i="1" dirty="0" smtClean="0"/>
              <a:t>full-information value </a:t>
            </a:r>
            <a:r>
              <a:rPr lang="en-US" dirty="0" smtClean="0"/>
              <a:t>when one can postpone capacity investment (because all investment and op profit are linear in demand, so that in expectation we get the above profit)</a:t>
            </a:r>
          </a:p>
          <a:p>
            <a:pPr marL="195959" indent="-195959">
              <a:buFontTx/>
              <a:buChar char="•"/>
            </a:pPr>
            <a:endParaRPr lang="en-US" dirty="0" smtClean="0"/>
          </a:p>
          <a:p>
            <a:pPr marL="195959" indent="-195959">
              <a:buFontTx/>
              <a:buChar char="•"/>
            </a:pPr>
            <a:r>
              <a:rPr lang="en-US" dirty="0" smtClean="0"/>
              <a:t> Real option = contingent production and switching.  Just like with Lilly, we can value this with a tree:</a:t>
            </a:r>
          </a:p>
          <a:p>
            <a:pPr marL="195959" indent="-195959">
              <a:buFontTx/>
              <a:buChar char="•"/>
            </a:pPr>
            <a:endParaRPr lang="en-US" dirty="0" smtClean="0"/>
          </a:p>
          <a:p>
            <a:pPr marL="195959" indent="-195959">
              <a:buFontTx/>
              <a:buChar char="•"/>
            </a:pP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smtClean="0"/>
          </a:p>
        </p:txBody>
      </p:sp>
      <p:sp>
        <p:nvSpPr>
          <p:cNvPr id="57348"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57349" name="Date Placeholder 4"/>
          <p:cNvSpPr>
            <a:spLocks noGrp="1"/>
          </p:cNvSpPr>
          <p:nvPr>
            <p:ph type="dt" sz="quarter" idx="1"/>
          </p:nvPr>
        </p:nvSpPr>
        <p:spPr>
          <a:noFill/>
        </p:spPr>
        <p:txBody>
          <a:bodyPr/>
          <a:lstStyle/>
          <a:p>
            <a:pPr defTabSz="976502"/>
            <a:fld id="{F8B564A4-1EA6-4480-BF3F-C7011B22896C}" type="datetime1">
              <a:rPr lang="en-US" smtClean="0"/>
              <a:pPr defTabSz="976502"/>
              <a:t>1/28/2013</a:t>
            </a:fld>
            <a:endParaRPr lang="en-US" dirty="0" smtClean="0"/>
          </a:p>
        </p:txBody>
      </p:sp>
      <p:sp>
        <p:nvSpPr>
          <p:cNvPr id="57350" name="Footer Placeholder 5"/>
          <p:cNvSpPr>
            <a:spLocks noGrp="1"/>
          </p:cNvSpPr>
          <p:nvPr>
            <p:ph type="ftr" sz="quarter" idx="4"/>
          </p:nvPr>
        </p:nvSpPr>
        <p:spPr>
          <a:noFill/>
        </p:spPr>
        <p:txBody>
          <a:bodyPr/>
          <a:lstStyle/>
          <a:p>
            <a:pPr defTabSz="976502"/>
            <a:r>
              <a:rPr lang="en-US" dirty="0" smtClean="0"/>
              <a:t>© Van Mieghem</a:t>
            </a:r>
          </a:p>
        </p:txBody>
      </p:sp>
      <p:sp>
        <p:nvSpPr>
          <p:cNvPr id="57351" name="Slide Number Placeholder 6"/>
          <p:cNvSpPr>
            <a:spLocks noGrp="1"/>
          </p:cNvSpPr>
          <p:nvPr>
            <p:ph type="sldNum" sz="quarter" idx="5"/>
          </p:nvPr>
        </p:nvSpPr>
        <p:spPr>
          <a:noFill/>
        </p:spPr>
        <p:txBody>
          <a:bodyPr/>
          <a:lstStyle/>
          <a:p>
            <a:pPr defTabSz="976502"/>
            <a:fld id="{A99FFDC2-E245-4ABF-A066-F6281A85F9A9}" type="slidenum">
              <a:rPr lang="en-US" smtClean="0"/>
              <a:pPr defTabSz="976502"/>
              <a:t>5</a:t>
            </a:fld>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Another</a:t>
            </a:r>
            <a:r>
              <a:rPr lang="en-US" baseline="0" dirty="0" smtClean="0"/>
              <a:t> interpretation:</a:t>
            </a:r>
          </a:p>
          <a:p>
            <a:r>
              <a:rPr lang="en-US" baseline="0" dirty="0" smtClean="0"/>
              <a:t>Separate complexity into product focus cells</a:t>
            </a:r>
            <a:endParaRPr lang="en-US" dirty="0"/>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5" name="Date Placeholder 4"/>
          <p:cNvSpPr>
            <a:spLocks noGrp="1"/>
          </p:cNvSpPr>
          <p:nvPr>
            <p:ph type="dt" idx="11"/>
          </p:nvPr>
        </p:nvSpPr>
        <p:spPr/>
        <p:txBody>
          <a:bodyPr/>
          <a:lstStyle/>
          <a:p>
            <a:pPr>
              <a:defRPr/>
            </a:pPr>
            <a:fld id="{98F252DD-7A3C-42B8-B607-A093B42B798D}" type="datetime1">
              <a:rPr lang="en-US" smtClean="0"/>
              <a:pPr>
                <a:defRPr/>
              </a:pPr>
              <a:t>1/28/2013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59395" name="Rectangle 3"/>
          <p:cNvSpPr>
            <a:spLocks noGrp="1" noChangeArrowheads="1"/>
          </p:cNvSpPr>
          <p:nvPr>
            <p:ph type="dt" sz="quarter" idx="1"/>
          </p:nvPr>
        </p:nvSpPr>
        <p:spPr>
          <a:noFill/>
        </p:spPr>
        <p:txBody>
          <a:bodyPr/>
          <a:lstStyle/>
          <a:p>
            <a:pPr defTabSz="976502"/>
            <a:fld id="{44F70056-A6FE-443B-B079-07A019331DA2}" type="datetime1">
              <a:rPr lang="en-US" smtClean="0"/>
              <a:pPr defTabSz="976502"/>
              <a:t>1/28/2013</a:t>
            </a:fld>
            <a:endParaRPr lang="en-US" dirty="0" smtClean="0"/>
          </a:p>
        </p:txBody>
      </p:sp>
      <p:sp>
        <p:nvSpPr>
          <p:cNvPr id="59396"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59397" name="Rectangle 2"/>
          <p:cNvSpPr>
            <a:spLocks noGrp="1" noRot="1" noChangeAspect="1" noChangeArrowheads="1" noTextEdit="1"/>
          </p:cNvSpPr>
          <p:nvPr>
            <p:ph type="sldImg"/>
          </p:nvPr>
        </p:nvSpPr>
        <p:spPr>
          <a:ln/>
        </p:spPr>
      </p:sp>
      <p:sp>
        <p:nvSpPr>
          <p:cNvPr id="59398" name="Rectangle 3"/>
          <p:cNvSpPr>
            <a:spLocks noGrp="1" noChangeArrowheads="1"/>
          </p:cNvSpPr>
          <p:nvPr>
            <p:ph type="body" idx="1"/>
          </p:nvPr>
        </p:nvSpPr>
        <p:spPr>
          <a:xfrm>
            <a:off x="374374" y="3898848"/>
            <a:ext cx="6566452" cy="5335093"/>
          </a:xfrm>
          <a:noFill/>
          <a:ln/>
        </p:spPr>
        <p:txBody>
          <a:bodyPr/>
          <a:lstStyle/>
          <a:p>
            <a:pPr marL="195959" indent="-195959">
              <a:lnSpc>
                <a:spcPct val="80000"/>
              </a:lnSpc>
            </a:pPr>
            <a:r>
              <a:rPr lang="en-US" sz="900" dirty="0" smtClean="0"/>
              <a:t>Let us know get to the heart of the case: how to decide network capacity under uncertainty.</a:t>
            </a:r>
          </a:p>
          <a:p>
            <a:pPr marL="195959" indent="-195959">
              <a:lnSpc>
                <a:spcPct val="80000"/>
              </a:lnSpc>
              <a:buFontTx/>
              <a:buChar char="•"/>
            </a:pPr>
            <a:endParaRPr lang="en-US" sz="900" dirty="0" smtClean="0"/>
          </a:p>
          <a:p>
            <a:pPr marL="195959" indent="-195959">
              <a:lnSpc>
                <a:spcPct val="80000"/>
              </a:lnSpc>
              <a:buFontTx/>
              <a:buChar char="•"/>
            </a:pPr>
            <a:r>
              <a:rPr lang="en-US" sz="900" dirty="0" smtClean="0"/>
              <a:t>Operations has some suggestions on how to plan capacity under demand uncertainty</a:t>
            </a:r>
          </a:p>
          <a:p>
            <a:pPr marL="195959" indent="-195959">
              <a:lnSpc>
                <a:spcPct val="80000"/>
              </a:lnSpc>
              <a:buFontTx/>
              <a:buChar char="•"/>
            </a:pPr>
            <a:endParaRPr lang="en-US" sz="900" dirty="0" smtClean="0"/>
          </a:p>
          <a:p>
            <a:pPr marL="195959" indent="-195959">
              <a:lnSpc>
                <a:spcPct val="80000"/>
              </a:lnSpc>
              <a:buFontTx/>
              <a:buChar char="•"/>
            </a:pPr>
            <a:r>
              <a:rPr lang="en-US" sz="900" dirty="0" smtClean="0"/>
              <a:t>Inherent in capacity planning is the balancing of two opposing risks: </a:t>
            </a:r>
          </a:p>
          <a:p>
            <a:pPr marL="670213" lvl="1" indent="-195959">
              <a:lnSpc>
                <a:spcPct val="80000"/>
              </a:lnSpc>
              <a:buFontTx/>
              <a:buAutoNum type="arabicPeriod"/>
            </a:pPr>
            <a:r>
              <a:rPr lang="en-US" sz="900" dirty="0" smtClean="0"/>
              <a:t>Excess capacity (overage) means that assets are underutilized, resulting in higher total unit costs</a:t>
            </a:r>
          </a:p>
          <a:p>
            <a:pPr marL="670213" lvl="1" indent="-195959">
              <a:lnSpc>
                <a:spcPct val="80000"/>
              </a:lnSpc>
              <a:buFontTx/>
              <a:buAutoNum type="arabicPeriod"/>
            </a:pPr>
            <a:r>
              <a:rPr lang="en-US" sz="900" dirty="0" smtClean="0"/>
              <a:t>Excess demand (underage) means that potential sales are lost/penalized, resulting in lower than achievable revenue.</a:t>
            </a:r>
          </a:p>
          <a:p>
            <a:pPr marL="670213" lvl="1" indent="-195959">
              <a:lnSpc>
                <a:spcPct val="80000"/>
              </a:lnSpc>
            </a:pPr>
            <a:r>
              <a:rPr lang="en-US" sz="900" dirty="0" smtClean="0"/>
              <a:t>Reminder: To value this properly, recall the basic 1D newsboy model: at optimality balance two risks: Co*SL = Cu*(1-SL) or the optimal balance is SL*=Cu/(</a:t>
            </a:r>
            <a:r>
              <a:rPr lang="en-US" sz="900" dirty="0" err="1" smtClean="0"/>
              <a:t>Cu+Co</a:t>
            </a:r>
            <a:r>
              <a:rPr lang="en-US" sz="900" dirty="0" smtClean="0"/>
              <a:t>)</a:t>
            </a:r>
          </a:p>
          <a:p>
            <a:pPr marL="670213" lvl="1" indent="-195959">
              <a:lnSpc>
                <a:spcPct val="80000"/>
              </a:lnSpc>
            </a:pPr>
            <a:r>
              <a:rPr lang="en-US" sz="900" dirty="0" smtClean="0"/>
              <a:t>	With discrete scenarios: increase investment as long as Co*SL &lt; Cu*(1-SL) </a:t>
            </a:r>
          </a:p>
          <a:p>
            <a:pPr marL="195959" indent="-195959">
              <a:lnSpc>
                <a:spcPct val="80000"/>
              </a:lnSpc>
              <a:buFontTx/>
              <a:buChar char="•"/>
            </a:pPr>
            <a:endParaRPr lang="en-US" sz="900" dirty="0" smtClean="0"/>
          </a:p>
          <a:p>
            <a:pPr marL="195959" indent="-195959">
              <a:lnSpc>
                <a:spcPct val="80000"/>
              </a:lnSpc>
              <a:buFontTx/>
              <a:buChar char="•"/>
            </a:pPr>
            <a:r>
              <a:rPr lang="en-US" sz="900" dirty="0" smtClean="0"/>
              <a:t>1D: recall net value contributions: (300 – 20 – 80) = $200 and (400 – 30 – 80) = $290.</a:t>
            </a:r>
          </a:p>
          <a:p>
            <a:pPr marL="195959" indent="-195959">
              <a:lnSpc>
                <a:spcPct val="80000"/>
              </a:lnSpc>
              <a:buFontTx/>
              <a:buChar char="•"/>
            </a:pPr>
            <a:r>
              <a:rPr lang="en-US" sz="900" dirty="0" smtClean="0"/>
              <a:t>Note that 1D analysis would give: capacity for Cheetah and </a:t>
            </a:r>
            <a:r>
              <a:rPr lang="en-US" sz="900" dirty="0" err="1" smtClean="0"/>
              <a:t>Barra</a:t>
            </a:r>
            <a:r>
              <a:rPr lang="en-US" sz="900" dirty="0" smtClean="0"/>
              <a:t> = 300. Assuming you go for that, you could then do a 1D for test:</a:t>
            </a:r>
          </a:p>
          <a:p>
            <a:pPr marL="670213" lvl="1" indent="-195959">
              <a:lnSpc>
                <a:spcPct val="80000"/>
              </a:lnSpc>
              <a:buFontTx/>
              <a:buChar char="•"/>
            </a:pPr>
            <a:r>
              <a:rPr lang="en-US" sz="900" dirty="0" smtClean="0"/>
              <a:t>Co = $80; Cu is either $300 (if test is a BN and we loose out of lowest margin product, </a:t>
            </a:r>
            <a:r>
              <a:rPr lang="en-US" sz="900" dirty="0" err="1" smtClean="0"/>
              <a:t>Barra</a:t>
            </a:r>
            <a:r>
              <a:rPr lang="en-US" sz="900" dirty="0" smtClean="0"/>
              <a:t>) or $400-$300 = $100 (if we could have sold another Cheetah instead of </a:t>
            </a:r>
            <a:r>
              <a:rPr lang="en-US" sz="900" dirty="0" err="1" smtClean="0"/>
              <a:t>Barra</a:t>
            </a:r>
            <a:r>
              <a:rPr lang="en-US" sz="900" dirty="0" smtClean="0"/>
              <a:t>), so that SL = 100/180, which would give test = 600.</a:t>
            </a:r>
          </a:p>
          <a:p>
            <a:pPr marL="670213" lvl="1" indent="-195959">
              <a:lnSpc>
                <a:spcPct val="80000"/>
              </a:lnSpc>
              <a:buFontTx/>
              <a:buChar char="•"/>
            </a:pPr>
            <a:r>
              <a:rPr lang="en-US" sz="900" dirty="0" smtClean="0"/>
              <a:t>If total demand &gt; 600, one more unit of test capacity gains nothing if we keep </a:t>
            </a:r>
            <a:r>
              <a:rPr lang="en-US" sz="900" dirty="0" err="1" smtClean="0"/>
              <a:t>Barra</a:t>
            </a:r>
            <a:r>
              <a:rPr lang="en-US" sz="900" dirty="0" smtClean="0"/>
              <a:t> and Cheetah FA at 300.</a:t>
            </a:r>
          </a:p>
          <a:p>
            <a:pPr marL="670213" lvl="1" indent="-195959">
              <a:lnSpc>
                <a:spcPct val="80000"/>
              </a:lnSpc>
              <a:buFontTx/>
              <a:buChar char="•"/>
            </a:pPr>
            <a:r>
              <a:rPr lang="en-US" sz="900" dirty="0" smtClean="0"/>
              <a:t>Thus: you would stay with the base plan</a:t>
            </a:r>
          </a:p>
          <a:p>
            <a:pPr marL="670213" lvl="1" indent="-195959">
              <a:lnSpc>
                <a:spcPct val="80000"/>
              </a:lnSpc>
              <a:buFontTx/>
              <a:buChar char="•"/>
            </a:pPr>
            <a:r>
              <a:rPr lang="en-US" sz="900" dirty="0" smtClean="0"/>
              <a:t>The point is, however, that the 1D for test doesn’t work well so we need network analysis to capture stuff well.</a:t>
            </a:r>
          </a:p>
          <a:p>
            <a:pPr marL="670213" lvl="1" indent="-195959">
              <a:lnSpc>
                <a:spcPct val="80000"/>
              </a:lnSpc>
              <a:buFontTx/>
              <a:buChar char="•"/>
            </a:pPr>
            <a:endParaRPr lang="en-US" sz="900" dirty="0" smtClean="0"/>
          </a:p>
          <a:p>
            <a:pPr marL="195959" indent="-195959">
              <a:lnSpc>
                <a:spcPct val="80000"/>
              </a:lnSpc>
              <a:buFontTx/>
              <a:buChar char="•"/>
            </a:pPr>
            <a:r>
              <a:rPr lang="en-US" sz="900" dirty="0" smtClean="0"/>
              <a:t>1D undervalues capacity because it does not capture network effects (switching options and moving BN) nor multi-product effects (correlation, rev max and substitution)</a:t>
            </a:r>
          </a:p>
          <a:p>
            <a:pPr marL="670213" lvl="1" indent="-195959">
              <a:lnSpc>
                <a:spcPct val="80000"/>
              </a:lnSpc>
              <a:buFontTx/>
              <a:buChar char="•"/>
            </a:pPr>
            <a:r>
              <a:rPr lang="en-US" sz="900" dirty="0" smtClean="0">
                <a:solidFill>
                  <a:srgbClr val="FF0000"/>
                </a:solidFill>
              </a:rPr>
              <a:t>Notice that optimal capacity IS NOT in the combinatorial array of (150,300,450)x(350,300,250)</a:t>
            </a:r>
          </a:p>
          <a:p>
            <a:pPr marL="670213" lvl="1" indent="-195959">
              <a:lnSpc>
                <a:spcPct val="80000"/>
              </a:lnSpc>
              <a:buFontTx/>
              <a:buChar char="•"/>
            </a:pPr>
            <a:r>
              <a:rPr lang="en-US" sz="900" dirty="0" smtClean="0">
                <a:solidFill>
                  <a:srgbClr val="FF0000"/>
                </a:solidFill>
              </a:rPr>
              <a:t>The remaining slides illustrate how to do the network analysis</a:t>
            </a:r>
          </a:p>
          <a:p>
            <a:pPr marL="195959" indent="-195959">
              <a:lnSpc>
                <a:spcPct val="80000"/>
              </a:lnSpc>
              <a:buFontTx/>
              <a:buChar char="•"/>
            </a:pPr>
            <a:endParaRPr lang="en-US" sz="900" dirty="0" smtClean="0">
              <a:solidFill>
                <a:srgbClr val="FF0000"/>
              </a:solidFill>
            </a:endParaRPr>
          </a:p>
          <a:p>
            <a:pPr marL="195959" indent="-195959">
              <a:lnSpc>
                <a:spcPct val="80000"/>
              </a:lnSpc>
              <a:buFontTx/>
              <a:buChar char="•"/>
            </a:pPr>
            <a:r>
              <a:rPr lang="en-US" sz="900" b="1" i="1" dirty="0" smtClean="0"/>
              <a:t>Only if I have time: </a:t>
            </a:r>
            <a:r>
              <a:rPr lang="en-US" sz="900" b="1" dirty="0" smtClean="0"/>
              <a:t>How to value flexible final assembly?</a:t>
            </a:r>
          </a:p>
          <a:p>
            <a:pPr marL="195959" indent="-195959">
              <a:lnSpc>
                <a:spcPct val="80000"/>
              </a:lnSpc>
              <a:buFontTx/>
              <a:buChar char="•"/>
            </a:pPr>
            <a:r>
              <a:rPr lang="en-US" sz="900" dirty="0" smtClean="0"/>
              <a:t>Say you </a:t>
            </a:r>
            <a:r>
              <a:rPr lang="en-US" sz="900" dirty="0" err="1" smtClean="0"/>
              <a:t>redesing</a:t>
            </a:r>
            <a:r>
              <a:rPr lang="en-US" sz="900" dirty="0" smtClean="0"/>
              <a:t> for flexible FA line at cost </a:t>
            </a:r>
            <a:r>
              <a:rPr lang="en-US" sz="900" dirty="0" err="1" smtClean="0"/>
              <a:t>cf</a:t>
            </a:r>
            <a:r>
              <a:rPr lang="en-US" sz="900" dirty="0" smtClean="0"/>
              <a:t> &gt; max(20,30). Then clearly, </a:t>
            </a:r>
            <a:r>
              <a:rPr lang="en-US" sz="900" dirty="0" err="1" smtClean="0"/>
              <a:t>Kf</a:t>
            </a:r>
            <a:r>
              <a:rPr lang="en-US" sz="900" dirty="0" smtClean="0"/>
              <a:t> = Kt and we can use 1D </a:t>
            </a:r>
            <a:r>
              <a:rPr lang="en-US" sz="900" i="1" dirty="0" smtClean="0"/>
              <a:t>but based on total demand forecast:</a:t>
            </a:r>
            <a:endParaRPr lang="en-US" sz="900" dirty="0" smtClean="0"/>
          </a:p>
          <a:p>
            <a:pPr marL="670213" lvl="1" indent="-195959">
              <a:lnSpc>
                <a:spcPct val="80000"/>
              </a:lnSpc>
              <a:buFontTx/>
              <a:buChar char="•"/>
            </a:pPr>
            <a:r>
              <a:rPr lang="en-US" sz="900" dirty="0" smtClean="0"/>
              <a:t>Forecast: D+=500 </a:t>
            </a:r>
            <a:r>
              <a:rPr lang="en-US" sz="900" dirty="0" err="1" smtClean="0"/>
              <a:t>w.p</a:t>
            </a:r>
            <a:r>
              <a:rPr lang="en-US" sz="900" dirty="0" smtClean="0"/>
              <a:t>. 25%; 600 </a:t>
            </a:r>
            <a:r>
              <a:rPr lang="en-US" sz="900" dirty="0" err="1" smtClean="0"/>
              <a:t>w.p</a:t>
            </a:r>
            <a:r>
              <a:rPr lang="en-US" sz="900" dirty="0" smtClean="0"/>
              <a:t>. 50%; 700 </a:t>
            </a:r>
            <a:r>
              <a:rPr lang="en-US" sz="900" dirty="0" err="1" smtClean="0"/>
              <a:t>w.p</a:t>
            </a:r>
            <a:r>
              <a:rPr lang="en-US" sz="900" dirty="0" smtClean="0"/>
              <a:t>. 25%.</a:t>
            </a:r>
          </a:p>
          <a:p>
            <a:pPr marL="670213" lvl="1" indent="-195959">
              <a:lnSpc>
                <a:spcPct val="80000"/>
              </a:lnSpc>
              <a:buFontTx/>
              <a:buChar char="•"/>
            </a:pPr>
            <a:r>
              <a:rPr lang="en-US" sz="900" dirty="0" smtClean="0"/>
              <a:t>Co = $80 + </a:t>
            </a:r>
            <a:r>
              <a:rPr lang="en-US" sz="900" dirty="0" err="1" smtClean="0"/>
              <a:t>cf</a:t>
            </a:r>
            <a:r>
              <a:rPr lang="en-US" sz="900" dirty="0" smtClean="0"/>
              <a:t>; </a:t>
            </a:r>
          </a:p>
          <a:p>
            <a:pPr marL="670213" lvl="1" indent="-195959">
              <a:lnSpc>
                <a:spcPct val="80000"/>
              </a:lnSpc>
              <a:buFontTx/>
              <a:buChar char="•"/>
            </a:pPr>
            <a:r>
              <a:rPr lang="en-US" sz="900" dirty="0" smtClean="0"/>
              <a:t>But Cu = the value of an extra unit, which is mix dependent. As we increase capacity, we can produce more but at the same time </a:t>
            </a:r>
            <a:r>
              <a:rPr lang="en-US" sz="900" dirty="0" err="1" smtClean="0"/>
              <a:t>Barra</a:t>
            </a:r>
            <a:r>
              <a:rPr lang="en-US" sz="900" dirty="0" smtClean="0"/>
              <a:t> demand (and thus sales) decreases while Cheetah increases. If we add 100 units, we get 150 more Cheetah, but 50 less </a:t>
            </a:r>
            <a:r>
              <a:rPr lang="en-US" sz="900" dirty="0" err="1" smtClean="0"/>
              <a:t>Barra</a:t>
            </a:r>
            <a:r>
              <a:rPr lang="en-US" sz="900" dirty="0" smtClean="0"/>
              <a:t>. Thus, marginal value = (150*$400-50*$300)/100= $600-$150= $450. Thus, Cu = 450-(80+cf)=370 – cf.</a:t>
            </a:r>
          </a:p>
          <a:p>
            <a:pPr marL="670213" lvl="1" indent="-195959">
              <a:lnSpc>
                <a:spcPct val="80000"/>
              </a:lnSpc>
              <a:buClr>
                <a:srgbClr val="FF0000"/>
              </a:buClr>
              <a:buFont typeface="Wingdings" pitchFamily="2" charset="2"/>
              <a:buChar char="Ø"/>
            </a:pPr>
            <a:r>
              <a:rPr lang="en-US" sz="900" dirty="0" smtClean="0"/>
              <a:t> Note that we needed correlation knowledge to figure this out!</a:t>
            </a:r>
          </a:p>
          <a:p>
            <a:pPr marL="670213" lvl="1" indent="-195959">
              <a:lnSpc>
                <a:spcPct val="80000"/>
              </a:lnSpc>
              <a:buFontTx/>
              <a:buChar char="•"/>
            </a:pPr>
            <a:r>
              <a:rPr lang="en-US" sz="900" dirty="0" smtClean="0"/>
              <a:t>SL = (370-cf)/(370+80)=(370-cf)/450.</a:t>
            </a:r>
          </a:p>
          <a:p>
            <a:pPr marL="670213" lvl="1" indent="-195959">
              <a:lnSpc>
                <a:spcPct val="80000"/>
              </a:lnSpc>
              <a:buFontTx/>
              <a:buChar char="•"/>
            </a:pPr>
            <a:r>
              <a:rPr lang="en-US" sz="900" dirty="0" smtClean="0"/>
              <a:t>Given </a:t>
            </a:r>
            <a:r>
              <a:rPr lang="en-US" sz="900" dirty="0" err="1" smtClean="0"/>
              <a:t>cf</a:t>
            </a:r>
            <a:r>
              <a:rPr lang="en-US" sz="900" dirty="0" smtClean="0"/>
              <a:t> bounds, SL &lt; (370-30)/450 = 75.5%.  Thus, most likely, SL &lt; 75 and </a:t>
            </a:r>
            <a:r>
              <a:rPr lang="en-US" sz="900" dirty="0" err="1" smtClean="0"/>
              <a:t>Kf</a:t>
            </a:r>
            <a:r>
              <a:rPr lang="en-US" sz="900" dirty="0" smtClean="0"/>
              <a:t> &lt; 700.</a:t>
            </a:r>
          </a:p>
          <a:p>
            <a:pPr marL="670213" lvl="1" indent="-195959">
              <a:lnSpc>
                <a:spcPct val="80000"/>
              </a:lnSpc>
              <a:buFontTx/>
              <a:buChar char="•"/>
            </a:pPr>
            <a:r>
              <a:rPr lang="en-US" sz="900" dirty="0" smtClean="0"/>
              <a:t>Could now evaluate expected value and establish for which </a:t>
            </a:r>
            <a:r>
              <a:rPr lang="en-US" sz="900" dirty="0" err="1" smtClean="0"/>
              <a:t>cf’s</a:t>
            </a:r>
            <a:r>
              <a:rPr lang="en-US" sz="900" dirty="0" smtClean="0"/>
              <a:t> the flex line is worthwhile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0419" name="Rectangle 3"/>
          <p:cNvSpPr>
            <a:spLocks noGrp="1" noChangeArrowheads="1"/>
          </p:cNvSpPr>
          <p:nvPr>
            <p:ph type="dt" sz="quarter" idx="1"/>
          </p:nvPr>
        </p:nvSpPr>
        <p:spPr>
          <a:noFill/>
        </p:spPr>
        <p:txBody>
          <a:bodyPr/>
          <a:lstStyle/>
          <a:p>
            <a:pPr defTabSz="976502"/>
            <a:fld id="{CFD8C18A-C8EE-4598-9BF5-75F8E0E146D2}" type="datetime1">
              <a:rPr lang="en-US" smtClean="0"/>
              <a:pPr defTabSz="976502"/>
              <a:t>1/28/2013</a:t>
            </a:fld>
            <a:endParaRPr lang="en-US" dirty="0" smtClean="0"/>
          </a:p>
        </p:txBody>
      </p:sp>
      <p:sp>
        <p:nvSpPr>
          <p:cNvPr id="60420"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0421" name="Rectangle 2"/>
          <p:cNvSpPr>
            <a:spLocks noGrp="1" noRot="1" noChangeAspect="1" noChangeArrowheads="1" noTextEdit="1"/>
          </p:cNvSpPr>
          <p:nvPr>
            <p:ph type="sldImg"/>
          </p:nvPr>
        </p:nvSpPr>
        <p:spPr>
          <a:ln/>
        </p:spPr>
      </p:sp>
      <p:sp>
        <p:nvSpPr>
          <p:cNvPr id="60422" name="Rectangle 3"/>
          <p:cNvSpPr>
            <a:spLocks noGrp="1" noChangeArrowheads="1"/>
          </p:cNvSpPr>
          <p:nvPr>
            <p:ph type="body" idx="1"/>
          </p:nvPr>
        </p:nvSpPr>
        <p:spPr>
          <a:noFill/>
          <a:ln/>
        </p:spPr>
        <p:txBody>
          <a:bodyPr/>
          <a:lstStyle/>
          <a:p>
            <a:endParaRPr lang="en-US" smtClean="0"/>
          </a:p>
          <a:p>
            <a:r>
              <a:rPr lang="en-US" smtClean="0"/>
              <a:t>What we are doing here is building the resource capacity constraints.</a:t>
            </a:r>
          </a:p>
          <a:p>
            <a:r>
              <a:rPr lang="en-US" smtClean="0"/>
              <a:t>This is a building block for LP!</a:t>
            </a:r>
          </a:p>
          <a:p>
            <a:endParaRPr lang="en-US" smtClean="0"/>
          </a:p>
          <a:p>
            <a:endParaRPr lang="en-US" smtClean="0"/>
          </a:p>
        </p:txBody>
      </p:sp>
      <p:graphicFrame>
        <p:nvGraphicFramePr>
          <p:cNvPr id="465924" name="Group 4"/>
          <p:cNvGraphicFramePr>
            <a:graphicFrameLocks noGrp="1"/>
          </p:cNvGraphicFramePr>
          <p:nvPr/>
        </p:nvGraphicFramePr>
        <p:xfrm>
          <a:off x="197127" y="4946521"/>
          <a:ext cx="5670549" cy="1682845"/>
        </p:xfrm>
        <a:graphic>
          <a:graphicData uri="http://schemas.openxmlformats.org/drawingml/2006/table">
            <a:tbl>
              <a:tblPr/>
              <a:tblGrid>
                <a:gridCol w="1841500"/>
                <a:gridCol w="995832"/>
                <a:gridCol w="1416609"/>
                <a:gridCol w="1416608"/>
              </a:tblGrid>
              <a:tr h="295646">
                <a:tc rowSpan="2">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1" i="0" u="none" strike="noStrike" cap="none" normalizeH="0" baseline="0" smtClean="0">
                          <a:ln>
                            <a:noFill/>
                          </a:ln>
                          <a:solidFill>
                            <a:srgbClr val="FF0000"/>
                          </a:solidFill>
                          <a:effectLst/>
                          <a:latin typeface="Times New Roman" pitchFamily="18" charset="0"/>
                        </a:rPr>
                        <a:t>Resource</a:t>
                      </a: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1" i="0" u="none" strike="noStrike" cap="none" normalizeH="0" baseline="0" smtClean="0">
                          <a:ln>
                            <a:noFill/>
                          </a:ln>
                          <a:solidFill>
                            <a:srgbClr val="FF0000"/>
                          </a:solidFill>
                          <a:effectLst/>
                          <a:latin typeface="Times New Roman" pitchFamily="18" charset="0"/>
                        </a:rPr>
                        <a:t>Required capacity</a:t>
                      </a:r>
                      <a:r>
                        <a:rPr kumimoji="0" lang="en-US" sz="1300" b="0" i="0" u="none" strike="noStrike" cap="none" normalizeH="0" baseline="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endParaRPr lang="en-US"/>
                    </a:p>
                  </a:txBody>
                  <a:tcPr/>
                </a:tc>
              </a:tr>
              <a:tr h="295646">
                <a:tc vMerge="1">
                  <a:txBody>
                    <a:bodyPr/>
                    <a:lstStyle/>
                    <a:p>
                      <a:endParaRPr lang="en-US"/>
                    </a:p>
                  </a:txBody>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Product C</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Product B</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Total</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646">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Final Assembly </a:t>
                      </a:r>
                      <a:r>
                        <a:rPr kumimoji="0" lang="en-US" sz="1300" b="0" i="0" u="none" strike="noStrike" cap="none" normalizeH="0" baseline="0" dirty="0" err="1" smtClean="0">
                          <a:ln>
                            <a:noFill/>
                          </a:ln>
                          <a:solidFill>
                            <a:schemeClr val="tx1"/>
                          </a:solidFill>
                          <a:effectLst/>
                          <a:latin typeface="Times New Roman" pitchFamily="18" charset="0"/>
                        </a:rPr>
                        <a:t>Barra</a:t>
                      </a:r>
                      <a:endParaRPr kumimoji="0" lang="en-US" sz="13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250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250 &lt; 300</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0261">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Final Assembly  Cheetah</a:t>
                      </a: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450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450 &gt; 300</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95646">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Shared test</a:t>
                      </a:r>
                    </a:p>
                  </a:txBody>
                  <a:tcPr marL="91971" marR="91971" marT="45515" marB="455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450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smtClean="0">
                          <a:ln>
                            <a:noFill/>
                          </a:ln>
                          <a:solidFill>
                            <a:schemeClr val="tx1"/>
                          </a:solidFill>
                          <a:effectLst/>
                          <a:latin typeface="Times New Roman" pitchFamily="18" charset="0"/>
                        </a:rPr>
                        <a:t>250</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300" b="0" i="0" u="none" strike="noStrike" cap="none" normalizeH="0" baseline="0" dirty="0" smtClean="0">
                          <a:ln>
                            <a:noFill/>
                          </a:ln>
                          <a:solidFill>
                            <a:schemeClr val="tx1"/>
                          </a:solidFill>
                          <a:effectLst/>
                          <a:latin typeface="Times New Roman" pitchFamily="18" charset="0"/>
                        </a:rPr>
                        <a:t>700 &gt; 600</a:t>
                      </a:r>
                    </a:p>
                  </a:txBody>
                  <a:tcPr marL="91971" marR="91971" marT="45515" marB="455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5481" indent="-235481"/>
            <a:r>
              <a:rPr lang="en-US" dirty="0" smtClean="0"/>
              <a:t>Utilization: simultaneously fully utilized for sales plan. </a:t>
            </a:r>
            <a:r>
              <a:rPr lang="en-US" i="1" dirty="0" smtClean="0"/>
              <a:t>This is also called </a:t>
            </a:r>
            <a:r>
              <a:rPr lang="en-US" b="1" i="1" dirty="0" smtClean="0"/>
              <a:t>balanced capacity </a:t>
            </a:r>
            <a:r>
              <a:rPr lang="en-US" i="1" dirty="0" smtClean="0"/>
              <a:t>and means that constraints cross in 1 point.</a:t>
            </a:r>
            <a:endParaRPr lang="en-US" dirty="0" smtClean="0"/>
          </a:p>
          <a:p>
            <a:pPr marL="235481" indent="-235481"/>
            <a:endParaRPr lang="en-US" dirty="0" smtClean="0"/>
          </a:p>
          <a:p>
            <a:pPr marL="235481" indent="-235481"/>
            <a:r>
              <a:rPr lang="en-US" b="1" dirty="0" smtClean="0"/>
              <a:t>Problems: </a:t>
            </a:r>
            <a:r>
              <a:rPr lang="en-US" dirty="0" smtClean="0"/>
              <a:t>Have a discussion on</a:t>
            </a:r>
          </a:p>
          <a:p>
            <a:pPr marL="235481" indent="-235481">
              <a:buFontTx/>
              <a:buChar char="•"/>
            </a:pPr>
            <a:r>
              <a:rPr lang="en-US" dirty="0" smtClean="0"/>
              <a:t>Shortages: “penalty costs of capacity shortage”.  This suggest we should build more capacity, but how much? Full coverage? Bring out the idea of “base customers” vs. “tail customers” so that total coverage may be overshooting.</a:t>
            </a:r>
          </a:p>
          <a:p>
            <a:pPr marL="235481" indent="-235481">
              <a:buFontTx/>
              <a:buChar char="•"/>
            </a:pPr>
            <a:r>
              <a:rPr lang="en-US" dirty="0" smtClean="0"/>
              <a:t>No switching option: need to build excess capacity upstream so test can move</a:t>
            </a:r>
          </a:p>
          <a:p>
            <a:pPr marL="235481" indent="-235481">
              <a:buFontTx/>
              <a:buChar char="•"/>
            </a:pPr>
            <a:r>
              <a:rPr lang="en-US" dirty="0" smtClean="0"/>
              <a:t>Utilizations fully utilized at expected scenario = balanced capacity </a:t>
            </a:r>
          </a:p>
          <a:p>
            <a:pPr marL="235481" indent="-235481"/>
            <a:endParaRPr lang="en-US" dirty="0" smtClean="0"/>
          </a:p>
          <a:p>
            <a:pPr marL="235481" indent="-235481"/>
            <a:r>
              <a:rPr lang="en-US" dirty="0" smtClean="0"/>
              <a:t>So, how do we find the optimal balance?  We must financially optimize </a:t>
            </a:r>
            <a:r>
              <a:rPr lang="en-US" dirty="0" err="1" smtClean="0"/>
              <a:t>eNPV</a:t>
            </a:r>
            <a:r>
              <a:rPr lang="en-US" dirty="0" smtClean="0"/>
              <a:t>.</a:t>
            </a:r>
          </a:p>
          <a:p>
            <a:pPr marL="235481" indent="-235481">
              <a:buFontTx/>
              <a:buChar char="•"/>
            </a:pPr>
            <a:endParaRPr lang="en-US" dirty="0" smtClean="0"/>
          </a:p>
          <a:p>
            <a:pPr marL="235481" indent="-235481"/>
            <a:r>
              <a:rPr lang="en-US" dirty="0" smtClean="0"/>
              <a:t>On BB, evaluate (using real option) the cases:</a:t>
            </a:r>
          </a:p>
          <a:p>
            <a:pPr marL="235481" indent="-235481">
              <a:buFontTx/>
              <a:buAutoNum type="arabicPeriod"/>
            </a:pPr>
            <a:r>
              <a:rPr lang="en-US" dirty="0" smtClean="0"/>
              <a:t>Base-case = Sales-plan driven. </a:t>
            </a:r>
          </a:p>
          <a:p>
            <a:pPr marL="709734" lvl="1" indent="-235481">
              <a:buFontTx/>
              <a:buChar char="•"/>
            </a:pPr>
            <a:r>
              <a:rPr lang="en-US" dirty="0" err="1" smtClean="0"/>
              <a:t>CapEx</a:t>
            </a:r>
            <a:r>
              <a:rPr lang="en-US" dirty="0" smtClean="0"/>
              <a:t> = 40+300*$30+300*$20+600*$80=40+9+6+48=103M</a:t>
            </a:r>
          </a:p>
          <a:p>
            <a:pPr marL="709734" lvl="1" indent="-235481">
              <a:buFontTx/>
              <a:buChar char="•"/>
            </a:pPr>
            <a:r>
              <a:rPr lang="en-US" dirty="0" err="1" smtClean="0"/>
              <a:t>eOpProfit</a:t>
            </a:r>
            <a:r>
              <a:rPr lang="en-US" dirty="0" smtClean="0"/>
              <a:t> = ; V = 88.25M; ROI = 88%</a:t>
            </a:r>
          </a:p>
          <a:p>
            <a:pPr marL="709734" lvl="1" indent="-235481">
              <a:buFontTx/>
              <a:buChar char="•"/>
            </a:pPr>
            <a:r>
              <a:rPr lang="en-US" dirty="0" smtClean="0"/>
              <a:t>E(mismatch cost) = 107 – 88.25 = $18.75M</a:t>
            </a:r>
          </a:p>
          <a:p>
            <a:pPr marL="235481" indent="-235481">
              <a:buFontTx/>
              <a:buAutoNum type="arabicPeriod"/>
            </a:pPr>
            <a:r>
              <a:rPr lang="en-US" dirty="0" smtClean="0"/>
              <a:t>Full-coverage</a:t>
            </a:r>
          </a:p>
          <a:p>
            <a:pPr marL="709734" lvl="1" indent="-235481">
              <a:buFontTx/>
              <a:buChar char="•"/>
            </a:pPr>
            <a:r>
              <a:rPr lang="en-US" dirty="0" err="1" smtClean="0"/>
              <a:t>CapEx</a:t>
            </a:r>
            <a:r>
              <a:rPr lang="en-US" dirty="0" smtClean="0"/>
              <a:t> = 103+150*30+50*20+100*80=+13.5=$116.5M</a:t>
            </a:r>
          </a:p>
          <a:p>
            <a:pPr marL="709734" lvl="1" indent="-235481">
              <a:buFontTx/>
              <a:buChar char="•"/>
            </a:pPr>
            <a:r>
              <a:rPr lang="en-US" dirty="0" err="1" smtClean="0"/>
              <a:t>eOpProfit</a:t>
            </a:r>
            <a:r>
              <a:rPr lang="en-US" dirty="0" smtClean="0"/>
              <a:t> = same as full info = 210M; V = 93.5; ROI = 80.5%</a:t>
            </a:r>
          </a:p>
          <a:p>
            <a:pPr marL="709734" lvl="1" indent="-235481">
              <a:buFontTx/>
              <a:buChar char="•"/>
            </a:pPr>
            <a:r>
              <a:rPr lang="en-US" dirty="0" smtClean="0"/>
              <a:t>Good: mismatch cost is reduced by $5.25M but ROI is too low suggesting we went “too far”</a:t>
            </a:r>
          </a:p>
          <a:p>
            <a:pPr marL="709734" lvl="1" indent="-235481">
              <a:buFontTx/>
              <a:buChar char="•"/>
            </a:pPr>
            <a:r>
              <a:rPr lang="en-US" dirty="0" smtClean="0"/>
              <a:t>Thus: we need</a:t>
            </a:r>
          </a:p>
          <a:p>
            <a:pPr marL="235481" indent="-235481">
              <a:buFontTx/>
              <a:buAutoNum type="arabicPeriod"/>
            </a:pPr>
            <a:r>
              <a:rPr lang="en-US" dirty="0" smtClean="0"/>
              <a:t>Marginal: Add Cheetah</a:t>
            </a:r>
          </a:p>
          <a:p>
            <a:pPr marL="709734" lvl="1" indent="-235481">
              <a:buFontTx/>
              <a:buChar char="•"/>
            </a:pPr>
            <a:r>
              <a:rPr lang="en-US" dirty="0" err="1" smtClean="0"/>
              <a:t>CapEx</a:t>
            </a:r>
            <a:r>
              <a:rPr lang="en-US" dirty="0" smtClean="0"/>
              <a:t> = $30</a:t>
            </a:r>
          </a:p>
          <a:p>
            <a:pPr marL="709734" lvl="1" indent="-235481">
              <a:buFontTx/>
              <a:buChar char="•"/>
            </a:pPr>
            <a:r>
              <a:rPr lang="en-US" dirty="0" err="1" smtClean="0"/>
              <a:t>eOpProfit</a:t>
            </a:r>
            <a:r>
              <a:rPr lang="en-US" dirty="0" smtClean="0"/>
              <a:t> = 25%*$400 = $100; V = $70; ROI = 233%</a:t>
            </a:r>
          </a:p>
          <a:p>
            <a:pPr marL="709734" lvl="1" indent="-235481">
              <a:buFontTx/>
              <a:buChar char="•"/>
            </a:pPr>
            <a:r>
              <a:rPr lang="en-US" i="1" dirty="0" smtClean="0"/>
              <a:t>Great. How far do we increase Cheetah FA?</a:t>
            </a:r>
          </a:p>
          <a:p>
            <a:endParaRPr lang="en-US" dirty="0"/>
          </a:p>
        </p:txBody>
      </p:sp>
      <p:sp>
        <p:nvSpPr>
          <p:cNvPr id="4" name="Header Placeholder 3"/>
          <p:cNvSpPr>
            <a:spLocks noGrp="1"/>
          </p:cNvSpPr>
          <p:nvPr>
            <p:ph type="hdr" sz="quarter" idx="10"/>
          </p:nvPr>
        </p:nvSpPr>
        <p:spPr/>
        <p:txBody>
          <a:bodyPr/>
          <a:lstStyle/>
          <a:p>
            <a:pPr>
              <a:defRPr/>
            </a:pPr>
            <a:r>
              <a:rPr lang="en-US" smtClean="0"/>
              <a:t>Operations Strategy/Risk Mitigation &amp; Operational Hedging</a:t>
            </a:r>
            <a:endParaRPr lang="en-US"/>
          </a:p>
        </p:txBody>
      </p:sp>
      <p:sp>
        <p:nvSpPr>
          <p:cNvPr id="5" name="Date Placeholder 4"/>
          <p:cNvSpPr>
            <a:spLocks noGrp="1"/>
          </p:cNvSpPr>
          <p:nvPr>
            <p:ph type="dt" idx="11"/>
          </p:nvPr>
        </p:nvSpPr>
        <p:spPr/>
        <p:txBody>
          <a:bodyPr/>
          <a:lstStyle/>
          <a:p>
            <a:pPr>
              <a:defRPr/>
            </a:pPr>
            <a:fld id="{98F252DD-7A3C-42B8-B607-A093B42B798D}" type="datetime1">
              <a:rPr lang="en-US" smtClean="0"/>
              <a:pPr>
                <a:defRPr/>
              </a:pPr>
              <a:t>1/28/2013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65EAD4F3-F885-4B1E-B657-1438B9F8BD66}" type="slidenum">
              <a:rPr lang="en-US" smtClean="0"/>
              <a:pPr>
                <a:defRPr/>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3491" name="Rectangle 3"/>
          <p:cNvSpPr>
            <a:spLocks noGrp="1" noChangeArrowheads="1"/>
          </p:cNvSpPr>
          <p:nvPr>
            <p:ph type="dt" sz="quarter" idx="1"/>
          </p:nvPr>
        </p:nvSpPr>
        <p:spPr>
          <a:noFill/>
        </p:spPr>
        <p:txBody>
          <a:bodyPr/>
          <a:lstStyle/>
          <a:p>
            <a:pPr defTabSz="976502"/>
            <a:fld id="{64116251-D4A2-4598-941A-3A76115F1B56}" type="datetime1">
              <a:rPr lang="en-US" smtClean="0"/>
              <a:pPr defTabSz="976502"/>
              <a:t>1/28/2013</a:t>
            </a:fld>
            <a:endParaRPr lang="en-US" dirty="0" smtClean="0"/>
          </a:p>
        </p:txBody>
      </p:sp>
      <p:sp>
        <p:nvSpPr>
          <p:cNvPr id="63492"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3493" name="Rectangle 2"/>
          <p:cNvSpPr>
            <a:spLocks noGrp="1" noRot="1" noChangeAspect="1" noChangeArrowheads="1" noTextEdit="1"/>
          </p:cNvSpPr>
          <p:nvPr>
            <p:ph type="sldImg"/>
          </p:nvPr>
        </p:nvSpPr>
        <p:spPr>
          <a:ln/>
        </p:spPr>
      </p:sp>
      <p:sp>
        <p:nvSpPr>
          <p:cNvPr id="63494" name="Rectangle 3"/>
          <p:cNvSpPr>
            <a:spLocks noGrp="1" noChangeArrowheads="1"/>
          </p:cNvSpPr>
          <p:nvPr>
            <p:ph type="body" idx="1"/>
          </p:nvPr>
        </p:nvSpPr>
        <p:spPr>
          <a:noFill/>
          <a:ln/>
        </p:spPr>
        <p:txBody>
          <a:bodyPr/>
          <a:lstStyle/>
          <a:p>
            <a:pPr marL="235481" indent="-235481"/>
            <a:r>
              <a:rPr lang="en-US" dirty="0" smtClean="0"/>
              <a:t>Explain (obviously) but end by big insight of NN analysis:</a:t>
            </a:r>
          </a:p>
          <a:p>
            <a:pPr marL="235481" indent="-235481"/>
            <a:endParaRPr lang="en-US" dirty="0" smtClean="0"/>
          </a:p>
          <a:p>
            <a:pPr marL="235481" indent="-235481"/>
            <a:r>
              <a:rPr lang="en-US" dirty="0" smtClean="0"/>
              <a:t>For optimal plan: the tree would give: E pi = $94.5 with ROI  = 94.5/105.5 = 89.5%</a:t>
            </a:r>
          </a:p>
          <a:p>
            <a:pPr marL="709734" lvl="1" indent="-235481">
              <a:buFontTx/>
              <a:buChar char="•"/>
            </a:pPr>
            <a:r>
              <a:rPr lang="en-US" dirty="0" smtClean="0"/>
              <a:t>so that true cost of uncertainty (value of perfect info) = 107 – 94.5 = $12.5M</a:t>
            </a:r>
          </a:p>
          <a:p>
            <a:pPr marL="235481" indent="-235481"/>
            <a:endParaRPr lang="en-US" dirty="0" smtClean="0"/>
          </a:p>
          <a:p>
            <a:pPr marL="235481" indent="-235481"/>
            <a:r>
              <a:rPr lang="en-US" dirty="0" err="1" smtClean="0"/>
              <a:t>BN_i</a:t>
            </a:r>
            <a:r>
              <a:rPr lang="en-US" dirty="0" smtClean="0"/>
              <a:t> probability </a:t>
            </a:r>
            <a:r>
              <a:rPr lang="en-US" u="sng" dirty="0" smtClean="0"/>
              <a:t>&lt; </a:t>
            </a:r>
            <a:r>
              <a:rPr lang="en-US" dirty="0" err="1" smtClean="0"/>
              <a:t>ci</a:t>
            </a:r>
            <a:r>
              <a:rPr lang="en-US" dirty="0" smtClean="0"/>
              <a:t>/</a:t>
            </a:r>
            <a:r>
              <a:rPr lang="en-US" dirty="0" err="1" smtClean="0"/>
              <a:t>MVi</a:t>
            </a:r>
            <a:endParaRPr lang="en-US" dirty="0" smtClean="0"/>
          </a:p>
          <a:p>
            <a:pPr marL="235481" indent="-235481"/>
            <a:endParaRPr lang="en-US" dirty="0" smtClean="0"/>
          </a:p>
          <a:p>
            <a:pPr marL="235481" indent="-235481"/>
            <a:r>
              <a:rPr lang="en-US" b="1" dirty="0" smtClean="0">
                <a:solidFill>
                  <a:srgbClr val="FF0000"/>
                </a:solidFill>
              </a:rPr>
              <a:t>Insight: How much and where do I put safety capacity strategically?</a:t>
            </a:r>
          </a:p>
          <a:p>
            <a:pPr marL="235481" indent="-235481"/>
            <a:r>
              <a:rPr lang="en-US" dirty="0" smtClean="0"/>
              <a:t>So, where should I strategically put safety capacity and how much?</a:t>
            </a:r>
          </a:p>
          <a:p>
            <a:pPr marL="235481" indent="-235481"/>
            <a:endParaRPr lang="en-US" dirty="0" smtClean="0"/>
          </a:p>
          <a:p>
            <a:pPr marL="235481" indent="-235481">
              <a:buFontTx/>
              <a:buAutoNum type="arabicPeriod"/>
            </a:pPr>
            <a:r>
              <a:rPr lang="en-US" dirty="0" smtClean="0"/>
              <a:t>Where?</a:t>
            </a:r>
          </a:p>
          <a:p>
            <a:pPr marL="709734" lvl="1" indent="-235481">
              <a:buFontTx/>
              <a:buChar char="•"/>
            </a:pPr>
            <a:r>
              <a:rPr lang="en-US" dirty="0" smtClean="0"/>
              <a:t>small </a:t>
            </a:r>
            <a:r>
              <a:rPr lang="en-US" dirty="0" err="1" smtClean="0"/>
              <a:t>ci</a:t>
            </a:r>
            <a:r>
              <a:rPr lang="en-US" dirty="0" smtClean="0"/>
              <a:t> = cheap assets</a:t>
            </a:r>
          </a:p>
          <a:p>
            <a:pPr marL="709734" lvl="1" indent="-235481">
              <a:buFontTx/>
              <a:buChar char="•"/>
            </a:pPr>
            <a:r>
              <a:rPr lang="en-US" dirty="0" smtClean="0"/>
              <a:t>With large </a:t>
            </a:r>
            <a:r>
              <a:rPr lang="en-US" dirty="0" err="1" smtClean="0"/>
              <a:t>MVi</a:t>
            </a:r>
            <a:r>
              <a:rPr lang="en-US" dirty="0" smtClean="0"/>
              <a:t>: subject to little substitution so you get full bang for the buck = dedicated assets (not shared ones)</a:t>
            </a:r>
          </a:p>
          <a:p>
            <a:pPr marL="235481" indent="-235481">
              <a:buFontTx/>
              <a:buAutoNum type="arabicPeriod"/>
            </a:pPr>
            <a:r>
              <a:rPr lang="en-US" dirty="0" smtClean="0"/>
              <a:t>How much?</a:t>
            </a:r>
          </a:p>
          <a:p>
            <a:pPr marL="709734" lvl="1" indent="-235481">
              <a:buFontTx/>
              <a:buChar char="•"/>
            </a:pPr>
            <a:r>
              <a:rPr lang="en-US" dirty="0" smtClean="0"/>
              <a:t>Related to critical </a:t>
            </a:r>
            <a:r>
              <a:rPr lang="en-US" dirty="0" err="1" smtClean="0"/>
              <a:t>fractile</a:t>
            </a:r>
            <a:r>
              <a:rPr lang="en-US" dirty="0" smtClean="0"/>
              <a:t>: much in cheap, dedicated.</a:t>
            </a:r>
          </a:p>
          <a:p>
            <a:pPr marL="709734" lvl="1" indent="-235481">
              <a:buFontTx/>
              <a:buChar char="•"/>
            </a:pPr>
            <a:r>
              <a:rPr lang="en-US" dirty="0" smtClean="0"/>
              <a:t>Times sigma: little in shared.</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9130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3"/>
          <p:cNvSpPr>
            <a:spLocks noChangeArrowheads="1"/>
          </p:cNvSpPr>
          <p:nvPr/>
        </p:nvSpPr>
        <p:spPr bwMode="auto">
          <a:xfrm>
            <a:off x="4310063" y="661987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BC5B967E-D44D-4B9E-A972-65D452CF8717}"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6" name="Rectangle 5"/>
          <p:cNvSpPr>
            <a:spLocks noChangeArrowheads="1"/>
          </p:cNvSpPr>
          <p:nvPr/>
        </p:nvSpPr>
        <p:spPr bwMode="auto">
          <a:xfrm>
            <a:off x="7273925" y="661987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7" name="Rectangle 8"/>
          <p:cNvSpPr>
            <a:spLocks noChangeArrowheads="1"/>
          </p:cNvSpPr>
          <p:nvPr userDrawn="1"/>
        </p:nvSpPr>
        <p:spPr bwMode="auto">
          <a:xfrm>
            <a:off x="33338" y="661987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a:solidFill>
                  <a:schemeClr val="accent2"/>
                </a:solidFill>
                <a:latin typeface="Arial" charset="0"/>
              </a:rPr>
              <a:t>Operations Strategy/Sourcing &amp; Contracting</a:t>
            </a:r>
          </a:p>
        </p:txBody>
      </p:sp>
      <p:sp>
        <p:nvSpPr>
          <p:cNvPr id="30413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30413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262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262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336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0488"/>
            <a:ext cx="8229600" cy="26336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1/28/2013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1/28/2013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1/28/2013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1/28/2013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1/28/2013</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1/28/2013</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1/28/2013</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1/28/2013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1/28/2013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1/28/2013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1/28/2013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ColTx" preserve="1">
  <p:cSld name="Title and 2-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19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6" Type="http://schemas.openxmlformats.org/officeDocument/2006/relationships/theme" Target="../theme/theme3.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303106" name="Line 2"/>
          <p:cNvSpPr>
            <a:spLocks noChangeShapeType="1"/>
          </p:cNvSpPr>
          <p:nvPr/>
        </p:nvSpPr>
        <p:spPr bwMode="auto">
          <a:xfrm>
            <a:off x="12700" y="6630988"/>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03107"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chemeClr val="accent2"/>
                </a:solidFill>
                <a:latin typeface="Arial" charset="0"/>
              </a:rPr>
              <a:t>Slide </a:t>
            </a:r>
            <a:fld id="{DE367DFB-32D6-41ED-971C-1BAB9B16C720}" type="slidenum">
              <a:rPr lang="en-US" sz="800" b="0">
                <a:solidFill>
                  <a:schemeClr val="accent2"/>
                </a:solidFill>
                <a:latin typeface="Arial" charset="0"/>
              </a:rPr>
              <a:pPr eaLnBrk="0" hangingPunct="0">
                <a:defRPr/>
              </a:pPr>
              <a:t>‹#›</a:t>
            </a:fld>
            <a:endParaRPr lang="en-US" sz="800" b="0">
              <a:solidFill>
                <a:schemeClr val="accent2"/>
              </a:solidFill>
              <a:latin typeface="Arial" charset="0"/>
            </a:endParaRPr>
          </a:p>
        </p:txBody>
      </p:sp>
      <p:sp>
        <p:nvSpPr>
          <p:cNvPr id="303108"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a:solidFill>
                  <a:schemeClr val="accent2"/>
                </a:solidFill>
                <a:latin typeface="Arial" charset="0"/>
              </a:rPr>
              <a:t>Operations Strategy/Risk Management &amp; Operational Hedging</a:t>
            </a:r>
          </a:p>
        </p:txBody>
      </p:sp>
      <p:sp>
        <p:nvSpPr>
          <p:cNvPr id="303109"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chemeClr val="accent2"/>
                </a:solidFill>
                <a:latin typeface="Arial" charset="0"/>
                <a:cs typeface="Arial" charset="0"/>
              </a:rPr>
              <a:t>© Van Mieghem</a:t>
            </a:r>
          </a:p>
        </p:txBody>
      </p:sp>
      <p:sp>
        <p:nvSpPr>
          <p:cNvPr id="303110"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3079"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3080" name="Rectangle 8"/>
          <p:cNvSpPr>
            <a:spLocks noGrp="1" noChangeArrowheads="1"/>
          </p:cNvSpPr>
          <p:nvPr>
            <p:ph type="body" idx="1"/>
          </p:nvPr>
        </p:nvSpPr>
        <p:spPr bwMode="auto">
          <a:xfrm>
            <a:off x="455613" y="1114425"/>
            <a:ext cx="8229600" cy="54197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19" r:id="rId1"/>
    <p:sldLayoutId id="2147484006" r:id="rId2"/>
    <p:sldLayoutId id="2147484007" r:id="rId3"/>
    <p:sldLayoutId id="2147484008" r:id="rId4"/>
    <p:sldLayoutId id="2147484009" r:id="rId5"/>
    <p:sldLayoutId id="2147484010" r:id="rId6"/>
    <p:sldLayoutId id="2147484011" r:id="rId7"/>
    <p:sldLayoutId id="2147484012" r:id="rId8"/>
    <p:sldLayoutId id="2147484013" r:id="rId9"/>
    <p:sldLayoutId id="2147484014" r:id="rId10"/>
    <p:sldLayoutId id="2147484015" r:id="rId11"/>
    <p:sldLayoutId id="2147484016" r:id="rId12"/>
    <p:sldLayoutId id="2147484017" r:id="rId13"/>
    <p:sldLayoutId id="2147484018" r:id="rId14"/>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i="0">
                <a:cs typeface="Arial" pitchFamily="34" charset="0"/>
              </a:rPr>
              <a:pPr/>
              <a:t>1/28/2013</a:t>
            </a:fld>
            <a:endParaRPr lang="en-US" i="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i="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i="0">
                <a:cs typeface="Arial" pitchFamily="34" charset="0"/>
              </a:rPr>
              <a:pPr/>
              <a:t>‹#›</a:t>
            </a:fld>
            <a:endParaRPr lang="en-US" i="0">
              <a:cs typeface="Arial" pitchFamily="34" charset="0"/>
            </a:endParaRPr>
          </a:p>
        </p:txBody>
      </p:sp>
    </p:spTree>
  </p:cSld>
  <p:clrMap bg1="lt1" tx1="dk1" bg2="lt2" tx2="dk2" accent1="accent1" accent2="accent2" accent3="accent3" accent4="accent4" accent5="accent5" accent6="accent6" hlink="hlink" folHlink="folHlink"/>
  <p:sldLayoutIdLst>
    <p:sldLayoutId id="2147484021" r:id="rId1"/>
    <p:sldLayoutId id="2147484022" r:id="rId2"/>
    <p:sldLayoutId id="2147484023" r:id="rId3"/>
    <p:sldLayoutId id="2147484024" r:id="rId4"/>
    <p:sldLayoutId id="2147484025" r:id="rId5"/>
    <p:sldLayoutId id="2147484026" r:id="rId6"/>
    <p:sldLayoutId id="2147484027" r:id="rId7"/>
    <p:sldLayoutId id="2147484028" r:id="rId8"/>
    <p:sldLayoutId id="2147484029" r:id="rId9"/>
    <p:sldLayoutId id="2147484030" r:id="rId10"/>
    <p:sldLayoutId id="2147484031"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b="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b="0">
                <a:solidFill>
                  <a:srgbClr val="3333CC"/>
                </a:solidFill>
                <a:latin typeface="Arial" charset="0"/>
              </a:rPr>
              <a:t>Slide </a:t>
            </a:r>
            <a:fld id="{E4D7B7CC-BA5D-4967-A5E0-3BA1776CC6A5}" type="slidenum">
              <a:rPr lang="en-US" sz="800" b="0">
                <a:solidFill>
                  <a:srgbClr val="3333CC"/>
                </a:solidFill>
                <a:latin typeface="Arial" charset="0"/>
              </a:rPr>
              <a:pPr eaLnBrk="0" hangingPunct="0">
                <a:defRPr/>
              </a:pPr>
              <a:t>‹#›</a:t>
            </a:fld>
            <a:endParaRPr lang="en-US" sz="800" b="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b="0" dirty="0" smtClean="0">
                <a:solidFill>
                  <a:srgbClr val="3333CC"/>
                </a:solidFill>
                <a:latin typeface="Arial" charset="0"/>
              </a:rPr>
              <a:t>Operations </a:t>
            </a:r>
            <a:r>
              <a:rPr lang="en-US" sz="800" b="0" dirty="0">
                <a:solidFill>
                  <a:srgbClr val="3333CC"/>
                </a:solidFill>
                <a:latin typeface="Arial" charset="0"/>
              </a:rPr>
              <a:t>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b="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b="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33" r:id="rId1"/>
    <p:sldLayoutId id="2147484034" r:id="rId2"/>
    <p:sldLayoutId id="2147484035" r:id="rId3"/>
    <p:sldLayoutId id="2147484036" r:id="rId4"/>
    <p:sldLayoutId id="2147484037" r:id="rId5"/>
    <p:sldLayoutId id="2147484038" r:id="rId6"/>
    <p:sldLayoutId id="2147484039" r:id="rId7"/>
    <p:sldLayoutId id="2147484040" r:id="rId8"/>
    <p:sldLayoutId id="2147484041" r:id="rId9"/>
    <p:sldLayoutId id="2147484042" r:id="rId10"/>
    <p:sldLayoutId id="2147484043" r:id="rId11"/>
    <p:sldLayoutId id="2147484044" r:id="rId12"/>
    <p:sldLayoutId id="2147484045" r:id="rId13"/>
    <p:sldLayoutId id="2147484046" r:id="rId14"/>
    <p:sldLayoutId id="2147484047" r:id="rId15"/>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6.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3" Type="http://schemas.openxmlformats.org/officeDocument/2006/relationships/hyperlink" Target="http://topics.nytimes.com/top/news/business/companies/bayerische_motoren_werke_ag/index.html?inline=nyt-org" TargetMode="External"/><Relationship Id="rId2" Type="http://schemas.openxmlformats.org/officeDocument/2006/relationships/hyperlink" Target="http://topics.nytimes.com/top/reference/timestopics/people/e/jack_ewing/index.html?inline=nyt-per" TargetMode="External"/><Relationship Id="rId1" Type="http://schemas.openxmlformats.org/officeDocument/2006/relationships/slideLayout" Target="../slideLayouts/slideLayout21.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b="0">
              <a:solidFill>
                <a:srgbClr val="000000"/>
              </a:solidFill>
            </a:endParaRPr>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b="0" dirty="0">
                <a:solidFill>
                  <a:srgbClr val="FFFFFF"/>
                </a:solidFill>
                <a:latin typeface="Garamond" pitchFamily="18" charset="0"/>
              </a:rPr>
              <a:t>Operations Strategy </a:t>
            </a:r>
            <a:r>
              <a:rPr lang="en-US" sz="3600" b="0" dirty="0" smtClean="0">
                <a:solidFill>
                  <a:srgbClr val="FFFFFF"/>
                </a:solidFill>
                <a:latin typeface="Garamond" pitchFamily="18" charset="0"/>
              </a:rPr>
              <a:t>(week 4)</a:t>
            </a:r>
            <a:endParaRPr lang="en-US" sz="3600" b="0" dirty="0">
              <a:solidFill>
                <a:srgbClr val="FFFFFF"/>
              </a:solidFill>
              <a:latin typeface="Garamond" pitchFamily="18" charset="0"/>
            </a:endParaRPr>
          </a:p>
          <a:p>
            <a:pPr algn="ctr" eaLnBrk="0" hangingPunct="0">
              <a:spcBef>
                <a:spcPct val="50000"/>
              </a:spcBef>
            </a:pPr>
            <a:r>
              <a:rPr lang="en-US" sz="3600" b="0" dirty="0">
                <a:solidFill>
                  <a:srgbClr val="FF3300"/>
                </a:solidFill>
                <a:latin typeface="Garamond" pitchFamily="18" charset="0"/>
              </a:rPr>
              <a:t>Capacity Sizing and Investment</a:t>
            </a:r>
          </a:p>
        </p:txBody>
      </p:sp>
      <p:sp>
        <p:nvSpPr>
          <p:cNvPr id="317447" name="Rectangle 7"/>
          <p:cNvSpPr>
            <a:spLocks noGrp="1" noChangeArrowheads="1"/>
          </p:cNvSpPr>
          <p:nvPr>
            <p:ph idx="1"/>
          </p:nvPr>
        </p:nvSpPr>
        <p:spPr>
          <a:xfrm>
            <a:off x="457200" y="2339975"/>
            <a:ext cx="8261350" cy="4137025"/>
          </a:xfrm>
        </p:spPr>
        <p:txBody>
          <a:bodyPr/>
          <a:lstStyle/>
          <a:p>
            <a:pPr eaLnBrk="1" hangingPunct="1">
              <a:buClr>
                <a:srgbClr val="FF3300"/>
              </a:buClr>
              <a:defRPr/>
            </a:pPr>
            <a:r>
              <a:rPr lang="en-US" dirty="0" smtClean="0">
                <a:solidFill>
                  <a:schemeClr val="bg1"/>
                </a:solidFill>
              </a:rPr>
              <a:t>The concept of a capacity strategy</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Capacity strategy models: key elements to capture</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Incorporating risk</a:t>
            </a:r>
          </a:p>
          <a:p>
            <a:pPr lvl="1" eaLnBrk="1" hangingPunct="1">
              <a:buClr>
                <a:srgbClr val="FF3300"/>
              </a:buClr>
              <a:defRPr/>
            </a:pPr>
            <a:endParaRPr lang="en-US" dirty="0" smtClean="0">
              <a:solidFill>
                <a:schemeClr val="bg1"/>
              </a:solidFill>
            </a:endParaRPr>
          </a:p>
          <a:p>
            <a:pPr eaLnBrk="1" hangingPunct="1">
              <a:buClr>
                <a:srgbClr val="FF3300"/>
              </a:buClr>
            </a:pPr>
            <a:r>
              <a:rPr lang="en-US" dirty="0" smtClean="0">
                <a:solidFill>
                  <a:schemeClr val="bg1"/>
                </a:solidFill>
              </a:rPr>
              <a:t>Network capacity and the value of flexibility as operational hedge</a:t>
            </a: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Case: </a:t>
            </a:r>
          </a:p>
          <a:p>
            <a:pPr lvl="3" eaLnBrk="1" hangingPunct="1">
              <a:buClr>
                <a:srgbClr val="FF3300"/>
              </a:buClr>
            </a:pPr>
            <a:r>
              <a:rPr lang="en-US" i="1" dirty="0" smtClean="0">
                <a:solidFill>
                  <a:schemeClr val="bg1"/>
                </a:solidFill>
              </a:rPr>
              <a:t>Seagate Technology</a:t>
            </a: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a:p>
            <a:pPr lvl="2" eaLnBrk="1" hangingPunct="1">
              <a:buClr>
                <a:srgbClr val="FF3300"/>
              </a:buClr>
              <a:buFont typeface="Wingdings" pitchFamily="2" charset="2"/>
              <a:buNone/>
              <a:defRPr/>
            </a:pPr>
            <a:endParaRPr lang="en-US" dirty="0" smtClean="0">
              <a:solidFill>
                <a:schemeClr val="bg1"/>
              </a:solidFill>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smtClean="0"/>
              <a:t>Capacity for a Multi-Resource Network</a:t>
            </a:r>
          </a:p>
        </p:txBody>
      </p:sp>
      <p:sp>
        <p:nvSpPr>
          <p:cNvPr id="13315" name="Rectangle 3"/>
          <p:cNvSpPr>
            <a:spLocks noGrp="1" noChangeArrowheads="1"/>
          </p:cNvSpPr>
          <p:nvPr>
            <p:ph type="body" sz="half" idx="4294967295"/>
          </p:nvPr>
        </p:nvSpPr>
        <p:spPr>
          <a:xfrm>
            <a:off x="-1" y="1097281"/>
            <a:ext cx="9144001" cy="927462"/>
          </a:xfrm>
        </p:spPr>
        <p:txBody>
          <a:bodyPr/>
          <a:lstStyle/>
          <a:p>
            <a:r>
              <a:rPr lang="en-US" sz="1700" dirty="0" smtClean="0"/>
              <a:t>If we have multiple resources, we have multiple constraints and capacity is multi-dimensional! </a:t>
            </a:r>
          </a:p>
          <a:p>
            <a:r>
              <a:rPr lang="en-US" sz="1700" dirty="0" smtClean="0"/>
              <a:t>A given capacity portfolio (vector), constrains later production decisions:</a:t>
            </a:r>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pPr>
              <a:buNone/>
            </a:pPr>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endParaRPr lang="en-US" sz="1700" dirty="0" smtClean="0"/>
          </a:p>
          <a:p>
            <a:pPr lvl="1">
              <a:buFontTx/>
              <a:buNone/>
            </a:pPr>
            <a:endParaRPr lang="en-US" sz="1700" dirty="0" smtClean="0"/>
          </a:p>
          <a:p>
            <a:pPr lvl="1"/>
            <a:endParaRPr lang="en-US" sz="1700" dirty="0" smtClean="0"/>
          </a:p>
          <a:p>
            <a:pPr lvl="1"/>
            <a:endParaRPr lang="en-US" sz="1700" dirty="0" smtClean="0"/>
          </a:p>
          <a:p>
            <a:pPr lvl="1"/>
            <a:endParaRPr lang="en-US" sz="1700" dirty="0" smtClean="0"/>
          </a:p>
          <a:p>
            <a:pPr lvl="1"/>
            <a:endParaRPr lang="en-US" sz="1700" dirty="0" smtClean="0"/>
          </a:p>
          <a:p>
            <a:pPr lvl="1"/>
            <a:endParaRPr lang="en-US" sz="1700" dirty="0" smtClean="0"/>
          </a:p>
          <a:p>
            <a:endParaRPr lang="en-US" sz="1700" dirty="0" smtClean="0"/>
          </a:p>
          <a:p>
            <a:endParaRPr lang="en-US" sz="1700" dirty="0" smtClean="0"/>
          </a:p>
        </p:txBody>
      </p:sp>
      <p:sp>
        <p:nvSpPr>
          <p:cNvPr id="71" name="Rectangle 70"/>
          <p:cNvSpPr/>
          <p:nvPr/>
        </p:nvSpPr>
        <p:spPr>
          <a:xfrm>
            <a:off x="685807" y="2365653"/>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2" name="Rectangle 71"/>
          <p:cNvSpPr/>
          <p:nvPr/>
        </p:nvSpPr>
        <p:spPr>
          <a:xfrm>
            <a:off x="685807" y="3889653"/>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Barracuda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3" name="Rectangle 72"/>
          <p:cNvSpPr/>
          <p:nvPr/>
        </p:nvSpPr>
        <p:spPr>
          <a:xfrm>
            <a:off x="2819407" y="3013353"/>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74" name="Elbow Connector 73"/>
          <p:cNvCxnSpPr>
            <a:stCxn id="71" idx="3"/>
            <a:endCxn id="73" idx="1"/>
          </p:cNvCxnSpPr>
          <p:nvPr/>
        </p:nvCxnSpPr>
        <p:spPr>
          <a:xfrm>
            <a:off x="2057407" y="2670453"/>
            <a:ext cx="762000" cy="762000"/>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75" name="Elbow Connector 74"/>
          <p:cNvCxnSpPr>
            <a:stCxn id="72" idx="3"/>
            <a:endCxn id="73" idx="1"/>
          </p:cNvCxnSpPr>
          <p:nvPr/>
        </p:nvCxnSpPr>
        <p:spPr>
          <a:xfrm flipV="1">
            <a:off x="2057407" y="3432453"/>
            <a:ext cx="762000" cy="762000"/>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sp>
        <p:nvSpPr>
          <p:cNvPr id="76" name="TextBox 75"/>
          <p:cNvSpPr txBox="1"/>
          <p:nvPr/>
        </p:nvSpPr>
        <p:spPr>
          <a:xfrm>
            <a:off x="2819407" y="3841254"/>
            <a:ext cx="12954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shared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77" name="TextBox 76"/>
          <p:cNvSpPr txBox="1"/>
          <p:nvPr/>
        </p:nvSpPr>
        <p:spPr>
          <a:xfrm>
            <a:off x="685807" y="2975253"/>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78" name="TextBox 77"/>
          <p:cNvSpPr txBox="1"/>
          <p:nvPr/>
        </p:nvSpPr>
        <p:spPr>
          <a:xfrm>
            <a:off x="690973" y="4499253"/>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79" name="TextBox 78"/>
          <p:cNvSpPr txBox="1"/>
          <p:nvPr/>
        </p:nvSpPr>
        <p:spPr>
          <a:xfrm>
            <a:off x="2805200" y="2634936"/>
            <a:ext cx="1511952"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Capacity = K</a:t>
            </a:r>
            <a:r>
              <a:rPr kumimoji="0" lang="en-US" sz="1800" b="0" i="0" u="none" strike="noStrike" kern="0" cap="none" spc="0" normalizeH="0" baseline="-25000" noProof="0" dirty="0" smtClean="0">
                <a:ln>
                  <a:noFill/>
                </a:ln>
                <a:solidFill>
                  <a:sysClr val="windowText" lastClr="000000"/>
                </a:solidFill>
                <a:effectLst/>
                <a:uLnTx/>
                <a:uFillTx/>
              </a:rPr>
              <a:t>T</a:t>
            </a:r>
            <a:endParaRPr kumimoji="0" lang="en-US" sz="1800" b="0" i="0" u="none" strike="noStrike" kern="0" cap="none" spc="0" normalizeH="0" baseline="-25000" noProof="0" dirty="0">
              <a:ln>
                <a:noFill/>
              </a:ln>
              <a:solidFill>
                <a:sysClr val="windowText" lastClr="000000"/>
              </a:solidFill>
              <a:effectLst/>
              <a:uLnTx/>
              <a:uFillTx/>
            </a:endParaRPr>
          </a:p>
        </p:txBody>
      </p:sp>
      <p:sp>
        <p:nvSpPr>
          <p:cNvPr id="80" name="TextBox 79"/>
          <p:cNvSpPr txBox="1"/>
          <p:nvPr/>
        </p:nvSpPr>
        <p:spPr>
          <a:xfrm>
            <a:off x="640604" y="1973675"/>
            <a:ext cx="151996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Capacity = K</a:t>
            </a:r>
            <a:r>
              <a:rPr kumimoji="0" lang="en-US" sz="1800" b="0" i="0" u="none" strike="noStrike" kern="0" cap="none" spc="0" normalizeH="0" baseline="-25000" noProof="0" dirty="0" smtClean="0">
                <a:ln>
                  <a:noFill/>
                </a:ln>
                <a:solidFill>
                  <a:sysClr val="windowText" lastClr="000000"/>
                </a:solidFill>
                <a:effectLst/>
                <a:uLnTx/>
                <a:uFillTx/>
              </a:rPr>
              <a:t>C</a:t>
            </a:r>
            <a:endParaRPr kumimoji="0" lang="en-US" sz="1800" b="0" i="0" u="none" strike="noStrike" kern="0" cap="none" spc="0" normalizeH="0" baseline="-25000" noProof="0" dirty="0">
              <a:ln>
                <a:noFill/>
              </a:ln>
              <a:solidFill>
                <a:sysClr val="windowText" lastClr="000000"/>
              </a:solidFill>
              <a:effectLst/>
              <a:uLnTx/>
              <a:uFillTx/>
            </a:endParaRPr>
          </a:p>
        </p:txBody>
      </p:sp>
      <p:sp>
        <p:nvSpPr>
          <p:cNvPr id="81" name="TextBox 80"/>
          <p:cNvSpPr txBox="1"/>
          <p:nvPr/>
        </p:nvSpPr>
        <p:spPr>
          <a:xfrm>
            <a:off x="653519" y="3520922"/>
            <a:ext cx="1519968"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Capacity = K</a:t>
            </a:r>
            <a:r>
              <a:rPr kumimoji="0" lang="en-US" sz="1800" b="0" i="0" u="none" strike="noStrike" kern="0" cap="none" spc="0" normalizeH="0" baseline="-25000" noProof="0" dirty="0" smtClean="0">
                <a:ln>
                  <a:noFill/>
                </a:ln>
                <a:solidFill>
                  <a:sysClr val="windowText" lastClr="000000"/>
                </a:solidFill>
                <a:effectLst/>
                <a:uLnTx/>
                <a:uFillTx/>
              </a:rPr>
              <a:t>B</a:t>
            </a:r>
            <a:endParaRPr kumimoji="0" lang="en-US" sz="1800" b="0" i="0" u="none" strike="noStrike" kern="0" cap="none" spc="0" normalizeH="0" baseline="-25000" noProof="0" dirty="0">
              <a:ln>
                <a:noFill/>
              </a:ln>
              <a:solidFill>
                <a:sysClr val="windowText" lastClr="000000"/>
              </a:solidFill>
              <a:effectLst/>
              <a:uLnTx/>
              <a:uFillTx/>
            </a:endParaRPr>
          </a:p>
        </p:txBody>
      </p:sp>
      <p:sp>
        <p:nvSpPr>
          <p:cNvPr id="82" name="TextBox 81"/>
          <p:cNvSpPr txBox="1"/>
          <p:nvPr/>
        </p:nvSpPr>
        <p:spPr>
          <a:xfrm>
            <a:off x="5066654" y="2671100"/>
            <a:ext cx="3837122" cy="175432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a:t>
            </a:r>
            <a:r>
              <a:rPr lang="en-US" sz="1800" b="0" kern="0" dirty="0" smtClean="0">
                <a:solidFill>
                  <a:sysClr val="windowText" lastClr="000000"/>
                </a:solidFill>
              </a:rPr>
              <a:t>Production </a:t>
            </a:r>
            <a:r>
              <a:rPr lang="en-US" sz="1800" b="0" kern="0" dirty="0" err="1" smtClean="0">
                <a:solidFill>
                  <a:sysClr val="windowText" lastClr="000000"/>
                </a:solidFill>
              </a:rPr>
              <a:t>x</a:t>
            </a:r>
            <a:r>
              <a:rPr lang="en-US" sz="1800" b="0" kern="0" baseline="-25000" dirty="0" err="1" smtClean="0">
                <a:solidFill>
                  <a:sysClr val="windowText" lastClr="000000"/>
                </a:solidFill>
              </a:rPr>
              <a:t>C</a:t>
            </a:r>
            <a:r>
              <a:rPr lang="en-US" sz="1800" b="0" kern="0" baseline="-25000" dirty="0" smtClean="0">
                <a:solidFill>
                  <a:sysClr val="windowText" lastClr="000000"/>
                </a:solidFill>
              </a:rPr>
              <a:t> </a:t>
            </a:r>
            <a:r>
              <a:rPr kumimoji="0" lang="en-US" sz="1800" b="0" i="0" u="sng" strike="noStrike" kern="0" cap="none" spc="0" normalizeH="0" baseline="0" noProof="0" dirty="0" smtClean="0">
                <a:ln>
                  <a:noFill/>
                </a:ln>
                <a:solidFill>
                  <a:sysClr val="windowText" lastClr="000000"/>
                </a:solidFill>
                <a:effectLst/>
                <a:uLnTx/>
                <a:uFillTx/>
              </a:rPr>
              <a:t>&lt;</a:t>
            </a:r>
            <a:r>
              <a:rPr kumimoji="0" lang="en-US" sz="1800" b="0" i="0" u="none" strike="noStrike" kern="0" cap="none" spc="0" normalizeH="0" baseline="0" noProof="0" dirty="0" smtClean="0">
                <a:ln>
                  <a:noFill/>
                </a:ln>
                <a:solidFill>
                  <a:sysClr val="windowText" lastClr="000000"/>
                </a:solidFill>
                <a:effectLst/>
                <a:uLnTx/>
                <a:uFillTx/>
              </a:rPr>
              <a:t> K</a:t>
            </a:r>
            <a:r>
              <a:rPr kumimoji="0" lang="en-US" sz="1800" b="0" i="0" u="none" strike="noStrike" kern="0" cap="none" spc="0" normalizeH="0" baseline="-25000" noProof="0" dirty="0" smtClean="0">
                <a:ln>
                  <a:noFill/>
                </a:ln>
                <a:solidFill>
                  <a:sysClr val="windowText" lastClr="000000"/>
                </a:solidFill>
                <a:effectLst/>
                <a:uLnTx/>
                <a:uFillTx/>
              </a:rPr>
              <a:t>C</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Barracuda Production </a:t>
            </a:r>
            <a:r>
              <a:rPr lang="en-US" sz="1800" b="0" kern="0" dirty="0" err="1" smtClean="0">
                <a:solidFill>
                  <a:sysClr val="windowText" lastClr="000000"/>
                </a:solidFill>
              </a:rPr>
              <a:t>x</a:t>
            </a:r>
            <a:r>
              <a:rPr lang="en-US" sz="1800" b="0" kern="0" baseline="-25000" dirty="0" err="1" smtClean="0">
                <a:solidFill>
                  <a:sysClr val="windowText" lastClr="000000"/>
                </a:solidFill>
              </a:rPr>
              <a:t>B</a:t>
            </a:r>
            <a:r>
              <a:rPr lang="en-US" sz="1800" b="0" kern="0" baseline="-25000" dirty="0" smtClean="0">
                <a:solidFill>
                  <a:sysClr val="windowText" lastClr="000000"/>
                </a:solidFill>
              </a:rPr>
              <a:t> </a:t>
            </a:r>
            <a:r>
              <a:rPr kumimoji="0" lang="en-US" sz="1800" b="0" i="0" u="sng" strike="noStrike" kern="0" cap="none" spc="0" normalizeH="0" baseline="0" noProof="0" dirty="0" smtClean="0">
                <a:ln>
                  <a:noFill/>
                </a:ln>
                <a:solidFill>
                  <a:sysClr val="windowText" lastClr="000000"/>
                </a:solidFill>
                <a:effectLst/>
                <a:uLnTx/>
                <a:uFillTx/>
              </a:rPr>
              <a:t>&lt;</a:t>
            </a:r>
            <a:r>
              <a:rPr kumimoji="0" lang="en-US" sz="1800" b="0" i="0" u="none" strike="noStrike" kern="0" cap="none" spc="0" normalizeH="0" baseline="0" noProof="0" dirty="0" smtClean="0">
                <a:ln>
                  <a:noFill/>
                </a:ln>
                <a:solidFill>
                  <a:sysClr val="windowText" lastClr="000000"/>
                </a:solidFill>
                <a:effectLst/>
                <a:uLnTx/>
                <a:uFillTx/>
              </a:rPr>
              <a:t> K</a:t>
            </a:r>
            <a:r>
              <a:rPr kumimoji="0" lang="en-US" sz="1800" b="0" i="0" u="none" strike="noStrike" kern="0" cap="none" spc="0" normalizeH="0" baseline="-25000" noProof="0" dirty="0" smtClean="0">
                <a:ln>
                  <a:noFill/>
                </a:ln>
                <a:solidFill>
                  <a:sysClr val="windowText" lastClr="000000"/>
                </a:solidFill>
                <a:effectLst/>
                <a:uLnTx/>
                <a:uFillTx/>
              </a:rPr>
              <a:t>B</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 Barracuda Production </a:t>
            </a:r>
          </a:p>
          <a:p>
            <a:pPr marL="0" marR="0" lvl="0" indent="0" defTabSz="914400" eaLnBrk="1" fontAlgn="auto" latinLnBrk="0" hangingPunct="1">
              <a:lnSpc>
                <a:spcPct val="100000"/>
              </a:lnSpc>
              <a:spcBef>
                <a:spcPts val="0"/>
              </a:spcBef>
              <a:spcAft>
                <a:spcPts val="0"/>
              </a:spcAft>
              <a:buClrTx/>
              <a:buSzTx/>
              <a:buFontTx/>
              <a:buNone/>
              <a:tabLst/>
              <a:defRPr/>
            </a:pPr>
            <a:r>
              <a:rPr lang="en-US" sz="1800" b="0" kern="0" dirty="0" err="1" smtClean="0">
                <a:solidFill>
                  <a:sysClr val="windowText" lastClr="000000"/>
                </a:solidFill>
              </a:rPr>
              <a:t>x</a:t>
            </a:r>
            <a:r>
              <a:rPr lang="en-US" sz="1800" b="0" kern="0" baseline="-25000" dirty="0" err="1" smtClean="0">
                <a:solidFill>
                  <a:sysClr val="windowText" lastClr="000000"/>
                </a:solidFill>
              </a:rPr>
              <a:t>B</a:t>
            </a:r>
            <a:r>
              <a:rPr lang="en-US" sz="1800" b="0" kern="0" baseline="-25000" dirty="0" smtClean="0">
                <a:solidFill>
                  <a:sysClr val="windowText" lastClr="000000"/>
                </a:solidFill>
              </a:rPr>
              <a:t>  </a:t>
            </a:r>
            <a:r>
              <a:rPr kumimoji="0" lang="en-US" sz="1800" b="0" i="0" u="none" strike="noStrike" kern="0" cap="none" spc="0" normalizeH="0" baseline="0" noProof="0" dirty="0" smtClean="0">
                <a:ln>
                  <a:noFill/>
                </a:ln>
                <a:solidFill>
                  <a:sysClr val="windowText" lastClr="000000"/>
                </a:solidFill>
                <a:effectLst/>
                <a:uLnTx/>
                <a:uFillTx/>
              </a:rPr>
              <a:t>+ </a:t>
            </a:r>
            <a:r>
              <a:rPr lang="en-US" sz="1800" b="0" kern="0" dirty="0" err="1" smtClean="0">
                <a:solidFill>
                  <a:sysClr val="windowText" lastClr="000000"/>
                </a:solidFill>
              </a:rPr>
              <a:t>x</a:t>
            </a:r>
            <a:r>
              <a:rPr lang="en-US" sz="1800" b="0" kern="0" baseline="-25000" dirty="0" err="1" smtClean="0">
                <a:solidFill>
                  <a:sysClr val="windowText" lastClr="000000"/>
                </a:solidFill>
              </a:rPr>
              <a:t>C</a:t>
            </a:r>
            <a:r>
              <a:rPr lang="en-US" sz="1800" b="0" kern="0" baseline="-25000" dirty="0" smtClean="0">
                <a:solidFill>
                  <a:sysClr val="windowText" lastClr="000000"/>
                </a:solidFill>
              </a:rPr>
              <a:t>  </a:t>
            </a:r>
            <a:r>
              <a:rPr kumimoji="0" lang="en-US" sz="1800" b="0" i="0" u="sng" strike="noStrike" kern="0" cap="none" spc="0" normalizeH="0" baseline="0" noProof="0" dirty="0" smtClean="0">
                <a:ln>
                  <a:noFill/>
                </a:ln>
                <a:solidFill>
                  <a:sysClr val="windowText" lastClr="000000"/>
                </a:solidFill>
                <a:effectLst/>
                <a:uLnTx/>
                <a:uFillTx/>
              </a:rPr>
              <a:t>&lt;</a:t>
            </a:r>
            <a:r>
              <a:rPr kumimoji="0" lang="en-US" sz="1800" b="0" i="0" u="none" strike="noStrike" kern="0" cap="none" spc="0" normalizeH="0" baseline="0" noProof="0" dirty="0" smtClean="0">
                <a:ln>
                  <a:noFill/>
                </a:ln>
                <a:solidFill>
                  <a:sysClr val="windowText" lastClr="000000"/>
                </a:solidFill>
                <a:effectLst/>
                <a:uLnTx/>
                <a:uFillTx/>
              </a:rPr>
              <a:t> K</a:t>
            </a:r>
            <a:r>
              <a:rPr kumimoji="0" lang="en-US" sz="1800" b="0" i="0" u="none" strike="noStrike" kern="0" cap="none" spc="0" normalizeH="0" baseline="-25000" noProof="0" dirty="0" smtClean="0">
                <a:ln>
                  <a:noFill/>
                </a:ln>
                <a:solidFill>
                  <a:sysClr val="windowText" lastClr="000000"/>
                </a:solidFill>
                <a:effectLst/>
                <a:uLnTx/>
                <a:uFillTx/>
              </a:rPr>
              <a:t>T</a:t>
            </a:r>
          </a:p>
        </p:txBody>
      </p:sp>
      <p:sp>
        <p:nvSpPr>
          <p:cNvPr id="83" name="Right Arrow 82"/>
          <p:cNvSpPr/>
          <p:nvPr/>
        </p:nvSpPr>
        <p:spPr>
          <a:xfrm>
            <a:off x="4471261" y="3169628"/>
            <a:ext cx="464949" cy="457200"/>
          </a:xfrm>
          <a:prstGeom prst="right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4" name="TextBox 83"/>
          <p:cNvSpPr txBox="1"/>
          <p:nvPr/>
        </p:nvSpPr>
        <p:spPr>
          <a:xfrm>
            <a:off x="612181" y="5287730"/>
            <a:ext cx="8152109"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Don’t forget: we also don’t want to produce more than demand in any given scenario</a:t>
            </a:r>
            <a:endParaRPr kumimoji="0" lang="en-US" sz="1800" b="0" i="0" u="none" strike="noStrike" kern="0" cap="none" spc="0" normalizeH="0" baseline="-25000" noProof="0" dirty="0" smtClean="0">
              <a:ln>
                <a:noFill/>
              </a:ln>
              <a:solidFill>
                <a:sysClr val="windowText" lastClr="000000"/>
              </a:solidFill>
              <a:effectLst/>
              <a:uLnTx/>
              <a:uFillTx/>
            </a:endParaRPr>
          </a:p>
        </p:txBody>
      </p:sp>
      <p:sp>
        <p:nvSpPr>
          <p:cNvPr id="85" name="TextBox 84"/>
          <p:cNvSpPr txBox="1"/>
          <p:nvPr/>
        </p:nvSpPr>
        <p:spPr>
          <a:xfrm>
            <a:off x="1084881" y="5974821"/>
            <a:ext cx="6881247"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If Test is the bottleneck, how should we allocate its capacity between Cheetah and Barracuda? </a:t>
            </a:r>
            <a:endParaRPr kumimoji="0" lang="en-US" sz="1800" b="0" i="0" u="none" strike="noStrike" kern="0" cap="none" spc="0" normalizeH="0" baseline="-25000" noProof="0" dirty="0" smtClean="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animBg="1"/>
      <p:bldP spid="84" grpId="0"/>
      <p:bldP spid="8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 name="Rectangle 924"/>
          <p:cNvSpPr/>
          <p:nvPr/>
        </p:nvSpPr>
        <p:spPr bwMode="auto">
          <a:xfrm>
            <a:off x="173085" y="1230722"/>
            <a:ext cx="6255945" cy="5232903"/>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
        <p:nvSpPr>
          <p:cNvPr id="2" name="Title 1"/>
          <p:cNvSpPr>
            <a:spLocks noGrp="1"/>
          </p:cNvSpPr>
          <p:nvPr>
            <p:ph type="title"/>
          </p:nvPr>
        </p:nvSpPr>
        <p:spPr/>
        <p:txBody>
          <a:bodyPr/>
          <a:lstStyle/>
          <a:p>
            <a:r>
              <a:rPr lang="en-US" dirty="0" smtClean="0"/>
              <a:t>Proposed Capacity Plan</a:t>
            </a:r>
            <a:endParaRPr lang="en-US" dirty="0"/>
          </a:p>
        </p:txBody>
      </p:sp>
      <p:sp>
        <p:nvSpPr>
          <p:cNvPr id="629" name="Rectangle 628"/>
          <p:cNvSpPr/>
          <p:nvPr/>
        </p:nvSpPr>
        <p:spPr>
          <a:xfrm>
            <a:off x="1760204" y="4288568"/>
            <a:ext cx="1356101" cy="1340603"/>
          </a:xfrm>
          <a:prstGeom prst="rect">
            <a:avLst/>
          </a:prstGeom>
          <a:solidFill>
            <a:srgbClr val="9BBB59">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grpSp>
        <p:nvGrpSpPr>
          <p:cNvPr id="630" name="Group 629"/>
          <p:cNvGrpSpPr/>
          <p:nvPr/>
        </p:nvGrpSpPr>
        <p:grpSpPr>
          <a:xfrm>
            <a:off x="1373335" y="1903495"/>
            <a:ext cx="4221500" cy="3942905"/>
            <a:chOff x="2193940" y="1931205"/>
            <a:chExt cx="4221500" cy="3942905"/>
          </a:xfrm>
        </p:grpSpPr>
        <p:sp>
          <p:nvSpPr>
            <p:cNvPr id="631" name="Rectangle 630"/>
            <p:cNvSpPr/>
            <p:nvPr/>
          </p:nvSpPr>
          <p:spPr>
            <a:xfrm>
              <a:off x="2574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2" name="Rectangle 631"/>
            <p:cNvSpPr/>
            <p:nvPr/>
          </p:nvSpPr>
          <p:spPr>
            <a:xfrm>
              <a:off x="2574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3" name="Rectangle 632"/>
            <p:cNvSpPr/>
            <p:nvPr/>
          </p:nvSpPr>
          <p:spPr>
            <a:xfrm>
              <a:off x="2574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4" name="Rectangle 633"/>
            <p:cNvSpPr/>
            <p:nvPr/>
          </p:nvSpPr>
          <p:spPr>
            <a:xfrm>
              <a:off x="2574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5" name="Rectangle 634"/>
            <p:cNvSpPr/>
            <p:nvPr/>
          </p:nvSpPr>
          <p:spPr>
            <a:xfrm>
              <a:off x="2574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6" name="Rectangle 635"/>
            <p:cNvSpPr/>
            <p:nvPr/>
          </p:nvSpPr>
          <p:spPr>
            <a:xfrm>
              <a:off x="2574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7" name="Rectangle 636"/>
            <p:cNvSpPr/>
            <p:nvPr/>
          </p:nvSpPr>
          <p:spPr>
            <a:xfrm>
              <a:off x="2574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8" name="Rectangle 637"/>
            <p:cNvSpPr/>
            <p:nvPr/>
          </p:nvSpPr>
          <p:spPr>
            <a:xfrm>
              <a:off x="2574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9" name="Rectangle 638"/>
            <p:cNvSpPr/>
            <p:nvPr/>
          </p:nvSpPr>
          <p:spPr>
            <a:xfrm>
              <a:off x="2574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0" name="Rectangle 639"/>
            <p:cNvSpPr/>
            <p:nvPr/>
          </p:nvSpPr>
          <p:spPr>
            <a:xfrm>
              <a:off x="2574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1" name="Rectangle 640"/>
            <p:cNvSpPr/>
            <p:nvPr/>
          </p:nvSpPr>
          <p:spPr>
            <a:xfrm>
              <a:off x="2574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2" name="Rectangle 641"/>
            <p:cNvSpPr/>
            <p:nvPr/>
          </p:nvSpPr>
          <p:spPr>
            <a:xfrm>
              <a:off x="2574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3" name="Rectangle 642"/>
            <p:cNvSpPr/>
            <p:nvPr/>
          </p:nvSpPr>
          <p:spPr>
            <a:xfrm>
              <a:off x="2574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4" name="Rectangle 643"/>
            <p:cNvSpPr/>
            <p:nvPr/>
          </p:nvSpPr>
          <p:spPr>
            <a:xfrm>
              <a:off x="2574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5" name="Rectangle 644"/>
            <p:cNvSpPr/>
            <p:nvPr/>
          </p:nvSpPr>
          <p:spPr>
            <a:xfrm>
              <a:off x="2803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6" name="Rectangle 645"/>
            <p:cNvSpPr/>
            <p:nvPr/>
          </p:nvSpPr>
          <p:spPr>
            <a:xfrm>
              <a:off x="2803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7" name="Rectangle 646"/>
            <p:cNvSpPr/>
            <p:nvPr/>
          </p:nvSpPr>
          <p:spPr>
            <a:xfrm>
              <a:off x="2803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8" name="Rectangle 647"/>
            <p:cNvSpPr/>
            <p:nvPr/>
          </p:nvSpPr>
          <p:spPr>
            <a:xfrm>
              <a:off x="2803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9" name="Rectangle 648"/>
            <p:cNvSpPr/>
            <p:nvPr/>
          </p:nvSpPr>
          <p:spPr>
            <a:xfrm>
              <a:off x="2803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0" name="Rectangle 649"/>
            <p:cNvSpPr/>
            <p:nvPr/>
          </p:nvSpPr>
          <p:spPr>
            <a:xfrm>
              <a:off x="2803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1" name="Rectangle 650"/>
            <p:cNvSpPr/>
            <p:nvPr/>
          </p:nvSpPr>
          <p:spPr>
            <a:xfrm>
              <a:off x="2803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2" name="Rectangle 651"/>
            <p:cNvSpPr/>
            <p:nvPr/>
          </p:nvSpPr>
          <p:spPr>
            <a:xfrm>
              <a:off x="2803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3" name="Rectangle 652"/>
            <p:cNvSpPr/>
            <p:nvPr/>
          </p:nvSpPr>
          <p:spPr>
            <a:xfrm>
              <a:off x="2803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4" name="Rectangle 653"/>
            <p:cNvSpPr/>
            <p:nvPr/>
          </p:nvSpPr>
          <p:spPr>
            <a:xfrm>
              <a:off x="2803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5" name="Rectangle 654"/>
            <p:cNvSpPr/>
            <p:nvPr/>
          </p:nvSpPr>
          <p:spPr>
            <a:xfrm>
              <a:off x="2803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6" name="Rectangle 655"/>
            <p:cNvSpPr/>
            <p:nvPr/>
          </p:nvSpPr>
          <p:spPr>
            <a:xfrm>
              <a:off x="2803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7" name="Rectangle 656"/>
            <p:cNvSpPr/>
            <p:nvPr/>
          </p:nvSpPr>
          <p:spPr>
            <a:xfrm>
              <a:off x="2803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8" name="Rectangle 657"/>
            <p:cNvSpPr/>
            <p:nvPr/>
          </p:nvSpPr>
          <p:spPr>
            <a:xfrm>
              <a:off x="2803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9" name="Rectangle 658"/>
            <p:cNvSpPr/>
            <p:nvPr/>
          </p:nvSpPr>
          <p:spPr>
            <a:xfrm>
              <a:off x="2574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0" name="Rectangle 659"/>
            <p:cNvSpPr/>
            <p:nvPr/>
          </p:nvSpPr>
          <p:spPr>
            <a:xfrm>
              <a:off x="2574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1" name="Rectangle 660"/>
            <p:cNvSpPr/>
            <p:nvPr/>
          </p:nvSpPr>
          <p:spPr>
            <a:xfrm>
              <a:off x="2803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2" name="Rectangle 661"/>
            <p:cNvSpPr/>
            <p:nvPr/>
          </p:nvSpPr>
          <p:spPr>
            <a:xfrm>
              <a:off x="2803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3" name="Rectangle 662"/>
            <p:cNvSpPr/>
            <p:nvPr/>
          </p:nvSpPr>
          <p:spPr>
            <a:xfrm>
              <a:off x="3032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4" name="Rectangle 663"/>
            <p:cNvSpPr/>
            <p:nvPr/>
          </p:nvSpPr>
          <p:spPr>
            <a:xfrm>
              <a:off x="3032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5" name="Rectangle 664"/>
            <p:cNvSpPr/>
            <p:nvPr/>
          </p:nvSpPr>
          <p:spPr>
            <a:xfrm>
              <a:off x="3032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6" name="Rectangle 665"/>
            <p:cNvSpPr/>
            <p:nvPr/>
          </p:nvSpPr>
          <p:spPr>
            <a:xfrm>
              <a:off x="3032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7" name="Rectangle 666"/>
            <p:cNvSpPr/>
            <p:nvPr/>
          </p:nvSpPr>
          <p:spPr>
            <a:xfrm>
              <a:off x="3032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8" name="Rectangle 667"/>
            <p:cNvSpPr/>
            <p:nvPr/>
          </p:nvSpPr>
          <p:spPr>
            <a:xfrm>
              <a:off x="3032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9" name="Rectangle 668"/>
            <p:cNvSpPr/>
            <p:nvPr/>
          </p:nvSpPr>
          <p:spPr>
            <a:xfrm>
              <a:off x="3032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0" name="Rectangle 669"/>
            <p:cNvSpPr/>
            <p:nvPr/>
          </p:nvSpPr>
          <p:spPr>
            <a:xfrm>
              <a:off x="3032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1" name="Rectangle 670"/>
            <p:cNvSpPr/>
            <p:nvPr/>
          </p:nvSpPr>
          <p:spPr>
            <a:xfrm>
              <a:off x="3032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2" name="Rectangle 671"/>
            <p:cNvSpPr/>
            <p:nvPr/>
          </p:nvSpPr>
          <p:spPr>
            <a:xfrm>
              <a:off x="3032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3" name="Rectangle 672"/>
            <p:cNvSpPr/>
            <p:nvPr/>
          </p:nvSpPr>
          <p:spPr>
            <a:xfrm>
              <a:off x="3032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4" name="Rectangle 673"/>
            <p:cNvSpPr/>
            <p:nvPr/>
          </p:nvSpPr>
          <p:spPr>
            <a:xfrm>
              <a:off x="3032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5" name="Rectangle 674"/>
            <p:cNvSpPr/>
            <p:nvPr/>
          </p:nvSpPr>
          <p:spPr>
            <a:xfrm>
              <a:off x="3032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6" name="Rectangle 675"/>
            <p:cNvSpPr/>
            <p:nvPr/>
          </p:nvSpPr>
          <p:spPr>
            <a:xfrm>
              <a:off x="3032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7" name="Rectangle 676"/>
            <p:cNvSpPr/>
            <p:nvPr/>
          </p:nvSpPr>
          <p:spPr>
            <a:xfrm>
              <a:off x="3260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8" name="Rectangle 677"/>
            <p:cNvSpPr/>
            <p:nvPr/>
          </p:nvSpPr>
          <p:spPr>
            <a:xfrm>
              <a:off x="3260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9" name="Rectangle 678"/>
            <p:cNvSpPr/>
            <p:nvPr/>
          </p:nvSpPr>
          <p:spPr>
            <a:xfrm>
              <a:off x="3260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0" name="Rectangle 679"/>
            <p:cNvSpPr/>
            <p:nvPr/>
          </p:nvSpPr>
          <p:spPr>
            <a:xfrm>
              <a:off x="3260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1" name="Rectangle 680"/>
            <p:cNvSpPr/>
            <p:nvPr/>
          </p:nvSpPr>
          <p:spPr>
            <a:xfrm>
              <a:off x="3260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2" name="Rectangle 681"/>
            <p:cNvSpPr/>
            <p:nvPr/>
          </p:nvSpPr>
          <p:spPr>
            <a:xfrm>
              <a:off x="3260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3" name="Rectangle 682"/>
            <p:cNvSpPr/>
            <p:nvPr/>
          </p:nvSpPr>
          <p:spPr>
            <a:xfrm>
              <a:off x="3260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4" name="Rectangle 683"/>
            <p:cNvSpPr/>
            <p:nvPr/>
          </p:nvSpPr>
          <p:spPr>
            <a:xfrm>
              <a:off x="3260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5" name="Rectangle 684"/>
            <p:cNvSpPr/>
            <p:nvPr/>
          </p:nvSpPr>
          <p:spPr>
            <a:xfrm>
              <a:off x="3260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6" name="Rectangle 685"/>
            <p:cNvSpPr/>
            <p:nvPr/>
          </p:nvSpPr>
          <p:spPr>
            <a:xfrm>
              <a:off x="3260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7" name="Rectangle 686"/>
            <p:cNvSpPr/>
            <p:nvPr/>
          </p:nvSpPr>
          <p:spPr>
            <a:xfrm>
              <a:off x="3260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8" name="Rectangle 687"/>
            <p:cNvSpPr/>
            <p:nvPr/>
          </p:nvSpPr>
          <p:spPr>
            <a:xfrm>
              <a:off x="3260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9" name="Rectangle 688"/>
            <p:cNvSpPr/>
            <p:nvPr/>
          </p:nvSpPr>
          <p:spPr>
            <a:xfrm>
              <a:off x="3260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0" name="Rectangle 689"/>
            <p:cNvSpPr/>
            <p:nvPr/>
          </p:nvSpPr>
          <p:spPr>
            <a:xfrm>
              <a:off x="3260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1" name="Rectangle 690"/>
            <p:cNvSpPr/>
            <p:nvPr/>
          </p:nvSpPr>
          <p:spPr>
            <a:xfrm>
              <a:off x="3032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2" name="Rectangle 691"/>
            <p:cNvSpPr/>
            <p:nvPr/>
          </p:nvSpPr>
          <p:spPr>
            <a:xfrm>
              <a:off x="3032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3" name="Rectangle 692"/>
            <p:cNvSpPr/>
            <p:nvPr/>
          </p:nvSpPr>
          <p:spPr>
            <a:xfrm>
              <a:off x="3260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4" name="Rectangle 693"/>
            <p:cNvSpPr/>
            <p:nvPr/>
          </p:nvSpPr>
          <p:spPr>
            <a:xfrm>
              <a:off x="3260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5" name="Rectangle 694"/>
            <p:cNvSpPr/>
            <p:nvPr/>
          </p:nvSpPr>
          <p:spPr>
            <a:xfrm>
              <a:off x="3489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6" name="Rectangle 695"/>
            <p:cNvSpPr/>
            <p:nvPr/>
          </p:nvSpPr>
          <p:spPr>
            <a:xfrm>
              <a:off x="3489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7" name="Rectangle 696"/>
            <p:cNvSpPr/>
            <p:nvPr/>
          </p:nvSpPr>
          <p:spPr>
            <a:xfrm>
              <a:off x="3489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8" name="Rectangle 697"/>
            <p:cNvSpPr/>
            <p:nvPr/>
          </p:nvSpPr>
          <p:spPr>
            <a:xfrm>
              <a:off x="3489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9" name="Rectangle 698"/>
            <p:cNvSpPr/>
            <p:nvPr/>
          </p:nvSpPr>
          <p:spPr>
            <a:xfrm>
              <a:off x="3489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0" name="Rectangle 699"/>
            <p:cNvSpPr/>
            <p:nvPr/>
          </p:nvSpPr>
          <p:spPr>
            <a:xfrm>
              <a:off x="3489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1" name="Rectangle 700"/>
            <p:cNvSpPr/>
            <p:nvPr/>
          </p:nvSpPr>
          <p:spPr>
            <a:xfrm>
              <a:off x="3489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2" name="Rectangle 701"/>
            <p:cNvSpPr/>
            <p:nvPr/>
          </p:nvSpPr>
          <p:spPr>
            <a:xfrm>
              <a:off x="3489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3" name="Rectangle 702"/>
            <p:cNvSpPr/>
            <p:nvPr/>
          </p:nvSpPr>
          <p:spPr>
            <a:xfrm>
              <a:off x="3489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4" name="Rectangle 703"/>
            <p:cNvSpPr/>
            <p:nvPr/>
          </p:nvSpPr>
          <p:spPr>
            <a:xfrm>
              <a:off x="3489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5" name="Rectangle 704"/>
            <p:cNvSpPr/>
            <p:nvPr/>
          </p:nvSpPr>
          <p:spPr>
            <a:xfrm>
              <a:off x="3489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6" name="Rectangle 705"/>
            <p:cNvSpPr/>
            <p:nvPr/>
          </p:nvSpPr>
          <p:spPr>
            <a:xfrm>
              <a:off x="3489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7" name="Rectangle 706"/>
            <p:cNvSpPr/>
            <p:nvPr/>
          </p:nvSpPr>
          <p:spPr>
            <a:xfrm>
              <a:off x="3489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8" name="Rectangle 707"/>
            <p:cNvSpPr/>
            <p:nvPr/>
          </p:nvSpPr>
          <p:spPr>
            <a:xfrm>
              <a:off x="3489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9" name="Rectangle 708"/>
            <p:cNvSpPr/>
            <p:nvPr/>
          </p:nvSpPr>
          <p:spPr>
            <a:xfrm>
              <a:off x="3717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0" name="Rectangle 709"/>
            <p:cNvSpPr/>
            <p:nvPr/>
          </p:nvSpPr>
          <p:spPr>
            <a:xfrm>
              <a:off x="3717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1" name="Rectangle 710"/>
            <p:cNvSpPr/>
            <p:nvPr/>
          </p:nvSpPr>
          <p:spPr>
            <a:xfrm>
              <a:off x="3717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2" name="Rectangle 711"/>
            <p:cNvSpPr/>
            <p:nvPr/>
          </p:nvSpPr>
          <p:spPr>
            <a:xfrm>
              <a:off x="3717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3" name="Rectangle 712"/>
            <p:cNvSpPr/>
            <p:nvPr/>
          </p:nvSpPr>
          <p:spPr>
            <a:xfrm>
              <a:off x="3717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4" name="Rectangle 713"/>
            <p:cNvSpPr/>
            <p:nvPr/>
          </p:nvSpPr>
          <p:spPr>
            <a:xfrm>
              <a:off x="3717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5" name="Rectangle 714"/>
            <p:cNvSpPr/>
            <p:nvPr/>
          </p:nvSpPr>
          <p:spPr>
            <a:xfrm>
              <a:off x="3717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6" name="Rectangle 715"/>
            <p:cNvSpPr/>
            <p:nvPr/>
          </p:nvSpPr>
          <p:spPr>
            <a:xfrm>
              <a:off x="3717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7" name="Rectangle 716"/>
            <p:cNvSpPr/>
            <p:nvPr/>
          </p:nvSpPr>
          <p:spPr>
            <a:xfrm>
              <a:off x="3717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8" name="Rectangle 717"/>
            <p:cNvSpPr/>
            <p:nvPr/>
          </p:nvSpPr>
          <p:spPr>
            <a:xfrm>
              <a:off x="3717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9" name="Rectangle 718"/>
            <p:cNvSpPr/>
            <p:nvPr/>
          </p:nvSpPr>
          <p:spPr>
            <a:xfrm>
              <a:off x="3717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0" name="Rectangle 719"/>
            <p:cNvSpPr/>
            <p:nvPr/>
          </p:nvSpPr>
          <p:spPr>
            <a:xfrm>
              <a:off x="3717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1" name="Rectangle 720"/>
            <p:cNvSpPr/>
            <p:nvPr/>
          </p:nvSpPr>
          <p:spPr>
            <a:xfrm>
              <a:off x="3717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2" name="Rectangle 721"/>
            <p:cNvSpPr/>
            <p:nvPr/>
          </p:nvSpPr>
          <p:spPr>
            <a:xfrm>
              <a:off x="3717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3" name="Rectangle 722"/>
            <p:cNvSpPr/>
            <p:nvPr/>
          </p:nvSpPr>
          <p:spPr>
            <a:xfrm>
              <a:off x="3489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4" name="Rectangle 723"/>
            <p:cNvSpPr/>
            <p:nvPr/>
          </p:nvSpPr>
          <p:spPr>
            <a:xfrm>
              <a:off x="3489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5" name="Rectangle 724"/>
            <p:cNvSpPr/>
            <p:nvPr/>
          </p:nvSpPr>
          <p:spPr>
            <a:xfrm>
              <a:off x="3717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6" name="Rectangle 725"/>
            <p:cNvSpPr/>
            <p:nvPr/>
          </p:nvSpPr>
          <p:spPr>
            <a:xfrm>
              <a:off x="3717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7" name="Rectangle 726"/>
            <p:cNvSpPr/>
            <p:nvPr/>
          </p:nvSpPr>
          <p:spPr>
            <a:xfrm>
              <a:off x="3946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8" name="Rectangle 727"/>
            <p:cNvSpPr/>
            <p:nvPr/>
          </p:nvSpPr>
          <p:spPr>
            <a:xfrm>
              <a:off x="3946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9" name="Rectangle 728"/>
            <p:cNvSpPr/>
            <p:nvPr/>
          </p:nvSpPr>
          <p:spPr>
            <a:xfrm>
              <a:off x="3946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0" name="Rectangle 729"/>
            <p:cNvSpPr/>
            <p:nvPr/>
          </p:nvSpPr>
          <p:spPr>
            <a:xfrm>
              <a:off x="3946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1" name="Rectangle 730"/>
            <p:cNvSpPr/>
            <p:nvPr/>
          </p:nvSpPr>
          <p:spPr>
            <a:xfrm>
              <a:off x="3946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2" name="Rectangle 731"/>
            <p:cNvSpPr/>
            <p:nvPr/>
          </p:nvSpPr>
          <p:spPr>
            <a:xfrm>
              <a:off x="3946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3" name="Rectangle 732"/>
            <p:cNvSpPr/>
            <p:nvPr/>
          </p:nvSpPr>
          <p:spPr>
            <a:xfrm>
              <a:off x="3946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4" name="Rectangle 733"/>
            <p:cNvSpPr/>
            <p:nvPr/>
          </p:nvSpPr>
          <p:spPr>
            <a:xfrm>
              <a:off x="3946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5" name="Rectangle 734"/>
            <p:cNvSpPr/>
            <p:nvPr/>
          </p:nvSpPr>
          <p:spPr>
            <a:xfrm>
              <a:off x="3946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6" name="Rectangle 735"/>
            <p:cNvSpPr/>
            <p:nvPr/>
          </p:nvSpPr>
          <p:spPr>
            <a:xfrm>
              <a:off x="3946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7" name="Rectangle 736"/>
            <p:cNvSpPr/>
            <p:nvPr/>
          </p:nvSpPr>
          <p:spPr>
            <a:xfrm>
              <a:off x="3946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8" name="Rectangle 737"/>
            <p:cNvSpPr/>
            <p:nvPr/>
          </p:nvSpPr>
          <p:spPr>
            <a:xfrm>
              <a:off x="3946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9" name="Rectangle 738"/>
            <p:cNvSpPr/>
            <p:nvPr/>
          </p:nvSpPr>
          <p:spPr>
            <a:xfrm>
              <a:off x="3946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0" name="Rectangle 739"/>
            <p:cNvSpPr/>
            <p:nvPr/>
          </p:nvSpPr>
          <p:spPr>
            <a:xfrm>
              <a:off x="3946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1" name="Rectangle 740"/>
            <p:cNvSpPr/>
            <p:nvPr/>
          </p:nvSpPr>
          <p:spPr>
            <a:xfrm>
              <a:off x="4175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2" name="Rectangle 741"/>
            <p:cNvSpPr/>
            <p:nvPr/>
          </p:nvSpPr>
          <p:spPr>
            <a:xfrm>
              <a:off x="4175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3" name="Rectangle 742"/>
            <p:cNvSpPr/>
            <p:nvPr/>
          </p:nvSpPr>
          <p:spPr>
            <a:xfrm>
              <a:off x="4175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4" name="Rectangle 743"/>
            <p:cNvSpPr/>
            <p:nvPr/>
          </p:nvSpPr>
          <p:spPr>
            <a:xfrm>
              <a:off x="4175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5" name="Rectangle 744"/>
            <p:cNvSpPr/>
            <p:nvPr/>
          </p:nvSpPr>
          <p:spPr>
            <a:xfrm>
              <a:off x="4175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6" name="Rectangle 745"/>
            <p:cNvSpPr/>
            <p:nvPr/>
          </p:nvSpPr>
          <p:spPr>
            <a:xfrm>
              <a:off x="4175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7" name="Rectangle 746"/>
            <p:cNvSpPr/>
            <p:nvPr/>
          </p:nvSpPr>
          <p:spPr>
            <a:xfrm>
              <a:off x="4175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8" name="Rectangle 747"/>
            <p:cNvSpPr/>
            <p:nvPr/>
          </p:nvSpPr>
          <p:spPr>
            <a:xfrm>
              <a:off x="4175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9" name="Rectangle 748"/>
            <p:cNvSpPr/>
            <p:nvPr/>
          </p:nvSpPr>
          <p:spPr>
            <a:xfrm>
              <a:off x="4175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0" name="Rectangle 749"/>
            <p:cNvSpPr/>
            <p:nvPr/>
          </p:nvSpPr>
          <p:spPr>
            <a:xfrm>
              <a:off x="4175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1" name="Rectangle 750"/>
            <p:cNvSpPr/>
            <p:nvPr/>
          </p:nvSpPr>
          <p:spPr>
            <a:xfrm>
              <a:off x="4175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2" name="Rectangle 751"/>
            <p:cNvSpPr/>
            <p:nvPr/>
          </p:nvSpPr>
          <p:spPr>
            <a:xfrm>
              <a:off x="4175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3" name="Rectangle 752"/>
            <p:cNvSpPr/>
            <p:nvPr/>
          </p:nvSpPr>
          <p:spPr>
            <a:xfrm>
              <a:off x="4175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4" name="Rectangle 753"/>
            <p:cNvSpPr/>
            <p:nvPr/>
          </p:nvSpPr>
          <p:spPr>
            <a:xfrm>
              <a:off x="4175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5" name="Rectangle 754"/>
            <p:cNvSpPr/>
            <p:nvPr/>
          </p:nvSpPr>
          <p:spPr>
            <a:xfrm>
              <a:off x="3946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6" name="Rectangle 755"/>
            <p:cNvSpPr/>
            <p:nvPr/>
          </p:nvSpPr>
          <p:spPr>
            <a:xfrm>
              <a:off x="3946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7" name="Rectangle 756"/>
            <p:cNvSpPr/>
            <p:nvPr/>
          </p:nvSpPr>
          <p:spPr>
            <a:xfrm>
              <a:off x="4175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8" name="Rectangle 757"/>
            <p:cNvSpPr/>
            <p:nvPr/>
          </p:nvSpPr>
          <p:spPr>
            <a:xfrm>
              <a:off x="4175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9" name="Rectangle 758"/>
            <p:cNvSpPr/>
            <p:nvPr/>
          </p:nvSpPr>
          <p:spPr>
            <a:xfrm>
              <a:off x="4403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0" name="Rectangle 759"/>
            <p:cNvSpPr/>
            <p:nvPr/>
          </p:nvSpPr>
          <p:spPr>
            <a:xfrm>
              <a:off x="4403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1" name="Rectangle 760"/>
            <p:cNvSpPr/>
            <p:nvPr/>
          </p:nvSpPr>
          <p:spPr>
            <a:xfrm>
              <a:off x="4403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2" name="Rectangle 761"/>
            <p:cNvSpPr/>
            <p:nvPr/>
          </p:nvSpPr>
          <p:spPr>
            <a:xfrm>
              <a:off x="4403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3" name="Rectangle 762"/>
            <p:cNvSpPr/>
            <p:nvPr/>
          </p:nvSpPr>
          <p:spPr>
            <a:xfrm>
              <a:off x="4403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4" name="Rectangle 763"/>
            <p:cNvSpPr/>
            <p:nvPr/>
          </p:nvSpPr>
          <p:spPr>
            <a:xfrm>
              <a:off x="4403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5" name="Rectangle 764"/>
            <p:cNvSpPr/>
            <p:nvPr/>
          </p:nvSpPr>
          <p:spPr>
            <a:xfrm>
              <a:off x="4403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6" name="Rectangle 765"/>
            <p:cNvSpPr/>
            <p:nvPr/>
          </p:nvSpPr>
          <p:spPr>
            <a:xfrm>
              <a:off x="4403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7" name="Rectangle 766"/>
            <p:cNvSpPr/>
            <p:nvPr/>
          </p:nvSpPr>
          <p:spPr>
            <a:xfrm>
              <a:off x="4403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8" name="Rectangle 767"/>
            <p:cNvSpPr/>
            <p:nvPr/>
          </p:nvSpPr>
          <p:spPr>
            <a:xfrm>
              <a:off x="4403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9" name="Rectangle 768"/>
            <p:cNvSpPr/>
            <p:nvPr/>
          </p:nvSpPr>
          <p:spPr>
            <a:xfrm>
              <a:off x="4403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0" name="Rectangle 769"/>
            <p:cNvSpPr/>
            <p:nvPr/>
          </p:nvSpPr>
          <p:spPr>
            <a:xfrm>
              <a:off x="4403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1" name="Rectangle 770"/>
            <p:cNvSpPr/>
            <p:nvPr/>
          </p:nvSpPr>
          <p:spPr>
            <a:xfrm>
              <a:off x="4403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2" name="Rectangle 771"/>
            <p:cNvSpPr/>
            <p:nvPr/>
          </p:nvSpPr>
          <p:spPr>
            <a:xfrm>
              <a:off x="4403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3" name="Rectangle 772"/>
            <p:cNvSpPr/>
            <p:nvPr/>
          </p:nvSpPr>
          <p:spPr>
            <a:xfrm>
              <a:off x="4632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4" name="Rectangle 773"/>
            <p:cNvSpPr/>
            <p:nvPr/>
          </p:nvSpPr>
          <p:spPr>
            <a:xfrm>
              <a:off x="4632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5" name="Rectangle 774"/>
            <p:cNvSpPr/>
            <p:nvPr/>
          </p:nvSpPr>
          <p:spPr>
            <a:xfrm>
              <a:off x="4632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6" name="Rectangle 775"/>
            <p:cNvSpPr/>
            <p:nvPr/>
          </p:nvSpPr>
          <p:spPr>
            <a:xfrm>
              <a:off x="4632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7" name="Rectangle 776"/>
            <p:cNvSpPr/>
            <p:nvPr/>
          </p:nvSpPr>
          <p:spPr>
            <a:xfrm>
              <a:off x="4632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8" name="Rectangle 777"/>
            <p:cNvSpPr/>
            <p:nvPr/>
          </p:nvSpPr>
          <p:spPr>
            <a:xfrm>
              <a:off x="4632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9" name="Rectangle 778"/>
            <p:cNvSpPr/>
            <p:nvPr/>
          </p:nvSpPr>
          <p:spPr>
            <a:xfrm>
              <a:off x="4632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0" name="Rectangle 779"/>
            <p:cNvSpPr/>
            <p:nvPr/>
          </p:nvSpPr>
          <p:spPr>
            <a:xfrm>
              <a:off x="4632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1" name="Rectangle 780"/>
            <p:cNvSpPr/>
            <p:nvPr/>
          </p:nvSpPr>
          <p:spPr>
            <a:xfrm>
              <a:off x="4632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2" name="Rectangle 781"/>
            <p:cNvSpPr/>
            <p:nvPr/>
          </p:nvSpPr>
          <p:spPr>
            <a:xfrm>
              <a:off x="4632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3" name="Rectangle 782"/>
            <p:cNvSpPr/>
            <p:nvPr/>
          </p:nvSpPr>
          <p:spPr>
            <a:xfrm>
              <a:off x="4632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4" name="Rectangle 783"/>
            <p:cNvSpPr/>
            <p:nvPr/>
          </p:nvSpPr>
          <p:spPr>
            <a:xfrm>
              <a:off x="4632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5" name="Rectangle 784"/>
            <p:cNvSpPr/>
            <p:nvPr/>
          </p:nvSpPr>
          <p:spPr>
            <a:xfrm>
              <a:off x="4632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6" name="Rectangle 785"/>
            <p:cNvSpPr/>
            <p:nvPr/>
          </p:nvSpPr>
          <p:spPr>
            <a:xfrm>
              <a:off x="4632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7" name="Rectangle 786"/>
            <p:cNvSpPr/>
            <p:nvPr/>
          </p:nvSpPr>
          <p:spPr>
            <a:xfrm>
              <a:off x="4403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8" name="Rectangle 787"/>
            <p:cNvSpPr/>
            <p:nvPr/>
          </p:nvSpPr>
          <p:spPr>
            <a:xfrm>
              <a:off x="4403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9" name="Rectangle 788"/>
            <p:cNvSpPr/>
            <p:nvPr/>
          </p:nvSpPr>
          <p:spPr>
            <a:xfrm>
              <a:off x="4632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0" name="Rectangle 789"/>
            <p:cNvSpPr/>
            <p:nvPr/>
          </p:nvSpPr>
          <p:spPr>
            <a:xfrm>
              <a:off x="4632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1" name="Rectangle 790"/>
            <p:cNvSpPr/>
            <p:nvPr/>
          </p:nvSpPr>
          <p:spPr>
            <a:xfrm>
              <a:off x="4860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2" name="Rectangle 791"/>
            <p:cNvSpPr/>
            <p:nvPr/>
          </p:nvSpPr>
          <p:spPr>
            <a:xfrm>
              <a:off x="4860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3" name="Rectangle 792"/>
            <p:cNvSpPr/>
            <p:nvPr/>
          </p:nvSpPr>
          <p:spPr>
            <a:xfrm>
              <a:off x="4860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4" name="Rectangle 793"/>
            <p:cNvSpPr/>
            <p:nvPr/>
          </p:nvSpPr>
          <p:spPr>
            <a:xfrm>
              <a:off x="4860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5" name="Rectangle 794"/>
            <p:cNvSpPr/>
            <p:nvPr/>
          </p:nvSpPr>
          <p:spPr>
            <a:xfrm>
              <a:off x="4860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6" name="Rectangle 795"/>
            <p:cNvSpPr/>
            <p:nvPr/>
          </p:nvSpPr>
          <p:spPr>
            <a:xfrm>
              <a:off x="4860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7" name="Rectangle 796"/>
            <p:cNvSpPr/>
            <p:nvPr/>
          </p:nvSpPr>
          <p:spPr>
            <a:xfrm>
              <a:off x="4860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8" name="Rectangle 797"/>
            <p:cNvSpPr/>
            <p:nvPr/>
          </p:nvSpPr>
          <p:spPr>
            <a:xfrm>
              <a:off x="4860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9" name="Rectangle 798"/>
            <p:cNvSpPr/>
            <p:nvPr/>
          </p:nvSpPr>
          <p:spPr>
            <a:xfrm>
              <a:off x="4860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0" name="Rectangle 799"/>
            <p:cNvSpPr/>
            <p:nvPr/>
          </p:nvSpPr>
          <p:spPr>
            <a:xfrm>
              <a:off x="4860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1" name="Rectangle 800"/>
            <p:cNvSpPr/>
            <p:nvPr/>
          </p:nvSpPr>
          <p:spPr>
            <a:xfrm>
              <a:off x="4860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2" name="Rectangle 801"/>
            <p:cNvSpPr/>
            <p:nvPr/>
          </p:nvSpPr>
          <p:spPr>
            <a:xfrm>
              <a:off x="4860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3" name="Rectangle 802"/>
            <p:cNvSpPr/>
            <p:nvPr/>
          </p:nvSpPr>
          <p:spPr>
            <a:xfrm>
              <a:off x="4860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4" name="Rectangle 803"/>
            <p:cNvSpPr/>
            <p:nvPr/>
          </p:nvSpPr>
          <p:spPr>
            <a:xfrm>
              <a:off x="4860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5" name="Rectangle 804"/>
            <p:cNvSpPr/>
            <p:nvPr/>
          </p:nvSpPr>
          <p:spPr>
            <a:xfrm>
              <a:off x="5089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6" name="Rectangle 805"/>
            <p:cNvSpPr/>
            <p:nvPr/>
          </p:nvSpPr>
          <p:spPr>
            <a:xfrm>
              <a:off x="5089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7" name="Rectangle 806"/>
            <p:cNvSpPr/>
            <p:nvPr/>
          </p:nvSpPr>
          <p:spPr>
            <a:xfrm>
              <a:off x="5089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8" name="Rectangle 807"/>
            <p:cNvSpPr/>
            <p:nvPr/>
          </p:nvSpPr>
          <p:spPr>
            <a:xfrm>
              <a:off x="5089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9" name="Rectangle 808"/>
            <p:cNvSpPr/>
            <p:nvPr/>
          </p:nvSpPr>
          <p:spPr>
            <a:xfrm>
              <a:off x="5089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0" name="Rectangle 809"/>
            <p:cNvSpPr/>
            <p:nvPr/>
          </p:nvSpPr>
          <p:spPr>
            <a:xfrm>
              <a:off x="5089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1" name="Rectangle 810"/>
            <p:cNvSpPr/>
            <p:nvPr/>
          </p:nvSpPr>
          <p:spPr>
            <a:xfrm>
              <a:off x="5089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2" name="Rectangle 811"/>
            <p:cNvSpPr/>
            <p:nvPr/>
          </p:nvSpPr>
          <p:spPr>
            <a:xfrm>
              <a:off x="5089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3" name="Rectangle 812"/>
            <p:cNvSpPr/>
            <p:nvPr/>
          </p:nvSpPr>
          <p:spPr>
            <a:xfrm>
              <a:off x="5089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4" name="Rectangle 813"/>
            <p:cNvSpPr/>
            <p:nvPr/>
          </p:nvSpPr>
          <p:spPr>
            <a:xfrm>
              <a:off x="5089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5" name="Rectangle 814"/>
            <p:cNvSpPr/>
            <p:nvPr/>
          </p:nvSpPr>
          <p:spPr>
            <a:xfrm>
              <a:off x="5089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6" name="Rectangle 815"/>
            <p:cNvSpPr/>
            <p:nvPr/>
          </p:nvSpPr>
          <p:spPr>
            <a:xfrm>
              <a:off x="5089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7" name="Rectangle 816"/>
            <p:cNvSpPr/>
            <p:nvPr/>
          </p:nvSpPr>
          <p:spPr>
            <a:xfrm>
              <a:off x="5089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8" name="Rectangle 817"/>
            <p:cNvSpPr/>
            <p:nvPr/>
          </p:nvSpPr>
          <p:spPr>
            <a:xfrm>
              <a:off x="5089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9" name="Rectangle 818"/>
            <p:cNvSpPr/>
            <p:nvPr/>
          </p:nvSpPr>
          <p:spPr>
            <a:xfrm>
              <a:off x="4860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0" name="Rectangle 819"/>
            <p:cNvSpPr/>
            <p:nvPr/>
          </p:nvSpPr>
          <p:spPr>
            <a:xfrm>
              <a:off x="4860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1" name="Rectangle 820"/>
            <p:cNvSpPr/>
            <p:nvPr/>
          </p:nvSpPr>
          <p:spPr>
            <a:xfrm>
              <a:off x="5089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2" name="Rectangle 821"/>
            <p:cNvSpPr/>
            <p:nvPr/>
          </p:nvSpPr>
          <p:spPr>
            <a:xfrm>
              <a:off x="5089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3" name="Rectangle 822"/>
            <p:cNvSpPr/>
            <p:nvPr/>
          </p:nvSpPr>
          <p:spPr>
            <a:xfrm>
              <a:off x="5318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4" name="Rectangle 823"/>
            <p:cNvSpPr/>
            <p:nvPr/>
          </p:nvSpPr>
          <p:spPr>
            <a:xfrm>
              <a:off x="5318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5" name="Rectangle 824"/>
            <p:cNvSpPr/>
            <p:nvPr/>
          </p:nvSpPr>
          <p:spPr>
            <a:xfrm>
              <a:off x="5318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6" name="Rectangle 825"/>
            <p:cNvSpPr/>
            <p:nvPr/>
          </p:nvSpPr>
          <p:spPr>
            <a:xfrm>
              <a:off x="5318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7" name="Rectangle 826"/>
            <p:cNvSpPr/>
            <p:nvPr/>
          </p:nvSpPr>
          <p:spPr>
            <a:xfrm>
              <a:off x="5318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8" name="Rectangle 827"/>
            <p:cNvSpPr/>
            <p:nvPr/>
          </p:nvSpPr>
          <p:spPr>
            <a:xfrm>
              <a:off x="5318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9" name="Rectangle 828"/>
            <p:cNvSpPr/>
            <p:nvPr/>
          </p:nvSpPr>
          <p:spPr>
            <a:xfrm>
              <a:off x="5318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0" name="Rectangle 829"/>
            <p:cNvSpPr/>
            <p:nvPr/>
          </p:nvSpPr>
          <p:spPr>
            <a:xfrm>
              <a:off x="5318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1" name="Rectangle 830"/>
            <p:cNvSpPr/>
            <p:nvPr/>
          </p:nvSpPr>
          <p:spPr>
            <a:xfrm>
              <a:off x="5318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2" name="Rectangle 831"/>
            <p:cNvSpPr/>
            <p:nvPr/>
          </p:nvSpPr>
          <p:spPr>
            <a:xfrm>
              <a:off x="5318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3" name="Rectangle 832"/>
            <p:cNvSpPr/>
            <p:nvPr/>
          </p:nvSpPr>
          <p:spPr>
            <a:xfrm>
              <a:off x="5318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4" name="Rectangle 833"/>
            <p:cNvSpPr/>
            <p:nvPr/>
          </p:nvSpPr>
          <p:spPr>
            <a:xfrm>
              <a:off x="5318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5" name="Rectangle 834"/>
            <p:cNvSpPr/>
            <p:nvPr/>
          </p:nvSpPr>
          <p:spPr>
            <a:xfrm>
              <a:off x="5318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6" name="Rectangle 835"/>
            <p:cNvSpPr/>
            <p:nvPr/>
          </p:nvSpPr>
          <p:spPr>
            <a:xfrm>
              <a:off x="5318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7" name="Rectangle 836"/>
            <p:cNvSpPr/>
            <p:nvPr/>
          </p:nvSpPr>
          <p:spPr>
            <a:xfrm>
              <a:off x="5546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8" name="Rectangle 837"/>
            <p:cNvSpPr/>
            <p:nvPr/>
          </p:nvSpPr>
          <p:spPr>
            <a:xfrm>
              <a:off x="5546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9" name="Rectangle 838"/>
            <p:cNvSpPr/>
            <p:nvPr/>
          </p:nvSpPr>
          <p:spPr>
            <a:xfrm>
              <a:off x="5546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0" name="Rectangle 839"/>
            <p:cNvSpPr/>
            <p:nvPr/>
          </p:nvSpPr>
          <p:spPr>
            <a:xfrm>
              <a:off x="5546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1" name="Rectangle 840"/>
            <p:cNvSpPr/>
            <p:nvPr/>
          </p:nvSpPr>
          <p:spPr>
            <a:xfrm>
              <a:off x="5546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2" name="Rectangle 841"/>
            <p:cNvSpPr/>
            <p:nvPr/>
          </p:nvSpPr>
          <p:spPr>
            <a:xfrm>
              <a:off x="5546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3" name="Rectangle 842"/>
            <p:cNvSpPr/>
            <p:nvPr/>
          </p:nvSpPr>
          <p:spPr>
            <a:xfrm>
              <a:off x="5546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4" name="Rectangle 843"/>
            <p:cNvSpPr/>
            <p:nvPr/>
          </p:nvSpPr>
          <p:spPr>
            <a:xfrm>
              <a:off x="5546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5" name="Rectangle 844"/>
            <p:cNvSpPr/>
            <p:nvPr/>
          </p:nvSpPr>
          <p:spPr>
            <a:xfrm>
              <a:off x="5546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6" name="Rectangle 845"/>
            <p:cNvSpPr/>
            <p:nvPr/>
          </p:nvSpPr>
          <p:spPr>
            <a:xfrm>
              <a:off x="5546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7" name="Rectangle 846"/>
            <p:cNvSpPr/>
            <p:nvPr/>
          </p:nvSpPr>
          <p:spPr>
            <a:xfrm>
              <a:off x="5546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8" name="Rectangle 847"/>
            <p:cNvSpPr/>
            <p:nvPr/>
          </p:nvSpPr>
          <p:spPr>
            <a:xfrm>
              <a:off x="5546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9" name="Rectangle 848"/>
            <p:cNvSpPr/>
            <p:nvPr/>
          </p:nvSpPr>
          <p:spPr>
            <a:xfrm>
              <a:off x="5546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0" name="Rectangle 849"/>
            <p:cNvSpPr/>
            <p:nvPr/>
          </p:nvSpPr>
          <p:spPr>
            <a:xfrm>
              <a:off x="5546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1" name="Rectangle 850"/>
            <p:cNvSpPr/>
            <p:nvPr/>
          </p:nvSpPr>
          <p:spPr>
            <a:xfrm>
              <a:off x="5318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2" name="Rectangle 851"/>
            <p:cNvSpPr/>
            <p:nvPr/>
          </p:nvSpPr>
          <p:spPr>
            <a:xfrm>
              <a:off x="5318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3" name="Rectangle 852"/>
            <p:cNvSpPr/>
            <p:nvPr/>
          </p:nvSpPr>
          <p:spPr>
            <a:xfrm>
              <a:off x="5546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4" name="Rectangle 853"/>
            <p:cNvSpPr/>
            <p:nvPr/>
          </p:nvSpPr>
          <p:spPr>
            <a:xfrm>
              <a:off x="5546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5" name="Rectangle 854"/>
            <p:cNvSpPr/>
            <p:nvPr/>
          </p:nvSpPr>
          <p:spPr>
            <a:xfrm>
              <a:off x="5775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6" name="Rectangle 855"/>
            <p:cNvSpPr/>
            <p:nvPr/>
          </p:nvSpPr>
          <p:spPr>
            <a:xfrm>
              <a:off x="5775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7" name="Rectangle 856"/>
            <p:cNvSpPr/>
            <p:nvPr/>
          </p:nvSpPr>
          <p:spPr>
            <a:xfrm>
              <a:off x="5775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8" name="Rectangle 857"/>
            <p:cNvSpPr/>
            <p:nvPr/>
          </p:nvSpPr>
          <p:spPr>
            <a:xfrm>
              <a:off x="5775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9" name="Rectangle 858"/>
            <p:cNvSpPr/>
            <p:nvPr/>
          </p:nvSpPr>
          <p:spPr>
            <a:xfrm>
              <a:off x="5775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0" name="Rectangle 859"/>
            <p:cNvSpPr/>
            <p:nvPr/>
          </p:nvSpPr>
          <p:spPr>
            <a:xfrm>
              <a:off x="5775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1" name="Rectangle 860"/>
            <p:cNvSpPr/>
            <p:nvPr/>
          </p:nvSpPr>
          <p:spPr>
            <a:xfrm>
              <a:off x="5775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2" name="Rectangle 861"/>
            <p:cNvSpPr/>
            <p:nvPr/>
          </p:nvSpPr>
          <p:spPr>
            <a:xfrm>
              <a:off x="5775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3" name="Rectangle 862"/>
            <p:cNvSpPr/>
            <p:nvPr/>
          </p:nvSpPr>
          <p:spPr>
            <a:xfrm>
              <a:off x="5775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4" name="Rectangle 863"/>
            <p:cNvSpPr/>
            <p:nvPr/>
          </p:nvSpPr>
          <p:spPr>
            <a:xfrm>
              <a:off x="5775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5" name="Rectangle 864"/>
            <p:cNvSpPr/>
            <p:nvPr/>
          </p:nvSpPr>
          <p:spPr>
            <a:xfrm>
              <a:off x="5775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6" name="Rectangle 865"/>
            <p:cNvSpPr/>
            <p:nvPr/>
          </p:nvSpPr>
          <p:spPr>
            <a:xfrm>
              <a:off x="5775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7" name="Rectangle 866"/>
            <p:cNvSpPr/>
            <p:nvPr/>
          </p:nvSpPr>
          <p:spPr>
            <a:xfrm>
              <a:off x="5775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8" name="Rectangle 867"/>
            <p:cNvSpPr/>
            <p:nvPr/>
          </p:nvSpPr>
          <p:spPr>
            <a:xfrm>
              <a:off x="5775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9" name="Rectangle 868"/>
            <p:cNvSpPr/>
            <p:nvPr/>
          </p:nvSpPr>
          <p:spPr>
            <a:xfrm>
              <a:off x="6003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0" name="Rectangle 869"/>
            <p:cNvSpPr/>
            <p:nvPr/>
          </p:nvSpPr>
          <p:spPr>
            <a:xfrm>
              <a:off x="6003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1" name="Rectangle 870"/>
            <p:cNvSpPr/>
            <p:nvPr/>
          </p:nvSpPr>
          <p:spPr>
            <a:xfrm>
              <a:off x="6003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2" name="Rectangle 871"/>
            <p:cNvSpPr/>
            <p:nvPr/>
          </p:nvSpPr>
          <p:spPr>
            <a:xfrm>
              <a:off x="6003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3" name="Rectangle 872"/>
            <p:cNvSpPr/>
            <p:nvPr/>
          </p:nvSpPr>
          <p:spPr>
            <a:xfrm>
              <a:off x="6003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4" name="Rectangle 873"/>
            <p:cNvSpPr/>
            <p:nvPr/>
          </p:nvSpPr>
          <p:spPr>
            <a:xfrm>
              <a:off x="6003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5" name="Rectangle 874"/>
            <p:cNvSpPr/>
            <p:nvPr/>
          </p:nvSpPr>
          <p:spPr>
            <a:xfrm>
              <a:off x="6003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6" name="Rectangle 875"/>
            <p:cNvSpPr/>
            <p:nvPr/>
          </p:nvSpPr>
          <p:spPr>
            <a:xfrm>
              <a:off x="6003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7" name="Rectangle 876"/>
            <p:cNvSpPr/>
            <p:nvPr/>
          </p:nvSpPr>
          <p:spPr>
            <a:xfrm>
              <a:off x="6003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8" name="Rectangle 877"/>
            <p:cNvSpPr/>
            <p:nvPr/>
          </p:nvSpPr>
          <p:spPr>
            <a:xfrm>
              <a:off x="6003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9" name="Rectangle 878"/>
            <p:cNvSpPr/>
            <p:nvPr/>
          </p:nvSpPr>
          <p:spPr>
            <a:xfrm>
              <a:off x="6003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0" name="Rectangle 879"/>
            <p:cNvSpPr/>
            <p:nvPr/>
          </p:nvSpPr>
          <p:spPr>
            <a:xfrm>
              <a:off x="6003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1" name="Rectangle 880"/>
            <p:cNvSpPr/>
            <p:nvPr/>
          </p:nvSpPr>
          <p:spPr>
            <a:xfrm>
              <a:off x="6003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2" name="Rectangle 881"/>
            <p:cNvSpPr/>
            <p:nvPr/>
          </p:nvSpPr>
          <p:spPr>
            <a:xfrm>
              <a:off x="6003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3" name="Rectangle 882"/>
            <p:cNvSpPr/>
            <p:nvPr/>
          </p:nvSpPr>
          <p:spPr>
            <a:xfrm>
              <a:off x="5775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4" name="Rectangle 883"/>
            <p:cNvSpPr/>
            <p:nvPr/>
          </p:nvSpPr>
          <p:spPr>
            <a:xfrm>
              <a:off x="5775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5" name="Rectangle 884"/>
            <p:cNvSpPr/>
            <p:nvPr/>
          </p:nvSpPr>
          <p:spPr>
            <a:xfrm>
              <a:off x="6003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6" name="Rectangle 885"/>
            <p:cNvSpPr/>
            <p:nvPr/>
          </p:nvSpPr>
          <p:spPr>
            <a:xfrm>
              <a:off x="6003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87" name="Rectangle 886"/>
            <p:cNvSpPr/>
            <p:nvPr/>
          </p:nvSpPr>
          <p:spPr>
            <a:xfrm>
              <a:off x="2193940" y="5588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8" name="Rectangle 887"/>
            <p:cNvSpPr/>
            <p:nvPr/>
          </p:nvSpPr>
          <p:spPr>
            <a:xfrm>
              <a:off x="2193940" y="5131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9" name="Rectangle 888"/>
            <p:cNvSpPr/>
            <p:nvPr/>
          </p:nvSpPr>
          <p:spPr>
            <a:xfrm>
              <a:off x="2193940" y="4674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0" name="Rectangle 889"/>
            <p:cNvSpPr/>
            <p:nvPr/>
          </p:nvSpPr>
          <p:spPr>
            <a:xfrm>
              <a:off x="2193940" y="4217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1" name="Rectangle 890"/>
            <p:cNvSpPr/>
            <p:nvPr/>
          </p:nvSpPr>
          <p:spPr>
            <a:xfrm>
              <a:off x="2193940" y="37600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2" name="Rectangle 891"/>
            <p:cNvSpPr/>
            <p:nvPr/>
          </p:nvSpPr>
          <p:spPr>
            <a:xfrm>
              <a:off x="2193940" y="3302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3" name="Rectangle 892"/>
            <p:cNvSpPr/>
            <p:nvPr/>
          </p:nvSpPr>
          <p:spPr>
            <a:xfrm>
              <a:off x="2193940" y="2845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4" name="Rectangle 893"/>
            <p:cNvSpPr/>
            <p:nvPr/>
          </p:nvSpPr>
          <p:spPr>
            <a:xfrm>
              <a:off x="2193940" y="2388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5" name="Rectangle 894"/>
            <p:cNvSpPr/>
            <p:nvPr/>
          </p:nvSpPr>
          <p:spPr>
            <a:xfrm>
              <a:off x="2193940" y="1931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6" name="Rectangle 895"/>
            <p:cNvSpPr/>
            <p:nvPr/>
          </p:nvSpPr>
          <p:spPr>
            <a:xfrm>
              <a:off x="284682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7" name="Rectangle 896"/>
            <p:cNvSpPr/>
            <p:nvPr/>
          </p:nvSpPr>
          <p:spPr>
            <a:xfrm>
              <a:off x="330768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8" name="Rectangle 897"/>
            <p:cNvSpPr/>
            <p:nvPr/>
          </p:nvSpPr>
          <p:spPr>
            <a:xfrm>
              <a:off x="377159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9" name="Rectangle 898"/>
            <p:cNvSpPr/>
            <p:nvPr/>
          </p:nvSpPr>
          <p:spPr>
            <a:xfrm>
              <a:off x="423245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0" name="Rectangle 899"/>
            <p:cNvSpPr/>
            <p:nvPr/>
          </p:nvSpPr>
          <p:spPr>
            <a:xfrm>
              <a:off x="465186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1" name="Rectangle 900"/>
            <p:cNvSpPr/>
            <p:nvPr/>
          </p:nvSpPr>
          <p:spPr>
            <a:xfrm>
              <a:off x="511272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2" name="Rectangle 901"/>
            <p:cNvSpPr/>
            <p:nvPr/>
          </p:nvSpPr>
          <p:spPr>
            <a:xfrm>
              <a:off x="557358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3" name="Rectangle 902"/>
            <p:cNvSpPr/>
            <p:nvPr/>
          </p:nvSpPr>
          <p:spPr>
            <a:xfrm>
              <a:off x="603444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grpSp>
      <p:cxnSp>
        <p:nvCxnSpPr>
          <p:cNvPr id="904" name="Straight Connector 903"/>
          <p:cNvCxnSpPr/>
          <p:nvPr/>
        </p:nvCxnSpPr>
        <p:spPr>
          <a:xfrm rot="5400000" flipH="1" flipV="1">
            <a:off x="1287506" y="3808121"/>
            <a:ext cx="3665349" cy="7751"/>
          </a:xfrm>
          <a:prstGeom prst="line">
            <a:avLst/>
          </a:prstGeom>
          <a:noFill/>
          <a:ln w="28575" cap="flat" cmpd="sng" algn="ctr">
            <a:solidFill>
              <a:sysClr val="windowText" lastClr="000000"/>
            </a:solidFill>
            <a:prstDash val="solid"/>
          </a:ln>
          <a:effectLst/>
        </p:spPr>
      </p:cxnSp>
      <p:cxnSp>
        <p:nvCxnSpPr>
          <p:cNvPr id="905" name="Straight Connector 904"/>
          <p:cNvCxnSpPr/>
          <p:nvPr/>
        </p:nvCxnSpPr>
        <p:spPr>
          <a:xfrm rot="10800000">
            <a:off x="1754336" y="4265696"/>
            <a:ext cx="3694465" cy="7375"/>
          </a:xfrm>
          <a:prstGeom prst="line">
            <a:avLst/>
          </a:prstGeom>
          <a:noFill/>
          <a:ln w="28575" cap="flat" cmpd="sng" algn="ctr">
            <a:solidFill>
              <a:srgbClr val="4F81BD">
                <a:shade val="95000"/>
                <a:satMod val="105000"/>
              </a:srgbClr>
            </a:solidFill>
            <a:prstDash val="solid"/>
          </a:ln>
          <a:effectLst/>
        </p:spPr>
      </p:cxnSp>
      <p:cxnSp>
        <p:nvCxnSpPr>
          <p:cNvPr id="906" name="Straight Connector 905"/>
          <p:cNvCxnSpPr/>
          <p:nvPr/>
        </p:nvCxnSpPr>
        <p:spPr>
          <a:xfrm rot="16200000" flipV="1">
            <a:off x="1749708" y="2898723"/>
            <a:ext cx="2750575" cy="2741319"/>
          </a:xfrm>
          <a:prstGeom prst="line">
            <a:avLst/>
          </a:prstGeom>
          <a:noFill/>
          <a:ln w="28575" cap="flat" cmpd="sng" algn="ctr">
            <a:solidFill>
              <a:srgbClr val="C00000"/>
            </a:solidFill>
            <a:prstDash val="solid"/>
          </a:ln>
          <a:effectLst/>
        </p:spPr>
      </p:cxnSp>
      <p:sp>
        <p:nvSpPr>
          <p:cNvPr id="907" name="TextBox 906"/>
          <p:cNvSpPr txBox="1"/>
          <p:nvPr/>
        </p:nvSpPr>
        <p:spPr>
          <a:xfrm>
            <a:off x="737313" y="1430178"/>
            <a:ext cx="175905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8" name="TextBox 907"/>
          <p:cNvSpPr txBox="1"/>
          <p:nvPr/>
        </p:nvSpPr>
        <p:spPr>
          <a:xfrm>
            <a:off x="99301" y="406230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9" name="TextBox 908"/>
          <p:cNvSpPr txBox="1"/>
          <p:nvPr/>
        </p:nvSpPr>
        <p:spPr>
          <a:xfrm>
            <a:off x="5456550" y="5534645"/>
            <a:ext cx="106163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0" name="TextBox 909"/>
          <p:cNvSpPr txBox="1"/>
          <p:nvPr/>
        </p:nvSpPr>
        <p:spPr>
          <a:xfrm>
            <a:off x="2351720" y="586527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1" name="TextBox 910"/>
          <p:cNvSpPr txBox="1"/>
          <p:nvPr/>
        </p:nvSpPr>
        <p:spPr>
          <a:xfrm>
            <a:off x="6695264" y="3085210"/>
            <a:ext cx="2312934" cy="1200329"/>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Note: bottleneck depends on the demand scenario</a:t>
            </a:r>
          </a:p>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(“shifting” bottleneck) </a:t>
            </a:r>
            <a:endParaRPr kumimoji="0" lang="en-US" sz="1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2" name="TextBox 911"/>
          <p:cNvSpPr txBox="1"/>
          <p:nvPr/>
        </p:nvSpPr>
        <p:spPr>
          <a:xfrm>
            <a:off x="494506" y="2620964"/>
            <a:ext cx="128119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3" name="Oval 912"/>
          <p:cNvSpPr/>
          <p:nvPr/>
        </p:nvSpPr>
        <p:spPr>
          <a:xfrm>
            <a:off x="3069810" y="4218826"/>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14" name="Oval 913"/>
          <p:cNvSpPr/>
          <p:nvPr/>
        </p:nvSpPr>
        <p:spPr>
          <a:xfrm>
            <a:off x="2393051" y="3991518"/>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15" name="Oval 914"/>
          <p:cNvSpPr/>
          <p:nvPr/>
        </p:nvSpPr>
        <p:spPr>
          <a:xfrm>
            <a:off x="3749153" y="4456471"/>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16" name="TextBox 915"/>
          <p:cNvSpPr txBox="1"/>
          <p:nvPr/>
        </p:nvSpPr>
        <p:spPr>
          <a:xfrm>
            <a:off x="1791200" y="3641269"/>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Pessimistic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7" name="TextBox 916"/>
          <p:cNvSpPr txBox="1"/>
          <p:nvPr/>
        </p:nvSpPr>
        <p:spPr>
          <a:xfrm>
            <a:off x="3911885" y="431286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Optimistic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8" name="TextBox 917"/>
          <p:cNvSpPr txBox="1"/>
          <p:nvPr/>
        </p:nvSpPr>
        <p:spPr>
          <a:xfrm>
            <a:off x="3268705" y="381691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Expected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9" name="Oval 918"/>
          <p:cNvSpPr/>
          <p:nvPr/>
        </p:nvSpPr>
        <p:spPr>
          <a:xfrm>
            <a:off x="2390468" y="4221409"/>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20" name="Oval 919"/>
          <p:cNvSpPr/>
          <p:nvPr/>
        </p:nvSpPr>
        <p:spPr>
          <a:xfrm>
            <a:off x="3069810" y="4459054"/>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cxnSp>
        <p:nvCxnSpPr>
          <p:cNvPr id="921" name="Straight Arrow Connector 920"/>
          <p:cNvCxnSpPr>
            <a:stCxn id="915" idx="2"/>
            <a:endCxn id="920" idx="6"/>
          </p:cNvCxnSpPr>
          <p:nvPr/>
        </p:nvCxnSpPr>
        <p:spPr>
          <a:xfrm rot="10800000" flipV="1">
            <a:off x="3162799" y="4495216"/>
            <a:ext cx="586354" cy="2583"/>
          </a:xfrm>
          <a:prstGeom prst="straightConnector1">
            <a:avLst/>
          </a:prstGeom>
          <a:noFill/>
          <a:ln w="12700" cap="flat" cmpd="sng" algn="ctr">
            <a:solidFill>
              <a:sysClr val="windowText" lastClr="000000"/>
            </a:solidFill>
            <a:prstDash val="solid"/>
            <a:tailEnd type="arrow"/>
          </a:ln>
          <a:effectLst/>
        </p:spPr>
      </p:cxnSp>
      <p:cxnSp>
        <p:nvCxnSpPr>
          <p:cNvPr id="922" name="Straight Arrow Connector 921"/>
          <p:cNvCxnSpPr>
            <a:stCxn id="914" idx="4"/>
            <a:endCxn id="919" idx="0"/>
          </p:cNvCxnSpPr>
          <p:nvPr/>
        </p:nvCxnSpPr>
        <p:spPr>
          <a:xfrm rot="5400000">
            <a:off x="2362056" y="4143918"/>
            <a:ext cx="152399" cy="2583"/>
          </a:xfrm>
          <a:prstGeom prst="straightConnector1">
            <a:avLst/>
          </a:prstGeom>
          <a:noFill/>
          <a:ln w="12700" cap="flat" cmpd="sng" algn="ctr">
            <a:solidFill>
              <a:sysClr val="windowText" lastClr="000000"/>
            </a:solidFill>
            <a:prstDash val="solid"/>
            <a:tailEnd type="arrow"/>
          </a:ln>
          <a:effectLst/>
        </p:spPr>
      </p:cxnSp>
      <p:sp>
        <p:nvSpPr>
          <p:cNvPr id="923" name="TextBox 922"/>
          <p:cNvSpPr txBox="1"/>
          <p:nvPr/>
        </p:nvSpPr>
        <p:spPr>
          <a:xfrm>
            <a:off x="1850608" y="4744232"/>
            <a:ext cx="108746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Feasible Production</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24" name="TextBox 923"/>
          <p:cNvSpPr txBox="1"/>
          <p:nvPr/>
        </p:nvSpPr>
        <p:spPr>
          <a:xfrm>
            <a:off x="3981624" y="5906605"/>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0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0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0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0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2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1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1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1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92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91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91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92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2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9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 grpId="0" animBg="1"/>
      <p:bldP spid="908" grpId="0"/>
      <p:bldP spid="910" grpId="0"/>
      <p:bldP spid="911" grpId="0"/>
      <p:bldP spid="912" grpId="0"/>
      <p:bldP spid="913" grpId="0" animBg="1"/>
      <p:bldP spid="914" grpId="0" animBg="1"/>
      <p:bldP spid="915" grpId="0" animBg="1"/>
      <p:bldP spid="916" grpId="0" animBg="1"/>
      <p:bldP spid="917" grpId="0" animBg="1"/>
      <p:bldP spid="918" grpId="0" animBg="1"/>
      <p:bldP spid="919" grpId="0" animBg="1"/>
      <p:bldP spid="920" grpId="0" animBg="1"/>
      <p:bldP spid="923" grpId="0"/>
      <p:bldP spid="9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Newsvendor Networks:</a:t>
            </a:r>
            <a:br>
              <a:rPr lang="en-US" dirty="0" smtClean="0"/>
            </a:br>
            <a:r>
              <a:rPr lang="en-US" dirty="0" smtClean="0"/>
              <a:t>	Marginal Analysis for Barracuda Assembly</a:t>
            </a:r>
            <a:endParaRPr lang="en-US" dirty="0"/>
          </a:p>
        </p:txBody>
      </p:sp>
      <p:grpSp>
        <p:nvGrpSpPr>
          <p:cNvPr id="912" name="Group 911"/>
          <p:cNvGrpSpPr/>
          <p:nvPr/>
        </p:nvGrpSpPr>
        <p:grpSpPr>
          <a:xfrm>
            <a:off x="99301" y="1230722"/>
            <a:ext cx="6418883" cy="5232903"/>
            <a:chOff x="99301" y="1230722"/>
            <a:chExt cx="6418883" cy="5232903"/>
          </a:xfrm>
        </p:grpSpPr>
        <p:sp>
          <p:nvSpPr>
            <p:cNvPr id="337" name="Rectangle 336"/>
            <p:cNvSpPr/>
            <p:nvPr/>
          </p:nvSpPr>
          <p:spPr bwMode="auto">
            <a:xfrm>
              <a:off x="173085" y="1230722"/>
              <a:ext cx="6255945" cy="5232903"/>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1" i="0" u="none" strike="noStrike" cap="none" normalizeH="0" baseline="0" smtClean="0">
                <a:ln>
                  <a:noFill/>
                </a:ln>
                <a:solidFill>
                  <a:schemeClr val="tx1"/>
                </a:solidFill>
                <a:effectLst/>
                <a:latin typeface="Times New Roman" pitchFamily="18" charset="0"/>
              </a:endParaRPr>
            </a:p>
          </p:txBody>
        </p:sp>
        <p:sp>
          <p:nvSpPr>
            <p:cNvPr id="340" name="Rectangle 339"/>
            <p:cNvSpPr/>
            <p:nvPr/>
          </p:nvSpPr>
          <p:spPr>
            <a:xfrm>
              <a:off x="1760204" y="4288568"/>
              <a:ext cx="1356101" cy="1340603"/>
            </a:xfrm>
            <a:prstGeom prst="rect">
              <a:avLst/>
            </a:prstGeom>
            <a:solidFill>
              <a:srgbClr val="9BBB59">
                <a:lumMod val="40000"/>
                <a:lumOff val="6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grpSp>
          <p:nvGrpSpPr>
            <p:cNvPr id="341" name="Group 340"/>
            <p:cNvGrpSpPr/>
            <p:nvPr/>
          </p:nvGrpSpPr>
          <p:grpSpPr>
            <a:xfrm>
              <a:off x="1373335" y="1903495"/>
              <a:ext cx="4221500" cy="3942905"/>
              <a:chOff x="2193940" y="1931205"/>
              <a:chExt cx="4221500" cy="3942905"/>
            </a:xfrm>
          </p:grpSpPr>
          <p:sp>
            <p:nvSpPr>
              <p:cNvPr id="342" name="Rectangle 341"/>
              <p:cNvSpPr/>
              <p:nvPr/>
            </p:nvSpPr>
            <p:spPr>
              <a:xfrm>
                <a:off x="2574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45" name="Rectangle 344"/>
              <p:cNvSpPr/>
              <p:nvPr/>
            </p:nvSpPr>
            <p:spPr>
              <a:xfrm>
                <a:off x="2574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46" name="Rectangle 345"/>
              <p:cNvSpPr/>
              <p:nvPr/>
            </p:nvSpPr>
            <p:spPr>
              <a:xfrm>
                <a:off x="2574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48" name="Rectangle 347"/>
              <p:cNvSpPr/>
              <p:nvPr/>
            </p:nvSpPr>
            <p:spPr>
              <a:xfrm>
                <a:off x="2574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1" name="Rectangle 350"/>
              <p:cNvSpPr/>
              <p:nvPr/>
            </p:nvSpPr>
            <p:spPr>
              <a:xfrm>
                <a:off x="2574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2" name="Rectangle 351"/>
              <p:cNvSpPr/>
              <p:nvPr/>
            </p:nvSpPr>
            <p:spPr>
              <a:xfrm>
                <a:off x="2574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3" name="Rectangle 352"/>
              <p:cNvSpPr/>
              <p:nvPr/>
            </p:nvSpPr>
            <p:spPr>
              <a:xfrm>
                <a:off x="2574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4" name="Rectangle 353"/>
              <p:cNvSpPr/>
              <p:nvPr/>
            </p:nvSpPr>
            <p:spPr>
              <a:xfrm>
                <a:off x="2574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5" name="Rectangle 354"/>
              <p:cNvSpPr/>
              <p:nvPr/>
            </p:nvSpPr>
            <p:spPr>
              <a:xfrm>
                <a:off x="2574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6" name="Rectangle 355"/>
              <p:cNvSpPr/>
              <p:nvPr/>
            </p:nvSpPr>
            <p:spPr>
              <a:xfrm>
                <a:off x="2574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7" name="Rectangle 356"/>
              <p:cNvSpPr/>
              <p:nvPr/>
            </p:nvSpPr>
            <p:spPr>
              <a:xfrm>
                <a:off x="2574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58" name="Rectangle 357"/>
              <p:cNvSpPr/>
              <p:nvPr/>
            </p:nvSpPr>
            <p:spPr>
              <a:xfrm>
                <a:off x="2574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60" name="Rectangle 359"/>
              <p:cNvSpPr/>
              <p:nvPr/>
            </p:nvSpPr>
            <p:spPr>
              <a:xfrm>
                <a:off x="2574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65" name="Rectangle 364"/>
              <p:cNvSpPr/>
              <p:nvPr/>
            </p:nvSpPr>
            <p:spPr>
              <a:xfrm>
                <a:off x="2574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3" name="Rectangle 632"/>
              <p:cNvSpPr/>
              <p:nvPr/>
            </p:nvSpPr>
            <p:spPr>
              <a:xfrm>
                <a:off x="2803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4" name="Rectangle 633"/>
              <p:cNvSpPr/>
              <p:nvPr/>
            </p:nvSpPr>
            <p:spPr>
              <a:xfrm>
                <a:off x="2803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5" name="Rectangle 634"/>
              <p:cNvSpPr/>
              <p:nvPr/>
            </p:nvSpPr>
            <p:spPr>
              <a:xfrm>
                <a:off x="2803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6" name="Rectangle 635"/>
              <p:cNvSpPr/>
              <p:nvPr/>
            </p:nvSpPr>
            <p:spPr>
              <a:xfrm>
                <a:off x="2803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7" name="Rectangle 636"/>
              <p:cNvSpPr/>
              <p:nvPr/>
            </p:nvSpPr>
            <p:spPr>
              <a:xfrm>
                <a:off x="2803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8" name="Rectangle 637"/>
              <p:cNvSpPr/>
              <p:nvPr/>
            </p:nvSpPr>
            <p:spPr>
              <a:xfrm>
                <a:off x="2803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39" name="Rectangle 638"/>
              <p:cNvSpPr/>
              <p:nvPr/>
            </p:nvSpPr>
            <p:spPr>
              <a:xfrm>
                <a:off x="2803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0" name="Rectangle 639"/>
              <p:cNvSpPr/>
              <p:nvPr/>
            </p:nvSpPr>
            <p:spPr>
              <a:xfrm>
                <a:off x="2803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1" name="Rectangle 640"/>
              <p:cNvSpPr/>
              <p:nvPr/>
            </p:nvSpPr>
            <p:spPr>
              <a:xfrm>
                <a:off x="2803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2" name="Rectangle 641"/>
              <p:cNvSpPr/>
              <p:nvPr/>
            </p:nvSpPr>
            <p:spPr>
              <a:xfrm>
                <a:off x="2803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3" name="Rectangle 642"/>
              <p:cNvSpPr/>
              <p:nvPr/>
            </p:nvSpPr>
            <p:spPr>
              <a:xfrm>
                <a:off x="2803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4" name="Rectangle 643"/>
              <p:cNvSpPr/>
              <p:nvPr/>
            </p:nvSpPr>
            <p:spPr>
              <a:xfrm>
                <a:off x="2803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5" name="Rectangle 644"/>
              <p:cNvSpPr/>
              <p:nvPr/>
            </p:nvSpPr>
            <p:spPr>
              <a:xfrm>
                <a:off x="2803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6" name="Rectangle 645"/>
              <p:cNvSpPr/>
              <p:nvPr/>
            </p:nvSpPr>
            <p:spPr>
              <a:xfrm>
                <a:off x="2803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7" name="Rectangle 646"/>
              <p:cNvSpPr/>
              <p:nvPr/>
            </p:nvSpPr>
            <p:spPr>
              <a:xfrm>
                <a:off x="2574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8" name="Rectangle 647"/>
              <p:cNvSpPr/>
              <p:nvPr/>
            </p:nvSpPr>
            <p:spPr>
              <a:xfrm>
                <a:off x="2574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49" name="Rectangle 648"/>
              <p:cNvSpPr/>
              <p:nvPr/>
            </p:nvSpPr>
            <p:spPr>
              <a:xfrm>
                <a:off x="2803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0" name="Rectangle 649"/>
              <p:cNvSpPr/>
              <p:nvPr/>
            </p:nvSpPr>
            <p:spPr>
              <a:xfrm>
                <a:off x="2803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1" name="Rectangle 650"/>
              <p:cNvSpPr/>
              <p:nvPr/>
            </p:nvSpPr>
            <p:spPr>
              <a:xfrm>
                <a:off x="3032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2" name="Rectangle 651"/>
              <p:cNvSpPr/>
              <p:nvPr/>
            </p:nvSpPr>
            <p:spPr>
              <a:xfrm>
                <a:off x="3032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3" name="Rectangle 652"/>
              <p:cNvSpPr/>
              <p:nvPr/>
            </p:nvSpPr>
            <p:spPr>
              <a:xfrm>
                <a:off x="3032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4" name="Rectangle 653"/>
              <p:cNvSpPr/>
              <p:nvPr/>
            </p:nvSpPr>
            <p:spPr>
              <a:xfrm>
                <a:off x="3032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5" name="Rectangle 654"/>
              <p:cNvSpPr/>
              <p:nvPr/>
            </p:nvSpPr>
            <p:spPr>
              <a:xfrm>
                <a:off x="3032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6" name="Rectangle 655"/>
              <p:cNvSpPr/>
              <p:nvPr/>
            </p:nvSpPr>
            <p:spPr>
              <a:xfrm>
                <a:off x="3032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7" name="Rectangle 656"/>
              <p:cNvSpPr/>
              <p:nvPr/>
            </p:nvSpPr>
            <p:spPr>
              <a:xfrm>
                <a:off x="3032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8" name="Rectangle 657"/>
              <p:cNvSpPr/>
              <p:nvPr/>
            </p:nvSpPr>
            <p:spPr>
              <a:xfrm>
                <a:off x="3032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59" name="Rectangle 658"/>
              <p:cNvSpPr/>
              <p:nvPr/>
            </p:nvSpPr>
            <p:spPr>
              <a:xfrm>
                <a:off x="3032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0" name="Rectangle 659"/>
              <p:cNvSpPr/>
              <p:nvPr/>
            </p:nvSpPr>
            <p:spPr>
              <a:xfrm>
                <a:off x="3032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1" name="Rectangle 660"/>
              <p:cNvSpPr/>
              <p:nvPr/>
            </p:nvSpPr>
            <p:spPr>
              <a:xfrm>
                <a:off x="3032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2" name="Rectangle 661"/>
              <p:cNvSpPr/>
              <p:nvPr/>
            </p:nvSpPr>
            <p:spPr>
              <a:xfrm>
                <a:off x="3032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3" name="Rectangle 662"/>
              <p:cNvSpPr/>
              <p:nvPr/>
            </p:nvSpPr>
            <p:spPr>
              <a:xfrm>
                <a:off x="3032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4" name="Rectangle 663"/>
              <p:cNvSpPr/>
              <p:nvPr/>
            </p:nvSpPr>
            <p:spPr>
              <a:xfrm>
                <a:off x="3032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5" name="Rectangle 664"/>
              <p:cNvSpPr/>
              <p:nvPr/>
            </p:nvSpPr>
            <p:spPr>
              <a:xfrm>
                <a:off x="3260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6" name="Rectangle 665"/>
              <p:cNvSpPr/>
              <p:nvPr/>
            </p:nvSpPr>
            <p:spPr>
              <a:xfrm>
                <a:off x="3260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7" name="Rectangle 666"/>
              <p:cNvSpPr/>
              <p:nvPr/>
            </p:nvSpPr>
            <p:spPr>
              <a:xfrm>
                <a:off x="3260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8" name="Rectangle 667"/>
              <p:cNvSpPr/>
              <p:nvPr/>
            </p:nvSpPr>
            <p:spPr>
              <a:xfrm>
                <a:off x="3260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69" name="Rectangle 668"/>
              <p:cNvSpPr/>
              <p:nvPr/>
            </p:nvSpPr>
            <p:spPr>
              <a:xfrm>
                <a:off x="3260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0" name="Rectangle 669"/>
              <p:cNvSpPr/>
              <p:nvPr/>
            </p:nvSpPr>
            <p:spPr>
              <a:xfrm>
                <a:off x="3260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1" name="Rectangle 670"/>
              <p:cNvSpPr/>
              <p:nvPr/>
            </p:nvSpPr>
            <p:spPr>
              <a:xfrm>
                <a:off x="3260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2" name="Rectangle 671"/>
              <p:cNvSpPr/>
              <p:nvPr/>
            </p:nvSpPr>
            <p:spPr>
              <a:xfrm>
                <a:off x="3260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3" name="Rectangle 672"/>
              <p:cNvSpPr/>
              <p:nvPr/>
            </p:nvSpPr>
            <p:spPr>
              <a:xfrm>
                <a:off x="3260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4" name="Rectangle 673"/>
              <p:cNvSpPr/>
              <p:nvPr/>
            </p:nvSpPr>
            <p:spPr>
              <a:xfrm>
                <a:off x="3260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5" name="Rectangle 674"/>
              <p:cNvSpPr/>
              <p:nvPr/>
            </p:nvSpPr>
            <p:spPr>
              <a:xfrm>
                <a:off x="3260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6" name="Rectangle 675"/>
              <p:cNvSpPr/>
              <p:nvPr/>
            </p:nvSpPr>
            <p:spPr>
              <a:xfrm>
                <a:off x="3260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7" name="Rectangle 676"/>
              <p:cNvSpPr/>
              <p:nvPr/>
            </p:nvSpPr>
            <p:spPr>
              <a:xfrm>
                <a:off x="3260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8" name="Rectangle 677"/>
              <p:cNvSpPr/>
              <p:nvPr/>
            </p:nvSpPr>
            <p:spPr>
              <a:xfrm>
                <a:off x="3260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79" name="Rectangle 678"/>
              <p:cNvSpPr/>
              <p:nvPr/>
            </p:nvSpPr>
            <p:spPr>
              <a:xfrm>
                <a:off x="3032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0" name="Rectangle 679"/>
              <p:cNvSpPr/>
              <p:nvPr/>
            </p:nvSpPr>
            <p:spPr>
              <a:xfrm>
                <a:off x="3032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1" name="Rectangle 680"/>
              <p:cNvSpPr/>
              <p:nvPr/>
            </p:nvSpPr>
            <p:spPr>
              <a:xfrm>
                <a:off x="3260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2" name="Rectangle 681"/>
              <p:cNvSpPr/>
              <p:nvPr/>
            </p:nvSpPr>
            <p:spPr>
              <a:xfrm>
                <a:off x="3260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3" name="Rectangle 682"/>
              <p:cNvSpPr/>
              <p:nvPr/>
            </p:nvSpPr>
            <p:spPr>
              <a:xfrm>
                <a:off x="3489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4" name="Rectangle 683"/>
              <p:cNvSpPr/>
              <p:nvPr/>
            </p:nvSpPr>
            <p:spPr>
              <a:xfrm>
                <a:off x="3489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5" name="Rectangle 684"/>
              <p:cNvSpPr/>
              <p:nvPr/>
            </p:nvSpPr>
            <p:spPr>
              <a:xfrm>
                <a:off x="3489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6" name="Rectangle 685"/>
              <p:cNvSpPr/>
              <p:nvPr/>
            </p:nvSpPr>
            <p:spPr>
              <a:xfrm>
                <a:off x="3489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7" name="Rectangle 686"/>
              <p:cNvSpPr/>
              <p:nvPr/>
            </p:nvSpPr>
            <p:spPr>
              <a:xfrm>
                <a:off x="3489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8" name="Rectangle 687"/>
              <p:cNvSpPr/>
              <p:nvPr/>
            </p:nvSpPr>
            <p:spPr>
              <a:xfrm>
                <a:off x="3489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89" name="Rectangle 688"/>
              <p:cNvSpPr/>
              <p:nvPr/>
            </p:nvSpPr>
            <p:spPr>
              <a:xfrm>
                <a:off x="3489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0" name="Rectangle 689"/>
              <p:cNvSpPr/>
              <p:nvPr/>
            </p:nvSpPr>
            <p:spPr>
              <a:xfrm>
                <a:off x="3489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1" name="Rectangle 690"/>
              <p:cNvSpPr/>
              <p:nvPr/>
            </p:nvSpPr>
            <p:spPr>
              <a:xfrm>
                <a:off x="3489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2" name="Rectangle 691"/>
              <p:cNvSpPr/>
              <p:nvPr/>
            </p:nvSpPr>
            <p:spPr>
              <a:xfrm>
                <a:off x="3489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3" name="Rectangle 692"/>
              <p:cNvSpPr/>
              <p:nvPr/>
            </p:nvSpPr>
            <p:spPr>
              <a:xfrm>
                <a:off x="3489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4" name="Rectangle 693"/>
              <p:cNvSpPr/>
              <p:nvPr/>
            </p:nvSpPr>
            <p:spPr>
              <a:xfrm>
                <a:off x="3489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5" name="Rectangle 694"/>
              <p:cNvSpPr/>
              <p:nvPr/>
            </p:nvSpPr>
            <p:spPr>
              <a:xfrm>
                <a:off x="3489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6" name="Rectangle 695"/>
              <p:cNvSpPr/>
              <p:nvPr/>
            </p:nvSpPr>
            <p:spPr>
              <a:xfrm>
                <a:off x="3489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7" name="Rectangle 696"/>
              <p:cNvSpPr/>
              <p:nvPr/>
            </p:nvSpPr>
            <p:spPr>
              <a:xfrm>
                <a:off x="3717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8" name="Rectangle 697"/>
              <p:cNvSpPr/>
              <p:nvPr/>
            </p:nvSpPr>
            <p:spPr>
              <a:xfrm>
                <a:off x="3717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699" name="Rectangle 698"/>
              <p:cNvSpPr/>
              <p:nvPr/>
            </p:nvSpPr>
            <p:spPr>
              <a:xfrm>
                <a:off x="3717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0" name="Rectangle 699"/>
              <p:cNvSpPr/>
              <p:nvPr/>
            </p:nvSpPr>
            <p:spPr>
              <a:xfrm>
                <a:off x="3717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1" name="Rectangle 700"/>
              <p:cNvSpPr/>
              <p:nvPr/>
            </p:nvSpPr>
            <p:spPr>
              <a:xfrm>
                <a:off x="3717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2" name="Rectangle 701"/>
              <p:cNvSpPr/>
              <p:nvPr/>
            </p:nvSpPr>
            <p:spPr>
              <a:xfrm>
                <a:off x="3717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3" name="Rectangle 702"/>
              <p:cNvSpPr/>
              <p:nvPr/>
            </p:nvSpPr>
            <p:spPr>
              <a:xfrm>
                <a:off x="3717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4" name="Rectangle 703"/>
              <p:cNvSpPr/>
              <p:nvPr/>
            </p:nvSpPr>
            <p:spPr>
              <a:xfrm>
                <a:off x="3717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5" name="Rectangle 704"/>
              <p:cNvSpPr/>
              <p:nvPr/>
            </p:nvSpPr>
            <p:spPr>
              <a:xfrm>
                <a:off x="3717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6" name="Rectangle 705"/>
              <p:cNvSpPr/>
              <p:nvPr/>
            </p:nvSpPr>
            <p:spPr>
              <a:xfrm>
                <a:off x="3717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7" name="Rectangle 706"/>
              <p:cNvSpPr/>
              <p:nvPr/>
            </p:nvSpPr>
            <p:spPr>
              <a:xfrm>
                <a:off x="3717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8" name="Rectangle 707"/>
              <p:cNvSpPr/>
              <p:nvPr/>
            </p:nvSpPr>
            <p:spPr>
              <a:xfrm>
                <a:off x="3717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09" name="Rectangle 708"/>
              <p:cNvSpPr/>
              <p:nvPr/>
            </p:nvSpPr>
            <p:spPr>
              <a:xfrm>
                <a:off x="3717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0" name="Rectangle 709"/>
              <p:cNvSpPr/>
              <p:nvPr/>
            </p:nvSpPr>
            <p:spPr>
              <a:xfrm>
                <a:off x="3717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1" name="Rectangle 710"/>
              <p:cNvSpPr/>
              <p:nvPr/>
            </p:nvSpPr>
            <p:spPr>
              <a:xfrm>
                <a:off x="3489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2" name="Rectangle 711"/>
              <p:cNvSpPr/>
              <p:nvPr/>
            </p:nvSpPr>
            <p:spPr>
              <a:xfrm>
                <a:off x="3489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3" name="Rectangle 712"/>
              <p:cNvSpPr/>
              <p:nvPr/>
            </p:nvSpPr>
            <p:spPr>
              <a:xfrm>
                <a:off x="3717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4" name="Rectangle 713"/>
              <p:cNvSpPr/>
              <p:nvPr/>
            </p:nvSpPr>
            <p:spPr>
              <a:xfrm>
                <a:off x="3717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5" name="Rectangle 714"/>
              <p:cNvSpPr/>
              <p:nvPr/>
            </p:nvSpPr>
            <p:spPr>
              <a:xfrm>
                <a:off x="3946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6" name="Rectangle 715"/>
              <p:cNvSpPr/>
              <p:nvPr/>
            </p:nvSpPr>
            <p:spPr>
              <a:xfrm>
                <a:off x="3946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7" name="Rectangle 716"/>
              <p:cNvSpPr/>
              <p:nvPr/>
            </p:nvSpPr>
            <p:spPr>
              <a:xfrm>
                <a:off x="3946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8" name="Rectangle 717"/>
              <p:cNvSpPr/>
              <p:nvPr/>
            </p:nvSpPr>
            <p:spPr>
              <a:xfrm>
                <a:off x="3946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19" name="Rectangle 718"/>
              <p:cNvSpPr/>
              <p:nvPr/>
            </p:nvSpPr>
            <p:spPr>
              <a:xfrm>
                <a:off x="3946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0" name="Rectangle 719"/>
              <p:cNvSpPr/>
              <p:nvPr/>
            </p:nvSpPr>
            <p:spPr>
              <a:xfrm>
                <a:off x="3946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1" name="Rectangle 720"/>
              <p:cNvSpPr/>
              <p:nvPr/>
            </p:nvSpPr>
            <p:spPr>
              <a:xfrm>
                <a:off x="3946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2" name="Rectangle 721"/>
              <p:cNvSpPr/>
              <p:nvPr/>
            </p:nvSpPr>
            <p:spPr>
              <a:xfrm>
                <a:off x="3946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3" name="Rectangle 722"/>
              <p:cNvSpPr/>
              <p:nvPr/>
            </p:nvSpPr>
            <p:spPr>
              <a:xfrm>
                <a:off x="3946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4" name="Rectangle 723"/>
              <p:cNvSpPr/>
              <p:nvPr/>
            </p:nvSpPr>
            <p:spPr>
              <a:xfrm>
                <a:off x="3946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5" name="Rectangle 724"/>
              <p:cNvSpPr/>
              <p:nvPr/>
            </p:nvSpPr>
            <p:spPr>
              <a:xfrm>
                <a:off x="3946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6" name="Rectangle 725"/>
              <p:cNvSpPr/>
              <p:nvPr/>
            </p:nvSpPr>
            <p:spPr>
              <a:xfrm>
                <a:off x="3946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7" name="Rectangle 726"/>
              <p:cNvSpPr/>
              <p:nvPr/>
            </p:nvSpPr>
            <p:spPr>
              <a:xfrm>
                <a:off x="3946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8" name="Rectangle 727"/>
              <p:cNvSpPr/>
              <p:nvPr/>
            </p:nvSpPr>
            <p:spPr>
              <a:xfrm>
                <a:off x="3946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29" name="Rectangle 728"/>
              <p:cNvSpPr/>
              <p:nvPr/>
            </p:nvSpPr>
            <p:spPr>
              <a:xfrm>
                <a:off x="4175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0" name="Rectangle 729"/>
              <p:cNvSpPr/>
              <p:nvPr/>
            </p:nvSpPr>
            <p:spPr>
              <a:xfrm>
                <a:off x="4175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1" name="Rectangle 730"/>
              <p:cNvSpPr/>
              <p:nvPr/>
            </p:nvSpPr>
            <p:spPr>
              <a:xfrm>
                <a:off x="4175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2" name="Rectangle 731"/>
              <p:cNvSpPr/>
              <p:nvPr/>
            </p:nvSpPr>
            <p:spPr>
              <a:xfrm>
                <a:off x="4175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3" name="Rectangle 732"/>
              <p:cNvSpPr/>
              <p:nvPr/>
            </p:nvSpPr>
            <p:spPr>
              <a:xfrm>
                <a:off x="4175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4" name="Rectangle 733"/>
              <p:cNvSpPr/>
              <p:nvPr/>
            </p:nvSpPr>
            <p:spPr>
              <a:xfrm>
                <a:off x="4175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5" name="Rectangle 734"/>
              <p:cNvSpPr/>
              <p:nvPr/>
            </p:nvSpPr>
            <p:spPr>
              <a:xfrm>
                <a:off x="4175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6" name="Rectangle 735"/>
              <p:cNvSpPr/>
              <p:nvPr/>
            </p:nvSpPr>
            <p:spPr>
              <a:xfrm>
                <a:off x="4175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7" name="Rectangle 736"/>
              <p:cNvSpPr/>
              <p:nvPr/>
            </p:nvSpPr>
            <p:spPr>
              <a:xfrm>
                <a:off x="4175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8" name="Rectangle 737"/>
              <p:cNvSpPr/>
              <p:nvPr/>
            </p:nvSpPr>
            <p:spPr>
              <a:xfrm>
                <a:off x="4175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39" name="Rectangle 738"/>
              <p:cNvSpPr/>
              <p:nvPr/>
            </p:nvSpPr>
            <p:spPr>
              <a:xfrm>
                <a:off x="4175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0" name="Rectangle 739"/>
              <p:cNvSpPr/>
              <p:nvPr/>
            </p:nvSpPr>
            <p:spPr>
              <a:xfrm>
                <a:off x="4175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1" name="Rectangle 740"/>
              <p:cNvSpPr/>
              <p:nvPr/>
            </p:nvSpPr>
            <p:spPr>
              <a:xfrm>
                <a:off x="4175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2" name="Rectangle 741"/>
              <p:cNvSpPr/>
              <p:nvPr/>
            </p:nvSpPr>
            <p:spPr>
              <a:xfrm>
                <a:off x="4175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3" name="Rectangle 742"/>
              <p:cNvSpPr/>
              <p:nvPr/>
            </p:nvSpPr>
            <p:spPr>
              <a:xfrm>
                <a:off x="3946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4" name="Rectangle 743"/>
              <p:cNvSpPr/>
              <p:nvPr/>
            </p:nvSpPr>
            <p:spPr>
              <a:xfrm>
                <a:off x="3946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5" name="Rectangle 744"/>
              <p:cNvSpPr/>
              <p:nvPr/>
            </p:nvSpPr>
            <p:spPr>
              <a:xfrm>
                <a:off x="4175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6" name="Rectangle 745"/>
              <p:cNvSpPr/>
              <p:nvPr/>
            </p:nvSpPr>
            <p:spPr>
              <a:xfrm>
                <a:off x="4175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7" name="Rectangle 746"/>
              <p:cNvSpPr/>
              <p:nvPr/>
            </p:nvSpPr>
            <p:spPr>
              <a:xfrm>
                <a:off x="4403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8" name="Rectangle 747"/>
              <p:cNvSpPr/>
              <p:nvPr/>
            </p:nvSpPr>
            <p:spPr>
              <a:xfrm>
                <a:off x="4403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49" name="Rectangle 748"/>
              <p:cNvSpPr/>
              <p:nvPr/>
            </p:nvSpPr>
            <p:spPr>
              <a:xfrm>
                <a:off x="4403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0" name="Rectangle 749"/>
              <p:cNvSpPr/>
              <p:nvPr/>
            </p:nvSpPr>
            <p:spPr>
              <a:xfrm>
                <a:off x="4403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1" name="Rectangle 750"/>
              <p:cNvSpPr/>
              <p:nvPr/>
            </p:nvSpPr>
            <p:spPr>
              <a:xfrm>
                <a:off x="4403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2" name="Rectangle 751"/>
              <p:cNvSpPr/>
              <p:nvPr/>
            </p:nvSpPr>
            <p:spPr>
              <a:xfrm>
                <a:off x="4403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3" name="Rectangle 752"/>
              <p:cNvSpPr/>
              <p:nvPr/>
            </p:nvSpPr>
            <p:spPr>
              <a:xfrm>
                <a:off x="4403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4" name="Rectangle 753"/>
              <p:cNvSpPr/>
              <p:nvPr/>
            </p:nvSpPr>
            <p:spPr>
              <a:xfrm>
                <a:off x="4403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5" name="Rectangle 754"/>
              <p:cNvSpPr/>
              <p:nvPr/>
            </p:nvSpPr>
            <p:spPr>
              <a:xfrm>
                <a:off x="4403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6" name="Rectangle 755"/>
              <p:cNvSpPr/>
              <p:nvPr/>
            </p:nvSpPr>
            <p:spPr>
              <a:xfrm>
                <a:off x="4403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7" name="Rectangle 756"/>
              <p:cNvSpPr/>
              <p:nvPr/>
            </p:nvSpPr>
            <p:spPr>
              <a:xfrm>
                <a:off x="4403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8" name="Rectangle 757"/>
              <p:cNvSpPr/>
              <p:nvPr/>
            </p:nvSpPr>
            <p:spPr>
              <a:xfrm>
                <a:off x="4403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59" name="Rectangle 758"/>
              <p:cNvSpPr/>
              <p:nvPr/>
            </p:nvSpPr>
            <p:spPr>
              <a:xfrm>
                <a:off x="4403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0" name="Rectangle 759"/>
              <p:cNvSpPr/>
              <p:nvPr/>
            </p:nvSpPr>
            <p:spPr>
              <a:xfrm>
                <a:off x="4403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1" name="Rectangle 760"/>
              <p:cNvSpPr/>
              <p:nvPr/>
            </p:nvSpPr>
            <p:spPr>
              <a:xfrm>
                <a:off x="4632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2" name="Rectangle 761"/>
              <p:cNvSpPr/>
              <p:nvPr/>
            </p:nvSpPr>
            <p:spPr>
              <a:xfrm>
                <a:off x="4632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3" name="Rectangle 762"/>
              <p:cNvSpPr/>
              <p:nvPr/>
            </p:nvSpPr>
            <p:spPr>
              <a:xfrm>
                <a:off x="4632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4" name="Rectangle 763"/>
              <p:cNvSpPr/>
              <p:nvPr/>
            </p:nvSpPr>
            <p:spPr>
              <a:xfrm>
                <a:off x="4632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5" name="Rectangle 764"/>
              <p:cNvSpPr/>
              <p:nvPr/>
            </p:nvSpPr>
            <p:spPr>
              <a:xfrm>
                <a:off x="4632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6" name="Rectangle 765"/>
              <p:cNvSpPr/>
              <p:nvPr/>
            </p:nvSpPr>
            <p:spPr>
              <a:xfrm>
                <a:off x="4632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7" name="Rectangle 766"/>
              <p:cNvSpPr/>
              <p:nvPr/>
            </p:nvSpPr>
            <p:spPr>
              <a:xfrm>
                <a:off x="4632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8" name="Rectangle 767"/>
              <p:cNvSpPr/>
              <p:nvPr/>
            </p:nvSpPr>
            <p:spPr>
              <a:xfrm>
                <a:off x="4632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69" name="Rectangle 768"/>
              <p:cNvSpPr/>
              <p:nvPr/>
            </p:nvSpPr>
            <p:spPr>
              <a:xfrm>
                <a:off x="4632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0" name="Rectangle 769"/>
              <p:cNvSpPr/>
              <p:nvPr/>
            </p:nvSpPr>
            <p:spPr>
              <a:xfrm>
                <a:off x="4632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1" name="Rectangle 770"/>
              <p:cNvSpPr/>
              <p:nvPr/>
            </p:nvSpPr>
            <p:spPr>
              <a:xfrm>
                <a:off x="4632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2" name="Rectangle 771"/>
              <p:cNvSpPr/>
              <p:nvPr/>
            </p:nvSpPr>
            <p:spPr>
              <a:xfrm>
                <a:off x="4632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3" name="Rectangle 772"/>
              <p:cNvSpPr/>
              <p:nvPr/>
            </p:nvSpPr>
            <p:spPr>
              <a:xfrm>
                <a:off x="4632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4" name="Rectangle 773"/>
              <p:cNvSpPr/>
              <p:nvPr/>
            </p:nvSpPr>
            <p:spPr>
              <a:xfrm>
                <a:off x="4632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5" name="Rectangle 774"/>
              <p:cNvSpPr/>
              <p:nvPr/>
            </p:nvSpPr>
            <p:spPr>
              <a:xfrm>
                <a:off x="4403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6" name="Rectangle 775"/>
              <p:cNvSpPr/>
              <p:nvPr/>
            </p:nvSpPr>
            <p:spPr>
              <a:xfrm>
                <a:off x="4403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7" name="Rectangle 776"/>
              <p:cNvSpPr/>
              <p:nvPr/>
            </p:nvSpPr>
            <p:spPr>
              <a:xfrm>
                <a:off x="4632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8" name="Rectangle 777"/>
              <p:cNvSpPr/>
              <p:nvPr/>
            </p:nvSpPr>
            <p:spPr>
              <a:xfrm>
                <a:off x="4632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79" name="Rectangle 778"/>
              <p:cNvSpPr/>
              <p:nvPr/>
            </p:nvSpPr>
            <p:spPr>
              <a:xfrm>
                <a:off x="4860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0" name="Rectangle 779"/>
              <p:cNvSpPr/>
              <p:nvPr/>
            </p:nvSpPr>
            <p:spPr>
              <a:xfrm>
                <a:off x="4860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1" name="Rectangle 780"/>
              <p:cNvSpPr/>
              <p:nvPr/>
            </p:nvSpPr>
            <p:spPr>
              <a:xfrm>
                <a:off x="4860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2" name="Rectangle 781"/>
              <p:cNvSpPr/>
              <p:nvPr/>
            </p:nvSpPr>
            <p:spPr>
              <a:xfrm>
                <a:off x="4860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3" name="Rectangle 782"/>
              <p:cNvSpPr/>
              <p:nvPr/>
            </p:nvSpPr>
            <p:spPr>
              <a:xfrm>
                <a:off x="4860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4" name="Rectangle 783"/>
              <p:cNvSpPr/>
              <p:nvPr/>
            </p:nvSpPr>
            <p:spPr>
              <a:xfrm>
                <a:off x="4860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5" name="Rectangle 784"/>
              <p:cNvSpPr/>
              <p:nvPr/>
            </p:nvSpPr>
            <p:spPr>
              <a:xfrm>
                <a:off x="4860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6" name="Rectangle 785"/>
              <p:cNvSpPr/>
              <p:nvPr/>
            </p:nvSpPr>
            <p:spPr>
              <a:xfrm>
                <a:off x="4860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7" name="Rectangle 786"/>
              <p:cNvSpPr/>
              <p:nvPr/>
            </p:nvSpPr>
            <p:spPr>
              <a:xfrm>
                <a:off x="4860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8" name="Rectangle 787"/>
              <p:cNvSpPr/>
              <p:nvPr/>
            </p:nvSpPr>
            <p:spPr>
              <a:xfrm>
                <a:off x="4860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89" name="Rectangle 788"/>
              <p:cNvSpPr/>
              <p:nvPr/>
            </p:nvSpPr>
            <p:spPr>
              <a:xfrm>
                <a:off x="4860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0" name="Rectangle 789"/>
              <p:cNvSpPr/>
              <p:nvPr/>
            </p:nvSpPr>
            <p:spPr>
              <a:xfrm>
                <a:off x="4860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1" name="Rectangle 790"/>
              <p:cNvSpPr/>
              <p:nvPr/>
            </p:nvSpPr>
            <p:spPr>
              <a:xfrm>
                <a:off x="4860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2" name="Rectangle 791"/>
              <p:cNvSpPr/>
              <p:nvPr/>
            </p:nvSpPr>
            <p:spPr>
              <a:xfrm>
                <a:off x="4860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3" name="Rectangle 792"/>
              <p:cNvSpPr/>
              <p:nvPr/>
            </p:nvSpPr>
            <p:spPr>
              <a:xfrm>
                <a:off x="50895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4" name="Rectangle 793"/>
              <p:cNvSpPr/>
              <p:nvPr/>
            </p:nvSpPr>
            <p:spPr>
              <a:xfrm>
                <a:off x="50895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5" name="Rectangle 794"/>
              <p:cNvSpPr/>
              <p:nvPr/>
            </p:nvSpPr>
            <p:spPr>
              <a:xfrm>
                <a:off x="50895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6" name="Rectangle 795"/>
              <p:cNvSpPr/>
              <p:nvPr/>
            </p:nvSpPr>
            <p:spPr>
              <a:xfrm>
                <a:off x="50895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7" name="Rectangle 796"/>
              <p:cNvSpPr/>
              <p:nvPr/>
            </p:nvSpPr>
            <p:spPr>
              <a:xfrm>
                <a:off x="50895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8" name="Rectangle 797"/>
              <p:cNvSpPr/>
              <p:nvPr/>
            </p:nvSpPr>
            <p:spPr>
              <a:xfrm>
                <a:off x="50895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799" name="Rectangle 798"/>
              <p:cNvSpPr/>
              <p:nvPr/>
            </p:nvSpPr>
            <p:spPr>
              <a:xfrm>
                <a:off x="50895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0" name="Rectangle 799"/>
              <p:cNvSpPr/>
              <p:nvPr/>
            </p:nvSpPr>
            <p:spPr>
              <a:xfrm>
                <a:off x="50895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1" name="Rectangle 800"/>
              <p:cNvSpPr/>
              <p:nvPr/>
            </p:nvSpPr>
            <p:spPr>
              <a:xfrm>
                <a:off x="50895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2" name="Rectangle 801"/>
              <p:cNvSpPr/>
              <p:nvPr/>
            </p:nvSpPr>
            <p:spPr>
              <a:xfrm>
                <a:off x="50895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3" name="Rectangle 802"/>
              <p:cNvSpPr/>
              <p:nvPr/>
            </p:nvSpPr>
            <p:spPr>
              <a:xfrm>
                <a:off x="50895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4" name="Rectangle 803"/>
              <p:cNvSpPr/>
              <p:nvPr/>
            </p:nvSpPr>
            <p:spPr>
              <a:xfrm>
                <a:off x="50895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5" name="Rectangle 804"/>
              <p:cNvSpPr/>
              <p:nvPr/>
            </p:nvSpPr>
            <p:spPr>
              <a:xfrm>
                <a:off x="50895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6" name="Rectangle 805"/>
              <p:cNvSpPr/>
              <p:nvPr/>
            </p:nvSpPr>
            <p:spPr>
              <a:xfrm>
                <a:off x="50895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7" name="Rectangle 806"/>
              <p:cNvSpPr/>
              <p:nvPr/>
            </p:nvSpPr>
            <p:spPr>
              <a:xfrm>
                <a:off x="4860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8" name="Rectangle 807"/>
              <p:cNvSpPr/>
              <p:nvPr/>
            </p:nvSpPr>
            <p:spPr>
              <a:xfrm>
                <a:off x="4860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09" name="Rectangle 808"/>
              <p:cNvSpPr/>
              <p:nvPr/>
            </p:nvSpPr>
            <p:spPr>
              <a:xfrm>
                <a:off x="50895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0" name="Rectangle 809"/>
              <p:cNvSpPr/>
              <p:nvPr/>
            </p:nvSpPr>
            <p:spPr>
              <a:xfrm>
                <a:off x="50895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1" name="Rectangle 810"/>
              <p:cNvSpPr/>
              <p:nvPr/>
            </p:nvSpPr>
            <p:spPr>
              <a:xfrm>
                <a:off x="53181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2" name="Rectangle 811"/>
              <p:cNvSpPr/>
              <p:nvPr/>
            </p:nvSpPr>
            <p:spPr>
              <a:xfrm>
                <a:off x="53181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3" name="Rectangle 812"/>
              <p:cNvSpPr/>
              <p:nvPr/>
            </p:nvSpPr>
            <p:spPr>
              <a:xfrm>
                <a:off x="53181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4" name="Rectangle 813"/>
              <p:cNvSpPr/>
              <p:nvPr/>
            </p:nvSpPr>
            <p:spPr>
              <a:xfrm>
                <a:off x="53181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5" name="Rectangle 814"/>
              <p:cNvSpPr/>
              <p:nvPr/>
            </p:nvSpPr>
            <p:spPr>
              <a:xfrm>
                <a:off x="53181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6" name="Rectangle 815"/>
              <p:cNvSpPr/>
              <p:nvPr/>
            </p:nvSpPr>
            <p:spPr>
              <a:xfrm>
                <a:off x="53181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7" name="Rectangle 816"/>
              <p:cNvSpPr/>
              <p:nvPr/>
            </p:nvSpPr>
            <p:spPr>
              <a:xfrm>
                <a:off x="53181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8" name="Rectangle 817"/>
              <p:cNvSpPr/>
              <p:nvPr/>
            </p:nvSpPr>
            <p:spPr>
              <a:xfrm>
                <a:off x="53181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19" name="Rectangle 818"/>
              <p:cNvSpPr/>
              <p:nvPr/>
            </p:nvSpPr>
            <p:spPr>
              <a:xfrm>
                <a:off x="53181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0" name="Rectangle 819"/>
              <p:cNvSpPr/>
              <p:nvPr/>
            </p:nvSpPr>
            <p:spPr>
              <a:xfrm>
                <a:off x="53181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1" name="Rectangle 820"/>
              <p:cNvSpPr/>
              <p:nvPr/>
            </p:nvSpPr>
            <p:spPr>
              <a:xfrm>
                <a:off x="53181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2" name="Rectangle 821"/>
              <p:cNvSpPr/>
              <p:nvPr/>
            </p:nvSpPr>
            <p:spPr>
              <a:xfrm>
                <a:off x="53181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3" name="Rectangle 822"/>
              <p:cNvSpPr/>
              <p:nvPr/>
            </p:nvSpPr>
            <p:spPr>
              <a:xfrm>
                <a:off x="53181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4" name="Rectangle 823"/>
              <p:cNvSpPr/>
              <p:nvPr/>
            </p:nvSpPr>
            <p:spPr>
              <a:xfrm>
                <a:off x="53181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5" name="Rectangle 824"/>
              <p:cNvSpPr/>
              <p:nvPr/>
            </p:nvSpPr>
            <p:spPr>
              <a:xfrm>
                <a:off x="55467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6" name="Rectangle 825"/>
              <p:cNvSpPr/>
              <p:nvPr/>
            </p:nvSpPr>
            <p:spPr>
              <a:xfrm>
                <a:off x="55467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7" name="Rectangle 826"/>
              <p:cNvSpPr/>
              <p:nvPr/>
            </p:nvSpPr>
            <p:spPr>
              <a:xfrm>
                <a:off x="55467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8" name="Rectangle 827"/>
              <p:cNvSpPr/>
              <p:nvPr/>
            </p:nvSpPr>
            <p:spPr>
              <a:xfrm>
                <a:off x="55467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29" name="Rectangle 828"/>
              <p:cNvSpPr/>
              <p:nvPr/>
            </p:nvSpPr>
            <p:spPr>
              <a:xfrm>
                <a:off x="55467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0" name="Rectangle 829"/>
              <p:cNvSpPr/>
              <p:nvPr/>
            </p:nvSpPr>
            <p:spPr>
              <a:xfrm>
                <a:off x="55467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1" name="Rectangle 830"/>
              <p:cNvSpPr/>
              <p:nvPr/>
            </p:nvSpPr>
            <p:spPr>
              <a:xfrm>
                <a:off x="55467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2" name="Rectangle 831"/>
              <p:cNvSpPr/>
              <p:nvPr/>
            </p:nvSpPr>
            <p:spPr>
              <a:xfrm>
                <a:off x="55467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3" name="Rectangle 832"/>
              <p:cNvSpPr/>
              <p:nvPr/>
            </p:nvSpPr>
            <p:spPr>
              <a:xfrm>
                <a:off x="55467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4" name="Rectangle 833"/>
              <p:cNvSpPr/>
              <p:nvPr/>
            </p:nvSpPr>
            <p:spPr>
              <a:xfrm>
                <a:off x="55467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5" name="Rectangle 834"/>
              <p:cNvSpPr/>
              <p:nvPr/>
            </p:nvSpPr>
            <p:spPr>
              <a:xfrm>
                <a:off x="55467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6" name="Rectangle 835"/>
              <p:cNvSpPr/>
              <p:nvPr/>
            </p:nvSpPr>
            <p:spPr>
              <a:xfrm>
                <a:off x="55467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7" name="Rectangle 836"/>
              <p:cNvSpPr/>
              <p:nvPr/>
            </p:nvSpPr>
            <p:spPr>
              <a:xfrm>
                <a:off x="55467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8" name="Rectangle 837"/>
              <p:cNvSpPr/>
              <p:nvPr/>
            </p:nvSpPr>
            <p:spPr>
              <a:xfrm>
                <a:off x="55467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39" name="Rectangle 838"/>
              <p:cNvSpPr/>
              <p:nvPr/>
            </p:nvSpPr>
            <p:spPr>
              <a:xfrm>
                <a:off x="53181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0" name="Rectangle 839"/>
              <p:cNvSpPr/>
              <p:nvPr/>
            </p:nvSpPr>
            <p:spPr>
              <a:xfrm>
                <a:off x="53181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1" name="Rectangle 840"/>
              <p:cNvSpPr/>
              <p:nvPr/>
            </p:nvSpPr>
            <p:spPr>
              <a:xfrm>
                <a:off x="55467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2" name="Rectangle 841"/>
              <p:cNvSpPr/>
              <p:nvPr/>
            </p:nvSpPr>
            <p:spPr>
              <a:xfrm>
                <a:off x="55467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3" name="Rectangle 842"/>
              <p:cNvSpPr/>
              <p:nvPr/>
            </p:nvSpPr>
            <p:spPr>
              <a:xfrm>
                <a:off x="57753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4" name="Rectangle 843"/>
              <p:cNvSpPr/>
              <p:nvPr/>
            </p:nvSpPr>
            <p:spPr>
              <a:xfrm>
                <a:off x="57753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5" name="Rectangle 844"/>
              <p:cNvSpPr/>
              <p:nvPr/>
            </p:nvSpPr>
            <p:spPr>
              <a:xfrm>
                <a:off x="57753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6" name="Rectangle 845"/>
              <p:cNvSpPr/>
              <p:nvPr/>
            </p:nvSpPr>
            <p:spPr>
              <a:xfrm>
                <a:off x="57753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7" name="Rectangle 846"/>
              <p:cNvSpPr/>
              <p:nvPr/>
            </p:nvSpPr>
            <p:spPr>
              <a:xfrm>
                <a:off x="57753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8" name="Rectangle 847"/>
              <p:cNvSpPr/>
              <p:nvPr/>
            </p:nvSpPr>
            <p:spPr>
              <a:xfrm>
                <a:off x="57753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49" name="Rectangle 848"/>
              <p:cNvSpPr/>
              <p:nvPr/>
            </p:nvSpPr>
            <p:spPr>
              <a:xfrm>
                <a:off x="57753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0" name="Rectangle 849"/>
              <p:cNvSpPr/>
              <p:nvPr/>
            </p:nvSpPr>
            <p:spPr>
              <a:xfrm>
                <a:off x="57753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1" name="Rectangle 850"/>
              <p:cNvSpPr/>
              <p:nvPr/>
            </p:nvSpPr>
            <p:spPr>
              <a:xfrm>
                <a:off x="57753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2" name="Rectangle 851"/>
              <p:cNvSpPr/>
              <p:nvPr/>
            </p:nvSpPr>
            <p:spPr>
              <a:xfrm>
                <a:off x="57753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3" name="Rectangle 852"/>
              <p:cNvSpPr/>
              <p:nvPr/>
            </p:nvSpPr>
            <p:spPr>
              <a:xfrm>
                <a:off x="57753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4" name="Rectangle 853"/>
              <p:cNvSpPr/>
              <p:nvPr/>
            </p:nvSpPr>
            <p:spPr>
              <a:xfrm>
                <a:off x="57753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5" name="Rectangle 854"/>
              <p:cNvSpPr/>
              <p:nvPr/>
            </p:nvSpPr>
            <p:spPr>
              <a:xfrm>
                <a:off x="57753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6" name="Rectangle 855"/>
              <p:cNvSpPr/>
              <p:nvPr/>
            </p:nvSpPr>
            <p:spPr>
              <a:xfrm>
                <a:off x="57753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7" name="Rectangle 856"/>
              <p:cNvSpPr/>
              <p:nvPr/>
            </p:nvSpPr>
            <p:spPr>
              <a:xfrm>
                <a:off x="6003940" y="2007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8" name="Rectangle 857"/>
              <p:cNvSpPr/>
              <p:nvPr/>
            </p:nvSpPr>
            <p:spPr>
              <a:xfrm>
                <a:off x="6003940" y="2236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59" name="Rectangle 858"/>
              <p:cNvSpPr/>
              <p:nvPr/>
            </p:nvSpPr>
            <p:spPr>
              <a:xfrm>
                <a:off x="6003940" y="2464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0" name="Rectangle 859"/>
              <p:cNvSpPr/>
              <p:nvPr/>
            </p:nvSpPr>
            <p:spPr>
              <a:xfrm>
                <a:off x="6003940" y="2693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1" name="Rectangle 860"/>
              <p:cNvSpPr/>
              <p:nvPr/>
            </p:nvSpPr>
            <p:spPr>
              <a:xfrm>
                <a:off x="6003940" y="2921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2" name="Rectangle 861"/>
              <p:cNvSpPr/>
              <p:nvPr/>
            </p:nvSpPr>
            <p:spPr>
              <a:xfrm>
                <a:off x="6003940" y="3150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3" name="Rectangle 862"/>
              <p:cNvSpPr/>
              <p:nvPr/>
            </p:nvSpPr>
            <p:spPr>
              <a:xfrm>
                <a:off x="6003940" y="3379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4" name="Rectangle 863"/>
              <p:cNvSpPr/>
              <p:nvPr/>
            </p:nvSpPr>
            <p:spPr>
              <a:xfrm>
                <a:off x="6003940" y="3607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5" name="Rectangle 864"/>
              <p:cNvSpPr/>
              <p:nvPr/>
            </p:nvSpPr>
            <p:spPr>
              <a:xfrm>
                <a:off x="6003940" y="3836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6" name="Rectangle 865"/>
              <p:cNvSpPr/>
              <p:nvPr/>
            </p:nvSpPr>
            <p:spPr>
              <a:xfrm>
                <a:off x="6003940" y="4064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7" name="Rectangle 866"/>
              <p:cNvSpPr/>
              <p:nvPr/>
            </p:nvSpPr>
            <p:spPr>
              <a:xfrm>
                <a:off x="6003940" y="4293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8" name="Rectangle 867"/>
              <p:cNvSpPr/>
              <p:nvPr/>
            </p:nvSpPr>
            <p:spPr>
              <a:xfrm>
                <a:off x="6003940" y="45220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69" name="Rectangle 868"/>
              <p:cNvSpPr/>
              <p:nvPr/>
            </p:nvSpPr>
            <p:spPr>
              <a:xfrm>
                <a:off x="6003940" y="47506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0" name="Rectangle 869"/>
              <p:cNvSpPr/>
              <p:nvPr/>
            </p:nvSpPr>
            <p:spPr>
              <a:xfrm>
                <a:off x="6003940" y="49792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1" name="Rectangle 870"/>
              <p:cNvSpPr/>
              <p:nvPr/>
            </p:nvSpPr>
            <p:spPr>
              <a:xfrm>
                <a:off x="57753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2" name="Rectangle 871"/>
              <p:cNvSpPr/>
              <p:nvPr/>
            </p:nvSpPr>
            <p:spPr>
              <a:xfrm>
                <a:off x="57753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3" name="Rectangle 872"/>
              <p:cNvSpPr/>
              <p:nvPr/>
            </p:nvSpPr>
            <p:spPr>
              <a:xfrm>
                <a:off x="6003940" y="52078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4" name="Rectangle 873"/>
              <p:cNvSpPr/>
              <p:nvPr/>
            </p:nvSpPr>
            <p:spPr>
              <a:xfrm>
                <a:off x="6003940" y="5436405"/>
                <a:ext cx="228600" cy="228600"/>
              </a:xfrm>
              <a:prstGeom prst="rect">
                <a:avLst/>
              </a:prstGeom>
              <a:noFill/>
              <a:ln w="635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875" name="Rectangle 874"/>
              <p:cNvSpPr/>
              <p:nvPr/>
            </p:nvSpPr>
            <p:spPr>
              <a:xfrm>
                <a:off x="2193940" y="5588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6" name="Rectangle 875"/>
              <p:cNvSpPr/>
              <p:nvPr/>
            </p:nvSpPr>
            <p:spPr>
              <a:xfrm>
                <a:off x="2193940" y="5131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7" name="Rectangle 876"/>
              <p:cNvSpPr/>
              <p:nvPr/>
            </p:nvSpPr>
            <p:spPr>
              <a:xfrm>
                <a:off x="2193940" y="4674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8" name="Rectangle 877"/>
              <p:cNvSpPr/>
              <p:nvPr/>
            </p:nvSpPr>
            <p:spPr>
              <a:xfrm>
                <a:off x="2193940" y="4217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79" name="Rectangle 878"/>
              <p:cNvSpPr/>
              <p:nvPr/>
            </p:nvSpPr>
            <p:spPr>
              <a:xfrm>
                <a:off x="2193940" y="37600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0" name="Rectangle 879"/>
              <p:cNvSpPr/>
              <p:nvPr/>
            </p:nvSpPr>
            <p:spPr>
              <a:xfrm>
                <a:off x="2193940" y="33028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1" name="Rectangle 880"/>
              <p:cNvSpPr/>
              <p:nvPr/>
            </p:nvSpPr>
            <p:spPr>
              <a:xfrm>
                <a:off x="2193940" y="28456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2" name="Rectangle 881"/>
              <p:cNvSpPr/>
              <p:nvPr/>
            </p:nvSpPr>
            <p:spPr>
              <a:xfrm>
                <a:off x="2193940" y="23884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3" name="Rectangle 882"/>
              <p:cNvSpPr/>
              <p:nvPr/>
            </p:nvSpPr>
            <p:spPr>
              <a:xfrm>
                <a:off x="2193940" y="1931205"/>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4" name="Rectangle 883"/>
              <p:cNvSpPr/>
              <p:nvPr/>
            </p:nvSpPr>
            <p:spPr>
              <a:xfrm>
                <a:off x="284682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100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5" name="Rectangle 884"/>
              <p:cNvSpPr/>
              <p:nvPr/>
            </p:nvSpPr>
            <p:spPr>
              <a:xfrm>
                <a:off x="330768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200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6" name="Rectangle 885"/>
              <p:cNvSpPr/>
              <p:nvPr/>
            </p:nvSpPr>
            <p:spPr>
              <a:xfrm>
                <a:off x="377159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300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7" name="Rectangle 886"/>
              <p:cNvSpPr/>
              <p:nvPr/>
            </p:nvSpPr>
            <p:spPr>
              <a:xfrm>
                <a:off x="4232455"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400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8" name="Rectangle 887"/>
              <p:cNvSpPr/>
              <p:nvPr/>
            </p:nvSpPr>
            <p:spPr>
              <a:xfrm>
                <a:off x="465186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500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89" name="Rectangle 888"/>
              <p:cNvSpPr/>
              <p:nvPr/>
            </p:nvSpPr>
            <p:spPr>
              <a:xfrm>
                <a:off x="511272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600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0" name="Rectangle 889"/>
              <p:cNvSpPr/>
              <p:nvPr/>
            </p:nvSpPr>
            <p:spPr>
              <a:xfrm>
                <a:off x="557358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700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1" name="Rectangle 890"/>
              <p:cNvSpPr/>
              <p:nvPr/>
            </p:nvSpPr>
            <p:spPr>
              <a:xfrm>
                <a:off x="6034440" y="5721710"/>
                <a:ext cx="381000" cy="152400"/>
              </a:xfrm>
              <a:prstGeom prst="rect">
                <a:avLst/>
              </a:prstGeom>
              <a:noFill/>
              <a:ln w="6350" cap="flat" cmpd="sng" algn="ctr">
                <a:noFill/>
                <a:prstDash val="solid"/>
              </a:ln>
              <a:effectLst/>
            </p:spPr>
            <p:txBody>
              <a:bodyPr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800</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grpSp>
        <p:cxnSp>
          <p:nvCxnSpPr>
            <p:cNvPr id="892" name="Straight Connector 891"/>
            <p:cNvCxnSpPr/>
            <p:nvPr/>
          </p:nvCxnSpPr>
          <p:spPr>
            <a:xfrm rot="5400000" flipH="1" flipV="1">
              <a:off x="1287506" y="3808121"/>
              <a:ext cx="3665349" cy="7751"/>
            </a:xfrm>
            <a:prstGeom prst="line">
              <a:avLst/>
            </a:prstGeom>
            <a:noFill/>
            <a:ln w="28575" cap="flat" cmpd="sng" algn="ctr">
              <a:solidFill>
                <a:sysClr val="windowText" lastClr="000000"/>
              </a:solidFill>
              <a:prstDash val="solid"/>
            </a:ln>
            <a:effectLst/>
          </p:spPr>
        </p:cxnSp>
        <p:cxnSp>
          <p:nvCxnSpPr>
            <p:cNvPr id="893" name="Straight Connector 892"/>
            <p:cNvCxnSpPr/>
            <p:nvPr/>
          </p:nvCxnSpPr>
          <p:spPr>
            <a:xfrm rot="10800000">
              <a:off x="1754336" y="4265696"/>
              <a:ext cx="3694465" cy="7375"/>
            </a:xfrm>
            <a:prstGeom prst="line">
              <a:avLst/>
            </a:prstGeom>
            <a:noFill/>
            <a:ln w="28575" cap="flat" cmpd="sng" algn="ctr">
              <a:solidFill>
                <a:srgbClr val="4F81BD">
                  <a:shade val="95000"/>
                  <a:satMod val="105000"/>
                </a:srgbClr>
              </a:solidFill>
              <a:prstDash val="solid"/>
            </a:ln>
            <a:effectLst/>
          </p:spPr>
        </p:cxnSp>
        <p:cxnSp>
          <p:nvCxnSpPr>
            <p:cNvPr id="894" name="Straight Connector 893"/>
            <p:cNvCxnSpPr/>
            <p:nvPr/>
          </p:nvCxnSpPr>
          <p:spPr>
            <a:xfrm rot="16200000" flipV="1">
              <a:off x="1749708" y="2898723"/>
              <a:ext cx="2750575" cy="2741319"/>
            </a:xfrm>
            <a:prstGeom prst="line">
              <a:avLst/>
            </a:prstGeom>
            <a:noFill/>
            <a:ln w="28575" cap="flat" cmpd="sng" algn="ctr">
              <a:solidFill>
                <a:srgbClr val="C00000"/>
              </a:solidFill>
              <a:prstDash val="solid"/>
            </a:ln>
            <a:effectLst/>
          </p:spPr>
        </p:cxnSp>
        <p:sp>
          <p:nvSpPr>
            <p:cNvPr id="895" name="TextBox 894"/>
            <p:cNvSpPr txBox="1"/>
            <p:nvPr/>
          </p:nvSpPr>
          <p:spPr>
            <a:xfrm>
              <a:off x="737313" y="1430178"/>
              <a:ext cx="1759059"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6" name="TextBox 895"/>
            <p:cNvSpPr txBox="1"/>
            <p:nvPr/>
          </p:nvSpPr>
          <p:spPr>
            <a:xfrm>
              <a:off x="99301" y="406230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Barracuda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7" name="TextBox 896"/>
            <p:cNvSpPr txBox="1"/>
            <p:nvPr/>
          </p:nvSpPr>
          <p:spPr>
            <a:xfrm>
              <a:off x="5456550" y="5534645"/>
              <a:ext cx="1061634"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 1000 units</a:t>
              </a:r>
              <a:endParaRPr kumimoji="0" lang="en-US" sz="10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8" name="TextBox 897"/>
            <p:cNvSpPr txBox="1"/>
            <p:nvPr/>
          </p:nvSpPr>
          <p:spPr>
            <a:xfrm>
              <a:off x="2351720" y="5865276"/>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Cheetah Assy.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899" name="TextBox 898"/>
            <p:cNvSpPr txBox="1"/>
            <p:nvPr/>
          </p:nvSpPr>
          <p:spPr>
            <a:xfrm>
              <a:off x="494506" y="2620964"/>
              <a:ext cx="1281196"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0" name="Oval 899"/>
            <p:cNvSpPr/>
            <p:nvPr/>
          </p:nvSpPr>
          <p:spPr>
            <a:xfrm>
              <a:off x="3069810" y="4218826"/>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1" name="Oval 900"/>
            <p:cNvSpPr/>
            <p:nvPr/>
          </p:nvSpPr>
          <p:spPr>
            <a:xfrm>
              <a:off x="2393051" y="3991518"/>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2" name="Oval 901"/>
            <p:cNvSpPr/>
            <p:nvPr/>
          </p:nvSpPr>
          <p:spPr>
            <a:xfrm>
              <a:off x="3749153" y="4456471"/>
              <a:ext cx="92989" cy="77492"/>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3" name="TextBox 902"/>
            <p:cNvSpPr txBox="1"/>
            <p:nvPr/>
          </p:nvSpPr>
          <p:spPr>
            <a:xfrm>
              <a:off x="1791200" y="3641269"/>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Pessimistic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4" name="TextBox 903"/>
            <p:cNvSpPr txBox="1"/>
            <p:nvPr/>
          </p:nvSpPr>
          <p:spPr>
            <a:xfrm>
              <a:off x="3911885" y="431286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Optimistic</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(0.25)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5" name="TextBox 904"/>
            <p:cNvSpPr txBox="1"/>
            <p:nvPr/>
          </p:nvSpPr>
          <p:spPr>
            <a:xfrm>
              <a:off x="3268705" y="3816916"/>
              <a:ext cx="643180" cy="338554"/>
            </a:xfrm>
            <a:prstGeom prst="rect">
              <a:avLst/>
            </a:prstGeom>
            <a:solidFill>
              <a:sysClr val="window" lastClr="FFFFFF"/>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Expected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(0.5)</a:t>
              </a:r>
              <a:endParaRPr kumimoji="0" lang="en-US" sz="8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06" name="Oval 905"/>
            <p:cNvSpPr/>
            <p:nvPr/>
          </p:nvSpPr>
          <p:spPr>
            <a:xfrm>
              <a:off x="2390468" y="4221409"/>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907" name="Oval 906"/>
            <p:cNvSpPr/>
            <p:nvPr/>
          </p:nvSpPr>
          <p:spPr>
            <a:xfrm>
              <a:off x="3069810" y="4459054"/>
              <a:ext cx="92989" cy="77492"/>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cxnSp>
          <p:nvCxnSpPr>
            <p:cNvPr id="908" name="Straight Arrow Connector 907"/>
            <p:cNvCxnSpPr>
              <a:stCxn id="902" idx="2"/>
              <a:endCxn id="907" idx="6"/>
            </p:cNvCxnSpPr>
            <p:nvPr/>
          </p:nvCxnSpPr>
          <p:spPr>
            <a:xfrm rot="10800000" flipV="1">
              <a:off x="3162799" y="4495216"/>
              <a:ext cx="586354" cy="2583"/>
            </a:xfrm>
            <a:prstGeom prst="straightConnector1">
              <a:avLst/>
            </a:prstGeom>
            <a:noFill/>
            <a:ln w="12700" cap="flat" cmpd="sng" algn="ctr">
              <a:solidFill>
                <a:sysClr val="windowText" lastClr="000000"/>
              </a:solidFill>
              <a:prstDash val="solid"/>
              <a:tailEnd type="arrow"/>
            </a:ln>
            <a:effectLst/>
          </p:spPr>
        </p:cxnSp>
        <p:cxnSp>
          <p:nvCxnSpPr>
            <p:cNvPr id="909" name="Straight Arrow Connector 908"/>
            <p:cNvCxnSpPr>
              <a:stCxn id="901" idx="4"/>
              <a:endCxn id="906" idx="0"/>
            </p:cNvCxnSpPr>
            <p:nvPr/>
          </p:nvCxnSpPr>
          <p:spPr>
            <a:xfrm rot="5400000">
              <a:off x="2362056" y="4143918"/>
              <a:ext cx="152399" cy="2583"/>
            </a:xfrm>
            <a:prstGeom prst="straightConnector1">
              <a:avLst/>
            </a:prstGeom>
            <a:noFill/>
            <a:ln w="12700" cap="flat" cmpd="sng" algn="ctr">
              <a:solidFill>
                <a:sysClr val="windowText" lastClr="000000"/>
              </a:solidFill>
              <a:prstDash val="solid"/>
              <a:tailEnd type="arrow"/>
            </a:ln>
            <a:effectLst/>
          </p:spPr>
        </p:cxnSp>
        <p:sp>
          <p:nvSpPr>
            <p:cNvPr id="910" name="TextBox 909"/>
            <p:cNvSpPr txBox="1"/>
            <p:nvPr/>
          </p:nvSpPr>
          <p:spPr>
            <a:xfrm>
              <a:off x="1850608" y="4744232"/>
              <a:ext cx="1087468"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Feasible Production</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911" name="TextBox 910"/>
            <p:cNvSpPr txBox="1"/>
            <p:nvPr/>
          </p:nvSpPr>
          <p:spPr>
            <a:xfrm>
              <a:off x="3981624" y="5906605"/>
              <a:ext cx="16002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Test</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Capacity</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grpSp>
      <p:sp>
        <p:nvSpPr>
          <p:cNvPr id="316" name="TextBox 315"/>
          <p:cNvSpPr txBox="1"/>
          <p:nvPr/>
        </p:nvSpPr>
        <p:spPr>
          <a:xfrm>
            <a:off x="6082311" y="1638703"/>
            <a:ext cx="310741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Increase Capacity from 300 to 301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1 more Barracuda in Pessimistic  Scenario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0 more in other scenarios</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MV</a:t>
            </a: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 = 0.25*300 = 75</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MC</a:t>
            </a: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 = 20</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Marginal profit = 75-20=55 positive </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317" name="TextBox 316"/>
          <p:cNvSpPr txBox="1"/>
          <p:nvPr/>
        </p:nvSpPr>
        <p:spPr>
          <a:xfrm>
            <a:off x="6020318" y="3193700"/>
            <a:ext cx="310741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Increase Capacity from 349 to 350</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1 more Barracuda in Pessimistic  Scenario</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0 more in other scenarios</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MV = 0.25*300 = 75</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MC = 20</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Marginal profit = 75-20=55 positive</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318" name="TextBox 317"/>
          <p:cNvSpPr txBox="1"/>
          <p:nvPr/>
        </p:nvSpPr>
        <p:spPr>
          <a:xfrm>
            <a:off x="6082311" y="4523971"/>
            <a:ext cx="3107410" cy="1015663"/>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Increase Capacity from 350 to 351</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pitchFamily="34" charset="0"/>
                <a:cs typeface="Calibri" pitchFamily="34" charset="0"/>
              </a:rPr>
              <a:t>Sell 0 more Barracuda in all scenarios</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MV = 0</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MC = 20</a:t>
            </a:r>
          </a:p>
          <a:p>
            <a:pPr marL="0" marR="0" lvl="0" indent="0" algn="ctr" defTabSz="914400" eaLnBrk="1" fontAlgn="auto" latinLnBrk="0" hangingPunct="1">
              <a:lnSpc>
                <a:spcPct val="100000"/>
              </a:lnSpc>
              <a:spcBef>
                <a:spcPts val="0"/>
              </a:spcBef>
              <a:spcAft>
                <a:spcPts val="0"/>
              </a:spcAft>
              <a:buClrTx/>
              <a:buSzTx/>
              <a:buFontTx/>
              <a:buNone/>
              <a:tabLst/>
              <a:defRPr/>
            </a:pPr>
            <a:r>
              <a:rPr lang="en-US" sz="1200" b="0" kern="0" dirty="0" smtClean="0">
                <a:solidFill>
                  <a:sysClr val="windowText" lastClr="000000"/>
                </a:solidFill>
                <a:latin typeface="Calibri" pitchFamily="34" charset="0"/>
                <a:cs typeface="Calibri" pitchFamily="34" charset="0"/>
              </a:rPr>
              <a:t>Marginal profit = -20 negative</a:t>
            </a:r>
            <a:endParaRPr kumimoji="0" lang="en-US" sz="1200" b="0" i="0" u="none" strike="noStrike" kern="0" cap="none" spc="0" normalizeH="0" baseline="0" noProof="0" dirty="0">
              <a:ln>
                <a:noFill/>
              </a:ln>
              <a:solidFill>
                <a:sysClr val="windowText" lastClr="000000"/>
              </a:solidFill>
              <a:effectLst/>
              <a:uLnTx/>
              <a:uFillTx/>
              <a:latin typeface="Calibri" pitchFamily="34" charset="0"/>
              <a:cs typeface="Calibri" pitchFamily="34" charset="0"/>
            </a:endParaRPr>
          </a:p>
        </p:txBody>
      </p:sp>
      <p:sp>
        <p:nvSpPr>
          <p:cNvPr id="320" name="Oval 319"/>
          <p:cNvSpPr/>
          <p:nvPr/>
        </p:nvSpPr>
        <p:spPr>
          <a:xfrm>
            <a:off x="7471974" y="2823281"/>
            <a:ext cx="92989" cy="77492"/>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30" name="Oval 329"/>
          <p:cNvSpPr/>
          <p:nvPr/>
        </p:nvSpPr>
        <p:spPr>
          <a:xfrm>
            <a:off x="7477140" y="2960183"/>
            <a:ext cx="92989" cy="77492"/>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
        <p:nvSpPr>
          <p:cNvPr id="332" name="Oval 331"/>
          <p:cNvSpPr/>
          <p:nvPr/>
        </p:nvSpPr>
        <p:spPr>
          <a:xfrm>
            <a:off x="7477140" y="3084170"/>
            <a:ext cx="92989" cy="77492"/>
          </a:xfrm>
          <a:prstGeom prst="ellipse">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 grpId="0"/>
      <p:bldP spid="317" grpId="0"/>
      <p:bldP spid="318" grpId="0"/>
      <p:bldP spid="320" grpId="0" animBg="1"/>
      <p:bldP spid="330" grpId="0" animBg="1"/>
      <p:bldP spid="33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i="1" smtClean="0"/>
              <a:t>N</a:t>
            </a:r>
            <a:r>
              <a:rPr lang="en-US" sz="2400" i="1" smtClean="0"/>
              <a:t>ewsvendor network analysis:</a:t>
            </a:r>
            <a:br>
              <a:rPr lang="en-US" sz="2400" i="1" smtClean="0"/>
            </a:br>
            <a:r>
              <a:rPr lang="en-US" sz="2400" i="1" smtClean="0"/>
              <a:t>	Marginal analysis of value of capacity in a network</a:t>
            </a:r>
            <a:endParaRPr lang="en-US" smtClean="0"/>
          </a:p>
        </p:txBody>
      </p:sp>
      <p:sp>
        <p:nvSpPr>
          <p:cNvPr id="16387" name="Rectangle 3"/>
          <p:cNvSpPr>
            <a:spLocks noGrp="1" noChangeArrowheads="1"/>
          </p:cNvSpPr>
          <p:nvPr>
            <p:ph idx="1"/>
          </p:nvPr>
        </p:nvSpPr>
        <p:spPr/>
        <p:txBody>
          <a:bodyPr/>
          <a:lstStyle/>
          <a:p>
            <a:r>
              <a:rPr lang="en-US" sz="1600" dirty="0" smtClean="0"/>
              <a:t>Adding one unit of Barracuda final assembly capacity increases expected operating profit by 25%*$300 = $75 &gt; </a:t>
            </a:r>
            <a:r>
              <a:rPr lang="en-US" sz="1600" dirty="0" err="1" smtClean="0"/>
              <a:t>CapEx</a:t>
            </a:r>
            <a:r>
              <a:rPr lang="en-US" sz="1600" dirty="0" smtClean="0"/>
              <a:t> of $20, as long as </a:t>
            </a:r>
            <a:r>
              <a:rPr lang="en-US" sz="1600" i="1" dirty="0" smtClean="0"/>
              <a:t>K</a:t>
            </a:r>
            <a:r>
              <a:rPr lang="en-US" sz="1600" i="1" baseline="-25000" dirty="0" smtClean="0"/>
              <a:t>b</a:t>
            </a:r>
            <a:r>
              <a:rPr lang="en-US" sz="1600" dirty="0" smtClean="0"/>
              <a:t> &lt; 350.  Marginal value is negative beyond 350.</a:t>
            </a:r>
          </a:p>
          <a:p>
            <a:r>
              <a:rPr lang="en-US" sz="1600" dirty="0" smtClean="0"/>
              <a:t>Similarly, adding one unit of Cheetah final assembly capacity has expected marginal value of 25%*$400 - $30 = $70, as long as </a:t>
            </a:r>
            <a:r>
              <a:rPr lang="en-US" sz="1600" i="1" dirty="0" err="1" smtClean="0"/>
              <a:t>K</a:t>
            </a:r>
            <a:r>
              <a:rPr lang="en-US" sz="1600" i="1" baseline="-25000" dirty="0" err="1" smtClean="0"/>
              <a:t>c</a:t>
            </a:r>
            <a:r>
              <a:rPr lang="en-US" sz="1600" dirty="0" smtClean="0"/>
              <a:t> &lt; 350.  But if we increase </a:t>
            </a:r>
            <a:r>
              <a:rPr lang="en-US" sz="1600" i="1" dirty="0" err="1" smtClean="0"/>
              <a:t>K</a:t>
            </a:r>
            <a:r>
              <a:rPr lang="en-US" sz="1600" i="1" baseline="-25000" dirty="0" err="1" smtClean="0"/>
              <a:t>c</a:t>
            </a:r>
            <a:r>
              <a:rPr lang="en-US" sz="1600" dirty="0" smtClean="0"/>
              <a:t> beyond 350:</a:t>
            </a:r>
          </a:p>
          <a:p>
            <a:pPr lvl="1"/>
            <a:r>
              <a:rPr lang="en-US" sz="1400" dirty="0" smtClean="0"/>
              <a:t>test is constraining us and the marginal value of an additional cheetah capacity unit is that we can make one more Cheetah drive </a:t>
            </a:r>
            <a:r>
              <a:rPr lang="en-US" sz="1400" i="1" dirty="0" smtClean="0"/>
              <a:t>but one less </a:t>
            </a:r>
            <a:r>
              <a:rPr lang="en-US" sz="1400" i="1" dirty="0" err="1" smtClean="0"/>
              <a:t>Barra</a:t>
            </a:r>
            <a:r>
              <a:rPr lang="en-US" sz="1400" i="1" dirty="0" smtClean="0"/>
              <a:t> drive </a:t>
            </a:r>
            <a:r>
              <a:rPr lang="en-US" sz="1400" dirty="0" smtClean="0"/>
              <a:t>(due to test constraint).  The expected marginal value is 25%*($400-$300) = $25 &lt; </a:t>
            </a:r>
            <a:r>
              <a:rPr lang="en-US" sz="1400" dirty="0" err="1" smtClean="0"/>
              <a:t>CapEx</a:t>
            </a:r>
            <a:r>
              <a:rPr lang="en-US" sz="1400" dirty="0" smtClean="0"/>
              <a:t> of $30, which is </a:t>
            </a:r>
            <a:r>
              <a:rPr lang="en-US" sz="1400" i="1" dirty="0" smtClean="0"/>
              <a:t>suboptimal</a:t>
            </a:r>
            <a:r>
              <a:rPr lang="en-US" sz="1400" dirty="0" smtClean="0"/>
              <a:t>.</a:t>
            </a:r>
          </a:p>
          <a:p>
            <a:pPr lvl="1"/>
            <a:r>
              <a:rPr lang="en-US" sz="1400" dirty="0" smtClean="0"/>
              <a:t>Increasing both cheetah and test capacity is also suboptimal: marginal value = 25%*$400 = $100 &lt; $30+$80</a:t>
            </a:r>
          </a:p>
          <a:p>
            <a:endParaRPr lang="en-US" sz="1800" dirty="0" smtClean="0"/>
          </a:p>
          <a:p>
            <a:pPr>
              <a:buClr>
                <a:srgbClr val="FF0000"/>
              </a:buClr>
              <a:buFont typeface="Wingdings" pitchFamily="2" charset="2"/>
              <a:buChar char="Ø"/>
            </a:pPr>
            <a:r>
              <a:rPr lang="en-US" sz="1800" dirty="0" smtClean="0"/>
              <a:t>Sizing of a capacity portfolio starting guideline:</a:t>
            </a:r>
          </a:p>
          <a:p>
            <a:pPr>
              <a:buClr>
                <a:srgbClr val="FF0000"/>
              </a:buClr>
              <a:buFont typeface="Wingdings" pitchFamily="2" charset="2"/>
              <a:buChar char="Ø"/>
            </a:pPr>
            <a:endParaRPr lang="en-US" sz="1800" dirty="0" smtClean="0"/>
          </a:p>
          <a:p>
            <a:pPr>
              <a:buClr>
                <a:srgbClr val="FF0000"/>
              </a:buClr>
              <a:buFont typeface="Wingdings" pitchFamily="2" charset="2"/>
              <a:buChar char="Ø"/>
            </a:pPr>
            <a:endParaRPr lang="en-US" sz="1800" dirty="0" smtClean="0"/>
          </a:p>
          <a:p>
            <a:pPr>
              <a:buClr>
                <a:srgbClr val="FF0000"/>
              </a:buClr>
              <a:buFont typeface="Wingdings" pitchFamily="2" charset="2"/>
              <a:buChar char="Ø"/>
            </a:pPr>
            <a:endParaRPr lang="en-US" sz="1800" dirty="0" smtClean="0"/>
          </a:p>
          <a:p>
            <a:pPr>
              <a:buClr>
                <a:srgbClr val="FF0000"/>
              </a:buClr>
              <a:buFont typeface="Wingdings" pitchFamily="2" charset="2"/>
              <a:buChar char="Ø"/>
            </a:pPr>
            <a:r>
              <a:rPr lang="en-US" sz="1800" dirty="0" smtClean="0"/>
              <a:t>Maximize value using marginal analysis of overage versus underage!</a:t>
            </a:r>
          </a:p>
        </p:txBody>
      </p:sp>
      <p:sp>
        <p:nvSpPr>
          <p:cNvPr id="16388" name="Text Box 73"/>
          <p:cNvSpPr txBox="1">
            <a:spLocks noChangeArrowheads="1"/>
          </p:cNvSpPr>
          <p:nvPr/>
        </p:nvSpPr>
        <p:spPr bwMode="auto">
          <a:xfrm>
            <a:off x="5402615" y="3950675"/>
            <a:ext cx="3219450" cy="1320800"/>
          </a:xfrm>
          <a:prstGeom prst="rect">
            <a:avLst/>
          </a:prstGeom>
          <a:solidFill>
            <a:srgbClr val="FFFFCC"/>
          </a:solidFill>
          <a:ln w="9525" algn="ctr">
            <a:solidFill>
              <a:schemeClr val="tx1"/>
            </a:solidFill>
            <a:miter lim="800000"/>
            <a:headEnd/>
            <a:tailEnd/>
          </a:ln>
        </p:spPr>
        <p:txBody>
          <a:bodyPr>
            <a:spAutoFit/>
          </a:bodyPr>
          <a:lstStyle/>
          <a:p>
            <a:r>
              <a:rPr lang="en-US" sz="2000" b="0"/>
              <a:t>P(resource </a:t>
            </a:r>
            <a:r>
              <a:rPr lang="en-US" sz="2000" b="0" i="1"/>
              <a:t>i </a:t>
            </a:r>
            <a:r>
              <a:rPr lang="en-US" sz="2000" b="0"/>
              <a:t>is bottleneck) </a:t>
            </a:r>
            <a:r>
              <a:rPr lang="en-US" sz="2000" b="0">
                <a:cs typeface="Times New Roman" pitchFamily="18" charset="0"/>
              </a:rPr>
              <a:t>≈</a:t>
            </a:r>
            <a:r>
              <a:rPr lang="en-US" sz="2000" b="0"/>
              <a:t> </a:t>
            </a:r>
          </a:p>
          <a:p>
            <a:r>
              <a:rPr lang="en-US" sz="2000" b="0" u="sng"/>
              <a:t>Marginal cost of capacity </a:t>
            </a:r>
            <a:r>
              <a:rPr lang="en-US" sz="2000" b="0" i="1" u="sng"/>
              <a:t>i</a:t>
            </a:r>
          </a:p>
          <a:p>
            <a:r>
              <a:rPr lang="en-US" sz="2000" b="0"/>
              <a:t>Marginal return of capacity </a:t>
            </a:r>
            <a:r>
              <a:rPr lang="en-US" sz="2000" b="0" i="1"/>
              <a:t>i</a:t>
            </a:r>
            <a:endParaRPr lang="en-US" sz="2000" b="0"/>
          </a:p>
          <a:p>
            <a:endParaRPr lang="en-US" sz="2000" b="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169863" y="1239838"/>
            <a:ext cx="4940300" cy="4303712"/>
            <a:chOff x="366" y="167"/>
            <a:chExt cx="5023" cy="4034"/>
          </a:xfrm>
        </p:grpSpPr>
        <p:sp>
          <p:nvSpPr>
            <p:cNvPr id="17419" name="Line 3"/>
            <p:cNvSpPr>
              <a:spLocks noChangeShapeType="1"/>
            </p:cNvSpPr>
            <p:nvPr/>
          </p:nvSpPr>
          <p:spPr bwMode="auto">
            <a:xfrm>
              <a:off x="661" y="568"/>
              <a:ext cx="4444" cy="1"/>
            </a:xfrm>
            <a:prstGeom prst="line">
              <a:avLst/>
            </a:prstGeom>
            <a:noFill/>
            <a:ln w="0">
              <a:solidFill>
                <a:srgbClr val="000000"/>
              </a:solidFill>
              <a:round/>
              <a:headEnd/>
              <a:tailEnd/>
            </a:ln>
          </p:spPr>
          <p:txBody>
            <a:bodyPr/>
            <a:lstStyle/>
            <a:p>
              <a:endParaRPr lang="en-US"/>
            </a:p>
          </p:txBody>
        </p:sp>
        <p:sp>
          <p:nvSpPr>
            <p:cNvPr id="17420" name="Line 4"/>
            <p:cNvSpPr>
              <a:spLocks noChangeShapeType="1"/>
            </p:cNvSpPr>
            <p:nvPr/>
          </p:nvSpPr>
          <p:spPr bwMode="auto">
            <a:xfrm>
              <a:off x="661" y="795"/>
              <a:ext cx="4444" cy="1"/>
            </a:xfrm>
            <a:prstGeom prst="line">
              <a:avLst/>
            </a:prstGeom>
            <a:noFill/>
            <a:ln w="0">
              <a:solidFill>
                <a:srgbClr val="000000"/>
              </a:solidFill>
              <a:round/>
              <a:headEnd/>
              <a:tailEnd/>
            </a:ln>
          </p:spPr>
          <p:txBody>
            <a:bodyPr/>
            <a:lstStyle/>
            <a:p>
              <a:endParaRPr lang="en-US"/>
            </a:p>
          </p:txBody>
        </p:sp>
        <p:sp>
          <p:nvSpPr>
            <p:cNvPr id="17421" name="Line 5"/>
            <p:cNvSpPr>
              <a:spLocks noChangeShapeType="1"/>
            </p:cNvSpPr>
            <p:nvPr/>
          </p:nvSpPr>
          <p:spPr bwMode="auto">
            <a:xfrm>
              <a:off x="661" y="1249"/>
              <a:ext cx="4444" cy="1"/>
            </a:xfrm>
            <a:prstGeom prst="line">
              <a:avLst/>
            </a:prstGeom>
            <a:noFill/>
            <a:ln w="0">
              <a:solidFill>
                <a:srgbClr val="000000"/>
              </a:solidFill>
              <a:round/>
              <a:headEnd/>
              <a:tailEnd/>
            </a:ln>
          </p:spPr>
          <p:txBody>
            <a:bodyPr/>
            <a:lstStyle/>
            <a:p>
              <a:endParaRPr lang="en-US"/>
            </a:p>
          </p:txBody>
        </p:sp>
        <p:sp>
          <p:nvSpPr>
            <p:cNvPr id="17422" name="Line 6"/>
            <p:cNvSpPr>
              <a:spLocks noChangeShapeType="1"/>
            </p:cNvSpPr>
            <p:nvPr/>
          </p:nvSpPr>
          <p:spPr bwMode="auto">
            <a:xfrm>
              <a:off x="661" y="1476"/>
              <a:ext cx="4444" cy="1"/>
            </a:xfrm>
            <a:prstGeom prst="line">
              <a:avLst/>
            </a:prstGeom>
            <a:noFill/>
            <a:ln w="0">
              <a:solidFill>
                <a:srgbClr val="000000"/>
              </a:solidFill>
              <a:round/>
              <a:headEnd/>
              <a:tailEnd/>
            </a:ln>
          </p:spPr>
          <p:txBody>
            <a:bodyPr/>
            <a:lstStyle/>
            <a:p>
              <a:endParaRPr lang="en-US"/>
            </a:p>
          </p:txBody>
        </p:sp>
        <p:sp>
          <p:nvSpPr>
            <p:cNvPr id="17423" name="Line 7"/>
            <p:cNvSpPr>
              <a:spLocks noChangeShapeType="1"/>
            </p:cNvSpPr>
            <p:nvPr/>
          </p:nvSpPr>
          <p:spPr bwMode="auto">
            <a:xfrm>
              <a:off x="661" y="1703"/>
              <a:ext cx="4444" cy="1"/>
            </a:xfrm>
            <a:prstGeom prst="line">
              <a:avLst/>
            </a:prstGeom>
            <a:noFill/>
            <a:ln w="0">
              <a:solidFill>
                <a:srgbClr val="000000"/>
              </a:solidFill>
              <a:round/>
              <a:headEnd/>
              <a:tailEnd/>
            </a:ln>
          </p:spPr>
          <p:txBody>
            <a:bodyPr/>
            <a:lstStyle/>
            <a:p>
              <a:endParaRPr lang="en-US"/>
            </a:p>
          </p:txBody>
        </p:sp>
        <p:sp>
          <p:nvSpPr>
            <p:cNvPr id="17424" name="Line 8"/>
            <p:cNvSpPr>
              <a:spLocks noChangeShapeType="1"/>
            </p:cNvSpPr>
            <p:nvPr/>
          </p:nvSpPr>
          <p:spPr bwMode="auto">
            <a:xfrm>
              <a:off x="661" y="2157"/>
              <a:ext cx="4444" cy="1"/>
            </a:xfrm>
            <a:prstGeom prst="line">
              <a:avLst/>
            </a:prstGeom>
            <a:noFill/>
            <a:ln w="0">
              <a:solidFill>
                <a:srgbClr val="000000"/>
              </a:solidFill>
              <a:round/>
              <a:headEnd/>
              <a:tailEnd/>
            </a:ln>
          </p:spPr>
          <p:txBody>
            <a:bodyPr/>
            <a:lstStyle/>
            <a:p>
              <a:endParaRPr lang="en-US"/>
            </a:p>
          </p:txBody>
        </p:sp>
        <p:sp>
          <p:nvSpPr>
            <p:cNvPr id="17425" name="Line 9"/>
            <p:cNvSpPr>
              <a:spLocks noChangeShapeType="1"/>
            </p:cNvSpPr>
            <p:nvPr/>
          </p:nvSpPr>
          <p:spPr bwMode="auto">
            <a:xfrm>
              <a:off x="661" y="2384"/>
              <a:ext cx="4444" cy="1"/>
            </a:xfrm>
            <a:prstGeom prst="line">
              <a:avLst/>
            </a:prstGeom>
            <a:noFill/>
            <a:ln w="0">
              <a:solidFill>
                <a:srgbClr val="000000"/>
              </a:solidFill>
              <a:round/>
              <a:headEnd/>
              <a:tailEnd/>
            </a:ln>
          </p:spPr>
          <p:txBody>
            <a:bodyPr/>
            <a:lstStyle/>
            <a:p>
              <a:endParaRPr lang="en-US"/>
            </a:p>
          </p:txBody>
        </p:sp>
        <p:sp>
          <p:nvSpPr>
            <p:cNvPr id="17426" name="Line 10"/>
            <p:cNvSpPr>
              <a:spLocks noChangeShapeType="1"/>
            </p:cNvSpPr>
            <p:nvPr/>
          </p:nvSpPr>
          <p:spPr bwMode="auto">
            <a:xfrm>
              <a:off x="661" y="2611"/>
              <a:ext cx="4444" cy="1"/>
            </a:xfrm>
            <a:prstGeom prst="line">
              <a:avLst/>
            </a:prstGeom>
            <a:noFill/>
            <a:ln w="0">
              <a:solidFill>
                <a:srgbClr val="000000"/>
              </a:solidFill>
              <a:round/>
              <a:headEnd/>
              <a:tailEnd/>
            </a:ln>
          </p:spPr>
          <p:txBody>
            <a:bodyPr/>
            <a:lstStyle/>
            <a:p>
              <a:endParaRPr lang="en-US"/>
            </a:p>
          </p:txBody>
        </p:sp>
        <p:sp>
          <p:nvSpPr>
            <p:cNvPr id="17427" name="Line 11"/>
            <p:cNvSpPr>
              <a:spLocks noChangeShapeType="1"/>
            </p:cNvSpPr>
            <p:nvPr/>
          </p:nvSpPr>
          <p:spPr bwMode="auto">
            <a:xfrm>
              <a:off x="661" y="2838"/>
              <a:ext cx="4444" cy="1"/>
            </a:xfrm>
            <a:prstGeom prst="line">
              <a:avLst/>
            </a:prstGeom>
            <a:noFill/>
            <a:ln w="0">
              <a:solidFill>
                <a:srgbClr val="000000"/>
              </a:solidFill>
              <a:round/>
              <a:headEnd/>
              <a:tailEnd/>
            </a:ln>
          </p:spPr>
          <p:txBody>
            <a:bodyPr/>
            <a:lstStyle/>
            <a:p>
              <a:endParaRPr lang="en-US"/>
            </a:p>
          </p:txBody>
        </p:sp>
        <p:sp>
          <p:nvSpPr>
            <p:cNvPr id="17428" name="Line 12"/>
            <p:cNvSpPr>
              <a:spLocks noChangeShapeType="1"/>
            </p:cNvSpPr>
            <p:nvPr/>
          </p:nvSpPr>
          <p:spPr bwMode="auto">
            <a:xfrm>
              <a:off x="661" y="3065"/>
              <a:ext cx="4444" cy="1"/>
            </a:xfrm>
            <a:prstGeom prst="line">
              <a:avLst/>
            </a:prstGeom>
            <a:noFill/>
            <a:ln w="0">
              <a:solidFill>
                <a:srgbClr val="000000"/>
              </a:solidFill>
              <a:round/>
              <a:headEnd/>
              <a:tailEnd/>
            </a:ln>
          </p:spPr>
          <p:txBody>
            <a:bodyPr/>
            <a:lstStyle/>
            <a:p>
              <a:endParaRPr lang="en-US"/>
            </a:p>
          </p:txBody>
        </p:sp>
        <p:sp>
          <p:nvSpPr>
            <p:cNvPr id="17429" name="Line 13"/>
            <p:cNvSpPr>
              <a:spLocks noChangeShapeType="1"/>
            </p:cNvSpPr>
            <p:nvPr/>
          </p:nvSpPr>
          <p:spPr bwMode="auto">
            <a:xfrm>
              <a:off x="661" y="3292"/>
              <a:ext cx="4444" cy="1"/>
            </a:xfrm>
            <a:prstGeom prst="line">
              <a:avLst/>
            </a:prstGeom>
            <a:noFill/>
            <a:ln w="0">
              <a:solidFill>
                <a:srgbClr val="000000"/>
              </a:solidFill>
              <a:round/>
              <a:headEnd/>
              <a:tailEnd/>
            </a:ln>
          </p:spPr>
          <p:txBody>
            <a:bodyPr/>
            <a:lstStyle/>
            <a:p>
              <a:endParaRPr lang="en-US"/>
            </a:p>
          </p:txBody>
        </p:sp>
        <p:sp>
          <p:nvSpPr>
            <p:cNvPr id="17430" name="Line 14"/>
            <p:cNvSpPr>
              <a:spLocks noChangeShapeType="1"/>
            </p:cNvSpPr>
            <p:nvPr/>
          </p:nvSpPr>
          <p:spPr bwMode="auto">
            <a:xfrm>
              <a:off x="653" y="568"/>
              <a:ext cx="1" cy="3184"/>
            </a:xfrm>
            <a:prstGeom prst="line">
              <a:avLst/>
            </a:prstGeom>
            <a:noFill/>
            <a:ln w="0">
              <a:solidFill>
                <a:srgbClr val="000000"/>
              </a:solidFill>
              <a:round/>
              <a:headEnd/>
              <a:tailEnd/>
            </a:ln>
          </p:spPr>
          <p:txBody>
            <a:bodyPr/>
            <a:lstStyle/>
            <a:p>
              <a:endParaRPr lang="en-US"/>
            </a:p>
          </p:txBody>
        </p:sp>
        <p:sp>
          <p:nvSpPr>
            <p:cNvPr id="17431" name="Line 15"/>
            <p:cNvSpPr>
              <a:spLocks noChangeShapeType="1"/>
            </p:cNvSpPr>
            <p:nvPr/>
          </p:nvSpPr>
          <p:spPr bwMode="auto">
            <a:xfrm>
              <a:off x="971" y="575"/>
              <a:ext cx="1" cy="3177"/>
            </a:xfrm>
            <a:prstGeom prst="line">
              <a:avLst/>
            </a:prstGeom>
            <a:noFill/>
            <a:ln w="0">
              <a:solidFill>
                <a:srgbClr val="000000"/>
              </a:solidFill>
              <a:round/>
              <a:headEnd/>
              <a:tailEnd/>
            </a:ln>
          </p:spPr>
          <p:txBody>
            <a:bodyPr/>
            <a:lstStyle/>
            <a:p>
              <a:endParaRPr lang="en-US"/>
            </a:p>
          </p:txBody>
        </p:sp>
        <p:sp>
          <p:nvSpPr>
            <p:cNvPr id="17432" name="Line 16"/>
            <p:cNvSpPr>
              <a:spLocks noChangeShapeType="1"/>
            </p:cNvSpPr>
            <p:nvPr/>
          </p:nvSpPr>
          <p:spPr bwMode="auto">
            <a:xfrm>
              <a:off x="1288" y="575"/>
              <a:ext cx="1" cy="3177"/>
            </a:xfrm>
            <a:prstGeom prst="line">
              <a:avLst/>
            </a:prstGeom>
            <a:noFill/>
            <a:ln w="0">
              <a:solidFill>
                <a:srgbClr val="000000"/>
              </a:solidFill>
              <a:round/>
              <a:headEnd/>
              <a:tailEnd/>
            </a:ln>
          </p:spPr>
          <p:txBody>
            <a:bodyPr/>
            <a:lstStyle/>
            <a:p>
              <a:endParaRPr lang="en-US"/>
            </a:p>
          </p:txBody>
        </p:sp>
        <p:sp>
          <p:nvSpPr>
            <p:cNvPr id="17433" name="Line 17"/>
            <p:cNvSpPr>
              <a:spLocks noChangeShapeType="1"/>
            </p:cNvSpPr>
            <p:nvPr/>
          </p:nvSpPr>
          <p:spPr bwMode="auto">
            <a:xfrm>
              <a:off x="1923" y="575"/>
              <a:ext cx="1" cy="3177"/>
            </a:xfrm>
            <a:prstGeom prst="line">
              <a:avLst/>
            </a:prstGeom>
            <a:noFill/>
            <a:ln w="0">
              <a:solidFill>
                <a:srgbClr val="000000"/>
              </a:solidFill>
              <a:round/>
              <a:headEnd/>
              <a:tailEnd/>
            </a:ln>
          </p:spPr>
          <p:txBody>
            <a:bodyPr/>
            <a:lstStyle/>
            <a:p>
              <a:endParaRPr lang="en-US"/>
            </a:p>
          </p:txBody>
        </p:sp>
        <p:sp>
          <p:nvSpPr>
            <p:cNvPr id="17434" name="Line 18"/>
            <p:cNvSpPr>
              <a:spLocks noChangeShapeType="1"/>
            </p:cNvSpPr>
            <p:nvPr/>
          </p:nvSpPr>
          <p:spPr bwMode="auto">
            <a:xfrm>
              <a:off x="2558" y="575"/>
              <a:ext cx="1" cy="3177"/>
            </a:xfrm>
            <a:prstGeom prst="line">
              <a:avLst/>
            </a:prstGeom>
            <a:noFill/>
            <a:ln w="0">
              <a:solidFill>
                <a:srgbClr val="000000"/>
              </a:solidFill>
              <a:round/>
              <a:headEnd/>
              <a:tailEnd/>
            </a:ln>
          </p:spPr>
          <p:txBody>
            <a:bodyPr/>
            <a:lstStyle/>
            <a:p>
              <a:endParaRPr lang="en-US"/>
            </a:p>
          </p:txBody>
        </p:sp>
        <p:sp>
          <p:nvSpPr>
            <p:cNvPr id="17435" name="Line 19"/>
            <p:cNvSpPr>
              <a:spLocks noChangeShapeType="1"/>
            </p:cNvSpPr>
            <p:nvPr/>
          </p:nvSpPr>
          <p:spPr bwMode="auto">
            <a:xfrm>
              <a:off x="4145" y="575"/>
              <a:ext cx="1" cy="3177"/>
            </a:xfrm>
            <a:prstGeom prst="line">
              <a:avLst/>
            </a:prstGeom>
            <a:noFill/>
            <a:ln w="0">
              <a:solidFill>
                <a:srgbClr val="000000"/>
              </a:solidFill>
              <a:round/>
              <a:headEnd/>
              <a:tailEnd/>
            </a:ln>
          </p:spPr>
          <p:txBody>
            <a:bodyPr/>
            <a:lstStyle/>
            <a:p>
              <a:endParaRPr lang="en-US"/>
            </a:p>
          </p:txBody>
        </p:sp>
        <p:sp>
          <p:nvSpPr>
            <p:cNvPr id="17436" name="Line 20"/>
            <p:cNvSpPr>
              <a:spLocks noChangeShapeType="1"/>
            </p:cNvSpPr>
            <p:nvPr/>
          </p:nvSpPr>
          <p:spPr bwMode="auto">
            <a:xfrm>
              <a:off x="4780" y="575"/>
              <a:ext cx="1" cy="3177"/>
            </a:xfrm>
            <a:prstGeom prst="line">
              <a:avLst/>
            </a:prstGeom>
            <a:noFill/>
            <a:ln w="0">
              <a:solidFill>
                <a:srgbClr val="000000"/>
              </a:solidFill>
              <a:round/>
              <a:headEnd/>
              <a:tailEnd/>
            </a:ln>
          </p:spPr>
          <p:txBody>
            <a:bodyPr/>
            <a:lstStyle/>
            <a:p>
              <a:endParaRPr lang="en-US"/>
            </a:p>
          </p:txBody>
        </p:sp>
        <p:sp>
          <p:nvSpPr>
            <p:cNvPr id="17437" name="Line 21"/>
            <p:cNvSpPr>
              <a:spLocks noChangeShapeType="1"/>
            </p:cNvSpPr>
            <p:nvPr/>
          </p:nvSpPr>
          <p:spPr bwMode="auto">
            <a:xfrm>
              <a:off x="5097" y="575"/>
              <a:ext cx="1" cy="3177"/>
            </a:xfrm>
            <a:prstGeom prst="line">
              <a:avLst/>
            </a:prstGeom>
            <a:noFill/>
            <a:ln w="0">
              <a:solidFill>
                <a:srgbClr val="000000"/>
              </a:solidFill>
              <a:round/>
              <a:headEnd/>
              <a:tailEnd/>
            </a:ln>
          </p:spPr>
          <p:txBody>
            <a:bodyPr/>
            <a:lstStyle/>
            <a:p>
              <a:endParaRPr lang="en-US"/>
            </a:p>
          </p:txBody>
        </p:sp>
        <p:sp>
          <p:nvSpPr>
            <p:cNvPr id="17438" name="Rectangle 22"/>
            <p:cNvSpPr>
              <a:spLocks noChangeArrowheads="1"/>
            </p:cNvSpPr>
            <p:nvPr/>
          </p:nvSpPr>
          <p:spPr bwMode="auto">
            <a:xfrm>
              <a:off x="578" y="3874"/>
              <a:ext cx="6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0</a:t>
              </a:r>
              <a:endParaRPr lang="en-US" sz="1400"/>
            </a:p>
          </p:txBody>
        </p:sp>
        <p:sp>
          <p:nvSpPr>
            <p:cNvPr id="17439" name="Rectangle 23"/>
            <p:cNvSpPr>
              <a:spLocks noChangeArrowheads="1"/>
            </p:cNvSpPr>
            <p:nvPr/>
          </p:nvSpPr>
          <p:spPr bwMode="auto">
            <a:xfrm>
              <a:off x="1219" y="3874"/>
              <a:ext cx="181"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a:t>
              </a:r>
              <a:endParaRPr lang="en-US" sz="1400"/>
            </a:p>
          </p:txBody>
        </p:sp>
        <p:sp>
          <p:nvSpPr>
            <p:cNvPr id="17440" name="Rectangle 24"/>
            <p:cNvSpPr>
              <a:spLocks noChangeArrowheads="1"/>
            </p:cNvSpPr>
            <p:nvPr/>
          </p:nvSpPr>
          <p:spPr bwMode="auto">
            <a:xfrm>
              <a:off x="1840"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200</a:t>
              </a:r>
              <a:endParaRPr lang="en-US" sz="1400"/>
            </a:p>
          </p:txBody>
        </p:sp>
        <p:sp>
          <p:nvSpPr>
            <p:cNvPr id="17441" name="Rectangle 25"/>
            <p:cNvSpPr>
              <a:spLocks noChangeArrowheads="1"/>
            </p:cNvSpPr>
            <p:nvPr/>
          </p:nvSpPr>
          <p:spPr bwMode="auto">
            <a:xfrm>
              <a:off x="2491"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300</a:t>
              </a:r>
              <a:endParaRPr lang="en-US" sz="1400"/>
            </a:p>
          </p:txBody>
        </p:sp>
        <p:sp>
          <p:nvSpPr>
            <p:cNvPr id="17442" name="Rectangle 26"/>
            <p:cNvSpPr>
              <a:spLocks noChangeArrowheads="1"/>
            </p:cNvSpPr>
            <p:nvPr/>
          </p:nvSpPr>
          <p:spPr bwMode="auto">
            <a:xfrm>
              <a:off x="3117"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400</a:t>
              </a:r>
              <a:endParaRPr lang="en-US" sz="1400"/>
            </a:p>
          </p:txBody>
        </p:sp>
        <p:sp>
          <p:nvSpPr>
            <p:cNvPr id="17443" name="Rectangle 27"/>
            <p:cNvSpPr>
              <a:spLocks noChangeArrowheads="1"/>
            </p:cNvSpPr>
            <p:nvPr/>
          </p:nvSpPr>
          <p:spPr bwMode="auto">
            <a:xfrm>
              <a:off x="3759"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500</a:t>
              </a:r>
              <a:endParaRPr lang="en-US" sz="1400"/>
            </a:p>
          </p:txBody>
        </p:sp>
        <p:sp>
          <p:nvSpPr>
            <p:cNvPr id="17444" name="Rectangle 28"/>
            <p:cNvSpPr>
              <a:spLocks noChangeArrowheads="1"/>
            </p:cNvSpPr>
            <p:nvPr/>
          </p:nvSpPr>
          <p:spPr bwMode="auto">
            <a:xfrm>
              <a:off x="4387" y="3874"/>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600</a:t>
              </a:r>
              <a:endParaRPr lang="en-US" sz="1400"/>
            </a:p>
          </p:txBody>
        </p:sp>
        <p:sp>
          <p:nvSpPr>
            <p:cNvPr id="17445" name="Rectangle 29"/>
            <p:cNvSpPr>
              <a:spLocks noChangeArrowheads="1"/>
            </p:cNvSpPr>
            <p:nvPr/>
          </p:nvSpPr>
          <p:spPr bwMode="auto">
            <a:xfrm>
              <a:off x="5043" y="3874"/>
              <a:ext cx="181"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700</a:t>
              </a:r>
              <a:endParaRPr lang="en-US" sz="1400"/>
            </a:p>
          </p:txBody>
        </p:sp>
        <p:sp>
          <p:nvSpPr>
            <p:cNvPr id="17446" name="Rectangle 30"/>
            <p:cNvSpPr>
              <a:spLocks noChangeArrowheads="1"/>
            </p:cNvSpPr>
            <p:nvPr/>
          </p:nvSpPr>
          <p:spPr bwMode="auto">
            <a:xfrm>
              <a:off x="389" y="167"/>
              <a:ext cx="877" cy="184"/>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latin typeface="Arial" charset="0"/>
                </a:rPr>
                <a:t>Barracuda </a:t>
              </a:r>
              <a:endParaRPr lang="en-US" sz="1400"/>
            </a:p>
          </p:txBody>
        </p:sp>
        <p:sp>
          <p:nvSpPr>
            <p:cNvPr id="17447" name="Rectangle 31"/>
            <p:cNvSpPr>
              <a:spLocks noChangeArrowheads="1"/>
            </p:cNvSpPr>
            <p:nvPr/>
          </p:nvSpPr>
          <p:spPr bwMode="auto">
            <a:xfrm>
              <a:off x="1311" y="221"/>
              <a:ext cx="559"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[1000 units]</a:t>
              </a:r>
              <a:endParaRPr lang="en-US" sz="1400"/>
            </a:p>
          </p:txBody>
        </p:sp>
        <p:sp>
          <p:nvSpPr>
            <p:cNvPr id="17448" name="Rectangle 32"/>
            <p:cNvSpPr>
              <a:spLocks noChangeArrowheads="1"/>
            </p:cNvSpPr>
            <p:nvPr/>
          </p:nvSpPr>
          <p:spPr bwMode="auto">
            <a:xfrm>
              <a:off x="4074" y="4017"/>
              <a:ext cx="708" cy="184"/>
            </a:xfrm>
            <a:prstGeom prst="rect">
              <a:avLst/>
            </a:prstGeom>
            <a:noFill/>
            <a:ln w="9525">
              <a:noFill/>
              <a:miter lim="800000"/>
              <a:headEnd/>
              <a:tailEnd/>
            </a:ln>
          </p:spPr>
          <p:txBody>
            <a:bodyPr wrap="none" lIns="0" tIns="0" rIns="0" bIns="0">
              <a:spAutoFit/>
            </a:bodyPr>
            <a:lstStyle/>
            <a:p>
              <a:pPr eaLnBrk="0" hangingPunct="0"/>
              <a:r>
                <a:rPr lang="en-US" sz="1400">
                  <a:solidFill>
                    <a:srgbClr val="000000"/>
                  </a:solidFill>
                  <a:latin typeface="Arial" charset="0"/>
                </a:rPr>
                <a:t>Cheetah </a:t>
              </a:r>
              <a:endParaRPr lang="en-US" sz="1400"/>
            </a:p>
          </p:txBody>
        </p:sp>
        <p:sp>
          <p:nvSpPr>
            <p:cNvPr id="17449" name="Rectangle 33"/>
            <p:cNvSpPr>
              <a:spLocks noChangeArrowheads="1"/>
            </p:cNvSpPr>
            <p:nvPr/>
          </p:nvSpPr>
          <p:spPr bwMode="auto">
            <a:xfrm>
              <a:off x="4830" y="4071"/>
              <a:ext cx="559"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[1000 units]</a:t>
              </a:r>
              <a:endParaRPr lang="en-US" sz="1400"/>
            </a:p>
          </p:txBody>
        </p:sp>
        <p:sp>
          <p:nvSpPr>
            <p:cNvPr id="17450" name="Freeform 34"/>
            <p:cNvSpPr>
              <a:spLocks/>
            </p:cNvSpPr>
            <p:nvPr/>
          </p:nvSpPr>
          <p:spPr bwMode="auto">
            <a:xfrm>
              <a:off x="1560" y="2088"/>
              <a:ext cx="99" cy="129"/>
            </a:xfrm>
            <a:custGeom>
              <a:avLst/>
              <a:gdLst>
                <a:gd name="T0" fmla="*/ 46 w 99"/>
                <a:gd name="T1" fmla="*/ 0 h 129"/>
                <a:gd name="T2" fmla="*/ 0 w 99"/>
                <a:gd name="T3" fmla="*/ 61 h 129"/>
                <a:gd name="T4" fmla="*/ 46 w 99"/>
                <a:gd name="T5" fmla="*/ 129 h 129"/>
                <a:gd name="T6" fmla="*/ 99 w 99"/>
                <a:gd name="T7" fmla="*/ 61 h 129"/>
                <a:gd name="T8" fmla="*/ 46 w 99"/>
                <a:gd name="T9" fmla="*/ 0 h 129"/>
                <a:gd name="T10" fmla="*/ 0 60000 65536"/>
                <a:gd name="T11" fmla="*/ 0 60000 65536"/>
                <a:gd name="T12" fmla="*/ 0 60000 65536"/>
                <a:gd name="T13" fmla="*/ 0 60000 65536"/>
                <a:gd name="T14" fmla="*/ 0 60000 65536"/>
                <a:gd name="T15" fmla="*/ 0 w 99"/>
                <a:gd name="T16" fmla="*/ 0 h 129"/>
                <a:gd name="T17" fmla="*/ 99 w 99"/>
                <a:gd name="T18" fmla="*/ 129 h 129"/>
              </a:gdLst>
              <a:ahLst/>
              <a:cxnLst>
                <a:cxn ang="T10">
                  <a:pos x="T0" y="T1"/>
                </a:cxn>
                <a:cxn ang="T11">
                  <a:pos x="T2" y="T3"/>
                </a:cxn>
                <a:cxn ang="T12">
                  <a:pos x="T4" y="T5"/>
                </a:cxn>
                <a:cxn ang="T13">
                  <a:pos x="T6" y="T7"/>
                </a:cxn>
                <a:cxn ang="T14">
                  <a:pos x="T8" y="T9"/>
                </a:cxn>
              </a:cxnLst>
              <a:rect l="T15" t="T16" r="T17" b="T18"/>
              <a:pathLst>
                <a:path w="99" h="129">
                  <a:moveTo>
                    <a:pt x="46" y="0"/>
                  </a:moveTo>
                  <a:lnTo>
                    <a:pt x="0" y="61"/>
                  </a:lnTo>
                  <a:lnTo>
                    <a:pt x="46" y="129"/>
                  </a:lnTo>
                  <a:lnTo>
                    <a:pt x="99" y="61"/>
                  </a:lnTo>
                  <a:lnTo>
                    <a:pt x="46" y="0"/>
                  </a:lnTo>
                  <a:close/>
                </a:path>
              </a:pathLst>
            </a:custGeom>
            <a:solidFill>
              <a:srgbClr val="FF0000"/>
            </a:solidFill>
            <a:ln w="12700">
              <a:solidFill>
                <a:srgbClr val="000000"/>
              </a:solidFill>
              <a:round/>
              <a:headEnd/>
              <a:tailEnd/>
            </a:ln>
          </p:spPr>
          <p:txBody>
            <a:bodyPr/>
            <a:lstStyle/>
            <a:p>
              <a:endParaRPr lang="en-US"/>
            </a:p>
          </p:txBody>
        </p:sp>
        <p:sp>
          <p:nvSpPr>
            <p:cNvPr id="17451" name="Freeform 35"/>
            <p:cNvSpPr>
              <a:spLocks/>
            </p:cNvSpPr>
            <p:nvPr/>
          </p:nvSpPr>
          <p:spPr bwMode="auto">
            <a:xfrm>
              <a:off x="2512" y="2315"/>
              <a:ext cx="99" cy="129"/>
            </a:xfrm>
            <a:custGeom>
              <a:avLst/>
              <a:gdLst>
                <a:gd name="T0" fmla="*/ 46 w 99"/>
                <a:gd name="T1" fmla="*/ 0 h 129"/>
                <a:gd name="T2" fmla="*/ 0 w 99"/>
                <a:gd name="T3" fmla="*/ 61 h 129"/>
                <a:gd name="T4" fmla="*/ 46 w 99"/>
                <a:gd name="T5" fmla="*/ 129 h 129"/>
                <a:gd name="T6" fmla="*/ 99 w 99"/>
                <a:gd name="T7" fmla="*/ 61 h 129"/>
                <a:gd name="T8" fmla="*/ 46 w 99"/>
                <a:gd name="T9" fmla="*/ 0 h 129"/>
                <a:gd name="T10" fmla="*/ 0 60000 65536"/>
                <a:gd name="T11" fmla="*/ 0 60000 65536"/>
                <a:gd name="T12" fmla="*/ 0 60000 65536"/>
                <a:gd name="T13" fmla="*/ 0 60000 65536"/>
                <a:gd name="T14" fmla="*/ 0 60000 65536"/>
                <a:gd name="T15" fmla="*/ 0 w 99"/>
                <a:gd name="T16" fmla="*/ 0 h 129"/>
                <a:gd name="T17" fmla="*/ 99 w 99"/>
                <a:gd name="T18" fmla="*/ 129 h 129"/>
              </a:gdLst>
              <a:ahLst/>
              <a:cxnLst>
                <a:cxn ang="T10">
                  <a:pos x="T0" y="T1"/>
                </a:cxn>
                <a:cxn ang="T11">
                  <a:pos x="T2" y="T3"/>
                </a:cxn>
                <a:cxn ang="T12">
                  <a:pos x="T4" y="T5"/>
                </a:cxn>
                <a:cxn ang="T13">
                  <a:pos x="T6" y="T7"/>
                </a:cxn>
                <a:cxn ang="T14">
                  <a:pos x="T8" y="T9"/>
                </a:cxn>
              </a:cxnLst>
              <a:rect l="T15" t="T16" r="T17" b="T18"/>
              <a:pathLst>
                <a:path w="99" h="129">
                  <a:moveTo>
                    <a:pt x="46" y="0"/>
                  </a:moveTo>
                  <a:lnTo>
                    <a:pt x="0" y="61"/>
                  </a:lnTo>
                  <a:lnTo>
                    <a:pt x="46" y="129"/>
                  </a:lnTo>
                  <a:lnTo>
                    <a:pt x="99" y="61"/>
                  </a:lnTo>
                  <a:lnTo>
                    <a:pt x="46" y="0"/>
                  </a:lnTo>
                  <a:close/>
                </a:path>
              </a:pathLst>
            </a:custGeom>
            <a:solidFill>
              <a:srgbClr val="FF0000"/>
            </a:solidFill>
            <a:ln w="12700">
              <a:solidFill>
                <a:srgbClr val="000000"/>
              </a:solidFill>
              <a:round/>
              <a:headEnd/>
              <a:tailEnd/>
            </a:ln>
          </p:spPr>
          <p:txBody>
            <a:bodyPr/>
            <a:lstStyle/>
            <a:p>
              <a:endParaRPr lang="en-US"/>
            </a:p>
          </p:txBody>
        </p:sp>
        <p:sp>
          <p:nvSpPr>
            <p:cNvPr id="17452" name="Freeform 36"/>
            <p:cNvSpPr>
              <a:spLocks/>
            </p:cNvSpPr>
            <p:nvPr/>
          </p:nvSpPr>
          <p:spPr bwMode="auto">
            <a:xfrm>
              <a:off x="3465" y="2550"/>
              <a:ext cx="98" cy="128"/>
            </a:xfrm>
            <a:custGeom>
              <a:avLst/>
              <a:gdLst>
                <a:gd name="T0" fmla="*/ 45 w 98"/>
                <a:gd name="T1" fmla="*/ 0 h 128"/>
                <a:gd name="T2" fmla="*/ 0 w 98"/>
                <a:gd name="T3" fmla="*/ 60 h 128"/>
                <a:gd name="T4" fmla="*/ 45 w 98"/>
                <a:gd name="T5" fmla="*/ 128 h 128"/>
                <a:gd name="T6" fmla="*/ 98 w 98"/>
                <a:gd name="T7" fmla="*/ 60 h 128"/>
                <a:gd name="T8" fmla="*/ 45 w 98"/>
                <a:gd name="T9" fmla="*/ 0 h 128"/>
                <a:gd name="T10" fmla="*/ 0 60000 65536"/>
                <a:gd name="T11" fmla="*/ 0 60000 65536"/>
                <a:gd name="T12" fmla="*/ 0 60000 65536"/>
                <a:gd name="T13" fmla="*/ 0 60000 65536"/>
                <a:gd name="T14" fmla="*/ 0 60000 65536"/>
                <a:gd name="T15" fmla="*/ 0 w 98"/>
                <a:gd name="T16" fmla="*/ 0 h 128"/>
                <a:gd name="T17" fmla="*/ 98 w 98"/>
                <a:gd name="T18" fmla="*/ 128 h 128"/>
              </a:gdLst>
              <a:ahLst/>
              <a:cxnLst>
                <a:cxn ang="T10">
                  <a:pos x="T0" y="T1"/>
                </a:cxn>
                <a:cxn ang="T11">
                  <a:pos x="T2" y="T3"/>
                </a:cxn>
                <a:cxn ang="T12">
                  <a:pos x="T4" y="T5"/>
                </a:cxn>
                <a:cxn ang="T13">
                  <a:pos x="T6" y="T7"/>
                </a:cxn>
                <a:cxn ang="T14">
                  <a:pos x="T8" y="T9"/>
                </a:cxn>
              </a:cxnLst>
              <a:rect l="T15" t="T16" r="T17" b="T18"/>
              <a:pathLst>
                <a:path w="98" h="128">
                  <a:moveTo>
                    <a:pt x="45" y="0"/>
                  </a:moveTo>
                  <a:lnTo>
                    <a:pt x="0" y="60"/>
                  </a:lnTo>
                  <a:lnTo>
                    <a:pt x="45" y="128"/>
                  </a:lnTo>
                  <a:lnTo>
                    <a:pt x="98" y="60"/>
                  </a:lnTo>
                  <a:lnTo>
                    <a:pt x="45" y="0"/>
                  </a:lnTo>
                  <a:close/>
                </a:path>
              </a:pathLst>
            </a:custGeom>
            <a:solidFill>
              <a:srgbClr val="FF0000"/>
            </a:solidFill>
            <a:ln w="12700">
              <a:solidFill>
                <a:srgbClr val="000000"/>
              </a:solidFill>
              <a:round/>
              <a:headEnd/>
              <a:tailEnd/>
            </a:ln>
          </p:spPr>
          <p:txBody>
            <a:bodyPr/>
            <a:lstStyle/>
            <a:p>
              <a:endParaRPr lang="en-US"/>
            </a:p>
          </p:txBody>
        </p:sp>
        <p:sp>
          <p:nvSpPr>
            <p:cNvPr id="17453" name="Line 37"/>
            <p:cNvSpPr>
              <a:spLocks noChangeShapeType="1"/>
            </p:cNvSpPr>
            <p:nvPr/>
          </p:nvSpPr>
          <p:spPr bwMode="auto">
            <a:xfrm>
              <a:off x="4476" y="575"/>
              <a:ext cx="1" cy="3177"/>
            </a:xfrm>
            <a:prstGeom prst="line">
              <a:avLst/>
            </a:prstGeom>
            <a:noFill/>
            <a:ln w="0">
              <a:solidFill>
                <a:srgbClr val="000000"/>
              </a:solidFill>
              <a:round/>
              <a:headEnd/>
              <a:tailEnd/>
            </a:ln>
          </p:spPr>
          <p:txBody>
            <a:bodyPr/>
            <a:lstStyle/>
            <a:p>
              <a:endParaRPr lang="en-US"/>
            </a:p>
          </p:txBody>
        </p:sp>
        <p:sp>
          <p:nvSpPr>
            <p:cNvPr id="17454" name="Line 38"/>
            <p:cNvSpPr>
              <a:spLocks noChangeShapeType="1"/>
            </p:cNvSpPr>
            <p:nvPr/>
          </p:nvSpPr>
          <p:spPr bwMode="auto">
            <a:xfrm>
              <a:off x="2258" y="575"/>
              <a:ext cx="1" cy="3177"/>
            </a:xfrm>
            <a:prstGeom prst="line">
              <a:avLst/>
            </a:prstGeom>
            <a:noFill/>
            <a:ln w="0">
              <a:solidFill>
                <a:srgbClr val="000000"/>
              </a:solidFill>
              <a:round/>
              <a:headEnd/>
              <a:tailEnd/>
            </a:ln>
          </p:spPr>
          <p:txBody>
            <a:bodyPr/>
            <a:lstStyle/>
            <a:p>
              <a:endParaRPr lang="en-US"/>
            </a:p>
          </p:txBody>
        </p:sp>
        <p:sp>
          <p:nvSpPr>
            <p:cNvPr id="17455" name="Line 39"/>
            <p:cNvSpPr>
              <a:spLocks noChangeShapeType="1"/>
            </p:cNvSpPr>
            <p:nvPr/>
          </p:nvSpPr>
          <p:spPr bwMode="auto">
            <a:xfrm>
              <a:off x="2874" y="575"/>
              <a:ext cx="1" cy="3177"/>
            </a:xfrm>
            <a:prstGeom prst="line">
              <a:avLst/>
            </a:prstGeom>
            <a:noFill/>
            <a:ln w="0">
              <a:solidFill>
                <a:srgbClr val="000000"/>
              </a:solidFill>
              <a:round/>
              <a:headEnd/>
              <a:tailEnd/>
            </a:ln>
          </p:spPr>
          <p:txBody>
            <a:bodyPr/>
            <a:lstStyle/>
            <a:p>
              <a:endParaRPr lang="en-US"/>
            </a:p>
          </p:txBody>
        </p:sp>
        <p:sp>
          <p:nvSpPr>
            <p:cNvPr id="17456" name="Line 40"/>
            <p:cNvSpPr>
              <a:spLocks noChangeShapeType="1"/>
            </p:cNvSpPr>
            <p:nvPr/>
          </p:nvSpPr>
          <p:spPr bwMode="auto">
            <a:xfrm>
              <a:off x="3192" y="575"/>
              <a:ext cx="1" cy="3177"/>
            </a:xfrm>
            <a:prstGeom prst="line">
              <a:avLst/>
            </a:prstGeom>
            <a:noFill/>
            <a:ln w="0">
              <a:solidFill>
                <a:srgbClr val="000000"/>
              </a:solidFill>
              <a:round/>
              <a:headEnd/>
              <a:tailEnd/>
            </a:ln>
          </p:spPr>
          <p:txBody>
            <a:bodyPr/>
            <a:lstStyle/>
            <a:p>
              <a:endParaRPr lang="en-US"/>
            </a:p>
          </p:txBody>
        </p:sp>
        <p:sp>
          <p:nvSpPr>
            <p:cNvPr id="17457" name="Line 41"/>
            <p:cNvSpPr>
              <a:spLocks noChangeShapeType="1"/>
            </p:cNvSpPr>
            <p:nvPr/>
          </p:nvSpPr>
          <p:spPr bwMode="auto">
            <a:xfrm>
              <a:off x="3509" y="575"/>
              <a:ext cx="1" cy="3177"/>
            </a:xfrm>
            <a:prstGeom prst="line">
              <a:avLst/>
            </a:prstGeom>
            <a:noFill/>
            <a:ln w="0">
              <a:solidFill>
                <a:srgbClr val="000000"/>
              </a:solidFill>
              <a:round/>
              <a:headEnd/>
              <a:tailEnd/>
            </a:ln>
          </p:spPr>
          <p:txBody>
            <a:bodyPr/>
            <a:lstStyle/>
            <a:p>
              <a:endParaRPr lang="en-US"/>
            </a:p>
          </p:txBody>
        </p:sp>
        <p:sp>
          <p:nvSpPr>
            <p:cNvPr id="17458" name="Line 42"/>
            <p:cNvSpPr>
              <a:spLocks noChangeShapeType="1"/>
            </p:cNvSpPr>
            <p:nvPr/>
          </p:nvSpPr>
          <p:spPr bwMode="auto">
            <a:xfrm>
              <a:off x="3844" y="575"/>
              <a:ext cx="1" cy="3177"/>
            </a:xfrm>
            <a:prstGeom prst="line">
              <a:avLst/>
            </a:prstGeom>
            <a:noFill/>
            <a:ln w="0">
              <a:solidFill>
                <a:srgbClr val="000000"/>
              </a:solidFill>
              <a:round/>
              <a:headEnd/>
              <a:tailEnd/>
            </a:ln>
          </p:spPr>
          <p:txBody>
            <a:bodyPr/>
            <a:lstStyle/>
            <a:p>
              <a:endParaRPr lang="en-US"/>
            </a:p>
          </p:txBody>
        </p:sp>
        <p:sp>
          <p:nvSpPr>
            <p:cNvPr id="17459" name="Line 43"/>
            <p:cNvSpPr>
              <a:spLocks noChangeShapeType="1"/>
            </p:cNvSpPr>
            <p:nvPr/>
          </p:nvSpPr>
          <p:spPr bwMode="auto">
            <a:xfrm>
              <a:off x="661" y="3520"/>
              <a:ext cx="4444" cy="1"/>
            </a:xfrm>
            <a:prstGeom prst="line">
              <a:avLst/>
            </a:prstGeom>
            <a:noFill/>
            <a:ln w="0">
              <a:solidFill>
                <a:srgbClr val="000000"/>
              </a:solidFill>
              <a:round/>
              <a:headEnd/>
              <a:tailEnd/>
            </a:ln>
          </p:spPr>
          <p:txBody>
            <a:bodyPr/>
            <a:lstStyle/>
            <a:p>
              <a:endParaRPr lang="en-US"/>
            </a:p>
          </p:txBody>
        </p:sp>
        <p:sp>
          <p:nvSpPr>
            <p:cNvPr id="17460" name="Line 44"/>
            <p:cNvSpPr>
              <a:spLocks noChangeShapeType="1"/>
            </p:cNvSpPr>
            <p:nvPr/>
          </p:nvSpPr>
          <p:spPr bwMode="auto">
            <a:xfrm>
              <a:off x="661" y="1930"/>
              <a:ext cx="4444" cy="1"/>
            </a:xfrm>
            <a:prstGeom prst="line">
              <a:avLst/>
            </a:prstGeom>
            <a:noFill/>
            <a:ln w="0">
              <a:solidFill>
                <a:srgbClr val="000000"/>
              </a:solidFill>
              <a:round/>
              <a:headEnd/>
              <a:tailEnd/>
            </a:ln>
          </p:spPr>
          <p:txBody>
            <a:bodyPr/>
            <a:lstStyle/>
            <a:p>
              <a:endParaRPr lang="en-US"/>
            </a:p>
          </p:txBody>
        </p:sp>
        <p:sp>
          <p:nvSpPr>
            <p:cNvPr id="17461" name="Line 45"/>
            <p:cNvSpPr>
              <a:spLocks noChangeShapeType="1"/>
            </p:cNvSpPr>
            <p:nvPr/>
          </p:nvSpPr>
          <p:spPr bwMode="auto">
            <a:xfrm>
              <a:off x="661" y="3749"/>
              <a:ext cx="4444" cy="1"/>
            </a:xfrm>
            <a:prstGeom prst="line">
              <a:avLst/>
            </a:prstGeom>
            <a:noFill/>
            <a:ln w="0">
              <a:solidFill>
                <a:srgbClr val="000000"/>
              </a:solidFill>
              <a:round/>
              <a:headEnd/>
              <a:tailEnd/>
            </a:ln>
          </p:spPr>
          <p:txBody>
            <a:bodyPr/>
            <a:lstStyle/>
            <a:p>
              <a:endParaRPr lang="en-US"/>
            </a:p>
          </p:txBody>
        </p:sp>
        <p:grpSp>
          <p:nvGrpSpPr>
            <p:cNvPr id="17462" name="Group 46"/>
            <p:cNvGrpSpPr>
              <a:grpSpLocks/>
            </p:cNvGrpSpPr>
            <p:nvPr/>
          </p:nvGrpSpPr>
          <p:grpSpPr bwMode="auto">
            <a:xfrm>
              <a:off x="366" y="515"/>
              <a:ext cx="225" cy="3273"/>
              <a:chOff x="366" y="515"/>
              <a:chExt cx="225" cy="3273"/>
            </a:xfrm>
          </p:grpSpPr>
          <p:sp>
            <p:nvSpPr>
              <p:cNvPr id="17465" name="Rectangle 47"/>
              <p:cNvSpPr>
                <a:spLocks noChangeArrowheads="1"/>
              </p:cNvSpPr>
              <p:nvPr/>
            </p:nvSpPr>
            <p:spPr bwMode="auto">
              <a:xfrm>
                <a:off x="531" y="3670"/>
                <a:ext cx="6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0</a:t>
                </a:r>
                <a:endParaRPr lang="en-US" sz="1400"/>
              </a:p>
            </p:txBody>
          </p:sp>
          <p:sp>
            <p:nvSpPr>
              <p:cNvPr id="17466" name="Rectangle 48"/>
              <p:cNvSpPr>
                <a:spLocks noChangeArrowheads="1"/>
              </p:cNvSpPr>
              <p:nvPr/>
            </p:nvSpPr>
            <p:spPr bwMode="auto">
              <a:xfrm>
                <a:off x="366" y="3216"/>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100</a:t>
                </a:r>
                <a:endParaRPr lang="en-US" sz="1400"/>
              </a:p>
            </p:txBody>
          </p:sp>
          <p:sp>
            <p:nvSpPr>
              <p:cNvPr id="17467" name="Rectangle 49"/>
              <p:cNvSpPr>
                <a:spLocks noChangeArrowheads="1"/>
              </p:cNvSpPr>
              <p:nvPr/>
            </p:nvSpPr>
            <p:spPr bwMode="auto">
              <a:xfrm>
                <a:off x="366" y="2762"/>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200</a:t>
                </a:r>
                <a:endParaRPr lang="en-US" sz="1400"/>
              </a:p>
            </p:txBody>
          </p:sp>
          <p:sp>
            <p:nvSpPr>
              <p:cNvPr id="17468" name="Rectangle 50"/>
              <p:cNvSpPr>
                <a:spLocks noChangeArrowheads="1"/>
              </p:cNvSpPr>
              <p:nvPr/>
            </p:nvSpPr>
            <p:spPr bwMode="auto">
              <a:xfrm>
                <a:off x="366" y="2308"/>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300</a:t>
                </a:r>
                <a:endParaRPr lang="en-US" sz="1400"/>
              </a:p>
            </p:txBody>
          </p:sp>
          <p:sp>
            <p:nvSpPr>
              <p:cNvPr id="17469" name="Rectangle 51"/>
              <p:cNvSpPr>
                <a:spLocks noChangeArrowheads="1"/>
              </p:cNvSpPr>
              <p:nvPr/>
            </p:nvSpPr>
            <p:spPr bwMode="auto">
              <a:xfrm>
                <a:off x="366" y="1869"/>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400</a:t>
                </a:r>
                <a:endParaRPr lang="en-US" sz="1400"/>
              </a:p>
            </p:txBody>
          </p:sp>
          <p:sp>
            <p:nvSpPr>
              <p:cNvPr id="17470" name="Rectangle 52"/>
              <p:cNvSpPr>
                <a:spLocks noChangeArrowheads="1"/>
              </p:cNvSpPr>
              <p:nvPr/>
            </p:nvSpPr>
            <p:spPr bwMode="auto">
              <a:xfrm>
                <a:off x="366" y="1415"/>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500</a:t>
                </a:r>
                <a:endParaRPr lang="en-US" sz="1400"/>
              </a:p>
            </p:txBody>
          </p:sp>
          <p:sp>
            <p:nvSpPr>
              <p:cNvPr id="17471" name="Rectangle 53"/>
              <p:cNvSpPr>
                <a:spLocks noChangeArrowheads="1"/>
              </p:cNvSpPr>
              <p:nvPr/>
            </p:nvSpPr>
            <p:spPr bwMode="auto">
              <a:xfrm>
                <a:off x="366" y="961"/>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600</a:t>
                </a:r>
                <a:endParaRPr lang="en-US" sz="1400"/>
              </a:p>
            </p:txBody>
          </p:sp>
          <p:sp>
            <p:nvSpPr>
              <p:cNvPr id="17472" name="Rectangle 54"/>
              <p:cNvSpPr>
                <a:spLocks noChangeArrowheads="1"/>
              </p:cNvSpPr>
              <p:nvPr/>
            </p:nvSpPr>
            <p:spPr bwMode="auto">
              <a:xfrm>
                <a:off x="366" y="515"/>
                <a:ext cx="180" cy="118"/>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charset="0"/>
                  </a:rPr>
                  <a:t>700</a:t>
                </a:r>
                <a:endParaRPr lang="en-US" sz="1400"/>
              </a:p>
            </p:txBody>
          </p:sp>
        </p:grpSp>
        <p:sp>
          <p:nvSpPr>
            <p:cNvPr id="17463" name="Line 55"/>
            <p:cNvSpPr>
              <a:spLocks noChangeShapeType="1"/>
            </p:cNvSpPr>
            <p:nvPr/>
          </p:nvSpPr>
          <p:spPr bwMode="auto">
            <a:xfrm>
              <a:off x="661" y="1028"/>
              <a:ext cx="4444" cy="1"/>
            </a:xfrm>
            <a:prstGeom prst="line">
              <a:avLst/>
            </a:prstGeom>
            <a:noFill/>
            <a:ln w="0">
              <a:solidFill>
                <a:srgbClr val="000000"/>
              </a:solidFill>
              <a:round/>
              <a:headEnd/>
              <a:tailEnd/>
            </a:ln>
          </p:spPr>
          <p:txBody>
            <a:bodyPr/>
            <a:lstStyle/>
            <a:p>
              <a:endParaRPr lang="en-US"/>
            </a:p>
          </p:txBody>
        </p:sp>
        <p:sp>
          <p:nvSpPr>
            <p:cNvPr id="17464" name="Line 56"/>
            <p:cNvSpPr>
              <a:spLocks noChangeShapeType="1"/>
            </p:cNvSpPr>
            <p:nvPr/>
          </p:nvSpPr>
          <p:spPr bwMode="auto">
            <a:xfrm>
              <a:off x="1608" y="575"/>
              <a:ext cx="1" cy="3177"/>
            </a:xfrm>
            <a:prstGeom prst="line">
              <a:avLst/>
            </a:prstGeom>
            <a:noFill/>
            <a:ln w="0">
              <a:solidFill>
                <a:srgbClr val="000000"/>
              </a:solidFill>
              <a:round/>
              <a:headEnd/>
              <a:tailEnd/>
            </a:ln>
          </p:spPr>
          <p:txBody>
            <a:bodyPr/>
            <a:lstStyle/>
            <a:p>
              <a:endParaRPr lang="en-US"/>
            </a:p>
          </p:txBody>
        </p:sp>
      </p:grpSp>
      <p:sp>
        <p:nvSpPr>
          <p:cNvPr id="17411" name="AutoShape 57"/>
          <p:cNvSpPr>
            <a:spLocks noChangeArrowheads="1"/>
          </p:cNvSpPr>
          <p:nvPr/>
        </p:nvSpPr>
        <p:spPr bwMode="auto">
          <a:xfrm>
            <a:off x="533400" y="2586038"/>
            <a:ext cx="1090613" cy="473075"/>
          </a:xfrm>
          <a:prstGeom prst="wedgeRoundRectCallout">
            <a:avLst>
              <a:gd name="adj1" fmla="val 27440"/>
              <a:gd name="adj2" fmla="val 92616"/>
              <a:gd name="adj3" fmla="val 16667"/>
            </a:avLst>
          </a:prstGeom>
          <a:solidFill>
            <a:srgbClr val="FFFFCC"/>
          </a:solidFill>
          <a:ln w="9525">
            <a:solidFill>
              <a:schemeClr val="tx1"/>
            </a:solidFill>
            <a:miter lim="800000"/>
            <a:headEnd/>
            <a:tailEnd/>
          </a:ln>
        </p:spPr>
        <p:txBody>
          <a:bodyPr/>
          <a:lstStyle/>
          <a:p>
            <a:pPr algn="ctr" eaLnBrk="0" hangingPunct="0"/>
            <a:r>
              <a:rPr lang="en-US" sz="1400" b="0"/>
              <a:t>Pessimistic</a:t>
            </a:r>
          </a:p>
          <a:p>
            <a:pPr algn="ctr" eaLnBrk="0" hangingPunct="0"/>
            <a:r>
              <a:rPr lang="en-US" sz="1400" b="0"/>
              <a:t>25%</a:t>
            </a:r>
          </a:p>
        </p:txBody>
      </p:sp>
      <p:sp>
        <p:nvSpPr>
          <p:cNvPr id="17412" name="AutoShape 58"/>
          <p:cNvSpPr>
            <a:spLocks noChangeArrowheads="1"/>
          </p:cNvSpPr>
          <p:nvPr/>
        </p:nvSpPr>
        <p:spPr bwMode="auto">
          <a:xfrm>
            <a:off x="2378075" y="2814638"/>
            <a:ext cx="1090613" cy="473075"/>
          </a:xfrm>
          <a:prstGeom prst="wedgeRoundRectCallout">
            <a:avLst>
              <a:gd name="adj1" fmla="val -48255"/>
              <a:gd name="adj2" fmla="val 105032"/>
              <a:gd name="adj3" fmla="val 16667"/>
            </a:avLst>
          </a:prstGeom>
          <a:solidFill>
            <a:srgbClr val="FFFFCC"/>
          </a:solidFill>
          <a:ln w="9525">
            <a:solidFill>
              <a:schemeClr val="tx1"/>
            </a:solidFill>
            <a:miter lim="800000"/>
            <a:headEnd/>
            <a:tailEnd/>
          </a:ln>
        </p:spPr>
        <p:txBody>
          <a:bodyPr/>
          <a:lstStyle/>
          <a:p>
            <a:pPr algn="ctr" eaLnBrk="0" hangingPunct="0"/>
            <a:r>
              <a:rPr lang="en-US" sz="1400" b="0"/>
              <a:t>Expected</a:t>
            </a:r>
          </a:p>
          <a:p>
            <a:pPr algn="ctr" eaLnBrk="0" hangingPunct="0"/>
            <a:r>
              <a:rPr lang="en-US" sz="1400" b="0"/>
              <a:t>50%</a:t>
            </a:r>
          </a:p>
        </p:txBody>
      </p:sp>
      <p:sp>
        <p:nvSpPr>
          <p:cNvPr id="17413" name="AutoShape 59"/>
          <p:cNvSpPr>
            <a:spLocks noChangeArrowheads="1"/>
          </p:cNvSpPr>
          <p:nvPr/>
        </p:nvSpPr>
        <p:spPr bwMode="auto">
          <a:xfrm>
            <a:off x="3594100" y="3873500"/>
            <a:ext cx="1090613" cy="473075"/>
          </a:xfrm>
          <a:prstGeom prst="wedgeRoundRectCallout">
            <a:avLst>
              <a:gd name="adj1" fmla="val -71250"/>
              <a:gd name="adj2" fmla="val -35236"/>
              <a:gd name="adj3" fmla="val 16667"/>
            </a:avLst>
          </a:prstGeom>
          <a:solidFill>
            <a:srgbClr val="FFFFCC"/>
          </a:solidFill>
          <a:ln w="9525">
            <a:solidFill>
              <a:schemeClr val="tx1"/>
            </a:solidFill>
            <a:miter lim="800000"/>
            <a:headEnd/>
            <a:tailEnd/>
          </a:ln>
        </p:spPr>
        <p:txBody>
          <a:bodyPr/>
          <a:lstStyle/>
          <a:p>
            <a:pPr algn="ctr" eaLnBrk="0" hangingPunct="0"/>
            <a:r>
              <a:rPr lang="en-US" sz="1400" b="0"/>
              <a:t>Optimistic</a:t>
            </a:r>
          </a:p>
          <a:p>
            <a:pPr algn="ctr" eaLnBrk="0" hangingPunct="0"/>
            <a:r>
              <a:rPr lang="en-US" sz="1400" b="0"/>
              <a:t>25%</a:t>
            </a:r>
          </a:p>
        </p:txBody>
      </p:sp>
      <p:sp>
        <p:nvSpPr>
          <p:cNvPr id="17414" name="Freeform 63"/>
          <p:cNvSpPr>
            <a:spLocks/>
          </p:cNvSpPr>
          <p:nvPr/>
        </p:nvSpPr>
        <p:spPr bwMode="auto">
          <a:xfrm>
            <a:off x="449263" y="3363913"/>
            <a:ext cx="2187575" cy="1717675"/>
          </a:xfrm>
          <a:custGeom>
            <a:avLst/>
            <a:gdLst>
              <a:gd name="T0" fmla="*/ 0 w 1468"/>
              <a:gd name="T1" fmla="*/ 2147483647 h 1158"/>
              <a:gd name="T2" fmla="*/ 0 w 1468"/>
              <a:gd name="T3" fmla="*/ 0 h 1158"/>
              <a:gd name="T4" fmla="*/ 2147483647 w 1468"/>
              <a:gd name="T5" fmla="*/ 0 h 1158"/>
              <a:gd name="T6" fmla="*/ 2147483647 w 1468"/>
              <a:gd name="T7" fmla="*/ 2147483647 h 1158"/>
              <a:gd name="T8" fmla="*/ 2147483647 w 1468"/>
              <a:gd name="T9" fmla="*/ 2147483647 h 1158"/>
              <a:gd name="T10" fmla="*/ 0 60000 65536"/>
              <a:gd name="T11" fmla="*/ 0 60000 65536"/>
              <a:gd name="T12" fmla="*/ 0 60000 65536"/>
              <a:gd name="T13" fmla="*/ 0 60000 65536"/>
              <a:gd name="T14" fmla="*/ 0 60000 65536"/>
              <a:gd name="T15" fmla="*/ 0 w 1468"/>
              <a:gd name="T16" fmla="*/ 0 h 1158"/>
              <a:gd name="T17" fmla="*/ 1468 w 1468"/>
              <a:gd name="T18" fmla="*/ 1158 h 1158"/>
            </a:gdLst>
            <a:ahLst/>
            <a:cxnLst>
              <a:cxn ang="T10">
                <a:pos x="T0" y="T1"/>
              </a:cxn>
              <a:cxn ang="T11">
                <a:pos x="T2" y="T3"/>
              </a:cxn>
              <a:cxn ang="T12">
                <a:pos x="T4" y="T5"/>
              </a:cxn>
              <a:cxn ang="T13">
                <a:pos x="T6" y="T7"/>
              </a:cxn>
              <a:cxn ang="T14">
                <a:pos x="T8" y="T9"/>
              </a:cxn>
            </a:cxnLst>
            <a:rect l="T15" t="T16" r="T17" b="T18"/>
            <a:pathLst>
              <a:path w="1468" h="1158">
                <a:moveTo>
                  <a:pt x="0" y="1158"/>
                </a:moveTo>
                <a:lnTo>
                  <a:pt x="0" y="0"/>
                </a:lnTo>
                <a:lnTo>
                  <a:pt x="1058" y="0"/>
                </a:lnTo>
                <a:lnTo>
                  <a:pt x="1468" y="338"/>
                </a:lnTo>
                <a:lnTo>
                  <a:pt x="1468" y="1158"/>
                </a:lnTo>
              </a:path>
            </a:pathLst>
          </a:custGeom>
          <a:solidFill>
            <a:srgbClr val="99FF66"/>
          </a:solidFill>
          <a:ln w="9525">
            <a:solidFill>
              <a:schemeClr val="tx1"/>
            </a:solidFill>
            <a:round/>
            <a:headEnd/>
            <a:tailEnd/>
          </a:ln>
        </p:spPr>
        <p:txBody>
          <a:bodyPr/>
          <a:lstStyle/>
          <a:p>
            <a:endParaRPr lang="en-US"/>
          </a:p>
        </p:txBody>
      </p:sp>
      <p:sp>
        <p:nvSpPr>
          <p:cNvPr id="17415" name="Rectangle 64"/>
          <p:cNvSpPr>
            <a:spLocks noGrp="1" noChangeArrowheads="1"/>
          </p:cNvSpPr>
          <p:nvPr>
            <p:ph type="title"/>
          </p:nvPr>
        </p:nvSpPr>
        <p:spPr/>
        <p:txBody>
          <a:bodyPr/>
          <a:lstStyle/>
          <a:p>
            <a:r>
              <a:rPr lang="en-US" dirty="0" smtClean="0">
                <a:latin typeface="Arial Black" pitchFamily="34" charset="0"/>
              </a:rPr>
              <a:t>Operational Capacity Hedge</a:t>
            </a:r>
            <a:r>
              <a:rPr lang="en-US" dirty="0" smtClean="0">
                <a:solidFill>
                  <a:schemeClr val="tx2"/>
                </a:solidFill>
              </a:rPr>
              <a:t>:</a:t>
            </a:r>
            <a:r>
              <a:rPr lang="en-US" i="1" dirty="0" smtClean="0">
                <a:solidFill>
                  <a:schemeClr val="tx2"/>
                </a:solidFill>
              </a:rPr>
              <a:t> </a:t>
            </a:r>
            <a:br>
              <a:rPr lang="en-US" i="1" dirty="0" smtClean="0">
                <a:solidFill>
                  <a:schemeClr val="tx2"/>
                </a:solidFill>
              </a:rPr>
            </a:br>
            <a:r>
              <a:rPr lang="en-US" i="1" dirty="0" smtClean="0">
                <a:solidFill>
                  <a:schemeClr val="tx2"/>
                </a:solidFill>
              </a:rPr>
              <a:t>K = </a:t>
            </a:r>
            <a:r>
              <a:rPr lang="en-US" dirty="0" smtClean="0">
                <a:solidFill>
                  <a:schemeClr val="tx2"/>
                </a:solidFill>
              </a:rPr>
              <a:t>(350, 350, 600)</a:t>
            </a:r>
          </a:p>
        </p:txBody>
      </p:sp>
      <p:sp>
        <p:nvSpPr>
          <p:cNvPr id="17416" name="Rectangle 62"/>
          <p:cNvSpPr>
            <a:spLocks noGrp="1" noChangeArrowheads="1"/>
          </p:cNvSpPr>
          <p:nvPr>
            <p:ph idx="1"/>
          </p:nvPr>
        </p:nvSpPr>
        <p:spPr>
          <a:xfrm>
            <a:off x="5216525" y="1114425"/>
            <a:ext cx="3927475" cy="5419725"/>
          </a:xfrm>
        </p:spPr>
        <p:txBody>
          <a:bodyPr/>
          <a:lstStyle/>
          <a:p>
            <a:r>
              <a:rPr lang="en-US" sz="1600" dirty="0" smtClean="0"/>
              <a:t>What is utilization of the three capacities?</a:t>
            </a:r>
          </a:p>
          <a:p>
            <a:pPr lvl="1"/>
            <a:r>
              <a:rPr lang="en-US" sz="1400" dirty="0" smtClean="0"/>
              <a:t>Safety capacity in each scenario</a:t>
            </a:r>
          </a:p>
          <a:p>
            <a:pPr lvl="1"/>
            <a:r>
              <a:rPr lang="en-US" sz="1400" dirty="0" smtClean="0"/>
              <a:t>More upstream capacity than downstream &gt; </a:t>
            </a:r>
            <a:r>
              <a:rPr lang="en-US" sz="1400" i="1" dirty="0" smtClean="0"/>
              <a:t>patently unbalanced capacity portfolio</a:t>
            </a:r>
            <a:endParaRPr lang="en-US" sz="1400" dirty="0" smtClean="0"/>
          </a:p>
          <a:p>
            <a:pPr>
              <a:buFont typeface="Symbol" pitchFamily="18" charset="2"/>
              <a:buNone/>
            </a:pPr>
            <a:endParaRPr lang="en-US" sz="1600" dirty="0" smtClean="0"/>
          </a:p>
          <a:p>
            <a:r>
              <a:rPr lang="en-US" sz="1600" dirty="0" smtClean="0"/>
              <a:t>In what sense is this capacity plan an “operational hedge?”</a:t>
            </a:r>
          </a:p>
          <a:p>
            <a:pPr>
              <a:buFont typeface="Times New Roman" pitchFamily="18" charset="0"/>
              <a:buAutoNum type="arabicPeriod"/>
            </a:pPr>
            <a:r>
              <a:rPr lang="en-US" sz="1600" dirty="0" smtClean="0"/>
              <a:t>Upstream excess capacity illustrates one of the operational hedging strategies: capacity reserves mitigate demand risk</a:t>
            </a:r>
          </a:p>
          <a:p>
            <a:pPr>
              <a:buFont typeface="Times New Roman" pitchFamily="18" charset="0"/>
              <a:buAutoNum type="arabicPeriod"/>
            </a:pPr>
            <a:r>
              <a:rPr lang="en-US" sz="1600" dirty="0" smtClean="0"/>
              <a:t>Less excess capacity is needed in testing, which illustrates another OH strategy: pooling mitigates demand risk</a:t>
            </a:r>
          </a:p>
          <a:p>
            <a:pPr>
              <a:buFont typeface="Times New Roman" pitchFamily="18" charset="0"/>
              <a:buAutoNum type="arabicPeriod"/>
            </a:pPr>
            <a:r>
              <a:rPr lang="en-US" sz="1600" dirty="0" smtClean="0"/>
              <a:t>To exercise the switching real option embedded in test, we need upstream capacity imbalance</a:t>
            </a:r>
          </a:p>
        </p:txBody>
      </p:sp>
      <p:sp>
        <p:nvSpPr>
          <p:cNvPr id="17417" name="Line 65"/>
          <p:cNvSpPr>
            <a:spLocks noChangeShapeType="1"/>
          </p:cNvSpPr>
          <p:nvPr/>
        </p:nvSpPr>
        <p:spPr bwMode="auto">
          <a:xfrm flipH="1" flipV="1">
            <a:off x="454025" y="2171700"/>
            <a:ext cx="3756025" cy="2897188"/>
          </a:xfrm>
          <a:prstGeom prst="line">
            <a:avLst/>
          </a:prstGeom>
          <a:noFill/>
          <a:ln w="9525">
            <a:solidFill>
              <a:schemeClr val="tx1"/>
            </a:solidFill>
            <a:prstDash val="dash"/>
            <a:round/>
            <a:headEnd/>
            <a:tailEnd/>
          </a:ln>
        </p:spPr>
        <p:txBody>
          <a:bodyPr>
            <a:spAutoFit/>
          </a:bodyPr>
          <a:lstStyle/>
          <a:p>
            <a:endParaRPr lang="en-US"/>
          </a:p>
        </p:txBody>
      </p:sp>
      <p:sp>
        <p:nvSpPr>
          <p:cNvPr id="17418" name="Rectangle 60"/>
          <p:cNvSpPr>
            <a:spLocks noChangeArrowheads="1"/>
          </p:cNvSpPr>
          <p:nvPr/>
        </p:nvSpPr>
        <p:spPr bwMode="auto">
          <a:xfrm>
            <a:off x="444500" y="3609975"/>
            <a:ext cx="1881188" cy="1471613"/>
          </a:xfrm>
          <a:prstGeom prst="rect">
            <a:avLst/>
          </a:prstGeom>
          <a:solidFill>
            <a:srgbClr val="FFFFFF"/>
          </a:solidFill>
          <a:ln w="9525">
            <a:solidFill>
              <a:schemeClr val="tx1"/>
            </a:solidFill>
            <a:miter lim="800000"/>
            <a:headEnd/>
            <a:tailEnd/>
          </a:ln>
        </p:spPr>
        <p:txBody>
          <a:bodyPr anchor="ctr"/>
          <a:lstStyle/>
          <a:p>
            <a:pPr algn="ctr"/>
            <a:r>
              <a:rPr lang="en-US" sz="1800" b="0"/>
              <a:t>Original capacity proposal</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latin typeface="Arial Black" pitchFamily="34" charset="0"/>
              </a:rPr>
              <a:t>Seagate Technology</a:t>
            </a:r>
            <a:r>
              <a:rPr lang="en-US" smtClean="0">
                <a:solidFill>
                  <a:schemeClr val="tx2"/>
                </a:solidFill>
              </a:rPr>
              <a:t>:</a:t>
            </a:r>
            <a:br>
              <a:rPr lang="en-US" smtClean="0">
                <a:solidFill>
                  <a:schemeClr val="tx2"/>
                </a:solidFill>
              </a:rPr>
            </a:br>
            <a:r>
              <a:rPr lang="en-US" smtClean="0">
                <a:solidFill>
                  <a:schemeClr val="tx2"/>
                </a:solidFill>
              </a:rPr>
              <a:t>	Excel formulation and Mean-Variances </a:t>
            </a:r>
            <a:endParaRPr lang="en-US" smtClean="0"/>
          </a:p>
        </p:txBody>
      </p:sp>
      <p:pic>
        <p:nvPicPr>
          <p:cNvPr id="18435" name="Picture 2"/>
          <p:cNvPicPr>
            <a:picLocks noChangeAspect="1" noChangeArrowheads="1"/>
          </p:cNvPicPr>
          <p:nvPr/>
        </p:nvPicPr>
        <p:blipFill>
          <a:blip r:embed="rId3" cstate="print"/>
          <a:srcRect/>
          <a:stretch>
            <a:fillRect/>
          </a:stretch>
        </p:blipFill>
        <p:spPr bwMode="auto">
          <a:xfrm>
            <a:off x="1071563" y="1027113"/>
            <a:ext cx="6881812" cy="5791200"/>
          </a:xfrm>
          <a:prstGeom prst="rect">
            <a:avLst/>
          </a:prstGeom>
          <a:noFill/>
          <a:ln w="9525" algn="ctr">
            <a:noFill/>
            <a:prstDash val="dash"/>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029"/>
          <p:cNvPicPr>
            <a:picLocks noChangeAspect="1" noChangeArrowheads="1"/>
          </p:cNvPicPr>
          <p:nvPr/>
        </p:nvPicPr>
        <p:blipFill>
          <a:blip r:embed="rId3" cstate="print"/>
          <a:srcRect/>
          <a:stretch>
            <a:fillRect/>
          </a:stretch>
        </p:blipFill>
        <p:spPr bwMode="auto">
          <a:xfrm>
            <a:off x="25400" y="895350"/>
            <a:ext cx="6438900" cy="5765800"/>
          </a:xfrm>
          <a:prstGeom prst="rect">
            <a:avLst/>
          </a:prstGeom>
          <a:noFill/>
          <a:ln w="9525">
            <a:noFill/>
            <a:miter lim="800000"/>
            <a:headEnd/>
            <a:tailEnd/>
          </a:ln>
        </p:spPr>
      </p:pic>
      <p:sp>
        <p:nvSpPr>
          <p:cNvPr id="19459" name="Rectangle 1026"/>
          <p:cNvSpPr>
            <a:spLocks noGrp="1" noChangeArrowheads="1"/>
          </p:cNvSpPr>
          <p:nvPr>
            <p:ph type="title"/>
          </p:nvPr>
        </p:nvSpPr>
        <p:spPr/>
        <p:txBody>
          <a:bodyPr/>
          <a:lstStyle/>
          <a:p>
            <a:r>
              <a:rPr lang="en-US" b="1" smtClean="0">
                <a:latin typeface="Albertus Extra Bold" pitchFamily="34" charset="0"/>
              </a:rPr>
              <a:t>Mean-Variance Analysis </a:t>
            </a:r>
            <a:r>
              <a:rPr lang="en-US" smtClean="0">
                <a:latin typeface="Albertus Extra Bold" pitchFamily="34" charset="0"/>
              </a:rPr>
              <a:t>of Operational Hedging</a:t>
            </a:r>
            <a:r>
              <a:rPr lang="en-US" smtClean="0"/>
              <a:t>:</a:t>
            </a:r>
            <a:br>
              <a:rPr lang="en-US" smtClean="0"/>
            </a:br>
            <a:r>
              <a:rPr lang="en-US" smtClean="0"/>
              <a:t>Example via Capacity Portfolio Imbalance in Seagate</a:t>
            </a:r>
            <a:endParaRPr lang="en-US" sz="2000" smtClean="0"/>
          </a:p>
        </p:txBody>
      </p:sp>
      <p:sp>
        <p:nvSpPr>
          <p:cNvPr id="19460" name="Rectangle 1040"/>
          <p:cNvSpPr>
            <a:spLocks noGrp="1" noChangeArrowheads="1"/>
          </p:cNvSpPr>
          <p:nvPr>
            <p:ph idx="1"/>
          </p:nvPr>
        </p:nvSpPr>
        <p:spPr>
          <a:xfrm>
            <a:off x="6046788" y="1114425"/>
            <a:ext cx="3097212" cy="5419725"/>
          </a:xfrm>
        </p:spPr>
        <p:txBody>
          <a:bodyPr/>
          <a:lstStyle/>
          <a:p>
            <a:r>
              <a:rPr lang="en-US" sz="1800" smtClean="0"/>
              <a:t>For whom is </a:t>
            </a:r>
            <a:r>
              <a:rPr lang="en-US" sz="1600" i="1" smtClean="0"/>
              <a:t>K</a:t>
            </a:r>
            <a:r>
              <a:rPr lang="en-US" sz="1600" i="1" baseline="30000" smtClean="0"/>
              <a:t>*</a:t>
            </a:r>
            <a:r>
              <a:rPr lang="en-US" sz="1800" i="1" smtClean="0"/>
              <a:t> </a:t>
            </a:r>
            <a:r>
              <a:rPr lang="en-US" sz="1800" smtClean="0"/>
              <a:t>optimal?</a:t>
            </a:r>
          </a:p>
          <a:p>
            <a:endParaRPr lang="en-US" sz="1800" smtClean="0"/>
          </a:p>
          <a:p>
            <a:r>
              <a:rPr lang="en-US" sz="1800" smtClean="0"/>
              <a:t>Reduce risk:</a:t>
            </a:r>
          </a:p>
          <a:p>
            <a:pPr lvl="1"/>
            <a:r>
              <a:rPr lang="en-US" sz="1600" smtClean="0"/>
              <a:t>What is the </a:t>
            </a:r>
            <a:r>
              <a:rPr lang="en-US" sz="1600" i="1" smtClean="0"/>
              <a:t>optimal</a:t>
            </a:r>
            <a:r>
              <a:rPr lang="en-US" sz="1600" smtClean="0"/>
              <a:t> risk-reducing capacity portfolio?</a:t>
            </a:r>
          </a:p>
          <a:p>
            <a:pPr lvl="1"/>
            <a:endParaRPr lang="en-US" sz="1600" smtClean="0"/>
          </a:p>
          <a:p>
            <a:pPr lvl="1"/>
            <a:endParaRPr lang="en-US" sz="1600" smtClean="0"/>
          </a:p>
          <a:p>
            <a:pPr lvl="1"/>
            <a:endParaRPr lang="en-US" sz="1600" smtClean="0"/>
          </a:p>
          <a:p>
            <a:pPr lvl="1"/>
            <a:r>
              <a:rPr lang="en-US" sz="1600" smtClean="0"/>
              <a:t>When is “operational hedging” most effective?</a:t>
            </a:r>
          </a:p>
        </p:txBody>
      </p:sp>
      <p:sp>
        <p:nvSpPr>
          <p:cNvPr id="19461" name="Oval 1030"/>
          <p:cNvSpPr>
            <a:spLocks noChangeArrowheads="1"/>
          </p:cNvSpPr>
          <p:nvPr/>
        </p:nvSpPr>
        <p:spPr bwMode="auto">
          <a:xfrm>
            <a:off x="3044825" y="1419225"/>
            <a:ext cx="136525" cy="155575"/>
          </a:xfrm>
          <a:prstGeom prst="ellipse">
            <a:avLst/>
          </a:prstGeom>
          <a:solidFill>
            <a:srgbClr val="66FF33"/>
          </a:solidFill>
          <a:ln w="9525">
            <a:solidFill>
              <a:schemeClr val="tx1"/>
            </a:solidFill>
            <a:round/>
            <a:headEnd/>
            <a:tailEnd/>
          </a:ln>
        </p:spPr>
        <p:txBody>
          <a:bodyPr wrap="none" anchor="ctr"/>
          <a:lstStyle/>
          <a:p>
            <a:endParaRPr lang="en-US"/>
          </a:p>
        </p:txBody>
      </p:sp>
      <p:sp>
        <p:nvSpPr>
          <p:cNvPr id="19462" name="Oval 1031"/>
          <p:cNvSpPr>
            <a:spLocks noChangeArrowheads="1"/>
          </p:cNvSpPr>
          <p:nvPr/>
        </p:nvSpPr>
        <p:spPr bwMode="auto">
          <a:xfrm>
            <a:off x="3519488" y="1601788"/>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3" name="Oval 1032"/>
          <p:cNvSpPr>
            <a:spLocks noChangeArrowheads="1"/>
          </p:cNvSpPr>
          <p:nvPr/>
        </p:nvSpPr>
        <p:spPr bwMode="auto">
          <a:xfrm>
            <a:off x="4311650" y="1471613"/>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4" name="AutoShape 1033"/>
          <p:cNvSpPr>
            <a:spLocks noChangeArrowheads="1"/>
          </p:cNvSpPr>
          <p:nvPr/>
        </p:nvSpPr>
        <p:spPr bwMode="auto">
          <a:xfrm>
            <a:off x="0" y="4330700"/>
            <a:ext cx="862013" cy="515938"/>
          </a:xfrm>
          <a:prstGeom prst="wedgeRoundRectCallout">
            <a:avLst>
              <a:gd name="adj1" fmla="val 19981"/>
              <a:gd name="adj2" fmla="val -130616"/>
              <a:gd name="adj3" fmla="val 16667"/>
            </a:avLst>
          </a:prstGeom>
          <a:solidFill>
            <a:srgbClr val="FFFFCC"/>
          </a:solidFill>
          <a:ln w="9525">
            <a:solidFill>
              <a:schemeClr val="tx1"/>
            </a:solidFill>
            <a:miter lim="800000"/>
            <a:headEnd/>
            <a:tailEnd/>
          </a:ln>
        </p:spPr>
        <p:txBody>
          <a:bodyPr/>
          <a:lstStyle/>
          <a:p>
            <a:pPr algn="ctr" eaLnBrk="0" hangingPunct="0"/>
            <a:r>
              <a:rPr lang="en-US" sz="1200"/>
              <a:t>Expected</a:t>
            </a:r>
          </a:p>
          <a:p>
            <a:pPr algn="ctr" eaLnBrk="0" hangingPunct="0"/>
            <a:r>
              <a:rPr lang="en-US" sz="1200"/>
              <a:t>Value ($)</a:t>
            </a:r>
          </a:p>
        </p:txBody>
      </p:sp>
      <p:sp>
        <p:nvSpPr>
          <p:cNvPr id="19465" name="AutoShape 1034"/>
          <p:cNvSpPr>
            <a:spLocks noChangeArrowheads="1"/>
          </p:cNvSpPr>
          <p:nvPr/>
        </p:nvSpPr>
        <p:spPr bwMode="auto">
          <a:xfrm>
            <a:off x="3640138" y="6237288"/>
            <a:ext cx="1493837" cy="506412"/>
          </a:xfrm>
          <a:prstGeom prst="wedgeRoundRectCallout">
            <a:avLst>
              <a:gd name="adj1" fmla="val -61583"/>
              <a:gd name="adj2" fmla="val -44356"/>
              <a:gd name="adj3" fmla="val 16667"/>
            </a:avLst>
          </a:prstGeom>
          <a:solidFill>
            <a:srgbClr val="FFFFCC"/>
          </a:solidFill>
          <a:ln w="9525">
            <a:solidFill>
              <a:schemeClr val="tx1"/>
            </a:solidFill>
            <a:miter lim="800000"/>
            <a:headEnd/>
            <a:tailEnd/>
          </a:ln>
        </p:spPr>
        <p:txBody>
          <a:bodyPr/>
          <a:lstStyle/>
          <a:p>
            <a:pPr algn="ctr" eaLnBrk="0" hangingPunct="0"/>
            <a:r>
              <a:rPr lang="en-US" sz="1200"/>
              <a:t>Standard deviation of value ($)</a:t>
            </a:r>
          </a:p>
        </p:txBody>
      </p:sp>
      <p:sp>
        <p:nvSpPr>
          <p:cNvPr id="19466" name="Freeform 1035"/>
          <p:cNvSpPr>
            <a:spLocks/>
          </p:cNvSpPr>
          <p:nvPr/>
        </p:nvSpPr>
        <p:spPr bwMode="auto">
          <a:xfrm>
            <a:off x="855663" y="1468438"/>
            <a:ext cx="2241550" cy="1257300"/>
          </a:xfrm>
          <a:custGeom>
            <a:avLst/>
            <a:gdLst>
              <a:gd name="T0" fmla="*/ 0 w 1412"/>
              <a:gd name="T1" fmla="*/ 2147483647 h 792"/>
              <a:gd name="T2" fmla="*/ 2147483647 w 1412"/>
              <a:gd name="T3" fmla="*/ 2147483647 h 792"/>
              <a:gd name="T4" fmla="*/ 2147483647 w 1412"/>
              <a:gd name="T5" fmla="*/ 2147483647 h 792"/>
              <a:gd name="T6" fmla="*/ 2147483647 w 1412"/>
              <a:gd name="T7" fmla="*/ 2147483647 h 792"/>
              <a:gd name="T8" fmla="*/ 2147483647 w 1412"/>
              <a:gd name="T9" fmla="*/ 2147483647 h 792"/>
              <a:gd name="T10" fmla="*/ 2147483647 w 1412"/>
              <a:gd name="T11" fmla="*/ 0 h 792"/>
              <a:gd name="T12" fmla="*/ 0 60000 65536"/>
              <a:gd name="T13" fmla="*/ 0 60000 65536"/>
              <a:gd name="T14" fmla="*/ 0 60000 65536"/>
              <a:gd name="T15" fmla="*/ 0 60000 65536"/>
              <a:gd name="T16" fmla="*/ 0 60000 65536"/>
              <a:gd name="T17" fmla="*/ 0 60000 65536"/>
              <a:gd name="T18" fmla="*/ 0 w 1412"/>
              <a:gd name="T19" fmla="*/ 0 h 792"/>
              <a:gd name="T20" fmla="*/ 1412 w 1412"/>
              <a:gd name="T21" fmla="*/ 792 h 792"/>
            </a:gdLst>
            <a:ahLst/>
            <a:cxnLst>
              <a:cxn ang="T12">
                <a:pos x="T0" y="T1"/>
              </a:cxn>
              <a:cxn ang="T13">
                <a:pos x="T2" y="T3"/>
              </a:cxn>
              <a:cxn ang="T14">
                <a:pos x="T4" y="T5"/>
              </a:cxn>
              <a:cxn ang="T15">
                <a:pos x="T6" y="T7"/>
              </a:cxn>
              <a:cxn ang="T16">
                <a:pos x="T8" y="T9"/>
              </a:cxn>
              <a:cxn ang="T17">
                <a:pos x="T10" y="T11"/>
              </a:cxn>
            </a:cxnLst>
            <a:rect l="T18" t="T19" r="T20" b="T21"/>
            <a:pathLst>
              <a:path w="1412" h="792">
                <a:moveTo>
                  <a:pt x="0" y="792"/>
                </a:moveTo>
                <a:lnTo>
                  <a:pt x="177" y="460"/>
                </a:lnTo>
                <a:cubicBezTo>
                  <a:pt x="205" y="428"/>
                  <a:pt x="227" y="390"/>
                  <a:pt x="260" y="365"/>
                </a:cubicBezTo>
                <a:cubicBezTo>
                  <a:pt x="294" y="344"/>
                  <a:pt x="322" y="323"/>
                  <a:pt x="377" y="299"/>
                </a:cubicBezTo>
                <a:lnTo>
                  <a:pt x="593" y="221"/>
                </a:lnTo>
                <a:lnTo>
                  <a:pt x="1412" y="0"/>
                </a:lnTo>
              </a:path>
            </a:pathLst>
          </a:custGeom>
          <a:noFill/>
          <a:ln w="38100">
            <a:solidFill>
              <a:srgbClr val="99FF66"/>
            </a:solidFill>
            <a:round/>
            <a:headEnd/>
            <a:tailEnd/>
          </a:ln>
        </p:spPr>
        <p:txBody>
          <a:bodyPr/>
          <a:lstStyle/>
          <a:p>
            <a:endParaRPr lang="en-US"/>
          </a:p>
        </p:txBody>
      </p:sp>
      <p:sp>
        <p:nvSpPr>
          <p:cNvPr id="19467" name="AutoShape 1036"/>
          <p:cNvSpPr>
            <a:spLocks noChangeArrowheads="1"/>
          </p:cNvSpPr>
          <p:nvPr/>
        </p:nvSpPr>
        <p:spPr bwMode="auto">
          <a:xfrm>
            <a:off x="2170113" y="1760538"/>
            <a:ext cx="984250" cy="450850"/>
          </a:xfrm>
          <a:prstGeom prst="wedgeRoundRectCallout">
            <a:avLst>
              <a:gd name="adj1" fmla="val 38546"/>
              <a:gd name="adj2" fmla="val -100000"/>
              <a:gd name="adj3" fmla="val 16667"/>
            </a:avLst>
          </a:prstGeom>
          <a:solidFill>
            <a:srgbClr val="FFFFCC"/>
          </a:solidFill>
          <a:ln w="9525">
            <a:solidFill>
              <a:schemeClr val="tx1"/>
            </a:solidFill>
            <a:miter lim="800000"/>
            <a:headEnd/>
            <a:tailEnd/>
          </a:ln>
        </p:spPr>
        <p:txBody>
          <a:bodyPr/>
          <a:lstStyle/>
          <a:p>
            <a:pPr algn="ctr" eaLnBrk="0" hangingPunct="0"/>
            <a:r>
              <a:rPr lang="en-US" sz="1200"/>
              <a:t>NPV-Optimal </a:t>
            </a:r>
            <a:r>
              <a:rPr lang="en-US" sz="1200" i="1"/>
              <a:t>K</a:t>
            </a:r>
            <a:r>
              <a:rPr lang="en-US" sz="1200" i="1" baseline="30000"/>
              <a:t>*</a:t>
            </a:r>
            <a:endParaRPr lang="en-US" sz="1200"/>
          </a:p>
        </p:txBody>
      </p:sp>
      <p:sp>
        <p:nvSpPr>
          <p:cNvPr id="19468" name="AutoShape 1037"/>
          <p:cNvSpPr>
            <a:spLocks noChangeArrowheads="1"/>
          </p:cNvSpPr>
          <p:nvPr/>
        </p:nvSpPr>
        <p:spPr bwMode="auto">
          <a:xfrm>
            <a:off x="3241675" y="1903413"/>
            <a:ext cx="984250" cy="619125"/>
          </a:xfrm>
          <a:prstGeom prst="wedgeRoundRectCallout">
            <a:avLst>
              <a:gd name="adj1" fmla="val -15968"/>
              <a:gd name="adj2" fmla="val -77306"/>
              <a:gd name="adj3" fmla="val 16667"/>
            </a:avLst>
          </a:prstGeom>
          <a:solidFill>
            <a:srgbClr val="FFFFCC"/>
          </a:solidFill>
          <a:ln w="9525">
            <a:solidFill>
              <a:schemeClr val="tx1"/>
            </a:solidFill>
            <a:miter lim="800000"/>
            <a:headEnd/>
            <a:tailEnd/>
          </a:ln>
        </p:spPr>
        <p:txBody>
          <a:bodyPr/>
          <a:lstStyle/>
          <a:p>
            <a:pPr algn="ctr" eaLnBrk="0" hangingPunct="0"/>
            <a:r>
              <a:rPr lang="en-US" sz="1200"/>
              <a:t>Initial Sales-plan driven </a:t>
            </a:r>
            <a:r>
              <a:rPr lang="en-US" sz="1200" i="1"/>
              <a:t>K</a:t>
            </a:r>
            <a:endParaRPr lang="en-US" sz="1200"/>
          </a:p>
        </p:txBody>
      </p:sp>
      <p:sp>
        <p:nvSpPr>
          <p:cNvPr id="19469" name="AutoShape 1038"/>
          <p:cNvSpPr>
            <a:spLocks noChangeArrowheads="1"/>
          </p:cNvSpPr>
          <p:nvPr/>
        </p:nvSpPr>
        <p:spPr bwMode="auto">
          <a:xfrm>
            <a:off x="4359275" y="1865313"/>
            <a:ext cx="1068388" cy="422275"/>
          </a:xfrm>
          <a:prstGeom prst="wedgeRoundRectCallout">
            <a:avLst>
              <a:gd name="adj1" fmla="val -38389"/>
              <a:gd name="adj2" fmla="val -95111"/>
              <a:gd name="adj3" fmla="val 16667"/>
            </a:avLst>
          </a:prstGeom>
          <a:solidFill>
            <a:srgbClr val="FFFFCC"/>
          </a:solidFill>
          <a:ln w="9525">
            <a:solidFill>
              <a:schemeClr val="tx1"/>
            </a:solidFill>
            <a:miter lim="800000"/>
            <a:headEnd/>
            <a:tailEnd/>
          </a:ln>
        </p:spPr>
        <p:txBody>
          <a:bodyPr/>
          <a:lstStyle/>
          <a:p>
            <a:pPr algn="ctr" eaLnBrk="0" hangingPunct="0"/>
            <a:r>
              <a:rPr lang="en-US" sz="1200"/>
              <a:t>Full insurance </a:t>
            </a:r>
            <a:r>
              <a:rPr lang="en-US" sz="1200" i="1"/>
              <a:t>K</a:t>
            </a:r>
            <a:endParaRPr lang="en-US" sz="1200"/>
          </a:p>
        </p:txBody>
      </p:sp>
      <p:sp>
        <p:nvSpPr>
          <p:cNvPr id="19470" name="TextBox 13"/>
          <p:cNvSpPr txBox="1">
            <a:spLocks noChangeArrowheads="1"/>
          </p:cNvSpPr>
          <p:nvPr/>
        </p:nvSpPr>
        <p:spPr bwMode="auto">
          <a:xfrm>
            <a:off x="538163" y="1212850"/>
            <a:ext cx="3127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10</a:t>
            </a:r>
          </a:p>
        </p:txBody>
      </p:sp>
      <p:sp>
        <p:nvSpPr>
          <p:cNvPr id="19471" name="TextBox 14"/>
          <p:cNvSpPr txBox="1">
            <a:spLocks noChangeArrowheads="1"/>
          </p:cNvSpPr>
          <p:nvPr/>
        </p:nvSpPr>
        <p:spPr bwMode="auto">
          <a:xfrm>
            <a:off x="615950" y="1797050"/>
            <a:ext cx="247650"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8</a:t>
            </a:r>
          </a:p>
        </p:txBody>
      </p:sp>
      <p:sp>
        <p:nvSpPr>
          <p:cNvPr id="19472" name="TextBox 15"/>
          <p:cNvSpPr txBox="1">
            <a:spLocks noChangeArrowheads="1"/>
          </p:cNvSpPr>
          <p:nvPr/>
        </p:nvSpPr>
        <p:spPr bwMode="auto">
          <a:xfrm>
            <a:off x="615950" y="23669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
        <p:nvSpPr>
          <p:cNvPr id="19473" name="TextBox 16"/>
          <p:cNvSpPr txBox="1">
            <a:spLocks noChangeArrowheads="1"/>
          </p:cNvSpPr>
          <p:nvPr/>
        </p:nvSpPr>
        <p:spPr bwMode="auto">
          <a:xfrm>
            <a:off x="615950" y="29638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4" name="TextBox 17"/>
          <p:cNvSpPr txBox="1">
            <a:spLocks noChangeArrowheads="1"/>
          </p:cNvSpPr>
          <p:nvPr/>
        </p:nvSpPr>
        <p:spPr bwMode="auto">
          <a:xfrm>
            <a:off x="660400" y="3554413"/>
            <a:ext cx="249238" cy="230187"/>
          </a:xfrm>
          <a:prstGeom prst="rect">
            <a:avLst/>
          </a:prstGeom>
          <a:noFill/>
          <a:ln w="9525">
            <a:noFill/>
            <a:miter lim="800000"/>
            <a:headEnd/>
            <a:tailEnd/>
          </a:ln>
        </p:spPr>
        <p:txBody>
          <a:bodyPr wrap="none">
            <a:spAutoFit/>
          </a:bodyPr>
          <a:lstStyle/>
          <a:p>
            <a:pPr algn="r"/>
            <a:r>
              <a:rPr lang="en-US" sz="900" b="0">
                <a:latin typeface="Helvetica" pitchFamily="34" charset="0"/>
              </a:rPr>
              <a:t>4</a:t>
            </a:r>
          </a:p>
        </p:txBody>
      </p:sp>
      <p:sp>
        <p:nvSpPr>
          <p:cNvPr id="19475" name="TextBox 18"/>
          <p:cNvSpPr txBox="1">
            <a:spLocks noChangeArrowheads="1"/>
          </p:cNvSpPr>
          <p:nvPr/>
        </p:nvSpPr>
        <p:spPr bwMode="auto">
          <a:xfrm>
            <a:off x="660400" y="4164013"/>
            <a:ext cx="249238"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0</a:t>
            </a:r>
          </a:p>
        </p:txBody>
      </p:sp>
      <p:sp>
        <p:nvSpPr>
          <p:cNvPr id="19476" name="TextBox 19"/>
          <p:cNvSpPr txBox="1">
            <a:spLocks noChangeArrowheads="1"/>
          </p:cNvSpPr>
          <p:nvPr/>
        </p:nvSpPr>
        <p:spPr bwMode="auto">
          <a:xfrm>
            <a:off x="538163" y="5324475"/>
            <a:ext cx="2873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7" name="TextBox 20"/>
          <p:cNvSpPr txBox="1">
            <a:spLocks noChangeArrowheads="1"/>
          </p:cNvSpPr>
          <p:nvPr/>
        </p:nvSpPr>
        <p:spPr bwMode="auto">
          <a:xfrm>
            <a:off x="544513" y="5830888"/>
            <a:ext cx="287337"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b="1" smtClean="0">
                <a:solidFill>
                  <a:srgbClr val="FF0000"/>
                </a:solidFill>
              </a:rPr>
              <a:t>Optimal</a:t>
            </a:r>
            <a:r>
              <a:rPr lang="en-US" smtClean="0"/>
              <a:t> </a:t>
            </a:r>
            <a:r>
              <a:rPr lang="en-US" i="1" smtClean="0"/>
              <a:t>Capacity Portfolio Investment</a:t>
            </a:r>
            <a:r>
              <a:rPr lang="en-US" smtClean="0"/>
              <a:t>:</a:t>
            </a:r>
            <a:br>
              <a:rPr lang="en-US" smtClean="0"/>
            </a:br>
            <a:r>
              <a:rPr lang="en-US" smtClean="0"/>
              <a:t>	Implementation Challenges</a:t>
            </a:r>
          </a:p>
        </p:txBody>
      </p:sp>
      <p:sp>
        <p:nvSpPr>
          <p:cNvPr id="20483" name="Rectangle 3"/>
          <p:cNvSpPr>
            <a:spLocks noGrp="1" noChangeArrowheads="1"/>
          </p:cNvSpPr>
          <p:nvPr>
            <p:ph idx="1"/>
          </p:nvPr>
        </p:nvSpPr>
        <p:spPr/>
        <p:txBody>
          <a:bodyPr/>
          <a:lstStyle/>
          <a:p>
            <a:r>
              <a:rPr lang="en-US" sz="1800" smtClean="0"/>
              <a:t>The optimally installed capacity will </a:t>
            </a:r>
            <a:r>
              <a:rPr lang="en-US" sz="1800" i="1" smtClean="0"/>
              <a:t>never </a:t>
            </a:r>
            <a:r>
              <a:rPr lang="en-US" sz="1800" smtClean="0"/>
              <a:t>be all used </a:t>
            </a:r>
            <a:r>
              <a:rPr lang="en-US" sz="1800" i="1" smtClean="0"/>
              <a:t>simultaneously</a:t>
            </a:r>
            <a:endParaRPr lang="en-US" sz="1800" smtClean="0"/>
          </a:p>
          <a:p>
            <a:endParaRPr lang="en-US" sz="1800" smtClean="0"/>
          </a:p>
          <a:p>
            <a:pPr lvl="1"/>
            <a:endParaRPr lang="en-US" sz="1600" smtClean="0"/>
          </a:p>
          <a:p>
            <a:r>
              <a:rPr lang="en-US" sz="1800" smtClean="0"/>
              <a:t>The current sales-plan driven capacity planning practice will </a:t>
            </a:r>
            <a:r>
              <a:rPr lang="en-US" sz="1800" i="1" smtClean="0"/>
              <a:t>never </a:t>
            </a:r>
            <a:r>
              <a:rPr lang="en-US" sz="1800" smtClean="0"/>
              <a:t>lead to the optimal capacity vector</a:t>
            </a:r>
          </a:p>
          <a:p>
            <a:endParaRPr lang="en-US" sz="1800" smtClean="0"/>
          </a:p>
          <a:p>
            <a:endParaRPr lang="en-US" sz="1800" smtClean="0"/>
          </a:p>
          <a:p>
            <a:r>
              <a:rPr lang="en-US" sz="1800" smtClean="0"/>
              <a:t>Which organizational changes are needed so the optimal capacity vector is chosen?</a:t>
            </a:r>
          </a:p>
          <a:p>
            <a:pPr lvl="1"/>
            <a:r>
              <a:rPr lang="en-US" sz="1600" smtClean="0"/>
              <a:t>Incentives: mktg-sales v. finance-ops</a:t>
            </a:r>
          </a:p>
          <a:p>
            <a:pPr lvl="1"/>
            <a:r>
              <a:rPr lang="en-US" sz="1600" smtClean="0"/>
              <a:t>Demand &amp; sales planning &amp; forecasting</a:t>
            </a:r>
          </a:p>
          <a:p>
            <a:pPr lvl="1"/>
            <a:r>
              <a:rPr lang="en-US" sz="1600" smtClean="0"/>
              <a:t>Integration and coordination (ERP)  </a:t>
            </a:r>
          </a:p>
          <a:p>
            <a:endParaRPr lang="en-US" sz="1800" smtClean="0"/>
          </a:p>
          <a:p>
            <a:endParaRPr lang="en-US" sz="1800" smtClean="0"/>
          </a:p>
          <a:p>
            <a:endParaRPr lang="en-US" sz="1800" smtClean="0"/>
          </a:p>
          <a:p>
            <a:pPr>
              <a:buFont typeface="Wingdings" pitchFamily="2" charset="2"/>
              <a:buNone/>
            </a:pPr>
            <a:endParaRPr lang="en-US" sz="180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Group 2"/>
          <p:cNvGrpSpPr>
            <a:grpSpLocks/>
          </p:cNvGrpSpPr>
          <p:nvPr/>
        </p:nvGrpSpPr>
        <p:grpSpPr bwMode="auto">
          <a:xfrm>
            <a:off x="3864375" y="1527688"/>
            <a:ext cx="4897438" cy="4700587"/>
            <a:chOff x="1200" y="207"/>
            <a:chExt cx="3085" cy="2961"/>
          </a:xfrm>
        </p:grpSpPr>
        <p:sp>
          <p:nvSpPr>
            <p:cNvPr id="8197" name="Line 3"/>
            <p:cNvSpPr>
              <a:spLocks noChangeShapeType="1"/>
            </p:cNvSpPr>
            <p:nvPr/>
          </p:nvSpPr>
          <p:spPr bwMode="auto">
            <a:xfrm flipH="1">
              <a:off x="2074" y="1302"/>
              <a:ext cx="657" cy="1"/>
            </a:xfrm>
            <a:prstGeom prst="line">
              <a:avLst/>
            </a:prstGeom>
            <a:noFill/>
            <a:ln w="12700">
              <a:solidFill>
                <a:schemeClr val="tx1"/>
              </a:solidFill>
              <a:round/>
              <a:headEnd/>
              <a:tailEnd/>
            </a:ln>
          </p:spPr>
          <p:txBody>
            <a:bodyPr/>
            <a:lstStyle/>
            <a:p>
              <a:endParaRPr lang="en-US"/>
            </a:p>
          </p:txBody>
        </p:sp>
        <p:sp>
          <p:nvSpPr>
            <p:cNvPr id="8198" name="Line 4"/>
            <p:cNvSpPr>
              <a:spLocks noChangeShapeType="1"/>
            </p:cNvSpPr>
            <p:nvPr/>
          </p:nvSpPr>
          <p:spPr bwMode="auto">
            <a:xfrm>
              <a:off x="2074" y="1302"/>
              <a:ext cx="0" cy="426"/>
            </a:xfrm>
            <a:prstGeom prst="line">
              <a:avLst/>
            </a:prstGeom>
            <a:noFill/>
            <a:ln w="12700">
              <a:solidFill>
                <a:schemeClr val="tx1"/>
              </a:solidFill>
              <a:round/>
              <a:headEnd/>
              <a:tailEnd/>
            </a:ln>
          </p:spPr>
          <p:txBody>
            <a:bodyPr/>
            <a:lstStyle/>
            <a:p>
              <a:endParaRPr lang="en-US"/>
            </a:p>
          </p:txBody>
        </p:sp>
        <p:sp>
          <p:nvSpPr>
            <p:cNvPr id="8199" name="Line 5"/>
            <p:cNvSpPr>
              <a:spLocks noChangeShapeType="1"/>
            </p:cNvSpPr>
            <p:nvPr/>
          </p:nvSpPr>
          <p:spPr bwMode="auto">
            <a:xfrm>
              <a:off x="3004" y="1302"/>
              <a:ext cx="588" cy="1"/>
            </a:xfrm>
            <a:prstGeom prst="line">
              <a:avLst/>
            </a:prstGeom>
            <a:noFill/>
            <a:ln w="12700">
              <a:solidFill>
                <a:srgbClr val="000000"/>
              </a:solidFill>
              <a:round/>
              <a:headEnd/>
              <a:tailEnd/>
            </a:ln>
          </p:spPr>
          <p:txBody>
            <a:bodyPr/>
            <a:lstStyle/>
            <a:p>
              <a:endParaRPr lang="en-US"/>
            </a:p>
          </p:txBody>
        </p:sp>
        <p:sp>
          <p:nvSpPr>
            <p:cNvPr id="8200" name="Line 6"/>
            <p:cNvSpPr>
              <a:spLocks noChangeShapeType="1"/>
            </p:cNvSpPr>
            <p:nvPr/>
          </p:nvSpPr>
          <p:spPr bwMode="auto">
            <a:xfrm>
              <a:off x="3592" y="1302"/>
              <a:ext cx="0" cy="378"/>
            </a:xfrm>
            <a:prstGeom prst="line">
              <a:avLst/>
            </a:prstGeom>
            <a:noFill/>
            <a:ln w="12700">
              <a:solidFill>
                <a:srgbClr val="000000"/>
              </a:solidFill>
              <a:round/>
              <a:headEnd/>
              <a:tailEnd/>
            </a:ln>
          </p:spPr>
          <p:txBody>
            <a:bodyPr/>
            <a:lstStyle/>
            <a:p>
              <a:endParaRPr lang="en-US"/>
            </a:p>
          </p:txBody>
        </p:sp>
        <p:sp>
          <p:nvSpPr>
            <p:cNvPr id="8201" name="Line 7"/>
            <p:cNvSpPr>
              <a:spLocks noChangeShapeType="1"/>
            </p:cNvSpPr>
            <p:nvPr/>
          </p:nvSpPr>
          <p:spPr bwMode="auto">
            <a:xfrm>
              <a:off x="1567" y="1379"/>
              <a:ext cx="1" cy="1"/>
            </a:xfrm>
            <a:prstGeom prst="line">
              <a:avLst/>
            </a:prstGeom>
            <a:noFill/>
            <a:ln w="12700">
              <a:solidFill>
                <a:schemeClr val="tx1"/>
              </a:solidFill>
              <a:round/>
              <a:headEnd/>
              <a:tailEnd/>
            </a:ln>
          </p:spPr>
          <p:txBody>
            <a:bodyPr/>
            <a:lstStyle/>
            <a:p>
              <a:endParaRPr lang="en-US"/>
            </a:p>
          </p:txBody>
        </p:sp>
        <p:sp>
          <p:nvSpPr>
            <p:cNvPr id="8202" name="Freeform 8"/>
            <p:cNvSpPr>
              <a:spLocks/>
            </p:cNvSpPr>
            <p:nvPr/>
          </p:nvSpPr>
          <p:spPr bwMode="auto">
            <a:xfrm>
              <a:off x="2208" y="485"/>
              <a:ext cx="353" cy="1243"/>
            </a:xfrm>
            <a:custGeom>
              <a:avLst/>
              <a:gdLst>
                <a:gd name="T0" fmla="*/ 0 w 487"/>
                <a:gd name="T1" fmla="*/ 7 h 2079"/>
                <a:gd name="T2" fmla="*/ 1 w 487"/>
                <a:gd name="T3" fmla="*/ 7 h 2079"/>
                <a:gd name="T4" fmla="*/ 1 w 487"/>
                <a:gd name="T5" fmla="*/ 7 h 2079"/>
                <a:gd name="T6" fmla="*/ 1 w 487"/>
                <a:gd name="T7" fmla="*/ 6 h 2079"/>
                <a:gd name="T8" fmla="*/ 1 w 487"/>
                <a:gd name="T9" fmla="*/ 6 h 2079"/>
                <a:gd name="T10" fmla="*/ 1 w 487"/>
                <a:gd name="T11" fmla="*/ 6 h 2079"/>
                <a:gd name="T12" fmla="*/ 1 w 487"/>
                <a:gd name="T13" fmla="*/ 5 h 2079"/>
                <a:gd name="T14" fmla="*/ 1 w 487"/>
                <a:gd name="T15" fmla="*/ 5 h 2079"/>
                <a:gd name="T16" fmla="*/ 1 w 487"/>
                <a:gd name="T17" fmla="*/ 5 h 2079"/>
                <a:gd name="T18" fmla="*/ 2 w 487"/>
                <a:gd name="T19" fmla="*/ 4 h 2079"/>
                <a:gd name="T20" fmla="*/ 2 w 487"/>
                <a:gd name="T21" fmla="*/ 4 h 2079"/>
                <a:gd name="T22" fmla="*/ 3 w 487"/>
                <a:gd name="T23" fmla="*/ 4 h 2079"/>
                <a:gd name="T24" fmla="*/ 3 w 487"/>
                <a:gd name="T25" fmla="*/ 3 h 2079"/>
                <a:gd name="T26" fmla="*/ 4 w 487"/>
                <a:gd name="T27" fmla="*/ 3 h 2079"/>
                <a:gd name="T28" fmla="*/ 4 w 487"/>
                <a:gd name="T29" fmla="*/ 3 h 2079"/>
                <a:gd name="T30" fmla="*/ 5 w 487"/>
                <a:gd name="T31" fmla="*/ 2 h 2079"/>
                <a:gd name="T32" fmla="*/ 5 w 487"/>
                <a:gd name="T33" fmla="*/ 2 h 2079"/>
                <a:gd name="T34" fmla="*/ 5 w 487"/>
                <a:gd name="T35" fmla="*/ 2 h 2079"/>
                <a:gd name="T36" fmla="*/ 7 w 487"/>
                <a:gd name="T37" fmla="*/ 2 h 2079"/>
                <a:gd name="T38" fmla="*/ 7 w 487"/>
                <a:gd name="T39" fmla="*/ 1 h 2079"/>
                <a:gd name="T40" fmla="*/ 7 w 487"/>
                <a:gd name="T41" fmla="*/ 1 h 2079"/>
                <a:gd name="T42" fmla="*/ 9 w 487"/>
                <a:gd name="T43" fmla="*/ 1 h 2079"/>
                <a:gd name="T44" fmla="*/ 9 w 487"/>
                <a:gd name="T45" fmla="*/ 1 h 2079"/>
                <a:gd name="T46" fmla="*/ 10 w 487"/>
                <a:gd name="T47" fmla="*/ 1 h 2079"/>
                <a:gd name="T48" fmla="*/ 10 w 487"/>
                <a:gd name="T49" fmla="*/ 1 h 2079"/>
                <a:gd name="T50" fmla="*/ 12 w 487"/>
                <a:gd name="T51" fmla="*/ 1 h 2079"/>
                <a:gd name="T52" fmla="*/ 12 w 487"/>
                <a:gd name="T53" fmla="*/ 1 h 2079"/>
                <a:gd name="T54" fmla="*/ 12 w 487"/>
                <a:gd name="T55" fmla="*/ 1 h 2079"/>
                <a:gd name="T56" fmla="*/ 14 w 487"/>
                <a:gd name="T57" fmla="*/ 1 h 2079"/>
                <a:gd name="T58" fmla="*/ 14 w 487"/>
                <a:gd name="T59" fmla="*/ 0 h 207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87"/>
                <a:gd name="T91" fmla="*/ 0 h 2079"/>
                <a:gd name="T92" fmla="*/ 487 w 487"/>
                <a:gd name="T93" fmla="*/ 2079 h 207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87" h="2079">
                  <a:moveTo>
                    <a:pt x="0" y="2079"/>
                  </a:moveTo>
                  <a:lnTo>
                    <a:pt x="2" y="1975"/>
                  </a:lnTo>
                  <a:lnTo>
                    <a:pt x="3" y="1871"/>
                  </a:lnTo>
                  <a:lnTo>
                    <a:pt x="8" y="1768"/>
                  </a:lnTo>
                  <a:lnTo>
                    <a:pt x="13" y="1667"/>
                  </a:lnTo>
                  <a:lnTo>
                    <a:pt x="19" y="1567"/>
                  </a:lnTo>
                  <a:lnTo>
                    <a:pt x="29" y="1468"/>
                  </a:lnTo>
                  <a:lnTo>
                    <a:pt x="38" y="1371"/>
                  </a:lnTo>
                  <a:lnTo>
                    <a:pt x="48" y="1277"/>
                  </a:lnTo>
                  <a:lnTo>
                    <a:pt x="60" y="1185"/>
                  </a:lnTo>
                  <a:lnTo>
                    <a:pt x="74" y="1093"/>
                  </a:lnTo>
                  <a:lnTo>
                    <a:pt x="89" y="1006"/>
                  </a:lnTo>
                  <a:lnTo>
                    <a:pt x="104" y="921"/>
                  </a:lnTo>
                  <a:lnTo>
                    <a:pt x="120" y="837"/>
                  </a:lnTo>
                  <a:lnTo>
                    <a:pt x="138" y="757"/>
                  </a:lnTo>
                  <a:lnTo>
                    <a:pt x="157" y="681"/>
                  </a:lnTo>
                  <a:lnTo>
                    <a:pt x="176" y="607"/>
                  </a:lnTo>
                  <a:lnTo>
                    <a:pt x="196" y="536"/>
                  </a:lnTo>
                  <a:lnTo>
                    <a:pt x="217" y="468"/>
                  </a:lnTo>
                  <a:lnTo>
                    <a:pt x="239" y="405"/>
                  </a:lnTo>
                  <a:lnTo>
                    <a:pt x="261" y="345"/>
                  </a:lnTo>
                  <a:lnTo>
                    <a:pt x="284" y="289"/>
                  </a:lnTo>
                  <a:lnTo>
                    <a:pt x="308" y="237"/>
                  </a:lnTo>
                  <a:lnTo>
                    <a:pt x="332" y="190"/>
                  </a:lnTo>
                  <a:lnTo>
                    <a:pt x="357" y="146"/>
                  </a:lnTo>
                  <a:lnTo>
                    <a:pt x="382" y="108"/>
                  </a:lnTo>
                  <a:lnTo>
                    <a:pt x="408" y="73"/>
                  </a:lnTo>
                  <a:lnTo>
                    <a:pt x="434" y="44"/>
                  </a:lnTo>
                  <a:lnTo>
                    <a:pt x="460" y="19"/>
                  </a:lnTo>
                  <a:lnTo>
                    <a:pt x="487" y="0"/>
                  </a:lnTo>
                </a:path>
              </a:pathLst>
            </a:custGeom>
            <a:noFill/>
            <a:ln w="0">
              <a:solidFill>
                <a:srgbClr val="FF0000"/>
              </a:solidFill>
              <a:prstDash val="sysDot"/>
              <a:round/>
              <a:headEnd/>
              <a:tailEnd/>
            </a:ln>
          </p:spPr>
          <p:txBody>
            <a:bodyPr/>
            <a:lstStyle/>
            <a:p>
              <a:endParaRPr lang="en-US" b="0"/>
            </a:p>
          </p:txBody>
        </p:sp>
        <p:sp>
          <p:nvSpPr>
            <p:cNvPr id="8203" name="Line 9"/>
            <p:cNvSpPr>
              <a:spLocks noChangeShapeType="1"/>
            </p:cNvSpPr>
            <p:nvPr/>
          </p:nvSpPr>
          <p:spPr bwMode="auto">
            <a:xfrm flipV="1">
              <a:off x="2561" y="474"/>
              <a:ext cx="20" cy="11"/>
            </a:xfrm>
            <a:prstGeom prst="line">
              <a:avLst/>
            </a:prstGeom>
            <a:noFill/>
            <a:ln w="0">
              <a:solidFill>
                <a:srgbClr val="00FF00"/>
              </a:solidFill>
              <a:prstDash val="sysDot"/>
              <a:round/>
              <a:headEnd/>
              <a:tailEnd/>
            </a:ln>
          </p:spPr>
          <p:txBody>
            <a:bodyPr/>
            <a:lstStyle/>
            <a:p>
              <a:endParaRPr lang="en-US"/>
            </a:p>
          </p:txBody>
        </p:sp>
        <p:sp>
          <p:nvSpPr>
            <p:cNvPr id="8204" name="Freeform 10"/>
            <p:cNvSpPr>
              <a:spLocks/>
            </p:cNvSpPr>
            <p:nvPr/>
          </p:nvSpPr>
          <p:spPr bwMode="auto">
            <a:xfrm>
              <a:off x="2572" y="446"/>
              <a:ext cx="69" cy="60"/>
            </a:xfrm>
            <a:custGeom>
              <a:avLst/>
              <a:gdLst>
                <a:gd name="T0" fmla="*/ 69 w 69"/>
                <a:gd name="T1" fmla="*/ 14 h 60"/>
                <a:gd name="T2" fmla="*/ 15 w 69"/>
                <a:gd name="T3" fmla="*/ 60 h 60"/>
                <a:gd name="T4" fmla="*/ 0 w 69"/>
                <a:gd name="T5" fmla="*/ 0 h 60"/>
                <a:gd name="T6" fmla="*/ 69 w 69"/>
                <a:gd name="T7" fmla="*/ 14 h 60"/>
                <a:gd name="T8" fmla="*/ 0 60000 65536"/>
                <a:gd name="T9" fmla="*/ 0 60000 65536"/>
                <a:gd name="T10" fmla="*/ 0 60000 65536"/>
                <a:gd name="T11" fmla="*/ 0 60000 65536"/>
                <a:gd name="T12" fmla="*/ 0 w 69"/>
                <a:gd name="T13" fmla="*/ 0 h 60"/>
                <a:gd name="T14" fmla="*/ 69 w 69"/>
                <a:gd name="T15" fmla="*/ 60 h 60"/>
              </a:gdLst>
              <a:ahLst/>
              <a:cxnLst>
                <a:cxn ang="T8">
                  <a:pos x="T0" y="T1"/>
                </a:cxn>
                <a:cxn ang="T9">
                  <a:pos x="T2" y="T3"/>
                </a:cxn>
                <a:cxn ang="T10">
                  <a:pos x="T4" y="T5"/>
                </a:cxn>
                <a:cxn ang="T11">
                  <a:pos x="T6" y="T7"/>
                </a:cxn>
              </a:cxnLst>
              <a:rect l="T12" t="T13" r="T14" b="T15"/>
              <a:pathLst>
                <a:path w="69" h="60">
                  <a:moveTo>
                    <a:pt x="69" y="14"/>
                  </a:moveTo>
                  <a:lnTo>
                    <a:pt x="15" y="60"/>
                  </a:lnTo>
                  <a:lnTo>
                    <a:pt x="0" y="0"/>
                  </a:lnTo>
                  <a:lnTo>
                    <a:pt x="69" y="14"/>
                  </a:lnTo>
                  <a:close/>
                </a:path>
              </a:pathLst>
            </a:custGeom>
            <a:solidFill>
              <a:srgbClr val="FF0000"/>
            </a:solidFill>
            <a:ln w="0">
              <a:solidFill>
                <a:srgbClr val="FF0000"/>
              </a:solidFill>
              <a:round/>
              <a:headEnd/>
              <a:tailEnd/>
            </a:ln>
          </p:spPr>
          <p:txBody>
            <a:bodyPr/>
            <a:lstStyle/>
            <a:p>
              <a:endParaRPr lang="en-US" b="0"/>
            </a:p>
          </p:txBody>
        </p:sp>
        <p:sp>
          <p:nvSpPr>
            <p:cNvPr id="8205" name="Freeform 11"/>
            <p:cNvSpPr>
              <a:spLocks/>
            </p:cNvSpPr>
            <p:nvPr/>
          </p:nvSpPr>
          <p:spPr bwMode="auto">
            <a:xfrm>
              <a:off x="1554" y="632"/>
              <a:ext cx="380" cy="1096"/>
            </a:xfrm>
            <a:custGeom>
              <a:avLst/>
              <a:gdLst>
                <a:gd name="T0" fmla="*/ 380 w 380"/>
                <a:gd name="T1" fmla="*/ 3 h 1932"/>
                <a:gd name="T2" fmla="*/ 379 w 380"/>
                <a:gd name="T3" fmla="*/ 3 h 1932"/>
                <a:gd name="T4" fmla="*/ 375 w 380"/>
                <a:gd name="T5" fmla="*/ 3 h 1932"/>
                <a:gd name="T6" fmla="*/ 371 w 380"/>
                <a:gd name="T7" fmla="*/ 3 h 1932"/>
                <a:gd name="T8" fmla="*/ 364 w 380"/>
                <a:gd name="T9" fmla="*/ 3 h 1932"/>
                <a:gd name="T10" fmla="*/ 355 w 380"/>
                <a:gd name="T11" fmla="*/ 3 h 1932"/>
                <a:gd name="T12" fmla="*/ 345 w 380"/>
                <a:gd name="T13" fmla="*/ 3 h 1932"/>
                <a:gd name="T14" fmla="*/ 333 w 380"/>
                <a:gd name="T15" fmla="*/ 3 h 1932"/>
                <a:gd name="T16" fmla="*/ 320 w 380"/>
                <a:gd name="T17" fmla="*/ 3 h 1932"/>
                <a:gd name="T18" fmla="*/ 306 w 380"/>
                <a:gd name="T19" fmla="*/ 3 h 1932"/>
                <a:gd name="T20" fmla="*/ 292 w 380"/>
                <a:gd name="T21" fmla="*/ 2 h 1932"/>
                <a:gd name="T22" fmla="*/ 276 w 380"/>
                <a:gd name="T23" fmla="*/ 2 h 1932"/>
                <a:gd name="T24" fmla="*/ 259 w 380"/>
                <a:gd name="T25" fmla="*/ 2 h 1932"/>
                <a:gd name="T26" fmla="*/ 243 w 380"/>
                <a:gd name="T27" fmla="*/ 2 h 1932"/>
                <a:gd name="T28" fmla="*/ 225 w 380"/>
                <a:gd name="T29" fmla="*/ 2 h 1932"/>
                <a:gd name="T30" fmla="*/ 206 w 380"/>
                <a:gd name="T31" fmla="*/ 2 h 1932"/>
                <a:gd name="T32" fmla="*/ 189 w 380"/>
                <a:gd name="T33" fmla="*/ 2 h 1932"/>
                <a:gd name="T34" fmla="*/ 172 w 380"/>
                <a:gd name="T35" fmla="*/ 2 h 1932"/>
                <a:gd name="T36" fmla="*/ 153 w 380"/>
                <a:gd name="T37" fmla="*/ 2 h 1932"/>
                <a:gd name="T38" fmla="*/ 135 w 380"/>
                <a:gd name="T39" fmla="*/ 2 h 1932"/>
                <a:gd name="T40" fmla="*/ 120 w 380"/>
                <a:gd name="T41" fmla="*/ 2 h 1932"/>
                <a:gd name="T42" fmla="*/ 102 w 380"/>
                <a:gd name="T43" fmla="*/ 1 h 1932"/>
                <a:gd name="T44" fmla="*/ 86 w 380"/>
                <a:gd name="T45" fmla="*/ 1 h 1932"/>
                <a:gd name="T46" fmla="*/ 72 w 380"/>
                <a:gd name="T47" fmla="*/ 1 h 1932"/>
                <a:gd name="T48" fmla="*/ 58 w 380"/>
                <a:gd name="T49" fmla="*/ 1 h 1932"/>
                <a:gd name="T50" fmla="*/ 45 w 380"/>
                <a:gd name="T51" fmla="*/ 1 h 1932"/>
                <a:gd name="T52" fmla="*/ 33 w 380"/>
                <a:gd name="T53" fmla="*/ 1 h 1932"/>
                <a:gd name="T54" fmla="*/ 23 w 380"/>
                <a:gd name="T55" fmla="*/ 1 h 1932"/>
                <a:gd name="T56" fmla="*/ 14 w 380"/>
                <a:gd name="T57" fmla="*/ 1 h 1932"/>
                <a:gd name="T58" fmla="*/ 8 w 380"/>
                <a:gd name="T59" fmla="*/ 1 h 1932"/>
                <a:gd name="T60" fmla="*/ 3 w 380"/>
                <a:gd name="T61" fmla="*/ 1 h 1932"/>
                <a:gd name="T62" fmla="*/ 0 w 380"/>
                <a:gd name="T63" fmla="*/ 0 h 193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80"/>
                <a:gd name="T97" fmla="*/ 0 h 1932"/>
                <a:gd name="T98" fmla="*/ 380 w 380"/>
                <a:gd name="T99" fmla="*/ 1932 h 193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80" h="1932">
                  <a:moveTo>
                    <a:pt x="380" y="1932"/>
                  </a:moveTo>
                  <a:lnTo>
                    <a:pt x="379" y="1840"/>
                  </a:lnTo>
                  <a:lnTo>
                    <a:pt x="375" y="1755"/>
                  </a:lnTo>
                  <a:lnTo>
                    <a:pt x="371" y="1673"/>
                  </a:lnTo>
                  <a:lnTo>
                    <a:pt x="364" y="1597"/>
                  </a:lnTo>
                  <a:lnTo>
                    <a:pt x="355" y="1526"/>
                  </a:lnTo>
                  <a:lnTo>
                    <a:pt x="345" y="1458"/>
                  </a:lnTo>
                  <a:lnTo>
                    <a:pt x="333" y="1393"/>
                  </a:lnTo>
                  <a:lnTo>
                    <a:pt x="320" y="1333"/>
                  </a:lnTo>
                  <a:lnTo>
                    <a:pt x="306" y="1277"/>
                  </a:lnTo>
                  <a:lnTo>
                    <a:pt x="292" y="1221"/>
                  </a:lnTo>
                  <a:lnTo>
                    <a:pt x="276" y="1168"/>
                  </a:lnTo>
                  <a:lnTo>
                    <a:pt x="259" y="1117"/>
                  </a:lnTo>
                  <a:lnTo>
                    <a:pt x="243" y="1066"/>
                  </a:lnTo>
                  <a:lnTo>
                    <a:pt x="225" y="1019"/>
                  </a:lnTo>
                  <a:lnTo>
                    <a:pt x="206" y="970"/>
                  </a:lnTo>
                  <a:lnTo>
                    <a:pt x="189" y="923"/>
                  </a:lnTo>
                  <a:lnTo>
                    <a:pt x="172" y="875"/>
                  </a:lnTo>
                  <a:lnTo>
                    <a:pt x="153" y="828"/>
                  </a:lnTo>
                  <a:lnTo>
                    <a:pt x="135" y="779"/>
                  </a:lnTo>
                  <a:lnTo>
                    <a:pt x="120" y="730"/>
                  </a:lnTo>
                  <a:lnTo>
                    <a:pt x="102" y="678"/>
                  </a:lnTo>
                  <a:lnTo>
                    <a:pt x="86" y="626"/>
                  </a:lnTo>
                  <a:lnTo>
                    <a:pt x="72" y="569"/>
                  </a:lnTo>
                  <a:lnTo>
                    <a:pt x="58" y="512"/>
                  </a:lnTo>
                  <a:lnTo>
                    <a:pt x="45" y="450"/>
                  </a:lnTo>
                  <a:lnTo>
                    <a:pt x="33" y="386"/>
                  </a:lnTo>
                  <a:lnTo>
                    <a:pt x="23" y="318"/>
                  </a:lnTo>
                  <a:lnTo>
                    <a:pt x="14" y="245"/>
                  </a:lnTo>
                  <a:lnTo>
                    <a:pt x="8" y="169"/>
                  </a:lnTo>
                  <a:lnTo>
                    <a:pt x="3" y="87"/>
                  </a:lnTo>
                  <a:lnTo>
                    <a:pt x="0" y="0"/>
                  </a:lnTo>
                </a:path>
              </a:pathLst>
            </a:custGeom>
            <a:noFill/>
            <a:ln w="0">
              <a:solidFill>
                <a:srgbClr val="FF0000"/>
              </a:solidFill>
              <a:prstDash val="sysDot"/>
              <a:round/>
              <a:headEnd/>
              <a:tailEnd/>
            </a:ln>
          </p:spPr>
          <p:txBody>
            <a:bodyPr/>
            <a:lstStyle/>
            <a:p>
              <a:endParaRPr lang="en-US" b="0"/>
            </a:p>
          </p:txBody>
        </p:sp>
        <p:sp>
          <p:nvSpPr>
            <p:cNvPr id="8206" name="Freeform 12"/>
            <p:cNvSpPr>
              <a:spLocks/>
            </p:cNvSpPr>
            <p:nvPr/>
          </p:nvSpPr>
          <p:spPr bwMode="auto">
            <a:xfrm>
              <a:off x="1536" y="541"/>
              <a:ext cx="63" cy="63"/>
            </a:xfrm>
            <a:custGeom>
              <a:avLst/>
              <a:gdLst>
                <a:gd name="T0" fmla="*/ 30 w 63"/>
                <a:gd name="T1" fmla="*/ 0 h 63"/>
                <a:gd name="T2" fmla="*/ 63 w 63"/>
                <a:gd name="T3" fmla="*/ 63 h 63"/>
                <a:gd name="T4" fmla="*/ 0 w 63"/>
                <a:gd name="T5" fmla="*/ 63 h 63"/>
                <a:gd name="T6" fmla="*/ 30 w 63"/>
                <a:gd name="T7" fmla="*/ 0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0" y="0"/>
                  </a:moveTo>
                  <a:lnTo>
                    <a:pt x="63" y="63"/>
                  </a:lnTo>
                  <a:lnTo>
                    <a:pt x="0" y="63"/>
                  </a:lnTo>
                  <a:lnTo>
                    <a:pt x="30" y="0"/>
                  </a:lnTo>
                  <a:close/>
                </a:path>
              </a:pathLst>
            </a:custGeom>
            <a:solidFill>
              <a:srgbClr val="FF0000"/>
            </a:solidFill>
            <a:ln w="0">
              <a:solidFill>
                <a:srgbClr val="FF0000"/>
              </a:solidFill>
              <a:round/>
              <a:headEnd/>
              <a:tailEnd/>
            </a:ln>
          </p:spPr>
          <p:txBody>
            <a:bodyPr/>
            <a:lstStyle/>
            <a:p>
              <a:endParaRPr lang="en-US" b="0"/>
            </a:p>
          </p:txBody>
        </p:sp>
        <p:sp>
          <p:nvSpPr>
            <p:cNvPr id="8207" name="Line 13"/>
            <p:cNvSpPr>
              <a:spLocks noChangeShapeType="1"/>
            </p:cNvSpPr>
            <p:nvPr/>
          </p:nvSpPr>
          <p:spPr bwMode="auto">
            <a:xfrm>
              <a:off x="3767" y="386"/>
              <a:ext cx="1" cy="1"/>
            </a:xfrm>
            <a:prstGeom prst="line">
              <a:avLst/>
            </a:prstGeom>
            <a:noFill/>
            <a:ln w="12700">
              <a:solidFill>
                <a:srgbClr val="000000"/>
              </a:solidFill>
              <a:round/>
              <a:headEnd/>
              <a:tailEnd/>
            </a:ln>
          </p:spPr>
          <p:txBody>
            <a:bodyPr/>
            <a:lstStyle/>
            <a:p>
              <a:endParaRPr lang="en-US"/>
            </a:p>
          </p:txBody>
        </p:sp>
        <p:sp>
          <p:nvSpPr>
            <p:cNvPr id="8208" name="Line 14"/>
            <p:cNvSpPr>
              <a:spLocks noChangeShapeType="1"/>
            </p:cNvSpPr>
            <p:nvPr/>
          </p:nvSpPr>
          <p:spPr bwMode="auto">
            <a:xfrm flipH="1">
              <a:off x="3767" y="386"/>
              <a:ext cx="141" cy="1"/>
            </a:xfrm>
            <a:prstGeom prst="line">
              <a:avLst/>
            </a:prstGeom>
            <a:noFill/>
            <a:ln w="12700">
              <a:solidFill>
                <a:srgbClr val="000000"/>
              </a:solidFill>
              <a:round/>
              <a:headEnd/>
              <a:tailEnd/>
            </a:ln>
          </p:spPr>
          <p:txBody>
            <a:bodyPr/>
            <a:lstStyle/>
            <a:p>
              <a:endParaRPr lang="en-US"/>
            </a:p>
          </p:txBody>
        </p:sp>
        <p:sp>
          <p:nvSpPr>
            <p:cNvPr id="8209" name="Line 15"/>
            <p:cNvSpPr>
              <a:spLocks noChangeShapeType="1"/>
            </p:cNvSpPr>
            <p:nvPr/>
          </p:nvSpPr>
          <p:spPr bwMode="auto">
            <a:xfrm>
              <a:off x="3767" y="386"/>
              <a:ext cx="32" cy="1"/>
            </a:xfrm>
            <a:prstGeom prst="line">
              <a:avLst/>
            </a:prstGeom>
            <a:noFill/>
            <a:ln w="12700">
              <a:solidFill>
                <a:srgbClr val="000000"/>
              </a:solidFill>
              <a:round/>
              <a:headEnd/>
              <a:tailEnd/>
            </a:ln>
          </p:spPr>
          <p:txBody>
            <a:bodyPr/>
            <a:lstStyle/>
            <a:p>
              <a:endParaRPr lang="en-US"/>
            </a:p>
          </p:txBody>
        </p:sp>
        <p:sp>
          <p:nvSpPr>
            <p:cNvPr id="8210" name="Freeform 16"/>
            <p:cNvSpPr>
              <a:spLocks/>
            </p:cNvSpPr>
            <p:nvPr/>
          </p:nvSpPr>
          <p:spPr bwMode="auto">
            <a:xfrm>
              <a:off x="3736" y="354"/>
              <a:ext cx="63" cy="63"/>
            </a:xfrm>
            <a:custGeom>
              <a:avLst/>
              <a:gdLst>
                <a:gd name="T0" fmla="*/ 0 w 63"/>
                <a:gd name="T1" fmla="*/ 32 h 63"/>
                <a:gd name="T2" fmla="*/ 63 w 63"/>
                <a:gd name="T3" fmla="*/ 0 h 63"/>
                <a:gd name="T4" fmla="*/ 63 w 63"/>
                <a:gd name="T5" fmla="*/ 63 h 63"/>
                <a:gd name="T6" fmla="*/ 0 w 63"/>
                <a:gd name="T7" fmla="*/ 32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0" y="32"/>
                  </a:moveTo>
                  <a:lnTo>
                    <a:pt x="63" y="0"/>
                  </a:lnTo>
                  <a:lnTo>
                    <a:pt x="63" y="63"/>
                  </a:lnTo>
                  <a:lnTo>
                    <a:pt x="0" y="32"/>
                  </a:lnTo>
                  <a:close/>
                </a:path>
              </a:pathLst>
            </a:custGeom>
            <a:solidFill>
              <a:srgbClr val="000000"/>
            </a:solidFill>
            <a:ln w="0">
              <a:solidFill>
                <a:srgbClr val="000000"/>
              </a:solidFill>
              <a:round/>
              <a:headEnd/>
              <a:tailEnd/>
            </a:ln>
          </p:spPr>
          <p:txBody>
            <a:bodyPr/>
            <a:lstStyle/>
            <a:p>
              <a:endParaRPr lang="en-US" b="0"/>
            </a:p>
          </p:txBody>
        </p:sp>
        <p:sp>
          <p:nvSpPr>
            <p:cNvPr id="8211" name="Line 17"/>
            <p:cNvSpPr>
              <a:spLocks noChangeShapeType="1"/>
            </p:cNvSpPr>
            <p:nvPr/>
          </p:nvSpPr>
          <p:spPr bwMode="auto">
            <a:xfrm>
              <a:off x="2867" y="1032"/>
              <a:ext cx="1" cy="1"/>
            </a:xfrm>
            <a:prstGeom prst="line">
              <a:avLst/>
            </a:prstGeom>
            <a:noFill/>
            <a:ln w="12700">
              <a:solidFill>
                <a:srgbClr val="000000"/>
              </a:solidFill>
              <a:round/>
              <a:headEnd/>
              <a:tailEnd/>
            </a:ln>
          </p:spPr>
          <p:txBody>
            <a:bodyPr/>
            <a:lstStyle/>
            <a:p>
              <a:endParaRPr lang="en-US"/>
            </a:p>
          </p:txBody>
        </p:sp>
        <p:sp>
          <p:nvSpPr>
            <p:cNvPr id="8212" name="Line 18"/>
            <p:cNvSpPr>
              <a:spLocks noChangeShapeType="1"/>
            </p:cNvSpPr>
            <p:nvPr/>
          </p:nvSpPr>
          <p:spPr bwMode="auto">
            <a:xfrm>
              <a:off x="2867" y="1011"/>
              <a:ext cx="1" cy="21"/>
            </a:xfrm>
            <a:prstGeom prst="line">
              <a:avLst/>
            </a:prstGeom>
            <a:noFill/>
            <a:ln w="12700">
              <a:solidFill>
                <a:srgbClr val="000000"/>
              </a:solidFill>
              <a:round/>
              <a:headEnd/>
              <a:tailEnd/>
            </a:ln>
          </p:spPr>
          <p:txBody>
            <a:bodyPr/>
            <a:lstStyle/>
            <a:p>
              <a:endParaRPr lang="en-US"/>
            </a:p>
          </p:txBody>
        </p:sp>
        <p:sp>
          <p:nvSpPr>
            <p:cNvPr id="8213" name="Line 19"/>
            <p:cNvSpPr>
              <a:spLocks noChangeShapeType="1"/>
            </p:cNvSpPr>
            <p:nvPr/>
          </p:nvSpPr>
          <p:spPr bwMode="auto">
            <a:xfrm>
              <a:off x="2867" y="1032"/>
              <a:ext cx="1" cy="46"/>
            </a:xfrm>
            <a:prstGeom prst="line">
              <a:avLst/>
            </a:prstGeom>
            <a:noFill/>
            <a:ln w="12700">
              <a:solidFill>
                <a:srgbClr val="000000"/>
              </a:solidFill>
              <a:round/>
              <a:headEnd/>
              <a:tailEnd/>
            </a:ln>
          </p:spPr>
          <p:txBody>
            <a:bodyPr/>
            <a:lstStyle/>
            <a:p>
              <a:endParaRPr lang="en-US"/>
            </a:p>
          </p:txBody>
        </p:sp>
        <p:sp>
          <p:nvSpPr>
            <p:cNvPr id="8214" name="Freeform 20"/>
            <p:cNvSpPr>
              <a:spLocks/>
            </p:cNvSpPr>
            <p:nvPr/>
          </p:nvSpPr>
          <p:spPr bwMode="auto">
            <a:xfrm>
              <a:off x="2835" y="1076"/>
              <a:ext cx="64" cy="63"/>
            </a:xfrm>
            <a:custGeom>
              <a:avLst/>
              <a:gdLst>
                <a:gd name="T0" fmla="*/ 32 w 64"/>
                <a:gd name="T1" fmla="*/ 63 h 63"/>
                <a:gd name="T2" fmla="*/ 0 w 64"/>
                <a:gd name="T3" fmla="*/ 0 h 63"/>
                <a:gd name="T4" fmla="*/ 64 w 64"/>
                <a:gd name="T5" fmla="*/ 0 h 63"/>
                <a:gd name="T6" fmla="*/ 32 w 64"/>
                <a:gd name="T7" fmla="*/ 63 h 63"/>
                <a:gd name="T8" fmla="*/ 0 60000 65536"/>
                <a:gd name="T9" fmla="*/ 0 60000 65536"/>
                <a:gd name="T10" fmla="*/ 0 60000 65536"/>
                <a:gd name="T11" fmla="*/ 0 60000 65536"/>
                <a:gd name="T12" fmla="*/ 0 w 64"/>
                <a:gd name="T13" fmla="*/ 0 h 63"/>
                <a:gd name="T14" fmla="*/ 64 w 64"/>
                <a:gd name="T15" fmla="*/ 63 h 63"/>
              </a:gdLst>
              <a:ahLst/>
              <a:cxnLst>
                <a:cxn ang="T8">
                  <a:pos x="T0" y="T1"/>
                </a:cxn>
                <a:cxn ang="T9">
                  <a:pos x="T2" y="T3"/>
                </a:cxn>
                <a:cxn ang="T10">
                  <a:pos x="T4" y="T5"/>
                </a:cxn>
                <a:cxn ang="T11">
                  <a:pos x="T6" y="T7"/>
                </a:cxn>
              </a:cxnLst>
              <a:rect l="T12" t="T13" r="T14" b="T15"/>
              <a:pathLst>
                <a:path w="64" h="63">
                  <a:moveTo>
                    <a:pt x="32" y="63"/>
                  </a:moveTo>
                  <a:lnTo>
                    <a:pt x="0" y="0"/>
                  </a:lnTo>
                  <a:lnTo>
                    <a:pt x="64" y="0"/>
                  </a:lnTo>
                  <a:lnTo>
                    <a:pt x="32" y="63"/>
                  </a:lnTo>
                  <a:close/>
                </a:path>
              </a:pathLst>
            </a:custGeom>
            <a:solidFill>
              <a:srgbClr val="000000"/>
            </a:solidFill>
            <a:ln w="0">
              <a:solidFill>
                <a:srgbClr val="000000"/>
              </a:solidFill>
              <a:round/>
              <a:headEnd/>
              <a:tailEnd/>
            </a:ln>
          </p:spPr>
          <p:txBody>
            <a:bodyPr/>
            <a:lstStyle/>
            <a:p>
              <a:endParaRPr lang="en-US" b="0"/>
            </a:p>
          </p:txBody>
        </p:sp>
        <p:sp>
          <p:nvSpPr>
            <p:cNvPr id="8215" name="Line 21"/>
            <p:cNvSpPr>
              <a:spLocks noChangeShapeType="1"/>
            </p:cNvSpPr>
            <p:nvPr/>
          </p:nvSpPr>
          <p:spPr bwMode="auto">
            <a:xfrm>
              <a:off x="3129" y="387"/>
              <a:ext cx="1" cy="1"/>
            </a:xfrm>
            <a:prstGeom prst="line">
              <a:avLst/>
            </a:prstGeom>
            <a:noFill/>
            <a:ln w="12700">
              <a:solidFill>
                <a:srgbClr val="000000"/>
              </a:solidFill>
              <a:round/>
              <a:headEnd/>
              <a:tailEnd/>
            </a:ln>
          </p:spPr>
          <p:txBody>
            <a:bodyPr/>
            <a:lstStyle/>
            <a:p>
              <a:endParaRPr lang="en-US"/>
            </a:p>
          </p:txBody>
        </p:sp>
        <p:sp>
          <p:nvSpPr>
            <p:cNvPr id="8216" name="Line 22"/>
            <p:cNvSpPr>
              <a:spLocks noChangeShapeType="1"/>
            </p:cNvSpPr>
            <p:nvPr/>
          </p:nvSpPr>
          <p:spPr bwMode="auto">
            <a:xfrm flipH="1">
              <a:off x="3129" y="387"/>
              <a:ext cx="319" cy="1"/>
            </a:xfrm>
            <a:prstGeom prst="line">
              <a:avLst/>
            </a:prstGeom>
            <a:noFill/>
            <a:ln w="12700">
              <a:solidFill>
                <a:srgbClr val="000000"/>
              </a:solidFill>
              <a:round/>
              <a:headEnd/>
              <a:tailEnd/>
            </a:ln>
          </p:spPr>
          <p:txBody>
            <a:bodyPr/>
            <a:lstStyle/>
            <a:p>
              <a:endParaRPr lang="en-US"/>
            </a:p>
          </p:txBody>
        </p:sp>
        <p:sp>
          <p:nvSpPr>
            <p:cNvPr id="8217" name="Line 23"/>
            <p:cNvSpPr>
              <a:spLocks noChangeShapeType="1"/>
            </p:cNvSpPr>
            <p:nvPr/>
          </p:nvSpPr>
          <p:spPr bwMode="auto">
            <a:xfrm>
              <a:off x="3129" y="387"/>
              <a:ext cx="18" cy="1"/>
            </a:xfrm>
            <a:prstGeom prst="line">
              <a:avLst/>
            </a:prstGeom>
            <a:noFill/>
            <a:ln w="12700">
              <a:solidFill>
                <a:srgbClr val="000000"/>
              </a:solidFill>
              <a:round/>
              <a:headEnd/>
              <a:tailEnd/>
            </a:ln>
          </p:spPr>
          <p:txBody>
            <a:bodyPr/>
            <a:lstStyle/>
            <a:p>
              <a:endParaRPr lang="en-US"/>
            </a:p>
          </p:txBody>
        </p:sp>
        <p:sp>
          <p:nvSpPr>
            <p:cNvPr id="8218" name="Freeform 24"/>
            <p:cNvSpPr>
              <a:spLocks/>
            </p:cNvSpPr>
            <p:nvPr/>
          </p:nvSpPr>
          <p:spPr bwMode="auto">
            <a:xfrm>
              <a:off x="3085" y="356"/>
              <a:ext cx="63" cy="63"/>
            </a:xfrm>
            <a:custGeom>
              <a:avLst/>
              <a:gdLst>
                <a:gd name="T0" fmla="*/ 0 w 63"/>
                <a:gd name="T1" fmla="*/ 31 h 63"/>
                <a:gd name="T2" fmla="*/ 63 w 63"/>
                <a:gd name="T3" fmla="*/ 0 h 63"/>
                <a:gd name="T4" fmla="*/ 63 w 63"/>
                <a:gd name="T5" fmla="*/ 63 h 63"/>
                <a:gd name="T6" fmla="*/ 0 w 63"/>
                <a:gd name="T7" fmla="*/ 31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0" y="31"/>
                  </a:moveTo>
                  <a:lnTo>
                    <a:pt x="63" y="0"/>
                  </a:lnTo>
                  <a:lnTo>
                    <a:pt x="63" y="63"/>
                  </a:lnTo>
                  <a:lnTo>
                    <a:pt x="0" y="31"/>
                  </a:lnTo>
                  <a:close/>
                </a:path>
              </a:pathLst>
            </a:custGeom>
            <a:solidFill>
              <a:srgbClr val="000000"/>
            </a:solidFill>
            <a:ln w="0">
              <a:solidFill>
                <a:srgbClr val="000000"/>
              </a:solidFill>
              <a:round/>
              <a:headEnd/>
              <a:tailEnd/>
            </a:ln>
          </p:spPr>
          <p:txBody>
            <a:bodyPr/>
            <a:lstStyle/>
            <a:p>
              <a:endParaRPr lang="en-US" b="0"/>
            </a:p>
          </p:txBody>
        </p:sp>
        <p:sp>
          <p:nvSpPr>
            <p:cNvPr id="8219" name="Line 25"/>
            <p:cNvSpPr>
              <a:spLocks noChangeShapeType="1"/>
            </p:cNvSpPr>
            <p:nvPr/>
          </p:nvSpPr>
          <p:spPr bwMode="auto">
            <a:xfrm>
              <a:off x="2867" y="638"/>
              <a:ext cx="1" cy="1"/>
            </a:xfrm>
            <a:prstGeom prst="line">
              <a:avLst/>
            </a:prstGeom>
            <a:noFill/>
            <a:ln w="12700">
              <a:solidFill>
                <a:srgbClr val="000000"/>
              </a:solidFill>
              <a:round/>
              <a:headEnd/>
              <a:tailEnd/>
            </a:ln>
          </p:spPr>
          <p:txBody>
            <a:bodyPr/>
            <a:lstStyle/>
            <a:p>
              <a:endParaRPr lang="en-US"/>
            </a:p>
          </p:txBody>
        </p:sp>
        <p:sp>
          <p:nvSpPr>
            <p:cNvPr id="8220" name="Line 26"/>
            <p:cNvSpPr>
              <a:spLocks noChangeShapeType="1"/>
            </p:cNvSpPr>
            <p:nvPr/>
          </p:nvSpPr>
          <p:spPr bwMode="auto">
            <a:xfrm>
              <a:off x="2867" y="512"/>
              <a:ext cx="1" cy="126"/>
            </a:xfrm>
            <a:prstGeom prst="line">
              <a:avLst/>
            </a:prstGeom>
            <a:noFill/>
            <a:ln w="12700">
              <a:solidFill>
                <a:srgbClr val="000000"/>
              </a:solidFill>
              <a:round/>
              <a:headEnd/>
              <a:tailEnd/>
            </a:ln>
          </p:spPr>
          <p:txBody>
            <a:bodyPr/>
            <a:lstStyle/>
            <a:p>
              <a:endParaRPr lang="en-US"/>
            </a:p>
          </p:txBody>
        </p:sp>
        <p:sp>
          <p:nvSpPr>
            <p:cNvPr id="8221" name="Line 27"/>
            <p:cNvSpPr>
              <a:spLocks noChangeShapeType="1"/>
            </p:cNvSpPr>
            <p:nvPr/>
          </p:nvSpPr>
          <p:spPr bwMode="auto">
            <a:xfrm>
              <a:off x="2867" y="638"/>
              <a:ext cx="1" cy="4"/>
            </a:xfrm>
            <a:prstGeom prst="line">
              <a:avLst/>
            </a:prstGeom>
            <a:noFill/>
            <a:ln w="12700">
              <a:solidFill>
                <a:srgbClr val="000000"/>
              </a:solidFill>
              <a:round/>
              <a:headEnd/>
              <a:tailEnd/>
            </a:ln>
          </p:spPr>
          <p:txBody>
            <a:bodyPr/>
            <a:lstStyle/>
            <a:p>
              <a:endParaRPr lang="en-US"/>
            </a:p>
          </p:txBody>
        </p:sp>
        <p:sp>
          <p:nvSpPr>
            <p:cNvPr id="8222" name="Freeform 28"/>
            <p:cNvSpPr>
              <a:spLocks/>
            </p:cNvSpPr>
            <p:nvPr/>
          </p:nvSpPr>
          <p:spPr bwMode="auto">
            <a:xfrm>
              <a:off x="2835" y="640"/>
              <a:ext cx="64" cy="63"/>
            </a:xfrm>
            <a:custGeom>
              <a:avLst/>
              <a:gdLst>
                <a:gd name="T0" fmla="*/ 32 w 64"/>
                <a:gd name="T1" fmla="*/ 63 h 63"/>
                <a:gd name="T2" fmla="*/ 0 w 64"/>
                <a:gd name="T3" fmla="*/ 0 h 63"/>
                <a:gd name="T4" fmla="*/ 64 w 64"/>
                <a:gd name="T5" fmla="*/ 0 h 63"/>
                <a:gd name="T6" fmla="*/ 32 w 64"/>
                <a:gd name="T7" fmla="*/ 63 h 63"/>
                <a:gd name="T8" fmla="*/ 0 60000 65536"/>
                <a:gd name="T9" fmla="*/ 0 60000 65536"/>
                <a:gd name="T10" fmla="*/ 0 60000 65536"/>
                <a:gd name="T11" fmla="*/ 0 60000 65536"/>
                <a:gd name="T12" fmla="*/ 0 w 64"/>
                <a:gd name="T13" fmla="*/ 0 h 63"/>
                <a:gd name="T14" fmla="*/ 64 w 64"/>
                <a:gd name="T15" fmla="*/ 63 h 63"/>
              </a:gdLst>
              <a:ahLst/>
              <a:cxnLst>
                <a:cxn ang="T8">
                  <a:pos x="T0" y="T1"/>
                </a:cxn>
                <a:cxn ang="T9">
                  <a:pos x="T2" y="T3"/>
                </a:cxn>
                <a:cxn ang="T10">
                  <a:pos x="T4" y="T5"/>
                </a:cxn>
                <a:cxn ang="T11">
                  <a:pos x="T6" y="T7"/>
                </a:cxn>
              </a:cxnLst>
              <a:rect l="T12" t="T13" r="T14" b="T15"/>
              <a:pathLst>
                <a:path w="64" h="63">
                  <a:moveTo>
                    <a:pt x="32" y="63"/>
                  </a:moveTo>
                  <a:lnTo>
                    <a:pt x="0" y="0"/>
                  </a:lnTo>
                  <a:lnTo>
                    <a:pt x="64" y="0"/>
                  </a:lnTo>
                  <a:lnTo>
                    <a:pt x="32" y="63"/>
                  </a:lnTo>
                  <a:close/>
                </a:path>
              </a:pathLst>
            </a:custGeom>
            <a:solidFill>
              <a:srgbClr val="000000"/>
            </a:solidFill>
            <a:ln w="0">
              <a:solidFill>
                <a:srgbClr val="000000"/>
              </a:solidFill>
              <a:round/>
              <a:headEnd/>
              <a:tailEnd/>
            </a:ln>
          </p:spPr>
          <p:txBody>
            <a:bodyPr/>
            <a:lstStyle/>
            <a:p>
              <a:endParaRPr lang="en-US" b="0"/>
            </a:p>
          </p:txBody>
        </p:sp>
        <p:sp>
          <p:nvSpPr>
            <p:cNvPr id="8223" name="Line 29"/>
            <p:cNvSpPr>
              <a:spLocks noChangeShapeType="1"/>
            </p:cNvSpPr>
            <p:nvPr/>
          </p:nvSpPr>
          <p:spPr bwMode="auto">
            <a:xfrm>
              <a:off x="2219" y="375"/>
              <a:ext cx="1" cy="1"/>
            </a:xfrm>
            <a:prstGeom prst="line">
              <a:avLst/>
            </a:prstGeom>
            <a:noFill/>
            <a:ln w="12700">
              <a:solidFill>
                <a:srgbClr val="000000"/>
              </a:solidFill>
              <a:round/>
              <a:headEnd/>
              <a:tailEnd/>
            </a:ln>
          </p:spPr>
          <p:txBody>
            <a:bodyPr/>
            <a:lstStyle/>
            <a:p>
              <a:endParaRPr lang="en-US"/>
            </a:p>
          </p:txBody>
        </p:sp>
        <p:sp>
          <p:nvSpPr>
            <p:cNvPr id="8224" name="Line 30"/>
            <p:cNvSpPr>
              <a:spLocks noChangeShapeType="1"/>
            </p:cNvSpPr>
            <p:nvPr/>
          </p:nvSpPr>
          <p:spPr bwMode="auto">
            <a:xfrm>
              <a:off x="1820" y="375"/>
              <a:ext cx="399" cy="1"/>
            </a:xfrm>
            <a:prstGeom prst="line">
              <a:avLst/>
            </a:prstGeom>
            <a:noFill/>
            <a:ln w="12700">
              <a:solidFill>
                <a:srgbClr val="000000"/>
              </a:solidFill>
              <a:round/>
              <a:headEnd/>
              <a:tailEnd/>
            </a:ln>
          </p:spPr>
          <p:txBody>
            <a:bodyPr/>
            <a:lstStyle/>
            <a:p>
              <a:endParaRPr lang="en-US"/>
            </a:p>
          </p:txBody>
        </p:sp>
        <p:sp>
          <p:nvSpPr>
            <p:cNvPr id="8225" name="Line 31"/>
            <p:cNvSpPr>
              <a:spLocks noChangeShapeType="1"/>
            </p:cNvSpPr>
            <p:nvPr/>
          </p:nvSpPr>
          <p:spPr bwMode="auto">
            <a:xfrm>
              <a:off x="2219" y="375"/>
              <a:ext cx="370" cy="1"/>
            </a:xfrm>
            <a:prstGeom prst="line">
              <a:avLst/>
            </a:prstGeom>
            <a:noFill/>
            <a:ln w="12700">
              <a:solidFill>
                <a:srgbClr val="000000"/>
              </a:solidFill>
              <a:round/>
              <a:headEnd/>
              <a:tailEnd/>
            </a:ln>
          </p:spPr>
          <p:txBody>
            <a:bodyPr/>
            <a:lstStyle/>
            <a:p>
              <a:endParaRPr lang="en-US"/>
            </a:p>
          </p:txBody>
        </p:sp>
        <p:sp>
          <p:nvSpPr>
            <p:cNvPr id="8226" name="Freeform 32"/>
            <p:cNvSpPr>
              <a:spLocks/>
            </p:cNvSpPr>
            <p:nvPr/>
          </p:nvSpPr>
          <p:spPr bwMode="auto">
            <a:xfrm>
              <a:off x="2586" y="343"/>
              <a:ext cx="63" cy="63"/>
            </a:xfrm>
            <a:custGeom>
              <a:avLst/>
              <a:gdLst>
                <a:gd name="T0" fmla="*/ 63 w 63"/>
                <a:gd name="T1" fmla="*/ 32 h 63"/>
                <a:gd name="T2" fmla="*/ 0 w 63"/>
                <a:gd name="T3" fmla="*/ 63 h 63"/>
                <a:gd name="T4" fmla="*/ 0 w 63"/>
                <a:gd name="T5" fmla="*/ 0 h 63"/>
                <a:gd name="T6" fmla="*/ 63 w 63"/>
                <a:gd name="T7" fmla="*/ 32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63" y="32"/>
                  </a:moveTo>
                  <a:lnTo>
                    <a:pt x="0" y="63"/>
                  </a:lnTo>
                  <a:lnTo>
                    <a:pt x="0" y="0"/>
                  </a:lnTo>
                  <a:lnTo>
                    <a:pt x="63" y="32"/>
                  </a:lnTo>
                  <a:close/>
                </a:path>
              </a:pathLst>
            </a:custGeom>
            <a:solidFill>
              <a:srgbClr val="000000"/>
            </a:solidFill>
            <a:ln w="0">
              <a:solidFill>
                <a:srgbClr val="000000"/>
              </a:solidFill>
              <a:round/>
              <a:headEnd/>
              <a:tailEnd/>
            </a:ln>
          </p:spPr>
          <p:txBody>
            <a:bodyPr/>
            <a:lstStyle/>
            <a:p>
              <a:endParaRPr lang="en-US" b="0"/>
            </a:p>
          </p:txBody>
        </p:sp>
        <p:sp>
          <p:nvSpPr>
            <p:cNvPr id="8227" name="AutoShape 33"/>
            <p:cNvSpPr>
              <a:spLocks noChangeArrowheads="1"/>
            </p:cNvSpPr>
            <p:nvPr/>
          </p:nvSpPr>
          <p:spPr bwMode="auto">
            <a:xfrm>
              <a:off x="1200" y="207"/>
              <a:ext cx="622" cy="337"/>
            </a:xfrm>
            <a:prstGeom prst="roundRect">
              <a:avLst>
                <a:gd name="adj" fmla="val 15023"/>
              </a:avLst>
            </a:prstGeom>
            <a:solidFill>
              <a:srgbClr val="FFFFFF"/>
            </a:solidFill>
            <a:ln w="0">
              <a:solidFill>
                <a:srgbClr val="000000"/>
              </a:solidFill>
              <a:round/>
              <a:headEnd/>
              <a:tailEnd/>
            </a:ln>
          </p:spPr>
          <p:txBody>
            <a:bodyPr/>
            <a:lstStyle/>
            <a:p>
              <a:endParaRPr lang="en-US" b="0"/>
            </a:p>
          </p:txBody>
        </p:sp>
        <p:sp>
          <p:nvSpPr>
            <p:cNvPr id="8228" name="Rectangle 34"/>
            <p:cNvSpPr>
              <a:spLocks noChangeArrowheads="1"/>
            </p:cNvSpPr>
            <p:nvPr/>
          </p:nvSpPr>
          <p:spPr bwMode="auto">
            <a:xfrm>
              <a:off x="1249" y="270"/>
              <a:ext cx="549" cy="262"/>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Resource Planning</a:t>
              </a:r>
            </a:p>
            <a:p>
              <a:pPr algn="ctr" eaLnBrk="0" hangingPunct="0"/>
              <a:r>
                <a:rPr lang="en-US" sz="900" b="0">
                  <a:solidFill>
                    <a:srgbClr val="000000"/>
                  </a:solidFill>
                </a:rPr>
                <a:t>&amp;</a:t>
              </a:r>
            </a:p>
            <a:p>
              <a:pPr algn="ctr" eaLnBrk="0" hangingPunct="0"/>
              <a:r>
                <a:rPr lang="en-US" sz="900" b="0">
                  <a:solidFill>
                    <a:srgbClr val="000000"/>
                  </a:solidFill>
                </a:rPr>
                <a:t>Capital Budgeting </a:t>
              </a:r>
              <a:endParaRPr lang="en-US" b="0"/>
            </a:p>
          </p:txBody>
        </p:sp>
        <p:sp>
          <p:nvSpPr>
            <p:cNvPr id="8229" name="Rectangle 35"/>
            <p:cNvSpPr>
              <a:spLocks noChangeArrowheads="1"/>
            </p:cNvSpPr>
            <p:nvPr/>
          </p:nvSpPr>
          <p:spPr bwMode="auto">
            <a:xfrm>
              <a:off x="2649" y="261"/>
              <a:ext cx="436" cy="251"/>
            </a:xfrm>
            <a:prstGeom prst="rect">
              <a:avLst/>
            </a:prstGeom>
            <a:solidFill>
              <a:srgbClr val="FFFFFF"/>
            </a:solidFill>
            <a:ln w="0">
              <a:solidFill>
                <a:srgbClr val="000000"/>
              </a:solidFill>
              <a:miter lim="800000"/>
              <a:headEnd/>
              <a:tailEnd/>
            </a:ln>
          </p:spPr>
          <p:txBody>
            <a:bodyPr/>
            <a:lstStyle/>
            <a:p>
              <a:endParaRPr lang="en-US" b="0"/>
            </a:p>
          </p:txBody>
        </p:sp>
        <p:sp>
          <p:nvSpPr>
            <p:cNvPr id="8230" name="Rectangle 36"/>
            <p:cNvSpPr>
              <a:spLocks noChangeArrowheads="1"/>
            </p:cNvSpPr>
            <p:nvPr/>
          </p:nvSpPr>
          <p:spPr bwMode="auto">
            <a:xfrm>
              <a:off x="2718" y="308"/>
              <a:ext cx="309"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Prod &amp;Inv</a:t>
              </a:r>
            </a:p>
            <a:p>
              <a:pPr algn="ctr" eaLnBrk="0" hangingPunct="0"/>
              <a:r>
                <a:rPr lang="en-US" sz="900" b="0">
                  <a:solidFill>
                    <a:srgbClr val="000000"/>
                  </a:solidFill>
                </a:rPr>
                <a:t>Planning </a:t>
              </a:r>
              <a:endParaRPr lang="en-US" b="0"/>
            </a:p>
          </p:txBody>
        </p:sp>
        <p:sp>
          <p:nvSpPr>
            <p:cNvPr id="8231" name="Rectangle 37"/>
            <p:cNvSpPr>
              <a:spLocks noChangeArrowheads="1"/>
            </p:cNvSpPr>
            <p:nvPr/>
          </p:nvSpPr>
          <p:spPr bwMode="auto">
            <a:xfrm>
              <a:off x="2635" y="703"/>
              <a:ext cx="464" cy="308"/>
            </a:xfrm>
            <a:prstGeom prst="rect">
              <a:avLst/>
            </a:prstGeom>
            <a:solidFill>
              <a:srgbClr val="FFFFFF"/>
            </a:solidFill>
            <a:ln w="0">
              <a:solidFill>
                <a:srgbClr val="000000"/>
              </a:solidFill>
              <a:miter lim="800000"/>
              <a:headEnd/>
              <a:tailEnd/>
            </a:ln>
          </p:spPr>
          <p:txBody>
            <a:bodyPr/>
            <a:lstStyle/>
            <a:p>
              <a:endParaRPr lang="en-US" b="0"/>
            </a:p>
          </p:txBody>
        </p:sp>
        <p:sp>
          <p:nvSpPr>
            <p:cNvPr id="8232" name="Rectangle 38"/>
            <p:cNvSpPr>
              <a:spLocks noChangeArrowheads="1"/>
            </p:cNvSpPr>
            <p:nvPr/>
          </p:nvSpPr>
          <p:spPr bwMode="auto">
            <a:xfrm>
              <a:off x="2700" y="736"/>
              <a:ext cx="324" cy="262"/>
            </a:xfrm>
            <a:prstGeom prst="rect">
              <a:avLst/>
            </a:prstGeom>
            <a:noFill/>
            <a:ln w="9525">
              <a:noFill/>
              <a:miter lim="800000"/>
              <a:headEnd/>
              <a:tailEnd/>
            </a:ln>
          </p:spPr>
          <p:txBody>
            <a:bodyPr lIns="0" tIns="0" rIns="0" bIns="0">
              <a:spAutoFit/>
            </a:bodyPr>
            <a:lstStyle/>
            <a:p>
              <a:pPr algn="ctr" eaLnBrk="0" hangingPunct="0"/>
              <a:r>
                <a:rPr lang="en-US" sz="900" b="0">
                  <a:solidFill>
                    <a:srgbClr val="000000"/>
                  </a:solidFill>
                </a:rPr>
                <a:t>Master</a:t>
              </a:r>
            </a:p>
            <a:p>
              <a:pPr algn="ctr" eaLnBrk="0" hangingPunct="0"/>
              <a:r>
                <a:rPr lang="en-US" sz="900" b="0">
                  <a:solidFill>
                    <a:srgbClr val="000000"/>
                  </a:solidFill>
                </a:rPr>
                <a:t>Production</a:t>
              </a:r>
            </a:p>
            <a:p>
              <a:pPr algn="ctr" eaLnBrk="0" hangingPunct="0"/>
              <a:r>
                <a:rPr lang="en-US" sz="900" b="0">
                  <a:solidFill>
                    <a:srgbClr val="000000"/>
                  </a:solidFill>
                </a:rPr>
                <a:t>Scheduling</a:t>
              </a:r>
              <a:endParaRPr lang="en-US" b="0"/>
            </a:p>
          </p:txBody>
        </p:sp>
        <p:sp>
          <p:nvSpPr>
            <p:cNvPr id="8233" name="AutoShape 39"/>
            <p:cNvSpPr>
              <a:spLocks noChangeArrowheads="1"/>
            </p:cNvSpPr>
            <p:nvPr/>
          </p:nvSpPr>
          <p:spPr bwMode="auto">
            <a:xfrm>
              <a:off x="3908" y="261"/>
              <a:ext cx="377" cy="249"/>
            </a:xfrm>
            <a:prstGeom prst="roundRect">
              <a:avLst>
                <a:gd name="adj" fmla="val 14875"/>
              </a:avLst>
            </a:prstGeom>
            <a:solidFill>
              <a:srgbClr val="FFFFFF"/>
            </a:solidFill>
            <a:ln w="0">
              <a:solidFill>
                <a:srgbClr val="000000"/>
              </a:solidFill>
              <a:round/>
              <a:headEnd/>
              <a:tailEnd/>
            </a:ln>
          </p:spPr>
          <p:txBody>
            <a:bodyPr/>
            <a:lstStyle/>
            <a:p>
              <a:endParaRPr lang="en-US" b="0"/>
            </a:p>
          </p:txBody>
        </p:sp>
        <p:sp>
          <p:nvSpPr>
            <p:cNvPr id="8234" name="Rectangle 40"/>
            <p:cNvSpPr>
              <a:spLocks noChangeArrowheads="1"/>
            </p:cNvSpPr>
            <p:nvPr/>
          </p:nvSpPr>
          <p:spPr bwMode="auto">
            <a:xfrm>
              <a:off x="4021" y="394"/>
              <a:ext cx="14" cy="68"/>
            </a:xfrm>
            <a:prstGeom prst="rect">
              <a:avLst/>
            </a:prstGeom>
            <a:noFill/>
            <a:ln w="9525">
              <a:noFill/>
              <a:miter lim="800000"/>
              <a:headEnd/>
              <a:tailEnd/>
            </a:ln>
          </p:spPr>
          <p:txBody>
            <a:bodyPr wrap="none" lIns="0" tIns="0" rIns="0" bIns="0">
              <a:spAutoFit/>
            </a:bodyPr>
            <a:lstStyle/>
            <a:p>
              <a:pPr eaLnBrk="0" hangingPunct="0"/>
              <a:r>
                <a:rPr lang="en-US" sz="700" b="0">
                  <a:solidFill>
                    <a:srgbClr val="000000"/>
                  </a:solidFill>
                </a:rPr>
                <a:t> </a:t>
              </a:r>
              <a:endParaRPr lang="en-US" b="0"/>
            </a:p>
          </p:txBody>
        </p:sp>
        <p:sp>
          <p:nvSpPr>
            <p:cNvPr id="8235" name="Freeform 41"/>
            <p:cNvSpPr>
              <a:spLocks/>
            </p:cNvSpPr>
            <p:nvPr/>
          </p:nvSpPr>
          <p:spPr bwMode="auto">
            <a:xfrm>
              <a:off x="2731" y="1139"/>
              <a:ext cx="273" cy="326"/>
            </a:xfrm>
            <a:custGeom>
              <a:avLst/>
              <a:gdLst>
                <a:gd name="T0" fmla="*/ 273 w 273"/>
                <a:gd name="T1" fmla="*/ 273 h 326"/>
                <a:gd name="T2" fmla="*/ 270 w 273"/>
                <a:gd name="T3" fmla="*/ 280 h 326"/>
                <a:gd name="T4" fmla="*/ 267 w 273"/>
                <a:gd name="T5" fmla="*/ 289 h 326"/>
                <a:gd name="T6" fmla="*/ 261 w 273"/>
                <a:gd name="T7" fmla="*/ 292 h 326"/>
                <a:gd name="T8" fmla="*/ 256 w 273"/>
                <a:gd name="T9" fmla="*/ 297 h 326"/>
                <a:gd name="T10" fmla="*/ 250 w 273"/>
                <a:gd name="T11" fmla="*/ 302 h 326"/>
                <a:gd name="T12" fmla="*/ 242 w 273"/>
                <a:gd name="T13" fmla="*/ 305 h 326"/>
                <a:gd name="T14" fmla="*/ 232 w 273"/>
                <a:gd name="T15" fmla="*/ 310 h 326"/>
                <a:gd name="T16" fmla="*/ 223 w 273"/>
                <a:gd name="T17" fmla="*/ 311 h 326"/>
                <a:gd name="T18" fmla="*/ 212 w 273"/>
                <a:gd name="T19" fmla="*/ 316 h 326"/>
                <a:gd name="T20" fmla="*/ 201 w 273"/>
                <a:gd name="T21" fmla="*/ 318 h 326"/>
                <a:gd name="T22" fmla="*/ 190 w 273"/>
                <a:gd name="T23" fmla="*/ 321 h 326"/>
                <a:gd name="T24" fmla="*/ 175 w 273"/>
                <a:gd name="T25" fmla="*/ 322 h 326"/>
                <a:gd name="T26" fmla="*/ 157 w 273"/>
                <a:gd name="T27" fmla="*/ 326 h 326"/>
                <a:gd name="T28" fmla="*/ 108 w 273"/>
                <a:gd name="T29" fmla="*/ 322 h 326"/>
                <a:gd name="T30" fmla="*/ 89 w 273"/>
                <a:gd name="T31" fmla="*/ 321 h 326"/>
                <a:gd name="T32" fmla="*/ 78 w 273"/>
                <a:gd name="T33" fmla="*/ 319 h 326"/>
                <a:gd name="T34" fmla="*/ 65 w 273"/>
                <a:gd name="T35" fmla="*/ 318 h 326"/>
                <a:gd name="T36" fmla="*/ 54 w 273"/>
                <a:gd name="T37" fmla="*/ 315 h 326"/>
                <a:gd name="T38" fmla="*/ 44 w 273"/>
                <a:gd name="T39" fmla="*/ 310 h 326"/>
                <a:gd name="T40" fmla="*/ 35 w 273"/>
                <a:gd name="T41" fmla="*/ 307 h 326"/>
                <a:gd name="T42" fmla="*/ 27 w 273"/>
                <a:gd name="T43" fmla="*/ 304 h 326"/>
                <a:gd name="T44" fmla="*/ 19 w 273"/>
                <a:gd name="T45" fmla="*/ 299 h 326"/>
                <a:gd name="T46" fmla="*/ 13 w 273"/>
                <a:gd name="T47" fmla="*/ 296 h 326"/>
                <a:gd name="T48" fmla="*/ 8 w 273"/>
                <a:gd name="T49" fmla="*/ 291 h 326"/>
                <a:gd name="T50" fmla="*/ 2 w 273"/>
                <a:gd name="T51" fmla="*/ 283 h 326"/>
                <a:gd name="T52" fmla="*/ 0 w 273"/>
                <a:gd name="T53" fmla="*/ 278 h 326"/>
                <a:gd name="T54" fmla="*/ 0 w 273"/>
                <a:gd name="T55" fmla="*/ 272 h 326"/>
                <a:gd name="T56" fmla="*/ 0 w 273"/>
                <a:gd name="T57" fmla="*/ 52 h 326"/>
                <a:gd name="T58" fmla="*/ 0 w 273"/>
                <a:gd name="T59" fmla="*/ 48 h 326"/>
                <a:gd name="T60" fmla="*/ 2 w 273"/>
                <a:gd name="T61" fmla="*/ 43 h 326"/>
                <a:gd name="T62" fmla="*/ 3 w 273"/>
                <a:gd name="T63" fmla="*/ 38 h 326"/>
                <a:gd name="T64" fmla="*/ 8 w 273"/>
                <a:gd name="T65" fmla="*/ 33 h 326"/>
                <a:gd name="T66" fmla="*/ 13 w 273"/>
                <a:gd name="T67" fmla="*/ 29 h 326"/>
                <a:gd name="T68" fmla="*/ 19 w 273"/>
                <a:gd name="T69" fmla="*/ 25 h 326"/>
                <a:gd name="T70" fmla="*/ 27 w 273"/>
                <a:gd name="T71" fmla="*/ 19 h 326"/>
                <a:gd name="T72" fmla="*/ 35 w 273"/>
                <a:gd name="T73" fmla="*/ 16 h 326"/>
                <a:gd name="T74" fmla="*/ 44 w 273"/>
                <a:gd name="T75" fmla="*/ 13 h 326"/>
                <a:gd name="T76" fmla="*/ 54 w 273"/>
                <a:gd name="T77" fmla="*/ 10 h 326"/>
                <a:gd name="T78" fmla="*/ 65 w 273"/>
                <a:gd name="T79" fmla="*/ 7 h 326"/>
                <a:gd name="T80" fmla="*/ 78 w 273"/>
                <a:gd name="T81" fmla="*/ 5 h 326"/>
                <a:gd name="T82" fmla="*/ 89 w 273"/>
                <a:gd name="T83" fmla="*/ 3 h 326"/>
                <a:gd name="T84" fmla="*/ 108 w 273"/>
                <a:gd name="T85" fmla="*/ 2 h 326"/>
                <a:gd name="T86" fmla="*/ 157 w 273"/>
                <a:gd name="T87" fmla="*/ 0 h 326"/>
                <a:gd name="T88" fmla="*/ 175 w 273"/>
                <a:gd name="T89" fmla="*/ 2 h 326"/>
                <a:gd name="T90" fmla="*/ 190 w 273"/>
                <a:gd name="T91" fmla="*/ 3 h 326"/>
                <a:gd name="T92" fmla="*/ 201 w 273"/>
                <a:gd name="T93" fmla="*/ 5 h 326"/>
                <a:gd name="T94" fmla="*/ 212 w 273"/>
                <a:gd name="T95" fmla="*/ 8 h 326"/>
                <a:gd name="T96" fmla="*/ 223 w 273"/>
                <a:gd name="T97" fmla="*/ 13 h 326"/>
                <a:gd name="T98" fmla="*/ 232 w 273"/>
                <a:gd name="T99" fmla="*/ 14 h 326"/>
                <a:gd name="T100" fmla="*/ 242 w 273"/>
                <a:gd name="T101" fmla="*/ 18 h 326"/>
                <a:gd name="T102" fmla="*/ 250 w 273"/>
                <a:gd name="T103" fmla="*/ 22 h 326"/>
                <a:gd name="T104" fmla="*/ 256 w 273"/>
                <a:gd name="T105" fmla="*/ 27 h 326"/>
                <a:gd name="T106" fmla="*/ 261 w 273"/>
                <a:gd name="T107" fmla="*/ 30 h 326"/>
                <a:gd name="T108" fmla="*/ 267 w 273"/>
                <a:gd name="T109" fmla="*/ 35 h 326"/>
                <a:gd name="T110" fmla="*/ 270 w 273"/>
                <a:gd name="T111" fmla="*/ 40 h 326"/>
                <a:gd name="T112" fmla="*/ 272 w 273"/>
                <a:gd name="T113" fmla="*/ 44 h 326"/>
                <a:gd name="T114" fmla="*/ 273 w 273"/>
                <a:gd name="T115" fmla="*/ 51 h 326"/>
                <a:gd name="T116" fmla="*/ 273 w 273"/>
                <a:gd name="T117" fmla="*/ 269 h 3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3"/>
                <a:gd name="T178" fmla="*/ 0 h 326"/>
                <a:gd name="T179" fmla="*/ 273 w 273"/>
                <a:gd name="T180" fmla="*/ 326 h 32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3" h="326">
                  <a:moveTo>
                    <a:pt x="273" y="272"/>
                  </a:moveTo>
                  <a:lnTo>
                    <a:pt x="273" y="273"/>
                  </a:lnTo>
                  <a:lnTo>
                    <a:pt x="272" y="278"/>
                  </a:lnTo>
                  <a:lnTo>
                    <a:pt x="270" y="280"/>
                  </a:lnTo>
                  <a:lnTo>
                    <a:pt x="270" y="283"/>
                  </a:lnTo>
                  <a:lnTo>
                    <a:pt x="267" y="289"/>
                  </a:lnTo>
                  <a:lnTo>
                    <a:pt x="264" y="291"/>
                  </a:lnTo>
                  <a:lnTo>
                    <a:pt x="261" y="292"/>
                  </a:lnTo>
                  <a:lnTo>
                    <a:pt x="259" y="296"/>
                  </a:lnTo>
                  <a:lnTo>
                    <a:pt x="256" y="297"/>
                  </a:lnTo>
                  <a:lnTo>
                    <a:pt x="253" y="299"/>
                  </a:lnTo>
                  <a:lnTo>
                    <a:pt x="250" y="302"/>
                  </a:lnTo>
                  <a:lnTo>
                    <a:pt x="245" y="304"/>
                  </a:lnTo>
                  <a:lnTo>
                    <a:pt x="242" y="305"/>
                  </a:lnTo>
                  <a:lnTo>
                    <a:pt x="237" y="307"/>
                  </a:lnTo>
                  <a:lnTo>
                    <a:pt x="232" y="310"/>
                  </a:lnTo>
                  <a:lnTo>
                    <a:pt x="228" y="310"/>
                  </a:lnTo>
                  <a:lnTo>
                    <a:pt x="223" y="311"/>
                  </a:lnTo>
                  <a:lnTo>
                    <a:pt x="217" y="315"/>
                  </a:lnTo>
                  <a:lnTo>
                    <a:pt x="212" y="316"/>
                  </a:lnTo>
                  <a:lnTo>
                    <a:pt x="205" y="318"/>
                  </a:lnTo>
                  <a:lnTo>
                    <a:pt x="201" y="318"/>
                  </a:lnTo>
                  <a:lnTo>
                    <a:pt x="194" y="319"/>
                  </a:lnTo>
                  <a:lnTo>
                    <a:pt x="190" y="321"/>
                  </a:lnTo>
                  <a:lnTo>
                    <a:pt x="183" y="321"/>
                  </a:lnTo>
                  <a:lnTo>
                    <a:pt x="175" y="322"/>
                  </a:lnTo>
                  <a:lnTo>
                    <a:pt x="163" y="322"/>
                  </a:lnTo>
                  <a:lnTo>
                    <a:pt x="157" y="326"/>
                  </a:lnTo>
                  <a:lnTo>
                    <a:pt x="115" y="326"/>
                  </a:lnTo>
                  <a:lnTo>
                    <a:pt x="108" y="322"/>
                  </a:lnTo>
                  <a:lnTo>
                    <a:pt x="95" y="322"/>
                  </a:lnTo>
                  <a:lnTo>
                    <a:pt x="89" y="321"/>
                  </a:lnTo>
                  <a:lnTo>
                    <a:pt x="82" y="321"/>
                  </a:lnTo>
                  <a:lnTo>
                    <a:pt x="78" y="319"/>
                  </a:lnTo>
                  <a:lnTo>
                    <a:pt x="71" y="318"/>
                  </a:lnTo>
                  <a:lnTo>
                    <a:pt x="65" y="318"/>
                  </a:lnTo>
                  <a:lnTo>
                    <a:pt x="60" y="316"/>
                  </a:lnTo>
                  <a:lnTo>
                    <a:pt x="54" y="315"/>
                  </a:lnTo>
                  <a:lnTo>
                    <a:pt x="49" y="311"/>
                  </a:lnTo>
                  <a:lnTo>
                    <a:pt x="44" y="310"/>
                  </a:lnTo>
                  <a:lnTo>
                    <a:pt x="40" y="310"/>
                  </a:lnTo>
                  <a:lnTo>
                    <a:pt x="35" y="307"/>
                  </a:lnTo>
                  <a:lnTo>
                    <a:pt x="30" y="305"/>
                  </a:lnTo>
                  <a:lnTo>
                    <a:pt x="27" y="304"/>
                  </a:lnTo>
                  <a:lnTo>
                    <a:pt x="22" y="302"/>
                  </a:lnTo>
                  <a:lnTo>
                    <a:pt x="19" y="299"/>
                  </a:lnTo>
                  <a:lnTo>
                    <a:pt x="16" y="297"/>
                  </a:lnTo>
                  <a:lnTo>
                    <a:pt x="13" y="296"/>
                  </a:lnTo>
                  <a:lnTo>
                    <a:pt x="11" y="292"/>
                  </a:lnTo>
                  <a:lnTo>
                    <a:pt x="8" y="291"/>
                  </a:lnTo>
                  <a:lnTo>
                    <a:pt x="5" y="289"/>
                  </a:lnTo>
                  <a:lnTo>
                    <a:pt x="2" y="283"/>
                  </a:lnTo>
                  <a:lnTo>
                    <a:pt x="2" y="280"/>
                  </a:lnTo>
                  <a:lnTo>
                    <a:pt x="0" y="278"/>
                  </a:lnTo>
                  <a:lnTo>
                    <a:pt x="0" y="273"/>
                  </a:lnTo>
                  <a:lnTo>
                    <a:pt x="0" y="272"/>
                  </a:lnTo>
                  <a:lnTo>
                    <a:pt x="0" y="270"/>
                  </a:lnTo>
                  <a:lnTo>
                    <a:pt x="0" y="52"/>
                  </a:lnTo>
                  <a:lnTo>
                    <a:pt x="0" y="51"/>
                  </a:lnTo>
                  <a:lnTo>
                    <a:pt x="0" y="48"/>
                  </a:lnTo>
                  <a:lnTo>
                    <a:pt x="0" y="44"/>
                  </a:lnTo>
                  <a:lnTo>
                    <a:pt x="2" y="43"/>
                  </a:lnTo>
                  <a:lnTo>
                    <a:pt x="2" y="40"/>
                  </a:lnTo>
                  <a:lnTo>
                    <a:pt x="3" y="38"/>
                  </a:lnTo>
                  <a:lnTo>
                    <a:pt x="5" y="35"/>
                  </a:lnTo>
                  <a:lnTo>
                    <a:pt x="8" y="33"/>
                  </a:lnTo>
                  <a:lnTo>
                    <a:pt x="11" y="30"/>
                  </a:lnTo>
                  <a:lnTo>
                    <a:pt x="13" y="29"/>
                  </a:lnTo>
                  <a:lnTo>
                    <a:pt x="16" y="27"/>
                  </a:lnTo>
                  <a:lnTo>
                    <a:pt x="19" y="25"/>
                  </a:lnTo>
                  <a:lnTo>
                    <a:pt x="22" y="22"/>
                  </a:lnTo>
                  <a:lnTo>
                    <a:pt x="27" y="19"/>
                  </a:lnTo>
                  <a:lnTo>
                    <a:pt x="30" y="18"/>
                  </a:lnTo>
                  <a:lnTo>
                    <a:pt x="35" y="16"/>
                  </a:lnTo>
                  <a:lnTo>
                    <a:pt x="40" y="14"/>
                  </a:lnTo>
                  <a:lnTo>
                    <a:pt x="44" y="13"/>
                  </a:lnTo>
                  <a:lnTo>
                    <a:pt x="49" y="13"/>
                  </a:lnTo>
                  <a:lnTo>
                    <a:pt x="54" y="10"/>
                  </a:lnTo>
                  <a:lnTo>
                    <a:pt x="60" y="8"/>
                  </a:lnTo>
                  <a:lnTo>
                    <a:pt x="65" y="7"/>
                  </a:lnTo>
                  <a:lnTo>
                    <a:pt x="71" y="5"/>
                  </a:lnTo>
                  <a:lnTo>
                    <a:pt x="78" y="5"/>
                  </a:lnTo>
                  <a:lnTo>
                    <a:pt x="82" y="3"/>
                  </a:lnTo>
                  <a:lnTo>
                    <a:pt x="89" y="3"/>
                  </a:lnTo>
                  <a:lnTo>
                    <a:pt x="95" y="2"/>
                  </a:lnTo>
                  <a:lnTo>
                    <a:pt x="108" y="2"/>
                  </a:lnTo>
                  <a:lnTo>
                    <a:pt x="115" y="0"/>
                  </a:lnTo>
                  <a:lnTo>
                    <a:pt x="157" y="0"/>
                  </a:lnTo>
                  <a:lnTo>
                    <a:pt x="163" y="2"/>
                  </a:lnTo>
                  <a:lnTo>
                    <a:pt x="175" y="2"/>
                  </a:lnTo>
                  <a:lnTo>
                    <a:pt x="183" y="3"/>
                  </a:lnTo>
                  <a:lnTo>
                    <a:pt x="190" y="3"/>
                  </a:lnTo>
                  <a:lnTo>
                    <a:pt x="194" y="5"/>
                  </a:lnTo>
                  <a:lnTo>
                    <a:pt x="201" y="5"/>
                  </a:lnTo>
                  <a:lnTo>
                    <a:pt x="205" y="7"/>
                  </a:lnTo>
                  <a:lnTo>
                    <a:pt x="212" y="8"/>
                  </a:lnTo>
                  <a:lnTo>
                    <a:pt x="217" y="10"/>
                  </a:lnTo>
                  <a:lnTo>
                    <a:pt x="223" y="13"/>
                  </a:lnTo>
                  <a:lnTo>
                    <a:pt x="228" y="13"/>
                  </a:lnTo>
                  <a:lnTo>
                    <a:pt x="232" y="14"/>
                  </a:lnTo>
                  <a:lnTo>
                    <a:pt x="237" y="16"/>
                  </a:lnTo>
                  <a:lnTo>
                    <a:pt x="242" y="18"/>
                  </a:lnTo>
                  <a:lnTo>
                    <a:pt x="245" y="19"/>
                  </a:lnTo>
                  <a:lnTo>
                    <a:pt x="250" y="22"/>
                  </a:lnTo>
                  <a:lnTo>
                    <a:pt x="253" y="25"/>
                  </a:lnTo>
                  <a:lnTo>
                    <a:pt x="256" y="27"/>
                  </a:lnTo>
                  <a:lnTo>
                    <a:pt x="259" y="29"/>
                  </a:lnTo>
                  <a:lnTo>
                    <a:pt x="261" y="30"/>
                  </a:lnTo>
                  <a:lnTo>
                    <a:pt x="264" y="33"/>
                  </a:lnTo>
                  <a:lnTo>
                    <a:pt x="267" y="35"/>
                  </a:lnTo>
                  <a:lnTo>
                    <a:pt x="269" y="38"/>
                  </a:lnTo>
                  <a:lnTo>
                    <a:pt x="270" y="40"/>
                  </a:lnTo>
                  <a:lnTo>
                    <a:pt x="270" y="43"/>
                  </a:lnTo>
                  <a:lnTo>
                    <a:pt x="272" y="44"/>
                  </a:lnTo>
                  <a:lnTo>
                    <a:pt x="273" y="48"/>
                  </a:lnTo>
                  <a:lnTo>
                    <a:pt x="273" y="51"/>
                  </a:lnTo>
                  <a:lnTo>
                    <a:pt x="273" y="52"/>
                  </a:lnTo>
                  <a:lnTo>
                    <a:pt x="273" y="269"/>
                  </a:lnTo>
                  <a:lnTo>
                    <a:pt x="273" y="272"/>
                  </a:lnTo>
                  <a:close/>
                </a:path>
              </a:pathLst>
            </a:custGeom>
            <a:solidFill>
              <a:srgbClr val="FFFFFF"/>
            </a:solidFill>
            <a:ln w="0">
              <a:solidFill>
                <a:srgbClr val="000000"/>
              </a:solidFill>
              <a:round/>
              <a:headEnd/>
              <a:tailEnd/>
            </a:ln>
          </p:spPr>
          <p:txBody>
            <a:bodyPr/>
            <a:lstStyle/>
            <a:p>
              <a:endParaRPr lang="en-US" b="0"/>
            </a:p>
          </p:txBody>
        </p:sp>
        <p:sp>
          <p:nvSpPr>
            <p:cNvPr id="8236" name="Freeform 42"/>
            <p:cNvSpPr>
              <a:spLocks/>
            </p:cNvSpPr>
            <p:nvPr/>
          </p:nvSpPr>
          <p:spPr bwMode="auto">
            <a:xfrm>
              <a:off x="2731" y="1139"/>
              <a:ext cx="273" cy="326"/>
            </a:xfrm>
            <a:custGeom>
              <a:avLst/>
              <a:gdLst>
                <a:gd name="T0" fmla="*/ 273 w 273"/>
                <a:gd name="T1" fmla="*/ 273 h 326"/>
                <a:gd name="T2" fmla="*/ 270 w 273"/>
                <a:gd name="T3" fmla="*/ 280 h 326"/>
                <a:gd name="T4" fmla="*/ 267 w 273"/>
                <a:gd name="T5" fmla="*/ 289 h 326"/>
                <a:gd name="T6" fmla="*/ 261 w 273"/>
                <a:gd name="T7" fmla="*/ 292 h 326"/>
                <a:gd name="T8" fmla="*/ 256 w 273"/>
                <a:gd name="T9" fmla="*/ 297 h 326"/>
                <a:gd name="T10" fmla="*/ 250 w 273"/>
                <a:gd name="T11" fmla="*/ 302 h 326"/>
                <a:gd name="T12" fmla="*/ 242 w 273"/>
                <a:gd name="T13" fmla="*/ 305 h 326"/>
                <a:gd name="T14" fmla="*/ 232 w 273"/>
                <a:gd name="T15" fmla="*/ 310 h 326"/>
                <a:gd name="T16" fmla="*/ 223 w 273"/>
                <a:gd name="T17" fmla="*/ 311 h 326"/>
                <a:gd name="T18" fmla="*/ 212 w 273"/>
                <a:gd name="T19" fmla="*/ 316 h 326"/>
                <a:gd name="T20" fmla="*/ 201 w 273"/>
                <a:gd name="T21" fmla="*/ 318 h 326"/>
                <a:gd name="T22" fmla="*/ 190 w 273"/>
                <a:gd name="T23" fmla="*/ 321 h 326"/>
                <a:gd name="T24" fmla="*/ 175 w 273"/>
                <a:gd name="T25" fmla="*/ 322 h 326"/>
                <a:gd name="T26" fmla="*/ 157 w 273"/>
                <a:gd name="T27" fmla="*/ 326 h 326"/>
                <a:gd name="T28" fmla="*/ 108 w 273"/>
                <a:gd name="T29" fmla="*/ 322 h 326"/>
                <a:gd name="T30" fmla="*/ 89 w 273"/>
                <a:gd name="T31" fmla="*/ 321 h 326"/>
                <a:gd name="T32" fmla="*/ 78 w 273"/>
                <a:gd name="T33" fmla="*/ 319 h 326"/>
                <a:gd name="T34" fmla="*/ 65 w 273"/>
                <a:gd name="T35" fmla="*/ 318 h 326"/>
                <a:gd name="T36" fmla="*/ 54 w 273"/>
                <a:gd name="T37" fmla="*/ 315 h 326"/>
                <a:gd name="T38" fmla="*/ 44 w 273"/>
                <a:gd name="T39" fmla="*/ 310 h 326"/>
                <a:gd name="T40" fmla="*/ 35 w 273"/>
                <a:gd name="T41" fmla="*/ 307 h 326"/>
                <a:gd name="T42" fmla="*/ 27 w 273"/>
                <a:gd name="T43" fmla="*/ 304 h 326"/>
                <a:gd name="T44" fmla="*/ 19 w 273"/>
                <a:gd name="T45" fmla="*/ 299 h 326"/>
                <a:gd name="T46" fmla="*/ 13 w 273"/>
                <a:gd name="T47" fmla="*/ 296 h 326"/>
                <a:gd name="T48" fmla="*/ 8 w 273"/>
                <a:gd name="T49" fmla="*/ 291 h 326"/>
                <a:gd name="T50" fmla="*/ 2 w 273"/>
                <a:gd name="T51" fmla="*/ 283 h 326"/>
                <a:gd name="T52" fmla="*/ 0 w 273"/>
                <a:gd name="T53" fmla="*/ 278 h 326"/>
                <a:gd name="T54" fmla="*/ 0 w 273"/>
                <a:gd name="T55" fmla="*/ 272 h 326"/>
                <a:gd name="T56" fmla="*/ 0 w 273"/>
                <a:gd name="T57" fmla="*/ 52 h 326"/>
                <a:gd name="T58" fmla="*/ 0 w 273"/>
                <a:gd name="T59" fmla="*/ 48 h 326"/>
                <a:gd name="T60" fmla="*/ 2 w 273"/>
                <a:gd name="T61" fmla="*/ 43 h 326"/>
                <a:gd name="T62" fmla="*/ 3 w 273"/>
                <a:gd name="T63" fmla="*/ 38 h 326"/>
                <a:gd name="T64" fmla="*/ 8 w 273"/>
                <a:gd name="T65" fmla="*/ 33 h 326"/>
                <a:gd name="T66" fmla="*/ 13 w 273"/>
                <a:gd name="T67" fmla="*/ 29 h 326"/>
                <a:gd name="T68" fmla="*/ 19 w 273"/>
                <a:gd name="T69" fmla="*/ 25 h 326"/>
                <a:gd name="T70" fmla="*/ 27 w 273"/>
                <a:gd name="T71" fmla="*/ 19 h 326"/>
                <a:gd name="T72" fmla="*/ 35 w 273"/>
                <a:gd name="T73" fmla="*/ 16 h 326"/>
                <a:gd name="T74" fmla="*/ 44 w 273"/>
                <a:gd name="T75" fmla="*/ 13 h 326"/>
                <a:gd name="T76" fmla="*/ 54 w 273"/>
                <a:gd name="T77" fmla="*/ 10 h 326"/>
                <a:gd name="T78" fmla="*/ 65 w 273"/>
                <a:gd name="T79" fmla="*/ 7 h 326"/>
                <a:gd name="T80" fmla="*/ 78 w 273"/>
                <a:gd name="T81" fmla="*/ 5 h 326"/>
                <a:gd name="T82" fmla="*/ 89 w 273"/>
                <a:gd name="T83" fmla="*/ 3 h 326"/>
                <a:gd name="T84" fmla="*/ 108 w 273"/>
                <a:gd name="T85" fmla="*/ 2 h 326"/>
                <a:gd name="T86" fmla="*/ 157 w 273"/>
                <a:gd name="T87" fmla="*/ 0 h 326"/>
                <a:gd name="T88" fmla="*/ 175 w 273"/>
                <a:gd name="T89" fmla="*/ 2 h 326"/>
                <a:gd name="T90" fmla="*/ 190 w 273"/>
                <a:gd name="T91" fmla="*/ 3 h 326"/>
                <a:gd name="T92" fmla="*/ 201 w 273"/>
                <a:gd name="T93" fmla="*/ 5 h 326"/>
                <a:gd name="T94" fmla="*/ 212 w 273"/>
                <a:gd name="T95" fmla="*/ 8 h 326"/>
                <a:gd name="T96" fmla="*/ 223 w 273"/>
                <a:gd name="T97" fmla="*/ 13 h 326"/>
                <a:gd name="T98" fmla="*/ 232 w 273"/>
                <a:gd name="T99" fmla="*/ 14 h 326"/>
                <a:gd name="T100" fmla="*/ 242 w 273"/>
                <a:gd name="T101" fmla="*/ 18 h 326"/>
                <a:gd name="T102" fmla="*/ 250 w 273"/>
                <a:gd name="T103" fmla="*/ 22 h 326"/>
                <a:gd name="T104" fmla="*/ 256 w 273"/>
                <a:gd name="T105" fmla="*/ 27 h 326"/>
                <a:gd name="T106" fmla="*/ 261 w 273"/>
                <a:gd name="T107" fmla="*/ 30 h 326"/>
                <a:gd name="T108" fmla="*/ 267 w 273"/>
                <a:gd name="T109" fmla="*/ 35 h 326"/>
                <a:gd name="T110" fmla="*/ 270 w 273"/>
                <a:gd name="T111" fmla="*/ 40 h 326"/>
                <a:gd name="T112" fmla="*/ 272 w 273"/>
                <a:gd name="T113" fmla="*/ 44 h 326"/>
                <a:gd name="T114" fmla="*/ 273 w 273"/>
                <a:gd name="T115" fmla="*/ 51 h 326"/>
                <a:gd name="T116" fmla="*/ 273 w 273"/>
                <a:gd name="T117" fmla="*/ 269 h 3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73"/>
                <a:gd name="T178" fmla="*/ 0 h 326"/>
                <a:gd name="T179" fmla="*/ 273 w 273"/>
                <a:gd name="T180" fmla="*/ 326 h 32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73" h="326">
                  <a:moveTo>
                    <a:pt x="273" y="272"/>
                  </a:moveTo>
                  <a:lnTo>
                    <a:pt x="273" y="273"/>
                  </a:lnTo>
                  <a:lnTo>
                    <a:pt x="272" y="278"/>
                  </a:lnTo>
                  <a:lnTo>
                    <a:pt x="270" y="280"/>
                  </a:lnTo>
                  <a:lnTo>
                    <a:pt x="270" y="283"/>
                  </a:lnTo>
                  <a:lnTo>
                    <a:pt x="267" y="289"/>
                  </a:lnTo>
                  <a:lnTo>
                    <a:pt x="264" y="291"/>
                  </a:lnTo>
                  <a:lnTo>
                    <a:pt x="261" y="292"/>
                  </a:lnTo>
                  <a:lnTo>
                    <a:pt x="259" y="296"/>
                  </a:lnTo>
                  <a:lnTo>
                    <a:pt x="256" y="297"/>
                  </a:lnTo>
                  <a:lnTo>
                    <a:pt x="253" y="299"/>
                  </a:lnTo>
                  <a:lnTo>
                    <a:pt x="250" y="302"/>
                  </a:lnTo>
                  <a:lnTo>
                    <a:pt x="245" y="304"/>
                  </a:lnTo>
                  <a:lnTo>
                    <a:pt x="242" y="305"/>
                  </a:lnTo>
                  <a:lnTo>
                    <a:pt x="237" y="307"/>
                  </a:lnTo>
                  <a:lnTo>
                    <a:pt x="232" y="310"/>
                  </a:lnTo>
                  <a:lnTo>
                    <a:pt x="228" y="310"/>
                  </a:lnTo>
                  <a:lnTo>
                    <a:pt x="223" y="311"/>
                  </a:lnTo>
                  <a:lnTo>
                    <a:pt x="217" y="315"/>
                  </a:lnTo>
                  <a:lnTo>
                    <a:pt x="212" y="316"/>
                  </a:lnTo>
                  <a:lnTo>
                    <a:pt x="205" y="318"/>
                  </a:lnTo>
                  <a:lnTo>
                    <a:pt x="201" y="318"/>
                  </a:lnTo>
                  <a:lnTo>
                    <a:pt x="194" y="319"/>
                  </a:lnTo>
                  <a:lnTo>
                    <a:pt x="190" y="321"/>
                  </a:lnTo>
                  <a:lnTo>
                    <a:pt x="183" y="321"/>
                  </a:lnTo>
                  <a:lnTo>
                    <a:pt x="175" y="322"/>
                  </a:lnTo>
                  <a:lnTo>
                    <a:pt x="163" y="322"/>
                  </a:lnTo>
                  <a:lnTo>
                    <a:pt x="157" y="326"/>
                  </a:lnTo>
                  <a:lnTo>
                    <a:pt x="115" y="326"/>
                  </a:lnTo>
                  <a:lnTo>
                    <a:pt x="108" y="322"/>
                  </a:lnTo>
                  <a:lnTo>
                    <a:pt x="95" y="322"/>
                  </a:lnTo>
                  <a:lnTo>
                    <a:pt x="89" y="321"/>
                  </a:lnTo>
                  <a:lnTo>
                    <a:pt x="82" y="321"/>
                  </a:lnTo>
                  <a:lnTo>
                    <a:pt x="78" y="319"/>
                  </a:lnTo>
                  <a:lnTo>
                    <a:pt x="71" y="318"/>
                  </a:lnTo>
                  <a:lnTo>
                    <a:pt x="65" y="318"/>
                  </a:lnTo>
                  <a:lnTo>
                    <a:pt x="60" y="316"/>
                  </a:lnTo>
                  <a:lnTo>
                    <a:pt x="54" y="315"/>
                  </a:lnTo>
                  <a:lnTo>
                    <a:pt x="49" y="311"/>
                  </a:lnTo>
                  <a:lnTo>
                    <a:pt x="44" y="310"/>
                  </a:lnTo>
                  <a:lnTo>
                    <a:pt x="40" y="310"/>
                  </a:lnTo>
                  <a:lnTo>
                    <a:pt x="35" y="307"/>
                  </a:lnTo>
                  <a:lnTo>
                    <a:pt x="30" y="305"/>
                  </a:lnTo>
                  <a:lnTo>
                    <a:pt x="27" y="304"/>
                  </a:lnTo>
                  <a:lnTo>
                    <a:pt x="22" y="302"/>
                  </a:lnTo>
                  <a:lnTo>
                    <a:pt x="19" y="299"/>
                  </a:lnTo>
                  <a:lnTo>
                    <a:pt x="16" y="297"/>
                  </a:lnTo>
                  <a:lnTo>
                    <a:pt x="13" y="296"/>
                  </a:lnTo>
                  <a:lnTo>
                    <a:pt x="11" y="292"/>
                  </a:lnTo>
                  <a:lnTo>
                    <a:pt x="8" y="291"/>
                  </a:lnTo>
                  <a:lnTo>
                    <a:pt x="5" y="289"/>
                  </a:lnTo>
                  <a:lnTo>
                    <a:pt x="2" y="283"/>
                  </a:lnTo>
                  <a:lnTo>
                    <a:pt x="2" y="280"/>
                  </a:lnTo>
                  <a:lnTo>
                    <a:pt x="0" y="278"/>
                  </a:lnTo>
                  <a:lnTo>
                    <a:pt x="0" y="273"/>
                  </a:lnTo>
                  <a:lnTo>
                    <a:pt x="0" y="272"/>
                  </a:lnTo>
                  <a:lnTo>
                    <a:pt x="0" y="270"/>
                  </a:lnTo>
                  <a:lnTo>
                    <a:pt x="0" y="52"/>
                  </a:lnTo>
                  <a:lnTo>
                    <a:pt x="0" y="51"/>
                  </a:lnTo>
                  <a:lnTo>
                    <a:pt x="0" y="48"/>
                  </a:lnTo>
                  <a:lnTo>
                    <a:pt x="0" y="44"/>
                  </a:lnTo>
                  <a:lnTo>
                    <a:pt x="2" y="43"/>
                  </a:lnTo>
                  <a:lnTo>
                    <a:pt x="2" y="40"/>
                  </a:lnTo>
                  <a:lnTo>
                    <a:pt x="3" y="38"/>
                  </a:lnTo>
                  <a:lnTo>
                    <a:pt x="5" y="35"/>
                  </a:lnTo>
                  <a:lnTo>
                    <a:pt x="8" y="33"/>
                  </a:lnTo>
                  <a:lnTo>
                    <a:pt x="11" y="30"/>
                  </a:lnTo>
                  <a:lnTo>
                    <a:pt x="13" y="29"/>
                  </a:lnTo>
                  <a:lnTo>
                    <a:pt x="16" y="27"/>
                  </a:lnTo>
                  <a:lnTo>
                    <a:pt x="19" y="25"/>
                  </a:lnTo>
                  <a:lnTo>
                    <a:pt x="22" y="22"/>
                  </a:lnTo>
                  <a:lnTo>
                    <a:pt x="27" y="19"/>
                  </a:lnTo>
                  <a:lnTo>
                    <a:pt x="30" y="18"/>
                  </a:lnTo>
                  <a:lnTo>
                    <a:pt x="35" y="16"/>
                  </a:lnTo>
                  <a:lnTo>
                    <a:pt x="40" y="14"/>
                  </a:lnTo>
                  <a:lnTo>
                    <a:pt x="44" y="13"/>
                  </a:lnTo>
                  <a:lnTo>
                    <a:pt x="49" y="13"/>
                  </a:lnTo>
                  <a:lnTo>
                    <a:pt x="54" y="10"/>
                  </a:lnTo>
                  <a:lnTo>
                    <a:pt x="60" y="8"/>
                  </a:lnTo>
                  <a:lnTo>
                    <a:pt x="65" y="7"/>
                  </a:lnTo>
                  <a:lnTo>
                    <a:pt x="71" y="5"/>
                  </a:lnTo>
                  <a:lnTo>
                    <a:pt x="78" y="5"/>
                  </a:lnTo>
                  <a:lnTo>
                    <a:pt x="82" y="3"/>
                  </a:lnTo>
                  <a:lnTo>
                    <a:pt x="89" y="3"/>
                  </a:lnTo>
                  <a:lnTo>
                    <a:pt x="95" y="2"/>
                  </a:lnTo>
                  <a:lnTo>
                    <a:pt x="108" y="2"/>
                  </a:lnTo>
                  <a:lnTo>
                    <a:pt x="115" y="0"/>
                  </a:lnTo>
                  <a:lnTo>
                    <a:pt x="157" y="0"/>
                  </a:lnTo>
                  <a:lnTo>
                    <a:pt x="163" y="2"/>
                  </a:lnTo>
                  <a:lnTo>
                    <a:pt x="175" y="2"/>
                  </a:lnTo>
                  <a:lnTo>
                    <a:pt x="183" y="3"/>
                  </a:lnTo>
                  <a:lnTo>
                    <a:pt x="190" y="3"/>
                  </a:lnTo>
                  <a:lnTo>
                    <a:pt x="194" y="5"/>
                  </a:lnTo>
                  <a:lnTo>
                    <a:pt x="201" y="5"/>
                  </a:lnTo>
                  <a:lnTo>
                    <a:pt x="205" y="7"/>
                  </a:lnTo>
                  <a:lnTo>
                    <a:pt x="212" y="8"/>
                  </a:lnTo>
                  <a:lnTo>
                    <a:pt x="217" y="10"/>
                  </a:lnTo>
                  <a:lnTo>
                    <a:pt x="223" y="13"/>
                  </a:lnTo>
                  <a:lnTo>
                    <a:pt x="228" y="13"/>
                  </a:lnTo>
                  <a:lnTo>
                    <a:pt x="232" y="14"/>
                  </a:lnTo>
                  <a:lnTo>
                    <a:pt x="237" y="16"/>
                  </a:lnTo>
                  <a:lnTo>
                    <a:pt x="242" y="18"/>
                  </a:lnTo>
                  <a:lnTo>
                    <a:pt x="245" y="19"/>
                  </a:lnTo>
                  <a:lnTo>
                    <a:pt x="250" y="22"/>
                  </a:lnTo>
                  <a:lnTo>
                    <a:pt x="253" y="25"/>
                  </a:lnTo>
                  <a:lnTo>
                    <a:pt x="256" y="27"/>
                  </a:lnTo>
                  <a:lnTo>
                    <a:pt x="259" y="29"/>
                  </a:lnTo>
                  <a:lnTo>
                    <a:pt x="261" y="30"/>
                  </a:lnTo>
                  <a:lnTo>
                    <a:pt x="264" y="33"/>
                  </a:lnTo>
                  <a:lnTo>
                    <a:pt x="267" y="35"/>
                  </a:lnTo>
                  <a:lnTo>
                    <a:pt x="269" y="38"/>
                  </a:lnTo>
                  <a:lnTo>
                    <a:pt x="270" y="40"/>
                  </a:lnTo>
                  <a:lnTo>
                    <a:pt x="270" y="43"/>
                  </a:lnTo>
                  <a:lnTo>
                    <a:pt x="272" y="44"/>
                  </a:lnTo>
                  <a:lnTo>
                    <a:pt x="273" y="48"/>
                  </a:lnTo>
                  <a:lnTo>
                    <a:pt x="273" y="51"/>
                  </a:lnTo>
                  <a:lnTo>
                    <a:pt x="273" y="52"/>
                  </a:lnTo>
                  <a:lnTo>
                    <a:pt x="273" y="269"/>
                  </a:lnTo>
                  <a:lnTo>
                    <a:pt x="273" y="272"/>
                  </a:lnTo>
                </a:path>
              </a:pathLst>
            </a:custGeom>
            <a:noFill/>
            <a:ln w="0">
              <a:solidFill>
                <a:srgbClr val="000000"/>
              </a:solidFill>
              <a:round/>
              <a:headEnd/>
              <a:tailEnd/>
            </a:ln>
          </p:spPr>
          <p:txBody>
            <a:bodyPr/>
            <a:lstStyle/>
            <a:p>
              <a:endParaRPr lang="en-US" b="0"/>
            </a:p>
          </p:txBody>
        </p:sp>
        <p:sp>
          <p:nvSpPr>
            <p:cNvPr id="8237" name="Freeform 43"/>
            <p:cNvSpPr>
              <a:spLocks/>
            </p:cNvSpPr>
            <p:nvPr/>
          </p:nvSpPr>
          <p:spPr bwMode="auto">
            <a:xfrm>
              <a:off x="2731" y="1190"/>
              <a:ext cx="273" cy="52"/>
            </a:xfrm>
            <a:custGeom>
              <a:avLst/>
              <a:gdLst>
                <a:gd name="T0" fmla="*/ 0 w 273"/>
                <a:gd name="T1" fmla="*/ 0 h 52"/>
                <a:gd name="T2" fmla="*/ 0 w 273"/>
                <a:gd name="T3" fmla="*/ 1 h 52"/>
                <a:gd name="T4" fmla="*/ 0 w 273"/>
                <a:gd name="T5" fmla="*/ 4 h 52"/>
                <a:gd name="T6" fmla="*/ 2 w 273"/>
                <a:gd name="T7" fmla="*/ 6 h 52"/>
                <a:gd name="T8" fmla="*/ 2 w 273"/>
                <a:gd name="T9" fmla="*/ 9 h 52"/>
                <a:gd name="T10" fmla="*/ 3 w 273"/>
                <a:gd name="T11" fmla="*/ 12 h 52"/>
                <a:gd name="T12" fmla="*/ 5 w 273"/>
                <a:gd name="T13" fmla="*/ 14 h 52"/>
                <a:gd name="T14" fmla="*/ 8 w 273"/>
                <a:gd name="T15" fmla="*/ 17 h 52"/>
                <a:gd name="T16" fmla="*/ 11 w 273"/>
                <a:gd name="T17" fmla="*/ 19 h 52"/>
                <a:gd name="T18" fmla="*/ 13 w 273"/>
                <a:gd name="T19" fmla="*/ 20 h 52"/>
                <a:gd name="T20" fmla="*/ 16 w 273"/>
                <a:gd name="T21" fmla="*/ 22 h 52"/>
                <a:gd name="T22" fmla="*/ 19 w 273"/>
                <a:gd name="T23" fmla="*/ 27 h 52"/>
                <a:gd name="T24" fmla="*/ 22 w 273"/>
                <a:gd name="T25" fmla="*/ 28 h 52"/>
                <a:gd name="T26" fmla="*/ 27 w 273"/>
                <a:gd name="T27" fmla="*/ 30 h 52"/>
                <a:gd name="T28" fmla="*/ 30 w 273"/>
                <a:gd name="T29" fmla="*/ 31 h 52"/>
                <a:gd name="T30" fmla="*/ 35 w 273"/>
                <a:gd name="T31" fmla="*/ 33 h 52"/>
                <a:gd name="T32" fmla="*/ 40 w 273"/>
                <a:gd name="T33" fmla="*/ 35 h 52"/>
                <a:gd name="T34" fmla="*/ 44 w 273"/>
                <a:gd name="T35" fmla="*/ 38 h 52"/>
                <a:gd name="T36" fmla="*/ 49 w 273"/>
                <a:gd name="T37" fmla="*/ 39 h 52"/>
                <a:gd name="T38" fmla="*/ 54 w 273"/>
                <a:gd name="T39" fmla="*/ 41 h 52"/>
                <a:gd name="T40" fmla="*/ 60 w 273"/>
                <a:gd name="T41" fmla="*/ 42 h 52"/>
                <a:gd name="T42" fmla="*/ 65 w 273"/>
                <a:gd name="T43" fmla="*/ 44 h 52"/>
                <a:gd name="T44" fmla="*/ 71 w 273"/>
                <a:gd name="T45" fmla="*/ 44 h 52"/>
                <a:gd name="T46" fmla="*/ 78 w 273"/>
                <a:gd name="T47" fmla="*/ 46 h 52"/>
                <a:gd name="T48" fmla="*/ 82 w 273"/>
                <a:gd name="T49" fmla="*/ 47 h 52"/>
                <a:gd name="T50" fmla="*/ 89 w 273"/>
                <a:gd name="T51" fmla="*/ 47 h 52"/>
                <a:gd name="T52" fmla="*/ 95 w 273"/>
                <a:gd name="T53" fmla="*/ 50 h 52"/>
                <a:gd name="T54" fmla="*/ 108 w 273"/>
                <a:gd name="T55" fmla="*/ 50 h 52"/>
                <a:gd name="T56" fmla="*/ 115 w 273"/>
                <a:gd name="T57" fmla="*/ 52 h 52"/>
                <a:gd name="T58" fmla="*/ 157 w 273"/>
                <a:gd name="T59" fmla="*/ 52 h 52"/>
                <a:gd name="T60" fmla="*/ 163 w 273"/>
                <a:gd name="T61" fmla="*/ 50 h 52"/>
                <a:gd name="T62" fmla="*/ 175 w 273"/>
                <a:gd name="T63" fmla="*/ 50 h 52"/>
                <a:gd name="T64" fmla="*/ 183 w 273"/>
                <a:gd name="T65" fmla="*/ 47 h 52"/>
                <a:gd name="T66" fmla="*/ 190 w 273"/>
                <a:gd name="T67" fmla="*/ 47 h 52"/>
                <a:gd name="T68" fmla="*/ 194 w 273"/>
                <a:gd name="T69" fmla="*/ 46 h 52"/>
                <a:gd name="T70" fmla="*/ 201 w 273"/>
                <a:gd name="T71" fmla="*/ 44 h 52"/>
                <a:gd name="T72" fmla="*/ 205 w 273"/>
                <a:gd name="T73" fmla="*/ 44 h 52"/>
                <a:gd name="T74" fmla="*/ 212 w 273"/>
                <a:gd name="T75" fmla="*/ 42 h 52"/>
                <a:gd name="T76" fmla="*/ 217 w 273"/>
                <a:gd name="T77" fmla="*/ 41 h 52"/>
                <a:gd name="T78" fmla="*/ 223 w 273"/>
                <a:gd name="T79" fmla="*/ 39 h 52"/>
                <a:gd name="T80" fmla="*/ 228 w 273"/>
                <a:gd name="T81" fmla="*/ 38 h 52"/>
                <a:gd name="T82" fmla="*/ 232 w 273"/>
                <a:gd name="T83" fmla="*/ 35 h 52"/>
                <a:gd name="T84" fmla="*/ 237 w 273"/>
                <a:gd name="T85" fmla="*/ 33 h 52"/>
                <a:gd name="T86" fmla="*/ 242 w 273"/>
                <a:gd name="T87" fmla="*/ 31 h 52"/>
                <a:gd name="T88" fmla="*/ 245 w 273"/>
                <a:gd name="T89" fmla="*/ 30 h 52"/>
                <a:gd name="T90" fmla="*/ 250 w 273"/>
                <a:gd name="T91" fmla="*/ 28 h 52"/>
                <a:gd name="T92" fmla="*/ 253 w 273"/>
                <a:gd name="T93" fmla="*/ 27 h 52"/>
                <a:gd name="T94" fmla="*/ 256 w 273"/>
                <a:gd name="T95" fmla="*/ 22 h 52"/>
                <a:gd name="T96" fmla="*/ 259 w 273"/>
                <a:gd name="T97" fmla="*/ 20 h 52"/>
                <a:gd name="T98" fmla="*/ 261 w 273"/>
                <a:gd name="T99" fmla="*/ 19 h 52"/>
                <a:gd name="T100" fmla="*/ 264 w 273"/>
                <a:gd name="T101" fmla="*/ 17 h 52"/>
                <a:gd name="T102" fmla="*/ 267 w 273"/>
                <a:gd name="T103" fmla="*/ 14 h 52"/>
                <a:gd name="T104" fmla="*/ 269 w 273"/>
                <a:gd name="T105" fmla="*/ 12 h 52"/>
                <a:gd name="T106" fmla="*/ 270 w 273"/>
                <a:gd name="T107" fmla="*/ 9 h 52"/>
                <a:gd name="T108" fmla="*/ 270 w 273"/>
                <a:gd name="T109" fmla="*/ 6 h 52"/>
                <a:gd name="T110" fmla="*/ 272 w 273"/>
                <a:gd name="T111" fmla="*/ 4 h 52"/>
                <a:gd name="T112" fmla="*/ 273 w 273"/>
                <a:gd name="T113" fmla="*/ 1 h 52"/>
                <a:gd name="T114" fmla="*/ 273 w 273"/>
                <a:gd name="T115" fmla="*/ 0 h 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3"/>
                <a:gd name="T175" fmla="*/ 0 h 52"/>
                <a:gd name="T176" fmla="*/ 273 w 273"/>
                <a:gd name="T177" fmla="*/ 52 h 5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3" h="52">
                  <a:moveTo>
                    <a:pt x="0" y="0"/>
                  </a:moveTo>
                  <a:lnTo>
                    <a:pt x="0" y="1"/>
                  </a:lnTo>
                  <a:lnTo>
                    <a:pt x="0" y="4"/>
                  </a:lnTo>
                  <a:lnTo>
                    <a:pt x="2" y="6"/>
                  </a:lnTo>
                  <a:lnTo>
                    <a:pt x="2" y="9"/>
                  </a:lnTo>
                  <a:lnTo>
                    <a:pt x="3" y="12"/>
                  </a:lnTo>
                  <a:lnTo>
                    <a:pt x="5" y="14"/>
                  </a:lnTo>
                  <a:lnTo>
                    <a:pt x="8" y="17"/>
                  </a:lnTo>
                  <a:lnTo>
                    <a:pt x="11" y="19"/>
                  </a:lnTo>
                  <a:lnTo>
                    <a:pt x="13" y="20"/>
                  </a:lnTo>
                  <a:lnTo>
                    <a:pt x="16" y="22"/>
                  </a:lnTo>
                  <a:lnTo>
                    <a:pt x="19" y="27"/>
                  </a:lnTo>
                  <a:lnTo>
                    <a:pt x="22" y="28"/>
                  </a:lnTo>
                  <a:lnTo>
                    <a:pt x="27" y="30"/>
                  </a:lnTo>
                  <a:lnTo>
                    <a:pt x="30" y="31"/>
                  </a:lnTo>
                  <a:lnTo>
                    <a:pt x="35" y="33"/>
                  </a:lnTo>
                  <a:lnTo>
                    <a:pt x="40" y="35"/>
                  </a:lnTo>
                  <a:lnTo>
                    <a:pt x="44" y="38"/>
                  </a:lnTo>
                  <a:lnTo>
                    <a:pt x="49" y="39"/>
                  </a:lnTo>
                  <a:lnTo>
                    <a:pt x="54" y="41"/>
                  </a:lnTo>
                  <a:lnTo>
                    <a:pt x="60" y="42"/>
                  </a:lnTo>
                  <a:lnTo>
                    <a:pt x="65" y="44"/>
                  </a:lnTo>
                  <a:lnTo>
                    <a:pt x="71" y="44"/>
                  </a:lnTo>
                  <a:lnTo>
                    <a:pt x="78" y="46"/>
                  </a:lnTo>
                  <a:lnTo>
                    <a:pt x="82" y="47"/>
                  </a:lnTo>
                  <a:lnTo>
                    <a:pt x="89" y="47"/>
                  </a:lnTo>
                  <a:lnTo>
                    <a:pt x="95" y="50"/>
                  </a:lnTo>
                  <a:lnTo>
                    <a:pt x="108" y="50"/>
                  </a:lnTo>
                  <a:lnTo>
                    <a:pt x="115" y="52"/>
                  </a:lnTo>
                  <a:lnTo>
                    <a:pt x="157" y="52"/>
                  </a:lnTo>
                  <a:lnTo>
                    <a:pt x="163" y="50"/>
                  </a:lnTo>
                  <a:lnTo>
                    <a:pt x="175" y="50"/>
                  </a:lnTo>
                  <a:lnTo>
                    <a:pt x="183" y="47"/>
                  </a:lnTo>
                  <a:lnTo>
                    <a:pt x="190" y="47"/>
                  </a:lnTo>
                  <a:lnTo>
                    <a:pt x="194" y="46"/>
                  </a:lnTo>
                  <a:lnTo>
                    <a:pt x="201" y="44"/>
                  </a:lnTo>
                  <a:lnTo>
                    <a:pt x="205" y="44"/>
                  </a:lnTo>
                  <a:lnTo>
                    <a:pt x="212" y="42"/>
                  </a:lnTo>
                  <a:lnTo>
                    <a:pt x="217" y="41"/>
                  </a:lnTo>
                  <a:lnTo>
                    <a:pt x="223" y="39"/>
                  </a:lnTo>
                  <a:lnTo>
                    <a:pt x="228" y="38"/>
                  </a:lnTo>
                  <a:lnTo>
                    <a:pt x="232" y="35"/>
                  </a:lnTo>
                  <a:lnTo>
                    <a:pt x="237" y="33"/>
                  </a:lnTo>
                  <a:lnTo>
                    <a:pt x="242" y="31"/>
                  </a:lnTo>
                  <a:lnTo>
                    <a:pt x="245" y="30"/>
                  </a:lnTo>
                  <a:lnTo>
                    <a:pt x="250" y="28"/>
                  </a:lnTo>
                  <a:lnTo>
                    <a:pt x="253" y="27"/>
                  </a:lnTo>
                  <a:lnTo>
                    <a:pt x="256" y="22"/>
                  </a:lnTo>
                  <a:lnTo>
                    <a:pt x="259" y="20"/>
                  </a:lnTo>
                  <a:lnTo>
                    <a:pt x="261" y="19"/>
                  </a:lnTo>
                  <a:lnTo>
                    <a:pt x="264" y="17"/>
                  </a:lnTo>
                  <a:lnTo>
                    <a:pt x="267" y="14"/>
                  </a:lnTo>
                  <a:lnTo>
                    <a:pt x="269" y="12"/>
                  </a:lnTo>
                  <a:lnTo>
                    <a:pt x="270" y="9"/>
                  </a:lnTo>
                  <a:lnTo>
                    <a:pt x="270" y="6"/>
                  </a:lnTo>
                  <a:lnTo>
                    <a:pt x="272" y="4"/>
                  </a:lnTo>
                  <a:lnTo>
                    <a:pt x="273" y="1"/>
                  </a:lnTo>
                  <a:lnTo>
                    <a:pt x="273" y="0"/>
                  </a:lnTo>
                </a:path>
              </a:pathLst>
            </a:custGeom>
            <a:noFill/>
            <a:ln w="0">
              <a:solidFill>
                <a:srgbClr val="000000"/>
              </a:solidFill>
              <a:round/>
              <a:headEnd/>
              <a:tailEnd/>
            </a:ln>
          </p:spPr>
          <p:txBody>
            <a:bodyPr/>
            <a:lstStyle/>
            <a:p>
              <a:endParaRPr lang="en-US" b="0"/>
            </a:p>
          </p:txBody>
        </p:sp>
        <p:sp>
          <p:nvSpPr>
            <p:cNvPr id="8238" name="Rectangle 44"/>
            <p:cNvSpPr>
              <a:spLocks noChangeArrowheads="1"/>
            </p:cNvSpPr>
            <p:nvPr/>
          </p:nvSpPr>
          <p:spPr bwMode="auto">
            <a:xfrm>
              <a:off x="2773" y="1306"/>
              <a:ext cx="193" cy="116"/>
            </a:xfrm>
            <a:prstGeom prst="rect">
              <a:avLst/>
            </a:prstGeom>
            <a:noFill/>
            <a:ln w="9525">
              <a:noFill/>
              <a:miter lim="800000"/>
              <a:headEnd/>
              <a:tailEnd/>
            </a:ln>
          </p:spPr>
          <p:txBody>
            <a:bodyPr wrap="none" lIns="0" tIns="0" rIns="0" bIns="0">
              <a:spAutoFit/>
            </a:bodyPr>
            <a:lstStyle/>
            <a:p>
              <a:pPr algn="ctr" eaLnBrk="0" hangingPunct="0"/>
              <a:r>
                <a:rPr lang="en-US" sz="1200" b="0"/>
                <a:t>MPS</a:t>
              </a:r>
              <a:endParaRPr lang="en-US" sz="3200" b="0"/>
            </a:p>
          </p:txBody>
        </p:sp>
        <p:sp>
          <p:nvSpPr>
            <p:cNvPr id="8239" name="Freeform 45"/>
            <p:cNvSpPr>
              <a:spLocks/>
            </p:cNvSpPr>
            <p:nvPr/>
          </p:nvSpPr>
          <p:spPr bwMode="auto">
            <a:xfrm>
              <a:off x="3448" y="232"/>
              <a:ext cx="288" cy="312"/>
            </a:xfrm>
            <a:custGeom>
              <a:avLst/>
              <a:gdLst>
                <a:gd name="T0" fmla="*/ 288 w 288"/>
                <a:gd name="T1" fmla="*/ 263 h 312"/>
                <a:gd name="T2" fmla="*/ 284 w 288"/>
                <a:gd name="T3" fmla="*/ 267 h 312"/>
                <a:gd name="T4" fmla="*/ 280 w 288"/>
                <a:gd name="T5" fmla="*/ 277 h 312"/>
                <a:gd name="T6" fmla="*/ 275 w 288"/>
                <a:gd name="T7" fmla="*/ 280 h 312"/>
                <a:gd name="T8" fmla="*/ 270 w 288"/>
                <a:gd name="T9" fmla="*/ 285 h 312"/>
                <a:gd name="T10" fmla="*/ 262 w 288"/>
                <a:gd name="T11" fmla="*/ 288 h 312"/>
                <a:gd name="T12" fmla="*/ 254 w 288"/>
                <a:gd name="T13" fmla="*/ 291 h 312"/>
                <a:gd name="T14" fmla="*/ 245 w 288"/>
                <a:gd name="T15" fmla="*/ 297 h 312"/>
                <a:gd name="T16" fmla="*/ 234 w 288"/>
                <a:gd name="T17" fmla="*/ 299 h 312"/>
                <a:gd name="T18" fmla="*/ 223 w 288"/>
                <a:gd name="T19" fmla="*/ 302 h 312"/>
                <a:gd name="T20" fmla="*/ 212 w 288"/>
                <a:gd name="T21" fmla="*/ 304 h 312"/>
                <a:gd name="T22" fmla="*/ 199 w 288"/>
                <a:gd name="T23" fmla="*/ 307 h 312"/>
                <a:gd name="T24" fmla="*/ 185 w 288"/>
                <a:gd name="T25" fmla="*/ 309 h 312"/>
                <a:gd name="T26" fmla="*/ 164 w 288"/>
                <a:gd name="T27" fmla="*/ 312 h 312"/>
                <a:gd name="T28" fmla="*/ 114 w 288"/>
                <a:gd name="T29" fmla="*/ 309 h 312"/>
                <a:gd name="T30" fmla="*/ 93 w 288"/>
                <a:gd name="T31" fmla="*/ 307 h 312"/>
                <a:gd name="T32" fmla="*/ 81 w 288"/>
                <a:gd name="T33" fmla="*/ 305 h 312"/>
                <a:gd name="T34" fmla="*/ 68 w 288"/>
                <a:gd name="T35" fmla="*/ 304 h 312"/>
                <a:gd name="T36" fmla="*/ 57 w 288"/>
                <a:gd name="T37" fmla="*/ 301 h 312"/>
                <a:gd name="T38" fmla="*/ 46 w 288"/>
                <a:gd name="T39" fmla="*/ 297 h 312"/>
                <a:gd name="T40" fmla="*/ 36 w 288"/>
                <a:gd name="T41" fmla="*/ 294 h 312"/>
                <a:gd name="T42" fmla="*/ 29 w 288"/>
                <a:gd name="T43" fmla="*/ 290 h 312"/>
                <a:gd name="T44" fmla="*/ 21 w 288"/>
                <a:gd name="T45" fmla="*/ 286 h 312"/>
                <a:gd name="T46" fmla="*/ 13 w 288"/>
                <a:gd name="T47" fmla="*/ 283 h 312"/>
                <a:gd name="T48" fmla="*/ 8 w 288"/>
                <a:gd name="T49" fmla="*/ 278 h 312"/>
                <a:gd name="T50" fmla="*/ 3 w 288"/>
                <a:gd name="T51" fmla="*/ 271 h 312"/>
                <a:gd name="T52" fmla="*/ 0 w 288"/>
                <a:gd name="T53" fmla="*/ 266 h 312"/>
                <a:gd name="T54" fmla="*/ 0 w 288"/>
                <a:gd name="T55" fmla="*/ 261 h 312"/>
                <a:gd name="T56" fmla="*/ 0 w 288"/>
                <a:gd name="T57" fmla="*/ 49 h 312"/>
                <a:gd name="T58" fmla="*/ 0 w 288"/>
                <a:gd name="T59" fmla="*/ 46 h 312"/>
                <a:gd name="T60" fmla="*/ 2 w 288"/>
                <a:gd name="T61" fmla="*/ 42 h 312"/>
                <a:gd name="T62" fmla="*/ 3 w 288"/>
                <a:gd name="T63" fmla="*/ 35 h 312"/>
                <a:gd name="T64" fmla="*/ 8 w 288"/>
                <a:gd name="T65" fmla="*/ 32 h 312"/>
                <a:gd name="T66" fmla="*/ 13 w 288"/>
                <a:gd name="T67" fmla="*/ 27 h 312"/>
                <a:gd name="T68" fmla="*/ 21 w 288"/>
                <a:gd name="T69" fmla="*/ 24 h 312"/>
                <a:gd name="T70" fmla="*/ 29 w 288"/>
                <a:gd name="T71" fmla="*/ 19 h 312"/>
                <a:gd name="T72" fmla="*/ 36 w 288"/>
                <a:gd name="T73" fmla="*/ 15 h 312"/>
                <a:gd name="T74" fmla="*/ 46 w 288"/>
                <a:gd name="T75" fmla="*/ 12 h 312"/>
                <a:gd name="T76" fmla="*/ 57 w 288"/>
                <a:gd name="T77" fmla="*/ 10 h 312"/>
                <a:gd name="T78" fmla="*/ 68 w 288"/>
                <a:gd name="T79" fmla="*/ 7 h 312"/>
                <a:gd name="T80" fmla="*/ 81 w 288"/>
                <a:gd name="T81" fmla="*/ 5 h 312"/>
                <a:gd name="T82" fmla="*/ 93 w 288"/>
                <a:gd name="T83" fmla="*/ 4 h 312"/>
                <a:gd name="T84" fmla="*/ 114 w 288"/>
                <a:gd name="T85" fmla="*/ 2 h 312"/>
                <a:gd name="T86" fmla="*/ 164 w 288"/>
                <a:gd name="T87" fmla="*/ 0 h 312"/>
                <a:gd name="T88" fmla="*/ 185 w 288"/>
                <a:gd name="T89" fmla="*/ 2 h 312"/>
                <a:gd name="T90" fmla="*/ 199 w 288"/>
                <a:gd name="T91" fmla="*/ 4 h 312"/>
                <a:gd name="T92" fmla="*/ 212 w 288"/>
                <a:gd name="T93" fmla="*/ 5 h 312"/>
                <a:gd name="T94" fmla="*/ 223 w 288"/>
                <a:gd name="T95" fmla="*/ 8 h 312"/>
                <a:gd name="T96" fmla="*/ 234 w 288"/>
                <a:gd name="T97" fmla="*/ 12 h 312"/>
                <a:gd name="T98" fmla="*/ 245 w 288"/>
                <a:gd name="T99" fmla="*/ 13 h 312"/>
                <a:gd name="T100" fmla="*/ 254 w 288"/>
                <a:gd name="T101" fmla="*/ 16 h 312"/>
                <a:gd name="T102" fmla="*/ 262 w 288"/>
                <a:gd name="T103" fmla="*/ 23 h 312"/>
                <a:gd name="T104" fmla="*/ 270 w 288"/>
                <a:gd name="T105" fmla="*/ 26 h 312"/>
                <a:gd name="T106" fmla="*/ 275 w 288"/>
                <a:gd name="T107" fmla="*/ 29 h 312"/>
                <a:gd name="T108" fmla="*/ 280 w 288"/>
                <a:gd name="T109" fmla="*/ 34 h 312"/>
                <a:gd name="T110" fmla="*/ 283 w 288"/>
                <a:gd name="T111" fmla="*/ 38 h 312"/>
                <a:gd name="T112" fmla="*/ 286 w 288"/>
                <a:gd name="T113" fmla="*/ 43 h 312"/>
                <a:gd name="T114" fmla="*/ 288 w 288"/>
                <a:gd name="T115" fmla="*/ 48 h 312"/>
                <a:gd name="T116" fmla="*/ 288 w 288"/>
                <a:gd name="T117" fmla="*/ 258 h 3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8"/>
                <a:gd name="T178" fmla="*/ 0 h 312"/>
                <a:gd name="T179" fmla="*/ 288 w 288"/>
                <a:gd name="T180" fmla="*/ 312 h 3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8" h="312">
                  <a:moveTo>
                    <a:pt x="288" y="261"/>
                  </a:moveTo>
                  <a:lnTo>
                    <a:pt x="288" y="263"/>
                  </a:lnTo>
                  <a:lnTo>
                    <a:pt x="286" y="266"/>
                  </a:lnTo>
                  <a:lnTo>
                    <a:pt x="284" y="267"/>
                  </a:lnTo>
                  <a:lnTo>
                    <a:pt x="283" y="271"/>
                  </a:lnTo>
                  <a:lnTo>
                    <a:pt x="280" y="277"/>
                  </a:lnTo>
                  <a:lnTo>
                    <a:pt x="278" y="278"/>
                  </a:lnTo>
                  <a:lnTo>
                    <a:pt x="275" y="280"/>
                  </a:lnTo>
                  <a:lnTo>
                    <a:pt x="273" y="283"/>
                  </a:lnTo>
                  <a:lnTo>
                    <a:pt x="270" y="285"/>
                  </a:lnTo>
                  <a:lnTo>
                    <a:pt x="265" y="286"/>
                  </a:lnTo>
                  <a:lnTo>
                    <a:pt x="262" y="288"/>
                  </a:lnTo>
                  <a:lnTo>
                    <a:pt x="258" y="290"/>
                  </a:lnTo>
                  <a:lnTo>
                    <a:pt x="254" y="291"/>
                  </a:lnTo>
                  <a:lnTo>
                    <a:pt x="250" y="294"/>
                  </a:lnTo>
                  <a:lnTo>
                    <a:pt x="245" y="297"/>
                  </a:lnTo>
                  <a:lnTo>
                    <a:pt x="239" y="297"/>
                  </a:lnTo>
                  <a:lnTo>
                    <a:pt x="234" y="299"/>
                  </a:lnTo>
                  <a:lnTo>
                    <a:pt x="229" y="301"/>
                  </a:lnTo>
                  <a:lnTo>
                    <a:pt x="223" y="302"/>
                  </a:lnTo>
                  <a:lnTo>
                    <a:pt x="217" y="304"/>
                  </a:lnTo>
                  <a:lnTo>
                    <a:pt x="212" y="304"/>
                  </a:lnTo>
                  <a:lnTo>
                    <a:pt x="205" y="305"/>
                  </a:lnTo>
                  <a:lnTo>
                    <a:pt x="199" y="307"/>
                  </a:lnTo>
                  <a:lnTo>
                    <a:pt x="193" y="307"/>
                  </a:lnTo>
                  <a:lnTo>
                    <a:pt x="185" y="309"/>
                  </a:lnTo>
                  <a:lnTo>
                    <a:pt x="171" y="309"/>
                  </a:lnTo>
                  <a:lnTo>
                    <a:pt x="164" y="312"/>
                  </a:lnTo>
                  <a:lnTo>
                    <a:pt x="122" y="312"/>
                  </a:lnTo>
                  <a:lnTo>
                    <a:pt x="114" y="309"/>
                  </a:lnTo>
                  <a:lnTo>
                    <a:pt x="100" y="309"/>
                  </a:lnTo>
                  <a:lnTo>
                    <a:pt x="93" y="307"/>
                  </a:lnTo>
                  <a:lnTo>
                    <a:pt x="87" y="307"/>
                  </a:lnTo>
                  <a:lnTo>
                    <a:pt x="81" y="305"/>
                  </a:lnTo>
                  <a:lnTo>
                    <a:pt x="74" y="304"/>
                  </a:lnTo>
                  <a:lnTo>
                    <a:pt x="68" y="304"/>
                  </a:lnTo>
                  <a:lnTo>
                    <a:pt x="63" y="302"/>
                  </a:lnTo>
                  <a:lnTo>
                    <a:pt x="57" y="301"/>
                  </a:lnTo>
                  <a:lnTo>
                    <a:pt x="51" y="299"/>
                  </a:lnTo>
                  <a:lnTo>
                    <a:pt x="46" y="297"/>
                  </a:lnTo>
                  <a:lnTo>
                    <a:pt x="41" y="297"/>
                  </a:lnTo>
                  <a:lnTo>
                    <a:pt x="36" y="294"/>
                  </a:lnTo>
                  <a:lnTo>
                    <a:pt x="32" y="291"/>
                  </a:lnTo>
                  <a:lnTo>
                    <a:pt x="29" y="290"/>
                  </a:lnTo>
                  <a:lnTo>
                    <a:pt x="24" y="288"/>
                  </a:lnTo>
                  <a:lnTo>
                    <a:pt x="21" y="286"/>
                  </a:lnTo>
                  <a:lnTo>
                    <a:pt x="16" y="285"/>
                  </a:lnTo>
                  <a:lnTo>
                    <a:pt x="13" y="283"/>
                  </a:lnTo>
                  <a:lnTo>
                    <a:pt x="11" y="280"/>
                  </a:lnTo>
                  <a:lnTo>
                    <a:pt x="8" y="278"/>
                  </a:lnTo>
                  <a:lnTo>
                    <a:pt x="6" y="277"/>
                  </a:lnTo>
                  <a:lnTo>
                    <a:pt x="3" y="271"/>
                  </a:lnTo>
                  <a:lnTo>
                    <a:pt x="2" y="267"/>
                  </a:lnTo>
                  <a:lnTo>
                    <a:pt x="0" y="266"/>
                  </a:lnTo>
                  <a:lnTo>
                    <a:pt x="0" y="263"/>
                  </a:lnTo>
                  <a:lnTo>
                    <a:pt x="0" y="261"/>
                  </a:lnTo>
                  <a:lnTo>
                    <a:pt x="0" y="260"/>
                  </a:lnTo>
                  <a:lnTo>
                    <a:pt x="0" y="49"/>
                  </a:lnTo>
                  <a:lnTo>
                    <a:pt x="0" y="48"/>
                  </a:lnTo>
                  <a:lnTo>
                    <a:pt x="0" y="46"/>
                  </a:lnTo>
                  <a:lnTo>
                    <a:pt x="0" y="43"/>
                  </a:lnTo>
                  <a:lnTo>
                    <a:pt x="2" y="42"/>
                  </a:lnTo>
                  <a:lnTo>
                    <a:pt x="3" y="38"/>
                  </a:lnTo>
                  <a:lnTo>
                    <a:pt x="3" y="35"/>
                  </a:lnTo>
                  <a:lnTo>
                    <a:pt x="6" y="34"/>
                  </a:lnTo>
                  <a:lnTo>
                    <a:pt x="8" y="32"/>
                  </a:lnTo>
                  <a:lnTo>
                    <a:pt x="11" y="29"/>
                  </a:lnTo>
                  <a:lnTo>
                    <a:pt x="13" y="27"/>
                  </a:lnTo>
                  <a:lnTo>
                    <a:pt x="16" y="26"/>
                  </a:lnTo>
                  <a:lnTo>
                    <a:pt x="21" y="24"/>
                  </a:lnTo>
                  <a:lnTo>
                    <a:pt x="24" y="23"/>
                  </a:lnTo>
                  <a:lnTo>
                    <a:pt x="29" y="19"/>
                  </a:lnTo>
                  <a:lnTo>
                    <a:pt x="32" y="16"/>
                  </a:lnTo>
                  <a:lnTo>
                    <a:pt x="36" y="15"/>
                  </a:lnTo>
                  <a:lnTo>
                    <a:pt x="41" y="13"/>
                  </a:lnTo>
                  <a:lnTo>
                    <a:pt x="46" y="12"/>
                  </a:lnTo>
                  <a:lnTo>
                    <a:pt x="51" y="12"/>
                  </a:lnTo>
                  <a:lnTo>
                    <a:pt x="57" y="10"/>
                  </a:lnTo>
                  <a:lnTo>
                    <a:pt x="63" y="8"/>
                  </a:lnTo>
                  <a:lnTo>
                    <a:pt x="68" y="7"/>
                  </a:lnTo>
                  <a:lnTo>
                    <a:pt x="74" y="5"/>
                  </a:lnTo>
                  <a:lnTo>
                    <a:pt x="81" y="5"/>
                  </a:lnTo>
                  <a:lnTo>
                    <a:pt x="87" y="4"/>
                  </a:lnTo>
                  <a:lnTo>
                    <a:pt x="93" y="4"/>
                  </a:lnTo>
                  <a:lnTo>
                    <a:pt x="100" y="2"/>
                  </a:lnTo>
                  <a:lnTo>
                    <a:pt x="114" y="2"/>
                  </a:lnTo>
                  <a:lnTo>
                    <a:pt x="122" y="0"/>
                  </a:lnTo>
                  <a:lnTo>
                    <a:pt x="164" y="0"/>
                  </a:lnTo>
                  <a:lnTo>
                    <a:pt x="171" y="2"/>
                  </a:lnTo>
                  <a:lnTo>
                    <a:pt x="185" y="2"/>
                  </a:lnTo>
                  <a:lnTo>
                    <a:pt x="193" y="4"/>
                  </a:lnTo>
                  <a:lnTo>
                    <a:pt x="199" y="4"/>
                  </a:lnTo>
                  <a:lnTo>
                    <a:pt x="205" y="5"/>
                  </a:lnTo>
                  <a:lnTo>
                    <a:pt x="212" y="5"/>
                  </a:lnTo>
                  <a:lnTo>
                    <a:pt x="217" y="7"/>
                  </a:lnTo>
                  <a:lnTo>
                    <a:pt x="223" y="8"/>
                  </a:lnTo>
                  <a:lnTo>
                    <a:pt x="229" y="10"/>
                  </a:lnTo>
                  <a:lnTo>
                    <a:pt x="234" y="12"/>
                  </a:lnTo>
                  <a:lnTo>
                    <a:pt x="239" y="12"/>
                  </a:lnTo>
                  <a:lnTo>
                    <a:pt x="245" y="13"/>
                  </a:lnTo>
                  <a:lnTo>
                    <a:pt x="250" y="15"/>
                  </a:lnTo>
                  <a:lnTo>
                    <a:pt x="254" y="16"/>
                  </a:lnTo>
                  <a:lnTo>
                    <a:pt x="258" y="19"/>
                  </a:lnTo>
                  <a:lnTo>
                    <a:pt x="262" y="23"/>
                  </a:lnTo>
                  <a:lnTo>
                    <a:pt x="265" y="24"/>
                  </a:lnTo>
                  <a:lnTo>
                    <a:pt x="270" y="26"/>
                  </a:lnTo>
                  <a:lnTo>
                    <a:pt x="273" y="27"/>
                  </a:lnTo>
                  <a:lnTo>
                    <a:pt x="275" y="29"/>
                  </a:lnTo>
                  <a:lnTo>
                    <a:pt x="278" y="32"/>
                  </a:lnTo>
                  <a:lnTo>
                    <a:pt x="280" y="34"/>
                  </a:lnTo>
                  <a:lnTo>
                    <a:pt x="283" y="35"/>
                  </a:lnTo>
                  <a:lnTo>
                    <a:pt x="283" y="38"/>
                  </a:lnTo>
                  <a:lnTo>
                    <a:pt x="284" y="42"/>
                  </a:lnTo>
                  <a:lnTo>
                    <a:pt x="286" y="43"/>
                  </a:lnTo>
                  <a:lnTo>
                    <a:pt x="288" y="46"/>
                  </a:lnTo>
                  <a:lnTo>
                    <a:pt x="288" y="48"/>
                  </a:lnTo>
                  <a:lnTo>
                    <a:pt x="288" y="49"/>
                  </a:lnTo>
                  <a:lnTo>
                    <a:pt x="288" y="258"/>
                  </a:lnTo>
                  <a:lnTo>
                    <a:pt x="288" y="261"/>
                  </a:lnTo>
                  <a:close/>
                </a:path>
              </a:pathLst>
            </a:custGeom>
            <a:solidFill>
              <a:srgbClr val="FFFFFF"/>
            </a:solidFill>
            <a:ln w="0">
              <a:solidFill>
                <a:srgbClr val="000000"/>
              </a:solidFill>
              <a:round/>
              <a:headEnd/>
              <a:tailEnd/>
            </a:ln>
          </p:spPr>
          <p:txBody>
            <a:bodyPr/>
            <a:lstStyle/>
            <a:p>
              <a:endParaRPr lang="en-US" b="0"/>
            </a:p>
          </p:txBody>
        </p:sp>
        <p:sp>
          <p:nvSpPr>
            <p:cNvPr id="8240" name="Freeform 46"/>
            <p:cNvSpPr>
              <a:spLocks/>
            </p:cNvSpPr>
            <p:nvPr/>
          </p:nvSpPr>
          <p:spPr bwMode="auto">
            <a:xfrm>
              <a:off x="3448" y="232"/>
              <a:ext cx="288" cy="312"/>
            </a:xfrm>
            <a:custGeom>
              <a:avLst/>
              <a:gdLst>
                <a:gd name="T0" fmla="*/ 288 w 288"/>
                <a:gd name="T1" fmla="*/ 263 h 312"/>
                <a:gd name="T2" fmla="*/ 284 w 288"/>
                <a:gd name="T3" fmla="*/ 267 h 312"/>
                <a:gd name="T4" fmla="*/ 280 w 288"/>
                <a:gd name="T5" fmla="*/ 277 h 312"/>
                <a:gd name="T6" fmla="*/ 275 w 288"/>
                <a:gd name="T7" fmla="*/ 280 h 312"/>
                <a:gd name="T8" fmla="*/ 270 w 288"/>
                <a:gd name="T9" fmla="*/ 285 h 312"/>
                <a:gd name="T10" fmla="*/ 262 w 288"/>
                <a:gd name="T11" fmla="*/ 288 h 312"/>
                <a:gd name="T12" fmla="*/ 254 w 288"/>
                <a:gd name="T13" fmla="*/ 291 h 312"/>
                <a:gd name="T14" fmla="*/ 245 w 288"/>
                <a:gd name="T15" fmla="*/ 297 h 312"/>
                <a:gd name="T16" fmla="*/ 234 w 288"/>
                <a:gd name="T17" fmla="*/ 299 h 312"/>
                <a:gd name="T18" fmla="*/ 223 w 288"/>
                <a:gd name="T19" fmla="*/ 302 h 312"/>
                <a:gd name="T20" fmla="*/ 212 w 288"/>
                <a:gd name="T21" fmla="*/ 304 h 312"/>
                <a:gd name="T22" fmla="*/ 199 w 288"/>
                <a:gd name="T23" fmla="*/ 307 h 312"/>
                <a:gd name="T24" fmla="*/ 185 w 288"/>
                <a:gd name="T25" fmla="*/ 309 h 312"/>
                <a:gd name="T26" fmla="*/ 164 w 288"/>
                <a:gd name="T27" fmla="*/ 312 h 312"/>
                <a:gd name="T28" fmla="*/ 114 w 288"/>
                <a:gd name="T29" fmla="*/ 309 h 312"/>
                <a:gd name="T30" fmla="*/ 93 w 288"/>
                <a:gd name="T31" fmla="*/ 307 h 312"/>
                <a:gd name="T32" fmla="*/ 81 w 288"/>
                <a:gd name="T33" fmla="*/ 305 h 312"/>
                <a:gd name="T34" fmla="*/ 68 w 288"/>
                <a:gd name="T35" fmla="*/ 304 h 312"/>
                <a:gd name="T36" fmla="*/ 57 w 288"/>
                <a:gd name="T37" fmla="*/ 301 h 312"/>
                <a:gd name="T38" fmla="*/ 46 w 288"/>
                <a:gd name="T39" fmla="*/ 297 h 312"/>
                <a:gd name="T40" fmla="*/ 36 w 288"/>
                <a:gd name="T41" fmla="*/ 294 h 312"/>
                <a:gd name="T42" fmla="*/ 29 w 288"/>
                <a:gd name="T43" fmla="*/ 290 h 312"/>
                <a:gd name="T44" fmla="*/ 21 w 288"/>
                <a:gd name="T45" fmla="*/ 286 h 312"/>
                <a:gd name="T46" fmla="*/ 13 w 288"/>
                <a:gd name="T47" fmla="*/ 283 h 312"/>
                <a:gd name="T48" fmla="*/ 8 w 288"/>
                <a:gd name="T49" fmla="*/ 278 h 312"/>
                <a:gd name="T50" fmla="*/ 3 w 288"/>
                <a:gd name="T51" fmla="*/ 271 h 312"/>
                <a:gd name="T52" fmla="*/ 0 w 288"/>
                <a:gd name="T53" fmla="*/ 266 h 312"/>
                <a:gd name="T54" fmla="*/ 0 w 288"/>
                <a:gd name="T55" fmla="*/ 261 h 312"/>
                <a:gd name="T56" fmla="*/ 0 w 288"/>
                <a:gd name="T57" fmla="*/ 49 h 312"/>
                <a:gd name="T58" fmla="*/ 0 w 288"/>
                <a:gd name="T59" fmla="*/ 46 h 312"/>
                <a:gd name="T60" fmla="*/ 2 w 288"/>
                <a:gd name="T61" fmla="*/ 42 h 312"/>
                <a:gd name="T62" fmla="*/ 3 w 288"/>
                <a:gd name="T63" fmla="*/ 35 h 312"/>
                <a:gd name="T64" fmla="*/ 8 w 288"/>
                <a:gd name="T65" fmla="*/ 32 h 312"/>
                <a:gd name="T66" fmla="*/ 13 w 288"/>
                <a:gd name="T67" fmla="*/ 27 h 312"/>
                <a:gd name="T68" fmla="*/ 21 w 288"/>
                <a:gd name="T69" fmla="*/ 24 h 312"/>
                <a:gd name="T70" fmla="*/ 29 w 288"/>
                <a:gd name="T71" fmla="*/ 19 h 312"/>
                <a:gd name="T72" fmla="*/ 36 w 288"/>
                <a:gd name="T73" fmla="*/ 15 h 312"/>
                <a:gd name="T74" fmla="*/ 46 w 288"/>
                <a:gd name="T75" fmla="*/ 12 h 312"/>
                <a:gd name="T76" fmla="*/ 57 w 288"/>
                <a:gd name="T77" fmla="*/ 10 h 312"/>
                <a:gd name="T78" fmla="*/ 68 w 288"/>
                <a:gd name="T79" fmla="*/ 7 h 312"/>
                <a:gd name="T80" fmla="*/ 81 w 288"/>
                <a:gd name="T81" fmla="*/ 5 h 312"/>
                <a:gd name="T82" fmla="*/ 93 w 288"/>
                <a:gd name="T83" fmla="*/ 4 h 312"/>
                <a:gd name="T84" fmla="*/ 114 w 288"/>
                <a:gd name="T85" fmla="*/ 2 h 312"/>
                <a:gd name="T86" fmla="*/ 164 w 288"/>
                <a:gd name="T87" fmla="*/ 0 h 312"/>
                <a:gd name="T88" fmla="*/ 185 w 288"/>
                <a:gd name="T89" fmla="*/ 2 h 312"/>
                <a:gd name="T90" fmla="*/ 199 w 288"/>
                <a:gd name="T91" fmla="*/ 4 h 312"/>
                <a:gd name="T92" fmla="*/ 212 w 288"/>
                <a:gd name="T93" fmla="*/ 5 h 312"/>
                <a:gd name="T94" fmla="*/ 223 w 288"/>
                <a:gd name="T95" fmla="*/ 8 h 312"/>
                <a:gd name="T96" fmla="*/ 234 w 288"/>
                <a:gd name="T97" fmla="*/ 12 h 312"/>
                <a:gd name="T98" fmla="*/ 245 w 288"/>
                <a:gd name="T99" fmla="*/ 13 h 312"/>
                <a:gd name="T100" fmla="*/ 254 w 288"/>
                <a:gd name="T101" fmla="*/ 16 h 312"/>
                <a:gd name="T102" fmla="*/ 262 w 288"/>
                <a:gd name="T103" fmla="*/ 23 h 312"/>
                <a:gd name="T104" fmla="*/ 270 w 288"/>
                <a:gd name="T105" fmla="*/ 26 h 312"/>
                <a:gd name="T106" fmla="*/ 275 w 288"/>
                <a:gd name="T107" fmla="*/ 29 h 312"/>
                <a:gd name="T108" fmla="*/ 280 w 288"/>
                <a:gd name="T109" fmla="*/ 34 h 312"/>
                <a:gd name="T110" fmla="*/ 283 w 288"/>
                <a:gd name="T111" fmla="*/ 38 h 312"/>
                <a:gd name="T112" fmla="*/ 286 w 288"/>
                <a:gd name="T113" fmla="*/ 43 h 312"/>
                <a:gd name="T114" fmla="*/ 288 w 288"/>
                <a:gd name="T115" fmla="*/ 48 h 312"/>
                <a:gd name="T116" fmla="*/ 288 w 288"/>
                <a:gd name="T117" fmla="*/ 258 h 3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8"/>
                <a:gd name="T178" fmla="*/ 0 h 312"/>
                <a:gd name="T179" fmla="*/ 288 w 288"/>
                <a:gd name="T180" fmla="*/ 312 h 3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8" h="312">
                  <a:moveTo>
                    <a:pt x="288" y="261"/>
                  </a:moveTo>
                  <a:lnTo>
                    <a:pt x="288" y="263"/>
                  </a:lnTo>
                  <a:lnTo>
                    <a:pt x="286" y="266"/>
                  </a:lnTo>
                  <a:lnTo>
                    <a:pt x="284" y="267"/>
                  </a:lnTo>
                  <a:lnTo>
                    <a:pt x="283" y="271"/>
                  </a:lnTo>
                  <a:lnTo>
                    <a:pt x="280" y="277"/>
                  </a:lnTo>
                  <a:lnTo>
                    <a:pt x="278" y="278"/>
                  </a:lnTo>
                  <a:lnTo>
                    <a:pt x="275" y="280"/>
                  </a:lnTo>
                  <a:lnTo>
                    <a:pt x="273" y="283"/>
                  </a:lnTo>
                  <a:lnTo>
                    <a:pt x="270" y="285"/>
                  </a:lnTo>
                  <a:lnTo>
                    <a:pt x="265" y="286"/>
                  </a:lnTo>
                  <a:lnTo>
                    <a:pt x="262" y="288"/>
                  </a:lnTo>
                  <a:lnTo>
                    <a:pt x="258" y="290"/>
                  </a:lnTo>
                  <a:lnTo>
                    <a:pt x="254" y="291"/>
                  </a:lnTo>
                  <a:lnTo>
                    <a:pt x="250" y="294"/>
                  </a:lnTo>
                  <a:lnTo>
                    <a:pt x="245" y="297"/>
                  </a:lnTo>
                  <a:lnTo>
                    <a:pt x="239" y="297"/>
                  </a:lnTo>
                  <a:lnTo>
                    <a:pt x="234" y="299"/>
                  </a:lnTo>
                  <a:lnTo>
                    <a:pt x="229" y="301"/>
                  </a:lnTo>
                  <a:lnTo>
                    <a:pt x="223" y="302"/>
                  </a:lnTo>
                  <a:lnTo>
                    <a:pt x="217" y="304"/>
                  </a:lnTo>
                  <a:lnTo>
                    <a:pt x="212" y="304"/>
                  </a:lnTo>
                  <a:lnTo>
                    <a:pt x="205" y="305"/>
                  </a:lnTo>
                  <a:lnTo>
                    <a:pt x="199" y="307"/>
                  </a:lnTo>
                  <a:lnTo>
                    <a:pt x="193" y="307"/>
                  </a:lnTo>
                  <a:lnTo>
                    <a:pt x="185" y="309"/>
                  </a:lnTo>
                  <a:lnTo>
                    <a:pt x="171" y="309"/>
                  </a:lnTo>
                  <a:lnTo>
                    <a:pt x="164" y="312"/>
                  </a:lnTo>
                  <a:lnTo>
                    <a:pt x="122" y="312"/>
                  </a:lnTo>
                  <a:lnTo>
                    <a:pt x="114" y="309"/>
                  </a:lnTo>
                  <a:lnTo>
                    <a:pt x="100" y="309"/>
                  </a:lnTo>
                  <a:lnTo>
                    <a:pt x="93" y="307"/>
                  </a:lnTo>
                  <a:lnTo>
                    <a:pt x="87" y="307"/>
                  </a:lnTo>
                  <a:lnTo>
                    <a:pt x="81" y="305"/>
                  </a:lnTo>
                  <a:lnTo>
                    <a:pt x="74" y="304"/>
                  </a:lnTo>
                  <a:lnTo>
                    <a:pt x="68" y="304"/>
                  </a:lnTo>
                  <a:lnTo>
                    <a:pt x="63" y="302"/>
                  </a:lnTo>
                  <a:lnTo>
                    <a:pt x="57" y="301"/>
                  </a:lnTo>
                  <a:lnTo>
                    <a:pt x="51" y="299"/>
                  </a:lnTo>
                  <a:lnTo>
                    <a:pt x="46" y="297"/>
                  </a:lnTo>
                  <a:lnTo>
                    <a:pt x="41" y="297"/>
                  </a:lnTo>
                  <a:lnTo>
                    <a:pt x="36" y="294"/>
                  </a:lnTo>
                  <a:lnTo>
                    <a:pt x="32" y="291"/>
                  </a:lnTo>
                  <a:lnTo>
                    <a:pt x="29" y="290"/>
                  </a:lnTo>
                  <a:lnTo>
                    <a:pt x="24" y="288"/>
                  </a:lnTo>
                  <a:lnTo>
                    <a:pt x="21" y="286"/>
                  </a:lnTo>
                  <a:lnTo>
                    <a:pt x="16" y="285"/>
                  </a:lnTo>
                  <a:lnTo>
                    <a:pt x="13" y="283"/>
                  </a:lnTo>
                  <a:lnTo>
                    <a:pt x="11" y="280"/>
                  </a:lnTo>
                  <a:lnTo>
                    <a:pt x="8" y="278"/>
                  </a:lnTo>
                  <a:lnTo>
                    <a:pt x="6" y="277"/>
                  </a:lnTo>
                  <a:lnTo>
                    <a:pt x="3" y="271"/>
                  </a:lnTo>
                  <a:lnTo>
                    <a:pt x="2" y="267"/>
                  </a:lnTo>
                  <a:lnTo>
                    <a:pt x="0" y="266"/>
                  </a:lnTo>
                  <a:lnTo>
                    <a:pt x="0" y="263"/>
                  </a:lnTo>
                  <a:lnTo>
                    <a:pt x="0" y="261"/>
                  </a:lnTo>
                  <a:lnTo>
                    <a:pt x="0" y="260"/>
                  </a:lnTo>
                  <a:lnTo>
                    <a:pt x="0" y="49"/>
                  </a:lnTo>
                  <a:lnTo>
                    <a:pt x="0" y="48"/>
                  </a:lnTo>
                  <a:lnTo>
                    <a:pt x="0" y="46"/>
                  </a:lnTo>
                  <a:lnTo>
                    <a:pt x="0" y="43"/>
                  </a:lnTo>
                  <a:lnTo>
                    <a:pt x="2" y="42"/>
                  </a:lnTo>
                  <a:lnTo>
                    <a:pt x="3" y="38"/>
                  </a:lnTo>
                  <a:lnTo>
                    <a:pt x="3" y="35"/>
                  </a:lnTo>
                  <a:lnTo>
                    <a:pt x="6" y="34"/>
                  </a:lnTo>
                  <a:lnTo>
                    <a:pt x="8" y="32"/>
                  </a:lnTo>
                  <a:lnTo>
                    <a:pt x="11" y="29"/>
                  </a:lnTo>
                  <a:lnTo>
                    <a:pt x="13" y="27"/>
                  </a:lnTo>
                  <a:lnTo>
                    <a:pt x="16" y="26"/>
                  </a:lnTo>
                  <a:lnTo>
                    <a:pt x="21" y="24"/>
                  </a:lnTo>
                  <a:lnTo>
                    <a:pt x="24" y="23"/>
                  </a:lnTo>
                  <a:lnTo>
                    <a:pt x="29" y="19"/>
                  </a:lnTo>
                  <a:lnTo>
                    <a:pt x="32" y="16"/>
                  </a:lnTo>
                  <a:lnTo>
                    <a:pt x="36" y="15"/>
                  </a:lnTo>
                  <a:lnTo>
                    <a:pt x="41" y="13"/>
                  </a:lnTo>
                  <a:lnTo>
                    <a:pt x="46" y="12"/>
                  </a:lnTo>
                  <a:lnTo>
                    <a:pt x="51" y="12"/>
                  </a:lnTo>
                  <a:lnTo>
                    <a:pt x="57" y="10"/>
                  </a:lnTo>
                  <a:lnTo>
                    <a:pt x="63" y="8"/>
                  </a:lnTo>
                  <a:lnTo>
                    <a:pt x="68" y="7"/>
                  </a:lnTo>
                  <a:lnTo>
                    <a:pt x="74" y="5"/>
                  </a:lnTo>
                  <a:lnTo>
                    <a:pt x="81" y="5"/>
                  </a:lnTo>
                  <a:lnTo>
                    <a:pt x="87" y="4"/>
                  </a:lnTo>
                  <a:lnTo>
                    <a:pt x="93" y="4"/>
                  </a:lnTo>
                  <a:lnTo>
                    <a:pt x="100" y="2"/>
                  </a:lnTo>
                  <a:lnTo>
                    <a:pt x="114" y="2"/>
                  </a:lnTo>
                  <a:lnTo>
                    <a:pt x="122" y="0"/>
                  </a:lnTo>
                  <a:lnTo>
                    <a:pt x="164" y="0"/>
                  </a:lnTo>
                  <a:lnTo>
                    <a:pt x="171" y="2"/>
                  </a:lnTo>
                  <a:lnTo>
                    <a:pt x="185" y="2"/>
                  </a:lnTo>
                  <a:lnTo>
                    <a:pt x="193" y="4"/>
                  </a:lnTo>
                  <a:lnTo>
                    <a:pt x="199" y="4"/>
                  </a:lnTo>
                  <a:lnTo>
                    <a:pt x="205" y="5"/>
                  </a:lnTo>
                  <a:lnTo>
                    <a:pt x="212" y="5"/>
                  </a:lnTo>
                  <a:lnTo>
                    <a:pt x="217" y="7"/>
                  </a:lnTo>
                  <a:lnTo>
                    <a:pt x="223" y="8"/>
                  </a:lnTo>
                  <a:lnTo>
                    <a:pt x="229" y="10"/>
                  </a:lnTo>
                  <a:lnTo>
                    <a:pt x="234" y="12"/>
                  </a:lnTo>
                  <a:lnTo>
                    <a:pt x="239" y="12"/>
                  </a:lnTo>
                  <a:lnTo>
                    <a:pt x="245" y="13"/>
                  </a:lnTo>
                  <a:lnTo>
                    <a:pt x="250" y="15"/>
                  </a:lnTo>
                  <a:lnTo>
                    <a:pt x="254" y="16"/>
                  </a:lnTo>
                  <a:lnTo>
                    <a:pt x="258" y="19"/>
                  </a:lnTo>
                  <a:lnTo>
                    <a:pt x="262" y="23"/>
                  </a:lnTo>
                  <a:lnTo>
                    <a:pt x="265" y="24"/>
                  </a:lnTo>
                  <a:lnTo>
                    <a:pt x="270" y="26"/>
                  </a:lnTo>
                  <a:lnTo>
                    <a:pt x="273" y="27"/>
                  </a:lnTo>
                  <a:lnTo>
                    <a:pt x="275" y="29"/>
                  </a:lnTo>
                  <a:lnTo>
                    <a:pt x="278" y="32"/>
                  </a:lnTo>
                  <a:lnTo>
                    <a:pt x="280" y="34"/>
                  </a:lnTo>
                  <a:lnTo>
                    <a:pt x="283" y="35"/>
                  </a:lnTo>
                  <a:lnTo>
                    <a:pt x="283" y="38"/>
                  </a:lnTo>
                  <a:lnTo>
                    <a:pt x="284" y="42"/>
                  </a:lnTo>
                  <a:lnTo>
                    <a:pt x="286" y="43"/>
                  </a:lnTo>
                  <a:lnTo>
                    <a:pt x="288" y="46"/>
                  </a:lnTo>
                  <a:lnTo>
                    <a:pt x="288" y="48"/>
                  </a:lnTo>
                  <a:lnTo>
                    <a:pt x="288" y="49"/>
                  </a:lnTo>
                  <a:lnTo>
                    <a:pt x="288" y="258"/>
                  </a:lnTo>
                  <a:lnTo>
                    <a:pt x="288" y="261"/>
                  </a:lnTo>
                </a:path>
              </a:pathLst>
            </a:custGeom>
            <a:noFill/>
            <a:ln w="0">
              <a:solidFill>
                <a:srgbClr val="000000"/>
              </a:solidFill>
              <a:round/>
              <a:headEnd/>
              <a:tailEnd/>
            </a:ln>
          </p:spPr>
          <p:txBody>
            <a:bodyPr/>
            <a:lstStyle/>
            <a:p>
              <a:endParaRPr lang="en-US" b="0"/>
            </a:p>
          </p:txBody>
        </p:sp>
        <p:sp>
          <p:nvSpPr>
            <p:cNvPr id="8241" name="Freeform 47"/>
            <p:cNvSpPr>
              <a:spLocks/>
            </p:cNvSpPr>
            <p:nvPr/>
          </p:nvSpPr>
          <p:spPr bwMode="auto">
            <a:xfrm>
              <a:off x="3448" y="280"/>
              <a:ext cx="288" cy="50"/>
            </a:xfrm>
            <a:custGeom>
              <a:avLst/>
              <a:gdLst>
                <a:gd name="T0" fmla="*/ 0 w 288"/>
                <a:gd name="T1" fmla="*/ 0 h 50"/>
                <a:gd name="T2" fmla="*/ 0 w 288"/>
                <a:gd name="T3" fmla="*/ 1 h 50"/>
                <a:gd name="T4" fmla="*/ 0 w 288"/>
                <a:gd name="T5" fmla="*/ 5 h 50"/>
                <a:gd name="T6" fmla="*/ 2 w 288"/>
                <a:gd name="T7" fmla="*/ 8 h 50"/>
                <a:gd name="T8" fmla="*/ 3 w 288"/>
                <a:gd name="T9" fmla="*/ 11 h 50"/>
                <a:gd name="T10" fmla="*/ 3 w 288"/>
                <a:gd name="T11" fmla="*/ 12 h 50"/>
                <a:gd name="T12" fmla="*/ 6 w 288"/>
                <a:gd name="T13" fmla="*/ 14 h 50"/>
                <a:gd name="T14" fmla="*/ 8 w 288"/>
                <a:gd name="T15" fmla="*/ 17 h 50"/>
                <a:gd name="T16" fmla="*/ 11 w 288"/>
                <a:gd name="T17" fmla="*/ 19 h 50"/>
                <a:gd name="T18" fmla="*/ 13 w 288"/>
                <a:gd name="T19" fmla="*/ 20 h 50"/>
                <a:gd name="T20" fmla="*/ 16 w 288"/>
                <a:gd name="T21" fmla="*/ 22 h 50"/>
                <a:gd name="T22" fmla="*/ 21 w 288"/>
                <a:gd name="T23" fmla="*/ 27 h 50"/>
                <a:gd name="T24" fmla="*/ 24 w 288"/>
                <a:gd name="T25" fmla="*/ 28 h 50"/>
                <a:gd name="T26" fmla="*/ 29 w 288"/>
                <a:gd name="T27" fmla="*/ 30 h 50"/>
                <a:gd name="T28" fmla="*/ 32 w 288"/>
                <a:gd name="T29" fmla="*/ 31 h 50"/>
                <a:gd name="T30" fmla="*/ 36 w 288"/>
                <a:gd name="T31" fmla="*/ 33 h 50"/>
                <a:gd name="T32" fmla="*/ 41 w 288"/>
                <a:gd name="T33" fmla="*/ 35 h 50"/>
                <a:gd name="T34" fmla="*/ 46 w 288"/>
                <a:gd name="T35" fmla="*/ 36 h 50"/>
                <a:gd name="T36" fmla="*/ 51 w 288"/>
                <a:gd name="T37" fmla="*/ 38 h 50"/>
                <a:gd name="T38" fmla="*/ 57 w 288"/>
                <a:gd name="T39" fmla="*/ 39 h 50"/>
                <a:gd name="T40" fmla="*/ 63 w 288"/>
                <a:gd name="T41" fmla="*/ 41 h 50"/>
                <a:gd name="T42" fmla="*/ 68 w 288"/>
                <a:gd name="T43" fmla="*/ 44 h 50"/>
                <a:gd name="T44" fmla="*/ 74 w 288"/>
                <a:gd name="T45" fmla="*/ 44 h 50"/>
                <a:gd name="T46" fmla="*/ 81 w 288"/>
                <a:gd name="T47" fmla="*/ 46 h 50"/>
                <a:gd name="T48" fmla="*/ 87 w 288"/>
                <a:gd name="T49" fmla="*/ 47 h 50"/>
                <a:gd name="T50" fmla="*/ 93 w 288"/>
                <a:gd name="T51" fmla="*/ 47 h 50"/>
                <a:gd name="T52" fmla="*/ 100 w 288"/>
                <a:gd name="T53" fmla="*/ 49 h 50"/>
                <a:gd name="T54" fmla="*/ 114 w 288"/>
                <a:gd name="T55" fmla="*/ 49 h 50"/>
                <a:gd name="T56" fmla="*/ 122 w 288"/>
                <a:gd name="T57" fmla="*/ 50 h 50"/>
                <a:gd name="T58" fmla="*/ 164 w 288"/>
                <a:gd name="T59" fmla="*/ 50 h 50"/>
                <a:gd name="T60" fmla="*/ 171 w 288"/>
                <a:gd name="T61" fmla="*/ 49 h 50"/>
                <a:gd name="T62" fmla="*/ 185 w 288"/>
                <a:gd name="T63" fmla="*/ 49 h 50"/>
                <a:gd name="T64" fmla="*/ 193 w 288"/>
                <a:gd name="T65" fmla="*/ 47 h 50"/>
                <a:gd name="T66" fmla="*/ 199 w 288"/>
                <a:gd name="T67" fmla="*/ 47 h 50"/>
                <a:gd name="T68" fmla="*/ 205 w 288"/>
                <a:gd name="T69" fmla="*/ 46 h 50"/>
                <a:gd name="T70" fmla="*/ 212 w 288"/>
                <a:gd name="T71" fmla="*/ 44 h 50"/>
                <a:gd name="T72" fmla="*/ 217 w 288"/>
                <a:gd name="T73" fmla="*/ 44 h 50"/>
                <a:gd name="T74" fmla="*/ 223 w 288"/>
                <a:gd name="T75" fmla="*/ 41 h 50"/>
                <a:gd name="T76" fmla="*/ 229 w 288"/>
                <a:gd name="T77" fmla="*/ 39 h 50"/>
                <a:gd name="T78" fmla="*/ 234 w 288"/>
                <a:gd name="T79" fmla="*/ 38 h 50"/>
                <a:gd name="T80" fmla="*/ 239 w 288"/>
                <a:gd name="T81" fmla="*/ 36 h 50"/>
                <a:gd name="T82" fmla="*/ 245 w 288"/>
                <a:gd name="T83" fmla="*/ 35 h 50"/>
                <a:gd name="T84" fmla="*/ 250 w 288"/>
                <a:gd name="T85" fmla="*/ 33 h 50"/>
                <a:gd name="T86" fmla="*/ 254 w 288"/>
                <a:gd name="T87" fmla="*/ 31 h 50"/>
                <a:gd name="T88" fmla="*/ 258 w 288"/>
                <a:gd name="T89" fmla="*/ 30 h 50"/>
                <a:gd name="T90" fmla="*/ 262 w 288"/>
                <a:gd name="T91" fmla="*/ 28 h 50"/>
                <a:gd name="T92" fmla="*/ 265 w 288"/>
                <a:gd name="T93" fmla="*/ 27 h 50"/>
                <a:gd name="T94" fmla="*/ 270 w 288"/>
                <a:gd name="T95" fmla="*/ 22 h 50"/>
                <a:gd name="T96" fmla="*/ 273 w 288"/>
                <a:gd name="T97" fmla="*/ 20 h 50"/>
                <a:gd name="T98" fmla="*/ 275 w 288"/>
                <a:gd name="T99" fmla="*/ 19 h 50"/>
                <a:gd name="T100" fmla="*/ 278 w 288"/>
                <a:gd name="T101" fmla="*/ 17 h 50"/>
                <a:gd name="T102" fmla="*/ 280 w 288"/>
                <a:gd name="T103" fmla="*/ 14 h 50"/>
                <a:gd name="T104" fmla="*/ 283 w 288"/>
                <a:gd name="T105" fmla="*/ 12 h 50"/>
                <a:gd name="T106" fmla="*/ 283 w 288"/>
                <a:gd name="T107" fmla="*/ 11 h 50"/>
                <a:gd name="T108" fmla="*/ 284 w 288"/>
                <a:gd name="T109" fmla="*/ 8 h 50"/>
                <a:gd name="T110" fmla="*/ 286 w 288"/>
                <a:gd name="T111" fmla="*/ 5 h 50"/>
                <a:gd name="T112" fmla="*/ 288 w 288"/>
                <a:gd name="T113" fmla="*/ 1 h 50"/>
                <a:gd name="T114" fmla="*/ 288 w 288"/>
                <a:gd name="T115" fmla="*/ 0 h 5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88"/>
                <a:gd name="T175" fmla="*/ 0 h 50"/>
                <a:gd name="T176" fmla="*/ 288 w 288"/>
                <a:gd name="T177" fmla="*/ 50 h 5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88" h="50">
                  <a:moveTo>
                    <a:pt x="0" y="0"/>
                  </a:moveTo>
                  <a:lnTo>
                    <a:pt x="0" y="1"/>
                  </a:lnTo>
                  <a:lnTo>
                    <a:pt x="0" y="5"/>
                  </a:lnTo>
                  <a:lnTo>
                    <a:pt x="2" y="8"/>
                  </a:lnTo>
                  <a:lnTo>
                    <a:pt x="3" y="11"/>
                  </a:lnTo>
                  <a:lnTo>
                    <a:pt x="3" y="12"/>
                  </a:lnTo>
                  <a:lnTo>
                    <a:pt x="6" y="14"/>
                  </a:lnTo>
                  <a:lnTo>
                    <a:pt x="8" y="17"/>
                  </a:lnTo>
                  <a:lnTo>
                    <a:pt x="11" y="19"/>
                  </a:lnTo>
                  <a:lnTo>
                    <a:pt x="13" y="20"/>
                  </a:lnTo>
                  <a:lnTo>
                    <a:pt x="16" y="22"/>
                  </a:lnTo>
                  <a:lnTo>
                    <a:pt x="21" y="27"/>
                  </a:lnTo>
                  <a:lnTo>
                    <a:pt x="24" y="28"/>
                  </a:lnTo>
                  <a:lnTo>
                    <a:pt x="29" y="30"/>
                  </a:lnTo>
                  <a:lnTo>
                    <a:pt x="32" y="31"/>
                  </a:lnTo>
                  <a:lnTo>
                    <a:pt x="36" y="33"/>
                  </a:lnTo>
                  <a:lnTo>
                    <a:pt x="41" y="35"/>
                  </a:lnTo>
                  <a:lnTo>
                    <a:pt x="46" y="36"/>
                  </a:lnTo>
                  <a:lnTo>
                    <a:pt x="51" y="38"/>
                  </a:lnTo>
                  <a:lnTo>
                    <a:pt x="57" y="39"/>
                  </a:lnTo>
                  <a:lnTo>
                    <a:pt x="63" y="41"/>
                  </a:lnTo>
                  <a:lnTo>
                    <a:pt x="68" y="44"/>
                  </a:lnTo>
                  <a:lnTo>
                    <a:pt x="74" y="44"/>
                  </a:lnTo>
                  <a:lnTo>
                    <a:pt x="81" y="46"/>
                  </a:lnTo>
                  <a:lnTo>
                    <a:pt x="87" y="47"/>
                  </a:lnTo>
                  <a:lnTo>
                    <a:pt x="93" y="47"/>
                  </a:lnTo>
                  <a:lnTo>
                    <a:pt x="100" y="49"/>
                  </a:lnTo>
                  <a:lnTo>
                    <a:pt x="114" y="49"/>
                  </a:lnTo>
                  <a:lnTo>
                    <a:pt x="122" y="50"/>
                  </a:lnTo>
                  <a:lnTo>
                    <a:pt x="164" y="50"/>
                  </a:lnTo>
                  <a:lnTo>
                    <a:pt x="171" y="49"/>
                  </a:lnTo>
                  <a:lnTo>
                    <a:pt x="185" y="49"/>
                  </a:lnTo>
                  <a:lnTo>
                    <a:pt x="193" y="47"/>
                  </a:lnTo>
                  <a:lnTo>
                    <a:pt x="199" y="47"/>
                  </a:lnTo>
                  <a:lnTo>
                    <a:pt x="205" y="46"/>
                  </a:lnTo>
                  <a:lnTo>
                    <a:pt x="212" y="44"/>
                  </a:lnTo>
                  <a:lnTo>
                    <a:pt x="217" y="44"/>
                  </a:lnTo>
                  <a:lnTo>
                    <a:pt x="223" y="41"/>
                  </a:lnTo>
                  <a:lnTo>
                    <a:pt x="229" y="39"/>
                  </a:lnTo>
                  <a:lnTo>
                    <a:pt x="234" y="38"/>
                  </a:lnTo>
                  <a:lnTo>
                    <a:pt x="239" y="36"/>
                  </a:lnTo>
                  <a:lnTo>
                    <a:pt x="245" y="35"/>
                  </a:lnTo>
                  <a:lnTo>
                    <a:pt x="250" y="33"/>
                  </a:lnTo>
                  <a:lnTo>
                    <a:pt x="254" y="31"/>
                  </a:lnTo>
                  <a:lnTo>
                    <a:pt x="258" y="30"/>
                  </a:lnTo>
                  <a:lnTo>
                    <a:pt x="262" y="28"/>
                  </a:lnTo>
                  <a:lnTo>
                    <a:pt x="265" y="27"/>
                  </a:lnTo>
                  <a:lnTo>
                    <a:pt x="270" y="22"/>
                  </a:lnTo>
                  <a:lnTo>
                    <a:pt x="273" y="20"/>
                  </a:lnTo>
                  <a:lnTo>
                    <a:pt x="275" y="19"/>
                  </a:lnTo>
                  <a:lnTo>
                    <a:pt x="278" y="17"/>
                  </a:lnTo>
                  <a:lnTo>
                    <a:pt x="280" y="14"/>
                  </a:lnTo>
                  <a:lnTo>
                    <a:pt x="283" y="12"/>
                  </a:lnTo>
                  <a:lnTo>
                    <a:pt x="283" y="11"/>
                  </a:lnTo>
                  <a:lnTo>
                    <a:pt x="284" y="8"/>
                  </a:lnTo>
                  <a:lnTo>
                    <a:pt x="286" y="5"/>
                  </a:lnTo>
                  <a:lnTo>
                    <a:pt x="288" y="1"/>
                  </a:lnTo>
                  <a:lnTo>
                    <a:pt x="288" y="0"/>
                  </a:lnTo>
                </a:path>
              </a:pathLst>
            </a:custGeom>
            <a:noFill/>
            <a:ln w="0">
              <a:solidFill>
                <a:srgbClr val="000000"/>
              </a:solidFill>
              <a:round/>
              <a:headEnd/>
              <a:tailEnd/>
            </a:ln>
          </p:spPr>
          <p:txBody>
            <a:bodyPr/>
            <a:lstStyle/>
            <a:p>
              <a:endParaRPr lang="en-US" b="0"/>
            </a:p>
          </p:txBody>
        </p:sp>
        <p:sp>
          <p:nvSpPr>
            <p:cNvPr id="8242" name="Rectangle 48"/>
            <p:cNvSpPr>
              <a:spLocks noChangeArrowheads="1"/>
            </p:cNvSpPr>
            <p:nvPr/>
          </p:nvSpPr>
          <p:spPr bwMode="auto">
            <a:xfrm>
              <a:off x="3504" y="336"/>
              <a:ext cx="153"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Sales</a:t>
              </a:r>
            </a:p>
            <a:p>
              <a:pPr algn="ctr" eaLnBrk="0" hangingPunct="0"/>
              <a:r>
                <a:rPr lang="en-US" sz="900" b="0">
                  <a:solidFill>
                    <a:srgbClr val="000000"/>
                  </a:solidFill>
                </a:rPr>
                <a:t>Plan </a:t>
              </a:r>
              <a:endParaRPr lang="en-US" b="0"/>
            </a:p>
          </p:txBody>
        </p:sp>
        <p:sp>
          <p:nvSpPr>
            <p:cNvPr id="8243" name="Line 49"/>
            <p:cNvSpPr>
              <a:spLocks noChangeShapeType="1"/>
            </p:cNvSpPr>
            <p:nvPr/>
          </p:nvSpPr>
          <p:spPr bwMode="auto">
            <a:xfrm>
              <a:off x="2903" y="2675"/>
              <a:ext cx="1" cy="63"/>
            </a:xfrm>
            <a:prstGeom prst="line">
              <a:avLst/>
            </a:prstGeom>
            <a:noFill/>
            <a:ln w="12700">
              <a:solidFill>
                <a:srgbClr val="000000"/>
              </a:solidFill>
              <a:round/>
              <a:headEnd/>
              <a:tailEnd/>
            </a:ln>
          </p:spPr>
          <p:txBody>
            <a:bodyPr/>
            <a:lstStyle/>
            <a:p>
              <a:endParaRPr lang="en-US"/>
            </a:p>
          </p:txBody>
        </p:sp>
        <p:sp>
          <p:nvSpPr>
            <p:cNvPr id="8244" name="Freeform 50"/>
            <p:cNvSpPr>
              <a:spLocks/>
            </p:cNvSpPr>
            <p:nvPr/>
          </p:nvSpPr>
          <p:spPr bwMode="auto">
            <a:xfrm>
              <a:off x="2872" y="2738"/>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rgbClr val="000000"/>
            </a:solidFill>
            <a:ln w="0">
              <a:solidFill>
                <a:srgbClr val="000000"/>
              </a:solidFill>
              <a:round/>
              <a:headEnd/>
              <a:tailEnd/>
            </a:ln>
          </p:spPr>
          <p:txBody>
            <a:bodyPr/>
            <a:lstStyle/>
            <a:p>
              <a:endParaRPr lang="en-US" b="0"/>
            </a:p>
          </p:txBody>
        </p:sp>
        <p:sp>
          <p:nvSpPr>
            <p:cNvPr id="8245" name="Freeform 51"/>
            <p:cNvSpPr>
              <a:spLocks/>
            </p:cNvSpPr>
            <p:nvPr/>
          </p:nvSpPr>
          <p:spPr bwMode="auto">
            <a:xfrm>
              <a:off x="2043" y="1683"/>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chemeClr val="tx1"/>
            </a:solidFill>
            <a:ln w="0">
              <a:solidFill>
                <a:schemeClr val="tx1"/>
              </a:solidFill>
              <a:round/>
              <a:headEnd/>
              <a:tailEnd/>
            </a:ln>
          </p:spPr>
          <p:txBody>
            <a:bodyPr/>
            <a:lstStyle/>
            <a:p>
              <a:endParaRPr lang="en-US" b="0"/>
            </a:p>
          </p:txBody>
        </p:sp>
        <p:sp>
          <p:nvSpPr>
            <p:cNvPr id="8246" name="Freeform 52"/>
            <p:cNvSpPr>
              <a:spLocks/>
            </p:cNvSpPr>
            <p:nvPr/>
          </p:nvSpPr>
          <p:spPr bwMode="auto">
            <a:xfrm>
              <a:off x="3560" y="1678"/>
              <a:ext cx="63" cy="63"/>
            </a:xfrm>
            <a:custGeom>
              <a:avLst/>
              <a:gdLst>
                <a:gd name="T0" fmla="*/ 32 w 63"/>
                <a:gd name="T1" fmla="*/ 63 h 63"/>
                <a:gd name="T2" fmla="*/ 0 w 63"/>
                <a:gd name="T3" fmla="*/ 0 h 63"/>
                <a:gd name="T4" fmla="*/ 63 w 63"/>
                <a:gd name="T5" fmla="*/ 0 h 63"/>
                <a:gd name="T6" fmla="*/ 32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2" y="63"/>
                  </a:moveTo>
                  <a:lnTo>
                    <a:pt x="0" y="0"/>
                  </a:lnTo>
                  <a:lnTo>
                    <a:pt x="63" y="0"/>
                  </a:lnTo>
                  <a:lnTo>
                    <a:pt x="32" y="63"/>
                  </a:lnTo>
                  <a:close/>
                </a:path>
              </a:pathLst>
            </a:custGeom>
            <a:solidFill>
              <a:srgbClr val="000000"/>
            </a:solidFill>
            <a:ln w="0">
              <a:solidFill>
                <a:srgbClr val="000000"/>
              </a:solidFill>
              <a:round/>
              <a:headEnd/>
              <a:tailEnd/>
            </a:ln>
          </p:spPr>
          <p:txBody>
            <a:bodyPr/>
            <a:lstStyle/>
            <a:p>
              <a:endParaRPr lang="en-US" b="0"/>
            </a:p>
          </p:txBody>
        </p:sp>
        <p:sp>
          <p:nvSpPr>
            <p:cNvPr id="8247" name="Line 53"/>
            <p:cNvSpPr>
              <a:spLocks noChangeShapeType="1"/>
            </p:cNvSpPr>
            <p:nvPr/>
          </p:nvSpPr>
          <p:spPr bwMode="auto">
            <a:xfrm>
              <a:off x="2074" y="2169"/>
              <a:ext cx="829" cy="1"/>
            </a:xfrm>
            <a:prstGeom prst="line">
              <a:avLst/>
            </a:prstGeom>
            <a:noFill/>
            <a:ln w="12700">
              <a:solidFill>
                <a:schemeClr val="tx1"/>
              </a:solidFill>
              <a:round/>
              <a:headEnd/>
              <a:tailEnd/>
            </a:ln>
          </p:spPr>
          <p:txBody>
            <a:bodyPr/>
            <a:lstStyle/>
            <a:p>
              <a:endParaRPr lang="en-US"/>
            </a:p>
          </p:txBody>
        </p:sp>
        <p:sp>
          <p:nvSpPr>
            <p:cNvPr id="8248" name="Line 54"/>
            <p:cNvSpPr>
              <a:spLocks noChangeShapeType="1"/>
            </p:cNvSpPr>
            <p:nvPr/>
          </p:nvSpPr>
          <p:spPr bwMode="auto">
            <a:xfrm>
              <a:off x="2074" y="1871"/>
              <a:ext cx="1" cy="298"/>
            </a:xfrm>
            <a:prstGeom prst="line">
              <a:avLst/>
            </a:prstGeom>
            <a:noFill/>
            <a:ln w="12700">
              <a:solidFill>
                <a:schemeClr val="tx1"/>
              </a:solidFill>
              <a:round/>
              <a:headEnd/>
              <a:tailEnd/>
            </a:ln>
          </p:spPr>
          <p:txBody>
            <a:bodyPr/>
            <a:lstStyle/>
            <a:p>
              <a:endParaRPr lang="en-US"/>
            </a:p>
          </p:txBody>
        </p:sp>
        <p:sp>
          <p:nvSpPr>
            <p:cNvPr id="8249" name="Line 55"/>
            <p:cNvSpPr>
              <a:spLocks noChangeShapeType="1"/>
            </p:cNvSpPr>
            <p:nvPr/>
          </p:nvSpPr>
          <p:spPr bwMode="auto">
            <a:xfrm>
              <a:off x="2903" y="2169"/>
              <a:ext cx="1" cy="75"/>
            </a:xfrm>
            <a:prstGeom prst="line">
              <a:avLst/>
            </a:prstGeom>
            <a:noFill/>
            <a:ln w="12700">
              <a:solidFill>
                <a:srgbClr val="0000FF"/>
              </a:solidFill>
              <a:round/>
              <a:headEnd/>
              <a:tailEnd/>
            </a:ln>
          </p:spPr>
          <p:txBody>
            <a:bodyPr/>
            <a:lstStyle/>
            <a:p>
              <a:endParaRPr lang="en-US"/>
            </a:p>
          </p:txBody>
        </p:sp>
        <p:sp>
          <p:nvSpPr>
            <p:cNvPr id="8250" name="Freeform 56"/>
            <p:cNvSpPr>
              <a:spLocks/>
            </p:cNvSpPr>
            <p:nvPr/>
          </p:nvSpPr>
          <p:spPr bwMode="auto">
            <a:xfrm>
              <a:off x="2872" y="2242"/>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rgbClr val="0000FF"/>
            </a:solidFill>
            <a:ln w="0">
              <a:solidFill>
                <a:srgbClr val="0000FF"/>
              </a:solidFill>
              <a:round/>
              <a:headEnd/>
              <a:tailEnd/>
            </a:ln>
          </p:spPr>
          <p:txBody>
            <a:bodyPr/>
            <a:lstStyle/>
            <a:p>
              <a:endParaRPr lang="en-US" b="0"/>
            </a:p>
          </p:txBody>
        </p:sp>
        <p:sp>
          <p:nvSpPr>
            <p:cNvPr id="8251" name="Line 57"/>
            <p:cNvSpPr>
              <a:spLocks noChangeShapeType="1"/>
            </p:cNvSpPr>
            <p:nvPr/>
          </p:nvSpPr>
          <p:spPr bwMode="auto">
            <a:xfrm flipH="1">
              <a:off x="2903" y="2169"/>
              <a:ext cx="689" cy="1"/>
            </a:xfrm>
            <a:prstGeom prst="line">
              <a:avLst/>
            </a:prstGeom>
            <a:noFill/>
            <a:ln w="12700">
              <a:solidFill>
                <a:srgbClr val="000000"/>
              </a:solidFill>
              <a:round/>
              <a:headEnd/>
              <a:tailEnd/>
            </a:ln>
          </p:spPr>
          <p:txBody>
            <a:bodyPr/>
            <a:lstStyle/>
            <a:p>
              <a:endParaRPr lang="en-US"/>
            </a:p>
          </p:txBody>
        </p:sp>
        <p:sp>
          <p:nvSpPr>
            <p:cNvPr id="8252" name="Line 58"/>
            <p:cNvSpPr>
              <a:spLocks noChangeShapeType="1"/>
            </p:cNvSpPr>
            <p:nvPr/>
          </p:nvSpPr>
          <p:spPr bwMode="auto">
            <a:xfrm>
              <a:off x="3592" y="2005"/>
              <a:ext cx="1" cy="164"/>
            </a:xfrm>
            <a:prstGeom prst="line">
              <a:avLst/>
            </a:prstGeom>
            <a:noFill/>
            <a:ln w="12700">
              <a:solidFill>
                <a:srgbClr val="000000"/>
              </a:solidFill>
              <a:round/>
              <a:headEnd/>
              <a:tailEnd/>
            </a:ln>
          </p:spPr>
          <p:txBody>
            <a:bodyPr/>
            <a:lstStyle/>
            <a:p>
              <a:endParaRPr lang="en-US"/>
            </a:p>
          </p:txBody>
        </p:sp>
        <p:sp>
          <p:nvSpPr>
            <p:cNvPr id="8253" name="Line 59"/>
            <p:cNvSpPr>
              <a:spLocks noChangeShapeType="1"/>
            </p:cNvSpPr>
            <p:nvPr/>
          </p:nvSpPr>
          <p:spPr bwMode="auto">
            <a:xfrm>
              <a:off x="2903" y="2169"/>
              <a:ext cx="1" cy="75"/>
            </a:xfrm>
            <a:prstGeom prst="line">
              <a:avLst/>
            </a:prstGeom>
            <a:noFill/>
            <a:ln w="12700">
              <a:solidFill>
                <a:srgbClr val="000000"/>
              </a:solidFill>
              <a:round/>
              <a:headEnd/>
              <a:tailEnd/>
            </a:ln>
          </p:spPr>
          <p:txBody>
            <a:bodyPr/>
            <a:lstStyle/>
            <a:p>
              <a:endParaRPr lang="en-US"/>
            </a:p>
          </p:txBody>
        </p:sp>
        <p:sp>
          <p:nvSpPr>
            <p:cNvPr id="8254" name="Freeform 60"/>
            <p:cNvSpPr>
              <a:spLocks/>
            </p:cNvSpPr>
            <p:nvPr/>
          </p:nvSpPr>
          <p:spPr bwMode="auto">
            <a:xfrm>
              <a:off x="2872" y="2242"/>
              <a:ext cx="63" cy="63"/>
            </a:xfrm>
            <a:custGeom>
              <a:avLst/>
              <a:gdLst>
                <a:gd name="T0" fmla="*/ 31 w 63"/>
                <a:gd name="T1" fmla="*/ 63 h 63"/>
                <a:gd name="T2" fmla="*/ 0 w 63"/>
                <a:gd name="T3" fmla="*/ 0 h 63"/>
                <a:gd name="T4" fmla="*/ 63 w 63"/>
                <a:gd name="T5" fmla="*/ 0 h 63"/>
                <a:gd name="T6" fmla="*/ 31 w 63"/>
                <a:gd name="T7" fmla="*/ 63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1" y="63"/>
                  </a:moveTo>
                  <a:lnTo>
                    <a:pt x="0" y="0"/>
                  </a:lnTo>
                  <a:lnTo>
                    <a:pt x="63" y="0"/>
                  </a:lnTo>
                  <a:lnTo>
                    <a:pt x="31" y="63"/>
                  </a:lnTo>
                  <a:close/>
                </a:path>
              </a:pathLst>
            </a:custGeom>
            <a:solidFill>
              <a:srgbClr val="000000"/>
            </a:solidFill>
            <a:ln w="0">
              <a:solidFill>
                <a:srgbClr val="000000"/>
              </a:solidFill>
              <a:round/>
              <a:headEnd/>
              <a:tailEnd/>
            </a:ln>
          </p:spPr>
          <p:txBody>
            <a:bodyPr/>
            <a:lstStyle/>
            <a:p>
              <a:endParaRPr lang="en-US" b="0"/>
            </a:p>
          </p:txBody>
        </p:sp>
        <p:sp>
          <p:nvSpPr>
            <p:cNvPr id="8255" name="Line 61"/>
            <p:cNvSpPr>
              <a:spLocks noChangeShapeType="1"/>
            </p:cNvSpPr>
            <p:nvPr/>
          </p:nvSpPr>
          <p:spPr bwMode="auto">
            <a:xfrm flipV="1">
              <a:off x="2074" y="1642"/>
              <a:ext cx="2" cy="104"/>
            </a:xfrm>
            <a:prstGeom prst="line">
              <a:avLst/>
            </a:prstGeom>
            <a:noFill/>
            <a:ln w="0">
              <a:solidFill>
                <a:schemeClr val="tx1"/>
              </a:solidFill>
              <a:prstDash val="sysDot"/>
              <a:round/>
              <a:headEnd/>
              <a:tailEnd/>
            </a:ln>
          </p:spPr>
          <p:txBody>
            <a:bodyPr/>
            <a:lstStyle/>
            <a:p>
              <a:endParaRPr lang="en-US"/>
            </a:p>
          </p:txBody>
        </p:sp>
        <p:sp>
          <p:nvSpPr>
            <p:cNvPr id="8256" name="Line 62"/>
            <p:cNvSpPr>
              <a:spLocks noChangeShapeType="1"/>
            </p:cNvSpPr>
            <p:nvPr/>
          </p:nvSpPr>
          <p:spPr bwMode="auto">
            <a:xfrm flipH="1" flipV="1">
              <a:off x="2073" y="1654"/>
              <a:ext cx="1" cy="92"/>
            </a:xfrm>
            <a:prstGeom prst="line">
              <a:avLst/>
            </a:prstGeom>
            <a:noFill/>
            <a:ln w="0">
              <a:solidFill>
                <a:schemeClr val="tx1"/>
              </a:solidFill>
              <a:prstDash val="sysDot"/>
              <a:round/>
              <a:headEnd/>
              <a:tailEnd/>
            </a:ln>
          </p:spPr>
          <p:txBody>
            <a:bodyPr/>
            <a:lstStyle/>
            <a:p>
              <a:endParaRPr lang="en-US"/>
            </a:p>
          </p:txBody>
        </p:sp>
        <p:sp>
          <p:nvSpPr>
            <p:cNvPr id="8257" name="Line 63"/>
            <p:cNvSpPr>
              <a:spLocks noChangeShapeType="1"/>
            </p:cNvSpPr>
            <p:nvPr/>
          </p:nvSpPr>
          <p:spPr bwMode="auto">
            <a:xfrm>
              <a:off x="3156" y="2985"/>
              <a:ext cx="940" cy="1"/>
            </a:xfrm>
            <a:prstGeom prst="line">
              <a:avLst/>
            </a:prstGeom>
            <a:noFill/>
            <a:ln w="12700">
              <a:solidFill>
                <a:srgbClr val="000000"/>
              </a:solidFill>
              <a:round/>
              <a:headEnd/>
              <a:tailEnd/>
            </a:ln>
          </p:spPr>
          <p:txBody>
            <a:bodyPr/>
            <a:lstStyle/>
            <a:p>
              <a:endParaRPr lang="en-US"/>
            </a:p>
          </p:txBody>
        </p:sp>
        <p:sp>
          <p:nvSpPr>
            <p:cNvPr id="8258" name="Line 64"/>
            <p:cNvSpPr>
              <a:spLocks noChangeShapeType="1"/>
            </p:cNvSpPr>
            <p:nvPr/>
          </p:nvSpPr>
          <p:spPr bwMode="auto">
            <a:xfrm flipV="1">
              <a:off x="4096" y="2113"/>
              <a:ext cx="1" cy="872"/>
            </a:xfrm>
            <a:prstGeom prst="line">
              <a:avLst/>
            </a:prstGeom>
            <a:noFill/>
            <a:ln w="12700">
              <a:solidFill>
                <a:srgbClr val="000000"/>
              </a:solidFill>
              <a:round/>
              <a:headEnd/>
              <a:tailEnd/>
            </a:ln>
          </p:spPr>
          <p:txBody>
            <a:bodyPr/>
            <a:lstStyle/>
            <a:p>
              <a:endParaRPr lang="en-US"/>
            </a:p>
          </p:txBody>
        </p:sp>
        <p:sp>
          <p:nvSpPr>
            <p:cNvPr id="8259" name="Freeform 65"/>
            <p:cNvSpPr>
              <a:spLocks/>
            </p:cNvSpPr>
            <p:nvPr/>
          </p:nvSpPr>
          <p:spPr bwMode="auto">
            <a:xfrm>
              <a:off x="4064" y="2057"/>
              <a:ext cx="63" cy="63"/>
            </a:xfrm>
            <a:custGeom>
              <a:avLst/>
              <a:gdLst>
                <a:gd name="T0" fmla="*/ 32 w 63"/>
                <a:gd name="T1" fmla="*/ 0 h 63"/>
                <a:gd name="T2" fmla="*/ 63 w 63"/>
                <a:gd name="T3" fmla="*/ 63 h 63"/>
                <a:gd name="T4" fmla="*/ 0 w 63"/>
                <a:gd name="T5" fmla="*/ 63 h 63"/>
                <a:gd name="T6" fmla="*/ 32 w 63"/>
                <a:gd name="T7" fmla="*/ 0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32" y="0"/>
                  </a:moveTo>
                  <a:lnTo>
                    <a:pt x="63" y="63"/>
                  </a:lnTo>
                  <a:lnTo>
                    <a:pt x="0" y="63"/>
                  </a:lnTo>
                  <a:lnTo>
                    <a:pt x="32" y="0"/>
                  </a:lnTo>
                  <a:close/>
                </a:path>
              </a:pathLst>
            </a:custGeom>
            <a:solidFill>
              <a:srgbClr val="000000"/>
            </a:solidFill>
            <a:ln w="0">
              <a:solidFill>
                <a:srgbClr val="000000"/>
              </a:solidFill>
              <a:round/>
              <a:headEnd/>
              <a:tailEnd/>
            </a:ln>
          </p:spPr>
          <p:txBody>
            <a:bodyPr/>
            <a:lstStyle/>
            <a:p>
              <a:endParaRPr lang="en-US" b="0"/>
            </a:p>
          </p:txBody>
        </p:sp>
        <p:sp>
          <p:nvSpPr>
            <p:cNvPr id="8260" name="Line 66"/>
            <p:cNvSpPr>
              <a:spLocks noChangeShapeType="1"/>
            </p:cNvSpPr>
            <p:nvPr/>
          </p:nvSpPr>
          <p:spPr bwMode="auto">
            <a:xfrm>
              <a:off x="3843" y="1872"/>
              <a:ext cx="1" cy="1"/>
            </a:xfrm>
            <a:prstGeom prst="line">
              <a:avLst/>
            </a:prstGeom>
            <a:noFill/>
            <a:ln w="12700">
              <a:solidFill>
                <a:srgbClr val="000000"/>
              </a:solidFill>
              <a:round/>
              <a:headEnd/>
              <a:tailEnd/>
            </a:ln>
          </p:spPr>
          <p:txBody>
            <a:bodyPr/>
            <a:lstStyle/>
            <a:p>
              <a:endParaRPr lang="en-US"/>
            </a:p>
          </p:txBody>
        </p:sp>
        <p:sp>
          <p:nvSpPr>
            <p:cNvPr id="8261" name="Line 67"/>
            <p:cNvSpPr>
              <a:spLocks noChangeShapeType="1"/>
            </p:cNvSpPr>
            <p:nvPr/>
          </p:nvSpPr>
          <p:spPr bwMode="auto">
            <a:xfrm flipH="1">
              <a:off x="3843" y="1872"/>
              <a:ext cx="122" cy="1"/>
            </a:xfrm>
            <a:prstGeom prst="line">
              <a:avLst/>
            </a:prstGeom>
            <a:noFill/>
            <a:ln w="12700">
              <a:solidFill>
                <a:srgbClr val="000000"/>
              </a:solidFill>
              <a:round/>
              <a:headEnd/>
              <a:tailEnd/>
            </a:ln>
          </p:spPr>
          <p:txBody>
            <a:bodyPr/>
            <a:lstStyle/>
            <a:p>
              <a:endParaRPr lang="en-US"/>
            </a:p>
          </p:txBody>
        </p:sp>
        <p:sp>
          <p:nvSpPr>
            <p:cNvPr id="8262" name="Line 68"/>
            <p:cNvSpPr>
              <a:spLocks noChangeShapeType="1"/>
            </p:cNvSpPr>
            <p:nvPr/>
          </p:nvSpPr>
          <p:spPr bwMode="auto">
            <a:xfrm>
              <a:off x="3843" y="1872"/>
              <a:ext cx="8" cy="1"/>
            </a:xfrm>
            <a:prstGeom prst="line">
              <a:avLst/>
            </a:prstGeom>
            <a:noFill/>
            <a:ln w="12700">
              <a:solidFill>
                <a:srgbClr val="000000"/>
              </a:solidFill>
              <a:round/>
              <a:headEnd/>
              <a:tailEnd/>
            </a:ln>
          </p:spPr>
          <p:txBody>
            <a:bodyPr/>
            <a:lstStyle/>
            <a:p>
              <a:endParaRPr lang="en-US"/>
            </a:p>
          </p:txBody>
        </p:sp>
        <p:sp>
          <p:nvSpPr>
            <p:cNvPr id="8263" name="Freeform 69"/>
            <p:cNvSpPr>
              <a:spLocks/>
            </p:cNvSpPr>
            <p:nvPr/>
          </p:nvSpPr>
          <p:spPr bwMode="auto">
            <a:xfrm>
              <a:off x="3789" y="1841"/>
              <a:ext cx="63" cy="63"/>
            </a:xfrm>
            <a:custGeom>
              <a:avLst/>
              <a:gdLst>
                <a:gd name="T0" fmla="*/ 0 w 63"/>
                <a:gd name="T1" fmla="*/ 31 h 63"/>
                <a:gd name="T2" fmla="*/ 63 w 63"/>
                <a:gd name="T3" fmla="*/ 0 h 63"/>
                <a:gd name="T4" fmla="*/ 63 w 63"/>
                <a:gd name="T5" fmla="*/ 63 h 63"/>
                <a:gd name="T6" fmla="*/ 0 w 63"/>
                <a:gd name="T7" fmla="*/ 31 h 63"/>
                <a:gd name="T8" fmla="*/ 0 60000 65536"/>
                <a:gd name="T9" fmla="*/ 0 60000 65536"/>
                <a:gd name="T10" fmla="*/ 0 60000 65536"/>
                <a:gd name="T11" fmla="*/ 0 60000 65536"/>
                <a:gd name="T12" fmla="*/ 0 w 63"/>
                <a:gd name="T13" fmla="*/ 0 h 63"/>
                <a:gd name="T14" fmla="*/ 63 w 63"/>
                <a:gd name="T15" fmla="*/ 63 h 63"/>
              </a:gdLst>
              <a:ahLst/>
              <a:cxnLst>
                <a:cxn ang="T8">
                  <a:pos x="T0" y="T1"/>
                </a:cxn>
                <a:cxn ang="T9">
                  <a:pos x="T2" y="T3"/>
                </a:cxn>
                <a:cxn ang="T10">
                  <a:pos x="T4" y="T5"/>
                </a:cxn>
                <a:cxn ang="T11">
                  <a:pos x="T6" y="T7"/>
                </a:cxn>
              </a:cxnLst>
              <a:rect l="T12" t="T13" r="T14" b="T15"/>
              <a:pathLst>
                <a:path w="63" h="63">
                  <a:moveTo>
                    <a:pt x="0" y="31"/>
                  </a:moveTo>
                  <a:lnTo>
                    <a:pt x="63" y="0"/>
                  </a:lnTo>
                  <a:lnTo>
                    <a:pt x="63" y="63"/>
                  </a:lnTo>
                  <a:lnTo>
                    <a:pt x="0" y="31"/>
                  </a:lnTo>
                  <a:close/>
                </a:path>
              </a:pathLst>
            </a:custGeom>
            <a:solidFill>
              <a:srgbClr val="000000"/>
            </a:solidFill>
            <a:ln w="0">
              <a:solidFill>
                <a:srgbClr val="000000"/>
              </a:solidFill>
              <a:round/>
              <a:headEnd/>
              <a:tailEnd/>
            </a:ln>
          </p:spPr>
          <p:txBody>
            <a:bodyPr/>
            <a:lstStyle/>
            <a:p>
              <a:endParaRPr lang="en-US" b="0"/>
            </a:p>
          </p:txBody>
        </p:sp>
        <p:sp>
          <p:nvSpPr>
            <p:cNvPr id="8264" name="Line 70"/>
            <p:cNvSpPr>
              <a:spLocks noChangeShapeType="1"/>
            </p:cNvSpPr>
            <p:nvPr/>
          </p:nvSpPr>
          <p:spPr bwMode="auto">
            <a:xfrm flipV="1">
              <a:off x="2074" y="1653"/>
              <a:ext cx="5" cy="93"/>
            </a:xfrm>
            <a:prstGeom prst="line">
              <a:avLst/>
            </a:prstGeom>
            <a:noFill/>
            <a:ln w="0">
              <a:solidFill>
                <a:schemeClr val="tx1"/>
              </a:solidFill>
              <a:prstDash val="sysDot"/>
              <a:round/>
              <a:headEnd/>
              <a:tailEnd/>
            </a:ln>
          </p:spPr>
          <p:txBody>
            <a:bodyPr/>
            <a:lstStyle/>
            <a:p>
              <a:endParaRPr lang="en-US"/>
            </a:p>
          </p:txBody>
        </p:sp>
        <p:sp>
          <p:nvSpPr>
            <p:cNvPr id="8265" name="Rectangle 71"/>
            <p:cNvSpPr>
              <a:spLocks noChangeArrowheads="1"/>
            </p:cNvSpPr>
            <p:nvPr/>
          </p:nvSpPr>
          <p:spPr bwMode="auto">
            <a:xfrm>
              <a:off x="1889" y="1746"/>
              <a:ext cx="372" cy="253"/>
            </a:xfrm>
            <a:prstGeom prst="rect">
              <a:avLst/>
            </a:prstGeom>
            <a:solidFill>
              <a:srgbClr val="FFFFFF"/>
            </a:solidFill>
            <a:ln w="0">
              <a:solidFill>
                <a:schemeClr val="tx1"/>
              </a:solidFill>
              <a:miter lim="800000"/>
              <a:headEnd/>
              <a:tailEnd/>
            </a:ln>
          </p:spPr>
          <p:txBody>
            <a:bodyPr/>
            <a:lstStyle/>
            <a:p>
              <a:endParaRPr lang="en-US" b="0"/>
            </a:p>
          </p:txBody>
        </p:sp>
        <p:sp>
          <p:nvSpPr>
            <p:cNvPr id="8266" name="Rectangle 72"/>
            <p:cNvSpPr>
              <a:spLocks noChangeArrowheads="1"/>
            </p:cNvSpPr>
            <p:nvPr/>
          </p:nvSpPr>
          <p:spPr bwMode="auto">
            <a:xfrm>
              <a:off x="1934" y="1790"/>
              <a:ext cx="261" cy="165"/>
            </a:xfrm>
            <a:prstGeom prst="rect">
              <a:avLst/>
            </a:prstGeom>
            <a:noFill/>
            <a:ln w="9525">
              <a:noFill/>
              <a:miter lim="800000"/>
              <a:headEnd/>
              <a:tailEnd/>
            </a:ln>
          </p:spPr>
          <p:txBody>
            <a:bodyPr wrap="none" lIns="0" tIns="0" rIns="0" bIns="0">
              <a:spAutoFit/>
            </a:bodyPr>
            <a:lstStyle/>
            <a:p>
              <a:pPr eaLnBrk="0" hangingPunct="0"/>
              <a:r>
                <a:rPr lang="en-US" sz="1700" b="0"/>
                <a:t>CRP</a:t>
              </a:r>
              <a:endParaRPr lang="en-US" b="0"/>
            </a:p>
          </p:txBody>
        </p:sp>
        <p:sp>
          <p:nvSpPr>
            <p:cNvPr id="8267" name="Freeform 73"/>
            <p:cNvSpPr>
              <a:spLocks/>
            </p:cNvSpPr>
            <p:nvPr/>
          </p:nvSpPr>
          <p:spPr bwMode="auto">
            <a:xfrm>
              <a:off x="3965" y="1688"/>
              <a:ext cx="263" cy="369"/>
            </a:xfrm>
            <a:custGeom>
              <a:avLst/>
              <a:gdLst>
                <a:gd name="T0" fmla="*/ 263 w 263"/>
                <a:gd name="T1" fmla="*/ 311 h 369"/>
                <a:gd name="T2" fmla="*/ 260 w 263"/>
                <a:gd name="T3" fmla="*/ 317 h 369"/>
                <a:gd name="T4" fmla="*/ 257 w 263"/>
                <a:gd name="T5" fmla="*/ 328 h 369"/>
                <a:gd name="T6" fmla="*/ 252 w 263"/>
                <a:gd name="T7" fmla="*/ 331 h 369"/>
                <a:gd name="T8" fmla="*/ 247 w 263"/>
                <a:gd name="T9" fmla="*/ 338 h 369"/>
                <a:gd name="T10" fmla="*/ 240 w 263"/>
                <a:gd name="T11" fmla="*/ 342 h 369"/>
                <a:gd name="T12" fmla="*/ 232 w 263"/>
                <a:gd name="T13" fmla="*/ 346 h 369"/>
                <a:gd name="T14" fmla="*/ 224 w 263"/>
                <a:gd name="T15" fmla="*/ 352 h 369"/>
                <a:gd name="T16" fmla="*/ 214 w 263"/>
                <a:gd name="T17" fmla="*/ 353 h 369"/>
                <a:gd name="T18" fmla="*/ 205 w 263"/>
                <a:gd name="T19" fmla="*/ 358 h 369"/>
                <a:gd name="T20" fmla="*/ 194 w 263"/>
                <a:gd name="T21" fmla="*/ 360 h 369"/>
                <a:gd name="T22" fmla="*/ 181 w 263"/>
                <a:gd name="T23" fmla="*/ 365 h 369"/>
                <a:gd name="T24" fmla="*/ 169 w 263"/>
                <a:gd name="T25" fmla="*/ 366 h 369"/>
                <a:gd name="T26" fmla="*/ 151 w 263"/>
                <a:gd name="T27" fmla="*/ 369 h 369"/>
                <a:gd name="T28" fmla="*/ 104 w 263"/>
                <a:gd name="T29" fmla="*/ 366 h 369"/>
                <a:gd name="T30" fmla="*/ 85 w 263"/>
                <a:gd name="T31" fmla="*/ 365 h 369"/>
                <a:gd name="T32" fmla="*/ 74 w 263"/>
                <a:gd name="T33" fmla="*/ 363 h 369"/>
                <a:gd name="T34" fmla="*/ 63 w 263"/>
                <a:gd name="T35" fmla="*/ 360 h 369"/>
                <a:gd name="T36" fmla="*/ 52 w 263"/>
                <a:gd name="T37" fmla="*/ 357 h 369"/>
                <a:gd name="T38" fmla="*/ 42 w 263"/>
                <a:gd name="T39" fmla="*/ 352 h 369"/>
                <a:gd name="T40" fmla="*/ 33 w 263"/>
                <a:gd name="T41" fmla="*/ 349 h 369"/>
                <a:gd name="T42" fmla="*/ 25 w 263"/>
                <a:gd name="T43" fmla="*/ 344 h 369"/>
                <a:gd name="T44" fmla="*/ 19 w 263"/>
                <a:gd name="T45" fmla="*/ 339 h 369"/>
                <a:gd name="T46" fmla="*/ 12 w 263"/>
                <a:gd name="T47" fmla="*/ 336 h 369"/>
                <a:gd name="T48" fmla="*/ 6 w 263"/>
                <a:gd name="T49" fmla="*/ 330 h 369"/>
                <a:gd name="T50" fmla="*/ 1 w 263"/>
                <a:gd name="T51" fmla="*/ 322 h 369"/>
                <a:gd name="T52" fmla="*/ 0 w 263"/>
                <a:gd name="T53" fmla="*/ 316 h 369"/>
                <a:gd name="T54" fmla="*/ 0 w 263"/>
                <a:gd name="T55" fmla="*/ 309 h 369"/>
                <a:gd name="T56" fmla="*/ 0 w 263"/>
                <a:gd name="T57" fmla="*/ 58 h 369"/>
                <a:gd name="T58" fmla="*/ 0 w 263"/>
                <a:gd name="T59" fmla="*/ 55 h 369"/>
                <a:gd name="T60" fmla="*/ 1 w 263"/>
                <a:gd name="T61" fmla="*/ 49 h 369"/>
                <a:gd name="T62" fmla="*/ 3 w 263"/>
                <a:gd name="T63" fmla="*/ 42 h 369"/>
                <a:gd name="T64" fmla="*/ 6 w 263"/>
                <a:gd name="T65" fmla="*/ 38 h 369"/>
                <a:gd name="T66" fmla="*/ 12 w 263"/>
                <a:gd name="T67" fmla="*/ 31 h 369"/>
                <a:gd name="T68" fmla="*/ 19 w 263"/>
                <a:gd name="T69" fmla="*/ 28 h 369"/>
                <a:gd name="T70" fmla="*/ 25 w 263"/>
                <a:gd name="T71" fmla="*/ 22 h 369"/>
                <a:gd name="T72" fmla="*/ 33 w 263"/>
                <a:gd name="T73" fmla="*/ 17 h 369"/>
                <a:gd name="T74" fmla="*/ 42 w 263"/>
                <a:gd name="T75" fmla="*/ 14 h 369"/>
                <a:gd name="T76" fmla="*/ 52 w 263"/>
                <a:gd name="T77" fmla="*/ 11 h 369"/>
                <a:gd name="T78" fmla="*/ 63 w 263"/>
                <a:gd name="T79" fmla="*/ 8 h 369"/>
                <a:gd name="T80" fmla="*/ 74 w 263"/>
                <a:gd name="T81" fmla="*/ 4 h 369"/>
                <a:gd name="T82" fmla="*/ 85 w 263"/>
                <a:gd name="T83" fmla="*/ 3 h 369"/>
                <a:gd name="T84" fmla="*/ 104 w 263"/>
                <a:gd name="T85" fmla="*/ 1 h 369"/>
                <a:gd name="T86" fmla="*/ 151 w 263"/>
                <a:gd name="T87" fmla="*/ 0 h 369"/>
                <a:gd name="T88" fmla="*/ 169 w 263"/>
                <a:gd name="T89" fmla="*/ 1 h 369"/>
                <a:gd name="T90" fmla="*/ 181 w 263"/>
                <a:gd name="T91" fmla="*/ 3 h 369"/>
                <a:gd name="T92" fmla="*/ 194 w 263"/>
                <a:gd name="T93" fmla="*/ 4 h 369"/>
                <a:gd name="T94" fmla="*/ 205 w 263"/>
                <a:gd name="T95" fmla="*/ 9 h 369"/>
                <a:gd name="T96" fmla="*/ 214 w 263"/>
                <a:gd name="T97" fmla="*/ 14 h 369"/>
                <a:gd name="T98" fmla="*/ 224 w 263"/>
                <a:gd name="T99" fmla="*/ 15 h 369"/>
                <a:gd name="T100" fmla="*/ 232 w 263"/>
                <a:gd name="T101" fmla="*/ 20 h 369"/>
                <a:gd name="T102" fmla="*/ 240 w 263"/>
                <a:gd name="T103" fmla="*/ 25 h 369"/>
                <a:gd name="T104" fmla="*/ 247 w 263"/>
                <a:gd name="T105" fmla="*/ 30 h 369"/>
                <a:gd name="T106" fmla="*/ 252 w 263"/>
                <a:gd name="T107" fmla="*/ 34 h 369"/>
                <a:gd name="T108" fmla="*/ 257 w 263"/>
                <a:gd name="T109" fmla="*/ 41 h 369"/>
                <a:gd name="T110" fmla="*/ 260 w 263"/>
                <a:gd name="T111" fmla="*/ 44 h 369"/>
                <a:gd name="T112" fmla="*/ 262 w 263"/>
                <a:gd name="T113" fmla="*/ 50 h 369"/>
                <a:gd name="T114" fmla="*/ 263 w 263"/>
                <a:gd name="T115" fmla="*/ 57 h 369"/>
                <a:gd name="T116" fmla="*/ 263 w 263"/>
                <a:gd name="T117" fmla="*/ 305 h 3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3"/>
                <a:gd name="T178" fmla="*/ 0 h 369"/>
                <a:gd name="T179" fmla="*/ 263 w 263"/>
                <a:gd name="T180" fmla="*/ 369 h 36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3" h="369">
                  <a:moveTo>
                    <a:pt x="263" y="309"/>
                  </a:moveTo>
                  <a:lnTo>
                    <a:pt x="263" y="311"/>
                  </a:lnTo>
                  <a:lnTo>
                    <a:pt x="262" y="316"/>
                  </a:lnTo>
                  <a:lnTo>
                    <a:pt x="260" y="317"/>
                  </a:lnTo>
                  <a:lnTo>
                    <a:pt x="260" y="322"/>
                  </a:lnTo>
                  <a:lnTo>
                    <a:pt x="257" y="328"/>
                  </a:lnTo>
                  <a:lnTo>
                    <a:pt x="255" y="330"/>
                  </a:lnTo>
                  <a:lnTo>
                    <a:pt x="252" y="331"/>
                  </a:lnTo>
                  <a:lnTo>
                    <a:pt x="249" y="336"/>
                  </a:lnTo>
                  <a:lnTo>
                    <a:pt x="247" y="338"/>
                  </a:lnTo>
                  <a:lnTo>
                    <a:pt x="243" y="339"/>
                  </a:lnTo>
                  <a:lnTo>
                    <a:pt x="240" y="342"/>
                  </a:lnTo>
                  <a:lnTo>
                    <a:pt x="236" y="344"/>
                  </a:lnTo>
                  <a:lnTo>
                    <a:pt x="232" y="346"/>
                  </a:lnTo>
                  <a:lnTo>
                    <a:pt x="229" y="349"/>
                  </a:lnTo>
                  <a:lnTo>
                    <a:pt x="224" y="352"/>
                  </a:lnTo>
                  <a:lnTo>
                    <a:pt x="219" y="352"/>
                  </a:lnTo>
                  <a:lnTo>
                    <a:pt x="214" y="353"/>
                  </a:lnTo>
                  <a:lnTo>
                    <a:pt x="210" y="357"/>
                  </a:lnTo>
                  <a:lnTo>
                    <a:pt x="205" y="358"/>
                  </a:lnTo>
                  <a:lnTo>
                    <a:pt x="199" y="360"/>
                  </a:lnTo>
                  <a:lnTo>
                    <a:pt x="194" y="360"/>
                  </a:lnTo>
                  <a:lnTo>
                    <a:pt x="187" y="363"/>
                  </a:lnTo>
                  <a:lnTo>
                    <a:pt x="181" y="365"/>
                  </a:lnTo>
                  <a:lnTo>
                    <a:pt x="176" y="365"/>
                  </a:lnTo>
                  <a:lnTo>
                    <a:pt x="169" y="366"/>
                  </a:lnTo>
                  <a:lnTo>
                    <a:pt x="156" y="366"/>
                  </a:lnTo>
                  <a:lnTo>
                    <a:pt x="151" y="369"/>
                  </a:lnTo>
                  <a:lnTo>
                    <a:pt x="110" y="369"/>
                  </a:lnTo>
                  <a:lnTo>
                    <a:pt x="104" y="366"/>
                  </a:lnTo>
                  <a:lnTo>
                    <a:pt x="91" y="366"/>
                  </a:lnTo>
                  <a:lnTo>
                    <a:pt x="85" y="365"/>
                  </a:lnTo>
                  <a:lnTo>
                    <a:pt x="80" y="365"/>
                  </a:lnTo>
                  <a:lnTo>
                    <a:pt x="74" y="363"/>
                  </a:lnTo>
                  <a:lnTo>
                    <a:pt x="67" y="360"/>
                  </a:lnTo>
                  <a:lnTo>
                    <a:pt x="63" y="360"/>
                  </a:lnTo>
                  <a:lnTo>
                    <a:pt x="56" y="358"/>
                  </a:lnTo>
                  <a:lnTo>
                    <a:pt x="52" y="357"/>
                  </a:lnTo>
                  <a:lnTo>
                    <a:pt x="47" y="353"/>
                  </a:lnTo>
                  <a:lnTo>
                    <a:pt x="42" y="352"/>
                  </a:lnTo>
                  <a:lnTo>
                    <a:pt x="37" y="352"/>
                  </a:lnTo>
                  <a:lnTo>
                    <a:pt x="33" y="349"/>
                  </a:lnTo>
                  <a:lnTo>
                    <a:pt x="30" y="346"/>
                  </a:lnTo>
                  <a:lnTo>
                    <a:pt x="25" y="344"/>
                  </a:lnTo>
                  <a:lnTo>
                    <a:pt x="22" y="342"/>
                  </a:lnTo>
                  <a:lnTo>
                    <a:pt x="19" y="339"/>
                  </a:lnTo>
                  <a:lnTo>
                    <a:pt x="14" y="338"/>
                  </a:lnTo>
                  <a:lnTo>
                    <a:pt x="12" y="336"/>
                  </a:lnTo>
                  <a:lnTo>
                    <a:pt x="9" y="331"/>
                  </a:lnTo>
                  <a:lnTo>
                    <a:pt x="6" y="330"/>
                  </a:lnTo>
                  <a:lnTo>
                    <a:pt x="4" y="328"/>
                  </a:lnTo>
                  <a:lnTo>
                    <a:pt x="1" y="322"/>
                  </a:lnTo>
                  <a:lnTo>
                    <a:pt x="1" y="317"/>
                  </a:lnTo>
                  <a:lnTo>
                    <a:pt x="0" y="316"/>
                  </a:lnTo>
                  <a:lnTo>
                    <a:pt x="0" y="311"/>
                  </a:lnTo>
                  <a:lnTo>
                    <a:pt x="0" y="309"/>
                  </a:lnTo>
                  <a:lnTo>
                    <a:pt x="0" y="308"/>
                  </a:lnTo>
                  <a:lnTo>
                    <a:pt x="0" y="58"/>
                  </a:lnTo>
                  <a:lnTo>
                    <a:pt x="0" y="57"/>
                  </a:lnTo>
                  <a:lnTo>
                    <a:pt x="0" y="55"/>
                  </a:lnTo>
                  <a:lnTo>
                    <a:pt x="0" y="50"/>
                  </a:lnTo>
                  <a:lnTo>
                    <a:pt x="1" y="49"/>
                  </a:lnTo>
                  <a:lnTo>
                    <a:pt x="1" y="44"/>
                  </a:lnTo>
                  <a:lnTo>
                    <a:pt x="3" y="42"/>
                  </a:lnTo>
                  <a:lnTo>
                    <a:pt x="4" y="41"/>
                  </a:lnTo>
                  <a:lnTo>
                    <a:pt x="6" y="38"/>
                  </a:lnTo>
                  <a:lnTo>
                    <a:pt x="9" y="34"/>
                  </a:lnTo>
                  <a:lnTo>
                    <a:pt x="12" y="31"/>
                  </a:lnTo>
                  <a:lnTo>
                    <a:pt x="14" y="30"/>
                  </a:lnTo>
                  <a:lnTo>
                    <a:pt x="19" y="28"/>
                  </a:lnTo>
                  <a:lnTo>
                    <a:pt x="22" y="25"/>
                  </a:lnTo>
                  <a:lnTo>
                    <a:pt x="25" y="22"/>
                  </a:lnTo>
                  <a:lnTo>
                    <a:pt x="30" y="20"/>
                  </a:lnTo>
                  <a:lnTo>
                    <a:pt x="33" y="17"/>
                  </a:lnTo>
                  <a:lnTo>
                    <a:pt x="37" y="15"/>
                  </a:lnTo>
                  <a:lnTo>
                    <a:pt x="42" y="14"/>
                  </a:lnTo>
                  <a:lnTo>
                    <a:pt x="47" y="14"/>
                  </a:lnTo>
                  <a:lnTo>
                    <a:pt x="52" y="11"/>
                  </a:lnTo>
                  <a:lnTo>
                    <a:pt x="56" y="9"/>
                  </a:lnTo>
                  <a:lnTo>
                    <a:pt x="63" y="8"/>
                  </a:lnTo>
                  <a:lnTo>
                    <a:pt x="67" y="4"/>
                  </a:lnTo>
                  <a:lnTo>
                    <a:pt x="74" y="4"/>
                  </a:lnTo>
                  <a:lnTo>
                    <a:pt x="80" y="3"/>
                  </a:lnTo>
                  <a:lnTo>
                    <a:pt x="85" y="3"/>
                  </a:lnTo>
                  <a:lnTo>
                    <a:pt x="91" y="1"/>
                  </a:lnTo>
                  <a:lnTo>
                    <a:pt x="104" y="1"/>
                  </a:lnTo>
                  <a:lnTo>
                    <a:pt x="110" y="0"/>
                  </a:lnTo>
                  <a:lnTo>
                    <a:pt x="151" y="0"/>
                  </a:lnTo>
                  <a:lnTo>
                    <a:pt x="156" y="1"/>
                  </a:lnTo>
                  <a:lnTo>
                    <a:pt x="169" y="1"/>
                  </a:lnTo>
                  <a:lnTo>
                    <a:pt x="176" y="3"/>
                  </a:lnTo>
                  <a:lnTo>
                    <a:pt x="181" y="3"/>
                  </a:lnTo>
                  <a:lnTo>
                    <a:pt x="187" y="4"/>
                  </a:lnTo>
                  <a:lnTo>
                    <a:pt x="194" y="4"/>
                  </a:lnTo>
                  <a:lnTo>
                    <a:pt x="199" y="8"/>
                  </a:lnTo>
                  <a:lnTo>
                    <a:pt x="205" y="9"/>
                  </a:lnTo>
                  <a:lnTo>
                    <a:pt x="210" y="11"/>
                  </a:lnTo>
                  <a:lnTo>
                    <a:pt x="214" y="14"/>
                  </a:lnTo>
                  <a:lnTo>
                    <a:pt x="219" y="14"/>
                  </a:lnTo>
                  <a:lnTo>
                    <a:pt x="224" y="15"/>
                  </a:lnTo>
                  <a:lnTo>
                    <a:pt x="229" y="17"/>
                  </a:lnTo>
                  <a:lnTo>
                    <a:pt x="232" y="20"/>
                  </a:lnTo>
                  <a:lnTo>
                    <a:pt x="236" y="22"/>
                  </a:lnTo>
                  <a:lnTo>
                    <a:pt x="240" y="25"/>
                  </a:lnTo>
                  <a:lnTo>
                    <a:pt x="243" y="28"/>
                  </a:lnTo>
                  <a:lnTo>
                    <a:pt x="247" y="30"/>
                  </a:lnTo>
                  <a:lnTo>
                    <a:pt x="249" y="31"/>
                  </a:lnTo>
                  <a:lnTo>
                    <a:pt x="252" y="34"/>
                  </a:lnTo>
                  <a:lnTo>
                    <a:pt x="255" y="38"/>
                  </a:lnTo>
                  <a:lnTo>
                    <a:pt x="257" y="41"/>
                  </a:lnTo>
                  <a:lnTo>
                    <a:pt x="259" y="42"/>
                  </a:lnTo>
                  <a:lnTo>
                    <a:pt x="260" y="44"/>
                  </a:lnTo>
                  <a:lnTo>
                    <a:pt x="260" y="49"/>
                  </a:lnTo>
                  <a:lnTo>
                    <a:pt x="262" y="50"/>
                  </a:lnTo>
                  <a:lnTo>
                    <a:pt x="263" y="55"/>
                  </a:lnTo>
                  <a:lnTo>
                    <a:pt x="263" y="57"/>
                  </a:lnTo>
                  <a:lnTo>
                    <a:pt x="263" y="58"/>
                  </a:lnTo>
                  <a:lnTo>
                    <a:pt x="263" y="305"/>
                  </a:lnTo>
                  <a:lnTo>
                    <a:pt x="263" y="309"/>
                  </a:lnTo>
                  <a:close/>
                </a:path>
              </a:pathLst>
            </a:custGeom>
            <a:solidFill>
              <a:srgbClr val="FFFFFF"/>
            </a:solidFill>
            <a:ln w="0">
              <a:solidFill>
                <a:srgbClr val="000000"/>
              </a:solidFill>
              <a:round/>
              <a:headEnd/>
              <a:tailEnd/>
            </a:ln>
          </p:spPr>
          <p:txBody>
            <a:bodyPr/>
            <a:lstStyle/>
            <a:p>
              <a:endParaRPr lang="en-US" b="0"/>
            </a:p>
          </p:txBody>
        </p:sp>
        <p:sp>
          <p:nvSpPr>
            <p:cNvPr id="8268" name="Freeform 74"/>
            <p:cNvSpPr>
              <a:spLocks/>
            </p:cNvSpPr>
            <p:nvPr/>
          </p:nvSpPr>
          <p:spPr bwMode="auto">
            <a:xfrm>
              <a:off x="3965" y="1688"/>
              <a:ext cx="263" cy="369"/>
            </a:xfrm>
            <a:custGeom>
              <a:avLst/>
              <a:gdLst>
                <a:gd name="T0" fmla="*/ 263 w 263"/>
                <a:gd name="T1" fmla="*/ 311 h 369"/>
                <a:gd name="T2" fmla="*/ 260 w 263"/>
                <a:gd name="T3" fmla="*/ 317 h 369"/>
                <a:gd name="T4" fmla="*/ 257 w 263"/>
                <a:gd name="T5" fmla="*/ 328 h 369"/>
                <a:gd name="T6" fmla="*/ 252 w 263"/>
                <a:gd name="T7" fmla="*/ 331 h 369"/>
                <a:gd name="T8" fmla="*/ 247 w 263"/>
                <a:gd name="T9" fmla="*/ 338 h 369"/>
                <a:gd name="T10" fmla="*/ 240 w 263"/>
                <a:gd name="T11" fmla="*/ 342 h 369"/>
                <a:gd name="T12" fmla="*/ 232 w 263"/>
                <a:gd name="T13" fmla="*/ 346 h 369"/>
                <a:gd name="T14" fmla="*/ 224 w 263"/>
                <a:gd name="T15" fmla="*/ 352 h 369"/>
                <a:gd name="T16" fmla="*/ 214 w 263"/>
                <a:gd name="T17" fmla="*/ 353 h 369"/>
                <a:gd name="T18" fmla="*/ 205 w 263"/>
                <a:gd name="T19" fmla="*/ 358 h 369"/>
                <a:gd name="T20" fmla="*/ 194 w 263"/>
                <a:gd name="T21" fmla="*/ 360 h 369"/>
                <a:gd name="T22" fmla="*/ 181 w 263"/>
                <a:gd name="T23" fmla="*/ 365 h 369"/>
                <a:gd name="T24" fmla="*/ 169 w 263"/>
                <a:gd name="T25" fmla="*/ 366 h 369"/>
                <a:gd name="T26" fmla="*/ 151 w 263"/>
                <a:gd name="T27" fmla="*/ 369 h 369"/>
                <a:gd name="T28" fmla="*/ 104 w 263"/>
                <a:gd name="T29" fmla="*/ 366 h 369"/>
                <a:gd name="T30" fmla="*/ 85 w 263"/>
                <a:gd name="T31" fmla="*/ 365 h 369"/>
                <a:gd name="T32" fmla="*/ 74 w 263"/>
                <a:gd name="T33" fmla="*/ 363 h 369"/>
                <a:gd name="T34" fmla="*/ 63 w 263"/>
                <a:gd name="T35" fmla="*/ 360 h 369"/>
                <a:gd name="T36" fmla="*/ 52 w 263"/>
                <a:gd name="T37" fmla="*/ 357 h 369"/>
                <a:gd name="T38" fmla="*/ 42 w 263"/>
                <a:gd name="T39" fmla="*/ 352 h 369"/>
                <a:gd name="T40" fmla="*/ 33 w 263"/>
                <a:gd name="T41" fmla="*/ 349 h 369"/>
                <a:gd name="T42" fmla="*/ 25 w 263"/>
                <a:gd name="T43" fmla="*/ 344 h 369"/>
                <a:gd name="T44" fmla="*/ 19 w 263"/>
                <a:gd name="T45" fmla="*/ 339 h 369"/>
                <a:gd name="T46" fmla="*/ 12 w 263"/>
                <a:gd name="T47" fmla="*/ 336 h 369"/>
                <a:gd name="T48" fmla="*/ 6 w 263"/>
                <a:gd name="T49" fmla="*/ 330 h 369"/>
                <a:gd name="T50" fmla="*/ 1 w 263"/>
                <a:gd name="T51" fmla="*/ 322 h 369"/>
                <a:gd name="T52" fmla="*/ 0 w 263"/>
                <a:gd name="T53" fmla="*/ 316 h 369"/>
                <a:gd name="T54" fmla="*/ 0 w 263"/>
                <a:gd name="T55" fmla="*/ 309 h 369"/>
                <a:gd name="T56" fmla="*/ 0 w 263"/>
                <a:gd name="T57" fmla="*/ 58 h 369"/>
                <a:gd name="T58" fmla="*/ 0 w 263"/>
                <a:gd name="T59" fmla="*/ 55 h 369"/>
                <a:gd name="T60" fmla="*/ 1 w 263"/>
                <a:gd name="T61" fmla="*/ 49 h 369"/>
                <a:gd name="T62" fmla="*/ 3 w 263"/>
                <a:gd name="T63" fmla="*/ 42 h 369"/>
                <a:gd name="T64" fmla="*/ 6 w 263"/>
                <a:gd name="T65" fmla="*/ 38 h 369"/>
                <a:gd name="T66" fmla="*/ 12 w 263"/>
                <a:gd name="T67" fmla="*/ 31 h 369"/>
                <a:gd name="T68" fmla="*/ 19 w 263"/>
                <a:gd name="T69" fmla="*/ 28 h 369"/>
                <a:gd name="T70" fmla="*/ 25 w 263"/>
                <a:gd name="T71" fmla="*/ 22 h 369"/>
                <a:gd name="T72" fmla="*/ 33 w 263"/>
                <a:gd name="T73" fmla="*/ 17 h 369"/>
                <a:gd name="T74" fmla="*/ 42 w 263"/>
                <a:gd name="T75" fmla="*/ 14 h 369"/>
                <a:gd name="T76" fmla="*/ 52 w 263"/>
                <a:gd name="T77" fmla="*/ 11 h 369"/>
                <a:gd name="T78" fmla="*/ 63 w 263"/>
                <a:gd name="T79" fmla="*/ 8 h 369"/>
                <a:gd name="T80" fmla="*/ 74 w 263"/>
                <a:gd name="T81" fmla="*/ 4 h 369"/>
                <a:gd name="T82" fmla="*/ 85 w 263"/>
                <a:gd name="T83" fmla="*/ 3 h 369"/>
                <a:gd name="T84" fmla="*/ 104 w 263"/>
                <a:gd name="T85" fmla="*/ 1 h 369"/>
                <a:gd name="T86" fmla="*/ 151 w 263"/>
                <a:gd name="T87" fmla="*/ 0 h 369"/>
                <a:gd name="T88" fmla="*/ 169 w 263"/>
                <a:gd name="T89" fmla="*/ 1 h 369"/>
                <a:gd name="T90" fmla="*/ 181 w 263"/>
                <a:gd name="T91" fmla="*/ 3 h 369"/>
                <a:gd name="T92" fmla="*/ 194 w 263"/>
                <a:gd name="T93" fmla="*/ 4 h 369"/>
                <a:gd name="T94" fmla="*/ 205 w 263"/>
                <a:gd name="T95" fmla="*/ 9 h 369"/>
                <a:gd name="T96" fmla="*/ 214 w 263"/>
                <a:gd name="T97" fmla="*/ 14 h 369"/>
                <a:gd name="T98" fmla="*/ 224 w 263"/>
                <a:gd name="T99" fmla="*/ 15 h 369"/>
                <a:gd name="T100" fmla="*/ 232 w 263"/>
                <a:gd name="T101" fmla="*/ 20 h 369"/>
                <a:gd name="T102" fmla="*/ 240 w 263"/>
                <a:gd name="T103" fmla="*/ 25 h 369"/>
                <a:gd name="T104" fmla="*/ 247 w 263"/>
                <a:gd name="T105" fmla="*/ 30 h 369"/>
                <a:gd name="T106" fmla="*/ 252 w 263"/>
                <a:gd name="T107" fmla="*/ 34 h 369"/>
                <a:gd name="T108" fmla="*/ 257 w 263"/>
                <a:gd name="T109" fmla="*/ 41 h 369"/>
                <a:gd name="T110" fmla="*/ 260 w 263"/>
                <a:gd name="T111" fmla="*/ 44 h 369"/>
                <a:gd name="T112" fmla="*/ 262 w 263"/>
                <a:gd name="T113" fmla="*/ 50 h 369"/>
                <a:gd name="T114" fmla="*/ 263 w 263"/>
                <a:gd name="T115" fmla="*/ 57 h 369"/>
                <a:gd name="T116" fmla="*/ 263 w 263"/>
                <a:gd name="T117" fmla="*/ 305 h 36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3"/>
                <a:gd name="T178" fmla="*/ 0 h 369"/>
                <a:gd name="T179" fmla="*/ 263 w 263"/>
                <a:gd name="T180" fmla="*/ 369 h 36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3" h="369">
                  <a:moveTo>
                    <a:pt x="263" y="309"/>
                  </a:moveTo>
                  <a:lnTo>
                    <a:pt x="263" y="311"/>
                  </a:lnTo>
                  <a:lnTo>
                    <a:pt x="262" y="316"/>
                  </a:lnTo>
                  <a:lnTo>
                    <a:pt x="260" y="317"/>
                  </a:lnTo>
                  <a:lnTo>
                    <a:pt x="260" y="322"/>
                  </a:lnTo>
                  <a:lnTo>
                    <a:pt x="257" y="328"/>
                  </a:lnTo>
                  <a:lnTo>
                    <a:pt x="255" y="330"/>
                  </a:lnTo>
                  <a:lnTo>
                    <a:pt x="252" y="331"/>
                  </a:lnTo>
                  <a:lnTo>
                    <a:pt x="249" y="336"/>
                  </a:lnTo>
                  <a:lnTo>
                    <a:pt x="247" y="338"/>
                  </a:lnTo>
                  <a:lnTo>
                    <a:pt x="243" y="339"/>
                  </a:lnTo>
                  <a:lnTo>
                    <a:pt x="240" y="342"/>
                  </a:lnTo>
                  <a:lnTo>
                    <a:pt x="236" y="344"/>
                  </a:lnTo>
                  <a:lnTo>
                    <a:pt x="232" y="346"/>
                  </a:lnTo>
                  <a:lnTo>
                    <a:pt x="229" y="349"/>
                  </a:lnTo>
                  <a:lnTo>
                    <a:pt x="224" y="352"/>
                  </a:lnTo>
                  <a:lnTo>
                    <a:pt x="219" y="352"/>
                  </a:lnTo>
                  <a:lnTo>
                    <a:pt x="214" y="353"/>
                  </a:lnTo>
                  <a:lnTo>
                    <a:pt x="210" y="357"/>
                  </a:lnTo>
                  <a:lnTo>
                    <a:pt x="205" y="358"/>
                  </a:lnTo>
                  <a:lnTo>
                    <a:pt x="199" y="360"/>
                  </a:lnTo>
                  <a:lnTo>
                    <a:pt x="194" y="360"/>
                  </a:lnTo>
                  <a:lnTo>
                    <a:pt x="187" y="363"/>
                  </a:lnTo>
                  <a:lnTo>
                    <a:pt x="181" y="365"/>
                  </a:lnTo>
                  <a:lnTo>
                    <a:pt x="176" y="365"/>
                  </a:lnTo>
                  <a:lnTo>
                    <a:pt x="169" y="366"/>
                  </a:lnTo>
                  <a:lnTo>
                    <a:pt x="156" y="366"/>
                  </a:lnTo>
                  <a:lnTo>
                    <a:pt x="151" y="369"/>
                  </a:lnTo>
                  <a:lnTo>
                    <a:pt x="110" y="369"/>
                  </a:lnTo>
                  <a:lnTo>
                    <a:pt x="104" y="366"/>
                  </a:lnTo>
                  <a:lnTo>
                    <a:pt x="91" y="366"/>
                  </a:lnTo>
                  <a:lnTo>
                    <a:pt x="85" y="365"/>
                  </a:lnTo>
                  <a:lnTo>
                    <a:pt x="80" y="365"/>
                  </a:lnTo>
                  <a:lnTo>
                    <a:pt x="74" y="363"/>
                  </a:lnTo>
                  <a:lnTo>
                    <a:pt x="67" y="360"/>
                  </a:lnTo>
                  <a:lnTo>
                    <a:pt x="63" y="360"/>
                  </a:lnTo>
                  <a:lnTo>
                    <a:pt x="56" y="358"/>
                  </a:lnTo>
                  <a:lnTo>
                    <a:pt x="52" y="357"/>
                  </a:lnTo>
                  <a:lnTo>
                    <a:pt x="47" y="353"/>
                  </a:lnTo>
                  <a:lnTo>
                    <a:pt x="42" y="352"/>
                  </a:lnTo>
                  <a:lnTo>
                    <a:pt x="37" y="352"/>
                  </a:lnTo>
                  <a:lnTo>
                    <a:pt x="33" y="349"/>
                  </a:lnTo>
                  <a:lnTo>
                    <a:pt x="30" y="346"/>
                  </a:lnTo>
                  <a:lnTo>
                    <a:pt x="25" y="344"/>
                  </a:lnTo>
                  <a:lnTo>
                    <a:pt x="22" y="342"/>
                  </a:lnTo>
                  <a:lnTo>
                    <a:pt x="19" y="339"/>
                  </a:lnTo>
                  <a:lnTo>
                    <a:pt x="14" y="338"/>
                  </a:lnTo>
                  <a:lnTo>
                    <a:pt x="12" y="336"/>
                  </a:lnTo>
                  <a:lnTo>
                    <a:pt x="9" y="331"/>
                  </a:lnTo>
                  <a:lnTo>
                    <a:pt x="6" y="330"/>
                  </a:lnTo>
                  <a:lnTo>
                    <a:pt x="4" y="328"/>
                  </a:lnTo>
                  <a:lnTo>
                    <a:pt x="1" y="322"/>
                  </a:lnTo>
                  <a:lnTo>
                    <a:pt x="1" y="317"/>
                  </a:lnTo>
                  <a:lnTo>
                    <a:pt x="0" y="316"/>
                  </a:lnTo>
                  <a:lnTo>
                    <a:pt x="0" y="311"/>
                  </a:lnTo>
                  <a:lnTo>
                    <a:pt x="0" y="309"/>
                  </a:lnTo>
                  <a:lnTo>
                    <a:pt x="0" y="308"/>
                  </a:lnTo>
                  <a:lnTo>
                    <a:pt x="0" y="58"/>
                  </a:lnTo>
                  <a:lnTo>
                    <a:pt x="0" y="57"/>
                  </a:lnTo>
                  <a:lnTo>
                    <a:pt x="0" y="55"/>
                  </a:lnTo>
                  <a:lnTo>
                    <a:pt x="0" y="50"/>
                  </a:lnTo>
                  <a:lnTo>
                    <a:pt x="1" y="49"/>
                  </a:lnTo>
                  <a:lnTo>
                    <a:pt x="1" y="44"/>
                  </a:lnTo>
                  <a:lnTo>
                    <a:pt x="3" y="42"/>
                  </a:lnTo>
                  <a:lnTo>
                    <a:pt x="4" y="41"/>
                  </a:lnTo>
                  <a:lnTo>
                    <a:pt x="6" y="38"/>
                  </a:lnTo>
                  <a:lnTo>
                    <a:pt x="9" y="34"/>
                  </a:lnTo>
                  <a:lnTo>
                    <a:pt x="12" y="31"/>
                  </a:lnTo>
                  <a:lnTo>
                    <a:pt x="14" y="30"/>
                  </a:lnTo>
                  <a:lnTo>
                    <a:pt x="19" y="28"/>
                  </a:lnTo>
                  <a:lnTo>
                    <a:pt x="22" y="25"/>
                  </a:lnTo>
                  <a:lnTo>
                    <a:pt x="25" y="22"/>
                  </a:lnTo>
                  <a:lnTo>
                    <a:pt x="30" y="20"/>
                  </a:lnTo>
                  <a:lnTo>
                    <a:pt x="33" y="17"/>
                  </a:lnTo>
                  <a:lnTo>
                    <a:pt x="37" y="15"/>
                  </a:lnTo>
                  <a:lnTo>
                    <a:pt x="42" y="14"/>
                  </a:lnTo>
                  <a:lnTo>
                    <a:pt x="47" y="14"/>
                  </a:lnTo>
                  <a:lnTo>
                    <a:pt x="52" y="11"/>
                  </a:lnTo>
                  <a:lnTo>
                    <a:pt x="56" y="9"/>
                  </a:lnTo>
                  <a:lnTo>
                    <a:pt x="63" y="8"/>
                  </a:lnTo>
                  <a:lnTo>
                    <a:pt x="67" y="4"/>
                  </a:lnTo>
                  <a:lnTo>
                    <a:pt x="74" y="4"/>
                  </a:lnTo>
                  <a:lnTo>
                    <a:pt x="80" y="3"/>
                  </a:lnTo>
                  <a:lnTo>
                    <a:pt x="85" y="3"/>
                  </a:lnTo>
                  <a:lnTo>
                    <a:pt x="91" y="1"/>
                  </a:lnTo>
                  <a:lnTo>
                    <a:pt x="104" y="1"/>
                  </a:lnTo>
                  <a:lnTo>
                    <a:pt x="110" y="0"/>
                  </a:lnTo>
                  <a:lnTo>
                    <a:pt x="151" y="0"/>
                  </a:lnTo>
                  <a:lnTo>
                    <a:pt x="156" y="1"/>
                  </a:lnTo>
                  <a:lnTo>
                    <a:pt x="169" y="1"/>
                  </a:lnTo>
                  <a:lnTo>
                    <a:pt x="176" y="3"/>
                  </a:lnTo>
                  <a:lnTo>
                    <a:pt x="181" y="3"/>
                  </a:lnTo>
                  <a:lnTo>
                    <a:pt x="187" y="4"/>
                  </a:lnTo>
                  <a:lnTo>
                    <a:pt x="194" y="4"/>
                  </a:lnTo>
                  <a:lnTo>
                    <a:pt x="199" y="8"/>
                  </a:lnTo>
                  <a:lnTo>
                    <a:pt x="205" y="9"/>
                  </a:lnTo>
                  <a:lnTo>
                    <a:pt x="210" y="11"/>
                  </a:lnTo>
                  <a:lnTo>
                    <a:pt x="214" y="14"/>
                  </a:lnTo>
                  <a:lnTo>
                    <a:pt x="219" y="14"/>
                  </a:lnTo>
                  <a:lnTo>
                    <a:pt x="224" y="15"/>
                  </a:lnTo>
                  <a:lnTo>
                    <a:pt x="229" y="17"/>
                  </a:lnTo>
                  <a:lnTo>
                    <a:pt x="232" y="20"/>
                  </a:lnTo>
                  <a:lnTo>
                    <a:pt x="236" y="22"/>
                  </a:lnTo>
                  <a:lnTo>
                    <a:pt x="240" y="25"/>
                  </a:lnTo>
                  <a:lnTo>
                    <a:pt x="243" y="28"/>
                  </a:lnTo>
                  <a:lnTo>
                    <a:pt x="247" y="30"/>
                  </a:lnTo>
                  <a:lnTo>
                    <a:pt x="249" y="31"/>
                  </a:lnTo>
                  <a:lnTo>
                    <a:pt x="252" y="34"/>
                  </a:lnTo>
                  <a:lnTo>
                    <a:pt x="255" y="38"/>
                  </a:lnTo>
                  <a:lnTo>
                    <a:pt x="257" y="41"/>
                  </a:lnTo>
                  <a:lnTo>
                    <a:pt x="259" y="42"/>
                  </a:lnTo>
                  <a:lnTo>
                    <a:pt x="260" y="44"/>
                  </a:lnTo>
                  <a:lnTo>
                    <a:pt x="260" y="49"/>
                  </a:lnTo>
                  <a:lnTo>
                    <a:pt x="262" y="50"/>
                  </a:lnTo>
                  <a:lnTo>
                    <a:pt x="263" y="55"/>
                  </a:lnTo>
                  <a:lnTo>
                    <a:pt x="263" y="57"/>
                  </a:lnTo>
                  <a:lnTo>
                    <a:pt x="263" y="58"/>
                  </a:lnTo>
                  <a:lnTo>
                    <a:pt x="263" y="305"/>
                  </a:lnTo>
                  <a:lnTo>
                    <a:pt x="263" y="309"/>
                  </a:lnTo>
                </a:path>
              </a:pathLst>
            </a:custGeom>
            <a:noFill/>
            <a:ln w="0">
              <a:solidFill>
                <a:srgbClr val="000000"/>
              </a:solidFill>
              <a:round/>
              <a:headEnd/>
              <a:tailEnd/>
            </a:ln>
          </p:spPr>
          <p:txBody>
            <a:bodyPr/>
            <a:lstStyle/>
            <a:p>
              <a:endParaRPr lang="en-US" b="0"/>
            </a:p>
          </p:txBody>
        </p:sp>
        <p:sp>
          <p:nvSpPr>
            <p:cNvPr id="8269" name="Freeform 75"/>
            <p:cNvSpPr>
              <a:spLocks/>
            </p:cNvSpPr>
            <p:nvPr/>
          </p:nvSpPr>
          <p:spPr bwMode="auto">
            <a:xfrm>
              <a:off x="3965" y="1745"/>
              <a:ext cx="263" cy="60"/>
            </a:xfrm>
            <a:custGeom>
              <a:avLst/>
              <a:gdLst>
                <a:gd name="T0" fmla="*/ 0 w 263"/>
                <a:gd name="T1" fmla="*/ 0 h 60"/>
                <a:gd name="T2" fmla="*/ 0 w 263"/>
                <a:gd name="T3" fmla="*/ 1 h 60"/>
                <a:gd name="T4" fmla="*/ 0 w 263"/>
                <a:gd name="T5" fmla="*/ 6 h 60"/>
                <a:gd name="T6" fmla="*/ 1 w 263"/>
                <a:gd name="T7" fmla="*/ 7 h 60"/>
                <a:gd name="T8" fmla="*/ 1 w 263"/>
                <a:gd name="T9" fmla="*/ 12 h 60"/>
                <a:gd name="T10" fmla="*/ 3 w 263"/>
                <a:gd name="T11" fmla="*/ 14 h 60"/>
                <a:gd name="T12" fmla="*/ 4 w 263"/>
                <a:gd name="T13" fmla="*/ 15 h 60"/>
                <a:gd name="T14" fmla="*/ 6 w 263"/>
                <a:gd name="T15" fmla="*/ 20 h 60"/>
                <a:gd name="T16" fmla="*/ 9 w 263"/>
                <a:gd name="T17" fmla="*/ 22 h 60"/>
                <a:gd name="T18" fmla="*/ 12 w 263"/>
                <a:gd name="T19" fmla="*/ 25 h 60"/>
                <a:gd name="T20" fmla="*/ 14 w 263"/>
                <a:gd name="T21" fmla="*/ 26 h 60"/>
                <a:gd name="T22" fmla="*/ 19 w 263"/>
                <a:gd name="T23" fmla="*/ 30 h 60"/>
                <a:gd name="T24" fmla="*/ 22 w 263"/>
                <a:gd name="T25" fmla="*/ 33 h 60"/>
                <a:gd name="T26" fmla="*/ 25 w 263"/>
                <a:gd name="T27" fmla="*/ 34 h 60"/>
                <a:gd name="T28" fmla="*/ 30 w 263"/>
                <a:gd name="T29" fmla="*/ 36 h 60"/>
                <a:gd name="T30" fmla="*/ 33 w 263"/>
                <a:gd name="T31" fmla="*/ 39 h 60"/>
                <a:gd name="T32" fmla="*/ 37 w 263"/>
                <a:gd name="T33" fmla="*/ 41 h 60"/>
                <a:gd name="T34" fmla="*/ 42 w 263"/>
                <a:gd name="T35" fmla="*/ 42 h 60"/>
                <a:gd name="T36" fmla="*/ 47 w 263"/>
                <a:gd name="T37" fmla="*/ 45 h 60"/>
                <a:gd name="T38" fmla="*/ 52 w 263"/>
                <a:gd name="T39" fmla="*/ 47 h 60"/>
                <a:gd name="T40" fmla="*/ 56 w 263"/>
                <a:gd name="T41" fmla="*/ 48 h 60"/>
                <a:gd name="T42" fmla="*/ 63 w 263"/>
                <a:gd name="T43" fmla="*/ 50 h 60"/>
                <a:gd name="T44" fmla="*/ 67 w 263"/>
                <a:gd name="T45" fmla="*/ 50 h 60"/>
                <a:gd name="T46" fmla="*/ 74 w 263"/>
                <a:gd name="T47" fmla="*/ 53 h 60"/>
                <a:gd name="T48" fmla="*/ 80 w 263"/>
                <a:gd name="T49" fmla="*/ 55 h 60"/>
                <a:gd name="T50" fmla="*/ 85 w 263"/>
                <a:gd name="T51" fmla="*/ 55 h 60"/>
                <a:gd name="T52" fmla="*/ 91 w 263"/>
                <a:gd name="T53" fmla="*/ 56 h 60"/>
                <a:gd name="T54" fmla="*/ 104 w 263"/>
                <a:gd name="T55" fmla="*/ 56 h 60"/>
                <a:gd name="T56" fmla="*/ 110 w 263"/>
                <a:gd name="T57" fmla="*/ 60 h 60"/>
                <a:gd name="T58" fmla="*/ 151 w 263"/>
                <a:gd name="T59" fmla="*/ 60 h 60"/>
                <a:gd name="T60" fmla="*/ 156 w 263"/>
                <a:gd name="T61" fmla="*/ 56 h 60"/>
                <a:gd name="T62" fmla="*/ 169 w 263"/>
                <a:gd name="T63" fmla="*/ 56 h 60"/>
                <a:gd name="T64" fmla="*/ 176 w 263"/>
                <a:gd name="T65" fmla="*/ 55 h 60"/>
                <a:gd name="T66" fmla="*/ 181 w 263"/>
                <a:gd name="T67" fmla="*/ 55 h 60"/>
                <a:gd name="T68" fmla="*/ 187 w 263"/>
                <a:gd name="T69" fmla="*/ 53 h 60"/>
                <a:gd name="T70" fmla="*/ 194 w 263"/>
                <a:gd name="T71" fmla="*/ 50 h 60"/>
                <a:gd name="T72" fmla="*/ 199 w 263"/>
                <a:gd name="T73" fmla="*/ 50 h 60"/>
                <a:gd name="T74" fmla="*/ 205 w 263"/>
                <a:gd name="T75" fmla="*/ 48 h 60"/>
                <a:gd name="T76" fmla="*/ 210 w 263"/>
                <a:gd name="T77" fmla="*/ 47 h 60"/>
                <a:gd name="T78" fmla="*/ 214 w 263"/>
                <a:gd name="T79" fmla="*/ 45 h 60"/>
                <a:gd name="T80" fmla="*/ 219 w 263"/>
                <a:gd name="T81" fmla="*/ 42 h 60"/>
                <a:gd name="T82" fmla="*/ 224 w 263"/>
                <a:gd name="T83" fmla="*/ 41 h 60"/>
                <a:gd name="T84" fmla="*/ 229 w 263"/>
                <a:gd name="T85" fmla="*/ 39 h 60"/>
                <a:gd name="T86" fmla="*/ 232 w 263"/>
                <a:gd name="T87" fmla="*/ 36 h 60"/>
                <a:gd name="T88" fmla="*/ 236 w 263"/>
                <a:gd name="T89" fmla="*/ 34 h 60"/>
                <a:gd name="T90" fmla="*/ 240 w 263"/>
                <a:gd name="T91" fmla="*/ 33 h 60"/>
                <a:gd name="T92" fmla="*/ 243 w 263"/>
                <a:gd name="T93" fmla="*/ 30 h 60"/>
                <a:gd name="T94" fmla="*/ 247 w 263"/>
                <a:gd name="T95" fmla="*/ 26 h 60"/>
                <a:gd name="T96" fmla="*/ 249 w 263"/>
                <a:gd name="T97" fmla="*/ 25 h 60"/>
                <a:gd name="T98" fmla="*/ 252 w 263"/>
                <a:gd name="T99" fmla="*/ 22 h 60"/>
                <a:gd name="T100" fmla="*/ 255 w 263"/>
                <a:gd name="T101" fmla="*/ 20 h 60"/>
                <a:gd name="T102" fmla="*/ 257 w 263"/>
                <a:gd name="T103" fmla="*/ 15 h 60"/>
                <a:gd name="T104" fmla="*/ 259 w 263"/>
                <a:gd name="T105" fmla="*/ 14 h 60"/>
                <a:gd name="T106" fmla="*/ 260 w 263"/>
                <a:gd name="T107" fmla="*/ 12 h 60"/>
                <a:gd name="T108" fmla="*/ 260 w 263"/>
                <a:gd name="T109" fmla="*/ 7 h 60"/>
                <a:gd name="T110" fmla="*/ 262 w 263"/>
                <a:gd name="T111" fmla="*/ 6 h 60"/>
                <a:gd name="T112" fmla="*/ 263 w 263"/>
                <a:gd name="T113" fmla="*/ 1 h 60"/>
                <a:gd name="T114" fmla="*/ 263 w 263"/>
                <a:gd name="T115" fmla="*/ 0 h 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63"/>
                <a:gd name="T175" fmla="*/ 0 h 60"/>
                <a:gd name="T176" fmla="*/ 263 w 263"/>
                <a:gd name="T177" fmla="*/ 60 h 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63" h="60">
                  <a:moveTo>
                    <a:pt x="0" y="0"/>
                  </a:moveTo>
                  <a:lnTo>
                    <a:pt x="0" y="1"/>
                  </a:lnTo>
                  <a:lnTo>
                    <a:pt x="0" y="6"/>
                  </a:lnTo>
                  <a:lnTo>
                    <a:pt x="1" y="7"/>
                  </a:lnTo>
                  <a:lnTo>
                    <a:pt x="1" y="12"/>
                  </a:lnTo>
                  <a:lnTo>
                    <a:pt x="3" y="14"/>
                  </a:lnTo>
                  <a:lnTo>
                    <a:pt x="4" y="15"/>
                  </a:lnTo>
                  <a:lnTo>
                    <a:pt x="6" y="20"/>
                  </a:lnTo>
                  <a:lnTo>
                    <a:pt x="9" y="22"/>
                  </a:lnTo>
                  <a:lnTo>
                    <a:pt x="12" y="25"/>
                  </a:lnTo>
                  <a:lnTo>
                    <a:pt x="14" y="26"/>
                  </a:lnTo>
                  <a:lnTo>
                    <a:pt x="19" y="30"/>
                  </a:lnTo>
                  <a:lnTo>
                    <a:pt x="22" y="33"/>
                  </a:lnTo>
                  <a:lnTo>
                    <a:pt x="25" y="34"/>
                  </a:lnTo>
                  <a:lnTo>
                    <a:pt x="30" y="36"/>
                  </a:lnTo>
                  <a:lnTo>
                    <a:pt x="33" y="39"/>
                  </a:lnTo>
                  <a:lnTo>
                    <a:pt x="37" y="41"/>
                  </a:lnTo>
                  <a:lnTo>
                    <a:pt x="42" y="42"/>
                  </a:lnTo>
                  <a:lnTo>
                    <a:pt x="47" y="45"/>
                  </a:lnTo>
                  <a:lnTo>
                    <a:pt x="52" y="47"/>
                  </a:lnTo>
                  <a:lnTo>
                    <a:pt x="56" y="48"/>
                  </a:lnTo>
                  <a:lnTo>
                    <a:pt x="63" y="50"/>
                  </a:lnTo>
                  <a:lnTo>
                    <a:pt x="67" y="50"/>
                  </a:lnTo>
                  <a:lnTo>
                    <a:pt x="74" y="53"/>
                  </a:lnTo>
                  <a:lnTo>
                    <a:pt x="80" y="55"/>
                  </a:lnTo>
                  <a:lnTo>
                    <a:pt x="85" y="55"/>
                  </a:lnTo>
                  <a:lnTo>
                    <a:pt x="91" y="56"/>
                  </a:lnTo>
                  <a:lnTo>
                    <a:pt x="104" y="56"/>
                  </a:lnTo>
                  <a:lnTo>
                    <a:pt x="110" y="60"/>
                  </a:lnTo>
                  <a:lnTo>
                    <a:pt x="151" y="60"/>
                  </a:lnTo>
                  <a:lnTo>
                    <a:pt x="156" y="56"/>
                  </a:lnTo>
                  <a:lnTo>
                    <a:pt x="169" y="56"/>
                  </a:lnTo>
                  <a:lnTo>
                    <a:pt x="176" y="55"/>
                  </a:lnTo>
                  <a:lnTo>
                    <a:pt x="181" y="55"/>
                  </a:lnTo>
                  <a:lnTo>
                    <a:pt x="187" y="53"/>
                  </a:lnTo>
                  <a:lnTo>
                    <a:pt x="194" y="50"/>
                  </a:lnTo>
                  <a:lnTo>
                    <a:pt x="199" y="50"/>
                  </a:lnTo>
                  <a:lnTo>
                    <a:pt x="205" y="48"/>
                  </a:lnTo>
                  <a:lnTo>
                    <a:pt x="210" y="47"/>
                  </a:lnTo>
                  <a:lnTo>
                    <a:pt x="214" y="45"/>
                  </a:lnTo>
                  <a:lnTo>
                    <a:pt x="219" y="42"/>
                  </a:lnTo>
                  <a:lnTo>
                    <a:pt x="224" y="41"/>
                  </a:lnTo>
                  <a:lnTo>
                    <a:pt x="229" y="39"/>
                  </a:lnTo>
                  <a:lnTo>
                    <a:pt x="232" y="36"/>
                  </a:lnTo>
                  <a:lnTo>
                    <a:pt x="236" y="34"/>
                  </a:lnTo>
                  <a:lnTo>
                    <a:pt x="240" y="33"/>
                  </a:lnTo>
                  <a:lnTo>
                    <a:pt x="243" y="30"/>
                  </a:lnTo>
                  <a:lnTo>
                    <a:pt x="247" y="26"/>
                  </a:lnTo>
                  <a:lnTo>
                    <a:pt x="249" y="25"/>
                  </a:lnTo>
                  <a:lnTo>
                    <a:pt x="252" y="22"/>
                  </a:lnTo>
                  <a:lnTo>
                    <a:pt x="255" y="20"/>
                  </a:lnTo>
                  <a:lnTo>
                    <a:pt x="257" y="15"/>
                  </a:lnTo>
                  <a:lnTo>
                    <a:pt x="259" y="14"/>
                  </a:lnTo>
                  <a:lnTo>
                    <a:pt x="260" y="12"/>
                  </a:lnTo>
                  <a:lnTo>
                    <a:pt x="260" y="7"/>
                  </a:lnTo>
                  <a:lnTo>
                    <a:pt x="262" y="6"/>
                  </a:lnTo>
                  <a:lnTo>
                    <a:pt x="263" y="1"/>
                  </a:lnTo>
                  <a:lnTo>
                    <a:pt x="263" y="0"/>
                  </a:lnTo>
                </a:path>
              </a:pathLst>
            </a:custGeom>
            <a:noFill/>
            <a:ln w="0">
              <a:solidFill>
                <a:srgbClr val="000000"/>
              </a:solidFill>
              <a:round/>
              <a:headEnd/>
              <a:tailEnd/>
            </a:ln>
          </p:spPr>
          <p:txBody>
            <a:bodyPr/>
            <a:lstStyle/>
            <a:p>
              <a:endParaRPr lang="en-US" b="0"/>
            </a:p>
          </p:txBody>
        </p:sp>
        <p:sp>
          <p:nvSpPr>
            <p:cNvPr id="8270" name="Rectangle 76"/>
            <p:cNvSpPr>
              <a:spLocks noChangeArrowheads="1"/>
            </p:cNvSpPr>
            <p:nvPr/>
          </p:nvSpPr>
          <p:spPr bwMode="auto">
            <a:xfrm>
              <a:off x="4023" y="1819"/>
              <a:ext cx="141" cy="106"/>
            </a:xfrm>
            <a:prstGeom prst="rect">
              <a:avLst/>
            </a:prstGeom>
            <a:noFill/>
            <a:ln w="9525">
              <a:noFill/>
              <a:miter lim="800000"/>
              <a:headEnd/>
              <a:tailEnd/>
            </a:ln>
          </p:spPr>
          <p:txBody>
            <a:bodyPr wrap="none" lIns="0" tIns="0" rIns="0" bIns="0">
              <a:spAutoFit/>
            </a:bodyPr>
            <a:lstStyle/>
            <a:p>
              <a:pPr eaLnBrk="0" hangingPunct="0"/>
              <a:r>
                <a:rPr lang="en-US" sz="1100" b="0">
                  <a:solidFill>
                    <a:srgbClr val="000000"/>
                  </a:solidFill>
                </a:rPr>
                <a:t>Mat</a:t>
              </a:r>
              <a:endParaRPr lang="en-US" b="0"/>
            </a:p>
          </p:txBody>
        </p:sp>
        <p:sp>
          <p:nvSpPr>
            <p:cNvPr id="8271" name="Rectangle 77"/>
            <p:cNvSpPr>
              <a:spLocks noChangeArrowheads="1"/>
            </p:cNvSpPr>
            <p:nvPr/>
          </p:nvSpPr>
          <p:spPr bwMode="auto">
            <a:xfrm>
              <a:off x="4023" y="1917"/>
              <a:ext cx="157" cy="106"/>
            </a:xfrm>
            <a:prstGeom prst="rect">
              <a:avLst/>
            </a:prstGeom>
            <a:noFill/>
            <a:ln w="9525">
              <a:noFill/>
              <a:miter lim="800000"/>
              <a:headEnd/>
              <a:tailEnd/>
            </a:ln>
          </p:spPr>
          <p:txBody>
            <a:bodyPr wrap="none" lIns="0" tIns="0" rIns="0" bIns="0">
              <a:spAutoFit/>
            </a:bodyPr>
            <a:lstStyle/>
            <a:p>
              <a:pPr eaLnBrk="0" hangingPunct="0"/>
              <a:r>
                <a:rPr lang="en-US" sz="1100" b="0">
                  <a:solidFill>
                    <a:srgbClr val="000000"/>
                  </a:solidFill>
                </a:rPr>
                <a:t>INV</a:t>
              </a:r>
              <a:endParaRPr lang="en-US" b="0"/>
            </a:p>
          </p:txBody>
        </p:sp>
        <p:sp>
          <p:nvSpPr>
            <p:cNvPr id="8272" name="Rectangle 78"/>
            <p:cNvSpPr>
              <a:spLocks noChangeArrowheads="1"/>
            </p:cNvSpPr>
            <p:nvPr/>
          </p:nvSpPr>
          <p:spPr bwMode="auto">
            <a:xfrm>
              <a:off x="3394" y="1741"/>
              <a:ext cx="395" cy="264"/>
            </a:xfrm>
            <a:prstGeom prst="rect">
              <a:avLst/>
            </a:prstGeom>
            <a:solidFill>
              <a:srgbClr val="FFFFFF"/>
            </a:solidFill>
            <a:ln w="0">
              <a:solidFill>
                <a:srgbClr val="000000"/>
              </a:solidFill>
              <a:miter lim="800000"/>
              <a:headEnd/>
              <a:tailEnd/>
            </a:ln>
          </p:spPr>
          <p:txBody>
            <a:bodyPr/>
            <a:lstStyle/>
            <a:p>
              <a:endParaRPr lang="en-US" b="0"/>
            </a:p>
          </p:txBody>
        </p:sp>
        <p:sp>
          <p:nvSpPr>
            <p:cNvPr id="8273" name="Rectangle 79"/>
            <p:cNvSpPr>
              <a:spLocks noChangeArrowheads="1"/>
            </p:cNvSpPr>
            <p:nvPr/>
          </p:nvSpPr>
          <p:spPr bwMode="auto">
            <a:xfrm>
              <a:off x="3434" y="1790"/>
              <a:ext cx="291" cy="165"/>
            </a:xfrm>
            <a:prstGeom prst="rect">
              <a:avLst/>
            </a:prstGeom>
            <a:noFill/>
            <a:ln w="9525">
              <a:noFill/>
              <a:miter lim="800000"/>
              <a:headEnd/>
              <a:tailEnd/>
            </a:ln>
          </p:spPr>
          <p:txBody>
            <a:bodyPr wrap="none" lIns="0" tIns="0" rIns="0" bIns="0">
              <a:spAutoFit/>
            </a:bodyPr>
            <a:lstStyle/>
            <a:p>
              <a:pPr eaLnBrk="0" hangingPunct="0"/>
              <a:r>
                <a:rPr lang="en-US" sz="1700" b="0">
                  <a:solidFill>
                    <a:srgbClr val="000000"/>
                  </a:solidFill>
                </a:rPr>
                <a:t>MRP</a:t>
              </a:r>
              <a:endParaRPr lang="en-US" b="0"/>
            </a:p>
          </p:txBody>
        </p:sp>
        <p:sp>
          <p:nvSpPr>
            <p:cNvPr id="8274" name="Freeform 80"/>
            <p:cNvSpPr>
              <a:spLocks/>
            </p:cNvSpPr>
            <p:nvPr/>
          </p:nvSpPr>
          <p:spPr bwMode="auto">
            <a:xfrm>
              <a:off x="2689" y="2305"/>
              <a:ext cx="431" cy="370"/>
            </a:xfrm>
            <a:custGeom>
              <a:avLst/>
              <a:gdLst>
                <a:gd name="T0" fmla="*/ 431 w 431"/>
                <a:gd name="T1" fmla="*/ 311 h 370"/>
                <a:gd name="T2" fmla="*/ 426 w 431"/>
                <a:gd name="T3" fmla="*/ 318 h 370"/>
                <a:gd name="T4" fmla="*/ 420 w 431"/>
                <a:gd name="T5" fmla="*/ 329 h 370"/>
                <a:gd name="T6" fmla="*/ 412 w 431"/>
                <a:gd name="T7" fmla="*/ 332 h 370"/>
                <a:gd name="T8" fmla="*/ 404 w 431"/>
                <a:gd name="T9" fmla="*/ 338 h 370"/>
                <a:gd name="T10" fmla="*/ 393 w 431"/>
                <a:gd name="T11" fmla="*/ 343 h 370"/>
                <a:gd name="T12" fmla="*/ 380 w 431"/>
                <a:gd name="T13" fmla="*/ 346 h 370"/>
                <a:gd name="T14" fmla="*/ 366 w 431"/>
                <a:gd name="T15" fmla="*/ 353 h 370"/>
                <a:gd name="T16" fmla="*/ 350 w 431"/>
                <a:gd name="T17" fmla="*/ 354 h 370"/>
                <a:gd name="T18" fmla="*/ 334 w 431"/>
                <a:gd name="T19" fmla="*/ 359 h 370"/>
                <a:gd name="T20" fmla="*/ 317 w 431"/>
                <a:gd name="T21" fmla="*/ 360 h 370"/>
                <a:gd name="T22" fmla="*/ 298 w 431"/>
                <a:gd name="T23" fmla="*/ 365 h 370"/>
                <a:gd name="T24" fmla="*/ 277 w 431"/>
                <a:gd name="T25" fmla="*/ 367 h 370"/>
                <a:gd name="T26" fmla="*/ 247 w 431"/>
                <a:gd name="T27" fmla="*/ 370 h 370"/>
                <a:gd name="T28" fmla="*/ 170 w 431"/>
                <a:gd name="T29" fmla="*/ 367 h 370"/>
                <a:gd name="T30" fmla="*/ 140 w 431"/>
                <a:gd name="T31" fmla="*/ 365 h 370"/>
                <a:gd name="T32" fmla="*/ 121 w 431"/>
                <a:gd name="T33" fmla="*/ 364 h 370"/>
                <a:gd name="T34" fmla="*/ 102 w 431"/>
                <a:gd name="T35" fmla="*/ 360 h 370"/>
                <a:gd name="T36" fmla="*/ 85 w 431"/>
                <a:gd name="T37" fmla="*/ 357 h 370"/>
                <a:gd name="T38" fmla="*/ 69 w 431"/>
                <a:gd name="T39" fmla="*/ 353 h 370"/>
                <a:gd name="T40" fmla="*/ 55 w 431"/>
                <a:gd name="T41" fmla="*/ 349 h 370"/>
                <a:gd name="T42" fmla="*/ 42 w 431"/>
                <a:gd name="T43" fmla="*/ 345 h 370"/>
                <a:gd name="T44" fmla="*/ 31 w 431"/>
                <a:gd name="T45" fmla="*/ 340 h 370"/>
                <a:gd name="T46" fmla="*/ 20 w 431"/>
                <a:gd name="T47" fmla="*/ 337 h 370"/>
                <a:gd name="T48" fmla="*/ 12 w 431"/>
                <a:gd name="T49" fmla="*/ 330 h 370"/>
                <a:gd name="T50" fmla="*/ 4 w 431"/>
                <a:gd name="T51" fmla="*/ 323 h 370"/>
                <a:gd name="T52" fmla="*/ 1 w 431"/>
                <a:gd name="T53" fmla="*/ 316 h 370"/>
                <a:gd name="T54" fmla="*/ 0 w 431"/>
                <a:gd name="T55" fmla="*/ 310 h 370"/>
                <a:gd name="T56" fmla="*/ 0 w 431"/>
                <a:gd name="T57" fmla="*/ 59 h 370"/>
                <a:gd name="T58" fmla="*/ 0 w 431"/>
                <a:gd name="T59" fmla="*/ 56 h 370"/>
                <a:gd name="T60" fmla="*/ 3 w 431"/>
                <a:gd name="T61" fmla="*/ 49 h 370"/>
                <a:gd name="T62" fmla="*/ 6 w 431"/>
                <a:gd name="T63" fmla="*/ 43 h 370"/>
                <a:gd name="T64" fmla="*/ 12 w 431"/>
                <a:gd name="T65" fmla="*/ 38 h 370"/>
                <a:gd name="T66" fmla="*/ 20 w 431"/>
                <a:gd name="T67" fmla="*/ 32 h 370"/>
                <a:gd name="T68" fmla="*/ 31 w 431"/>
                <a:gd name="T69" fmla="*/ 29 h 370"/>
                <a:gd name="T70" fmla="*/ 42 w 431"/>
                <a:gd name="T71" fmla="*/ 22 h 370"/>
                <a:gd name="T72" fmla="*/ 55 w 431"/>
                <a:gd name="T73" fmla="*/ 18 h 370"/>
                <a:gd name="T74" fmla="*/ 69 w 431"/>
                <a:gd name="T75" fmla="*/ 15 h 370"/>
                <a:gd name="T76" fmla="*/ 85 w 431"/>
                <a:gd name="T77" fmla="*/ 11 h 370"/>
                <a:gd name="T78" fmla="*/ 102 w 431"/>
                <a:gd name="T79" fmla="*/ 8 h 370"/>
                <a:gd name="T80" fmla="*/ 121 w 431"/>
                <a:gd name="T81" fmla="*/ 5 h 370"/>
                <a:gd name="T82" fmla="*/ 140 w 431"/>
                <a:gd name="T83" fmla="*/ 3 h 370"/>
                <a:gd name="T84" fmla="*/ 170 w 431"/>
                <a:gd name="T85" fmla="*/ 2 h 370"/>
                <a:gd name="T86" fmla="*/ 247 w 431"/>
                <a:gd name="T87" fmla="*/ 0 h 370"/>
                <a:gd name="T88" fmla="*/ 277 w 431"/>
                <a:gd name="T89" fmla="*/ 2 h 370"/>
                <a:gd name="T90" fmla="*/ 298 w 431"/>
                <a:gd name="T91" fmla="*/ 3 h 370"/>
                <a:gd name="T92" fmla="*/ 317 w 431"/>
                <a:gd name="T93" fmla="*/ 5 h 370"/>
                <a:gd name="T94" fmla="*/ 334 w 431"/>
                <a:gd name="T95" fmla="*/ 10 h 370"/>
                <a:gd name="T96" fmla="*/ 350 w 431"/>
                <a:gd name="T97" fmla="*/ 15 h 370"/>
                <a:gd name="T98" fmla="*/ 366 w 431"/>
                <a:gd name="T99" fmla="*/ 16 h 370"/>
                <a:gd name="T100" fmla="*/ 380 w 431"/>
                <a:gd name="T101" fmla="*/ 21 h 370"/>
                <a:gd name="T102" fmla="*/ 393 w 431"/>
                <a:gd name="T103" fmla="*/ 26 h 370"/>
                <a:gd name="T104" fmla="*/ 404 w 431"/>
                <a:gd name="T105" fmla="*/ 30 h 370"/>
                <a:gd name="T106" fmla="*/ 412 w 431"/>
                <a:gd name="T107" fmla="*/ 35 h 370"/>
                <a:gd name="T108" fmla="*/ 420 w 431"/>
                <a:gd name="T109" fmla="*/ 41 h 370"/>
                <a:gd name="T110" fmla="*/ 424 w 431"/>
                <a:gd name="T111" fmla="*/ 45 h 370"/>
                <a:gd name="T112" fmla="*/ 428 w 431"/>
                <a:gd name="T113" fmla="*/ 51 h 370"/>
                <a:gd name="T114" fmla="*/ 431 w 431"/>
                <a:gd name="T115" fmla="*/ 57 h 370"/>
                <a:gd name="T116" fmla="*/ 431 w 431"/>
                <a:gd name="T117" fmla="*/ 305 h 37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1"/>
                <a:gd name="T178" fmla="*/ 0 h 370"/>
                <a:gd name="T179" fmla="*/ 431 w 431"/>
                <a:gd name="T180" fmla="*/ 370 h 37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1" h="370">
                  <a:moveTo>
                    <a:pt x="431" y="310"/>
                  </a:moveTo>
                  <a:lnTo>
                    <a:pt x="431" y="311"/>
                  </a:lnTo>
                  <a:lnTo>
                    <a:pt x="428" y="316"/>
                  </a:lnTo>
                  <a:lnTo>
                    <a:pt x="426" y="318"/>
                  </a:lnTo>
                  <a:lnTo>
                    <a:pt x="424" y="323"/>
                  </a:lnTo>
                  <a:lnTo>
                    <a:pt x="420" y="329"/>
                  </a:lnTo>
                  <a:lnTo>
                    <a:pt x="416" y="330"/>
                  </a:lnTo>
                  <a:lnTo>
                    <a:pt x="412" y="332"/>
                  </a:lnTo>
                  <a:lnTo>
                    <a:pt x="409" y="337"/>
                  </a:lnTo>
                  <a:lnTo>
                    <a:pt x="404" y="338"/>
                  </a:lnTo>
                  <a:lnTo>
                    <a:pt x="397" y="340"/>
                  </a:lnTo>
                  <a:lnTo>
                    <a:pt x="393" y="343"/>
                  </a:lnTo>
                  <a:lnTo>
                    <a:pt x="386" y="345"/>
                  </a:lnTo>
                  <a:lnTo>
                    <a:pt x="380" y="346"/>
                  </a:lnTo>
                  <a:lnTo>
                    <a:pt x="374" y="349"/>
                  </a:lnTo>
                  <a:lnTo>
                    <a:pt x="366" y="353"/>
                  </a:lnTo>
                  <a:lnTo>
                    <a:pt x="358" y="353"/>
                  </a:lnTo>
                  <a:lnTo>
                    <a:pt x="350" y="354"/>
                  </a:lnTo>
                  <a:lnTo>
                    <a:pt x="342" y="357"/>
                  </a:lnTo>
                  <a:lnTo>
                    <a:pt x="334" y="359"/>
                  </a:lnTo>
                  <a:lnTo>
                    <a:pt x="325" y="360"/>
                  </a:lnTo>
                  <a:lnTo>
                    <a:pt x="317" y="360"/>
                  </a:lnTo>
                  <a:lnTo>
                    <a:pt x="307" y="364"/>
                  </a:lnTo>
                  <a:lnTo>
                    <a:pt x="298" y="365"/>
                  </a:lnTo>
                  <a:lnTo>
                    <a:pt x="289" y="365"/>
                  </a:lnTo>
                  <a:lnTo>
                    <a:pt x="277" y="367"/>
                  </a:lnTo>
                  <a:lnTo>
                    <a:pt x="257" y="367"/>
                  </a:lnTo>
                  <a:lnTo>
                    <a:pt x="247" y="370"/>
                  </a:lnTo>
                  <a:lnTo>
                    <a:pt x="181" y="370"/>
                  </a:lnTo>
                  <a:lnTo>
                    <a:pt x="170" y="367"/>
                  </a:lnTo>
                  <a:lnTo>
                    <a:pt x="150" y="367"/>
                  </a:lnTo>
                  <a:lnTo>
                    <a:pt x="140" y="365"/>
                  </a:lnTo>
                  <a:lnTo>
                    <a:pt x="131" y="365"/>
                  </a:lnTo>
                  <a:lnTo>
                    <a:pt x="121" y="364"/>
                  </a:lnTo>
                  <a:lnTo>
                    <a:pt x="112" y="360"/>
                  </a:lnTo>
                  <a:lnTo>
                    <a:pt x="102" y="360"/>
                  </a:lnTo>
                  <a:lnTo>
                    <a:pt x="94" y="359"/>
                  </a:lnTo>
                  <a:lnTo>
                    <a:pt x="85" y="357"/>
                  </a:lnTo>
                  <a:lnTo>
                    <a:pt x="77" y="354"/>
                  </a:lnTo>
                  <a:lnTo>
                    <a:pt x="69" y="353"/>
                  </a:lnTo>
                  <a:lnTo>
                    <a:pt x="63" y="353"/>
                  </a:lnTo>
                  <a:lnTo>
                    <a:pt x="55" y="349"/>
                  </a:lnTo>
                  <a:lnTo>
                    <a:pt x="48" y="346"/>
                  </a:lnTo>
                  <a:lnTo>
                    <a:pt x="42" y="345"/>
                  </a:lnTo>
                  <a:lnTo>
                    <a:pt x="36" y="343"/>
                  </a:lnTo>
                  <a:lnTo>
                    <a:pt x="31" y="340"/>
                  </a:lnTo>
                  <a:lnTo>
                    <a:pt x="25" y="338"/>
                  </a:lnTo>
                  <a:lnTo>
                    <a:pt x="20" y="337"/>
                  </a:lnTo>
                  <a:lnTo>
                    <a:pt x="17" y="332"/>
                  </a:lnTo>
                  <a:lnTo>
                    <a:pt x="12" y="330"/>
                  </a:lnTo>
                  <a:lnTo>
                    <a:pt x="9" y="329"/>
                  </a:lnTo>
                  <a:lnTo>
                    <a:pt x="4" y="323"/>
                  </a:lnTo>
                  <a:lnTo>
                    <a:pt x="3" y="318"/>
                  </a:lnTo>
                  <a:lnTo>
                    <a:pt x="1" y="316"/>
                  </a:lnTo>
                  <a:lnTo>
                    <a:pt x="0" y="311"/>
                  </a:lnTo>
                  <a:lnTo>
                    <a:pt x="0" y="310"/>
                  </a:lnTo>
                  <a:lnTo>
                    <a:pt x="0" y="308"/>
                  </a:lnTo>
                  <a:lnTo>
                    <a:pt x="0" y="59"/>
                  </a:lnTo>
                  <a:lnTo>
                    <a:pt x="0" y="57"/>
                  </a:lnTo>
                  <a:lnTo>
                    <a:pt x="0" y="56"/>
                  </a:lnTo>
                  <a:lnTo>
                    <a:pt x="1" y="51"/>
                  </a:lnTo>
                  <a:lnTo>
                    <a:pt x="3" y="49"/>
                  </a:lnTo>
                  <a:lnTo>
                    <a:pt x="4" y="45"/>
                  </a:lnTo>
                  <a:lnTo>
                    <a:pt x="6" y="43"/>
                  </a:lnTo>
                  <a:lnTo>
                    <a:pt x="9" y="41"/>
                  </a:lnTo>
                  <a:lnTo>
                    <a:pt x="12" y="38"/>
                  </a:lnTo>
                  <a:lnTo>
                    <a:pt x="17" y="35"/>
                  </a:lnTo>
                  <a:lnTo>
                    <a:pt x="20" y="32"/>
                  </a:lnTo>
                  <a:lnTo>
                    <a:pt x="25" y="30"/>
                  </a:lnTo>
                  <a:lnTo>
                    <a:pt x="31" y="29"/>
                  </a:lnTo>
                  <a:lnTo>
                    <a:pt x="36" y="26"/>
                  </a:lnTo>
                  <a:lnTo>
                    <a:pt x="42" y="22"/>
                  </a:lnTo>
                  <a:lnTo>
                    <a:pt x="48" y="21"/>
                  </a:lnTo>
                  <a:lnTo>
                    <a:pt x="55" y="18"/>
                  </a:lnTo>
                  <a:lnTo>
                    <a:pt x="63" y="16"/>
                  </a:lnTo>
                  <a:lnTo>
                    <a:pt x="69" y="15"/>
                  </a:lnTo>
                  <a:lnTo>
                    <a:pt x="77" y="15"/>
                  </a:lnTo>
                  <a:lnTo>
                    <a:pt x="85" y="11"/>
                  </a:lnTo>
                  <a:lnTo>
                    <a:pt x="94" y="10"/>
                  </a:lnTo>
                  <a:lnTo>
                    <a:pt x="102" y="8"/>
                  </a:lnTo>
                  <a:lnTo>
                    <a:pt x="112" y="5"/>
                  </a:lnTo>
                  <a:lnTo>
                    <a:pt x="121" y="5"/>
                  </a:lnTo>
                  <a:lnTo>
                    <a:pt x="131" y="3"/>
                  </a:lnTo>
                  <a:lnTo>
                    <a:pt x="140" y="3"/>
                  </a:lnTo>
                  <a:lnTo>
                    <a:pt x="150" y="2"/>
                  </a:lnTo>
                  <a:lnTo>
                    <a:pt x="170" y="2"/>
                  </a:lnTo>
                  <a:lnTo>
                    <a:pt x="181" y="0"/>
                  </a:lnTo>
                  <a:lnTo>
                    <a:pt x="247" y="0"/>
                  </a:lnTo>
                  <a:lnTo>
                    <a:pt x="257" y="2"/>
                  </a:lnTo>
                  <a:lnTo>
                    <a:pt x="277" y="2"/>
                  </a:lnTo>
                  <a:lnTo>
                    <a:pt x="289" y="3"/>
                  </a:lnTo>
                  <a:lnTo>
                    <a:pt x="298" y="3"/>
                  </a:lnTo>
                  <a:lnTo>
                    <a:pt x="307" y="5"/>
                  </a:lnTo>
                  <a:lnTo>
                    <a:pt x="317" y="5"/>
                  </a:lnTo>
                  <a:lnTo>
                    <a:pt x="325" y="8"/>
                  </a:lnTo>
                  <a:lnTo>
                    <a:pt x="334" y="10"/>
                  </a:lnTo>
                  <a:lnTo>
                    <a:pt x="342" y="11"/>
                  </a:lnTo>
                  <a:lnTo>
                    <a:pt x="350" y="15"/>
                  </a:lnTo>
                  <a:lnTo>
                    <a:pt x="358" y="15"/>
                  </a:lnTo>
                  <a:lnTo>
                    <a:pt x="366" y="16"/>
                  </a:lnTo>
                  <a:lnTo>
                    <a:pt x="374" y="18"/>
                  </a:lnTo>
                  <a:lnTo>
                    <a:pt x="380" y="21"/>
                  </a:lnTo>
                  <a:lnTo>
                    <a:pt x="386" y="22"/>
                  </a:lnTo>
                  <a:lnTo>
                    <a:pt x="393" y="26"/>
                  </a:lnTo>
                  <a:lnTo>
                    <a:pt x="397" y="29"/>
                  </a:lnTo>
                  <a:lnTo>
                    <a:pt x="404" y="30"/>
                  </a:lnTo>
                  <a:lnTo>
                    <a:pt x="409" y="32"/>
                  </a:lnTo>
                  <a:lnTo>
                    <a:pt x="412" y="35"/>
                  </a:lnTo>
                  <a:lnTo>
                    <a:pt x="416" y="38"/>
                  </a:lnTo>
                  <a:lnTo>
                    <a:pt x="420" y="41"/>
                  </a:lnTo>
                  <a:lnTo>
                    <a:pt x="423" y="43"/>
                  </a:lnTo>
                  <a:lnTo>
                    <a:pt x="424" y="45"/>
                  </a:lnTo>
                  <a:lnTo>
                    <a:pt x="426" y="49"/>
                  </a:lnTo>
                  <a:lnTo>
                    <a:pt x="428" y="51"/>
                  </a:lnTo>
                  <a:lnTo>
                    <a:pt x="431" y="56"/>
                  </a:lnTo>
                  <a:lnTo>
                    <a:pt x="431" y="57"/>
                  </a:lnTo>
                  <a:lnTo>
                    <a:pt x="431" y="59"/>
                  </a:lnTo>
                  <a:lnTo>
                    <a:pt x="431" y="305"/>
                  </a:lnTo>
                  <a:lnTo>
                    <a:pt x="431" y="310"/>
                  </a:lnTo>
                  <a:close/>
                </a:path>
              </a:pathLst>
            </a:custGeom>
            <a:solidFill>
              <a:srgbClr val="FFFFFF"/>
            </a:solidFill>
            <a:ln w="0">
              <a:solidFill>
                <a:srgbClr val="000000"/>
              </a:solidFill>
              <a:round/>
              <a:headEnd/>
              <a:tailEnd/>
            </a:ln>
          </p:spPr>
          <p:txBody>
            <a:bodyPr/>
            <a:lstStyle/>
            <a:p>
              <a:endParaRPr lang="en-US" b="0"/>
            </a:p>
          </p:txBody>
        </p:sp>
        <p:sp>
          <p:nvSpPr>
            <p:cNvPr id="8275" name="Freeform 81"/>
            <p:cNvSpPr>
              <a:spLocks/>
            </p:cNvSpPr>
            <p:nvPr/>
          </p:nvSpPr>
          <p:spPr bwMode="auto">
            <a:xfrm>
              <a:off x="2689" y="2305"/>
              <a:ext cx="431" cy="370"/>
            </a:xfrm>
            <a:custGeom>
              <a:avLst/>
              <a:gdLst>
                <a:gd name="T0" fmla="*/ 431 w 431"/>
                <a:gd name="T1" fmla="*/ 311 h 370"/>
                <a:gd name="T2" fmla="*/ 426 w 431"/>
                <a:gd name="T3" fmla="*/ 318 h 370"/>
                <a:gd name="T4" fmla="*/ 420 w 431"/>
                <a:gd name="T5" fmla="*/ 329 h 370"/>
                <a:gd name="T6" fmla="*/ 412 w 431"/>
                <a:gd name="T7" fmla="*/ 332 h 370"/>
                <a:gd name="T8" fmla="*/ 404 w 431"/>
                <a:gd name="T9" fmla="*/ 338 h 370"/>
                <a:gd name="T10" fmla="*/ 393 w 431"/>
                <a:gd name="T11" fmla="*/ 343 h 370"/>
                <a:gd name="T12" fmla="*/ 380 w 431"/>
                <a:gd name="T13" fmla="*/ 346 h 370"/>
                <a:gd name="T14" fmla="*/ 366 w 431"/>
                <a:gd name="T15" fmla="*/ 353 h 370"/>
                <a:gd name="T16" fmla="*/ 350 w 431"/>
                <a:gd name="T17" fmla="*/ 354 h 370"/>
                <a:gd name="T18" fmla="*/ 334 w 431"/>
                <a:gd name="T19" fmla="*/ 359 h 370"/>
                <a:gd name="T20" fmla="*/ 317 w 431"/>
                <a:gd name="T21" fmla="*/ 360 h 370"/>
                <a:gd name="T22" fmla="*/ 298 w 431"/>
                <a:gd name="T23" fmla="*/ 365 h 370"/>
                <a:gd name="T24" fmla="*/ 277 w 431"/>
                <a:gd name="T25" fmla="*/ 367 h 370"/>
                <a:gd name="T26" fmla="*/ 247 w 431"/>
                <a:gd name="T27" fmla="*/ 370 h 370"/>
                <a:gd name="T28" fmla="*/ 170 w 431"/>
                <a:gd name="T29" fmla="*/ 367 h 370"/>
                <a:gd name="T30" fmla="*/ 140 w 431"/>
                <a:gd name="T31" fmla="*/ 365 h 370"/>
                <a:gd name="T32" fmla="*/ 121 w 431"/>
                <a:gd name="T33" fmla="*/ 364 h 370"/>
                <a:gd name="T34" fmla="*/ 102 w 431"/>
                <a:gd name="T35" fmla="*/ 360 h 370"/>
                <a:gd name="T36" fmla="*/ 85 w 431"/>
                <a:gd name="T37" fmla="*/ 357 h 370"/>
                <a:gd name="T38" fmla="*/ 69 w 431"/>
                <a:gd name="T39" fmla="*/ 353 h 370"/>
                <a:gd name="T40" fmla="*/ 55 w 431"/>
                <a:gd name="T41" fmla="*/ 349 h 370"/>
                <a:gd name="T42" fmla="*/ 42 w 431"/>
                <a:gd name="T43" fmla="*/ 345 h 370"/>
                <a:gd name="T44" fmla="*/ 31 w 431"/>
                <a:gd name="T45" fmla="*/ 340 h 370"/>
                <a:gd name="T46" fmla="*/ 20 w 431"/>
                <a:gd name="T47" fmla="*/ 337 h 370"/>
                <a:gd name="T48" fmla="*/ 12 w 431"/>
                <a:gd name="T49" fmla="*/ 330 h 370"/>
                <a:gd name="T50" fmla="*/ 4 w 431"/>
                <a:gd name="T51" fmla="*/ 323 h 370"/>
                <a:gd name="T52" fmla="*/ 1 w 431"/>
                <a:gd name="T53" fmla="*/ 316 h 370"/>
                <a:gd name="T54" fmla="*/ 0 w 431"/>
                <a:gd name="T55" fmla="*/ 310 h 370"/>
                <a:gd name="T56" fmla="*/ 0 w 431"/>
                <a:gd name="T57" fmla="*/ 59 h 370"/>
                <a:gd name="T58" fmla="*/ 0 w 431"/>
                <a:gd name="T59" fmla="*/ 56 h 370"/>
                <a:gd name="T60" fmla="*/ 3 w 431"/>
                <a:gd name="T61" fmla="*/ 49 h 370"/>
                <a:gd name="T62" fmla="*/ 6 w 431"/>
                <a:gd name="T63" fmla="*/ 43 h 370"/>
                <a:gd name="T64" fmla="*/ 12 w 431"/>
                <a:gd name="T65" fmla="*/ 38 h 370"/>
                <a:gd name="T66" fmla="*/ 20 w 431"/>
                <a:gd name="T67" fmla="*/ 32 h 370"/>
                <a:gd name="T68" fmla="*/ 31 w 431"/>
                <a:gd name="T69" fmla="*/ 29 h 370"/>
                <a:gd name="T70" fmla="*/ 42 w 431"/>
                <a:gd name="T71" fmla="*/ 22 h 370"/>
                <a:gd name="T72" fmla="*/ 55 w 431"/>
                <a:gd name="T73" fmla="*/ 18 h 370"/>
                <a:gd name="T74" fmla="*/ 69 w 431"/>
                <a:gd name="T75" fmla="*/ 15 h 370"/>
                <a:gd name="T76" fmla="*/ 85 w 431"/>
                <a:gd name="T77" fmla="*/ 11 h 370"/>
                <a:gd name="T78" fmla="*/ 102 w 431"/>
                <a:gd name="T79" fmla="*/ 8 h 370"/>
                <a:gd name="T80" fmla="*/ 121 w 431"/>
                <a:gd name="T81" fmla="*/ 5 h 370"/>
                <a:gd name="T82" fmla="*/ 140 w 431"/>
                <a:gd name="T83" fmla="*/ 3 h 370"/>
                <a:gd name="T84" fmla="*/ 170 w 431"/>
                <a:gd name="T85" fmla="*/ 2 h 370"/>
                <a:gd name="T86" fmla="*/ 247 w 431"/>
                <a:gd name="T87" fmla="*/ 0 h 370"/>
                <a:gd name="T88" fmla="*/ 277 w 431"/>
                <a:gd name="T89" fmla="*/ 2 h 370"/>
                <a:gd name="T90" fmla="*/ 298 w 431"/>
                <a:gd name="T91" fmla="*/ 3 h 370"/>
                <a:gd name="T92" fmla="*/ 317 w 431"/>
                <a:gd name="T93" fmla="*/ 5 h 370"/>
                <a:gd name="T94" fmla="*/ 334 w 431"/>
                <a:gd name="T95" fmla="*/ 10 h 370"/>
                <a:gd name="T96" fmla="*/ 350 w 431"/>
                <a:gd name="T97" fmla="*/ 15 h 370"/>
                <a:gd name="T98" fmla="*/ 366 w 431"/>
                <a:gd name="T99" fmla="*/ 16 h 370"/>
                <a:gd name="T100" fmla="*/ 380 w 431"/>
                <a:gd name="T101" fmla="*/ 21 h 370"/>
                <a:gd name="T102" fmla="*/ 393 w 431"/>
                <a:gd name="T103" fmla="*/ 26 h 370"/>
                <a:gd name="T104" fmla="*/ 404 w 431"/>
                <a:gd name="T105" fmla="*/ 30 h 370"/>
                <a:gd name="T106" fmla="*/ 412 w 431"/>
                <a:gd name="T107" fmla="*/ 35 h 370"/>
                <a:gd name="T108" fmla="*/ 420 w 431"/>
                <a:gd name="T109" fmla="*/ 41 h 370"/>
                <a:gd name="T110" fmla="*/ 424 w 431"/>
                <a:gd name="T111" fmla="*/ 45 h 370"/>
                <a:gd name="T112" fmla="*/ 428 w 431"/>
                <a:gd name="T113" fmla="*/ 51 h 370"/>
                <a:gd name="T114" fmla="*/ 431 w 431"/>
                <a:gd name="T115" fmla="*/ 57 h 370"/>
                <a:gd name="T116" fmla="*/ 431 w 431"/>
                <a:gd name="T117" fmla="*/ 305 h 37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1"/>
                <a:gd name="T178" fmla="*/ 0 h 370"/>
                <a:gd name="T179" fmla="*/ 431 w 431"/>
                <a:gd name="T180" fmla="*/ 370 h 37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1" h="370">
                  <a:moveTo>
                    <a:pt x="431" y="310"/>
                  </a:moveTo>
                  <a:lnTo>
                    <a:pt x="431" y="311"/>
                  </a:lnTo>
                  <a:lnTo>
                    <a:pt x="428" y="316"/>
                  </a:lnTo>
                  <a:lnTo>
                    <a:pt x="426" y="318"/>
                  </a:lnTo>
                  <a:lnTo>
                    <a:pt x="424" y="323"/>
                  </a:lnTo>
                  <a:lnTo>
                    <a:pt x="420" y="329"/>
                  </a:lnTo>
                  <a:lnTo>
                    <a:pt x="416" y="330"/>
                  </a:lnTo>
                  <a:lnTo>
                    <a:pt x="412" y="332"/>
                  </a:lnTo>
                  <a:lnTo>
                    <a:pt x="409" y="337"/>
                  </a:lnTo>
                  <a:lnTo>
                    <a:pt x="404" y="338"/>
                  </a:lnTo>
                  <a:lnTo>
                    <a:pt x="397" y="340"/>
                  </a:lnTo>
                  <a:lnTo>
                    <a:pt x="393" y="343"/>
                  </a:lnTo>
                  <a:lnTo>
                    <a:pt x="386" y="345"/>
                  </a:lnTo>
                  <a:lnTo>
                    <a:pt x="380" y="346"/>
                  </a:lnTo>
                  <a:lnTo>
                    <a:pt x="374" y="349"/>
                  </a:lnTo>
                  <a:lnTo>
                    <a:pt x="366" y="353"/>
                  </a:lnTo>
                  <a:lnTo>
                    <a:pt x="358" y="353"/>
                  </a:lnTo>
                  <a:lnTo>
                    <a:pt x="350" y="354"/>
                  </a:lnTo>
                  <a:lnTo>
                    <a:pt x="342" y="357"/>
                  </a:lnTo>
                  <a:lnTo>
                    <a:pt x="334" y="359"/>
                  </a:lnTo>
                  <a:lnTo>
                    <a:pt x="325" y="360"/>
                  </a:lnTo>
                  <a:lnTo>
                    <a:pt x="317" y="360"/>
                  </a:lnTo>
                  <a:lnTo>
                    <a:pt x="307" y="364"/>
                  </a:lnTo>
                  <a:lnTo>
                    <a:pt x="298" y="365"/>
                  </a:lnTo>
                  <a:lnTo>
                    <a:pt x="289" y="365"/>
                  </a:lnTo>
                  <a:lnTo>
                    <a:pt x="277" y="367"/>
                  </a:lnTo>
                  <a:lnTo>
                    <a:pt x="257" y="367"/>
                  </a:lnTo>
                  <a:lnTo>
                    <a:pt x="247" y="370"/>
                  </a:lnTo>
                  <a:lnTo>
                    <a:pt x="181" y="370"/>
                  </a:lnTo>
                  <a:lnTo>
                    <a:pt x="170" y="367"/>
                  </a:lnTo>
                  <a:lnTo>
                    <a:pt x="150" y="367"/>
                  </a:lnTo>
                  <a:lnTo>
                    <a:pt x="140" y="365"/>
                  </a:lnTo>
                  <a:lnTo>
                    <a:pt x="131" y="365"/>
                  </a:lnTo>
                  <a:lnTo>
                    <a:pt x="121" y="364"/>
                  </a:lnTo>
                  <a:lnTo>
                    <a:pt x="112" y="360"/>
                  </a:lnTo>
                  <a:lnTo>
                    <a:pt x="102" y="360"/>
                  </a:lnTo>
                  <a:lnTo>
                    <a:pt x="94" y="359"/>
                  </a:lnTo>
                  <a:lnTo>
                    <a:pt x="85" y="357"/>
                  </a:lnTo>
                  <a:lnTo>
                    <a:pt x="77" y="354"/>
                  </a:lnTo>
                  <a:lnTo>
                    <a:pt x="69" y="353"/>
                  </a:lnTo>
                  <a:lnTo>
                    <a:pt x="63" y="353"/>
                  </a:lnTo>
                  <a:lnTo>
                    <a:pt x="55" y="349"/>
                  </a:lnTo>
                  <a:lnTo>
                    <a:pt x="48" y="346"/>
                  </a:lnTo>
                  <a:lnTo>
                    <a:pt x="42" y="345"/>
                  </a:lnTo>
                  <a:lnTo>
                    <a:pt x="36" y="343"/>
                  </a:lnTo>
                  <a:lnTo>
                    <a:pt x="31" y="340"/>
                  </a:lnTo>
                  <a:lnTo>
                    <a:pt x="25" y="338"/>
                  </a:lnTo>
                  <a:lnTo>
                    <a:pt x="20" y="337"/>
                  </a:lnTo>
                  <a:lnTo>
                    <a:pt x="17" y="332"/>
                  </a:lnTo>
                  <a:lnTo>
                    <a:pt x="12" y="330"/>
                  </a:lnTo>
                  <a:lnTo>
                    <a:pt x="9" y="329"/>
                  </a:lnTo>
                  <a:lnTo>
                    <a:pt x="4" y="323"/>
                  </a:lnTo>
                  <a:lnTo>
                    <a:pt x="3" y="318"/>
                  </a:lnTo>
                  <a:lnTo>
                    <a:pt x="1" y="316"/>
                  </a:lnTo>
                  <a:lnTo>
                    <a:pt x="0" y="311"/>
                  </a:lnTo>
                  <a:lnTo>
                    <a:pt x="0" y="310"/>
                  </a:lnTo>
                  <a:lnTo>
                    <a:pt x="0" y="308"/>
                  </a:lnTo>
                  <a:lnTo>
                    <a:pt x="0" y="59"/>
                  </a:lnTo>
                  <a:lnTo>
                    <a:pt x="0" y="57"/>
                  </a:lnTo>
                  <a:lnTo>
                    <a:pt x="0" y="56"/>
                  </a:lnTo>
                  <a:lnTo>
                    <a:pt x="1" y="51"/>
                  </a:lnTo>
                  <a:lnTo>
                    <a:pt x="3" y="49"/>
                  </a:lnTo>
                  <a:lnTo>
                    <a:pt x="4" y="45"/>
                  </a:lnTo>
                  <a:lnTo>
                    <a:pt x="6" y="43"/>
                  </a:lnTo>
                  <a:lnTo>
                    <a:pt x="9" y="41"/>
                  </a:lnTo>
                  <a:lnTo>
                    <a:pt x="12" y="38"/>
                  </a:lnTo>
                  <a:lnTo>
                    <a:pt x="17" y="35"/>
                  </a:lnTo>
                  <a:lnTo>
                    <a:pt x="20" y="32"/>
                  </a:lnTo>
                  <a:lnTo>
                    <a:pt x="25" y="30"/>
                  </a:lnTo>
                  <a:lnTo>
                    <a:pt x="31" y="29"/>
                  </a:lnTo>
                  <a:lnTo>
                    <a:pt x="36" y="26"/>
                  </a:lnTo>
                  <a:lnTo>
                    <a:pt x="42" y="22"/>
                  </a:lnTo>
                  <a:lnTo>
                    <a:pt x="48" y="21"/>
                  </a:lnTo>
                  <a:lnTo>
                    <a:pt x="55" y="18"/>
                  </a:lnTo>
                  <a:lnTo>
                    <a:pt x="63" y="16"/>
                  </a:lnTo>
                  <a:lnTo>
                    <a:pt x="69" y="15"/>
                  </a:lnTo>
                  <a:lnTo>
                    <a:pt x="77" y="15"/>
                  </a:lnTo>
                  <a:lnTo>
                    <a:pt x="85" y="11"/>
                  </a:lnTo>
                  <a:lnTo>
                    <a:pt x="94" y="10"/>
                  </a:lnTo>
                  <a:lnTo>
                    <a:pt x="102" y="8"/>
                  </a:lnTo>
                  <a:lnTo>
                    <a:pt x="112" y="5"/>
                  </a:lnTo>
                  <a:lnTo>
                    <a:pt x="121" y="5"/>
                  </a:lnTo>
                  <a:lnTo>
                    <a:pt x="131" y="3"/>
                  </a:lnTo>
                  <a:lnTo>
                    <a:pt x="140" y="3"/>
                  </a:lnTo>
                  <a:lnTo>
                    <a:pt x="150" y="2"/>
                  </a:lnTo>
                  <a:lnTo>
                    <a:pt x="170" y="2"/>
                  </a:lnTo>
                  <a:lnTo>
                    <a:pt x="181" y="0"/>
                  </a:lnTo>
                  <a:lnTo>
                    <a:pt x="247" y="0"/>
                  </a:lnTo>
                  <a:lnTo>
                    <a:pt x="257" y="2"/>
                  </a:lnTo>
                  <a:lnTo>
                    <a:pt x="277" y="2"/>
                  </a:lnTo>
                  <a:lnTo>
                    <a:pt x="289" y="3"/>
                  </a:lnTo>
                  <a:lnTo>
                    <a:pt x="298" y="3"/>
                  </a:lnTo>
                  <a:lnTo>
                    <a:pt x="307" y="5"/>
                  </a:lnTo>
                  <a:lnTo>
                    <a:pt x="317" y="5"/>
                  </a:lnTo>
                  <a:lnTo>
                    <a:pt x="325" y="8"/>
                  </a:lnTo>
                  <a:lnTo>
                    <a:pt x="334" y="10"/>
                  </a:lnTo>
                  <a:lnTo>
                    <a:pt x="342" y="11"/>
                  </a:lnTo>
                  <a:lnTo>
                    <a:pt x="350" y="15"/>
                  </a:lnTo>
                  <a:lnTo>
                    <a:pt x="358" y="15"/>
                  </a:lnTo>
                  <a:lnTo>
                    <a:pt x="366" y="16"/>
                  </a:lnTo>
                  <a:lnTo>
                    <a:pt x="374" y="18"/>
                  </a:lnTo>
                  <a:lnTo>
                    <a:pt x="380" y="21"/>
                  </a:lnTo>
                  <a:lnTo>
                    <a:pt x="386" y="22"/>
                  </a:lnTo>
                  <a:lnTo>
                    <a:pt x="393" y="26"/>
                  </a:lnTo>
                  <a:lnTo>
                    <a:pt x="397" y="29"/>
                  </a:lnTo>
                  <a:lnTo>
                    <a:pt x="404" y="30"/>
                  </a:lnTo>
                  <a:lnTo>
                    <a:pt x="409" y="32"/>
                  </a:lnTo>
                  <a:lnTo>
                    <a:pt x="412" y="35"/>
                  </a:lnTo>
                  <a:lnTo>
                    <a:pt x="416" y="38"/>
                  </a:lnTo>
                  <a:lnTo>
                    <a:pt x="420" y="41"/>
                  </a:lnTo>
                  <a:lnTo>
                    <a:pt x="423" y="43"/>
                  </a:lnTo>
                  <a:lnTo>
                    <a:pt x="424" y="45"/>
                  </a:lnTo>
                  <a:lnTo>
                    <a:pt x="426" y="49"/>
                  </a:lnTo>
                  <a:lnTo>
                    <a:pt x="428" y="51"/>
                  </a:lnTo>
                  <a:lnTo>
                    <a:pt x="431" y="56"/>
                  </a:lnTo>
                  <a:lnTo>
                    <a:pt x="431" y="57"/>
                  </a:lnTo>
                  <a:lnTo>
                    <a:pt x="431" y="59"/>
                  </a:lnTo>
                  <a:lnTo>
                    <a:pt x="431" y="305"/>
                  </a:lnTo>
                  <a:lnTo>
                    <a:pt x="431" y="310"/>
                  </a:lnTo>
                </a:path>
              </a:pathLst>
            </a:custGeom>
            <a:noFill/>
            <a:ln w="0">
              <a:solidFill>
                <a:srgbClr val="000000"/>
              </a:solidFill>
              <a:round/>
              <a:headEnd/>
              <a:tailEnd/>
            </a:ln>
          </p:spPr>
          <p:txBody>
            <a:bodyPr/>
            <a:lstStyle/>
            <a:p>
              <a:endParaRPr lang="en-US" b="0"/>
            </a:p>
          </p:txBody>
        </p:sp>
        <p:sp>
          <p:nvSpPr>
            <p:cNvPr id="8276" name="Freeform 82"/>
            <p:cNvSpPr>
              <a:spLocks/>
            </p:cNvSpPr>
            <p:nvPr/>
          </p:nvSpPr>
          <p:spPr bwMode="auto">
            <a:xfrm>
              <a:off x="2689" y="2362"/>
              <a:ext cx="431" cy="60"/>
            </a:xfrm>
            <a:custGeom>
              <a:avLst/>
              <a:gdLst>
                <a:gd name="T0" fmla="*/ 0 w 431"/>
                <a:gd name="T1" fmla="*/ 0 h 60"/>
                <a:gd name="T2" fmla="*/ 0 w 431"/>
                <a:gd name="T3" fmla="*/ 2 h 60"/>
                <a:gd name="T4" fmla="*/ 1 w 431"/>
                <a:gd name="T5" fmla="*/ 6 h 60"/>
                <a:gd name="T6" fmla="*/ 3 w 431"/>
                <a:gd name="T7" fmla="*/ 8 h 60"/>
                <a:gd name="T8" fmla="*/ 4 w 431"/>
                <a:gd name="T9" fmla="*/ 13 h 60"/>
                <a:gd name="T10" fmla="*/ 6 w 431"/>
                <a:gd name="T11" fmla="*/ 14 h 60"/>
                <a:gd name="T12" fmla="*/ 9 w 431"/>
                <a:gd name="T13" fmla="*/ 16 h 60"/>
                <a:gd name="T14" fmla="*/ 12 w 431"/>
                <a:gd name="T15" fmla="*/ 21 h 60"/>
                <a:gd name="T16" fmla="*/ 17 w 431"/>
                <a:gd name="T17" fmla="*/ 22 h 60"/>
                <a:gd name="T18" fmla="*/ 20 w 431"/>
                <a:gd name="T19" fmla="*/ 25 h 60"/>
                <a:gd name="T20" fmla="*/ 25 w 431"/>
                <a:gd name="T21" fmla="*/ 27 h 60"/>
                <a:gd name="T22" fmla="*/ 31 w 431"/>
                <a:gd name="T23" fmla="*/ 30 h 60"/>
                <a:gd name="T24" fmla="*/ 36 w 431"/>
                <a:gd name="T25" fmla="*/ 33 h 60"/>
                <a:gd name="T26" fmla="*/ 42 w 431"/>
                <a:gd name="T27" fmla="*/ 35 h 60"/>
                <a:gd name="T28" fmla="*/ 48 w 431"/>
                <a:gd name="T29" fmla="*/ 37 h 60"/>
                <a:gd name="T30" fmla="*/ 55 w 431"/>
                <a:gd name="T31" fmla="*/ 40 h 60"/>
                <a:gd name="T32" fmla="*/ 63 w 431"/>
                <a:gd name="T33" fmla="*/ 41 h 60"/>
                <a:gd name="T34" fmla="*/ 69 w 431"/>
                <a:gd name="T35" fmla="*/ 43 h 60"/>
                <a:gd name="T36" fmla="*/ 77 w 431"/>
                <a:gd name="T37" fmla="*/ 46 h 60"/>
                <a:gd name="T38" fmla="*/ 85 w 431"/>
                <a:gd name="T39" fmla="*/ 48 h 60"/>
                <a:gd name="T40" fmla="*/ 94 w 431"/>
                <a:gd name="T41" fmla="*/ 49 h 60"/>
                <a:gd name="T42" fmla="*/ 102 w 431"/>
                <a:gd name="T43" fmla="*/ 51 h 60"/>
                <a:gd name="T44" fmla="*/ 112 w 431"/>
                <a:gd name="T45" fmla="*/ 51 h 60"/>
                <a:gd name="T46" fmla="*/ 121 w 431"/>
                <a:gd name="T47" fmla="*/ 54 h 60"/>
                <a:gd name="T48" fmla="*/ 131 w 431"/>
                <a:gd name="T49" fmla="*/ 55 h 60"/>
                <a:gd name="T50" fmla="*/ 140 w 431"/>
                <a:gd name="T51" fmla="*/ 55 h 60"/>
                <a:gd name="T52" fmla="*/ 150 w 431"/>
                <a:gd name="T53" fmla="*/ 57 h 60"/>
                <a:gd name="T54" fmla="*/ 170 w 431"/>
                <a:gd name="T55" fmla="*/ 57 h 60"/>
                <a:gd name="T56" fmla="*/ 181 w 431"/>
                <a:gd name="T57" fmla="*/ 60 h 60"/>
                <a:gd name="T58" fmla="*/ 247 w 431"/>
                <a:gd name="T59" fmla="*/ 60 h 60"/>
                <a:gd name="T60" fmla="*/ 257 w 431"/>
                <a:gd name="T61" fmla="*/ 57 h 60"/>
                <a:gd name="T62" fmla="*/ 277 w 431"/>
                <a:gd name="T63" fmla="*/ 57 h 60"/>
                <a:gd name="T64" fmla="*/ 289 w 431"/>
                <a:gd name="T65" fmla="*/ 55 h 60"/>
                <a:gd name="T66" fmla="*/ 298 w 431"/>
                <a:gd name="T67" fmla="*/ 55 h 60"/>
                <a:gd name="T68" fmla="*/ 307 w 431"/>
                <a:gd name="T69" fmla="*/ 54 h 60"/>
                <a:gd name="T70" fmla="*/ 317 w 431"/>
                <a:gd name="T71" fmla="*/ 51 h 60"/>
                <a:gd name="T72" fmla="*/ 325 w 431"/>
                <a:gd name="T73" fmla="*/ 51 h 60"/>
                <a:gd name="T74" fmla="*/ 334 w 431"/>
                <a:gd name="T75" fmla="*/ 49 h 60"/>
                <a:gd name="T76" fmla="*/ 342 w 431"/>
                <a:gd name="T77" fmla="*/ 48 h 60"/>
                <a:gd name="T78" fmla="*/ 350 w 431"/>
                <a:gd name="T79" fmla="*/ 46 h 60"/>
                <a:gd name="T80" fmla="*/ 358 w 431"/>
                <a:gd name="T81" fmla="*/ 43 h 60"/>
                <a:gd name="T82" fmla="*/ 366 w 431"/>
                <a:gd name="T83" fmla="*/ 41 h 60"/>
                <a:gd name="T84" fmla="*/ 374 w 431"/>
                <a:gd name="T85" fmla="*/ 40 h 60"/>
                <a:gd name="T86" fmla="*/ 380 w 431"/>
                <a:gd name="T87" fmla="*/ 37 h 60"/>
                <a:gd name="T88" fmla="*/ 386 w 431"/>
                <a:gd name="T89" fmla="*/ 35 h 60"/>
                <a:gd name="T90" fmla="*/ 393 w 431"/>
                <a:gd name="T91" fmla="*/ 33 h 60"/>
                <a:gd name="T92" fmla="*/ 397 w 431"/>
                <a:gd name="T93" fmla="*/ 30 h 60"/>
                <a:gd name="T94" fmla="*/ 404 w 431"/>
                <a:gd name="T95" fmla="*/ 27 h 60"/>
                <a:gd name="T96" fmla="*/ 409 w 431"/>
                <a:gd name="T97" fmla="*/ 25 h 60"/>
                <a:gd name="T98" fmla="*/ 412 w 431"/>
                <a:gd name="T99" fmla="*/ 22 h 60"/>
                <a:gd name="T100" fmla="*/ 416 w 431"/>
                <a:gd name="T101" fmla="*/ 21 h 60"/>
                <a:gd name="T102" fmla="*/ 420 w 431"/>
                <a:gd name="T103" fmla="*/ 16 h 60"/>
                <a:gd name="T104" fmla="*/ 423 w 431"/>
                <a:gd name="T105" fmla="*/ 14 h 60"/>
                <a:gd name="T106" fmla="*/ 424 w 431"/>
                <a:gd name="T107" fmla="*/ 13 h 60"/>
                <a:gd name="T108" fmla="*/ 426 w 431"/>
                <a:gd name="T109" fmla="*/ 8 h 60"/>
                <a:gd name="T110" fmla="*/ 428 w 431"/>
                <a:gd name="T111" fmla="*/ 6 h 60"/>
                <a:gd name="T112" fmla="*/ 431 w 431"/>
                <a:gd name="T113" fmla="*/ 2 h 60"/>
                <a:gd name="T114" fmla="*/ 431 w 431"/>
                <a:gd name="T115" fmla="*/ 0 h 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31"/>
                <a:gd name="T175" fmla="*/ 0 h 60"/>
                <a:gd name="T176" fmla="*/ 431 w 431"/>
                <a:gd name="T177" fmla="*/ 60 h 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31" h="60">
                  <a:moveTo>
                    <a:pt x="0" y="0"/>
                  </a:moveTo>
                  <a:lnTo>
                    <a:pt x="0" y="2"/>
                  </a:lnTo>
                  <a:lnTo>
                    <a:pt x="1" y="6"/>
                  </a:lnTo>
                  <a:lnTo>
                    <a:pt x="3" y="8"/>
                  </a:lnTo>
                  <a:lnTo>
                    <a:pt x="4" y="13"/>
                  </a:lnTo>
                  <a:lnTo>
                    <a:pt x="6" y="14"/>
                  </a:lnTo>
                  <a:lnTo>
                    <a:pt x="9" y="16"/>
                  </a:lnTo>
                  <a:lnTo>
                    <a:pt x="12" y="21"/>
                  </a:lnTo>
                  <a:lnTo>
                    <a:pt x="17" y="22"/>
                  </a:lnTo>
                  <a:lnTo>
                    <a:pt x="20" y="25"/>
                  </a:lnTo>
                  <a:lnTo>
                    <a:pt x="25" y="27"/>
                  </a:lnTo>
                  <a:lnTo>
                    <a:pt x="31" y="30"/>
                  </a:lnTo>
                  <a:lnTo>
                    <a:pt x="36" y="33"/>
                  </a:lnTo>
                  <a:lnTo>
                    <a:pt x="42" y="35"/>
                  </a:lnTo>
                  <a:lnTo>
                    <a:pt x="48" y="37"/>
                  </a:lnTo>
                  <a:lnTo>
                    <a:pt x="55" y="40"/>
                  </a:lnTo>
                  <a:lnTo>
                    <a:pt x="63" y="41"/>
                  </a:lnTo>
                  <a:lnTo>
                    <a:pt x="69" y="43"/>
                  </a:lnTo>
                  <a:lnTo>
                    <a:pt x="77" y="46"/>
                  </a:lnTo>
                  <a:lnTo>
                    <a:pt x="85" y="48"/>
                  </a:lnTo>
                  <a:lnTo>
                    <a:pt x="94" y="49"/>
                  </a:lnTo>
                  <a:lnTo>
                    <a:pt x="102" y="51"/>
                  </a:lnTo>
                  <a:lnTo>
                    <a:pt x="112" y="51"/>
                  </a:lnTo>
                  <a:lnTo>
                    <a:pt x="121" y="54"/>
                  </a:lnTo>
                  <a:lnTo>
                    <a:pt x="131" y="55"/>
                  </a:lnTo>
                  <a:lnTo>
                    <a:pt x="140" y="55"/>
                  </a:lnTo>
                  <a:lnTo>
                    <a:pt x="150" y="57"/>
                  </a:lnTo>
                  <a:lnTo>
                    <a:pt x="170" y="57"/>
                  </a:lnTo>
                  <a:lnTo>
                    <a:pt x="181" y="60"/>
                  </a:lnTo>
                  <a:lnTo>
                    <a:pt x="247" y="60"/>
                  </a:lnTo>
                  <a:lnTo>
                    <a:pt x="257" y="57"/>
                  </a:lnTo>
                  <a:lnTo>
                    <a:pt x="277" y="57"/>
                  </a:lnTo>
                  <a:lnTo>
                    <a:pt x="289" y="55"/>
                  </a:lnTo>
                  <a:lnTo>
                    <a:pt x="298" y="55"/>
                  </a:lnTo>
                  <a:lnTo>
                    <a:pt x="307" y="54"/>
                  </a:lnTo>
                  <a:lnTo>
                    <a:pt x="317" y="51"/>
                  </a:lnTo>
                  <a:lnTo>
                    <a:pt x="325" y="51"/>
                  </a:lnTo>
                  <a:lnTo>
                    <a:pt x="334" y="49"/>
                  </a:lnTo>
                  <a:lnTo>
                    <a:pt x="342" y="48"/>
                  </a:lnTo>
                  <a:lnTo>
                    <a:pt x="350" y="46"/>
                  </a:lnTo>
                  <a:lnTo>
                    <a:pt x="358" y="43"/>
                  </a:lnTo>
                  <a:lnTo>
                    <a:pt x="366" y="41"/>
                  </a:lnTo>
                  <a:lnTo>
                    <a:pt x="374" y="40"/>
                  </a:lnTo>
                  <a:lnTo>
                    <a:pt x="380" y="37"/>
                  </a:lnTo>
                  <a:lnTo>
                    <a:pt x="386" y="35"/>
                  </a:lnTo>
                  <a:lnTo>
                    <a:pt x="393" y="33"/>
                  </a:lnTo>
                  <a:lnTo>
                    <a:pt x="397" y="30"/>
                  </a:lnTo>
                  <a:lnTo>
                    <a:pt x="404" y="27"/>
                  </a:lnTo>
                  <a:lnTo>
                    <a:pt x="409" y="25"/>
                  </a:lnTo>
                  <a:lnTo>
                    <a:pt x="412" y="22"/>
                  </a:lnTo>
                  <a:lnTo>
                    <a:pt x="416" y="21"/>
                  </a:lnTo>
                  <a:lnTo>
                    <a:pt x="420" y="16"/>
                  </a:lnTo>
                  <a:lnTo>
                    <a:pt x="423" y="14"/>
                  </a:lnTo>
                  <a:lnTo>
                    <a:pt x="424" y="13"/>
                  </a:lnTo>
                  <a:lnTo>
                    <a:pt x="426" y="8"/>
                  </a:lnTo>
                  <a:lnTo>
                    <a:pt x="428" y="6"/>
                  </a:lnTo>
                  <a:lnTo>
                    <a:pt x="431" y="2"/>
                  </a:lnTo>
                  <a:lnTo>
                    <a:pt x="431" y="0"/>
                  </a:lnTo>
                </a:path>
              </a:pathLst>
            </a:custGeom>
            <a:noFill/>
            <a:ln w="0">
              <a:solidFill>
                <a:srgbClr val="000000"/>
              </a:solidFill>
              <a:round/>
              <a:headEnd/>
              <a:tailEnd/>
            </a:ln>
          </p:spPr>
          <p:txBody>
            <a:bodyPr/>
            <a:lstStyle/>
            <a:p>
              <a:endParaRPr lang="en-US" b="0"/>
            </a:p>
          </p:txBody>
        </p:sp>
        <p:sp>
          <p:nvSpPr>
            <p:cNvPr id="8277" name="Rectangle 83"/>
            <p:cNvSpPr>
              <a:spLocks noChangeArrowheads="1"/>
            </p:cNvSpPr>
            <p:nvPr/>
          </p:nvSpPr>
          <p:spPr bwMode="auto">
            <a:xfrm>
              <a:off x="2736" y="2444"/>
              <a:ext cx="366"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CRP &amp;MRP</a:t>
              </a:r>
            </a:p>
            <a:p>
              <a:pPr algn="ctr" eaLnBrk="0" hangingPunct="0"/>
              <a:r>
                <a:rPr lang="en-US" sz="900" b="0">
                  <a:solidFill>
                    <a:srgbClr val="000000"/>
                  </a:solidFill>
                </a:rPr>
                <a:t>Records</a:t>
              </a:r>
              <a:endParaRPr lang="en-US" b="0"/>
            </a:p>
          </p:txBody>
        </p:sp>
        <p:sp>
          <p:nvSpPr>
            <p:cNvPr id="8278" name="Rectangle 84"/>
            <p:cNvSpPr>
              <a:spLocks noChangeArrowheads="1"/>
            </p:cNvSpPr>
            <p:nvPr/>
          </p:nvSpPr>
          <p:spPr bwMode="auto">
            <a:xfrm>
              <a:off x="2652" y="2801"/>
              <a:ext cx="504" cy="367"/>
            </a:xfrm>
            <a:prstGeom prst="rect">
              <a:avLst/>
            </a:prstGeom>
            <a:solidFill>
              <a:srgbClr val="FFFFFF"/>
            </a:solidFill>
            <a:ln w="0">
              <a:solidFill>
                <a:srgbClr val="000000"/>
              </a:solidFill>
              <a:miter lim="800000"/>
              <a:headEnd/>
              <a:tailEnd/>
            </a:ln>
          </p:spPr>
          <p:txBody>
            <a:bodyPr/>
            <a:lstStyle/>
            <a:p>
              <a:endParaRPr lang="en-US" b="0"/>
            </a:p>
          </p:txBody>
        </p:sp>
        <p:sp>
          <p:nvSpPr>
            <p:cNvPr id="8279" name="Rectangle 85"/>
            <p:cNvSpPr>
              <a:spLocks noChangeArrowheads="1"/>
            </p:cNvSpPr>
            <p:nvPr/>
          </p:nvSpPr>
          <p:spPr bwMode="auto">
            <a:xfrm>
              <a:off x="2676" y="2900"/>
              <a:ext cx="497"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Shop-floor &amp;</a:t>
              </a:r>
            </a:p>
            <a:p>
              <a:pPr algn="ctr" eaLnBrk="0" hangingPunct="0"/>
              <a:r>
                <a:rPr lang="en-US" sz="900" b="0">
                  <a:solidFill>
                    <a:srgbClr val="000000"/>
                  </a:solidFill>
                </a:rPr>
                <a:t>Vendor Systems </a:t>
              </a:r>
              <a:endParaRPr lang="en-US" b="0"/>
            </a:p>
          </p:txBody>
        </p:sp>
        <p:sp>
          <p:nvSpPr>
            <p:cNvPr id="8280" name="Rectangle 86"/>
            <p:cNvSpPr>
              <a:spLocks noChangeArrowheads="1"/>
            </p:cNvSpPr>
            <p:nvPr/>
          </p:nvSpPr>
          <p:spPr bwMode="auto">
            <a:xfrm>
              <a:off x="1680" y="912"/>
              <a:ext cx="496" cy="310"/>
            </a:xfrm>
            <a:prstGeom prst="rect">
              <a:avLst/>
            </a:prstGeom>
            <a:noFill/>
            <a:ln w="9525">
              <a:noFill/>
              <a:miter lim="800000"/>
              <a:headEnd/>
              <a:tailEnd/>
            </a:ln>
          </p:spPr>
          <p:txBody>
            <a:bodyPr wrap="none" lIns="0" tIns="0" rIns="0" bIns="0">
              <a:spAutoFit/>
            </a:bodyPr>
            <a:lstStyle/>
            <a:p>
              <a:pPr eaLnBrk="0" hangingPunct="0"/>
              <a:r>
                <a:rPr lang="en-US" sz="1600" b="0">
                  <a:solidFill>
                    <a:srgbClr val="FF0000"/>
                  </a:solidFill>
                </a:rPr>
                <a:t>Informal</a:t>
              </a:r>
            </a:p>
            <a:p>
              <a:pPr eaLnBrk="0" hangingPunct="0"/>
              <a:r>
                <a:rPr lang="en-US" sz="1600" b="0">
                  <a:solidFill>
                    <a:srgbClr val="FF0000"/>
                  </a:solidFill>
                </a:rPr>
                <a:t>Feedback</a:t>
              </a:r>
              <a:endParaRPr lang="en-US" b="0">
                <a:solidFill>
                  <a:srgbClr val="FF0000"/>
                </a:solidFill>
              </a:endParaRPr>
            </a:p>
          </p:txBody>
        </p:sp>
        <p:sp>
          <p:nvSpPr>
            <p:cNvPr id="8281" name="Line 87"/>
            <p:cNvSpPr>
              <a:spLocks noChangeShapeType="1"/>
            </p:cNvSpPr>
            <p:nvPr/>
          </p:nvSpPr>
          <p:spPr bwMode="auto">
            <a:xfrm flipV="1">
              <a:off x="4080" y="864"/>
              <a:ext cx="0" cy="816"/>
            </a:xfrm>
            <a:prstGeom prst="line">
              <a:avLst/>
            </a:prstGeom>
            <a:noFill/>
            <a:ln w="9525">
              <a:solidFill>
                <a:schemeClr val="tx1"/>
              </a:solidFill>
              <a:round/>
              <a:headEnd/>
              <a:tailEnd/>
            </a:ln>
          </p:spPr>
          <p:txBody>
            <a:bodyPr wrap="none" anchor="ctr"/>
            <a:lstStyle/>
            <a:p>
              <a:endParaRPr lang="en-US"/>
            </a:p>
          </p:txBody>
        </p:sp>
        <p:sp>
          <p:nvSpPr>
            <p:cNvPr id="8282" name="Line 88"/>
            <p:cNvSpPr>
              <a:spLocks noChangeShapeType="1"/>
            </p:cNvSpPr>
            <p:nvPr/>
          </p:nvSpPr>
          <p:spPr bwMode="auto">
            <a:xfrm flipH="1">
              <a:off x="3120" y="864"/>
              <a:ext cx="960" cy="0"/>
            </a:xfrm>
            <a:prstGeom prst="line">
              <a:avLst/>
            </a:prstGeom>
            <a:noFill/>
            <a:ln w="9525">
              <a:solidFill>
                <a:schemeClr val="tx1"/>
              </a:solidFill>
              <a:round/>
              <a:headEnd/>
              <a:tailEnd type="triangle" w="med" len="med"/>
            </a:ln>
          </p:spPr>
          <p:txBody>
            <a:bodyPr wrap="none" anchor="ctr"/>
            <a:lstStyle/>
            <a:p>
              <a:endParaRPr lang="en-US"/>
            </a:p>
          </p:txBody>
        </p:sp>
        <p:sp>
          <p:nvSpPr>
            <p:cNvPr id="8283" name="Rectangle 89"/>
            <p:cNvSpPr>
              <a:spLocks noChangeArrowheads="1"/>
            </p:cNvSpPr>
            <p:nvPr/>
          </p:nvSpPr>
          <p:spPr bwMode="auto">
            <a:xfrm>
              <a:off x="3998" y="308"/>
              <a:ext cx="265" cy="174"/>
            </a:xfrm>
            <a:prstGeom prst="rect">
              <a:avLst/>
            </a:prstGeom>
            <a:noFill/>
            <a:ln w="9525">
              <a:noFill/>
              <a:miter lim="800000"/>
              <a:headEnd/>
              <a:tailEnd/>
            </a:ln>
          </p:spPr>
          <p:txBody>
            <a:bodyPr wrap="none" lIns="0" tIns="0" rIns="0" bIns="0">
              <a:spAutoFit/>
            </a:bodyPr>
            <a:lstStyle/>
            <a:p>
              <a:pPr algn="ctr" eaLnBrk="0" hangingPunct="0"/>
              <a:r>
                <a:rPr lang="en-US" sz="900" b="0">
                  <a:solidFill>
                    <a:srgbClr val="000000"/>
                  </a:solidFill>
                </a:rPr>
                <a:t>Demand </a:t>
              </a:r>
            </a:p>
            <a:p>
              <a:pPr algn="ctr" eaLnBrk="0" hangingPunct="0"/>
              <a:r>
                <a:rPr lang="en-US" sz="900" b="0">
                  <a:solidFill>
                    <a:srgbClr val="000000"/>
                  </a:solidFill>
                </a:rPr>
                <a:t>forecast </a:t>
              </a:r>
              <a:endParaRPr lang="en-US" b="0"/>
            </a:p>
          </p:txBody>
        </p:sp>
      </p:grpSp>
      <p:sp>
        <p:nvSpPr>
          <p:cNvPr id="8195" name="Rectangle 90"/>
          <p:cNvSpPr>
            <a:spLocks noGrp="1" noChangeArrowheads="1"/>
          </p:cNvSpPr>
          <p:nvPr>
            <p:ph type="title"/>
          </p:nvPr>
        </p:nvSpPr>
        <p:spPr/>
        <p:txBody>
          <a:bodyPr/>
          <a:lstStyle/>
          <a:p>
            <a:r>
              <a:rPr lang="en-US" dirty="0" smtClean="0"/>
              <a:t>Demand, Production, and Capacity Planning: </a:t>
            </a:r>
            <a:br>
              <a:rPr lang="en-US" dirty="0" smtClean="0"/>
            </a:br>
            <a:r>
              <a:rPr lang="en-US" dirty="0" smtClean="0"/>
              <a:t>	</a:t>
            </a:r>
            <a:r>
              <a:rPr lang="en-US" i="1" dirty="0" smtClean="0"/>
              <a:t>Pitfalls of Sales-Plan driven investments</a:t>
            </a:r>
          </a:p>
        </p:txBody>
      </p:sp>
      <p:sp>
        <p:nvSpPr>
          <p:cNvPr id="8196" name="AutoShape 91"/>
          <p:cNvSpPr>
            <a:spLocks/>
          </p:cNvSpPr>
          <p:nvPr/>
        </p:nvSpPr>
        <p:spPr bwMode="auto">
          <a:xfrm>
            <a:off x="2397525" y="4621725"/>
            <a:ext cx="1885950" cy="852488"/>
          </a:xfrm>
          <a:prstGeom prst="borderCallout1">
            <a:avLst>
              <a:gd name="adj1" fmla="val 13407"/>
              <a:gd name="adj2" fmla="val 104042"/>
              <a:gd name="adj3" fmla="val -50278"/>
              <a:gd name="adj4" fmla="val 134343"/>
            </a:avLst>
          </a:prstGeom>
          <a:solidFill>
            <a:srgbClr val="FFFFCC"/>
          </a:solidFill>
          <a:ln w="9525" algn="ctr">
            <a:solidFill>
              <a:schemeClr val="tx1"/>
            </a:solidFill>
            <a:prstDash val="dash"/>
            <a:miter lim="800000"/>
            <a:headEnd/>
            <a:tailEnd/>
          </a:ln>
        </p:spPr>
        <p:txBody>
          <a:bodyPr/>
          <a:lstStyle/>
          <a:p>
            <a:pPr algn="ctr"/>
            <a:r>
              <a:rPr lang="en-US" sz="1600" b="0"/>
              <a:t>CRP = How much capacity is required to produce MPS?</a:t>
            </a:r>
          </a:p>
        </p:txBody>
      </p:sp>
      <p:sp>
        <p:nvSpPr>
          <p:cNvPr id="94" name="TextBox 93"/>
          <p:cNvSpPr txBox="1"/>
          <p:nvPr/>
        </p:nvSpPr>
        <p:spPr>
          <a:xfrm>
            <a:off x="308758" y="1413164"/>
            <a:ext cx="3455720" cy="1569660"/>
          </a:xfrm>
          <a:prstGeom prst="rect">
            <a:avLst/>
          </a:prstGeom>
          <a:noFill/>
        </p:spPr>
        <p:txBody>
          <a:bodyPr wrap="square" rtlCol="0">
            <a:spAutoFit/>
          </a:bodyPr>
          <a:lstStyle/>
          <a:p>
            <a:r>
              <a:rPr lang="en-US" dirty="0" smtClean="0"/>
              <a:t>Still happens:</a:t>
            </a:r>
          </a:p>
          <a:p>
            <a:pPr>
              <a:buFontTx/>
              <a:buChar char="-"/>
            </a:pPr>
            <a:r>
              <a:rPr lang="en-US" dirty="0" smtClean="0"/>
              <a:t> Tech</a:t>
            </a:r>
          </a:p>
          <a:p>
            <a:pPr>
              <a:buFontTx/>
              <a:buChar char="-"/>
            </a:pPr>
            <a:r>
              <a:rPr lang="en-US" dirty="0" smtClean="0"/>
              <a:t> Medical devices</a:t>
            </a:r>
          </a:p>
          <a:p>
            <a:pPr>
              <a:buFontTx/>
              <a:buChar char="-"/>
            </a:pPr>
            <a:r>
              <a:rPr lang="en-US" dirty="0" smtClean="0"/>
              <a:t> Automotive</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10" name="Rectangle 9"/>
          <p:cNvSpPr>
            <a:spLocks noGrp="1" noChangeArrowheads="1"/>
          </p:cNvSpPr>
          <p:nvPr>
            <p:ph type="title"/>
          </p:nvPr>
        </p:nvSpPr>
        <p:spPr/>
        <p:txBody>
          <a:bodyPr/>
          <a:lstStyle/>
          <a:p>
            <a:r>
              <a:rPr lang="en-US" smtClean="0"/>
              <a:t>Learning Points from Seagate Case:</a:t>
            </a:r>
            <a:br>
              <a:rPr lang="en-US" smtClean="0"/>
            </a:br>
            <a:r>
              <a:rPr lang="en-US" smtClean="0"/>
              <a:t>	Operational hedging through capacity portfolios</a:t>
            </a:r>
          </a:p>
        </p:txBody>
      </p:sp>
      <p:sp>
        <p:nvSpPr>
          <p:cNvPr id="21511" name="Rectangle 7"/>
          <p:cNvSpPr>
            <a:spLocks noGrp="1" noChangeArrowheads="1"/>
          </p:cNvSpPr>
          <p:nvPr>
            <p:ph idx="1"/>
          </p:nvPr>
        </p:nvSpPr>
        <p:spPr>
          <a:xfrm>
            <a:off x="446088" y="1049338"/>
            <a:ext cx="8493125" cy="5484812"/>
          </a:xfrm>
        </p:spPr>
        <p:txBody>
          <a:bodyPr/>
          <a:lstStyle/>
          <a:p>
            <a:pPr>
              <a:lnSpc>
                <a:spcPct val="90000"/>
              </a:lnSpc>
            </a:pPr>
            <a:r>
              <a:rPr lang="en-US" sz="1800" dirty="0" smtClean="0"/>
              <a:t>Capacity portfolio investment </a:t>
            </a:r>
            <a:r>
              <a:rPr lang="en-US" sz="1800" i="1" dirty="0" smtClean="0"/>
              <a:t>is simultaneous investment in multiple resource types.  </a:t>
            </a:r>
            <a:r>
              <a:rPr lang="en-US" sz="1800" dirty="0" smtClean="0"/>
              <a:t>The basic question is to determine the capacity for </a:t>
            </a:r>
            <a:r>
              <a:rPr lang="en-US" sz="1800" b="1" dirty="0" smtClean="0"/>
              <a:t>each</a:t>
            </a:r>
            <a:r>
              <a:rPr lang="en-US" sz="1800" dirty="0" smtClean="0"/>
              <a:t> resource type.</a:t>
            </a:r>
          </a:p>
          <a:p>
            <a:pPr>
              <a:lnSpc>
                <a:spcPct val="90000"/>
              </a:lnSpc>
            </a:pPr>
            <a:endParaRPr lang="en-US" sz="1800" dirty="0" smtClean="0"/>
          </a:p>
          <a:p>
            <a:r>
              <a:rPr lang="en-US" sz="1800" dirty="0" smtClean="0"/>
              <a:t>Don’t do sales-plan driven capacity planning</a:t>
            </a:r>
          </a:p>
          <a:p>
            <a:pPr lvl="1"/>
            <a:r>
              <a:rPr lang="en-US" dirty="0" smtClean="0"/>
              <a:t>i.e., don’t build capacity for one single demand scenario</a:t>
            </a:r>
          </a:p>
          <a:p>
            <a:pPr>
              <a:lnSpc>
                <a:spcPct val="90000"/>
              </a:lnSpc>
            </a:pPr>
            <a:endParaRPr lang="en-US" sz="1800" dirty="0" smtClean="0"/>
          </a:p>
          <a:p>
            <a:r>
              <a:rPr lang="en-US" sz="1800" dirty="0" smtClean="0"/>
              <a:t>Explicitly capture forecast uncertainty</a:t>
            </a:r>
          </a:p>
          <a:p>
            <a:pPr lvl="1"/>
            <a:r>
              <a:rPr lang="en-US" dirty="0" smtClean="0"/>
              <a:t>Agree on a demand forecast, i.e., set of scenarios, capturing correlation</a:t>
            </a:r>
          </a:p>
          <a:p>
            <a:pPr lvl="1"/>
            <a:r>
              <a:rPr lang="en-US" dirty="0" smtClean="0"/>
              <a:t>Build capacity based on the forecast.</a:t>
            </a:r>
          </a:p>
          <a:p>
            <a:pPr lvl="1"/>
            <a:r>
              <a:rPr lang="en-US" dirty="0" smtClean="0"/>
              <a:t>Use newsvendor logic to balance underage and overage consequences.</a:t>
            </a:r>
          </a:p>
          <a:p>
            <a:endParaRPr lang="en-US" sz="1800" dirty="0" smtClean="0"/>
          </a:p>
          <a:p>
            <a:r>
              <a:rPr lang="en-US" sz="1800" dirty="0" smtClean="0"/>
              <a:t>Use a portfolio approach</a:t>
            </a:r>
          </a:p>
          <a:p>
            <a:pPr lvl="1"/>
            <a:r>
              <a:rPr lang="en-US" dirty="0" smtClean="0"/>
              <a:t>Best capacity for resource X depends on capacity choice for resource Y.</a:t>
            </a:r>
          </a:p>
          <a:p>
            <a:pPr lvl="1"/>
            <a:r>
              <a:rPr lang="en-US" dirty="0" smtClean="0"/>
              <a:t>Network model captures moving bottlenecks and operational flexibility</a:t>
            </a:r>
          </a:p>
          <a:p>
            <a:pPr>
              <a:lnSpc>
                <a:spcPct val="90000"/>
              </a:lnSpc>
            </a:pPr>
            <a:endParaRPr lang="en-US" sz="1800" i="1" dirty="0" smtClean="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VCAP  </a:t>
            </a:r>
            <a:r>
              <a:rPr lang="en-US" sz="2800" dirty="0" smtClean="0">
                <a:solidFill>
                  <a:schemeClr val="bg1"/>
                </a:solidFill>
              </a:rPr>
              <a:t>Framework </a:t>
            </a:r>
            <a:r>
              <a:rPr lang="en-US" sz="2800" dirty="0" smtClean="0">
                <a:solidFill>
                  <a:schemeClr val="bg1"/>
                </a:solidFill>
              </a:rPr>
              <a:t>of operations strategy</a:t>
            </a:r>
          </a:p>
        </p:txBody>
      </p:sp>
      <p:graphicFrame>
        <p:nvGraphicFramePr>
          <p:cNvPr id="4" name="Content Placeholder 3"/>
          <p:cNvGraphicFramePr>
            <a:graphicFrameLocks noGrp="1"/>
          </p:cNvGraphicFramePr>
          <p:nvPr>
            <p:ph idx="4294967295"/>
          </p:nvPr>
        </p:nvGraphicFramePr>
        <p:xfrm>
          <a:off x="1208175" y="2123089"/>
          <a:ext cx="4036488" cy="23267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2645352" y="2449102"/>
            <a:ext cx="1151416" cy="461665"/>
          </a:xfrm>
          <a:prstGeom prst="rect">
            <a:avLst/>
          </a:prstGeom>
          <a:noFill/>
        </p:spPr>
        <p:txBody>
          <a:bodyPr>
            <a:spAutoFit/>
          </a:bodyPr>
          <a:lstStyle/>
          <a:p>
            <a:pPr algn="ctr" defTabSz="457200" fontAlgn="auto">
              <a:spcBef>
                <a:spcPts val="0"/>
              </a:spcBef>
              <a:spcAft>
                <a:spcPts val="0"/>
              </a:spcAft>
              <a:defRPr/>
            </a:pPr>
            <a:r>
              <a:rPr lang="en-US" b="1" i="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6" name="Rectangle 5"/>
          <p:cNvSpPr/>
          <p:nvPr/>
        </p:nvSpPr>
        <p:spPr>
          <a:xfrm>
            <a:off x="1548820" y="3950252"/>
            <a:ext cx="1298824"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7" name="Rectangle 6"/>
          <p:cNvSpPr/>
          <p:nvPr/>
        </p:nvSpPr>
        <p:spPr>
          <a:xfrm>
            <a:off x="3244312" y="3950252"/>
            <a:ext cx="1918282"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8" name="Rectangle 7"/>
          <p:cNvSpPr/>
          <p:nvPr/>
        </p:nvSpPr>
        <p:spPr>
          <a:xfrm>
            <a:off x="2063872" y="3324708"/>
            <a:ext cx="2439492" cy="400110"/>
          </a:xfrm>
          <a:prstGeom prst="rect">
            <a:avLst/>
          </a:prstGeom>
          <a:noFill/>
        </p:spPr>
        <p:txBody>
          <a:bodyPr>
            <a:spAutoFit/>
          </a:bodyPr>
          <a:lstStyle/>
          <a:p>
            <a:pPr algn="ctr" defTabSz="457200" fontAlgn="auto">
              <a:spcBef>
                <a:spcPts val="0"/>
              </a:spcBef>
              <a:spcAft>
                <a:spcPts val="0"/>
              </a:spcAft>
              <a:defRPr/>
            </a:pPr>
            <a:r>
              <a:rPr lang="en-US" sz="2000"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cxnSp>
        <p:nvCxnSpPr>
          <p:cNvPr id="20" name="AutoShape 35"/>
          <p:cNvCxnSpPr>
            <a:cxnSpLocks noChangeShapeType="1"/>
          </p:cNvCxnSpPr>
          <p:nvPr/>
        </p:nvCxnSpPr>
        <p:spPr bwMode="auto">
          <a:xfrm flipH="1">
            <a:off x="692618" y="4449995"/>
            <a:ext cx="1692275" cy="315913"/>
          </a:xfrm>
          <a:prstGeom prst="straightConnector1">
            <a:avLst/>
          </a:prstGeom>
          <a:noFill/>
          <a:ln w="12700">
            <a:solidFill>
              <a:srgbClr val="FFCCCC"/>
            </a:solidFill>
            <a:round/>
            <a:headEnd type="none" w="sm" len="sm"/>
            <a:tailEnd type="none" w="sm" len="sm"/>
          </a:ln>
        </p:spPr>
      </p:cxnSp>
      <p:cxnSp>
        <p:nvCxnSpPr>
          <p:cNvPr id="21" name="AutoShape 36"/>
          <p:cNvCxnSpPr>
            <a:cxnSpLocks noChangeShapeType="1"/>
          </p:cNvCxnSpPr>
          <p:nvPr/>
        </p:nvCxnSpPr>
        <p:spPr bwMode="auto">
          <a:xfrm flipH="1">
            <a:off x="1805455" y="4449995"/>
            <a:ext cx="579438" cy="315913"/>
          </a:xfrm>
          <a:prstGeom prst="straightConnector1">
            <a:avLst/>
          </a:prstGeom>
          <a:noFill/>
          <a:ln w="12700">
            <a:solidFill>
              <a:srgbClr val="FFCCCC"/>
            </a:solidFill>
            <a:round/>
            <a:headEnd type="none" w="sm" len="sm"/>
            <a:tailEnd type="none" w="sm" len="sm"/>
          </a:ln>
        </p:spPr>
      </p:cxnSp>
      <p:cxnSp>
        <p:nvCxnSpPr>
          <p:cNvPr id="25" name="AutoShape 41"/>
          <p:cNvCxnSpPr>
            <a:cxnSpLocks noChangeShapeType="1"/>
          </p:cNvCxnSpPr>
          <p:nvPr/>
        </p:nvCxnSpPr>
        <p:spPr bwMode="auto">
          <a:xfrm flipH="1" flipV="1">
            <a:off x="2384893" y="4449995"/>
            <a:ext cx="1649412" cy="315913"/>
          </a:xfrm>
          <a:prstGeom prst="straightConnector1">
            <a:avLst/>
          </a:prstGeom>
          <a:noFill/>
          <a:ln w="12700">
            <a:solidFill>
              <a:srgbClr val="FFCCCC"/>
            </a:solidFill>
            <a:round/>
            <a:headEnd/>
            <a:tailEnd/>
          </a:ln>
        </p:spPr>
      </p:cxnSp>
      <p:cxnSp>
        <p:nvCxnSpPr>
          <p:cNvPr id="26" name="AutoShape 42"/>
          <p:cNvCxnSpPr>
            <a:cxnSpLocks noChangeShapeType="1"/>
          </p:cNvCxnSpPr>
          <p:nvPr/>
        </p:nvCxnSpPr>
        <p:spPr bwMode="auto">
          <a:xfrm>
            <a:off x="2384893" y="4449995"/>
            <a:ext cx="534987" cy="315913"/>
          </a:xfrm>
          <a:prstGeom prst="straightConnector1">
            <a:avLst/>
          </a:prstGeom>
          <a:noFill/>
          <a:ln w="12700">
            <a:solidFill>
              <a:srgbClr val="FFCCCC"/>
            </a:solidFill>
            <a:round/>
            <a:headEnd/>
            <a:tailEnd/>
          </a:ln>
        </p:spPr>
      </p:cxnSp>
      <p:sp>
        <p:nvSpPr>
          <p:cNvPr id="27" name="Text Box 46"/>
          <p:cNvSpPr txBox="1">
            <a:spLocks noChangeArrowheads="1"/>
          </p:cNvSpPr>
          <p:nvPr/>
        </p:nvSpPr>
        <p:spPr bwMode="auto">
          <a:xfrm>
            <a:off x="203668" y="4761145"/>
            <a:ext cx="1023937" cy="868363"/>
          </a:xfrm>
          <a:prstGeom prst="rect">
            <a:avLst/>
          </a:prstGeom>
          <a:solidFill>
            <a:srgbClr val="FFFF00"/>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Sizing</a:t>
            </a:r>
          </a:p>
          <a:p>
            <a:pPr algn="ctr"/>
            <a:r>
              <a:rPr lang="en-US" sz="1200" i="0" dirty="0">
                <a:solidFill>
                  <a:prstClr val="black"/>
                </a:solidFill>
                <a:cs typeface="Arial" pitchFamily="34" charset="0"/>
              </a:rPr>
              <a:t>How much </a:t>
            </a:r>
            <a:r>
              <a:rPr lang="en-US" sz="1200" i="0" dirty="0" smtClean="0">
                <a:solidFill>
                  <a:prstClr val="black"/>
                </a:solidFill>
                <a:cs typeface="Arial" pitchFamily="34" charset="0"/>
              </a:rPr>
              <a:t>capacity?</a:t>
            </a:r>
            <a:endParaRPr lang="en-US" sz="1200" i="0" dirty="0">
              <a:solidFill>
                <a:prstClr val="black"/>
              </a:solidFill>
              <a:cs typeface="Arial" pitchFamily="34" charset="0"/>
            </a:endParaRPr>
          </a:p>
        </p:txBody>
      </p:sp>
      <p:sp>
        <p:nvSpPr>
          <p:cNvPr id="28" name="Text Box 47"/>
          <p:cNvSpPr txBox="1">
            <a:spLocks noChangeArrowheads="1"/>
          </p:cNvSpPr>
          <p:nvPr/>
        </p:nvSpPr>
        <p:spPr bwMode="auto">
          <a:xfrm>
            <a:off x="2407835" y="4761145"/>
            <a:ext cx="1270804" cy="868363"/>
          </a:xfrm>
          <a:prstGeom prst="rect">
            <a:avLst/>
          </a:prstGeom>
          <a:solidFill>
            <a:srgbClr val="FFFF00"/>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Type</a:t>
            </a:r>
          </a:p>
          <a:p>
            <a:pPr algn="ctr"/>
            <a:r>
              <a:rPr lang="en-US" sz="1200" i="0" dirty="0">
                <a:solidFill>
                  <a:prstClr val="black"/>
                </a:solidFill>
                <a:cs typeface="Arial" pitchFamily="34" charset="0"/>
              </a:rPr>
              <a:t>What </a:t>
            </a:r>
            <a:r>
              <a:rPr lang="en-US" sz="1200" i="0" dirty="0" smtClean="0">
                <a:solidFill>
                  <a:prstClr val="black"/>
                </a:solidFill>
                <a:cs typeface="Arial" pitchFamily="34" charset="0"/>
              </a:rPr>
              <a:t>kind </a:t>
            </a:r>
            <a:r>
              <a:rPr lang="en-US" sz="1200" i="0" dirty="0">
                <a:solidFill>
                  <a:prstClr val="black"/>
                </a:solidFill>
                <a:cs typeface="Arial" pitchFamily="34" charset="0"/>
              </a:rPr>
              <a:t>of </a:t>
            </a:r>
            <a:r>
              <a:rPr lang="en-US" sz="1200" i="0" dirty="0" smtClean="0">
                <a:solidFill>
                  <a:prstClr val="black"/>
                </a:solidFill>
                <a:cs typeface="Arial" pitchFamily="34" charset="0"/>
              </a:rPr>
              <a:t>resources? </a:t>
            </a:r>
            <a:r>
              <a:rPr lang="en-US" sz="1200" dirty="0" smtClean="0">
                <a:solidFill>
                  <a:prstClr val="black"/>
                </a:solidFill>
                <a:cs typeface="Arial" pitchFamily="34" charset="0"/>
              </a:rPr>
              <a:t>Dedicated-Flexible</a:t>
            </a:r>
            <a:endParaRPr lang="en-US" sz="800" i="0" dirty="0">
              <a:solidFill>
                <a:prstClr val="black"/>
              </a:solidFill>
              <a:cs typeface="Arial" pitchFamily="34" charset="0"/>
            </a:endParaRPr>
          </a:p>
        </p:txBody>
      </p:sp>
      <p:sp>
        <p:nvSpPr>
          <p:cNvPr id="29" name="Text Box 48"/>
          <p:cNvSpPr txBox="1">
            <a:spLocks noChangeArrowheads="1"/>
          </p:cNvSpPr>
          <p:nvPr/>
        </p:nvSpPr>
        <p:spPr bwMode="auto">
          <a:xfrm>
            <a:off x="1314918" y="4761145"/>
            <a:ext cx="1023937" cy="868363"/>
          </a:xfrm>
          <a:prstGeom prst="rect">
            <a:avLst/>
          </a:prstGeom>
          <a:solidFill>
            <a:srgbClr val="FFFF00"/>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Timing</a:t>
            </a:r>
          </a:p>
          <a:p>
            <a:pPr algn="ctr"/>
            <a:r>
              <a:rPr lang="en-US" sz="1200" i="0" dirty="0">
                <a:solidFill>
                  <a:prstClr val="black"/>
                </a:solidFill>
                <a:cs typeface="Arial" pitchFamily="34" charset="0"/>
              </a:rPr>
              <a:t>When </a:t>
            </a:r>
            <a:r>
              <a:rPr lang="en-US" sz="1200" i="0" dirty="0" smtClean="0">
                <a:solidFill>
                  <a:prstClr val="black"/>
                </a:solidFill>
                <a:cs typeface="Arial" pitchFamily="34" charset="0"/>
              </a:rPr>
              <a:t>to expand </a:t>
            </a:r>
            <a:r>
              <a:rPr lang="en-US" sz="1200" i="0" dirty="0">
                <a:solidFill>
                  <a:prstClr val="black"/>
                </a:solidFill>
                <a:cs typeface="Arial" pitchFamily="34" charset="0"/>
              </a:rPr>
              <a:t>or </a:t>
            </a:r>
            <a:r>
              <a:rPr lang="en-US" sz="1200" i="0" dirty="0" smtClean="0">
                <a:solidFill>
                  <a:prstClr val="black"/>
                </a:solidFill>
                <a:cs typeface="Arial" pitchFamily="34" charset="0"/>
              </a:rPr>
              <a:t>contract?</a:t>
            </a:r>
            <a:endParaRPr lang="en-US" sz="1200" i="0" dirty="0">
              <a:solidFill>
                <a:prstClr val="black"/>
              </a:solidFill>
              <a:cs typeface="Arial" pitchFamily="34" charset="0"/>
            </a:endParaRPr>
          </a:p>
        </p:txBody>
      </p:sp>
      <p:sp>
        <p:nvSpPr>
          <p:cNvPr id="30" name="Text Box 49"/>
          <p:cNvSpPr txBox="1">
            <a:spLocks noChangeArrowheads="1"/>
          </p:cNvSpPr>
          <p:nvPr/>
        </p:nvSpPr>
        <p:spPr bwMode="auto">
          <a:xfrm>
            <a:off x="3705578" y="4761145"/>
            <a:ext cx="1023937" cy="868363"/>
          </a:xfrm>
          <a:prstGeom prst="rect">
            <a:avLst/>
          </a:prstGeom>
          <a:solidFill>
            <a:schemeClr val="bg1"/>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Location</a:t>
            </a:r>
          </a:p>
          <a:p>
            <a:pPr algn="ctr"/>
            <a:r>
              <a:rPr lang="en-US" sz="1200" i="0" dirty="0">
                <a:solidFill>
                  <a:prstClr val="black"/>
                </a:solidFill>
                <a:cs typeface="Arial" pitchFamily="34" charset="0"/>
              </a:rPr>
              <a:t>Where </a:t>
            </a:r>
            <a:r>
              <a:rPr lang="en-US" sz="1200" i="0" dirty="0" smtClean="0">
                <a:solidFill>
                  <a:prstClr val="black"/>
                </a:solidFill>
                <a:cs typeface="Arial" pitchFamily="34" charset="0"/>
              </a:rPr>
              <a:t>to position our resources?</a:t>
            </a:r>
            <a:endParaRPr lang="en-US" sz="800" i="0" dirty="0">
              <a:solidFill>
                <a:prstClr val="black"/>
              </a:solidFill>
              <a:cs typeface="Arial" pitchFamily="34" charset="0"/>
            </a:endParaRPr>
          </a:p>
        </p:txBody>
      </p:sp>
      <p:sp>
        <p:nvSpPr>
          <p:cNvPr id="17" name="Curved Right Arrow 16"/>
          <p:cNvSpPr/>
          <p:nvPr/>
        </p:nvSpPr>
        <p:spPr>
          <a:xfrm rot="8382059">
            <a:off x="4415907" y="1669020"/>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8" name="Rectangle 17"/>
          <p:cNvSpPr/>
          <p:nvPr/>
        </p:nvSpPr>
        <p:spPr>
          <a:xfrm rot="2863666">
            <a:off x="4288870" y="2496450"/>
            <a:ext cx="1748992" cy="461665"/>
          </a:xfrm>
          <a:prstGeom prst="rect">
            <a:avLst/>
          </a:prstGeom>
          <a:noFill/>
        </p:spPr>
        <p:txBody>
          <a:bodyPr>
            <a:spAutoFit/>
          </a:bodyPr>
          <a:lstStyle/>
          <a:p>
            <a:pPr algn="ctr" defTabSz="457200" fontAlgn="auto">
              <a:spcBef>
                <a:spcPts val="0"/>
              </a:spcBef>
              <a:spcAft>
                <a:spcPts val="0"/>
              </a:spcAft>
              <a:defRPr/>
            </a:pPr>
            <a:r>
              <a:rPr lang="en-US" sz="2400" b="1" dirty="0">
                <a:ln w="12700">
                  <a:solidFill>
                    <a:srgbClr val="1F497D">
                      <a:satMod val="155000"/>
                    </a:srgbClr>
                  </a:solidFill>
                  <a:prstDash val="solid"/>
                </a:ln>
                <a:solidFill>
                  <a:srgbClr val="FFFF00"/>
                </a:solidFill>
                <a:effectLst>
                  <a:outerShdw blurRad="41275" dist="20320" dir="1800000" algn="tl" rotWithShape="0">
                    <a:srgbClr val="000000">
                      <a:alpha val="40000"/>
                    </a:srgbClr>
                  </a:outerShdw>
                </a:effectLst>
                <a:latin typeface="Calibri"/>
                <a:cs typeface="Arial" pitchFamily="34" charset="0"/>
              </a:rPr>
              <a:t>Innovation</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0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2150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21510" name="Rectangle 9"/>
          <p:cNvSpPr>
            <a:spLocks noGrp="1" noChangeArrowheads="1"/>
          </p:cNvSpPr>
          <p:nvPr>
            <p:ph type="title"/>
          </p:nvPr>
        </p:nvSpPr>
        <p:spPr/>
        <p:txBody>
          <a:bodyPr/>
          <a:lstStyle/>
          <a:p>
            <a:r>
              <a:rPr lang="en-US" smtClean="0"/>
              <a:t>Learning Points from Seagate Case:</a:t>
            </a:r>
            <a:br>
              <a:rPr lang="en-US" smtClean="0"/>
            </a:br>
            <a:r>
              <a:rPr lang="en-US" smtClean="0"/>
              <a:t>	Operational hedging through capacity portfolios</a:t>
            </a:r>
          </a:p>
        </p:txBody>
      </p:sp>
      <p:sp>
        <p:nvSpPr>
          <p:cNvPr id="21511" name="Rectangle 7"/>
          <p:cNvSpPr>
            <a:spLocks noGrp="1" noChangeArrowheads="1"/>
          </p:cNvSpPr>
          <p:nvPr>
            <p:ph idx="1"/>
          </p:nvPr>
        </p:nvSpPr>
        <p:spPr>
          <a:xfrm>
            <a:off x="446088" y="1049338"/>
            <a:ext cx="8493125" cy="5484812"/>
          </a:xfrm>
        </p:spPr>
        <p:txBody>
          <a:bodyPr/>
          <a:lstStyle/>
          <a:p>
            <a:pPr>
              <a:lnSpc>
                <a:spcPct val="90000"/>
              </a:lnSpc>
              <a:buNone/>
            </a:pPr>
            <a:endParaRPr lang="en-US" sz="1800" i="1" dirty="0" smtClean="0"/>
          </a:p>
          <a:p>
            <a:pPr>
              <a:lnSpc>
                <a:spcPct val="90000"/>
              </a:lnSpc>
            </a:pPr>
            <a:r>
              <a:rPr lang="en-US" sz="1800" b="1" i="1" dirty="0" smtClean="0"/>
              <a:t>Tailor operational hedges to specific risks:</a:t>
            </a:r>
          </a:p>
          <a:p>
            <a:pPr lvl="1">
              <a:lnSpc>
                <a:spcPct val="90000"/>
              </a:lnSpc>
              <a:buFont typeface="Times New Roman" pitchFamily="18" charset="0"/>
              <a:buAutoNum type="arabicPeriod"/>
            </a:pPr>
            <a:r>
              <a:rPr lang="en-US" dirty="0" smtClean="0"/>
              <a:t>Adding different amounts of reserves (“insurance” or safety capacity) to different resources.</a:t>
            </a:r>
          </a:p>
          <a:p>
            <a:pPr lvl="1">
              <a:lnSpc>
                <a:spcPct val="90000"/>
              </a:lnSpc>
              <a:buFont typeface="Times New Roman" pitchFamily="18" charset="0"/>
              <a:buAutoNum type="arabicPeriod"/>
            </a:pPr>
            <a:r>
              <a:rPr lang="en-US" dirty="0" smtClean="0"/>
              <a:t>Flexible resources pool demand risk and need less safety capacity. This also enables them to exercise their real switching option to maximize profits.</a:t>
            </a:r>
          </a:p>
          <a:p>
            <a:pPr lvl="1">
              <a:lnSpc>
                <a:spcPct val="90000"/>
              </a:lnSpc>
              <a:buFont typeface="Times New Roman" pitchFamily="18" charset="0"/>
              <a:buAutoNum type="arabicPeriod"/>
            </a:pPr>
            <a:endParaRPr lang="en-US" dirty="0" smtClean="0"/>
          </a:p>
          <a:p>
            <a:pPr>
              <a:lnSpc>
                <a:spcPct val="90000"/>
              </a:lnSpc>
            </a:pPr>
            <a:r>
              <a:rPr lang="en-US" sz="1800" dirty="0" smtClean="0"/>
              <a:t>The above mitigate operational risk: they reduce the expected mismatch cost and thus </a:t>
            </a:r>
            <a:r>
              <a:rPr lang="en-US" sz="1800" i="1" dirty="0" smtClean="0"/>
              <a:t>add </a:t>
            </a:r>
            <a:r>
              <a:rPr lang="en-US" sz="1800" dirty="0" smtClean="0"/>
              <a:t>value.  </a:t>
            </a:r>
          </a:p>
          <a:p>
            <a:pPr>
              <a:lnSpc>
                <a:spcPct val="90000"/>
              </a:lnSpc>
            </a:pPr>
            <a:endParaRPr lang="en-US" sz="1800" dirty="0" smtClean="0"/>
          </a:p>
          <a:p>
            <a:pPr>
              <a:lnSpc>
                <a:spcPct val="90000"/>
              </a:lnSpc>
            </a:pPr>
            <a:r>
              <a:rPr lang="en-US" sz="1800" dirty="0" smtClean="0"/>
              <a:t>They also mitigate financial risk: profit variability is reduced.  Risk-averse managers can reduce this further by “walking down the efficient mean-variance frontier.”</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GM Chevy</a:t>
            </a:r>
            <a:endParaRPr lang="en-US" dirty="0"/>
          </a:p>
        </p:txBody>
      </p:sp>
      <p:sp>
        <p:nvSpPr>
          <p:cNvPr id="3" name="Content Placeholder 2"/>
          <p:cNvSpPr>
            <a:spLocks noGrp="1"/>
          </p:cNvSpPr>
          <p:nvPr>
            <p:ph idx="1"/>
          </p:nvPr>
        </p:nvSpPr>
        <p:spPr/>
        <p:txBody>
          <a:bodyPr/>
          <a:lstStyle/>
          <a:p>
            <a:r>
              <a:rPr lang="en-US" dirty="0" smtClean="0"/>
              <a:t>2 assembly plants:</a:t>
            </a:r>
          </a:p>
          <a:p>
            <a:pPr lvl="1"/>
            <a:r>
              <a:rPr lang="en-US" dirty="0" smtClean="0"/>
              <a:t>Arlington, TX: 75,000 units/yr</a:t>
            </a:r>
          </a:p>
          <a:p>
            <a:pPr lvl="1"/>
            <a:r>
              <a:rPr lang="en-US" dirty="0" smtClean="0"/>
              <a:t>Fairfax, KS: 200,000 units/yr</a:t>
            </a:r>
          </a:p>
          <a:p>
            <a:r>
              <a:rPr lang="en-US" dirty="0" smtClean="0"/>
              <a:t>2 stamping plants:</a:t>
            </a:r>
          </a:p>
          <a:p>
            <a:pPr lvl="1"/>
            <a:r>
              <a:rPr lang="en-US" dirty="0" smtClean="0"/>
              <a:t>Pontiac, MI</a:t>
            </a:r>
          </a:p>
          <a:p>
            <a:pPr lvl="1"/>
            <a:r>
              <a:rPr lang="en-US" dirty="0" smtClean="0"/>
              <a:t>Fairfax, KS [contiguous, same location as assembly]</a:t>
            </a:r>
          </a:p>
          <a:p>
            <a:pPr lvl="1"/>
            <a:endParaRPr lang="en-US" dirty="0" smtClean="0"/>
          </a:p>
          <a:p>
            <a:r>
              <a:rPr lang="en-US" dirty="0" smtClean="0"/>
              <a:t>A die-set (for stamping hood, roof, etc) costs about $30 to $50M</a:t>
            </a:r>
          </a:p>
          <a:p>
            <a:endParaRPr lang="en-US" dirty="0" smtClean="0"/>
          </a:p>
          <a:p>
            <a:r>
              <a:rPr lang="en-US" dirty="0" smtClean="0"/>
              <a:t>Should we have one die-set in each plant, or 1 set in Fairfax (and ship to Arlington)?</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mtClean="0">
                <a:latin typeface="Arial Black" pitchFamily="34" charset="0"/>
              </a:rPr>
              <a:t>Seagate Technology</a:t>
            </a:r>
            <a:r>
              <a:rPr lang="en-US" smtClean="0"/>
              <a:t>:</a:t>
            </a:r>
            <a:br>
              <a:rPr lang="en-US" smtClean="0"/>
            </a:br>
            <a:r>
              <a:rPr lang="en-US" smtClean="0"/>
              <a:t>     </a:t>
            </a:r>
            <a:r>
              <a:rPr lang="en-US" i="1" smtClean="0"/>
              <a:t>Vertical Integration and impact on risk</a:t>
            </a:r>
            <a:endParaRPr lang="en-US" smtClean="0"/>
          </a:p>
        </p:txBody>
      </p:sp>
      <p:sp>
        <p:nvSpPr>
          <p:cNvPr id="299011" name="Rectangle 3"/>
          <p:cNvSpPr>
            <a:spLocks noGrp="1" noChangeArrowheads="1"/>
          </p:cNvSpPr>
          <p:nvPr>
            <p:ph idx="1"/>
          </p:nvPr>
        </p:nvSpPr>
        <p:spPr/>
        <p:txBody>
          <a:bodyPr/>
          <a:lstStyle/>
          <a:p>
            <a:r>
              <a:rPr lang="en-US" smtClean="0"/>
              <a:t>Seagate:	110,000 employees and $8.9 b in sales</a:t>
            </a:r>
          </a:p>
          <a:p>
            <a:r>
              <a:rPr lang="en-US" smtClean="0"/>
              <a:t>Quantum:	6,000 employees and $5.4 b in sales  </a:t>
            </a:r>
          </a:p>
          <a:p>
            <a:endParaRPr lang="en-US" smtClean="0"/>
          </a:p>
          <a:p>
            <a:pPr>
              <a:buClr>
                <a:srgbClr val="FF3300"/>
              </a:buClr>
              <a:buFont typeface="Wingdings" pitchFamily="2" charset="2"/>
              <a:buChar char="Ø"/>
            </a:pPr>
            <a:r>
              <a:rPr lang="en-US" smtClean="0"/>
              <a:t>Under which strategy is the impact of demand uncertainty on profit variability (risk) higher?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990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990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990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1"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Approach</a:t>
            </a:r>
            <a:endParaRPr lang="en-US" dirty="0"/>
          </a:p>
        </p:txBody>
      </p:sp>
      <p:sp>
        <p:nvSpPr>
          <p:cNvPr id="3" name="Content Placeholder 2"/>
          <p:cNvSpPr>
            <a:spLocks noGrp="1"/>
          </p:cNvSpPr>
          <p:nvPr>
            <p:ph idx="1"/>
          </p:nvPr>
        </p:nvSpPr>
        <p:spPr/>
        <p:txBody>
          <a:bodyPr/>
          <a:lstStyle/>
          <a:p>
            <a:r>
              <a:rPr lang="en-US" dirty="0" smtClean="0"/>
              <a:t>Value proposed capacity plan</a:t>
            </a:r>
          </a:p>
          <a:p>
            <a:r>
              <a:rPr lang="en-US" dirty="0" smtClean="0"/>
              <a:t>Consider other simple capacity investments</a:t>
            </a:r>
          </a:p>
          <a:p>
            <a:pPr lvl="1"/>
            <a:r>
              <a:rPr lang="en-US" dirty="0" smtClean="0"/>
              <a:t>Give bounds on value</a:t>
            </a:r>
          </a:p>
          <a:p>
            <a:pPr lvl="1"/>
            <a:r>
              <a:rPr lang="en-US" dirty="0" smtClean="0"/>
              <a:t>Build intuition</a:t>
            </a:r>
          </a:p>
          <a:p>
            <a:r>
              <a:rPr lang="en-US" dirty="0" smtClean="0"/>
              <a:t>Towards an value-maximizing investment</a:t>
            </a:r>
          </a:p>
          <a:p>
            <a:r>
              <a:rPr lang="en-US" dirty="0" smtClean="0"/>
              <a:t>Strengths and weaknesses</a:t>
            </a:r>
          </a:p>
          <a:p>
            <a:pPr lvl="1"/>
            <a:endParaRPr lang="en-US" dirty="0" smtClean="0"/>
          </a:p>
          <a:p>
            <a:pPr lvl="1"/>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Imagine we could build capacity after demand scenario is revealed?</a:t>
            </a:r>
            <a:endParaRPr lang="en-US" dirty="0"/>
          </a:p>
        </p:txBody>
      </p:sp>
      <p:sp>
        <p:nvSpPr>
          <p:cNvPr id="55" name="Rectangle 54"/>
          <p:cNvSpPr/>
          <p:nvPr/>
        </p:nvSpPr>
        <p:spPr>
          <a:xfrm>
            <a:off x="2819400" y="1231690"/>
            <a:ext cx="1447800" cy="8763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6" name="Rectangle 55"/>
          <p:cNvSpPr/>
          <p:nvPr/>
        </p:nvSpPr>
        <p:spPr>
          <a:xfrm>
            <a:off x="6781800" y="121264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7" name="Oval 56"/>
          <p:cNvSpPr/>
          <p:nvPr/>
        </p:nvSpPr>
        <p:spPr>
          <a:xfrm>
            <a:off x="4724400" y="109834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58" name="Oval 57"/>
          <p:cNvSpPr/>
          <p:nvPr/>
        </p:nvSpPr>
        <p:spPr>
          <a:xfrm>
            <a:off x="838200" y="125074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59" name="Straight Arrow Connector 58"/>
          <p:cNvCxnSpPr/>
          <p:nvPr/>
        </p:nvCxnSpPr>
        <p:spPr>
          <a:xfrm>
            <a:off x="2286000" y="1669046"/>
            <a:ext cx="5334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60" name="Straight Arrow Connector 59"/>
          <p:cNvCxnSpPr/>
          <p:nvPr/>
        </p:nvCxnSpPr>
        <p:spPr>
          <a:xfrm>
            <a:off x="4267200" y="1669046"/>
            <a:ext cx="4572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61" name="Straight Arrow Connector 60"/>
          <p:cNvCxnSpPr/>
          <p:nvPr/>
        </p:nvCxnSpPr>
        <p:spPr>
          <a:xfrm>
            <a:off x="6248400" y="1669046"/>
            <a:ext cx="533400" cy="1588"/>
          </a:xfrm>
          <a:prstGeom prst="straightConnector1">
            <a:avLst/>
          </a:prstGeom>
          <a:noFill/>
          <a:ln w="12700" cap="flat" cmpd="sng" algn="ctr">
            <a:solidFill>
              <a:srgbClr val="4F81BD">
                <a:shade val="95000"/>
                <a:satMod val="105000"/>
              </a:srgbClr>
            </a:solidFill>
            <a:prstDash val="solid"/>
            <a:tailEnd type="arrow"/>
          </a:ln>
          <a:effectLst/>
        </p:spPr>
      </p:cxnSp>
      <p:sp>
        <p:nvSpPr>
          <p:cNvPr id="62" name="TextBox 61"/>
          <p:cNvSpPr txBox="1"/>
          <p:nvPr/>
        </p:nvSpPr>
        <p:spPr>
          <a:xfrm>
            <a:off x="2819400" y="2165140"/>
            <a:ext cx="147829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forecast</a:t>
            </a:r>
            <a:endParaRPr kumimoji="0" lang="en-US" sz="1400" b="0" i="0" u="none" strike="noStrike" kern="0" cap="none" spc="0" normalizeH="0" baseline="0" noProof="0" dirty="0">
              <a:ln>
                <a:noFill/>
              </a:ln>
              <a:solidFill>
                <a:sysClr val="windowText" lastClr="000000"/>
              </a:solidFill>
              <a:effectLst/>
              <a:uLnTx/>
              <a:uFillTx/>
            </a:endParaRPr>
          </a:p>
        </p:txBody>
      </p:sp>
      <p:sp>
        <p:nvSpPr>
          <p:cNvPr id="63" name="TextBox 62"/>
          <p:cNvSpPr txBox="1"/>
          <p:nvPr/>
        </p:nvSpPr>
        <p:spPr>
          <a:xfrm>
            <a:off x="6629400" y="2165140"/>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64" name="Down Arrow 63"/>
          <p:cNvSpPr/>
          <p:nvPr/>
        </p:nvSpPr>
        <p:spPr>
          <a:xfrm>
            <a:off x="4038600" y="2622340"/>
            <a:ext cx="1219200" cy="762000"/>
          </a:xfrm>
          <a:prstGeom prst="downArrow">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5" name="Rectangle 64"/>
          <p:cNvSpPr/>
          <p:nvPr/>
        </p:nvSpPr>
        <p:spPr>
          <a:xfrm>
            <a:off x="4800600" y="3670090"/>
            <a:ext cx="1447800" cy="8763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6" name="Rectangle 65"/>
          <p:cNvSpPr/>
          <p:nvPr/>
        </p:nvSpPr>
        <p:spPr>
          <a:xfrm>
            <a:off x="6781800" y="365104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7" name="Oval 66"/>
          <p:cNvSpPr/>
          <p:nvPr/>
        </p:nvSpPr>
        <p:spPr>
          <a:xfrm>
            <a:off x="2819400" y="353674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68" name="Oval 67"/>
          <p:cNvSpPr/>
          <p:nvPr/>
        </p:nvSpPr>
        <p:spPr>
          <a:xfrm>
            <a:off x="838200" y="368914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69" name="Straight Arrow Connector 68"/>
          <p:cNvCxnSpPr/>
          <p:nvPr/>
        </p:nvCxnSpPr>
        <p:spPr>
          <a:xfrm>
            <a:off x="2286000" y="4107843"/>
            <a:ext cx="533400" cy="794"/>
          </a:xfrm>
          <a:prstGeom prst="straightConnector1">
            <a:avLst/>
          </a:prstGeom>
          <a:noFill/>
          <a:ln w="12700" cap="flat" cmpd="sng" algn="ctr">
            <a:solidFill>
              <a:srgbClr val="4F81BD">
                <a:shade val="95000"/>
                <a:satMod val="105000"/>
              </a:srgbClr>
            </a:solidFill>
            <a:prstDash val="solid"/>
            <a:tailEnd type="arrow"/>
          </a:ln>
          <a:effectLst/>
        </p:spPr>
      </p:cxnSp>
      <p:cxnSp>
        <p:nvCxnSpPr>
          <p:cNvPr id="70" name="Straight Arrow Connector 69"/>
          <p:cNvCxnSpPr>
            <a:stCxn id="67" idx="6"/>
          </p:cNvCxnSpPr>
          <p:nvPr/>
        </p:nvCxnSpPr>
        <p:spPr>
          <a:xfrm>
            <a:off x="4343400" y="4108240"/>
            <a:ext cx="457200" cy="397"/>
          </a:xfrm>
          <a:prstGeom prst="straightConnector1">
            <a:avLst/>
          </a:prstGeom>
          <a:noFill/>
          <a:ln w="12700" cap="flat" cmpd="sng" algn="ctr">
            <a:solidFill>
              <a:srgbClr val="4F81BD">
                <a:shade val="95000"/>
                <a:satMod val="105000"/>
              </a:srgbClr>
            </a:solidFill>
            <a:prstDash val="solid"/>
            <a:tailEnd type="arrow"/>
          </a:ln>
          <a:effectLst/>
        </p:spPr>
      </p:cxnSp>
      <p:cxnSp>
        <p:nvCxnSpPr>
          <p:cNvPr id="71" name="Straight Arrow Connector 70"/>
          <p:cNvCxnSpPr/>
          <p:nvPr/>
        </p:nvCxnSpPr>
        <p:spPr>
          <a:xfrm>
            <a:off x="6248400" y="4107843"/>
            <a:ext cx="533400" cy="794"/>
          </a:xfrm>
          <a:prstGeom prst="straightConnector1">
            <a:avLst/>
          </a:prstGeom>
          <a:noFill/>
          <a:ln w="12700" cap="flat" cmpd="sng" algn="ctr">
            <a:solidFill>
              <a:srgbClr val="4F81BD">
                <a:shade val="95000"/>
                <a:satMod val="105000"/>
              </a:srgbClr>
            </a:solidFill>
            <a:prstDash val="solid"/>
            <a:tailEnd type="arrow"/>
          </a:ln>
          <a:effectLst/>
        </p:spPr>
      </p:cxnSp>
      <p:sp>
        <p:nvSpPr>
          <p:cNvPr id="72" name="TextBox 71"/>
          <p:cNvSpPr txBox="1"/>
          <p:nvPr/>
        </p:nvSpPr>
        <p:spPr>
          <a:xfrm>
            <a:off x="5715000" y="4908340"/>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73" name="Right Brace 72"/>
          <p:cNvSpPr/>
          <p:nvPr/>
        </p:nvSpPr>
        <p:spPr>
          <a:xfrm rot="5400000">
            <a:off x="6553200" y="2927140"/>
            <a:ext cx="152400" cy="3657600"/>
          </a:xfrm>
          <a:prstGeom prst="rightBrace">
            <a:avLst/>
          </a:prstGeom>
          <a:noFill/>
          <a:ln w="9525" cap="flat" cmpd="sng" algn="ctr">
            <a:solidFill>
              <a:srgbClr val="4F81BD">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74" name="TextBox 73"/>
          <p:cNvSpPr txBox="1"/>
          <p:nvPr/>
        </p:nvSpPr>
        <p:spPr>
          <a:xfrm>
            <a:off x="1556650" y="5289340"/>
            <a:ext cx="6372258" cy="1200329"/>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800" kern="0" dirty="0" smtClean="0">
                <a:solidFill>
                  <a:sysClr val="windowText" lastClr="000000"/>
                </a:solidFill>
              </a:rPr>
              <a:t>Postponement allows </a:t>
            </a:r>
            <a:r>
              <a:rPr kumimoji="0" lang="en-US" sz="1800" b="1" i="0" u="none" strike="noStrike" kern="0" cap="none" spc="0" normalizeH="0" baseline="0" noProof="0" dirty="0" smtClean="0">
                <a:ln>
                  <a:noFill/>
                </a:ln>
                <a:solidFill>
                  <a:sysClr val="windowText" lastClr="000000"/>
                </a:solidFill>
                <a:effectLst/>
                <a:uLnTx/>
                <a:uFillTx/>
              </a:rPr>
              <a:t>setting capacity to exactly match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Assembly = Cheetah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Barracuda Assembly = Barracuda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Test = Cheetah Demand + Barracuda Demand</a:t>
            </a:r>
            <a:endParaRPr kumimoji="0" 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7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animBg="1"/>
      <p:bldP spid="62" grpId="0"/>
      <p:bldP spid="63" grpId="0"/>
      <p:bldP spid="64" grpId="0" animBg="1"/>
      <p:bldP spid="65" grpId="0" animBg="1"/>
      <p:bldP spid="66" grpId="0" animBg="1"/>
      <p:bldP spid="67" grpId="0" animBg="1"/>
      <p:bldP spid="68" grpId="0" animBg="1"/>
      <p:bldP spid="72" grpId="0"/>
      <p:bldP spid="73" grpId="0" animBg="1"/>
      <p:bldP spid="7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smtClean="0"/>
              <a:t>Valuation of network capacity under uncertainty:</a:t>
            </a:r>
            <a:br>
              <a:rPr lang="en-US" dirty="0" smtClean="0"/>
            </a:br>
            <a:r>
              <a:rPr lang="en-US" dirty="0" smtClean="0"/>
              <a:t>	A Lagging Strategy yields Upper Bound</a:t>
            </a:r>
          </a:p>
        </p:txBody>
      </p:sp>
      <p:sp>
        <p:nvSpPr>
          <p:cNvPr id="11267" name="Content Placeholder 2"/>
          <p:cNvSpPr>
            <a:spLocks noGrp="1"/>
          </p:cNvSpPr>
          <p:nvPr>
            <p:ph idx="1"/>
          </p:nvPr>
        </p:nvSpPr>
        <p:spPr>
          <a:xfrm>
            <a:off x="455613" y="4776788"/>
            <a:ext cx="8229600" cy="1757362"/>
          </a:xfrm>
        </p:spPr>
        <p:txBody>
          <a:bodyPr/>
          <a:lstStyle/>
          <a:p>
            <a:r>
              <a:rPr lang="en-US" dirty="0" smtClean="0"/>
              <a:t>E(NPV) = $107M</a:t>
            </a:r>
          </a:p>
          <a:p>
            <a:pPr lvl="1"/>
            <a:r>
              <a:rPr lang="en-US" dirty="0" smtClean="0"/>
              <a:t>E(mismatch cost) = $0M</a:t>
            </a:r>
          </a:p>
          <a:p>
            <a:pPr lvl="1"/>
            <a:r>
              <a:rPr lang="en-US" dirty="0" smtClean="0"/>
              <a:t>E(value variability) = st.dev of value = $23.68M</a:t>
            </a:r>
          </a:p>
          <a:p>
            <a:r>
              <a:rPr lang="en-US" dirty="0" smtClean="0"/>
              <a:t>Building capacity in advance (which Seagate must) “costs” $18.75M!</a:t>
            </a:r>
          </a:p>
        </p:txBody>
      </p:sp>
      <p:sp>
        <p:nvSpPr>
          <p:cNvPr id="11268" name="Text Box 4"/>
          <p:cNvSpPr txBox="1">
            <a:spLocks noChangeArrowheads="1"/>
          </p:cNvSpPr>
          <p:nvPr/>
        </p:nvSpPr>
        <p:spPr bwMode="auto">
          <a:xfrm>
            <a:off x="1355725" y="1876425"/>
            <a:ext cx="7650163" cy="246063"/>
          </a:xfrm>
          <a:prstGeom prst="rect">
            <a:avLst/>
          </a:prstGeom>
          <a:noFill/>
          <a:ln w="9525">
            <a:noFill/>
            <a:miter lim="800000"/>
            <a:headEnd/>
            <a:tailEnd/>
          </a:ln>
        </p:spPr>
        <p:txBody>
          <a:bodyPr lIns="91427" tIns="45714" rIns="91427" bIns="45714">
            <a:spAutoFit/>
          </a:bodyPr>
          <a:lstStyle/>
          <a:p>
            <a:pPr defTabSz="912813" eaLnBrk="0" hangingPunct="0"/>
            <a:r>
              <a:rPr lang="en-US" sz="1000"/>
              <a:t>Pessimistic 25%:   (150, 350)	                 (150,350,500) costs $91.5M       (150, 350)        $165M                 $73.5M	        -$33.5M</a:t>
            </a:r>
          </a:p>
        </p:txBody>
      </p:sp>
      <p:sp>
        <p:nvSpPr>
          <p:cNvPr id="11269" name="Text Box 5"/>
          <p:cNvSpPr txBox="1">
            <a:spLocks noChangeArrowheads="1"/>
          </p:cNvSpPr>
          <p:nvPr/>
        </p:nvSpPr>
        <p:spPr bwMode="auto">
          <a:xfrm>
            <a:off x="1352550" y="2820988"/>
            <a:ext cx="7521575" cy="246062"/>
          </a:xfrm>
          <a:prstGeom prst="rect">
            <a:avLst/>
          </a:prstGeom>
          <a:noFill/>
          <a:ln w="9525">
            <a:noFill/>
            <a:miter lim="800000"/>
            <a:headEnd/>
            <a:tailEnd/>
          </a:ln>
        </p:spPr>
        <p:txBody>
          <a:bodyPr lIns="91427" tIns="45714" rIns="91427" bIns="45714">
            <a:spAutoFit/>
          </a:bodyPr>
          <a:lstStyle/>
          <a:p>
            <a:pPr defTabSz="912813" eaLnBrk="0" hangingPunct="0"/>
            <a:r>
              <a:rPr lang="en-US" sz="1000"/>
              <a:t>Most likely 50%:   (300, 300)	                 (300,300,600) costs $103M        (300,300)	        $210M	         $107M                  $0</a:t>
            </a:r>
          </a:p>
        </p:txBody>
      </p:sp>
      <p:sp>
        <p:nvSpPr>
          <p:cNvPr id="11270" name="Text Box 6"/>
          <p:cNvSpPr txBox="1">
            <a:spLocks noChangeArrowheads="1"/>
          </p:cNvSpPr>
          <p:nvPr/>
        </p:nvSpPr>
        <p:spPr bwMode="auto">
          <a:xfrm>
            <a:off x="1454150" y="3790950"/>
            <a:ext cx="7440613" cy="246063"/>
          </a:xfrm>
          <a:prstGeom prst="rect">
            <a:avLst/>
          </a:prstGeom>
          <a:noFill/>
          <a:ln w="9525">
            <a:noFill/>
            <a:miter lim="800000"/>
            <a:headEnd/>
            <a:tailEnd/>
          </a:ln>
        </p:spPr>
        <p:txBody>
          <a:bodyPr lIns="91427" tIns="45714" rIns="91427" bIns="45714">
            <a:spAutoFit/>
          </a:bodyPr>
          <a:lstStyle/>
          <a:p>
            <a:pPr defTabSz="912813" eaLnBrk="0" hangingPunct="0"/>
            <a:r>
              <a:rPr lang="en-US" sz="1000"/>
              <a:t>Optimistic 25%:	  (450, 250)                         (450,250,700) costs $114.5M    (450, 250)       $255M                $140.5M                 $33.5M</a:t>
            </a:r>
          </a:p>
        </p:txBody>
      </p:sp>
      <p:graphicFrame>
        <p:nvGraphicFramePr>
          <p:cNvPr id="8" name="Group 51"/>
          <p:cNvGraphicFramePr>
            <a:graphicFrameLocks noGrp="1"/>
          </p:cNvGraphicFramePr>
          <p:nvPr/>
        </p:nvGraphicFramePr>
        <p:xfrm>
          <a:off x="2300288" y="1098550"/>
          <a:ext cx="6747132" cy="3665515"/>
        </p:xfrm>
        <a:graphic>
          <a:graphicData uri="http://schemas.openxmlformats.org/drawingml/2006/table">
            <a:tbl>
              <a:tblPr/>
              <a:tblGrid>
                <a:gridCol w="782719"/>
                <a:gridCol w="2205843"/>
                <a:gridCol w="754256"/>
                <a:gridCol w="869627"/>
                <a:gridCol w="869627"/>
                <a:gridCol w="1265060"/>
              </a:tblGrid>
              <a:tr h="560904">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Demand </a:t>
                      </a:r>
                      <a:r>
                        <a:rPr kumimoji="0" lang="en-US" sz="1100" b="0" i="1" u="none" strike="noStrike" cap="none" normalizeH="0" baseline="0" dirty="0" smtClean="0">
                          <a:ln>
                            <a:noFill/>
                          </a:ln>
                          <a:solidFill>
                            <a:srgbClr val="FF0000"/>
                          </a:solidFill>
                          <a:effectLst/>
                          <a:latin typeface="Times New Roman" pitchFamily="18" charset="0"/>
                        </a:rPr>
                        <a:t>D</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smtClean="0">
                          <a:ln>
                            <a:noFill/>
                          </a:ln>
                          <a:solidFill>
                            <a:srgbClr val="FF0000"/>
                          </a:solidFill>
                          <a:effectLst/>
                          <a:latin typeface="Times New Roman" pitchFamily="18" charset="0"/>
                        </a:rPr>
                        <a:t>Capacity</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smtClean="0">
                          <a:ln>
                            <a:noFill/>
                          </a:ln>
                          <a:solidFill>
                            <a:srgbClr val="FF0000"/>
                          </a:solidFill>
                          <a:effectLst/>
                          <a:latin typeface="Times New Roman" pitchFamily="18" charset="0"/>
                        </a:rPr>
                        <a:t>And</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err="1" smtClean="0">
                          <a:ln>
                            <a:noFill/>
                          </a:ln>
                          <a:solidFill>
                            <a:srgbClr val="FF0000"/>
                          </a:solidFill>
                          <a:effectLst/>
                          <a:latin typeface="Times New Roman" pitchFamily="18" charset="0"/>
                        </a:rPr>
                        <a:t>CapEx</a:t>
                      </a:r>
                      <a:endParaRPr kumimoji="0" lang="en-US" sz="1100" b="0" i="1" u="none" strike="noStrike" cap="none" normalizeH="0" baseline="0" dirty="0" smtClean="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Sales</a:t>
                      </a:r>
                      <a:endParaRPr kumimoji="0" lang="en-US" sz="1100" b="0" i="1" u="none" strike="noStrike" cap="none" normalizeH="0" baseline="0" dirty="0" smtClean="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Operating</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profit</a:t>
                      </a: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0" u="none" strike="noStrike" cap="none" normalizeH="0" baseline="0" dirty="0" smtClean="0">
                          <a:ln>
                            <a:noFill/>
                          </a:ln>
                          <a:solidFill>
                            <a:srgbClr val="FF0000"/>
                          </a:solidFill>
                          <a:effectLst/>
                          <a:latin typeface="+mj-lt"/>
                        </a:rPr>
                        <a:t>Value</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Value deviation from mean</a:t>
                      </a:r>
                      <a:endParaRPr kumimoji="0" lang="en-US" sz="1100" b="0" i="0" u="none" strike="noStrike" cap="none" normalizeH="0" baseline="0" dirty="0" smtClean="0">
                        <a:ln>
                          <a:noFill/>
                        </a:ln>
                        <a:solidFill>
                          <a:srgbClr val="FF0000"/>
                        </a:solidFill>
                        <a:effectLst/>
                        <a:latin typeface="Symbol" pitchFamily="18" charset="2"/>
                      </a:endParaRP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41289">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220">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smtClean="0">
                        <a:ln>
                          <a:noFill/>
                        </a:ln>
                        <a:solidFill>
                          <a:schemeClr val="tx1"/>
                        </a:solidFill>
                        <a:effectLst/>
                        <a:latin typeface="Times New Roman" pitchFamily="18" charset="0"/>
                      </a:endParaRPr>
                    </a:p>
                  </a:txBody>
                  <a:tcPr marL="91971" marR="91971" marT="45515" marB="45515"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$107M</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$23.68M = </a:t>
                      </a:r>
                      <a:r>
                        <a:rPr kumimoji="0" lang="en-US" sz="1000" b="0" i="0" u="none" strike="noStrike" cap="none" normalizeH="0" baseline="0" dirty="0" err="1" smtClean="0">
                          <a:ln>
                            <a:noFill/>
                          </a:ln>
                          <a:solidFill>
                            <a:schemeClr val="tx1"/>
                          </a:solidFill>
                          <a:effectLst/>
                          <a:latin typeface="Times New Roman" pitchFamily="18" charset="0"/>
                        </a:rPr>
                        <a:t>sqrt</a:t>
                      </a:r>
                      <a:r>
                        <a:rPr kumimoji="0" lang="en-US" sz="1000" b="0" i="0" u="none" strike="noStrike" cap="none" normalizeH="0" baseline="0" dirty="0" smtClean="0">
                          <a:ln>
                            <a:noFill/>
                          </a:ln>
                          <a:solidFill>
                            <a:schemeClr val="tx1"/>
                          </a:solidFill>
                          <a:effectLst/>
                          <a:latin typeface="Times New Roman" pitchFamily="18" charset="0"/>
                        </a:rPr>
                        <a:t>(expected squared deviation)</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301" name="Oval 29"/>
          <p:cNvSpPr>
            <a:spLocks noChangeArrowheads="1"/>
          </p:cNvSpPr>
          <p:nvPr/>
        </p:nvSpPr>
        <p:spPr bwMode="auto">
          <a:xfrm>
            <a:off x="31750" y="2608263"/>
            <a:ext cx="1157288" cy="908050"/>
          </a:xfrm>
          <a:prstGeom prst="ellipse">
            <a:avLst/>
          </a:prstGeom>
          <a:solidFill>
            <a:srgbClr val="FFFFCC"/>
          </a:solidFill>
          <a:ln w="9525">
            <a:solidFill>
              <a:schemeClr val="tx1"/>
            </a:solidFill>
            <a:round/>
            <a:headEnd/>
            <a:tailEnd/>
          </a:ln>
        </p:spPr>
        <p:txBody>
          <a:bodyPr wrap="none" lIns="91427" tIns="45714" rIns="91427" bIns="45714" anchor="ctr"/>
          <a:lstStyle/>
          <a:p>
            <a:pPr algn="ctr" defTabSz="912813" eaLnBrk="0" hangingPunct="0"/>
            <a:r>
              <a:rPr lang="en-US" sz="1000" i="1"/>
              <a:t>Market has </a:t>
            </a:r>
          </a:p>
          <a:p>
            <a:pPr algn="ctr" defTabSz="912813" eaLnBrk="0" hangingPunct="0"/>
            <a:r>
              <a:rPr lang="en-US" sz="1000" i="1"/>
              <a:t>demand D</a:t>
            </a:r>
          </a:p>
        </p:txBody>
      </p:sp>
      <p:sp>
        <p:nvSpPr>
          <p:cNvPr id="11302" name="Line 31"/>
          <p:cNvSpPr>
            <a:spLocks noChangeShapeType="1"/>
          </p:cNvSpPr>
          <p:nvPr/>
        </p:nvSpPr>
        <p:spPr bwMode="auto">
          <a:xfrm>
            <a:off x="1169988" y="3071813"/>
            <a:ext cx="2335212" cy="3175"/>
          </a:xfrm>
          <a:prstGeom prst="line">
            <a:avLst/>
          </a:prstGeom>
          <a:noFill/>
          <a:ln w="9525">
            <a:solidFill>
              <a:schemeClr val="tx1"/>
            </a:solidFill>
            <a:round/>
            <a:headEnd/>
            <a:tailEnd/>
          </a:ln>
        </p:spPr>
        <p:txBody>
          <a:bodyPr/>
          <a:lstStyle/>
          <a:p>
            <a:endParaRPr lang="en-US"/>
          </a:p>
        </p:txBody>
      </p:sp>
      <p:sp>
        <p:nvSpPr>
          <p:cNvPr id="11303" name="Freeform 32"/>
          <p:cNvSpPr>
            <a:spLocks/>
          </p:cNvSpPr>
          <p:nvPr/>
        </p:nvSpPr>
        <p:spPr bwMode="auto">
          <a:xfrm flipV="1">
            <a:off x="1165225" y="3074988"/>
            <a:ext cx="2359025" cy="965200"/>
          </a:xfrm>
          <a:custGeom>
            <a:avLst/>
            <a:gdLst>
              <a:gd name="T0" fmla="*/ 0 w 3494"/>
              <a:gd name="T1" fmla="*/ 965200 h 868"/>
              <a:gd name="T2" fmla="*/ 612583 w 3494"/>
              <a:gd name="T3" fmla="*/ 0 h 868"/>
              <a:gd name="T4" fmla="*/ 2359829 w 3494"/>
              <a:gd name="T5" fmla="*/ 0 h 868"/>
              <a:gd name="T6" fmla="*/ 0 60000 65536"/>
              <a:gd name="T7" fmla="*/ 0 60000 65536"/>
              <a:gd name="T8" fmla="*/ 0 60000 65536"/>
              <a:gd name="T9" fmla="*/ 0 w 3494"/>
              <a:gd name="T10" fmla="*/ 0 h 868"/>
              <a:gd name="T11" fmla="*/ 3494 w 3494"/>
              <a:gd name="T12" fmla="*/ 868 h 868"/>
            </a:gdLst>
            <a:ahLst/>
            <a:cxnLst>
              <a:cxn ang="T6">
                <a:pos x="T0" y="T1"/>
              </a:cxn>
              <a:cxn ang="T7">
                <a:pos x="T2" y="T3"/>
              </a:cxn>
              <a:cxn ang="T8">
                <a:pos x="T4" y="T5"/>
              </a:cxn>
            </a:cxnLst>
            <a:rect l="T9" t="T10" r="T11" b="T12"/>
            <a:pathLst>
              <a:path w="3494" h="868">
                <a:moveTo>
                  <a:pt x="0" y="868"/>
                </a:moveTo>
                <a:lnTo>
                  <a:pt x="907" y="0"/>
                </a:lnTo>
                <a:lnTo>
                  <a:pt x="3494" y="0"/>
                </a:lnTo>
              </a:path>
            </a:pathLst>
          </a:custGeom>
          <a:noFill/>
          <a:ln w="9525">
            <a:solidFill>
              <a:schemeClr val="tx1"/>
            </a:solidFill>
            <a:round/>
            <a:headEnd/>
            <a:tailEnd/>
          </a:ln>
        </p:spPr>
        <p:txBody>
          <a:bodyPr/>
          <a:lstStyle/>
          <a:p>
            <a:endParaRPr lang="en-US"/>
          </a:p>
        </p:txBody>
      </p:sp>
      <p:sp>
        <p:nvSpPr>
          <p:cNvPr id="11304" name="Freeform 33"/>
          <p:cNvSpPr>
            <a:spLocks/>
          </p:cNvSpPr>
          <p:nvPr/>
        </p:nvSpPr>
        <p:spPr bwMode="auto">
          <a:xfrm>
            <a:off x="1165225" y="2106613"/>
            <a:ext cx="2297113" cy="965200"/>
          </a:xfrm>
          <a:custGeom>
            <a:avLst/>
            <a:gdLst>
              <a:gd name="T0" fmla="*/ 0 w 3401"/>
              <a:gd name="T1" fmla="*/ 965200 h 868"/>
              <a:gd name="T2" fmla="*/ 612583 w 3401"/>
              <a:gd name="T3" fmla="*/ 0 h 868"/>
              <a:gd name="T4" fmla="*/ 2297018 w 3401"/>
              <a:gd name="T5" fmla="*/ 0 h 868"/>
              <a:gd name="T6" fmla="*/ 0 60000 65536"/>
              <a:gd name="T7" fmla="*/ 0 60000 65536"/>
              <a:gd name="T8" fmla="*/ 0 60000 65536"/>
              <a:gd name="T9" fmla="*/ 0 w 3401"/>
              <a:gd name="T10" fmla="*/ 0 h 868"/>
              <a:gd name="T11" fmla="*/ 3401 w 3401"/>
              <a:gd name="T12" fmla="*/ 868 h 868"/>
            </a:gdLst>
            <a:ahLst/>
            <a:cxnLst>
              <a:cxn ang="T6">
                <a:pos x="T0" y="T1"/>
              </a:cxn>
              <a:cxn ang="T7">
                <a:pos x="T2" y="T3"/>
              </a:cxn>
              <a:cxn ang="T8">
                <a:pos x="T4" y="T5"/>
              </a:cxn>
            </a:cxnLst>
            <a:rect l="T9" t="T10" r="T11" b="T12"/>
            <a:pathLst>
              <a:path w="3401" h="868">
                <a:moveTo>
                  <a:pt x="0" y="868"/>
                </a:moveTo>
                <a:lnTo>
                  <a:pt x="907" y="0"/>
                </a:lnTo>
                <a:lnTo>
                  <a:pt x="3401" y="0"/>
                </a:lnTo>
              </a:path>
            </a:pathLst>
          </a:custGeom>
          <a:noFill/>
          <a:ln w="9525">
            <a:solidFill>
              <a:schemeClr val="tx1"/>
            </a:solidFill>
            <a:round/>
            <a:headEnd/>
            <a:tailEnd/>
          </a:ln>
        </p:spPr>
        <p:txBody>
          <a:bodyPr/>
          <a:lstStyle/>
          <a:p>
            <a:endParaRPr lang="en-US"/>
          </a:p>
        </p:txBody>
      </p:sp>
      <p:sp>
        <p:nvSpPr>
          <p:cNvPr id="11305" name="Rectangle 34"/>
          <p:cNvSpPr>
            <a:spLocks noChangeArrowheads="1"/>
          </p:cNvSpPr>
          <p:nvPr/>
        </p:nvSpPr>
        <p:spPr bwMode="auto">
          <a:xfrm>
            <a:off x="3200400" y="1851025"/>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
        <p:nvSpPr>
          <p:cNvPr id="11306" name="Rectangle 34"/>
          <p:cNvSpPr>
            <a:spLocks noChangeArrowheads="1"/>
          </p:cNvSpPr>
          <p:nvPr/>
        </p:nvSpPr>
        <p:spPr bwMode="auto">
          <a:xfrm>
            <a:off x="3200400" y="2786063"/>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
        <p:nvSpPr>
          <p:cNvPr id="11307" name="Rectangle 34"/>
          <p:cNvSpPr>
            <a:spLocks noChangeArrowheads="1"/>
          </p:cNvSpPr>
          <p:nvPr/>
        </p:nvSpPr>
        <p:spPr bwMode="auto">
          <a:xfrm>
            <a:off x="3200400" y="3749675"/>
            <a:ext cx="576263"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Comparing Leading and Lagging Strategies</a:t>
            </a:r>
            <a:endParaRPr lang="en-US" dirty="0"/>
          </a:p>
        </p:txBody>
      </p:sp>
      <p:grpSp>
        <p:nvGrpSpPr>
          <p:cNvPr id="75" name="Group 74"/>
          <p:cNvGrpSpPr/>
          <p:nvPr/>
        </p:nvGrpSpPr>
        <p:grpSpPr>
          <a:xfrm>
            <a:off x="685800" y="4569023"/>
            <a:ext cx="7772833" cy="1374577"/>
            <a:chOff x="838200" y="1371600"/>
            <a:chExt cx="7772833" cy="1374577"/>
          </a:xfrm>
        </p:grpSpPr>
        <p:sp>
          <p:nvSpPr>
            <p:cNvPr id="76" name="Rectangle 75"/>
            <p:cNvSpPr/>
            <p:nvPr/>
          </p:nvSpPr>
          <p:spPr>
            <a:xfrm>
              <a:off x="2819400" y="1504950"/>
              <a:ext cx="1447800" cy="8763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7" name="Rectangle 76"/>
            <p:cNvSpPr/>
            <p:nvPr/>
          </p:nvSpPr>
          <p:spPr>
            <a:xfrm>
              <a:off x="6781800" y="148590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8" name="Oval 77"/>
            <p:cNvSpPr/>
            <p:nvPr/>
          </p:nvSpPr>
          <p:spPr>
            <a:xfrm>
              <a:off x="4724400" y="137160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79" name="Oval 78"/>
            <p:cNvSpPr/>
            <p:nvPr/>
          </p:nvSpPr>
          <p:spPr>
            <a:xfrm>
              <a:off x="838200" y="152400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80" name="Straight Arrow Connector 79"/>
            <p:cNvCxnSpPr/>
            <p:nvPr/>
          </p:nvCxnSpPr>
          <p:spPr>
            <a:xfrm>
              <a:off x="2286000" y="1942306"/>
              <a:ext cx="5334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81" name="Straight Arrow Connector 80"/>
            <p:cNvCxnSpPr/>
            <p:nvPr/>
          </p:nvCxnSpPr>
          <p:spPr>
            <a:xfrm>
              <a:off x="4267200" y="1942306"/>
              <a:ext cx="4572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82" name="Straight Arrow Connector 81"/>
            <p:cNvCxnSpPr/>
            <p:nvPr/>
          </p:nvCxnSpPr>
          <p:spPr>
            <a:xfrm>
              <a:off x="6248400" y="1942306"/>
              <a:ext cx="533400" cy="1588"/>
            </a:xfrm>
            <a:prstGeom prst="straightConnector1">
              <a:avLst/>
            </a:prstGeom>
            <a:noFill/>
            <a:ln w="12700" cap="flat" cmpd="sng" algn="ctr">
              <a:solidFill>
                <a:srgbClr val="4F81BD">
                  <a:shade val="95000"/>
                  <a:satMod val="105000"/>
                </a:srgbClr>
              </a:solidFill>
              <a:prstDash val="solid"/>
              <a:tailEnd type="arrow"/>
            </a:ln>
            <a:effectLst/>
          </p:spPr>
        </p:cxnSp>
        <p:sp>
          <p:nvSpPr>
            <p:cNvPr id="83" name="TextBox 82"/>
            <p:cNvSpPr txBox="1"/>
            <p:nvPr/>
          </p:nvSpPr>
          <p:spPr>
            <a:xfrm>
              <a:off x="2819400" y="2438400"/>
              <a:ext cx="147829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forecast</a:t>
              </a:r>
              <a:endParaRPr kumimoji="0" lang="en-US" sz="1400" b="0" i="0" u="none" strike="noStrike" kern="0" cap="none" spc="0" normalizeH="0" baseline="0" noProof="0" dirty="0">
                <a:ln>
                  <a:noFill/>
                </a:ln>
                <a:solidFill>
                  <a:sysClr val="windowText" lastClr="000000"/>
                </a:solidFill>
                <a:effectLst/>
                <a:uLnTx/>
                <a:uFillTx/>
              </a:endParaRPr>
            </a:p>
          </p:txBody>
        </p:sp>
        <p:sp>
          <p:nvSpPr>
            <p:cNvPr id="84" name="TextBox 83"/>
            <p:cNvSpPr txBox="1"/>
            <p:nvPr/>
          </p:nvSpPr>
          <p:spPr>
            <a:xfrm>
              <a:off x="6629400" y="2438400"/>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grpSp>
      <p:sp>
        <p:nvSpPr>
          <p:cNvPr id="85" name="Down Arrow 84"/>
          <p:cNvSpPr/>
          <p:nvPr/>
        </p:nvSpPr>
        <p:spPr>
          <a:xfrm>
            <a:off x="4038600" y="3810000"/>
            <a:ext cx="990600" cy="304800"/>
          </a:xfrm>
          <a:prstGeom prst="downArrow">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86" name="Group 85"/>
          <p:cNvGrpSpPr/>
          <p:nvPr/>
        </p:nvGrpSpPr>
        <p:grpSpPr>
          <a:xfrm>
            <a:off x="685800" y="1749623"/>
            <a:ext cx="7764874" cy="1679377"/>
            <a:chOff x="838200" y="3810000"/>
            <a:chExt cx="7764874" cy="1679377"/>
          </a:xfrm>
        </p:grpSpPr>
        <p:sp>
          <p:nvSpPr>
            <p:cNvPr id="87" name="Rectangle 86"/>
            <p:cNvSpPr/>
            <p:nvPr/>
          </p:nvSpPr>
          <p:spPr>
            <a:xfrm>
              <a:off x="4800600" y="3943350"/>
              <a:ext cx="1447800" cy="8763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8" name="Rectangle 87"/>
            <p:cNvSpPr/>
            <p:nvPr/>
          </p:nvSpPr>
          <p:spPr>
            <a:xfrm>
              <a:off x="6781800" y="3924300"/>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89" name="Oval 88"/>
            <p:cNvSpPr/>
            <p:nvPr/>
          </p:nvSpPr>
          <p:spPr>
            <a:xfrm>
              <a:off x="2819400" y="3810000"/>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0" name="Oval 89"/>
            <p:cNvSpPr/>
            <p:nvPr/>
          </p:nvSpPr>
          <p:spPr>
            <a:xfrm>
              <a:off x="838200" y="3962400"/>
              <a:ext cx="1447800" cy="838200"/>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Demand Forecast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91" name="Straight Arrow Connector 90"/>
            <p:cNvCxnSpPr/>
            <p:nvPr/>
          </p:nvCxnSpPr>
          <p:spPr>
            <a:xfrm>
              <a:off x="2286000" y="4381103"/>
              <a:ext cx="533400" cy="794"/>
            </a:xfrm>
            <a:prstGeom prst="straightConnector1">
              <a:avLst/>
            </a:prstGeom>
            <a:noFill/>
            <a:ln w="12700" cap="flat" cmpd="sng" algn="ctr">
              <a:solidFill>
                <a:srgbClr val="4F81BD">
                  <a:shade val="95000"/>
                  <a:satMod val="105000"/>
                </a:srgbClr>
              </a:solidFill>
              <a:prstDash val="solid"/>
              <a:tailEnd type="arrow"/>
            </a:ln>
            <a:effectLst/>
          </p:spPr>
        </p:cxnSp>
        <p:cxnSp>
          <p:nvCxnSpPr>
            <p:cNvPr id="92" name="Straight Arrow Connector 91"/>
            <p:cNvCxnSpPr/>
            <p:nvPr/>
          </p:nvCxnSpPr>
          <p:spPr>
            <a:xfrm>
              <a:off x="4267200" y="4381103"/>
              <a:ext cx="533400" cy="794"/>
            </a:xfrm>
            <a:prstGeom prst="straightConnector1">
              <a:avLst/>
            </a:prstGeom>
            <a:noFill/>
            <a:ln w="12700" cap="flat" cmpd="sng" algn="ctr">
              <a:solidFill>
                <a:srgbClr val="4F81BD">
                  <a:shade val="95000"/>
                  <a:satMod val="105000"/>
                </a:srgbClr>
              </a:solidFill>
              <a:prstDash val="solid"/>
              <a:tailEnd type="arrow"/>
            </a:ln>
            <a:effectLst/>
          </p:spPr>
        </p:cxnSp>
        <p:cxnSp>
          <p:nvCxnSpPr>
            <p:cNvPr id="93" name="Straight Arrow Connector 92"/>
            <p:cNvCxnSpPr/>
            <p:nvPr/>
          </p:nvCxnSpPr>
          <p:spPr>
            <a:xfrm>
              <a:off x="6248400" y="4381103"/>
              <a:ext cx="533400" cy="794"/>
            </a:xfrm>
            <a:prstGeom prst="straightConnector1">
              <a:avLst/>
            </a:prstGeom>
            <a:noFill/>
            <a:ln w="12700" cap="flat" cmpd="sng" algn="ctr">
              <a:solidFill>
                <a:srgbClr val="4F81BD">
                  <a:shade val="95000"/>
                  <a:satMod val="105000"/>
                </a:srgbClr>
              </a:solidFill>
              <a:prstDash val="solid"/>
              <a:tailEnd type="arrow"/>
            </a:ln>
            <a:effectLst/>
          </p:spPr>
        </p:cxnSp>
        <p:sp>
          <p:nvSpPr>
            <p:cNvPr id="94" name="TextBox 93"/>
            <p:cNvSpPr txBox="1"/>
            <p:nvPr/>
          </p:nvSpPr>
          <p:spPr>
            <a:xfrm>
              <a:off x="4808574" y="5181600"/>
              <a:ext cx="379450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 =&gt; CAPACITY =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95" name="Right Brace 94"/>
            <p:cNvSpPr/>
            <p:nvPr/>
          </p:nvSpPr>
          <p:spPr>
            <a:xfrm rot="5400000">
              <a:off x="6553200" y="3200400"/>
              <a:ext cx="152400" cy="3657600"/>
            </a:xfrm>
            <a:prstGeom prst="rightBrace">
              <a:avLst/>
            </a:prstGeom>
            <a:noFill/>
            <a:ln w="9525" cap="flat" cmpd="sng" algn="ctr">
              <a:solidFill>
                <a:srgbClr val="4F81BD">
                  <a:shade val="95000"/>
                  <a:satMod val="10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grpSp>
      <p:sp>
        <p:nvSpPr>
          <p:cNvPr id="96" name="Rounded Rectangle 95"/>
          <p:cNvSpPr/>
          <p:nvPr/>
        </p:nvSpPr>
        <p:spPr>
          <a:xfrm>
            <a:off x="457200" y="1295400"/>
            <a:ext cx="8229600" cy="2133600"/>
          </a:xfrm>
          <a:prstGeom prst="roundRect">
            <a:avLst/>
          </a:prstGeom>
          <a:no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7" name="TextBox 96"/>
          <p:cNvSpPr txBox="1"/>
          <p:nvPr/>
        </p:nvSpPr>
        <p:spPr>
          <a:xfrm>
            <a:off x="2667000" y="1295400"/>
            <a:ext cx="3941272"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ysClr val="windowText" lastClr="000000"/>
                </a:solidFill>
                <a:effectLst/>
                <a:uLnTx/>
                <a:uFillTx/>
              </a:rPr>
              <a:t>Build Capacity </a:t>
            </a:r>
            <a:r>
              <a:rPr kumimoji="0" lang="en-US" sz="1800" b="1" i="0" u="sng" strike="noStrike" kern="0" cap="none" spc="0" normalizeH="0" baseline="0" noProof="0" dirty="0" smtClean="0">
                <a:ln>
                  <a:noFill/>
                </a:ln>
                <a:solidFill>
                  <a:sysClr val="windowText" lastClr="000000"/>
                </a:solidFill>
                <a:effectLst/>
                <a:uLnTx/>
                <a:uFillTx/>
              </a:rPr>
              <a:t>After</a:t>
            </a:r>
            <a:r>
              <a:rPr kumimoji="0" lang="en-US" sz="1800" b="1" i="0" u="none" strike="noStrike" kern="0" cap="none" spc="0" normalizeH="0" baseline="0" noProof="0" dirty="0" smtClean="0">
                <a:ln>
                  <a:noFill/>
                </a:ln>
                <a:solidFill>
                  <a:sysClr val="windowText" lastClr="000000"/>
                </a:solidFill>
                <a:effectLst/>
                <a:uLnTx/>
                <a:uFillTx/>
              </a:rPr>
              <a:t> Demand Observed </a:t>
            </a:r>
            <a:endParaRPr kumimoji="0" lang="en-US" sz="1800" b="0" i="0" u="none" strike="noStrike" kern="0" cap="none" spc="0" normalizeH="0" baseline="0" noProof="0" dirty="0">
              <a:ln>
                <a:noFill/>
              </a:ln>
              <a:solidFill>
                <a:sysClr val="windowText" lastClr="000000"/>
              </a:solidFill>
              <a:effectLst/>
              <a:uLnTx/>
              <a:uFillTx/>
            </a:endParaRPr>
          </a:p>
        </p:txBody>
      </p:sp>
      <p:sp>
        <p:nvSpPr>
          <p:cNvPr id="98" name="Rounded Rectangle 97"/>
          <p:cNvSpPr/>
          <p:nvPr/>
        </p:nvSpPr>
        <p:spPr>
          <a:xfrm>
            <a:off x="457200" y="4191000"/>
            <a:ext cx="8229600" cy="2133600"/>
          </a:xfrm>
          <a:prstGeom prst="roundRect">
            <a:avLst/>
          </a:prstGeom>
          <a:no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99" name="TextBox 98"/>
          <p:cNvSpPr txBox="1"/>
          <p:nvPr/>
        </p:nvSpPr>
        <p:spPr>
          <a:xfrm>
            <a:off x="2510684" y="4191000"/>
            <a:ext cx="4101507" cy="369332"/>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sysClr val="windowText" lastClr="000000"/>
                </a:solidFill>
                <a:effectLst/>
                <a:uLnTx/>
                <a:uFillTx/>
              </a:rPr>
              <a:t>Build Capacity </a:t>
            </a:r>
            <a:r>
              <a:rPr kumimoji="0" lang="en-US" sz="1800" b="1" i="0" u="sng" strike="noStrike" kern="0" cap="none" spc="0" normalizeH="0" baseline="0" noProof="0" dirty="0" smtClean="0">
                <a:ln>
                  <a:noFill/>
                </a:ln>
                <a:solidFill>
                  <a:sysClr val="windowText" lastClr="000000"/>
                </a:solidFill>
                <a:effectLst/>
                <a:uLnTx/>
                <a:uFillTx/>
              </a:rPr>
              <a:t>Before</a:t>
            </a:r>
            <a:r>
              <a:rPr kumimoji="0" lang="en-US" sz="1800" b="1" i="0" u="none" strike="noStrike" kern="0" cap="none" spc="0" normalizeH="0" baseline="0" noProof="0" dirty="0" smtClean="0">
                <a:ln>
                  <a:noFill/>
                </a:ln>
                <a:solidFill>
                  <a:sysClr val="windowText" lastClr="000000"/>
                </a:solidFill>
                <a:effectLst/>
                <a:uLnTx/>
                <a:uFillTx/>
              </a:rPr>
              <a:t> Demand Observed </a:t>
            </a:r>
            <a:endParaRPr kumimoji="0" lang="en-US" sz="1800" b="0" i="0" u="none" strike="noStrike" kern="0" cap="none" spc="0" normalizeH="0" baseline="0" noProof="0" dirty="0">
              <a:ln>
                <a:noFill/>
              </a:ln>
              <a:solidFill>
                <a:sysClr val="windowText" lastClr="000000"/>
              </a:solidFill>
              <a:effectLst/>
              <a:uLnTx/>
              <a:uFillTx/>
            </a:endParaRPr>
          </a:p>
        </p:txBody>
      </p:sp>
      <p:sp>
        <p:nvSpPr>
          <p:cNvPr id="100" name="Rectangle 99"/>
          <p:cNvSpPr/>
          <p:nvPr/>
        </p:nvSpPr>
        <p:spPr>
          <a:xfrm>
            <a:off x="1905000" y="3429000"/>
            <a:ext cx="5410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But Long Build Time Forces Seagate to Build Before</a:t>
            </a:r>
            <a:endParaRPr kumimoji="0" lang="en-US" sz="1800" b="0" i="0" u="none" strike="noStrike" kern="0" cap="none" spc="0" normalizeH="0" baseline="0" noProof="0" dirty="0">
              <a:ln>
                <a:noFill/>
              </a:ln>
              <a:solidFill>
                <a:sysClr val="windowText" lastClr="000000"/>
              </a:solidFill>
              <a:effectLst/>
              <a:uLnTx/>
              <a:uFillTx/>
            </a:endParaRPr>
          </a:p>
        </p:txBody>
      </p:sp>
      <p:sp>
        <p:nvSpPr>
          <p:cNvPr id="101" name="Rectangle 100"/>
          <p:cNvSpPr/>
          <p:nvPr/>
        </p:nvSpPr>
        <p:spPr>
          <a:xfrm>
            <a:off x="3124200" y="5943600"/>
            <a:ext cx="4572000" cy="338554"/>
          </a:xfrm>
          <a:prstGeom prst="rect">
            <a:avLst/>
          </a:prstGeom>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Costly MISMATCHES in capacity and demand</a:t>
            </a:r>
            <a:endParaRPr kumimoji="0" lang="en-US" sz="1600" b="0" i="0" u="none" strike="noStrike" kern="0" cap="none" spc="0" normalizeH="0" baseline="0" noProof="0" dirty="0">
              <a:ln>
                <a:noFill/>
              </a:ln>
              <a:solidFill>
                <a:sysClr val="windowText" lastClr="000000"/>
              </a:solidFill>
              <a:effectLst/>
              <a:uLnTx/>
              <a:uFillTx/>
            </a:endParaRPr>
          </a:p>
        </p:txBody>
      </p:sp>
      <p:sp>
        <p:nvSpPr>
          <p:cNvPr id="102" name="Bent Arrow 101"/>
          <p:cNvSpPr/>
          <p:nvPr/>
        </p:nvSpPr>
        <p:spPr>
          <a:xfrm flipV="1">
            <a:off x="2971800" y="5943600"/>
            <a:ext cx="304800" cy="228600"/>
          </a:xfrm>
          <a:prstGeom prst="bent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103" name="Bent Arrow 102"/>
          <p:cNvSpPr/>
          <p:nvPr/>
        </p:nvSpPr>
        <p:spPr>
          <a:xfrm flipH="1" flipV="1">
            <a:off x="7543800" y="5943600"/>
            <a:ext cx="304800" cy="228600"/>
          </a:xfrm>
          <a:prstGeom prst="bent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104" name="Rectangle 103"/>
          <p:cNvSpPr/>
          <p:nvPr/>
        </p:nvSpPr>
        <p:spPr>
          <a:xfrm>
            <a:off x="685800" y="6309359"/>
            <a:ext cx="7696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Demand Uncertainty a Critical Issue in Capacity Planning for Most Companies</a:t>
            </a:r>
            <a:endParaRPr kumimoji="0" lang="en-US" sz="18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98" grpId="0" animBg="1"/>
      <p:bldP spid="99" grpId="0"/>
      <p:bldP spid="100" grpId="0"/>
      <p:bldP spid="101" grpId="0"/>
      <p:bldP spid="102" grpId="0" animBg="1"/>
      <p:bldP spid="103" grpId="0" animBg="1"/>
      <p:bldP spid="104"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0" y="0"/>
            <a:ext cx="9144000" cy="6124754"/>
          </a:xfrm>
          <a:prstGeom prst="rect">
            <a:avLst/>
          </a:prstGeom>
          <a:noFill/>
        </p:spPr>
        <p:txBody>
          <a:bodyPr wrap="square" rtlCol="0">
            <a:spAutoFit/>
          </a:bodyPr>
          <a:lstStyle/>
          <a:p>
            <a:r>
              <a:rPr lang="en-US" sz="1400" b="0" dirty="0" smtClean="0"/>
              <a:t>Seagate (excerpts recent annual report):</a:t>
            </a:r>
          </a:p>
          <a:p>
            <a:r>
              <a:rPr lang="en-US" sz="1400" b="0" dirty="0" smtClean="0"/>
              <a:t> </a:t>
            </a:r>
          </a:p>
          <a:p>
            <a:r>
              <a:rPr lang="en-US" sz="1400" b="0" dirty="0" smtClean="0"/>
              <a:t> </a:t>
            </a:r>
          </a:p>
          <a:p>
            <a:r>
              <a:rPr lang="en-US" sz="1400" b="0" dirty="0" smtClean="0"/>
              <a:t>Disk drive manufacturers are distinguished by their level of vertical integration, which is the degree to which they control the design and manufacture of the technology used in their products and by whether they are captive, producing disk drives for their own computer systems, or independent, producing disk drives as a stand-alone product</a:t>
            </a:r>
          </a:p>
          <a:p>
            <a:r>
              <a:rPr lang="en-US" sz="1400" b="0" dirty="0" smtClean="0"/>
              <a:t> </a:t>
            </a:r>
          </a:p>
          <a:p>
            <a:r>
              <a:rPr lang="en-US" sz="1400" b="0" dirty="0" smtClean="0"/>
              <a:t> Vertically integrated hard drive manufacturers design and produce their own read/write heads and recording media, which are critical technologies for disk drives. This integrated approach enables manufacturers to lower costs and to improve the functionality of components so that they work together efficiently. In contrast, manufacturers that are not integrated purchase most of their components from third-party suppliers, upon whom they depend for key elements of their technological innovation and differentiation. This can limit their ability to coordinate technology roadmaps and optimize the component design process for manufacturing efficiency and product reliability while making them reliant on the technology investment decisions of their suppliers.</a:t>
            </a:r>
          </a:p>
          <a:p>
            <a:r>
              <a:rPr lang="en-US" sz="1400" b="0" dirty="0" smtClean="0"/>
              <a:t> </a:t>
            </a:r>
          </a:p>
          <a:p>
            <a:r>
              <a:rPr lang="en-US" sz="1400" b="0" dirty="0" smtClean="0"/>
              <a:t>Independent manufacturers can enjoy a competitive advantage over captive manufacturers in working with OEMs because they do not compete with OEMs for computer system sales. We believe the competitive dynamics of the disk drive industry favor vertically integrated, independent manufacturers with the scale to make substantial technology investments and apply them across a broad product portfolio and set of customers.</a:t>
            </a:r>
          </a:p>
          <a:p>
            <a:r>
              <a:rPr lang="en-US" sz="1400" b="0" dirty="0" smtClean="0"/>
              <a:t> </a:t>
            </a:r>
          </a:p>
          <a:p>
            <a:r>
              <a:rPr lang="en-US" sz="1400" b="0" dirty="0" smtClean="0"/>
              <a:t>We pursue a vertically integrated business strategy based on the ownership of critical component technologies, allowing us to maintain control over our product roadmap and component cost, quality and availability. </a:t>
            </a:r>
            <a:r>
              <a:rPr lang="en-US" sz="1400" dirty="0" smtClean="0">
                <a:solidFill>
                  <a:srgbClr val="FF0000"/>
                </a:solidFill>
              </a:rPr>
              <a:t>We believe that because of our vertical design and manufacturing strategy, we are well suited to meet the challenges posed by the close interdependence of components for disk drives. Our manufacturing efficiency and flexibility are critical elements of our integrated business strategy</a:t>
            </a:r>
            <a:r>
              <a:rPr lang="en-US" sz="1400" b="0" dirty="0" smtClean="0"/>
              <a:t>. We continuously seek to improve our manufacturing efficiency. </a:t>
            </a:r>
            <a:r>
              <a:rPr lang="en-US" sz="1400" dirty="0" smtClean="0">
                <a:solidFill>
                  <a:srgbClr val="FF0000"/>
                </a:solidFill>
              </a:rPr>
              <a:t>A vertically integrated model, however, tends to have less flexibility when demand moderates because it exposes us to higher unit costs as capacity utilization is not optimized.</a:t>
            </a:r>
          </a:p>
          <a:p>
            <a:endParaRPr lang="en-US" sz="1400" b="0"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0" y="0"/>
            <a:ext cx="9144000" cy="6340197"/>
          </a:xfrm>
          <a:prstGeom prst="rect">
            <a:avLst/>
          </a:prstGeom>
          <a:noFill/>
        </p:spPr>
        <p:txBody>
          <a:bodyPr wrap="square" rtlCol="0">
            <a:spAutoFit/>
          </a:bodyPr>
          <a:lstStyle/>
          <a:p>
            <a:r>
              <a:rPr lang="en-US" sz="1400" b="0" dirty="0" smtClean="0"/>
              <a:t>Western Digital</a:t>
            </a:r>
          </a:p>
          <a:p>
            <a:r>
              <a:rPr lang="en-US" sz="1400" b="0" dirty="0" smtClean="0"/>
              <a:t> </a:t>
            </a:r>
          </a:p>
          <a:p>
            <a:r>
              <a:rPr lang="en-US" sz="1400" dirty="0" smtClean="0">
                <a:solidFill>
                  <a:srgbClr val="FF0000"/>
                </a:solidFill>
              </a:rPr>
              <a:t>Our prices and margins are subject to declines due to unpredictable end-user demand and oversupply of hard drives</a:t>
            </a:r>
            <a:r>
              <a:rPr lang="en-US" sz="1400" b="0" dirty="0" smtClean="0"/>
              <a:t>.</a:t>
            </a:r>
          </a:p>
          <a:p>
            <a:r>
              <a:rPr lang="en-US" sz="1400" b="0" dirty="0" smtClean="0"/>
              <a:t> </a:t>
            </a:r>
          </a:p>
          <a:p>
            <a:r>
              <a:rPr lang="en-US" sz="1400" b="0" dirty="0" smtClean="0"/>
              <a:t>Demand for our hard drives depends on the demand for systems manufactured by our customers and on storage upgrades to existing systems. </a:t>
            </a:r>
            <a:r>
              <a:rPr lang="en-US" sz="1400" dirty="0" smtClean="0">
                <a:solidFill>
                  <a:srgbClr val="FF0000"/>
                </a:solidFill>
              </a:rPr>
              <a:t>The demand for systems has been volatile in the past and often has had an exaggerated effect on the demand for hard drives in any given period. </a:t>
            </a:r>
            <a:r>
              <a:rPr lang="en-US" sz="1400" b="0" dirty="0" smtClean="0"/>
              <a:t>As a result, the hard drive market has experienced periods of excess capacity which can lead to liquidation of excess inventories and intense price competition. If intense price competition occurs, we may be forced to lower prices sooner and more than expected, which could result in lower revenue and gross margins.</a:t>
            </a:r>
          </a:p>
          <a:p>
            <a:r>
              <a:rPr lang="en-US" sz="1400" b="0" dirty="0" smtClean="0"/>
              <a:t> </a:t>
            </a:r>
          </a:p>
          <a:p>
            <a:r>
              <a:rPr lang="en-US" sz="1400" b="0" dirty="0" smtClean="0"/>
              <a:t>Our failure to accurately forecast market and customer demand for our products could adversely affect our business and financial results or operating efficiencies.</a:t>
            </a:r>
          </a:p>
          <a:p>
            <a:r>
              <a:rPr lang="en-US" sz="1400" b="0" dirty="0" smtClean="0"/>
              <a:t>The data storage industry faces difficulties in accurately forecasting market and customer demand for its products. </a:t>
            </a:r>
            <a:r>
              <a:rPr lang="en-US" sz="1400" dirty="0" smtClean="0">
                <a:solidFill>
                  <a:srgbClr val="FF0000"/>
                </a:solidFill>
              </a:rPr>
              <a:t>Accurately forecasting demand has become increasingly difficult for us, our customers and our suppliers </a:t>
            </a:r>
            <a:r>
              <a:rPr lang="en-US" sz="1400" b="0" dirty="0" smtClean="0"/>
              <a:t>in light of the volatility in global economic conditions. The variety and volume of products we manufacture is based in part on these forecasts. </a:t>
            </a:r>
            <a:r>
              <a:rPr lang="en-US" sz="1400" b="0" i="1" dirty="0" smtClean="0"/>
              <a:t>If our forecasts exceed actual market demand, or if market demand decreases significantly from our forecasts, then we could experience periods of product oversupply and price decreases, which could impact our financial performance. If our forecasts do not meet actual market demand, or if market demand increases significantly beyond our forecasts or beyond our ability to add manufacturing capacity, then we may not be able to satisfy customer product needs, which could result in a loss of market share if our competitors are able to meet customer demands</a:t>
            </a:r>
            <a:r>
              <a:rPr lang="en-US" sz="1400" b="0" dirty="0" smtClean="0"/>
              <a:t>.</a:t>
            </a:r>
          </a:p>
          <a:p>
            <a:r>
              <a:rPr lang="en-US" sz="1400" b="0" dirty="0" smtClean="0"/>
              <a:t> </a:t>
            </a:r>
          </a:p>
          <a:p>
            <a:r>
              <a:rPr lang="en-US" sz="1400" b="0" dirty="0" smtClean="0"/>
              <a:t>Although we receive forecasts from our customers, </a:t>
            </a:r>
            <a:r>
              <a:rPr lang="en-US" sz="1400" dirty="0" smtClean="0">
                <a:solidFill>
                  <a:srgbClr val="FF0000"/>
                </a:solidFill>
              </a:rPr>
              <a:t>they are not generally obligated to purchase the forecasted amounts</a:t>
            </a:r>
            <a:r>
              <a:rPr lang="en-US" sz="1400" b="0" dirty="0" smtClean="0"/>
              <a:t>. Sales volumes in the distribution and retail channels are volatile and harder to predict than sales to our OEM or ODM customers.  Failure by certain suppliers to effectively and efficiently develop and manufacture components, technology or production equipment for our products may adversely affect our operations.</a:t>
            </a:r>
          </a:p>
          <a:p>
            <a:r>
              <a:rPr lang="en-US" sz="1400" b="0" dirty="0" smtClean="0"/>
              <a:t> </a:t>
            </a:r>
          </a:p>
          <a:p>
            <a:r>
              <a:rPr lang="en-US" sz="1400" b="0" dirty="0" smtClean="0"/>
              <a:t>Contractual commitments with component suppliers may result in us paying increased charges and cash advances for such components or may cause us to have inadequate or excess component inventory.</a:t>
            </a:r>
            <a:endParaRPr lang="en-US" sz="1400" b="0" dirty="0"/>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p:cNvSpPr txBox="1"/>
          <p:nvPr/>
        </p:nvSpPr>
        <p:spPr>
          <a:xfrm>
            <a:off x="0" y="0"/>
            <a:ext cx="7290907" cy="2308324"/>
          </a:xfrm>
          <a:prstGeom prst="rect">
            <a:avLst/>
          </a:prstGeom>
          <a:noFill/>
        </p:spPr>
        <p:txBody>
          <a:bodyPr wrap="none" rtlCol="0">
            <a:spAutoFit/>
          </a:bodyPr>
          <a:lstStyle/>
          <a:p>
            <a:r>
              <a:rPr lang="en-US" dirty="0" smtClean="0"/>
              <a:t>BMW to Create Sub-Brand for Battery-Powered Cars</a:t>
            </a:r>
          </a:p>
          <a:p>
            <a:r>
              <a:rPr lang="en-US" b="0" dirty="0" smtClean="0"/>
              <a:t>By </a:t>
            </a:r>
            <a:r>
              <a:rPr lang="en-US" b="0" dirty="0" smtClean="0">
                <a:hlinkClick r:id="rId2" tooltip="More Articles by Jack Ewing"/>
              </a:rPr>
              <a:t>JACK EWING</a:t>
            </a:r>
            <a:endParaRPr lang="en-US" b="0" dirty="0" smtClean="0"/>
          </a:p>
          <a:p>
            <a:r>
              <a:rPr lang="en-US" b="0" dirty="0" smtClean="0"/>
              <a:t>Published: February 21, 2011</a:t>
            </a:r>
          </a:p>
          <a:p>
            <a:endParaRPr lang="en-US" dirty="0" smtClean="0"/>
          </a:p>
          <a:p>
            <a:endParaRPr lang="en-US" dirty="0" smtClean="0"/>
          </a:p>
          <a:p>
            <a:endParaRPr lang="en-US" dirty="0"/>
          </a:p>
        </p:txBody>
      </p:sp>
      <p:sp>
        <p:nvSpPr>
          <p:cNvPr id="7" name="TextBox 6"/>
          <p:cNvSpPr txBox="1"/>
          <p:nvPr/>
        </p:nvSpPr>
        <p:spPr>
          <a:xfrm>
            <a:off x="0" y="1471614"/>
            <a:ext cx="7800975" cy="1938992"/>
          </a:xfrm>
          <a:prstGeom prst="rect">
            <a:avLst/>
          </a:prstGeom>
          <a:noFill/>
        </p:spPr>
        <p:txBody>
          <a:bodyPr wrap="square" rtlCol="0">
            <a:spAutoFit/>
          </a:bodyPr>
          <a:lstStyle/>
          <a:p>
            <a:r>
              <a:rPr lang="en-US" b="0" dirty="0" smtClean="0"/>
              <a:t>FRANKFURT — </a:t>
            </a:r>
            <a:r>
              <a:rPr lang="en-US" b="0" u="sng" dirty="0" smtClean="0">
                <a:hlinkClick r:id="rId3" tooltip="More articles about BMW."/>
              </a:rPr>
              <a:t>BMW</a:t>
            </a:r>
            <a:r>
              <a:rPr lang="en-US" b="0" dirty="0" smtClean="0"/>
              <a:t>, the German luxury car builder, said on Monday that it would create a sub-brand known as BMW </a:t>
            </a:r>
            <a:r>
              <a:rPr lang="en-US" b="0" dirty="0" err="1" smtClean="0"/>
              <a:t>i</a:t>
            </a:r>
            <a:r>
              <a:rPr lang="en-US" b="0" dirty="0" smtClean="0"/>
              <a:t> to market a line of battery-powered cars starting in 2013, and gave the most complete picture yet of how the </a:t>
            </a:r>
            <a:r>
              <a:rPr lang="en-US" dirty="0" smtClean="0">
                <a:solidFill>
                  <a:srgbClr val="FF0000"/>
                </a:solidFill>
              </a:rPr>
              <a:t>vehicles made of carbon fiber and aluminum</a:t>
            </a:r>
            <a:r>
              <a:rPr lang="en-US" b="0" dirty="0" smtClean="0"/>
              <a:t> would look.</a:t>
            </a:r>
            <a:endParaRPr lang="en-US" dirty="0"/>
          </a:p>
        </p:txBody>
      </p:sp>
      <p:pic>
        <p:nvPicPr>
          <p:cNvPr id="139269" name="Picture 5" descr="http://graphics8.nytimes.com/images/2011/02/22/business/22bmw_2/22bmw_2-popup.jpg"/>
          <p:cNvPicPr>
            <a:picLocks noChangeAspect="1" noChangeArrowheads="1"/>
          </p:cNvPicPr>
          <p:nvPr/>
        </p:nvPicPr>
        <p:blipFill>
          <a:blip r:embed="rId4" cstate="print"/>
          <a:srcRect/>
          <a:stretch>
            <a:fillRect/>
          </a:stretch>
        </p:blipFill>
        <p:spPr bwMode="auto">
          <a:xfrm>
            <a:off x="2952750" y="3362325"/>
            <a:ext cx="6191250" cy="3495675"/>
          </a:xfrm>
          <a:prstGeom prst="rect">
            <a:avLst/>
          </a:prstGeom>
          <a:noFill/>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Assembly and Test Operations</a:t>
            </a:r>
            <a:endParaRPr lang="en-US" dirty="0"/>
          </a:p>
        </p:txBody>
      </p:sp>
      <p:sp>
        <p:nvSpPr>
          <p:cNvPr id="50" name="TextBox 49"/>
          <p:cNvSpPr txBox="1"/>
          <p:nvPr/>
        </p:nvSpPr>
        <p:spPr>
          <a:xfrm>
            <a:off x="533400" y="4267200"/>
            <a:ext cx="8305800" cy="203132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sng" strike="noStrike" kern="0" cap="none" spc="0" normalizeH="0" baseline="0" noProof="0" dirty="0" smtClean="0">
                <a:ln>
                  <a:noFill/>
                </a:ln>
                <a:solidFill>
                  <a:sysClr val="windowText" lastClr="000000"/>
                </a:solidFill>
                <a:effectLst/>
                <a:uLnTx/>
                <a:uFillTx/>
              </a:rPr>
              <a:t>Proposed capacity plan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Cheetah Assembly: 300K units @ $30K per 1K units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Barracuda Assembly: 300K units @ $20K per 1K units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Test: 600K Units @ $80K per 1k units</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solidFill>
                  <a:sysClr val="windowText" lastClr="000000"/>
                </a:solidFill>
                <a:effectLst/>
                <a:uLnTx/>
                <a:uFillTx/>
              </a:rPr>
              <a:t>CapEx</a:t>
            </a:r>
            <a:r>
              <a:rPr kumimoji="0" lang="en-US" sz="1800" b="0" i="0" u="none" strike="noStrike" kern="0" cap="none" spc="0" normalizeH="0" baseline="0" noProof="0" dirty="0" smtClean="0">
                <a:ln>
                  <a:noFill/>
                </a:ln>
                <a:solidFill>
                  <a:sysClr val="windowText" lastClr="000000"/>
                </a:solidFill>
                <a:effectLst/>
                <a:uLnTx/>
                <a:uFillTx/>
              </a:rPr>
              <a:t> = $40M (fixed)+9M (C </a:t>
            </a:r>
            <a:r>
              <a:rPr kumimoji="0" lang="en-US" sz="1800" b="0" i="0" u="none" strike="noStrike" kern="0" cap="none" spc="0" normalizeH="0" baseline="0" noProof="0" dirty="0" err="1" smtClean="0">
                <a:ln>
                  <a:noFill/>
                </a:ln>
                <a:solidFill>
                  <a:sysClr val="windowText" lastClr="000000"/>
                </a:solidFill>
                <a:effectLst/>
                <a:uLnTx/>
                <a:uFillTx/>
              </a:rPr>
              <a:t>Assy</a:t>
            </a:r>
            <a:r>
              <a:rPr kumimoji="0" lang="en-US" sz="1800" b="0" i="0" u="none" strike="noStrike" kern="0" cap="none" spc="0" normalizeH="0" baseline="0" noProof="0" dirty="0" smtClean="0">
                <a:ln>
                  <a:noFill/>
                </a:ln>
                <a:solidFill>
                  <a:sysClr val="windowText" lastClr="000000"/>
                </a:solidFill>
                <a:effectLst/>
                <a:uLnTx/>
                <a:uFillTx/>
              </a:rPr>
              <a:t>) + 6M (B </a:t>
            </a:r>
            <a:r>
              <a:rPr kumimoji="0" lang="en-US" sz="1800" b="0" i="0" u="none" strike="noStrike" kern="0" cap="none" spc="0" normalizeH="0" baseline="0" noProof="0" dirty="0" err="1" smtClean="0">
                <a:ln>
                  <a:noFill/>
                </a:ln>
                <a:solidFill>
                  <a:sysClr val="windowText" lastClr="000000"/>
                </a:solidFill>
                <a:effectLst/>
                <a:uLnTx/>
                <a:uFillTx/>
              </a:rPr>
              <a:t>Assy</a:t>
            </a:r>
            <a:r>
              <a:rPr kumimoji="0" lang="en-US" sz="1800" b="0" i="0" u="none" strike="noStrike" kern="0" cap="none" spc="0" normalizeH="0" baseline="0" noProof="0" dirty="0" smtClean="0">
                <a:ln>
                  <a:noFill/>
                </a:ln>
                <a:solidFill>
                  <a:sysClr val="windowText" lastClr="000000"/>
                </a:solidFill>
                <a:effectLst/>
                <a:uLnTx/>
                <a:uFillTx/>
              </a:rPr>
              <a:t>) + $48M (Test) = $103M</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7" name="Group 16"/>
          <p:cNvGrpSpPr/>
          <p:nvPr/>
        </p:nvGrpSpPr>
        <p:grpSpPr>
          <a:xfrm>
            <a:off x="1981200" y="1379539"/>
            <a:ext cx="5181600" cy="2665197"/>
            <a:chOff x="1981200" y="1379539"/>
            <a:chExt cx="5181600" cy="2665197"/>
          </a:xfrm>
        </p:grpSpPr>
        <p:sp>
          <p:nvSpPr>
            <p:cNvPr id="18" name="Rectangle 17"/>
            <p:cNvSpPr/>
            <p:nvPr/>
          </p:nvSpPr>
          <p:spPr>
            <a:xfrm>
              <a:off x="1981200" y="1600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9" name="Rectangle 18"/>
            <p:cNvSpPr/>
            <p:nvPr/>
          </p:nvSpPr>
          <p:spPr>
            <a:xfrm>
              <a:off x="1981200" y="3124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Barracuda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0" name="Rectangle 19"/>
            <p:cNvSpPr/>
            <p:nvPr/>
          </p:nvSpPr>
          <p:spPr>
            <a:xfrm>
              <a:off x="4114800" y="1575486"/>
              <a:ext cx="1295400" cy="2183028"/>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21" name="Elbow Connector 20"/>
            <p:cNvCxnSpPr>
              <a:stCxn id="18" idx="3"/>
            </p:cNvCxnSpPr>
            <p:nvPr/>
          </p:nvCxnSpPr>
          <p:spPr>
            <a:xfrm flipV="1">
              <a:off x="3352800" y="1902941"/>
              <a:ext cx="731108" cy="2059"/>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22" name="Elbow Connector 21"/>
            <p:cNvCxnSpPr>
              <a:stCxn id="19" idx="3"/>
            </p:cNvCxnSpPr>
            <p:nvPr/>
          </p:nvCxnSpPr>
          <p:spPr>
            <a:xfrm>
              <a:off x="3352800" y="3429000"/>
              <a:ext cx="762000" cy="6178"/>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23" name="Straight Arrow Connector 22"/>
            <p:cNvCxnSpPr/>
            <p:nvPr/>
          </p:nvCxnSpPr>
          <p:spPr>
            <a:xfrm>
              <a:off x="5410200" y="1900914"/>
              <a:ext cx="381000" cy="1588"/>
            </a:xfrm>
            <a:prstGeom prst="straightConnector1">
              <a:avLst/>
            </a:prstGeom>
            <a:noFill/>
            <a:ln w="9525" cap="flat" cmpd="sng" algn="ctr">
              <a:solidFill>
                <a:srgbClr val="4F81BD">
                  <a:shade val="95000"/>
                  <a:satMod val="105000"/>
                </a:srgbClr>
              </a:solidFill>
              <a:prstDash val="solid"/>
              <a:tailEnd type="arrow"/>
            </a:ln>
            <a:effectLst/>
          </p:spPr>
        </p:cxnSp>
        <p:cxnSp>
          <p:nvCxnSpPr>
            <p:cNvPr id="24" name="Straight Arrow Connector 23"/>
            <p:cNvCxnSpPr/>
            <p:nvPr/>
          </p:nvCxnSpPr>
          <p:spPr>
            <a:xfrm>
              <a:off x="5410200" y="3470154"/>
              <a:ext cx="381000" cy="1588"/>
            </a:xfrm>
            <a:prstGeom prst="straightConnector1">
              <a:avLst/>
            </a:prstGeom>
            <a:noFill/>
            <a:ln w="9525" cap="flat" cmpd="sng" algn="ctr">
              <a:solidFill>
                <a:srgbClr val="4F81BD">
                  <a:shade val="95000"/>
                  <a:satMod val="105000"/>
                </a:srgbClr>
              </a:solidFill>
              <a:prstDash val="solid"/>
              <a:tailEnd type="arrow"/>
            </a:ln>
            <a:effectLst/>
          </p:spPr>
        </p:cxnSp>
        <p:sp>
          <p:nvSpPr>
            <p:cNvPr id="25" name="TextBox 24"/>
            <p:cNvSpPr txBox="1"/>
            <p:nvPr/>
          </p:nvSpPr>
          <p:spPr>
            <a:xfrm>
              <a:off x="4114800" y="3767737"/>
              <a:ext cx="12954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shared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26" name="TextBox 25"/>
            <p:cNvSpPr txBox="1"/>
            <p:nvPr/>
          </p:nvSpPr>
          <p:spPr>
            <a:xfrm>
              <a:off x="1981200" y="2209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27" name="TextBox 26"/>
            <p:cNvSpPr txBox="1"/>
            <p:nvPr/>
          </p:nvSpPr>
          <p:spPr>
            <a:xfrm>
              <a:off x="1981200" y="3733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28" name="TextBox 27"/>
            <p:cNvSpPr txBox="1"/>
            <p:nvPr/>
          </p:nvSpPr>
          <p:spPr>
            <a:xfrm>
              <a:off x="5562600" y="1379539"/>
              <a:ext cx="16002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margins</a:t>
              </a:r>
              <a:endParaRPr kumimoji="0" lang="en-US" sz="1200" b="0" i="0" u="none" strike="noStrike" kern="0" cap="none" spc="0" normalizeH="0" baseline="0" noProof="0" dirty="0">
                <a:ln>
                  <a:noFill/>
                </a:ln>
                <a:solidFill>
                  <a:sysClr val="windowText" lastClr="000000"/>
                </a:solidFill>
                <a:effectLst/>
                <a:uLnTx/>
                <a:uFillTx/>
              </a:endParaRPr>
            </a:p>
          </p:txBody>
        </p:sp>
        <p:sp>
          <p:nvSpPr>
            <p:cNvPr id="29" name="TextBox 28"/>
            <p:cNvSpPr txBox="1"/>
            <p:nvPr/>
          </p:nvSpPr>
          <p:spPr>
            <a:xfrm>
              <a:off x="5791200" y="1760539"/>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Cheetah: $400</a:t>
              </a:r>
              <a:endParaRPr kumimoji="0" lang="en-US" sz="1200" b="0" i="0" u="none" strike="noStrike" kern="0" cap="none" spc="0" normalizeH="0" baseline="0" noProof="0" dirty="0">
                <a:ln>
                  <a:noFill/>
                </a:ln>
                <a:solidFill>
                  <a:sysClr val="windowText" lastClr="000000"/>
                </a:solidFill>
                <a:effectLst/>
                <a:uLnTx/>
                <a:uFillTx/>
              </a:endParaRPr>
            </a:p>
          </p:txBody>
        </p:sp>
        <p:sp>
          <p:nvSpPr>
            <p:cNvPr id="30" name="TextBox 29"/>
            <p:cNvSpPr txBox="1"/>
            <p:nvPr/>
          </p:nvSpPr>
          <p:spPr>
            <a:xfrm>
              <a:off x="5791200" y="3329779"/>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Barracuda: $300</a:t>
              </a:r>
              <a:endParaRPr kumimoji="0" lang="en-US" sz="1200" b="0" i="0" u="none" strike="noStrike" kern="0" cap="none" spc="0" normalizeH="0" baseline="0" noProof="0" dirty="0">
                <a:ln>
                  <a:noFill/>
                </a:ln>
                <a:solidFill>
                  <a:sysClr val="windowText" lastClr="000000"/>
                </a:solidFill>
                <a:effectLst/>
                <a:uLnTx/>
                <a:uFillTx/>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z="2400" dirty="0" smtClean="0"/>
              <a:t>Valuation of Proposed Capacity Plan: </a:t>
            </a:r>
            <a:br>
              <a:rPr lang="en-US" sz="2400" dirty="0" smtClean="0"/>
            </a:br>
            <a:r>
              <a:rPr lang="en-US" sz="2400" dirty="0" smtClean="0"/>
              <a:t>	No Uncertainty</a:t>
            </a:r>
          </a:p>
        </p:txBody>
      </p:sp>
      <p:sp>
        <p:nvSpPr>
          <p:cNvPr id="40963" name="Rectangle 3"/>
          <p:cNvSpPr>
            <a:spLocks noGrp="1" noChangeArrowheads="1"/>
          </p:cNvSpPr>
          <p:nvPr>
            <p:ph idx="1"/>
          </p:nvPr>
        </p:nvSpPr>
        <p:spPr/>
        <p:txBody>
          <a:bodyPr/>
          <a:lstStyle/>
          <a:p>
            <a:r>
              <a:rPr lang="en-US" dirty="0" smtClean="0"/>
              <a:t>Assume expected scenario (“sales plan”) occurs.</a:t>
            </a:r>
          </a:p>
          <a:p>
            <a:pPr lvl="1"/>
            <a:r>
              <a:rPr lang="en-US" dirty="0" smtClean="0"/>
              <a:t>Cheetah demand: 300K</a:t>
            </a:r>
          </a:p>
          <a:p>
            <a:pPr lvl="1"/>
            <a:r>
              <a:rPr lang="en-US" dirty="0" smtClean="0"/>
              <a:t>Barracuda demand: 300K</a:t>
            </a:r>
          </a:p>
          <a:p>
            <a:r>
              <a:rPr lang="en-US" dirty="0" smtClean="0"/>
              <a:t>Capacity plan is perfect match to demand</a:t>
            </a:r>
          </a:p>
          <a:p>
            <a:r>
              <a:rPr lang="en-US" dirty="0" smtClean="0"/>
              <a:t>Operating profit = $300 x 300k + $400 x 300k = $210 M</a:t>
            </a:r>
          </a:p>
          <a:p>
            <a:pPr lvl="1"/>
            <a:r>
              <a:rPr lang="en-US" dirty="0" smtClean="0"/>
              <a:t>NPV = $210M - $103M = $107M</a:t>
            </a:r>
          </a:p>
          <a:p>
            <a:pPr lvl="1"/>
            <a:r>
              <a:rPr lang="en-US" dirty="0" smtClean="0"/>
              <a:t>ROI = 107/103 = 104%</a:t>
            </a:r>
          </a:p>
          <a:p>
            <a:pPr lvl="1"/>
            <a:endParaRPr lang="en-US" dirty="0" smtClean="0"/>
          </a:p>
          <a:p>
            <a:pPr lvl="1"/>
            <a:endParaRPr lang="en-US" dirty="0" smtClean="0"/>
          </a:p>
          <a:p>
            <a:endParaRPr lang="en-US" dirty="0" smtClean="0"/>
          </a:p>
          <a:p>
            <a:pPr lvl="1"/>
            <a:endParaRPr lang="en-US" dirty="0" smtClean="0"/>
          </a:p>
          <a:p>
            <a:pPr>
              <a:defRPr/>
            </a:pPr>
            <a:r>
              <a:rPr lang="en-US" dirty="0" smtClean="0"/>
              <a:t>What is the impact of uncertainty?</a:t>
            </a:r>
          </a:p>
          <a:p>
            <a:pPr>
              <a:defRPr/>
            </a:pPr>
            <a:endParaRPr lang="en-US" dirty="0" smtClean="0"/>
          </a:p>
          <a:p>
            <a:pPr>
              <a:defRPr/>
            </a:pPr>
            <a:r>
              <a:rPr lang="en-US" dirty="0" smtClean="0"/>
              <a:t>What is the real option in this capacity portfolio?</a:t>
            </a:r>
          </a:p>
          <a:p>
            <a:pPr>
              <a:defRPr/>
            </a:pPr>
            <a:endParaRPr lang="en-US"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dirty="0" smtClean="0"/>
              <a:t>Valuation of network capacity under uncertainty</a:t>
            </a:r>
            <a:br>
              <a:rPr lang="en-US" dirty="0" smtClean="0"/>
            </a:br>
            <a:endParaRPr lang="en-US" dirty="0" smtClean="0"/>
          </a:p>
        </p:txBody>
      </p:sp>
      <p:sp>
        <p:nvSpPr>
          <p:cNvPr id="10243" name="Content Placeholder 2"/>
          <p:cNvSpPr>
            <a:spLocks noGrp="1"/>
          </p:cNvSpPr>
          <p:nvPr>
            <p:ph idx="1"/>
          </p:nvPr>
        </p:nvSpPr>
        <p:spPr>
          <a:xfrm>
            <a:off x="455613" y="4776788"/>
            <a:ext cx="8229600" cy="1757362"/>
          </a:xfrm>
        </p:spPr>
        <p:txBody>
          <a:bodyPr/>
          <a:lstStyle/>
          <a:p>
            <a:r>
              <a:rPr lang="en-US" dirty="0" smtClean="0"/>
              <a:t>E(NPV) = $191.25M - $103M = $88.25M</a:t>
            </a:r>
          </a:p>
          <a:p>
            <a:pPr lvl="1"/>
            <a:r>
              <a:rPr lang="en-US" dirty="0" smtClean="0"/>
              <a:t>E(mismatch cost) = $18.75M = $107M - $88.25M</a:t>
            </a:r>
          </a:p>
          <a:p>
            <a:pPr lvl="1"/>
            <a:r>
              <a:rPr lang="en-US" dirty="0" smtClean="0"/>
              <a:t>E(profit variability) = st.dev of operating profits = $24.59M</a:t>
            </a:r>
          </a:p>
        </p:txBody>
      </p:sp>
      <p:sp>
        <p:nvSpPr>
          <p:cNvPr id="10244" name="Text Box 4"/>
          <p:cNvSpPr txBox="1">
            <a:spLocks noChangeArrowheads="1"/>
          </p:cNvSpPr>
          <p:nvPr/>
        </p:nvSpPr>
        <p:spPr bwMode="auto">
          <a:xfrm>
            <a:off x="2849563" y="1876425"/>
            <a:ext cx="6235700" cy="246063"/>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Pessimistic 25%:   (150, 350)            (150, 300)                    (0, -50) = - $15M	$150M                 -$41.25M</a:t>
            </a:r>
          </a:p>
        </p:txBody>
      </p:sp>
      <p:sp>
        <p:nvSpPr>
          <p:cNvPr id="10245" name="Text Box 5"/>
          <p:cNvSpPr txBox="1">
            <a:spLocks noChangeArrowheads="1"/>
          </p:cNvSpPr>
          <p:nvPr/>
        </p:nvSpPr>
        <p:spPr bwMode="auto">
          <a:xfrm>
            <a:off x="2849563" y="2820988"/>
            <a:ext cx="6192837" cy="246062"/>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Most likely 50%:    (300, 300)           (300, 300)                    (0, 0 ) = $0	$210M                 $18.75M</a:t>
            </a:r>
          </a:p>
        </p:txBody>
      </p:sp>
      <p:sp>
        <p:nvSpPr>
          <p:cNvPr id="10246" name="Text Box 6"/>
          <p:cNvSpPr txBox="1">
            <a:spLocks noChangeArrowheads="1"/>
          </p:cNvSpPr>
          <p:nvPr/>
        </p:nvSpPr>
        <p:spPr bwMode="auto">
          <a:xfrm>
            <a:off x="2911475" y="3790950"/>
            <a:ext cx="6159500" cy="246063"/>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Optimistic 25%:	  (450, 250)            (300, 250)                   (-150,0) = -$60M	$195M                $3.75M</a:t>
            </a:r>
          </a:p>
        </p:txBody>
      </p:sp>
      <p:graphicFrame>
        <p:nvGraphicFramePr>
          <p:cNvPr id="8" name="Group 51"/>
          <p:cNvGraphicFramePr>
            <a:graphicFrameLocks noGrp="1"/>
          </p:cNvGraphicFramePr>
          <p:nvPr/>
        </p:nvGraphicFramePr>
        <p:xfrm>
          <a:off x="3879850" y="1098550"/>
          <a:ext cx="5071097" cy="3738917"/>
        </p:xfrm>
        <a:graphic>
          <a:graphicData uri="http://schemas.openxmlformats.org/drawingml/2006/table">
            <a:tbl>
              <a:tblPr/>
              <a:tblGrid>
                <a:gridCol w="864539"/>
                <a:gridCol w="1159170"/>
                <a:gridCol w="1159170"/>
                <a:gridCol w="860143"/>
                <a:gridCol w="1028075"/>
              </a:tblGrid>
              <a:tr h="560904">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Demand </a:t>
                      </a:r>
                      <a:r>
                        <a:rPr kumimoji="0" lang="en-US" sz="1100" b="0" i="1" u="none" strike="noStrike" cap="none" normalizeH="0" baseline="0" dirty="0" smtClean="0">
                          <a:ln>
                            <a:noFill/>
                          </a:ln>
                          <a:solidFill>
                            <a:srgbClr val="FF0000"/>
                          </a:solidFill>
                          <a:effectLst/>
                          <a:latin typeface="Times New Roman" pitchFamily="18" charset="0"/>
                        </a:rPr>
                        <a:t>D</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Sales</a:t>
                      </a:r>
                      <a:endParaRPr kumimoji="0" lang="en-US" sz="1100" b="0" i="1" u="none" strike="noStrike" cap="none" normalizeH="0" baseline="0" dirty="0" smtClean="0">
                        <a:ln>
                          <a:noFill/>
                        </a:ln>
                        <a:solidFill>
                          <a:srgbClr val="FF0000"/>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100" b="0" i="1" u="none" strike="noStrike" cap="none" normalizeH="0" baseline="0" dirty="0" smtClean="0">
                          <a:ln>
                            <a:noFill/>
                          </a:ln>
                          <a:solidFill>
                            <a:srgbClr val="FF0000"/>
                          </a:solidFill>
                          <a:effectLst/>
                          <a:latin typeface="Times New Roman" pitchFamily="18" charset="0"/>
                        </a:rPr>
                        <a:t>Mismatch units and cost</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Operating</a:t>
                      </a: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profit</a:t>
                      </a: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1" u="none" strike="noStrike" cap="none" normalizeH="0" baseline="0" dirty="0" smtClean="0">
                          <a:ln>
                            <a:noFill/>
                          </a:ln>
                          <a:solidFill>
                            <a:srgbClr val="FF0000"/>
                          </a:solidFill>
                          <a:effectLst/>
                          <a:latin typeface="Times New Roman" pitchFamily="18" charset="0"/>
                        </a:rPr>
                        <a:t>Profit deviation from mean</a:t>
                      </a:r>
                      <a:endParaRPr kumimoji="0" lang="en-US" sz="1100" b="0" i="0" u="none" strike="noStrike" cap="none" normalizeH="0" baseline="0" dirty="0" smtClean="0">
                        <a:ln>
                          <a:noFill/>
                        </a:ln>
                        <a:solidFill>
                          <a:srgbClr val="FF0000"/>
                        </a:solidFill>
                        <a:effectLst/>
                        <a:latin typeface="Symbol" pitchFamily="18" charset="2"/>
                      </a:endParaRPr>
                    </a:p>
                    <a:p>
                      <a:pPr marL="0" marR="0" lvl="0" indent="0" algn="ctr"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100" b="0" i="0" u="none" strike="noStrike" cap="none" normalizeH="0" baseline="0" dirty="0" smtClean="0">
                        <a:ln>
                          <a:noFill/>
                        </a:ln>
                        <a:solidFill>
                          <a:srgbClr val="FF0000"/>
                        </a:solidFill>
                        <a:effectLst/>
                        <a:latin typeface="Symbol" pitchFamily="18" charset="2"/>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41289">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 </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3220">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smtClean="0">
                        <a:ln>
                          <a:noFill/>
                        </a:ln>
                        <a:solidFill>
                          <a:schemeClr val="tx1"/>
                        </a:solidFill>
                        <a:effectLst/>
                        <a:latin typeface="Times New Roman" pitchFamily="18" charset="0"/>
                      </a:endParaRPr>
                    </a:p>
                  </a:txBody>
                  <a:tcPr marL="91971" marR="91971" marT="45515" marB="45515" horzOverflow="overflow">
                    <a:lnL cap="flat">
                      <a:noFill/>
                    </a:lnL>
                    <a:lnR>
                      <a:noFill/>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endParaRPr kumimoji="0" lang="en-US" sz="1000" b="0" i="0" u="none" strike="noStrike" cap="none" normalizeH="0" baseline="0" dirty="0" smtClean="0">
                        <a:ln>
                          <a:noFill/>
                        </a:ln>
                        <a:solidFill>
                          <a:schemeClr val="tx1"/>
                        </a:solidFill>
                        <a:effectLst/>
                        <a:latin typeface="Times New Roman" pitchFamily="18" charset="0"/>
                      </a:endParaRPr>
                    </a:p>
                  </a:txBody>
                  <a:tcPr marL="91971" marR="91971" marT="45515" marB="45515"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dirty="0" smtClean="0">
                          <a:ln>
                            <a:noFill/>
                          </a:ln>
                          <a:solidFill>
                            <a:schemeClr val="tx1"/>
                          </a:solidFill>
                          <a:effectLst/>
                          <a:latin typeface="Times New Roman" pitchFamily="18" charset="0"/>
                        </a:rPr>
                        <a:t>-$18.75M</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200" b="1" i="0" u="none" strike="noStrike" cap="none" normalizeH="0" baseline="0" dirty="0" smtClean="0">
                          <a:ln>
                            <a:noFill/>
                          </a:ln>
                          <a:solidFill>
                            <a:schemeClr val="tx1"/>
                          </a:solidFill>
                          <a:effectLst/>
                          <a:latin typeface="Times New Roman" pitchFamily="18" charset="0"/>
                        </a:rPr>
                        <a:t> $191.25M</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81063" rtl="0" eaLnBrk="1" fontAlgn="base" latinLnBrk="0" hangingPunct="1">
                        <a:lnSpc>
                          <a:spcPct val="100000"/>
                        </a:lnSpc>
                        <a:spcBef>
                          <a:spcPct val="20000"/>
                        </a:spcBef>
                        <a:spcAft>
                          <a:spcPct val="0"/>
                        </a:spcAft>
                        <a:buClrTx/>
                        <a:buSzPct val="90000"/>
                        <a:buFont typeface="Wingdings" pitchFamily="2" charset="2"/>
                        <a:buNone/>
                        <a:tabLst/>
                      </a:pPr>
                      <a:r>
                        <a:rPr kumimoji="0" lang="en-US" sz="1000" b="0" i="0" u="none" strike="noStrike" cap="none" normalizeH="0" baseline="0" dirty="0" smtClean="0">
                          <a:ln>
                            <a:noFill/>
                          </a:ln>
                          <a:solidFill>
                            <a:schemeClr val="tx1"/>
                          </a:solidFill>
                          <a:effectLst/>
                          <a:latin typeface="Times New Roman" pitchFamily="18" charset="0"/>
                        </a:rPr>
                        <a:t>$24.59M = </a:t>
                      </a:r>
                      <a:r>
                        <a:rPr kumimoji="0" lang="en-US" sz="1000" b="0" i="0" u="none" strike="noStrike" cap="none" normalizeH="0" baseline="0" dirty="0" err="1" smtClean="0">
                          <a:ln>
                            <a:noFill/>
                          </a:ln>
                          <a:solidFill>
                            <a:schemeClr val="tx1"/>
                          </a:solidFill>
                          <a:effectLst/>
                          <a:latin typeface="Times New Roman" pitchFamily="18" charset="0"/>
                        </a:rPr>
                        <a:t>sqrt</a:t>
                      </a:r>
                      <a:r>
                        <a:rPr kumimoji="0" lang="en-US" sz="1000" b="0" i="0" u="none" strike="noStrike" cap="none" normalizeH="0" baseline="0" dirty="0" smtClean="0">
                          <a:ln>
                            <a:noFill/>
                          </a:ln>
                          <a:solidFill>
                            <a:schemeClr val="tx1"/>
                          </a:solidFill>
                          <a:effectLst/>
                          <a:latin typeface="Times New Roman" pitchFamily="18" charset="0"/>
                        </a:rPr>
                        <a:t>(expected squared deviation)</a:t>
                      </a:r>
                    </a:p>
                  </a:txBody>
                  <a:tcPr marL="91971" marR="91971" marT="45515" marB="4551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273" name="Text Box 28"/>
          <p:cNvSpPr txBox="1">
            <a:spLocks noChangeArrowheads="1"/>
          </p:cNvSpPr>
          <p:nvPr/>
        </p:nvSpPr>
        <p:spPr bwMode="auto">
          <a:xfrm>
            <a:off x="139700" y="3349625"/>
            <a:ext cx="1076325" cy="400050"/>
          </a:xfrm>
          <a:prstGeom prst="rect">
            <a:avLst/>
          </a:prstGeom>
          <a:noFill/>
          <a:ln w="9525">
            <a:noFill/>
            <a:miter lim="800000"/>
            <a:headEnd/>
            <a:tailEnd/>
          </a:ln>
        </p:spPr>
        <p:txBody>
          <a:bodyPr wrap="none" lIns="91427" tIns="45714" rIns="91427" bIns="45714">
            <a:spAutoFit/>
          </a:bodyPr>
          <a:lstStyle/>
          <a:p>
            <a:pPr defTabSz="912813" eaLnBrk="0" hangingPunct="0"/>
            <a:r>
              <a:rPr lang="en-US" sz="1000"/>
              <a:t>(300, 300, 600)</a:t>
            </a:r>
          </a:p>
          <a:p>
            <a:pPr defTabSz="912813" eaLnBrk="0" hangingPunct="0"/>
            <a:r>
              <a:rPr lang="en-US" sz="1000" b="0"/>
              <a:t>CapEx = $103M</a:t>
            </a:r>
          </a:p>
        </p:txBody>
      </p:sp>
      <p:sp>
        <p:nvSpPr>
          <p:cNvPr id="10274" name="Oval 29"/>
          <p:cNvSpPr>
            <a:spLocks noChangeArrowheads="1"/>
          </p:cNvSpPr>
          <p:nvPr/>
        </p:nvSpPr>
        <p:spPr bwMode="auto">
          <a:xfrm>
            <a:off x="1592263" y="2608263"/>
            <a:ext cx="1157287" cy="908050"/>
          </a:xfrm>
          <a:prstGeom prst="ellipse">
            <a:avLst/>
          </a:prstGeom>
          <a:solidFill>
            <a:srgbClr val="FFFFCC"/>
          </a:solidFill>
          <a:ln w="9525">
            <a:solidFill>
              <a:schemeClr val="tx1"/>
            </a:solidFill>
            <a:round/>
            <a:headEnd/>
            <a:tailEnd/>
          </a:ln>
        </p:spPr>
        <p:txBody>
          <a:bodyPr wrap="none" lIns="91427" tIns="45714" rIns="91427" bIns="45714" anchor="ctr"/>
          <a:lstStyle/>
          <a:p>
            <a:pPr algn="ctr" defTabSz="912813" eaLnBrk="0" hangingPunct="0"/>
            <a:r>
              <a:rPr lang="en-US" sz="1000" i="1"/>
              <a:t>Market has </a:t>
            </a:r>
          </a:p>
          <a:p>
            <a:pPr algn="ctr" defTabSz="912813" eaLnBrk="0" hangingPunct="0"/>
            <a:r>
              <a:rPr lang="en-US" sz="1000" i="1"/>
              <a:t>demand D</a:t>
            </a:r>
          </a:p>
        </p:txBody>
      </p:sp>
      <p:grpSp>
        <p:nvGrpSpPr>
          <p:cNvPr id="10275" name="Group 30"/>
          <p:cNvGrpSpPr>
            <a:grpSpLocks/>
          </p:cNvGrpSpPr>
          <p:nvPr/>
        </p:nvGrpSpPr>
        <p:grpSpPr bwMode="auto">
          <a:xfrm>
            <a:off x="2725738" y="2106613"/>
            <a:ext cx="1222375" cy="1933575"/>
            <a:chOff x="1811" y="1246"/>
            <a:chExt cx="1247" cy="1218"/>
          </a:xfrm>
        </p:grpSpPr>
        <p:sp>
          <p:nvSpPr>
            <p:cNvPr id="10278" name="Line 31"/>
            <p:cNvSpPr>
              <a:spLocks noChangeShapeType="1"/>
            </p:cNvSpPr>
            <p:nvPr/>
          </p:nvSpPr>
          <p:spPr bwMode="auto">
            <a:xfrm>
              <a:off x="1816" y="1854"/>
              <a:ext cx="1242" cy="0"/>
            </a:xfrm>
            <a:prstGeom prst="line">
              <a:avLst/>
            </a:prstGeom>
            <a:noFill/>
            <a:ln w="9525">
              <a:solidFill>
                <a:schemeClr val="tx1"/>
              </a:solidFill>
              <a:round/>
              <a:headEnd/>
              <a:tailEnd/>
            </a:ln>
          </p:spPr>
          <p:txBody>
            <a:bodyPr/>
            <a:lstStyle/>
            <a:p>
              <a:endParaRPr lang="en-US"/>
            </a:p>
          </p:txBody>
        </p:sp>
        <p:sp>
          <p:nvSpPr>
            <p:cNvPr id="10279" name="Freeform 32"/>
            <p:cNvSpPr>
              <a:spLocks/>
            </p:cNvSpPr>
            <p:nvPr/>
          </p:nvSpPr>
          <p:spPr bwMode="auto">
            <a:xfrm flipV="1">
              <a:off x="1811" y="1856"/>
              <a:ext cx="1234" cy="608"/>
            </a:xfrm>
            <a:custGeom>
              <a:avLst/>
              <a:gdLst>
                <a:gd name="T0" fmla="*/ 0 w 1791"/>
                <a:gd name="T1" fmla="*/ 18 h 868"/>
                <a:gd name="T2" fmla="*/ 15 w 1791"/>
                <a:gd name="T3" fmla="*/ 0 h 868"/>
                <a:gd name="T4" fmla="*/ 30 w 1791"/>
                <a:gd name="T5" fmla="*/ 0 h 868"/>
                <a:gd name="T6" fmla="*/ 0 60000 65536"/>
                <a:gd name="T7" fmla="*/ 0 60000 65536"/>
                <a:gd name="T8" fmla="*/ 0 60000 65536"/>
                <a:gd name="T9" fmla="*/ 0 w 1791"/>
                <a:gd name="T10" fmla="*/ 0 h 868"/>
                <a:gd name="T11" fmla="*/ 1791 w 1791"/>
                <a:gd name="T12" fmla="*/ 868 h 868"/>
              </a:gdLst>
              <a:ahLst/>
              <a:cxnLst>
                <a:cxn ang="T6">
                  <a:pos x="T0" y="T1"/>
                </a:cxn>
                <a:cxn ang="T7">
                  <a:pos x="T2" y="T3"/>
                </a:cxn>
                <a:cxn ang="T8">
                  <a:pos x="T4" y="T5"/>
                </a:cxn>
              </a:cxnLst>
              <a:rect l="T9" t="T10" r="T11" b="T12"/>
              <a:pathLst>
                <a:path w="1791" h="868">
                  <a:moveTo>
                    <a:pt x="0" y="868"/>
                  </a:moveTo>
                  <a:lnTo>
                    <a:pt x="907" y="0"/>
                  </a:lnTo>
                  <a:lnTo>
                    <a:pt x="1791" y="0"/>
                  </a:lnTo>
                </a:path>
              </a:pathLst>
            </a:custGeom>
            <a:noFill/>
            <a:ln w="9525">
              <a:solidFill>
                <a:schemeClr val="tx1"/>
              </a:solidFill>
              <a:round/>
              <a:headEnd/>
              <a:tailEnd/>
            </a:ln>
          </p:spPr>
          <p:txBody>
            <a:bodyPr/>
            <a:lstStyle/>
            <a:p>
              <a:endParaRPr lang="en-US"/>
            </a:p>
          </p:txBody>
        </p:sp>
        <p:sp>
          <p:nvSpPr>
            <p:cNvPr id="10280" name="Freeform 33"/>
            <p:cNvSpPr>
              <a:spLocks/>
            </p:cNvSpPr>
            <p:nvPr/>
          </p:nvSpPr>
          <p:spPr bwMode="auto">
            <a:xfrm>
              <a:off x="1811" y="1246"/>
              <a:ext cx="1234" cy="608"/>
            </a:xfrm>
            <a:custGeom>
              <a:avLst/>
              <a:gdLst>
                <a:gd name="T0" fmla="*/ 0 w 1791"/>
                <a:gd name="T1" fmla="*/ 18 h 868"/>
                <a:gd name="T2" fmla="*/ 15 w 1791"/>
                <a:gd name="T3" fmla="*/ 0 h 868"/>
                <a:gd name="T4" fmla="*/ 30 w 1791"/>
                <a:gd name="T5" fmla="*/ 0 h 868"/>
                <a:gd name="T6" fmla="*/ 0 60000 65536"/>
                <a:gd name="T7" fmla="*/ 0 60000 65536"/>
                <a:gd name="T8" fmla="*/ 0 60000 65536"/>
                <a:gd name="T9" fmla="*/ 0 w 1791"/>
                <a:gd name="T10" fmla="*/ 0 h 868"/>
                <a:gd name="T11" fmla="*/ 1791 w 1791"/>
                <a:gd name="T12" fmla="*/ 868 h 868"/>
              </a:gdLst>
              <a:ahLst/>
              <a:cxnLst>
                <a:cxn ang="T6">
                  <a:pos x="T0" y="T1"/>
                </a:cxn>
                <a:cxn ang="T7">
                  <a:pos x="T2" y="T3"/>
                </a:cxn>
                <a:cxn ang="T8">
                  <a:pos x="T4" y="T5"/>
                </a:cxn>
              </a:cxnLst>
              <a:rect l="T9" t="T10" r="T11" b="T12"/>
              <a:pathLst>
                <a:path w="1791" h="868">
                  <a:moveTo>
                    <a:pt x="0" y="868"/>
                  </a:moveTo>
                  <a:lnTo>
                    <a:pt x="907" y="0"/>
                  </a:lnTo>
                  <a:lnTo>
                    <a:pt x="1791" y="0"/>
                  </a:lnTo>
                </a:path>
              </a:pathLst>
            </a:custGeom>
            <a:noFill/>
            <a:ln w="9525">
              <a:solidFill>
                <a:schemeClr val="tx1"/>
              </a:solidFill>
              <a:round/>
              <a:headEnd/>
              <a:tailEnd/>
            </a:ln>
          </p:spPr>
          <p:txBody>
            <a:bodyPr/>
            <a:lstStyle/>
            <a:p>
              <a:endParaRPr lang="en-US"/>
            </a:p>
          </p:txBody>
        </p:sp>
      </p:grpSp>
      <p:sp>
        <p:nvSpPr>
          <p:cNvPr id="10276" name="Rectangle 34"/>
          <p:cNvSpPr>
            <a:spLocks noChangeArrowheads="1"/>
          </p:cNvSpPr>
          <p:nvPr/>
        </p:nvSpPr>
        <p:spPr bwMode="auto">
          <a:xfrm>
            <a:off x="87313" y="2759075"/>
            <a:ext cx="1143000" cy="561975"/>
          </a:xfrm>
          <a:prstGeom prst="rect">
            <a:avLst/>
          </a:prstGeom>
          <a:solidFill>
            <a:srgbClr val="FFFFCC"/>
          </a:solidFill>
          <a:ln w="9525">
            <a:solidFill>
              <a:schemeClr val="tx1"/>
            </a:solidFill>
            <a:miter lim="800000"/>
            <a:headEnd/>
            <a:tailEnd/>
          </a:ln>
        </p:spPr>
        <p:txBody>
          <a:bodyPr wrap="none" lIns="91427" tIns="45714" rIns="91427" bIns="45714" anchor="ctr"/>
          <a:lstStyle/>
          <a:p>
            <a:pPr algn="ctr" defTabSz="912813" eaLnBrk="0" hangingPunct="0"/>
            <a:r>
              <a:rPr lang="en-US" sz="1000" i="1"/>
              <a:t>Invest in</a:t>
            </a:r>
          </a:p>
          <a:p>
            <a:pPr algn="ctr" defTabSz="912813" eaLnBrk="0" hangingPunct="0"/>
            <a:r>
              <a:rPr lang="en-US" sz="1000" i="1"/>
              <a:t>capacity K</a:t>
            </a:r>
          </a:p>
        </p:txBody>
      </p:sp>
      <p:sp>
        <p:nvSpPr>
          <p:cNvPr id="10277" name="Line 35"/>
          <p:cNvSpPr>
            <a:spLocks noChangeShapeType="1"/>
          </p:cNvSpPr>
          <p:nvPr/>
        </p:nvSpPr>
        <p:spPr bwMode="auto">
          <a:xfrm>
            <a:off x="1220788" y="3033713"/>
            <a:ext cx="384175" cy="0"/>
          </a:xfrm>
          <a:prstGeom prst="line">
            <a:avLst/>
          </a:prstGeom>
          <a:noFill/>
          <a:ln w="9525">
            <a:solidFill>
              <a:schemeClr val="tx1"/>
            </a:solidFill>
            <a:round/>
            <a:headEnd/>
            <a:tailEnd type="triangle" w="med" len="med"/>
          </a:ln>
        </p:spPr>
        <p:txBody>
          <a:bodyPr lIns="94851" tIns="47425" rIns="94851" bIns="47425"/>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Simplification: Reduce variety or complexity: </a:t>
            </a:r>
            <a:br>
              <a:rPr lang="en-US" dirty="0" smtClean="0"/>
            </a:br>
            <a:r>
              <a:rPr lang="en-US" dirty="0" smtClean="0"/>
              <a:t>	Single Product or Dedicated Test</a:t>
            </a:r>
            <a:endParaRPr lang="en-US" dirty="0"/>
          </a:p>
        </p:txBody>
      </p:sp>
      <p:grpSp>
        <p:nvGrpSpPr>
          <p:cNvPr id="44" name="Group 43"/>
          <p:cNvGrpSpPr/>
          <p:nvPr/>
        </p:nvGrpSpPr>
        <p:grpSpPr>
          <a:xfrm>
            <a:off x="1866900" y="1630677"/>
            <a:ext cx="5257800" cy="1333500"/>
            <a:chOff x="2057400" y="2170331"/>
            <a:chExt cx="5257800" cy="1333500"/>
          </a:xfrm>
        </p:grpSpPr>
        <p:sp>
          <p:nvSpPr>
            <p:cNvPr id="45" name="Rectangle 44"/>
            <p:cNvSpPr/>
            <p:nvPr/>
          </p:nvSpPr>
          <p:spPr>
            <a:xfrm>
              <a:off x="2057400" y="2779931"/>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6" name="Rectangle 45"/>
            <p:cNvSpPr/>
            <p:nvPr/>
          </p:nvSpPr>
          <p:spPr>
            <a:xfrm>
              <a:off x="4191000" y="2665631"/>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47" name="Elbow Connector 46"/>
            <p:cNvCxnSpPr>
              <a:stCxn id="45" idx="3"/>
              <a:endCxn id="46" idx="1"/>
            </p:cNvCxnSpPr>
            <p:nvPr/>
          </p:nvCxnSpPr>
          <p:spPr>
            <a:xfrm>
              <a:off x="3429000" y="3084731"/>
              <a:ext cx="762000" cy="1588"/>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48" name="Straight Arrow Connector 47"/>
            <p:cNvCxnSpPr>
              <a:stCxn id="46" idx="3"/>
            </p:cNvCxnSpPr>
            <p:nvPr/>
          </p:nvCxnSpPr>
          <p:spPr>
            <a:xfrm>
              <a:off x="5486400" y="3084731"/>
              <a:ext cx="685800" cy="1588"/>
            </a:xfrm>
            <a:prstGeom prst="straightConnector1">
              <a:avLst/>
            </a:prstGeom>
            <a:noFill/>
            <a:ln w="9525" cap="flat" cmpd="sng" algn="ctr">
              <a:solidFill>
                <a:srgbClr val="4F81BD">
                  <a:shade val="95000"/>
                  <a:satMod val="105000"/>
                </a:srgbClr>
              </a:solidFill>
              <a:prstDash val="solid"/>
              <a:tailEnd type="arrow"/>
            </a:ln>
            <a:effectLst/>
          </p:spPr>
        </p:cxnSp>
        <p:sp>
          <p:nvSpPr>
            <p:cNvPr id="49" name="TextBox 48"/>
            <p:cNvSpPr txBox="1"/>
            <p:nvPr/>
          </p:nvSpPr>
          <p:spPr>
            <a:xfrm>
              <a:off x="2057400" y="2170331"/>
              <a:ext cx="13716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30K per 1K units </a:t>
              </a:r>
              <a:endParaRPr kumimoji="0" lang="en-US" sz="1200" b="0" i="0" u="none" strike="noStrike" kern="0" cap="none" spc="0" normalizeH="0" baseline="0" noProof="0" dirty="0">
                <a:ln>
                  <a:noFill/>
                </a:ln>
                <a:solidFill>
                  <a:sysClr val="windowText" lastClr="000000"/>
                </a:solidFill>
                <a:effectLst/>
                <a:uLnTx/>
                <a:uFillTx/>
              </a:endParaRPr>
            </a:p>
          </p:txBody>
        </p:sp>
        <p:sp>
          <p:nvSpPr>
            <p:cNvPr id="50" name="TextBox 49"/>
            <p:cNvSpPr txBox="1"/>
            <p:nvPr/>
          </p:nvSpPr>
          <p:spPr>
            <a:xfrm>
              <a:off x="4114800" y="2170331"/>
              <a:ext cx="13716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80K per 1K units </a:t>
              </a:r>
              <a:endParaRPr kumimoji="0" lang="en-US" sz="1200" b="0" i="0" u="none" strike="noStrike" kern="0" cap="none" spc="0" normalizeH="0" baseline="0" noProof="0" dirty="0">
                <a:ln>
                  <a:noFill/>
                </a:ln>
                <a:solidFill>
                  <a:sysClr val="windowText" lastClr="000000"/>
                </a:solidFill>
                <a:effectLst/>
                <a:uLnTx/>
                <a:uFillTx/>
              </a:endParaRPr>
            </a:p>
          </p:txBody>
        </p:sp>
        <p:sp>
          <p:nvSpPr>
            <p:cNvPr id="51" name="TextBox 50"/>
            <p:cNvSpPr txBox="1"/>
            <p:nvPr/>
          </p:nvSpPr>
          <p:spPr>
            <a:xfrm>
              <a:off x="6019800" y="2743200"/>
              <a:ext cx="12954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$400</a:t>
              </a:r>
              <a:endParaRPr kumimoji="0" lang="en-US" sz="1200" b="0" i="0" u="none" strike="noStrike" kern="0" cap="none" spc="0" normalizeH="0" baseline="0" noProof="0" dirty="0">
                <a:ln>
                  <a:noFill/>
                </a:ln>
                <a:solidFill>
                  <a:sysClr val="windowText" lastClr="000000"/>
                </a:solidFill>
                <a:effectLst/>
                <a:uLnTx/>
                <a:uFillTx/>
              </a:endParaRPr>
            </a:p>
          </p:txBody>
        </p:sp>
      </p:grpSp>
      <p:grpSp>
        <p:nvGrpSpPr>
          <p:cNvPr id="52" name="Group 51"/>
          <p:cNvGrpSpPr/>
          <p:nvPr/>
        </p:nvGrpSpPr>
        <p:grpSpPr>
          <a:xfrm>
            <a:off x="2541722" y="4297677"/>
            <a:ext cx="3554278" cy="1333500"/>
            <a:chOff x="2541722" y="4724400"/>
            <a:chExt cx="3554278" cy="1333500"/>
          </a:xfrm>
        </p:grpSpPr>
        <p:sp>
          <p:nvSpPr>
            <p:cNvPr id="53" name="Rectangle 52"/>
            <p:cNvSpPr/>
            <p:nvPr/>
          </p:nvSpPr>
          <p:spPr>
            <a:xfrm>
              <a:off x="2971800" y="5219700"/>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Resource</a:t>
              </a:r>
            </a:p>
          </p:txBody>
        </p:sp>
        <p:cxnSp>
          <p:nvCxnSpPr>
            <p:cNvPr id="54" name="Straight Arrow Connector 53"/>
            <p:cNvCxnSpPr>
              <a:stCxn id="53" idx="3"/>
            </p:cNvCxnSpPr>
            <p:nvPr/>
          </p:nvCxnSpPr>
          <p:spPr>
            <a:xfrm>
              <a:off x="4267200" y="5638800"/>
              <a:ext cx="685800" cy="1588"/>
            </a:xfrm>
            <a:prstGeom prst="straightConnector1">
              <a:avLst/>
            </a:prstGeom>
            <a:noFill/>
            <a:ln w="9525" cap="flat" cmpd="sng" algn="ctr">
              <a:solidFill>
                <a:srgbClr val="4F81BD">
                  <a:shade val="95000"/>
                  <a:satMod val="105000"/>
                </a:srgbClr>
              </a:solidFill>
              <a:prstDash val="solid"/>
              <a:tailEnd type="arrow"/>
            </a:ln>
            <a:effectLst/>
          </p:spPr>
        </p:cxnSp>
        <p:sp>
          <p:nvSpPr>
            <p:cNvPr id="55" name="TextBox 54"/>
            <p:cNvSpPr txBox="1"/>
            <p:nvPr/>
          </p:nvSpPr>
          <p:spPr>
            <a:xfrm>
              <a:off x="2541722" y="4724400"/>
              <a:ext cx="2147843"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30K+80K=110K per 1K units </a:t>
              </a:r>
              <a:endParaRPr kumimoji="0" lang="en-US" sz="1200" b="0" i="0" u="none" strike="noStrike" kern="0" cap="none" spc="0" normalizeH="0" baseline="0" noProof="0" dirty="0">
                <a:ln>
                  <a:noFill/>
                </a:ln>
                <a:solidFill>
                  <a:sysClr val="windowText" lastClr="000000"/>
                </a:solidFill>
                <a:effectLst/>
                <a:uLnTx/>
                <a:uFillTx/>
              </a:endParaRPr>
            </a:p>
          </p:txBody>
        </p:sp>
        <p:sp>
          <p:nvSpPr>
            <p:cNvPr id="56" name="TextBox 55"/>
            <p:cNvSpPr txBox="1"/>
            <p:nvPr/>
          </p:nvSpPr>
          <p:spPr>
            <a:xfrm>
              <a:off x="4800600" y="5297269"/>
              <a:ext cx="12954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$400</a:t>
              </a:r>
              <a:endParaRPr kumimoji="0" lang="en-US" sz="1200" b="0" i="0" u="none" strike="noStrike" kern="0" cap="none" spc="0" normalizeH="0" baseline="0" noProof="0" dirty="0">
                <a:ln>
                  <a:noFill/>
                </a:ln>
                <a:solidFill>
                  <a:sysClr val="windowText" lastClr="000000"/>
                </a:solidFill>
                <a:effectLst/>
                <a:uLnTx/>
                <a:uFillTx/>
              </a:endParaRPr>
            </a:p>
          </p:txBody>
        </p:sp>
      </p:grpSp>
      <p:sp>
        <p:nvSpPr>
          <p:cNvPr id="57" name="Rectangle 56"/>
          <p:cNvSpPr/>
          <p:nvPr/>
        </p:nvSpPr>
        <p:spPr>
          <a:xfrm>
            <a:off x="1790700" y="1097277"/>
            <a:ext cx="5410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Imagine Seagate only sold the Cheetah drive</a:t>
            </a:r>
            <a:endParaRPr kumimoji="0" lang="en-US" sz="1800" b="0" i="0" u="none" strike="noStrike" kern="0" cap="none" spc="0" normalizeH="0" baseline="0" noProof="0" dirty="0">
              <a:ln>
                <a:noFill/>
              </a:ln>
              <a:solidFill>
                <a:sysClr val="windowText" lastClr="000000"/>
              </a:solidFill>
              <a:effectLst/>
              <a:uLnTx/>
              <a:uFillTx/>
            </a:endParaRPr>
          </a:p>
        </p:txBody>
      </p:sp>
      <p:sp>
        <p:nvSpPr>
          <p:cNvPr id="58" name="Rectangle 57"/>
          <p:cNvSpPr/>
          <p:nvPr/>
        </p:nvSpPr>
        <p:spPr>
          <a:xfrm>
            <a:off x="1790700" y="3154677"/>
            <a:ext cx="54102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Would set Assembly Capacity = Test Capacity </a:t>
            </a:r>
            <a:endParaRPr kumimoji="0" lang="en-US" sz="1800" b="0" i="0" u="none" strike="noStrike" kern="0" cap="none" spc="0" normalizeH="0" baseline="0" noProof="0" dirty="0">
              <a:ln>
                <a:noFill/>
              </a:ln>
              <a:solidFill>
                <a:sysClr val="windowText" lastClr="000000"/>
              </a:solidFill>
              <a:effectLst/>
              <a:uLnTx/>
              <a:uFillTx/>
            </a:endParaRPr>
          </a:p>
        </p:txBody>
      </p:sp>
      <p:sp>
        <p:nvSpPr>
          <p:cNvPr id="59" name="Rectangle 58"/>
          <p:cNvSpPr/>
          <p:nvPr/>
        </p:nvSpPr>
        <p:spPr>
          <a:xfrm>
            <a:off x="1524000" y="3840477"/>
            <a:ext cx="5943600" cy="369332"/>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Two-resource problem equivalent to a one-resource problem</a:t>
            </a:r>
            <a:endParaRPr kumimoji="0" lang="en-US" sz="1800" b="0" i="0" u="none" strike="noStrike" kern="0" cap="none" spc="0" normalizeH="0" baseline="0" noProof="0" dirty="0">
              <a:ln>
                <a:noFill/>
              </a:ln>
              <a:solidFill>
                <a:sysClr val="windowText" lastClr="000000"/>
              </a:solidFill>
              <a:effectLst/>
              <a:uLnTx/>
              <a:uFillTx/>
            </a:endParaRPr>
          </a:p>
        </p:txBody>
      </p:sp>
      <p:sp>
        <p:nvSpPr>
          <p:cNvPr id="60" name="Rectangle 59"/>
          <p:cNvSpPr/>
          <p:nvPr/>
        </p:nvSpPr>
        <p:spPr>
          <a:xfrm>
            <a:off x="1524000" y="5745477"/>
            <a:ext cx="5943600" cy="646331"/>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Determine optimal capacity, K*</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Set Assembly and Test Capacities equal to this K* </a:t>
            </a:r>
            <a:endParaRPr kumimoji="0" lang="en-US" sz="1800" b="0" i="0" u="none" strike="noStrike" kern="0" cap="none" spc="0" normalizeH="0" baseline="0" noProof="0" dirty="0">
              <a:ln>
                <a:noFill/>
              </a:ln>
              <a:solidFill>
                <a:sysClr val="windowText" lastClr="000000"/>
              </a:solidFill>
              <a:effectLst/>
              <a:uLnTx/>
              <a:uFillTx/>
            </a:endParaRPr>
          </a:p>
        </p:txBody>
      </p:sp>
      <p:sp>
        <p:nvSpPr>
          <p:cNvPr id="61" name="Down Arrow 60"/>
          <p:cNvSpPr/>
          <p:nvPr/>
        </p:nvSpPr>
        <p:spPr>
          <a:xfrm>
            <a:off x="4343400" y="3535677"/>
            <a:ext cx="304800" cy="304800"/>
          </a:xfrm>
          <a:prstGeom prst="down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Determining the Best Capacity</a:t>
            </a:r>
            <a:endParaRPr lang="en-US" dirty="0"/>
          </a:p>
        </p:txBody>
      </p:sp>
      <p:sp>
        <p:nvSpPr>
          <p:cNvPr id="34" name="Rectangle 33"/>
          <p:cNvSpPr/>
          <p:nvPr/>
        </p:nvSpPr>
        <p:spPr>
          <a:xfrm>
            <a:off x="1676400" y="1315534"/>
            <a:ext cx="1447800" cy="8763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Build Capacity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5" name="Rectangle 34"/>
          <p:cNvSpPr/>
          <p:nvPr/>
        </p:nvSpPr>
        <p:spPr>
          <a:xfrm>
            <a:off x="5638800" y="1296484"/>
            <a:ext cx="1676400" cy="914400"/>
          </a:xfrm>
          <a:prstGeom prst="rect">
            <a:avLst/>
          </a:prstGeom>
          <a:solidFill>
            <a:srgbClr val="9BBB59"/>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Produce and Sell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6" name="Oval 35"/>
          <p:cNvSpPr/>
          <p:nvPr/>
        </p:nvSpPr>
        <p:spPr>
          <a:xfrm>
            <a:off x="3581400" y="1182184"/>
            <a:ext cx="1524000" cy="1143000"/>
          </a:xfrm>
          <a:prstGeom prst="ellipse">
            <a:avLst/>
          </a:prstGeom>
          <a:solidFill>
            <a:srgbClr val="00B05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Observe Actual Demand</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37" name="Straight Arrow Connector 36"/>
          <p:cNvCxnSpPr/>
          <p:nvPr/>
        </p:nvCxnSpPr>
        <p:spPr>
          <a:xfrm>
            <a:off x="3124200" y="1752890"/>
            <a:ext cx="457200" cy="1588"/>
          </a:xfrm>
          <a:prstGeom prst="straightConnector1">
            <a:avLst/>
          </a:prstGeom>
          <a:noFill/>
          <a:ln w="12700" cap="flat" cmpd="sng" algn="ctr">
            <a:solidFill>
              <a:srgbClr val="4F81BD">
                <a:shade val="95000"/>
                <a:satMod val="105000"/>
              </a:srgbClr>
            </a:solidFill>
            <a:prstDash val="solid"/>
            <a:tailEnd type="arrow"/>
          </a:ln>
          <a:effectLst/>
        </p:spPr>
      </p:cxnSp>
      <p:cxnSp>
        <p:nvCxnSpPr>
          <p:cNvPr id="38" name="Straight Arrow Connector 37"/>
          <p:cNvCxnSpPr/>
          <p:nvPr/>
        </p:nvCxnSpPr>
        <p:spPr>
          <a:xfrm>
            <a:off x="5105400" y="1752890"/>
            <a:ext cx="533400" cy="1588"/>
          </a:xfrm>
          <a:prstGeom prst="straightConnector1">
            <a:avLst/>
          </a:prstGeom>
          <a:noFill/>
          <a:ln w="12700" cap="flat" cmpd="sng" algn="ctr">
            <a:solidFill>
              <a:srgbClr val="4F81BD">
                <a:shade val="95000"/>
                <a:satMod val="105000"/>
              </a:srgbClr>
            </a:solidFill>
            <a:prstDash val="solid"/>
            <a:tailEnd type="arrow"/>
          </a:ln>
          <a:effectLst/>
        </p:spPr>
      </p:cxnSp>
      <p:sp>
        <p:nvSpPr>
          <p:cNvPr id="39" name="TextBox 38"/>
          <p:cNvSpPr txBox="1"/>
          <p:nvPr/>
        </p:nvSpPr>
        <p:spPr>
          <a:xfrm>
            <a:off x="1676400" y="2248984"/>
            <a:ext cx="1478290"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forecast</a:t>
            </a:r>
            <a:endParaRPr kumimoji="0" lang="en-US" sz="1400" b="0" i="0" u="none" strike="noStrike" kern="0" cap="none" spc="0" normalizeH="0" baseline="0" noProof="0" dirty="0">
              <a:ln>
                <a:noFill/>
              </a:ln>
              <a:solidFill>
                <a:sysClr val="windowText" lastClr="000000"/>
              </a:solidFill>
              <a:effectLst/>
              <a:uLnTx/>
              <a:uFillTx/>
            </a:endParaRPr>
          </a:p>
        </p:txBody>
      </p:sp>
      <p:sp>
        <p:nvSpPr>
          <p:cNvPr id="40" name="TextBox 39"/>
          <p:cNvSpPr txBox="1"/>
          <p:nvPr/>
        </p:nvSpPr>
        <p:spPr>
          <a:xfrm>
            <a:off x="5486400" y="2248984"/>
            <a:ext cx="1981633"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Based on actual demand</a:t>
            </a:r>
            <a:endParaRPr kumimoji="0" lang="en-US" sz="1400" b="0" i="0" u="none" strike="noStrike" kern="0" cap="none" spc="0" normalizeH="0" baseline="0" noProof="0" dirty="0">
              <a:ln>
                <a:noFill/>
              </a:ln>
              <a:solidFill>
                <a:sysClr val="windowText" lastClr="000000"/>
              </a:solidFill>
              <a:effectLst/>
              <a:uLnTx/>
              <a:uFillTx/>
            </a:endParaRPr>
          </a:p>
        </p:txBody>
      </p:sp>
      <p:sp>
        <p:nvSpPr>
          <p:cNvPr id="41" name="TextBox 40"/>
          <p:cNvSpPr txBox="1"/>
          <p:nvPr/>
        </p:nvSpPr>
        <p:spPr>
          <a:xfrm>
            <a:off x="685800" y="2858584"/>
            <a:ext cx="2590800" cy="73866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smtClean="0">
                <a:ln>
                  <a:noFill/>
                </a:ln>
                <a:solidFill>
                  <a:sysClr val="windowText" lastClr="000000"/>
                </a:solidFill>
                <a:effectLst/>
                <a:uLnTx/>
                <a:uFillTx/>
              </a:rPr>
              <a:t>Outcome A: Demand = Capacity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No Demand/Capacity Mismatch.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Sales = Demand</a:t>
            </a:r>
          </a:p>
        </p:txBody>
      </p:sp>
      <p:sp>
        <p:nvSpPr>
          <p:cNvPr id="42" name="TextBox 41"/>
          <p:cNvSpPr txBox="1"/>
          <p:nvPr/>
        </p:nvSpPr>
        <p:spPr>
          <a:xfrm>
            <a:off x="3359331" y="2858584"/>
            <a:ext cx="2806338" cy="138499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smtClean="0">
                <a:ln>
                  <a:noFill/>
                </a:ln>
                <a:solidFill>
                  <a:sysClr val="windowText" lastClr="000000"/>
                </a:solidFill>
                <a:effectLst/>
                <a:uLnTx/>
                <a:uFillTx/>
              </a:rPr>
              <a:t>Outcome B: Demand &lt; Capacity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Demand/Capacity Mismatch.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Sales = Demand</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BUT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You wish you had invested in less capacity!</a:t>
            </a:r>
          </a:p>
        </p:txBody>
      </p:sp>
      <p:sp>
        <p:nvSpPr>
          <p:cNvPr id="43" name="TextBox 42"/>
          <p:cNvSpPr txBox="1"/>
          <p:nvPr/>
        </p:nvSpPr>
        <p:spPr>
          <a:xfrm>
            <a:off x="6096000" y="2858584"/>
            <a:ext cx="3048000" cy="138499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sng" strike="noStrike" kern="0" cap="none" spc="0" normalizeH="0" baseline="0" noProof="0" dirty="0" smtClean="0">
                <a:ln>
                  <a:noFill/>
                </a:ln>
                <a:solidFill>
                  <a:sysClr val="windowText" lastClr="000000"/>
                </a:solidFill>
                <a:effectLst/>
                <a:uLnTx/>
                <a:uFillTx/>
              </a:rPr>
              <a:t>Outcome C: Demand &gt; Capacity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Demand/Capacity Mismatch.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Sales = Capacity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BUT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You wish you had invested in more capacity!</a:t>
            </a:r>
          </a:p>
        </p:txBody>
      </p:sp>
      <p:sp>
        <p:nvSpPr>
          <p:cNvPr id="44" name="Cloud Callout 43"/>
          <p:cNvSpPr/>
          <p:nvPr/>
        </p:nvSpPr>
        <p:spPr>
          <a:xfrm>
            <a:off x="3733800" y="4230184"/>
            <a:ext cx="2133600" cy="1143000"/>
          </a:xfrm>
          <a:prstGeom prst="cloudCallout">
            <a:avLst/>
          </a:prstGeom>
          <a:solidFill>
            <a:srgbClr val="C0504D">
              <a:lumMod val="75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Reminds me of  </a:t>
            </a:r>
            <a:r>
              <a:rPr kumimoji="0" lang="en-US" sz="1800" b="0" i="0" u="sng" strike="noStrike" kern="0" cap="none" spc="0" normalizeH="0" baseline="0" noProof="0" dirty="0" smtClean="0">
                <a:ln>
                  <a:noFill/>
                </a:ln>
                <a:solidFill>
                  <a:sysClr val="window" lastClr="FFFFFF"/>
                </a:solidFill>
                <a:effectLst/>
                <a:uLnTx/>
                <a:uFillTx/>
                <a:latin typeface="Calibri"/>
                <a:ea typeface="+mn-ea"/>
                <a:cs typeface="+mn-cs"/>
              </a:rPr>
              <a:t>overage</a:t>
            </a: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 cost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5" name="Cloud Callout 44"/>
          <p:cNvSpPr/>
          <p:nvPr/>
        </p:nvSpPr>
        <p:spPr>
          <a:xfrm>
            <a:off x="6400800" y="4230184"/>
            <a:ext cx="2133600" cy="1143000"/>
          </a:xfrm>
          <a:prstGeom prst="cloudCallout">
            <a:avLst/>
          </a:prstGeom>
          <a:solidFill>
            <a:srgbClr val="C0504D">
              <a:lumMod val="75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Reminds me of  </a:t>
            </a:r>
            <a:r>
              <a:rPr kumimoji="0" lang="en-US" sz="1800" b="0" i="0" u="sng" strike="noStrike" kern="0" cap="none" spc="0" normalizeH="0" baseline="0" noProof="0" dirty="0" smtClean="0">
                <a:ln>
                  <a:noFill/>
                </a:ln>
                <a:solidFill>
                  <a:sysClr val="window" lastClr="FFFFFF"/>
                </a:solidFill>
                <a:effectLst/>
                <a:uLnTx/>
                <a:uFillTx/>
                <a:latin typeface="Calibri"/>
                <a:ea typeface="+mn-ea"/>
                <a:cs typeface="+mn-cs"/>
              </a:rPr>
              <a:t>underage</a:t>
            </a: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 cost</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46" name="Rounded Rectangle 45"/>
          <p:cNvSpPr/>
          <p:nvPr/>
        </p:nvSpPr>
        <p:spPr>
          <a:xfrm>
            <a:off x="3810000" y="5601784"/>
            <a:ext cx="3429000" cy="609600"/>
          </a:xfrm>
          <a:prstGeom prst="roundRect">
            <a:avLst/>
          </a:prstGeom>
          <a:solidFill>
            <a:srgbClr val="C0504D">
              <a:lumMod val="75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Canonical Newsvendor Model!</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animBg="1"/>
      <p:bldP spid="45" grpId="0" animBg="1"/>
      <p:bldP spid="4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Determining the Best Capacity for a single resource:</a:t>
            </a:r>
            <a:br>
              <a:rPr lang="en-US" dirty="0" smtClean="0"/>
            </a:br>
            <a:r>
              <a:rPr lang="en-US" dirty="0" smtClean="0"/>
              <a:t>	Marginal Analysis for 1D Cheetah Problem</a:t>
            </a:r>
            <a:endParaRPr lang="en-US" dirty="0"/>
          </a:p>
        </p:txBody>
      </p:sp>
      <p:sp>
        <p:nvSpPr>
          <p:cNvPr id="83" name="Text Placeholder 82"/>
          <p:cNvSpPr>
            <a:spLocks noGrp="1"/>
          </p:cNvSpPr>
          <p:nvPr>
            <p:ph type="body" sz="half" idx="2"/>
          </p:nvPr>
        </p:nvSpPr>
        <p:spPr>
          <a:xfrm>
            <a:off x="455613" y="3500846"/>
            <a:ext cx="8229600" cy="3033304"/>
          </a:xfrm>
        </p:spPr>
        <p:txBody>
          <a:bodyPr/>
          <a:lstStyle/>
          <a:p>
            <a:r>
              <a:rPr lang="en-US" dirty="0" smtClean="0"/>
              <a:t>Should we invest one more unit above 150?</a:t>
            </a:r>
          </a:p>
          <a:p>
            <a:pPr lvl="1"/>
            <a:r>
              <a:rPr lang="en-US" dirty="0" smtClean="0"/>
              <a:t>Marginal value = .5*$400 + .25*$400 = .75*$400 = Pr(shortage)*$400</a:t>
            </a:r>
          </a:p>
          <a:p>
            <a:pPr lvl="1"/>
            <a:r>
              <a:rPr lang="en-US" dirty="0" smtClean="0"/>
              <a:t>Marginal cost = $110</a:t>
            </a:r>
          </a:p>
          <a:p>
            <a:r>
              <a:rPr lang="en-US" dirty="0" smtClean="0"/>
              <a:t>Add to investment as long as Pr(shortage) &gt; 110/400 = .275 </a:t>
            </a:r>
          </a:p>
          <a:p>
            <a:pPr lvl="1">
              <a:buNone/>
            </a:pPr>
            <a:r>
              <a:rPr lang="en-US" dirty="0" smtClean="0"/>
              <a:t>= as long as service level &lt;</a:t>
            </a:r>
          </a:p>
          <a:p>
            <a:pPr lvl="1">
              <a:buNone/>
            </a:pPr>
            <a:r>
              <a:rPr lang="en-US" dirty="0" smtClean="0"/>
              <a:t>= 1D newsvendor model</a:t>
            </a:r>
          </a:p>
          <a:p>
            <a:pPr>
              <a:buFont typeface="Wingdings" pitchFamily="2" charset="2"/>
              <a:buChar char="Ø"/>
            </a:pPr>
            <a:r>
              <a:rPr lang="en-US" dirty="0" smtClean="0"/>
              <a:t>K* = 300 so set </a:t>
            </a:r>
            <a:r>
              <a:rPr lang="en-US" dirty="0" smtClean="0">
                <a:solidFill>
                  <a:sysClr val="windowText" lastClr="000000"/>
                </a:solidFill>
              </a:rPr>
              <a:t>capacities of Cheetah Assembly and Test both at 300</a:t>
            </a:r>
          </a:p>
          <a:p>
            <a:pPr>
              <a:buFont typeface="Wingdings" pitchFamily="2" charset="2"/>
              <a:buChar char="Ø"/>
            </a:pPr>
            <a:r>
              <a:rPr lang="en-US" dirty="0" smtClean="0">
                <a:solidFill>
                  <a:sysClr val="windowText" lastClr="000000"/>
                </a:solidFill>
              </a:rPr>
              <a:t>With single product, optimal safety capacity = 0!</a:t>
            </a:r>
          </a:p>
          <a:p>
            <a:pPr lvl="1">
              <a:buFont typeface="Arial" pitchFamily="34" charset="0"/>
              <a:buChar char="•"/>
            </a:pPr>
            <a:r>
              <a:rPr lang="en-US" dirty="0" smtClean="0">
                <a:solidFill>
                  <a:sysClr val="windowText" lastClr="000000"/>
                </a:solidFill>
              </a:rPr>
              <a:t>Same for single </a:t>
            </a:r>
            <a:r>
              <a:rPr lang="en-US" dirty="0" err="1" smtClean="0">
                <a:solidFill>
                  <a:sysClr val="windowText" lastClr="000000"/>
                </a:solidFill>
              </a:rPr>
              <a:t>Baracuda</a:t>
            </a:r>
            <a:r>
              <a:rPr lang="en-US" dirty="0" smtClean="0">
                <a:solidFill>
                  <a:sysClr val="windowText" lastClr="000000"/>
                </a:solidFill>
              </a:rPr>
              <a:t> product.</a:t>
            </a:r>
          </a:p>
          <a:p>
            <a:pPr>
              <a:buFont typeface="Wingdings" pitchFamily="2" charset="2"/>
              <a:buChar char="Ø"/>
            </a:pPr>
            <a:endParaRPr lang="en-US" dirty="0" smtClean="0">
              <a:solidFill>
                <a:sysClr val="windowText" lastClr="000000"/>
              </a:solidFill>
            </a:endParaRPr>
          </a:p>
          <a:p>
            <a:pPr>
              <a:buFont typeface="Wingdings" pitchFamily="2" charset="2"/>
              <a:buChar char="Ø"/>
            </a:pPr>
            <a:endParaRPr lang="en-US" dirty="0"/>
          </a:p>
        </p:txBody>
      </p:sp>
      <p:grpSp>
        <p:nvGrpSpPr>
          <p:cNvPr id="58" name="Group 57"/>
          <p:cNvGrpSpPr/>
          <p:nvPr/>
        </p:nvGrpSpPr>
        <p:grpSpPr>
          <a:xfrm>
            <a:off x="1447800" y="1338940"/>
            <a:ext cx="3200400" cy="1333500"/>
            <a:chOff x="2895600" y="4724400"/>
            <a:chExt cx="3200400" cy="1333500"/>
          </a:xfrm>
        </p:grpSpPr>
        <p:sp>
          <p:nvSpPr>
            <p:cNvPr id="59" name="Rectangle 58"/>
            <p:cNvSpPr/>
            <p:nvPr/>
          </p:nvSpPr>
          <p:spPr>
            <a:xfrm>
              <a:off x="2971800" y="5219700"/>
              <a:ext cx="1295400" cy="8382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Resource</a:t>
              </a:r>
            </a:p>
          </p:txBody>
        </p:sp>
        <p:cxnSp>
          <p:nvCxnSpPr>
            <p:cNvPr id="60" name="Straight Arrow Connector 59"/>
            <p:cNvCxnSpPr>
              <a:stCxn id="59" idx="3"/>
            </p:cNvCxnSpPr>
            <p:nvPr/>
          </p:nvCxnSpPr>
          <p:spPr>
            <a:xfrm>
              <a:off x="4267200" y="5638800"/>
              <a:ext cx="685800" cy="1588"/>
            </a:xfrm>
            <a:prstGeom prst="straightConnector1">
              <a:avLst/>
            </a:prstGeom>
            <a:noFill/>
            <a:ln w="9525" cap="flat" cmpd="sng" algn="ctr">
              <a:solidFill>
                <a:srgbClr val="4F81BD">
                  <a:shade val="95000"/>
                  <a:satMod val="105000"/>
                </a:srgbClr>
              </a:solidFill>
              <a:prstDash val="solid"/>
              <a:tailEnd type="arrow"/>
            </a:ln>
            <a:effectLst/>
          </p:spPr>
        </p:cxnSp>
        <p:sp>
          <p:nvSpPr>
            <p:cNvPr id="61" name="TextBox 60"/>
            <p:cNvSpPr txBox="1"/>
            <p:nvPr/>
          </p:nvSpPr>
          <p:spPr>
            <a:xfrm>
              <a:off x="2895600" y="4724400"/>
              <a:ext cx="137160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Capacity cost = $110 per  unit </a:t>
              </a:r>
              <a:endParaRPr kumimoji="0" lang="en-US" sz="1200" b="0" i="0" u="none" strike="noStrike" kern="0" cap="none" spc="0" normalizeH="0" baseline="0" noProof="0" dirty="0">
                <a:ln>
                  <a:noFill/>
                </a:ln>
                <a:solidFill>
                  <a:sysClr val="windowText" lastClr="000000"/>
                </a:solidFill>
                <a:effectLst/>
                <a:uLnTx/>
                <a:uFillTx/>
              </a:endParaRPr>
            </a:p>
          </p:txBody>
        </p:sp>
        <p:sp>
          <p:nvSpPr>
            <p:cNvPr id="62" name="TextBox 61"/>
            <p:cNvSpPr txBox="1"/>
            <p:nvPr/>
          </p:nvSpPr>
          <p:spPr>
            <a:xfrm>
              <a:off x="4800600" y="5297269"/>
              <a:ext cx="12954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$400</a:t>
              </a:r>
              <a:endParaRPr kumimoji="0" lang="en-US" sz="1200" b="0" i="0" u="none" strike="noStrike" kern="0" cap="none" spc="0" normalizeH="0" baseline="0" noProof="0" dirty="0">
                <a:ln>
                  <a:noFill/>
                </a:ln>
                <a:solidFill>
                  <a:sysClr val="windowText" lastClr="000000"/>
                </a:solidFill>
                <a:effectLst/>
                <a:uLnTx/>
                <a:uFillTx/>
              </a:endParaRPr>
            </a:p>
          </p:txBody>
        </p:sp>
      </p:grpSp>
      <p:graphicFrame>
        <p:nvGraphicFramePr>
          <p:cNvPr id="65" name="Object 3"/>
          <p:cNvGraphicFramePr>
            <a:graphicFrameLocks noChangeAspect="1"/>
          </p:cNvGraphicFramePr>
          <p:nvPr/>
        </p:nvGraphicFramePr>
        <p:xfrm>
          <a:off x="3590104" y="4855033"/>
          <a:ext cx="2071687" cy="533400"/>
        </p:xfrm>
        <a:graphic>
          <a:graphicData uri="http://schemas.openxmlformats.org/presentationml/2006/ole">
            <p:oleObj spid="_x0000_s89094" name="Equation" r:id="rId3" imgW="1676160" imgH="431640" progId="Equation.3">
              <p:embed/>
            </p:oleObj>
          </a:graphicData>
        </a:graphic>
      </p:graphicFrame>
      <p:graphicFrame>
        <p:nvGraphicFramePr>
          <p:cNvPr id="66" name="Object 4"/>
          <p:cNvGraphicFramePr>
            <a:graphicFrameLocks noChangeAspect="1"/>
          </p:cNvGraphicFramePr>
          <p:nvPr/>
        </p:nvGraphicFramePr>
        <p:xfrm>
          <a:off x="5658391" y="4855033"/>
          <a:ext cx="1914525" cy="487363"/>
        </p:xfrm>
        <a:graphic>
          <a:graphicData uri="http://schemas.openxmlformats.org/presentationml/2006/ole">
            <p:oleObj spid="_x0000_s89095" name="Equation" r:id="rId4" imgW="1549080" imgH="393480" progId="Equation.3">
              <p:embed/>
            </p:oleObj>
          </a:graphicData>
        </a:graphic>
      </p:graphicFrame>
      <p:sp>
        <p:nvSpPr>
          <p:cNvPr id="67" name="TextBox 66"/>
          <p:cNvSpPr txBox="1"/>
          <p:nvPr/>
        </p:nvSpPr>
        <p:spPr>
          <a:xfrm>
            <a:off x="5257800" y="1186540"/>
            <a:ext cx="2144177"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Demand Distribution</a:t>
            </a:r>
            <a:endParaRPr kumimoji="0" lang="en-US" sz="1800" b="0" i="0" u="none" strike="noStrike" kern="0" cap="none" spc="0" normalizeH="0" baseline="0" noProof="0" dirty="0">
              <a:ln>
                <a:noFill/>
              </a:ln>
              <a:solidFill>
                <a:sysClr val="windowText" lastClr="000000"/>
              </a:solidFill>
              <a:effectLst/>
              <a:uLnTx/>
              <a:uFillTx/>
            </a:endParaRPr>
          </a:p>
        </p:txBody>
      </p:sp>
      <p:sp>
        <p:nvSpPr>
          <p:cNvPr id="68" name="TextBox 67"/>
          <p:cNvSpPr txBox="1"/>
          <p:nvPr/>
        </p:nvSpPr>
        <p:spPr>
          <a:xfrm>
            <a:off x="5867400" y="2024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0.25</a:t>
            </a:r>
            <a:endParaRPr kumimoji="0" lang="en-US" sz="1600" b="0" i="0" u="none" strike="noStrike" kern="0" cap="none" spc="0" normalizeH="0" baseline="0" noProof="0" dirty="0">
              <a:ln>
                <a:noFill/>
              </a:ln>
              <a:solidFill>
                <a:sysClr val="windowText" lastClr="000000"/>
              </a:solidFill>
              <a:effectLst/>
              <a:uLnTx/>
              <a:uFillTx/>
            </a:endParaRPr>
          </a:p>
        </p:txBody>
      </p:sp>
      <p:sp>
        <p:nvSpPr>
          <p:cNvPr id="69" name="TextBox 68"/>
          <p:cNvSpPr txBox="1"/>
          <p:nvPr/>
        </p:nvSpPr>
        <p:spPr>
          <a:xfrm>
            <a:off x="6858000" y="2024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0.25</a:t>
            </a:r>
            <a:endParaRPr kumimoji="0" lang="en-US" sz="1600" b="0" i="0" u="none" strike="noStrike" kern="0" cap="none" spc="0" normalizeH="0" baseline="0" noProof="0" dirty="0">
              <a:ln>
                <a:noFill/>
              </a:ln>
              <a:solidFill>
                <a:sysClr val="windowText" lastClr="000000"/>
              </a:solidFill>
              <a:effectLst/>
              <a:uLnTx/>
              <a:uFillTx/>
            </a:endParaRPr>
          </a:p>
        </p:txBody>
      </p:sp>
      <p:sp>
        <p:nvSpPr>
          <p:cNvPr id="70" name="TextBox 69"/>
          <p:cNvSpPr txBox="1"/>
          <p:nvPr/>
        </p:nvSpPr>
        <p:spPr>
          <a:xfrm>
            <a:off x="4876800" y="2024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150</a:t>
            </a:r>
            <a:endParaRPr kumimoji="0" lang="en-US" sz="1600" b="0" i="0" u="none" strike="noStrike" kern="0" cap="none" spc="0" normalizeH="0" baseline="0" noProof="0" dirty="0">
              <a:ln>
                <a:noFill/>
              </a:ln>
              <a:solidFill>
                <a:sysClr val="windowText" lastClr="000000"/>
              </a:solidFill>
              <a:effectLst/>
              <a:uLnTx/>
              <a:uFillTx/>
            </a:endParaRPr>
          </a:p>
        </p:txBody>
      </p:sp>
      <p:sp>
        <p:nvSpPr>
          <p:cNvPr id="71" name="TextBox 70"/>
          <p:cNvSpPr txBox="1"/>
          <p:nvPr/>
        </p:nvSpPr>
        <p:spPr>
          <a:xfrm>
            <a:off x="5867400" y="2405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0.50</a:t>
            </a:r>
            <a:endParaRPr kumimoji="0" lang="en-US" sz="1600" b="0" i="0" u="none" strike="noStrike" kern="0" cap="none" spc="0" normalizeH="0" baseline="0" noProof="0" dirty="0">
              <a:ln>
                <a:noFill/>
              </a:ln>
              <a:solidFill>
                <a:sysClr val="windowText" lastClr="000000"/>
              </a:solidFill>
              <a:effectLst/>
              <a:uLnTx/>
              <a:uFillTx/>
            </a:endParaRPr>
          </a:p>
        </p:txBody>
      </p:sp>
      <p:sp>
        <p:nvSpPr>
          <p:cNvPr id="72" name="TextBox 71"/>
          <p:cNvSpPr txBox="1"/>
          <p:nvPr/>
        </p:nvSpPr>
        <p:spPr>
          <a:xfrm>
            <a:off x="6858000" y="2405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0.75</a:t>
            </a:r>
            <a:endParaRPr kumimoji="0" lang="en-US" sz="1600" b="0" i="0" u="none" strike="noStrike" kern="0" cap="none" spc="0" normalizeH="0" baseline="0" noProof="0" dirty="0">
              <a:ln>
                <a:noFill/>
              </a:ln>
              <a:solidFill>
                <a:sysClr val="windowText" lastClr="000000"/>
              </a:solidFill>
              <a:effectLst/>
              <a:uLnTx/>
              <a:uFillTx/>
            </a:endParaRPr>
          </a:p>
        </p:txBody>
      </p:sp>
      <p:sp>
        <p:nvSpPr>
          <p:cNvPr id="73" name="TextBox 72"/>
          <p:cNvSpPr txBox="1"/>
          <p:nvPr/>
        </p:nvSpPr>
        <p:spPr>
          <a:xfrm>
            <a:off x="4876800" y="2405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300</a:t>
            </a:r>
            <a:endParaRPr kumimoji="0" lang="en-US" sz="1600" b="0" i="0" u="none" strike="noStrike" kern="0" cap="none" spc="0" normalizeH="0" baseline="0" noProof="0" dirty="0">
              <a:ln>
                <a:noFill/>
              </a:ln>
              <a:solidFill>
                <a:sysClr val="windowText" lastClr="000000"/>
              </a:solidFill>
              <a:effectLst/>
              <a:uLnTx/>
              <a:uFillTx/>
            </a:endParaRPr>
          </a:p>
        </p:txBody>
      </p:sp>
      <p:sp>
        <p:nvSpPr>
          <p:cNvPr id="74" name="TextBox 73"/>
          <p:cNvSpPr txBox="1"/>
          <p:nvPr/>
        </p:nvSpPr>
        <p:spPr>
          <a:xfrm>
            <a:off x="5867400" y="2786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0.25</a:t>
            </a:r>
            <a:endParaRPr kumimoji="0" lang="en-US" sz="1600" b="0" i="0" u="none" strike="noStrike" kern="0" cap="none" spc="0" normalizeH="0" baseline="0" noProof="0" dirty="0">
              <a:ln>
                <a:noFill/>
              </a:ln>
              <a:solidFill>
                <a:sysClr val="windowText" lastClr="000000"/>
              </a:solidFill>
              <a:effectLst/>
              <a:uLnTx/>
              <a:uFillTx/>
            </a:endParaRPr>
          </a:p>
        </p:txBody>
      </p:sp>
      <p:sp>
        <p:nvSpPr>
          <p:cNvPr id="75" name="TextBox 74"/>
          <p:cNvSpPr txBox="1"/>
          <p:nvPr/>
        </p:nvSpPr>
        <p:spPr>
          <a:xfrm>
            <a:off x="6858000" y="2786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1.0</a:t>
            </a:r>
            <a:endParaRPr kumimoji="0" lang="en-US" sz="1600" b="0" i="0" u="none" strike="noStrike" kern="0" cap="none" spc="0" normalizeH="0" baseline="0" noProof="0" dirty="0">
              <a:ln>
                <a:noFill/>
              </a:ln>
              <a:solidFill>
                <a:sysClr val="windowText" lastClr="000000"/>
              </a:solidFill>
              <a:effectLst/>
              <a:uLnTx/>
              <a:uFillTx/>
            </a:endParaRPr>
          </a:p>
        </p:txBody>
      </p:sp>
      <p:sp>
        <p:nvSpPr>
          <p:cNvPr id="76" name="TextBox 75"/>
          <p:cNvSpPr txBox="1"/>
          <p:nvPr/>
        </p:nvSpPr>
        <p:spPr>
          <a:xfrm>
            <a:off x="4876800" y="2786740"/>
            <a:ext cx="990600" cy="381000"/>
          </a:xfrm>
          <a:prstGeom prst="rect">
            <a:avLst/>
          </a:prstGeom>
          <a:noFill/>
          <a:ln>
            <a:solidFill>
              <a:sysClr val="windowText" lastClr="000000"/>
            </a:solidFil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450</a:t>
            </a:r>
            <a:endParaRPr kumimoji="0" lang="en-US" sz="1600" b="0" i="0" u="none" strike="noStrike" kern="0" cap="none" spc="0" normalizeH="0" baseline="0" noProof="0" dirty="0">
              <a:ln>
                <a:noFill/>
              </a:ln>
              <a:solidFill>
                <a:sysClr val="windowText" lastClr="000000"/>
              </a:solidFill>
              <a:effectLst/>
              <a:uLnTx/>
              <a:uFillTx/>
            </a:endParaRPr>
          </a:p>
        </p:txBody>
      </p:sp>
      <p:sp>
        <p:nvSpPr>
          <p:cNvPr id="77" name="TextBox 76"/>
          <p:cNvSpPr txBox="1"/>
          <p:nvPr/>
        </p:nvSpPr>
        <p:spPr>
          <a:xfrm>
            <a:off x="5867400" y="1567540"/>
            <a:ext cx="990600" cy="457200"/>
          </a:xfrm>
          <a:prstGeom prst="rect">
            <a:avLst/>
          </a:prstGeom>
          <a:noFill/>
          <a:ln>
            <a:solidFill>
              <a:sysClr val="windowText" lastClr="00000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Probability</a:t>
            </a:r>
            <a:endParaRPr kumimoji="0" lang="en-US" sz="1200" b="0" i="0" u="none" strike="noStrike" kern="0" cap="none" spc="0" normalizeH="0" baseline="0" noProof="0" dirty="0">
              <a:ln>
                <a:noFill/>
              </a:ln>
              <a:solidFill>
                <a:sysClr val="windowText" lastClr="000000"/>
              </a:solidFill>
              <a:effectLst/>
              <a:uLnTx/>
              <a:uFillTx/>
            </a:endParaRPr>
          </a:p>
        </p:txBody>
      </p:sp>
      <p:sp>
        <p:nvSpPr>
          <p:cNvPr id="78" name="TextBox 77"/>
          <p:cNvSpPr txBox="1"/>
          <p:nvPr/>
        </p:nvSpPr>
        <p:spPr>
          <a:xfrm>
            <a:off x="6858000" y="1567540"/>
            <a:ext cx="990600" cy="457200"/>
          </a:xfrm>
          <a:prstGeom prst="rect">
            <a:avLst/>
          </a:prstGeom>
          <a:noFill/>
          <a:ln>
            <a:solidFill>
              <a:sysClr val="windowText" lastClr="00000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Cumulative Probability</a:t>
            </a:r>
            <a:endParaRPr kumimoji="0" lang="en-US" sz="1200" b="0" i="0" u="none" strike="noStrike" kern="0" cap="none" spc="0" normalizeH="0" baseline="0" noProof="0" dirty="0">
              <a:ln>
                <a:noFill/>
              </a:ln>
              <a:solidFill>
                <a:sysClr val="windowText" lastClr="000000"/>
              </a:solidFill>
              <a:effectLst/>
              <a:uLnTx/>
              <a:uFillTx/>
            </a:endParaRPr>
          </a:p>
        </p:txBody>
      </p:sp>
      <p:sp>
        <p:nvSpPr>
          <p:cNvPr id="79" name="TextBox 78"/>
          <p:cNvSpPr txBox="1"/>
          <p:nvPr/>
        </p:nvSpPr>
        <p:spPr>
          <a:xfrm>
            <a:off x="4876800" y="1567540"/>
            <a:ext cx="990600" cy="457200"/>
          </a:xfrm>
          <a:prstGeom prst="rect">
            <a:avLst/>
          </a:prstGeom>
          <a:noFill/>
          <a:ln>
            <a:solidFill>
              <a:sysClr val="windowText" lastClr="00000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Demand</a:t>
            </a:r>
            <a:endParaRPr kumimoji="0" lang="en-US" sz="12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smtClean="0">
                <a:latin typeface="Arial Black" pitchFamily="34" charset="0"/>
              </a:rPr>
              <a:t>The real problem is more complicated</a:t>
            </a:r>
            <a:r>
              <a:rPr lang="en-US" dirty="0" smtClean="0"/>
              <a:t/>
            </a:r>
            <a:br>
              <a:rPr lang="en-US" dirty="0" smtClean="0"/>
            </a:br>
            <a:r>
              <a:rPr lang="en-US" dirty="0" smtClean="0"/>
              <a:t>	Necessity and Value of Network Analysis</a:t>
            </a:r>
          </a:p>
        </p:txBody>
      </p:sp>
      <p:sp>
        <p:nvSpPr>
          <p:cNvPr id="12291" name="Rectangle 3"/>
          <p:cNvSpPr>
            <a:spLocks noGrp="1" noChangeArrowheads="1"/>
          </p:cNvSpPr>
          <p:nvPr>
            <p:ph idx="1"/>
          </p:nvPr>
        </p:nvSpPr>
        <p:spPr>
          <a:xfrm>
            <a:off x="455613" y="3905794"/>
            <a:ext cx="8229600" cy="2628356"/>
          </a:xfrm>
        </p:spPr>
        <p:txBody>
          <a:bodyPr/>
          <a:lstStyle/>
          <a:p>
            <a:endParaRPr lang="en-US" dirty="0" smtClean="0"/>
          </a:p>
          <a:p>
            <a:endParaRPr lang="en-US" dirty="0" smtClean="0"/>
          </a:p>
          <a:p>
            <a:pPr>
              <a:buClr>
                <a:srgbClr val="FF3300"/>
              </a:buClr>
              <a:buFont typeface="Wingdings" pitchFamily="2" charset="2"/>
              <a:buChar char="Ø"/>
            </a:pPr>
            <a:r>
              <a:rPr lang="en-US" dirty="0" smtClean="0"/>
              <a:t>Network analysis is needed to capture:</a:t>
            </a:r>
          </a:p>
          <a:p>
            <a:pPr lvl="1"/>
            <a:r>
              <a:rPr lang="en-US" dirty="0" smtClean="0"/>
              <a:t>(shifting) bottlenecks in a multi-resource network</a:t>
            </a:r>
          </a:p>
          <a:p>
            <a:pPr lvl="1"/>
            <a:r>
              <a:rPr lang="en-US" dirty="0" smtClean="0"/>
              <a:t>correlated demands</a:t>
            </a:r>
          </a:p>
          <a:p>
            <a:pPr lvl="1"/>
            <a:r>
              <a:rPr lang="en-US" dirty="0" smtClean="0"/>
              <a:t>operational flexibility (substitution, rev. max) and hedging</a:t>
            </a:r>
          </a:p>
        </p:txBody>
      </p:sp>
      <p:sp>
        <p:nvSpPr>
          <p:cNvPr id="32" name="TextBox 31"/>
          <p:cNvSpPr txBox="1"/>
          <p:nvPr/>
        </p:nvSpPr>
        <p:spPr>
          <a:xfrm>
            <a:off x="3352800" y="3923201"/>
            <a:ext cx="3352800" cy="64633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We need an “holistic” approach because Test is a shared resource</a:t>
            </a:r>
            <a:endParaRPr kumimoji="0" lang="en-US" sz="1800" b="0" i="0" u="none" strike="noStrike" kern="0" cap="none" spc="0" normalizeH="0" baseline="0" noProof="0" dirty="0">
              <a:ln>
                <a:noFill/>
              </a:ln>
              <a:solidFill>
                <a:sysClr val="windowText" lastClr="000000"/>
              </a:solidFill>
              <a:effectLst/>
              <a:uLnTx/>
              <a:uFillTx/>
            </a:endParaRPr>
          </a:p>
        </p:txBody>
      </p:sp>
      <p:sp>
        <p:nvSpPr>
          <p:cNvPr id="33" name="Down Arrow 32"/>
          <p:cNvSpPr/>
          <p:nvPr/>
        </p:nvSpPr>
        <p:spPr>
          <a:xfrm>
            <a:off x="4572000" y="3161201"/>
            <a:ext cx="609600" cy="685800"/>
          </a:xfrm>
          <a:prstGeom prst="downArrow">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grpSp>
        <p:nvGrpSpPr>
          <p:cNvPr id="34" name="Group 33"/>
          <p:cNvGrpSpPr/>
          <p:nvPr/>
        </p:nvGrpSpPr>
        <p:grpSpPr>
          <a:xfrm>
            <a:off x="2554354" y="944226"/>
            <a:ext cx="4412974" cy="2005218"/>
            <a:chOff x="1981200" y="1379539"/>
            <a:chExt cx="5181600" cy="2665197"/>
          </a:xfrm>
        </p:grpSpPr>
        <p:sp>
          <p:nvSpPr>
            <p:cNvPr id="35" name="Rectangle 34"/>
            <p:cNvSpPr/>
            <p:nvPr/>
          </p:nvSpPr>
          <p:spPr>
            <a:xfrm>
              <a:off x="1981200" y="1600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Cheetah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6" name="Rectangle 35"/>
            <p:cNvSpPr/>
            <p:nvPr/>
          </p:nvSpPr>
          <p:spPr>
            <a:xfrm>
              <a:off x="1981200" y="3124200"/>
              <a:ext cx="1371600" cy="609600"/>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Barracuda Assembly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37" name="Rectangle 36"/>
            <p:cNvSpPr/>
            <p:nvPr/>
          </p:nvSpPr>
          <p:spPr>
            <a:xfrm>
              <a:off x="4114800" y="1575486"/>
              <a:ext cx="1295400" cy="2183028"/>
            </a:xfrm>
            <a:prstGeom prst="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Test</a:t>
              </a:r>
            </a:p>
          </p:txBody>
        </p:sp>
        <p:cxnSp>
          <p:nvCxnSpPr>
            <p:cNvPr id="38" name="Elbow Connector 37"/>
            <p:cNvCxnSpPr>
              <a:stCxn id="35" idx="3"/>
            </p:cNvCxnSpPr>
            <p:nvPr/>
          </p:nvCxnSpPr>
          <p:spPr>
            <a:xfrm flipV="1">
              <a:off x="3352800" y="1902941"/>
              <a:ext cx="731108" cy="2059"/>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39" name="Elbow Connector 38"/>
            <p:cNvCxnSpPr>
              <a:stCxn id="36" idx="3"/>
            </p:cNvCxnSpPr>
            <p:nvPr/>
          </p:nvCxnSpPr>
          <p:spPr>
            <a:xfrm>
              <a:off x="3352800" y="3429000"/>
              <a:ext cx="762000" cy="6178"/>
            </a:xfrm>
            <a:prstGeom prst="bentConnector3">
              <a:avLst>
                <a:gd name="adj1" fmla="val 50000"/>
              </a:avLst>
            </a:prstGeom>
            <a:noFill/>
            <a:ln w="9525" cap="flat" cmpd="sng" algn="ctr">
              <a:solidFill>
                <a:srgbClr val="4F81BD">
                  <a:shade val="95000"/>
                  <a:satMod val="105000"/>
                </a:srgbClr>
              </a:solidFill>
              <a:prstDash val="solid"/>
              <a:tailEnd type="arrow"/>
            </a:ln>
            <a:effectLst/>
          </p:spPr>
        </p:cxnSp>
        <p:cxnSp>
          <p:nvCxnSpPr>
            <p:cNvPr id="40" name="Straight Arrow Connector 39"/>
            <p:cNvCxnSpPr/>
            <p:nvPr/>
          </p:nvCxnSpPr>
          <p:spPr>
            <a:xfrm>
              <a:off x="5410200" y="1900914"/>
              <a:ext cx="381000" cy="1588"/>
            </a:xfrm>
            <a:prstGeom prst="straightConnector1">
              <a:avLst/>
            </a:prstGeom>
            <a:noFill/>
            <a:ln w="9525" cap="flat" cmpd="sng" algn="ctr">
              <a:solidFill>
                <a:srgbClr val="4F81BD">
                  <a:shade val="95000"/>
                  <a:satMod val="105000"/>
                </a:srgbClr>
              </a:solidFill>
              <a:prstDash val="solid"/>
              <a:tailEnd type="arrow"/>
            </a:ln>
            <a:effectLst/>
          </p:spPr>
        </p:cxnSp>
        <p:cxnSp>
          <p:nvCxnSpPr>
            <p:cNvPr id="41" name="Straight Arrow Connector 40"/>
            <p:cNvCxnSpPr/>
            <p:nvPr/>
          </p:nvCxnSpPr>
          <p:spPr>
            <a:xfrm>
              <a:off x="5410200" y="3470154"/>
              <a:ext cx="381000" cy="1588"/>
            </a:xfrm>
            <a:prstGeom prst="straightConnector1">
              <a:avLst/>
            </a:prstGeom>
            <a:noFill/>
            <a:ln w="9525" cap="flat" cmpd="sng" algn="ctr">
              <a:solidFill>
                <a:srgbClr val="4F81BD">
                  <a:shade val="95000"/>
                  <a:satMod val="105000"/>
                </a:srgbClr>
              </a:solidFill>
              <a:prstDash val="solid"/>
              <a:tailEnd type="arrow"/>
            </a:ln>
            <a:effectLst/>
          </p:spPr>
        </p:cxnSp>
        <p:sp>
          <p:nvSpPr>
            <p:cNvPr id="42" name="TextBox 41"/>
            <p:cNvSpPr txBox="1"/>
            <p:nvPr/>
          </p:nvSpPr>
          <p:spPr>
            <a:xfrm>
              <a:off x="4114800" y="3767737"/>
              <a:ext cx="12954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shared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43" name="TextBox 42"/>
            <p:cNvSpPr txBox="1"/>
            <p:nvPr/>
          </p:nvSpPr>
          <p:spPr>
            <a:xfrm>
              <a:off x="1981200" y="2209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44" name="TextBox 43"/>
            <p:cNvSpPr txBox="1"/>
            <p:nvPr/>
          </p:nvSpPr>
          <p:spPr>
            <a:xfrm>
              <a:off x="1981200" y="3733800"/>
              <a:ext cx="13716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dedicated resource</a:t>
              </a:r>
              <a:endParaRPr kumimoji="0" lang="en-US" sz="1200" b="0" i="0" u="none" strike="noStrike" kern="0" cap="none" spc="0" normalizeH="0" baseline="0" noProof="0" dirty="0">
                <a:ln>
                  <a:noFill/>
                </a:ln>
                <a:solidFill>
                  <a:sysClr val="windowText" lastClr="000000"/>
                </a:solidFill>
                <a:effectLst/>
                <a:uLnTx/>
                <a:uFillTx/>
              </a:endParaRPr>
            </a:p>
          </p:txBody>
        </p:sp>
        <p:sp>
          <p:nvSpPr>
            <p:cNvPr id="45" name="TextBox 44"/>
            <p:cNvSpPr txBox="1"/>
            <p:nvPr/>
          </p:nvSpPr>
          <p:spPr>
            <a:xfrm>
              <a:off x="5562600" y="1379539"/>
              <a:ext cx="1600200"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Contribution margins</a:t>
              </a:r>
              <a:endParaRPr kumimoji="0" lang="en-US" sz="1200" b="0" i="0" u="none" strike="noStrike" kern="0" cap="none" spc="0" normalizeH="0" baseline="0" noProof="0" dirty="0">
                <a:ln>
                  <a:noFill/>
                </a:ln>
                <a:solidFill>
                  <a:sysClr val="windowText" lastClr="000000"/>
                </a:solidFill>
                <a:effectLst/>
                <a:uLnTx/>
                <a:uFillTx/>
              </a:endParaRPr>
            </a:p>
          </p:txBody>
        </p:sp>
        <p:sp>
          <p:nvSpPr>
            <p:cNvPr id="46" name="TextBox 45"/>
            <p:cNvSpPr txBox="1"/>
            <p:nvPr/>
          </p:nvSpPr>
          <p:spPr>
            <a:xfrm>
              <a:off x="5791200" y="1760539"/>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Cheetah: $400</a:t>
              </a:r>
              <a:endParaRPr kumimoji="0" lang="en-US" sz="1200" b="0" i="0" u="none" strike="noStrike" kern="0" cap="none" spc="0" normalizeH="0" baseline="0" noProof="0" dirty="0">
                <a:ln>
                  <a:noFill/>
                </a:ln>
                <a:solidFill>
                  <a:sysClr val="windowText" lastClr="000000"/>
                </a:solidFill>
                <a:effectLst/>
                <a:uLnTx/>
                <a:uFillTx/>
              </a:endParaRPr>
            </a:p>
          </p:txBody>
        </p:sp>
        <p:sp>
          <p:nvSpPr>
            <p:cNvPr id="47" name="TextBox 46"/>
            <p:cNvSpPr txBox="1"/>
            <p:nvPr/>
          </p:nvSpPr>
          <p:spPr>
            <a:xfrm>
              <a:off x="5791200" y="3329779"/>
              <a:ext cx="1295400"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rPr>
                <a:t>Barracuda: $300</a:t>
              </a:r>
              <a:endParaRPr kumimoji="0" lang="en-US" sz="1200" b="0" i="0" u="none" strike="noStrike" kern="0" cap="none" spc="0" normalizeH="0" baseline="0" noProof="0" dirty="0">
                <a:ln>
                  <a:noFill/>
                </a:ln>
                <a:solidFill>
                  <a:sysClr val="windowText" lastClr="000000"/>
                </a:solidFill>
                <a:effectLst/>
                <a:uLnTx/>
                <a:uFillTx/>
              </a:endParaRPr>
            </a:p>
          </p:txBody>
        </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8657</TotalTime>
  <Words>5062</Words>
  <Application>Microsoft Office PowerPoint</Application>
  <PresentationFormat>On-screen Show (4:3)</PresentationFormat>
  <Paragraphs>899</Paragraphs>
  <Slides>29</Slides>
  <Notes>20</Notes>
  <HiddenSlides>4</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29</vt:i4>
      </vt:variant>
    </vt:vector>
  </HeadingPairs>
  <TitlesOfParts>
    <vt:vector size="33" baseType="lpstr">
      <vt:lpstr>Cachon_Slide_Template</vt:lpstr>
      <vt:lpstr>1_Office Theme</vt:lpstr>
      <vt:lpstr>4_Cachon_Slide_Template</vt:lpstr>
      <vt:lpstr>Equation</vt:lpstr>
      <vt:lpstr>Slide 1</vt:lpstr>
      <vt:lpstr>VCAP  Framework of operations strategy</vt:lpstr>
      <vt:lpstr>Assembly and Test Operations</vt:lpstr>
      <vt:lpstr>Valuation of Proposed Capacity Plan:   No Uncertainty</vt:lpstr>
      <vt:lpstr>Valuation of network capacity under uncertainty </vt:lpstr>
      <vt:lpstr>Simplification: Reduce variety or complexity:   Single Product or Dedicated Test</vt:lpstr>
      <vt:lpstr>Determining the Best Capacity</vt:lpstr>
      <vt:lpstr>Determining the Best Capacity for a single resource:  Marginal Analysis for 1D Cheetah Problem</vt:lpstr>
      <vt:lpstr>The real problem is more complicated  Necessity and Value of Network Analysis</vt:lpstr>
      <vt:lpstr>Capacity for a Multi-Resource Network</vt:lpstr>
      <vt:lpstr>Proposed Capacity Plan</vt:lpstr>
      <vt:lpstr>Newsvendor Networks:  Marginal Analysis for Barracuda Assembly</vt:lpstr>
      <vt:lpstr>Newsvendor network analysis:  Marginal analysis of value of capacity in a network</vt:lpstr>
      <vt:lpstr>Operational Capacity Hedge:  K = (350, 350, 600)</vt:lpstr>
      <vt:lpstr>Seagate Technology:  Excel formulation and Mean-Variances </vt:lpstr>
      <vt:lpstr>Mean-Variance Analysis of Operational Hedging: Example via Capacity Portfolio Imbalance in Seagate</vt:lpstr>
      <vt:lpstr>Optimal Capacity Portfolio Investment:  Implementation Challenges</vt:lpstr>
      <vt:lpstr>Demand, Production, and Capacity Planning:   Pitfalls of Sales-Plan driven investments</vt:lpstr>
      <vt:lpstr>Learning Points from Seagate Case:  Operational hedging through capacity portfolios</vt:lpstr>
      <vt:lpstr>Learning Points from Seagate Case:  Operational hedging through capacity portfolios</vt:lpstr>
      <vt:lpstr>GM Chevy</vt:lpstr>
      <vt:lpstr>Seagate Technology:      Vertical Integration and impact on risk</vt:lpstr>
      <vt:lpstr>Approach</vt:lpstr>
      <vt:lpstr>Imagine we could build capacity after demand scenario is revealed?</vt:lpstr>
      <vt:lpstr>Valuation of network capacity under uncertainty:  A Lagging Strategy yields Upper Bound</vt:lpstr>
      <vt:lpstr>Comparing Leading and Lagging Strategies</vt:lpstr>
      <vt:lpstr>Slide 27</vt:lpstr>
      <vt:lpstr>Slide 28</vt:lpstr>
      <vt:lpstr>Slide 29</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Sun Microsystems</dc:title>
  <dc:creator>Jan Van Mieghem</dc:creator>
  <cp:lastModifiedBy>Jan A. Van Mieghem</cp:lastModifiedBy>
  <cp:revision>497</cp:revision>
  <cp:lastPrinted>1998-09-23T22:10:47Z</cp:lastPrinted>
  <dcterms:created xsi:type="dcterms:W3CDTF">1998-09-22T23:11:58Z</dcterms:created>
  <dcterms:modified xsi:type="dcterms:W3CDTF">2013-01-28T21:21:08Z</dcterms:modified>
</cp:coreProperties>
</file>