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653" r:id="rId2"/>
    <p:sldMasterId id="2147484040" r:id="rId3"/>
    <p:sldMasterId id="2147484056" r:id="rId4"/>
    <p:sldMasterId id="2147484069" r:id="rId5"/>
    <p:sldMasterId id="2147484082" r:id="rId6"/>
    <p:sldMasterId id="2147484095" r:id="rId7"/>
  </p:sldMasterIdLst>
  <p:notesMasterIdLst>
    <p:notesMasterId r:id="rId39"/>
  </p:notesMasterIdLst>
  <p:handoutMasterIdLst>
    <p:handoutMasterId r:id="rId40"/>
  </p:handoutMasterIdLst>
  <p:sldIdLst>
    <p:sldId id="380" r:id="rId8"/>
    <p:sldId id="449" r:id="rId9"/>
    <p:sldId id="402" r:id="rId10"/>
    <p:sldId id="403" r:id="rId11"/>
    <p:sldId id="413" r:id="rId12"/>
    <p:sldId id="405" r:id="rId13"/>
    <p:sldId id="406" r:id="rId14"/>
    <p:sldId id="397" r:id="rId15"/>
    <p:sldId id="450" r:id="rId16"/>
    <p:sldId id="398" r:id="rId17"/>
    <p:sldId id="399" r:id="rId18"/>
    <p:sldId id="400" r:id="rId19"/>
    <p:sldId id="401" r:id="rId20"/>
    <p:sldId id="414" r:id="rId21"/>
    <p:sldId id="415" r:id="rId22"/>
    <p:sldId id="416" r:id="rId23"/>
    <p:sldId id="417" r:id="rId24"/>
    <p:sldId id="418" r:id="rId25"/>
    <p:sldId id="419" r:id="rId26"/>
    <p:sldId id="420" r:id="rId27"/>
    <p:sldId id="451" r:id="rId28"/>
    <p:sldId id="434" r:id="rId29"/>
    <p:sldId id="435" r:id="rId30"/>
    <p:sldId id="436" r:id="rId31"/>
    <p:sldId id="445" r:id="rId32"/>
    <p:sldId id="446" r:id="rId33"/>
    <p:sldId id="448" r:id="rId34"/>
    <p:sldId id="454" r:id="rId35"/>
    <p:sldId id="442" r:id="rId36"/>
    <p:sldId id="443" r:id="rId37"/>
    <p:sldId id="444" r:id="rId38"/>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BEC882"/>
    <a:srgbClr val="EAEAEA"/>
    <a:srgbClr val="FF9999"/>
    <a:srgbClr val="FF7C80"/>
    <a:srgbClr val="FFFF00"/>
    <a:srgbClr val="CCFFCC"/>
    <a:srgbClr val="FF66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2" autoAdjust="0"/>
    <p:restoredTop sz="68810" autoAdjust="0"/>
  </p:normalViewPr>
  <p:slideViewPr>
    <p:cSldViewPr snapToGrid="0">
      <p:cViewPr varScale="1">
        <p:scale>
          <a:sx n="128" d="100"/>
          <a:sy n="128" d="100"/>
        </p:scale>
        <p:origin x="-305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3834" y="-78"/>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ellogg\Documents\Kellogg\OPNS%20454\Sweet%20E's%20Ops%20Project\Sweet%20E's%20Analysis%20-%20FINAL_DAT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Documents%20and%20Settings\g512155\Local%20Settings\Temporary%20Internet%20Files\Content.Outlook\QZKJ2XVQ\Skeba%20Baking%20Analysis%20of%20Sweet%20E's%2012%2030.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dirty="0" smtClean="0"/>
              <a:t>Sugar &amp; Spice Financial Performance</a:t>
            </a:r>
            <a:endParaRPr lang="en-US" dirty="0"/>
          </a:p>
        </c:rich>
      </c:tx>
      <c:layout/>
    </c:title>
    <c:plotArea>
      <c:layout/>
      <c:barChart>
        <c:barDir val="col"/>
        <c:grouping val="stacked"/>
        <c:ser>
          <c:idx val="1"/>
          <c:order val="0"/>
          <c:tx>
            <c:strRef>
              <c:f>'Presentation Charts'!$B$7</c:f>
              <c:strCache>
                <c:ptCount val="1"/>
                <c:pt idx="0">
                  <c:v>Gross Margin</c:v>
                </c:pt>
              </c:strCache>
            </c:strRef>
          </c:tx>
          <c:spPr>
            <a:solidFill>
              <a:srgbClr val="F8F8F8"/>
            </a:solidFill>
            <a:ln>
              <a:solidFill>
                <a:schemeClr val="tx1"/>
              </a:solidFill>
            </a:ln>
          </c:spPr>
          <c:dPt>
            <c:idx val="6"/>
            <c:spPr>
              <a:solidFill>
                <a:srgbClr val="00B0F0"/>
              </a:solidFill>
              <a:ln>
                <a:solidFill>
                  <a:schemeClr val="tx1"/>
                </a:solidFill>
              </a:ln>
            </c:spPr>
          </c:dPt>
          <c:dPt>
            <c:idx val="8"/>
            <c:spPr>
              <a:solidFill>
                <a:srgbClr val="00B0F0"/>
              </a:solidFill>
              <a:ln>
                <a:solidFill>
                  <a:schemeClr val="tx1"/>
                </a:solidFill>
              </a:ln>
            </c:spPr>
          </c:dPt>
          <c:dPt>
            <c:idx val="10"/>
            <c:spPr>
              <a:solidFill>
                <a:srgbClr val="00B0F0"/>
              </a:solidFill>
              <a:ln>
                <a:solidFill>
                  <a:schemeClr val="tx1"/>
                </a:solidFill>
              </a:ln>
            </c:spPr>
          </c:dPt>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Charts'!$C$7:$O$7</c:f>
              <c:numCache>
                <c:formatCode>"$"#,##0_);[Red]\("$"#,##0\)</c:formatCode>
                <c:ptCount val="13"/>
                <c:pt idx="0">
                  <c:v>2430</c:v>
                </c:pt>
                <c:pt idx="1">
                  <c:v>358.5</c:v>
                </c:pt>
                <c:pt idx="2">
                  <c:v>247</c:v>
                </c:pt>
                <c:pt idx="3">
                  <c:v>1669.5</c:v>
                </c:pt>
                <c:pt idx="4">
                  <c:v>2512.5</c:v>
                </c:pt>
                <c:pt idx="5">
                  <c:v>1752.5</c:v>
                </c:pt>
                <c:pt idx="6">
                  <c:v>4251.96</c:v>
                </c:pt>
                <c:pt idx="7">
                  <c:v>2613</c:v>
                </c:pt>
                <c:pt idx="8">
                  <c:v>6498.1500000000024</c:v>
                </c:pt>
                <c:pt idx="9">
                  <c:v>2600.1499999999987</c:v>
                </c:pt>
                <c:pt idx="10">
                  <c:v>4681.5</c:v>
                </c:pt>
                <c:pt idx="11">
                  <c:v>3427.4</c:v>
                </c:pt>
                <c:pt idx="12">
                  <c:v>1472.875</c:v>
                </c:pt>
              </c:numCache>
            </c:numRef>
          </c:val>
        </c:ser>
        <c:overlap val="100"/>
        <c:axId val="161993856"/>
        <c:axId val="161995392"/>
      </c:barChart>
      <c:lineChart>
        <c:grouping val="standard"/>
        <c:ser>
          <c:idx val="2"/>
          <c:order val="1"/>
          <c:tx>
            <c:strRef>
              <c:f>'Presentation Charts'!$B$8</c:f>
              <c:strCache>
                <c:ptCount val="1"/>
                <c:pt idx="0">
                  <c:v>Fixed Costs</c:v>
                </c:pt>
              </c:strCache>
            </c:strRef>
          </c:tx>
          <c:spPr>
            <a:ln w="38100"/>
          </c:spPr>
          <c:marker>
            <c:symbol val="none"/>
          </c:marker>
          <c:cat>
            <c:numRef>
              <c:f>'Presentation Charts'!$C$5:$O$5</c:f>
              <c:numCache>
                <c:formatCode>mmm\-yy</c:formatCode>
                <c:ptCount val="13"/>
                <c:pt idx="0">
                  <c:v>39904</c:v>
                </c:pt>
                <c:pt idx="1">
                  <c:v>39934</c:v>
                </c:pt>
                <c:pt idx="2">
                  <c:v>39965</c:v>
                </c:pt>
                <c:pt idx="3">
                  <c:v>39995</c:v>
                </c:pt>
                <c:pt idx="4">
                  <c:v>40026</c:v>
                </c:pt>
                <c:pt idx="5">
                  <c:v>40057</c:v>
                </c:pt>
                <c:pt idx="6">
                  <c:v>40087</c:v>
                </c:pt>
                <c:pt idx="7">
                  <c:v>40118</c:v>
                </c:pt>
                <c:pt idx="8">
                  <c:v>40148</c:v>
                </c:pt>
                <c:pt idx="9">
                  <c:v>40179</c:v>
                </c:pt>
                <c:pt idx="10">
                  <c:v>40210</c:v>
                </c:pt>
                <c:pt idx="11">
                  <c:v>40238</c:v>
                </c:pt>
                <c:pt idx="12">
                  <c:v>40269</c:v>
                </c:pt>
              </c:numCache>
            </c:numRef>
          </c:cat>
          <c:val>
            <c:numRef>
              <c:f>'Presentation Charts'!$C$8:$O$8</c:f>
              <c:numCache>
                <c:formatCode>General</c:formatCode>
                <c:ptCount val="13"/>
                <c:pt idx="0">
                  <c:v>3000</c:v>
                </c:pt>
                <c:pt idx="1">
                  <c:v>3000</c:v>
                </c:pt>
                <c:pt idx="2">
                  <c:v>3000</c:v>
                </c:pt>
                <c:pt idx="3">
                  <c:v>3000</c:v>
                </c:pt>
                <c:pt idx="4">
                  <c:v>3000</c:v>
                </c:pt>
                <c:pt idx="5">
                  <c:v>3000</c:v>
                </c:pt>
                <c:pt idx="6">
                  <c:v>3000</c:v>
                </c:pt>
                <c:pt idx="7">
                  <c:v>3000</c:v>
                </c:pt>
                <c:pt idx="8">
                  <c:v>3000</c:v>
                </c:pt>
                <c:pt idx="9">
                  <c:v>3000</c:v>
                </c:pt>
                <c:pt idx="10">
                  <c:v>3000</c:v>
                </c:pt>
                <c:pt idx="11">
                  <c:v>3000</c:v>
                </c:pt>
                <c:pt idx="12">
                  <c:v>3000</c:v>
                </c:pt>
              </c:numCache>
            </c:numRef>
          </c:val>
        </c:ser>
        <c:marker val="1"/>
        <c:axId val="161998720"/>
        <c:axId val="161997184"/>
      </c:lineChart>
      <c:dateAx>
        <c:axId val="161993856"/>
        <c:scaling>
          <c:orientation val="minMax"/>
        </c:scaling>
        <c:axPos val="b"/>
        <c:numFmt formatCode="mmm\-yy" sourceLinked="1"/>
        <c:tickLblPos val="nextTo"/>
        <c:txPr>
          <a:bodyPr/>
          <a:lstStyle/>
          <a:p>
            <a:pPr>
              <a:defRPr b="1"/>
            </a:pPr>
            <a:endParaRPr lang="en-US"/>
          </a:p>
        </c:txPr>
        <c:crossAx val="161995392"/>
        <c:crosses val="autoZero"/>
        <c:auto val="1"/>
        <c:lblOffset val="100"/>
      </c:dateAx>
      <c:valAx>
        <c:axId val="161995392"/>
        <c:scaling>
          <c:orientation val="minMax"/>
          <c:max val="8000"/>
        </c:scaling>
        <c:axPos val="l"/>
        <c:numFmt formatCode="&quot;$&quot;#,##0_);[Red]\(&quot;$&quot;#,##0\)" sourceLinked="1"/>
        <c:tickLblPos val="nextTo"/>
        <c:txPr>
          <a:bodyPr/>
          <a:lstStyle/>
          <a:p>
            <a:pPr>
              <a:defRPr sz="1200"/>
            </a:pPr>
            <a:endParaRPr lang="en-US"/>
          </a:p>
        </c:txPr>
        <c:crossAx val="161993856"/>
        <c:crosses val="autoZero"/>
        <c:crossBetween val="between"/>
        <c:majorUnit val="2000"/>
      </c:valAx>
      <c:valAx>
        <c:axId val="161997184"/>
        <c:scaling>
          <c:orientation val="minMax"/>
          <c:max val="14000"/>
        </c:scaling>
        <c:delete val="1"/>
        <c:axPos val="r"/>
        <c:numFmt formatCode="General" sourceLinked="1"/>
        <c:tickLblPos val="none"/>
        <c:crossAx val="161998720"/>
        <c:crosses val="max"/>
        <c:crossBetween val="between"/>
        <c:majorUnit val="2000"/>
      </c:valAx>
      <c:dateAx>
        <c:axId val="161998720"/>
        <c:scaling>
          <c:orientation val="minMax"/>
        </c:scaling>
        <c:delete val="1"/>
        <c:axPos val="b"/>
        <c:numFmt formatCode="mmm\-yy" sourceLinked="1"/>
        <c:tickLblPos val="none"/>
        <c:crossAx val="161997184"/>
        <c:crosses val="autoZero"/>
        <c:auto val="1"/>
        <c:lblOffset val="100"/>
      </c:dateAx>
    </c:plotArea>
    <c:legend>
      <c:legendPos val="t"/>
      <c:layout/>
      <c:txPr>
        <a:bodyPr/>
        <a:lstStyle/>
        <a:p>
          <a:pPr>
            <a:defRPr sz="1600"/>
          </a:pPr>
          <a:endParaRPr lang="en-US"/>
        </a:p>
      </c:txPr>
    </c:legend>
    <c:plotVisOnly val="1"/>
    <c:dispBlanksAs val="gap"/>
  </c:chart>
  <c:spPr>
    <a:solidFill>
      <a:schemeClr val="accent2">
        <a:lumMod val="20000"/>
        <a:lumOff val="80000"/>
      </a:schemeClr>
    </a:solidFill>
    <a:ln>
      <a:noFill/>
    </a:ln>
  </c:sp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stacked"/>
        <c:ser>
          <c:idx val="0"/>
          <c:order val="0"/>
          <c:spPr>
            <a:solidFill>
              <a:srgbClr val="FF0066"/>
            </a:solidFill>
          </c:spPr>
          <c:dPt>
            <c:idx val="0"/>
            <c:spPr>
              <a:solidFill>
                <a:srgbClr val="FFC000"/>
              </a:solidFill>
              <a:ln>
                <a:solidFill>
                  <a:sysClr val="windowText" lastClr="000000"/>
                </a:solidFill>
              </a:ln>
            </c:spPr>
          </c:dPt>
          <c:dPt>
            <c:idx val="1"/>
            <c:spPr>
              <a:noFill/>
            </c:spPr>
          </c:dPt>
          <c:dPt>
            <c:idx val="2"/>
            <c:spPr>
              <a:noFill/>
            </c:spPr>
          </c:dPt>
          <c:dPt>
            <c:idx val="3"/>
            <c:spPr>
              <a:noFill/>
            </c:spPr>
          </c:dPt>
          <c:dPt>
            <c:idx val="4"/>
            <c:spPr>
              <a:noFill/>
            </c:spPr>
          </c:dPt>
          <c:dPt>
            <c:idx val="5"/>
            <c:spPr>
              <a:solidFill>
                <a:srgbClr val="92D050"/>
              </a:solidFill>
              <a:ln>
                <a:solidFill>
                  <a:sysClr val="windowText" lastClr="000000"/>
                </a:solidFill>
              </a:ln>
            </c:spPr>
          </c:dPt>
          <c:dPt>
            <c:idx val="6"/>
            <c:spPr>
              <a:noFill/>
            </c:spPr>
          </c:dPt>
          <c:dPt>
            <c:idx val="7"/>
            <c:spPr>
              <a:solidFill>
                <a:srgbClr val="CCECFF"/>
              </a:solidFill>
              <a:ln>
                <a:solidFill>
                  <a:schemeClr val="tx1"/>
                </a:solidFill>
              </a:ln>
            </c:spPr>
          </c:dPt>
          <c:dLbls>
            <c:dLbl>
              <c:idx val="0"/>
              <c:layout/>
              <c:tx>
                <c:rich>
                  <a:bodyPr/>
                  <a:lstStyle/>
                  <a:p>
                    <a:pPr>
                      <a:defRPr sz="2800" b="1">
                        <a:solidFill>
                          <a:schemeClr val="bg1"/>
                        </a:solidFill>
                      </a:defRPr>
                    </a:pPr>
                    <a:r>
                      <a:rPr lang="en-US" sz="2800" smtClean="0"/>
                      <a:t>$83</a:t>
                    </a:r>
                    <a:endParaRPr lang="en-US" sz="2800"/>
                  </a:p>
                </c:rich>
              </c:tx>
              <c:numFmt formatCode="\$#,##0" sourceLinked="0"/>
              <c:spPr>
                <a:noFill/>
              </c:spPr>
              <c:showVal val="1"/>
            </c:dLbl>
            <c:dLbl>
              <c:idx val="1"/>
              <c:delete val="1"/>
            </c:dLbl>
            <c:dLbl>
              <c:idx val="2"/>
              <c:delete val="1"/>
            </c:dLbl>
            <c:dLbl>
              <c:idx val="3"/>
              <c:delete val="1"/>
            </c:dLbl>
            <c:dLbl>
              <c:idx val="4"/>
              <c:delete val="1"/>
            </c:dLbl>
            <c:dLbl>
              <c:idx val="5"/>
              <c:layout/>
              <c:tx>
                <c:rich>
                  <a:bodyPr/>
                  <a:lstStyle/>
                  <a:p>
                    <a:pPr>
                      <a:defRPr sz="2400" b="1">
                        <a:solidFill>
                          <a:schemeClr val="bg1"/>
                        </a:solidFill>
                      </a:defRPr>
                    </a:pPr>
                    <a:r>
                      <a:rPr lang="en-US" sz="2400" smtClean="0"/>
                      <a:t>$199</a:t>
                    </a:r>
                    <a:endParaRPr lang="en-US" sz="2400"/>
                  </a:p>
                </c:rich>
              </c:tx>
              <c:numFmt formatCode="\$#,##0" sourceLinked="0"/>
              <c:spPr/>
              <c:showVal val="1"/>
            </c:dLbl>
            <c:dLbl>
              <c:idx val="6"/>
              <c:delete val="1"/>
            </c:dLbl>
            <c:dLbl>
              <c:idx val="7"/>
              <c:numFmt formatCode="\$#,##0" sourceLinked="0"/>
              <c:spPr/>
              <c:txPr>
                <a:bodyPr/>
                <a:lstStyle/>
                <a:p>
                  <a:pPr>
                    <a:defRPr sz="2400" b="1">
                      <a:solidFill>
                        <a:schemeClr val="bg1"/>
                      </a:solidFill>
                    </a:defRPr>
                  </a:pPr>
                  <a:endParaRPr lang="en-US"/>
                </a:p>
              </c:txPr>
            </c:dLbl>
            <c:numFmt formatCode="\$#,##0" sourceLinked="0"/>
            <c:txPr>
              <a:bodyPr/>
              <a:lstStyle/>
              <a:p>
                <a:pPr>
                  <a:defRPr sz="1800" b="1">
                    <a:solidFill>
                      <a:schemeClr val="bg1"/>
                    </a:solidFill>
                  </a:defRPr>
                </a:pPr>
                <a:endParaRPr lang="en-US"/>
              </a:p>
            </c:txPr>
            <c:showVal val="1"/>
          </c:dLbls>
          <c:cat>
            <c:strRef>
              <c:f>'Floating Bar High Charts'!$A$2:$H$2</c:f>
              <c:strCache>
                <c:ptCount val="8"/>
                <c:pt idx="0">
                  <c:v>Sparkles standard</c:v>
                </c:pt>
                <c:pt idx="1">
                  <c:v>custom ingredients</c:v>
                </c:pt>
                <c:pt idx="2">
                  <c:v>decorations</c:v>
                </c:pt>
                <c:pt idx="3">
                  <c:v>additional labor</c:v>
                </c:pt>
                <c:pt idx="4">
                  <c:v>delevering of fixed costs (due to lower volume)</c:v>
                </c:pt>
                <c:pt idx="5">
                  <c:v>Sparkles custom</c:v>
                </c:pt>
                <c:pt idx="6">
                  <c:v>Operational differences</c:v>
                </c:pt>
                <c:pt idx="7">
                  <c:v>S&amp;S Custom</c:v>
                </c:pt>
              </c:strCache>
            </c:strRef>
          </c:cat>
          <c:val>
            <c:numRef>
              <c:f>'Floating Bar High Charts'!$A$3:$H$3</c:f>
              <c:numCache>
                <c:formatCode>"$"#,##0.00</c:formatCode>
                <c:ptCount val="8"/>
                <c:pt idx="0">
                  <c:v>93.883777777777325</c:v>
                </c:pt>
                <c:pt idx="1">
                  <c:v>93.883777777777325</c:v>
                </c:pt>
                <c:pt idx="2">
                  <c:v>101.4077777777778</c:v>
                </c:pt>
                <c:pt idx="3">
                  <c:v>130.20777777777778</c:v>
                </c:pt>
                <c:pt idx="4">
                  <c:v>152.00777777777779</c:v>
                </c:pt>
                <c:pt idx="5">
                  <c:v>212.32523809523886</c:v>
                </c:pt>
                <c:pt idx="6">
                  <c:v>174.69333333333341</c:v>
                </c:pt>
                <c:pt idx="7">
                  <c:v>174.69333333333341</c:v>
                </c:pt>
              </c:numCache>
            </c:numRef>
          </c:val>
        </c:ser>
        <c:ser>
          <c:idx val="1"/>
          <c:order val="1"/>
          <c:spPr>
            <a:solidFill>
              <a:schemeClr val="bg1">
                <a:lumMod val="85000"/>
              </a:schemeClr>
            </a:solidFill>
            <a:ln>
              <a:solidFill>
                <a:sysClr val="windowText" lastClr="000000"/>
              </a:solidFill>
            </a:ln>
          </c:spPr>
          <c:dPt>
            <c:idx val="6"/>
            <c:spPr>
              <a:solidFill>
                <a:srgbClr val="FF0000"/>
              </a:solidFill>
              <a:ln>
                <a:solidFill>
                  <a:sysClr val="windowText" lastClr="000000"/>
                </a:solidFill>
              </a:ln>
            </c:spPr>
          </c:dPt>
          <c:dLbls>
            <c:dLbl>
              <c:idx val="1"/>
              <c:layout/>
              <c:tx>
                <c:rich>
                  <a:bodyPr/>
                  <a:lstStyle/>
                  <a:p>
                    <a:r>
                      <a:rPr lang="en-US" sz="2000" smtClean="0"/>
                      <a:t>$</a:t>
                    </a:r>
                    <a:r>
                      <a:rPr lang="en-US" smtClean="0"/>
                      <a:t>5</a:t>
                    </a:r>
                    <a:endParaRPr lang="en-US"/>
                  </a:p>
                </c:rich>
              </c:tx>
              <c:showVal val="1"/>
            </c:dLbl>
            <c:dLbl>
              <c:idx val="6"/>
              <c:layout/>
              <c:tx>
                <c:rich>
                  <a:bodyPr/>
                  <a:lstStyle/>
                  <a:p>
                    <a:r>
                      <a:rPr lang="en-US" sz="2000" smtClean="0"/>
                      <a:t>$</a:t>
                    </a:r>
                    <a:r>
                      <a:rPr lang="en-US" smtClean="0"/>
                      <a:t>24</a:t>
                    </a:r>
                    <a:endParaRPr lang="en-US"/>
                  </a:p>
                </c:rich>
              </c:tx>
              <c:showVal val="1"/>
            </c:dLbl>
            <c:dLbl>
              <c:idx val="7"/>
              <c:layout>
                <c:manualLayout>
                  <c:x val="0"/>
                  <c:y val="2.4489795918367412E-2"/>
                </c:manualLayout>
              </c:layout>
              <c:dLblPos val="ctr"/>
              <c:showVal val="1"/>
            </c:dLbl>
            <c:numFmt formatCode="\$#,##0" sourceLinked="0"/>
            <c:txPr>
              <a:bodyPr anchor="ctr" anchorCtr="0"/>
              <a:lstStyle/>
              <a:p>
                <a:pPr>
                  <a:defRPr sz="2000" b="1">
                    <a:solidFill>
                      <a:sysClr val="windowText" lastClr="000000"/>
                    </a:solidFill>
                  </a:defRPr>
                </a:pPr>
                <a:endParaRPr lang="en-US"/>
              </a:p>
            </c:txPr>
            <c:showVal val="1"/>
          </c:dLbls>
          <c:cat>
            <c:strRef>
              <c:f>'Floating Bar High Charts'!$A$2:$G$2</c:f>
              <c:strCache>
                <c:ptCount val="7"/>
                <c:pt idx="0">
                  <c:v>Sparkles standard</c:v>
                </c:pt>
                <c:pt idx="1">
                  <c:v>custom ingredients</c:v>
                </c:pt>
                <c:pt idx="2">
                  <c:v>decorations</c:v>
                </c:pt>
                <c:pt idx="3">
                  <c:v>additional labor</c:v>
                </c:pt>
                <c:pt idx="4">
                  <c:v>delevering of fixed costs (due to lower volume)</c:v>
                </c:pt>
                <c:pt idx="5">
                  <c:v>Sparkles custom</c:v>
                </c:pt>
                <c:pt idx="6">
                  <c:v>Operational differences</c:v>
                </c:pt>
              </c:strCache>
            </c:strRef>
          </c:cat>
          <c:val>
            <c:numRef>
              <c:f>'Floating Bar High Charts'!$A$4:$H$4</c:f>
              <c:numCache>
                <c:formatCode>"$"#,##0.00</c:formatCode>
                <c:ptCount val="8"/>
                <c:pt idx="1">
                  <c:v>7.5239999999999956</c:v>
                </c:pt>
                <c:pt idx="2">
                  <c:v>28.799999999999986</c:v>
                </c:pt>
                <c:pt idx="3">
                  <c:v>21.799999999999986</c:v>
                </c:pt>
                <c:pt idx="4">
                  <c:v>60.317460317460053</c:v>
                </c:pt>
                <c:pt idx="6">
                  <c:v>37.631904761904742</c:v>
                </c:pt>
              </c:numCache>
            </c:numRef>
          </c:val>
        </c:ser>
        <c:dLbls>
          <c:showVal val="1"/>
        </c:dLbls>
        <c:gapWidth val="0"/>
        <c:overlap val="100"/>
        <c:axId val="162083968"/>
        <c:axId val="162085504"/>
      </c:barChart>
      <c:catAx>
        <c:axId val="162083968"/>
        <c:scaling>
          <c:orientation val="minMax"/>
        </c:scaling>
        <c:axPos val="b"/>
        <c:numFmt formatCode="General" sourceLinked="1"/>
        <c:majorTickMark val="none"/>
        <c:tickLblPos val="nextTo"/>
        <c:crossAx val="162085504"/>
        <c:crosses val="autoZero"/>
        <c:auto val="1"/>
        <c:lblAlgn val="ctr"/>
        <c:lblOffset val="100"/>
      </c:catAx>
      <c:valAx>
        <c:axId val="162085504"/>
        <c:scaling>
          <c:orientation val="minMax"/>
        </c:scaling>
        <c:delete val="1"/>
        <c:axPos val="l"/>
        <c:numFmt formatCode="&quot;$&quot;#,##0.00" sourceLinked="1"/>
        <c:tickLblPos val="none"/>
        <c:crossAx val="162083968"/>
        <c:crosses val="autoZero"/>
        <c:crossBetween val="between"/>
      </c:valAx>
    </c:plotArea>
    <c:plotVisOnly val="1"/>
    <c:dispBlanksAs val="gap"/>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6A2520CF-1215-49E0-80B9-7F030D0D2E25}" type="presOf" srcId="{A2133739-58CC-5D45-88D0-0B85518225FD}" destId="{D89831E2-8F66-044A-8A21-10BA8F9799CB}" srcOrd="0" destOrd="0" presId="urn:microsoft.com/office/officeart/2005/8/layout/pyramid4"/>
    <dgm:cxn modelId="{225BDF9A-9287-4E75-BC1C-98CB3E900730}"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601A3AEB-C498-4306-AC75-301CCBBA372B}" type="presOf" srcId="{9EAE6792-C656-3F46-9BE5-78EA6FA6DB4C}" destId="{BAD5D478-11BA-D045-A5CB-CADEDE07340F}" srcOrd="0" destOrd="0" presId="urn:microsoft.com/office/officeart/2005/8/layout/pyramid4"/>
    <dgm:cxn modelId="{F3742B7F-69D8-446C-B0A4-66D9C3C95359}" type="presOf" srcId="{80187C9A-FEFD-434B-8FAC-5F0A0D851023}" destId="{8CB75068-601B-7B46-AE0F-1D9DC79E16E0}" srcOrd="0" destOrd="0" presId="urn:microsoft.com/office/officeart/2005/8/layout/pyramid4"/>
    <dgm:cxn modelId="{45B63A75-09BE-4CA9-80D8-165A466C5AF1}" type="presOf" srcId="{AA2FB89F-C470-B44E-AC59-C9FA0E2D15F2}" destId="{106543B8-F3ED-2744-81A5-AD42C44AB69E}"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7B2A642C-57DB-4DD1-BDA3-CB8B830C29FB}" type="presParOf" srcId="{8E50B0F8-BD19-1343-8DD1-7758ED02554B}" destId="{8CB75068-601B-7B46-AE0F-1D9DC79E16E0}" srcOrd="0" destOrd="0" presId="urn:microsoft.com/office/officeart/2005/8/layout/pyramid4"/>
    <dgm:cxn modelId="{D0D29E13-AB99-40AF-BA8B-77A065003CFA}" type="presParOf" srcId="{8E50B0F8-BD19-1343-8DD1-7758ED02554B}" destId="{D89831E2-8F66-044A-8A21-10BA8F9799CB}" srcOrd="1" destOrd="0" presId="urn:microsoft.com/office/officeart/2005/8/layout/pyramid4"/>
    <dgm:cxn modelId="{AF583440-CF86-4C2C-ADD1-B2106D0A5F81}" type="presParOf" srcId="{8E50B0F8-BD19-1343-8DD1-7758ED02554B}" destId="{BAD5D478-11BA-D045-A5CB-CADEDE07340F}" srcOrd="2" destOrd="0" presId="urn:microsoft.com/office/officeart/2005/8/layout/pyramid4"/>
    <dgm:cxn modelId="{63C85DC6-1351-499F-9C15-A7AE1FE11CFE}"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190922" y="0"/>
          <a:ext cx="4278561" cy="2628900"/>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190922" y="0"/>
        <a:ext cx="4278561" cy="2628900"/>
      </dsp:txXfrm>
    </dsp:sp>
    <dsp:sp modelId="{D89831E2-8F66-044A-8A21-10BA8F9799CB}">
      <dsp:nvSpPr>
        <dsp:cNvPr id="0" name=""/>
        <dsp:cNvSpPr/>
      </dsp:nvSpPr>
      <dsp:spPr>
        <a:xfrm>
          <a:off x="117640" y="2628900"/>
          <a:ext cx="4225772"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17640" y="2628900"/>
        <a:ext cx="4225772" cy="2628900"/>
      </dsp:txXfrm>
    </dsp:sp>
    <dsp:sp modelId="{BAD5D478-11BA-D045-A5CB-CADEDE07340F}">
      <dsp:nvSpPr>
        <dsp:cNvPr id="0" name=""/>
        <dsp:cNvSpPr/>
      </dsp:nvSpPr>
      <dsp:spPr>
        <a:xfrm rot="10800000">
          <a:off x="2190922" y="2628900"/>
          <a:ext cx="4278561" cy="2628900"/>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190922" y="2628900"/>
        <a:ext cx="4278561" cy="2628900"/>
      </dsp:txXfrm>
    </dsp:sp>
    <dsp:sp modelId="{106543B8-F3ED-2744-81A5-AD42C44AB69E}">
      <dsp:nvSpPr>
        <dsp:cNvPr id="0" name=""/>
        <dsp:cNvSpPr/>
      </dsp:nvSpPr>
      <dsp:spPr>
        <a:xfrm>
          <a:off x="4343413" y="2628900"/>
          <a:ext cx="4278561" cy="2628900"/>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4343413" y="2628900"/>
        <a:ext cx="4278561" cy="26289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900" i="0"/>
            </a:lvl1pPr>
          </a:lstStyle>
          <a:p>
            <a:pPr>
              <a:defRPr/>
            </a:pPr>
            <a:r>
              <a:rPr lang="en-US" dirty="0" smtClean="0"/>
              <a:t>Operations Strategy # 3: </a:t>
            </a:r>
            <a:r>
              <a:rPr lang="en-US" dirty="0"/>
              <a:t>Competition, Competencies &amp; Trade-offs</a:t>
            </a:r>
          </a:p>
        </p:txBody>
      </p:sp>
      <p:sp>
        <p:nvSpPr>
          <p:cNvPr id="28676" name="Rectangle 4"/>
          <p:cNvSpPr>
            <a:spLocks noGrp="1" noChangeArrowheads="1"/>
          </p:cNvSpPr>
          <p:nvPr>
            <p:ph type="ftr" sz="quarter" idx="2"/>
          </p:nvPr>
        </p:nvSpPr>
        <p:spPr bwMode="auto">
          <a:xfrm>
            <a:off x="0" y="9220200"/>
            <a:ext cx="5149850" cy="381000"/>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900" i="0"/>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4962525" cy="2428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defTabSz="966621"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lvl1pPr algn="r" defTabSz="966621" eaLnBrk="0" hangingPunct="0">
              <a:defRPr sz="800" i="0"/>
            </a:lvl1pPr>
          </a:lstStyle>
          <a:p>
            <a:pPr>
              <a:defRPr/>
            </a:pPr>
            <a:fld id="{99D1B027-004A-4FE3-BF97-56FE9B34200A}" type="datetime1">
              <a:rPr lang="en-US"/>
              <a:pPr>
                <a:defRPr/>
              </a:pPr>
              <a:t>1/18/2013</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8" y="3727450"/>
            <a:ext cx="6791325" cy="5627688"/>
          </a:xfrm>
          <a:prstGeom prst="rect">
            <a:avLst/>
          </a:prstGeom>
          <a:noFill/>
          <a:ln w="9525">
            <a:noFill/>
            <a:miter lim="800000"/>
            <a:headEnd/>
            <a:tailEnd/>
          </a:ln>
          <a:effectLst/>
        </p:spPr>
        <p:txBody>
          <a:bodyPr vert="horz" wrap="square" lIns="96469" tIns="48234" rIns="96469" bIns="4823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71013"/>
            <a:ext cx="3170238"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defTabSz="966621"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71013"/>
            <a:ext cx="3170237" cy="230187"/>
          </a:xfrm>
          <a:prstGeom prst="rect">
            <a:avLst/>
          </a:prstGeom>
          <a:noFill/>
          <a:ln w="9525">
            <a:noFill/>
            <a:miter lim="800000"/>
            <a:headEnd/>
            <a:tailEnd/>
          </a:ln>
          <a:effectLst/>
        </p:spPr>
        <p:txBody>
          <a:bodyPr vert="horz" wrap="square" lIns="96469" tIns="48234" rIns="96469" bIns="48234" numCol="1" anchor="b" anchorCtr="0" compatLnSpc="1">
            <a:prstTxWarp prst="textNoShape">
              <a:avLst/>
            </a:prstTxWarp>
          </a:bodyPr>
          <a:lstStyle>
            <a:lvl1pPr algn="r" defTabSz="966621" eaLnBrk="0" hangingPunct="0">
              <a:defRPr sz="800" i="0"/>
            </a:lvl1pPr>
          </a:lstStyle>
          <a:p>
            <a:pPr>
              <a:defRPr/>
            </a:pPr>
            <a:fld id="{D73649EE-BF21-4B01-A53A-3B28FB074D85}"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online.wsj.com/article/SB10001424053111903352704576540982671537062.html?mod=WSJ_hp_LEFTTopStories"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operationsroom.wordpress.com/2011/03/08/whos-xoom-ing-who-why-dont-new-tablets-match-apples-price/"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chicagomag.com/Chicago-Magazine/October-2010/Best-Elementary-Schools-Cook-County/"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200"/>
            <a:r>
              <a:rPr lang="en-US" smtClean="0"/>
              <a:t>© Van Mieghem</a:t>
            </a:r>
          </a:p>
        </p:txBody>
      </p:sp>
      <p:sp>
        <p:nvSpPr>
          <p:cNvPr id="67588" name="Rectangle 7"/>
          <p:cNvSpPr>
            <a:spLocks noGrp="1" noChangeArrowheads="1"/>
          </p:cNvSpPr>
          <p:nvPr>
            <p:ph type="sldNum" sz="quarter" idx="5"/>
          </p:nvPr>
        </p:nvSpPr>
        <p:spPr>
          <a:noFill/>
        </p:spPr>
        <p:txBody>
          <a:bodyPr/>
          <a:lstStyle/>
          <a:p>
            <a:pPr defTabSz="965200"/>
            <a:fld id="{53453B20-3567-4744-9717-73391E8B4BF9}" type="slidenum">
              <a:rPr lang="en-US" smtClean="0"/>
              <a:pPr defTabSz="965200"/>
              <a:t>1</a:t>
            </a:fld>
            <a:endParaRPr lang="en-US"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0" y="3914775"/>
            <a:ext cx="6156325" cy="5270500"/>
          </a:xfrm>
          <a:noFill/>
          <a:ln/>
        </p:spPr>
        <p:txBody>
          <a:bodyPr lIns="95357" tIns="47679" rIns="95357" bIns="47679"/>
          <a:lstStyle/>
          <a:p>
            <a:r>
              <a:rPr lang="en-US" dirty="0" smtClean="0"/>
              <a:t>2011 Plan for 1.5hr class: (</a:t>
            </a:r>
            <a:r>
              <a:rPr lang="en-US" dirty="0" err="1" smtClean="0"/>
              <a:t>actuals</a:t>
            </a:r>
            <a:r>
              <a:rPr lang="en-US" dirty="0" smtClean="0"/>
              <a:t> in </a:t>
            </a:r>
            <a:r>
              <a:rPr lang="en-US" dirty="0" err="1" smtClean="0"/>
              <a:t>parens</a:t>
            </a:r>
            <a:r>
              <a:rPr lang="en-US" dirty="0" smtClean="0"/>
              <a:t>)</a:t>
            </a:r>
          </a:p>
          <a:p>
            <a:r>
              <a:rPr lang="en-US" dirty="0" smtClean="0"/>
              <a:t>3:30pm: reminder:</a:t>
            </a:r>
            <a:r>
              <a:rPr lang="en-US" baseline="0" dirty="0" smtClean="0"/>
              <a:t> submit </a:t>
            </a:r>
            <a:r>
              <a:rPr lang="en-US" dirty="0" smtClean="0"/>
              <a:t>project</a:t>
            </a:r>
            <a:r>
              <a:rPr lang="en-US" baseline="0" dirty="0" smtClean="0"/>
              <a:t> preferences</a:t>
            </a:r>
            <a:r>
              <a:rPr lang="en-US" dirty="0" smtClean="0"/>
              <a:t> + review on first mini-case submission  + review last class (leads</a:t>
            </a:r>
            <a:r>
              <a:rPr lang="en-US" baseline="0" dirty="0" smtClean="0"/>
              <a:t> into next:</a:t>
            </a:r>
            <a:endParaRPr lang="en-US" dirty="0" smtClean="0"/>
          </a:p>
          <a:p>
            <a:r>
              <a:rPr lang="en-US" dirty="0" smtClean="0"/>
              <a:t>3:35pm: the</a:t>
            </a:r>
            <a:r>
              <a:rPr lang="en-US" baseline="0" dirty="0" smtClean="0"/>
              <a:t> class is about making strategic decisions supported by quantitative operational analysis.  Example: ROIC tree + how improve? </a:t>
            </a:r>
          </a:p>
          <a:p>
            <a:r>
              <a:rPr lang="en-US" baseline="0" dirty="0" smtClean="0"/>
              <a:t>(3:55pm-4:05pm = man v machine video)</a:t>
            </a:r>
          </a:p>
          <a:p>
            <a:r>
              <a:rPr lang="en-US" baseline="0" dirty="0" smtClean="0"/>
              <a:t>3:55pm  (4:05 – end): how to analyze a competitive threat?  Trade-off curves (finished at 4:40pm) and Sugar &amp; Spice (until end)</a:t>
            </a:r>
            <a:endParaRPr lang="en-US" dirty="0" smtClean="0"/>
          </a:p>
          <a:p>
            <a:r>
              <a:rPr lang="en-US" dirty="0" smtClean="0"/>
              <a:t>Filler: competitive cost understanding</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4755" name="Rectangle 6"/>
          <p:cNvSpPr>
            <a:spLocks noGrp="1" noChangeArrowheads="1"/>
          </p:cNvSpPr>
          <p:nvPr>
            <p:ph type="ftr" sz="quarter" idx="4"/>
          </p:nvPr>
        </p:nvSpPr>
        <p:spPr>
          <a:noFill/>
        </p:spPr>
        <p:txBody>
          <a:bodyPr/>
          <a:lstStyle/>
          <a:p>
            <a:pPr defTabSz="965200"/>
            <a:r>
              <a:rPr lang="en-US" smtClean="0"/>
              <a:t>© Van Mieghem</a:t>
            </a:r>
          </a:p>
        </p:txBody>
      </p:sp>
      <p:sp>
        <p:nvSpPr>
          <p:cNvPr id="74756" name="Rectangle 7"/>
          <p:cNvSpPr>
            <a:spLocks noGrp="1" noChangeArrowheads="1"/>
          </p:cNvSpPr>
          <p:nvPr>
            <p:ph type="sldNum" sz="quarter" idx="5"/>
          </p:nvPr>
        </p:nvSpPr>
        <p:spPr>
          <a:noFill/>
        </p:spPr>
        <p:txBody>
          <a:bodyPr/>
          <a:lstStyle/>
          <a:p>
            <a:pPr defTabSz="965200"/>
            <a:fld id="{7831700D-BAF5-4CC9-A022-8976F88AECDC}" type="slidenum">
              <a:rPr lang="en-US" smtClean="0"/>
              <a:pPr defTabSz="965200"/>
              <a:t>10</a:t>
            </a:fld>
            <a:endParaRPr lang="en-US" smtClean="0"/>
          </a:p>
        </p:txBody>
      </p:sp>
      <p:sp>
        <p:nvSpPr>
          <p:cNvPr id="74757"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4758" name="Rectangle 3"/>
          <p:cNvSpPr>
            <a:spLocks noGrp="1" noChangeArrowheads="1"/>
          </p:cNvSpPr>
          <p:nvPr>
            <p:ph type="body" idx="1"/>
          </p:nvPr>
        </p:nvSpPr>
        <p:spPr>
          <a:solidFill>
            <a:srgbClr val="FFFFFF"/>
          </a:solidFill>
          <a:ln/>
        </p:spPr>
        <p:txBody>
          <a:bodyPr lIns="96462" tIns="48232" rIns="96462" bIns="48232"/>
          <a:lstStyle/>
          <a:p>
            <a:r>
              <a:rPr lang="en-US" dirty="0" smtClean="0"/>
              <a:t>Draw on slide or Tablet, or on BB.</a:t>
            </a:r>
          </a:p>
          <a:p>
            <a:endParaRPr lang="en-US" dirty="0" smtClean="0"/>
          </a:p>
          <a:p>
            <a:r>
              <a:rPr lang="en-US" dirty="0" smtClean="0"/>
              <a:t>Two issues:</a:t>
            </a:r>
          </a:p>
          <a:p>
            <a:pPr marL="228600" indent="-228600">
              <a:buAutoNum type="arabicPeriod"/>
            </a:pPr>
            <a:r>
              <a:rPr lang="en-US" dirty="0" smtClean="0"/>
              <a:t>OK, fine, but what do you do if you don’t have the frontier? </a:t>
            </a:r>
          </a:p>
          <a:p>
            <a:pPr marL="228600" indent="-228600">
              <a:buAutoNum type="arabicPeriod"/>
            </a:pPr>
            <a:r>
              <a:rPr lang="en-US" dirty="0" smtClean="0"/>
              <a:t>Considering</a:t>
            </a:r>
            <a:r>
              <a:rPr lang="en-US" baseline="0" dirty="0" smtClean="0"/>
              <a:t> a position move along the frontier </a:t>
            </a:r>
            <a:r>
              <a:rPr lang="en-US" i="1" baseline="0" dirty="0" smtClean="0"/>
              <a:t>implies </a:t>
            </a:r>
            <a:r>
              <a:rPr lang="en-US" i="0" baseline="0" dirty="0" smtClean="0"/>
              <a:t>a change of the operating system!</a:t>
            </a:r>
            <a:r>
              <a:rPr lang="en-US" dirty="0" smtClean="0"/>
              <a:t> </a:t>
            </a:r>
          </a:p>
          <a:p>
            <a:endParaRPr lang="en-US" dirty="0" smtClean="0"/>
          </a:p>
          <a:p>
            <a:r>
              <a:rPr lang="en-US" dirty="0" smtClean="0"/>
              <a:t>To assess threat, you actually only need to imagine how your competitor’s cost would change if they match your value prop but execute with their process.  </a:t>
            </a:r>
          </a:p>
          <a:p>
            <a:r>
              <a:rPr lang="en-US" dirty="0" smtClean="0"/>
              <a:t>Hence: we need to see how their costs would trade-off with increased differentiation.  </a:t>
            </a:r>
          </a:p>
          <a:p>
            <a:endParaRPr lang="en-US" dirty="0" smtClean="0"/>
          </a:p>
          <a:p>
            <a:r>
              <a:rPr lang="en-US" dirty="0" smtClean="0"/>
              <a:t>Thus: we only need to estimate the trade-off curve of our competitor’s process</a:t>
            </a:r>
          </a:p>
          <a:p>
            <a:r>
              <a:rPr lang="en-US" dirty="0" smtClean="0"/>
              <a:t>- This estimation uses experience and back-of-the-envelope thinking (you’ll do that for the ACC case) + can use the models that we’ve just covered.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5779" name="Rectangle 6"/>
          <p:cNvSpPr>
            <a:spLocks noGrp="1" noChangeArrowheads="1"/>
          </p:cNvSpPr>
          <p:nvPr>
            <p:ph type="ftr" sz="quarter" idx="4"/>
          </p:nvPr>
        </p:nvSpPr>
        <p:spPr>
          <a:noFill/>
        </p:spPr>
        <p:txBody>
          <a:bodyPr/>
          <a:lstStyle/>
          <a:p>
            <a:pPr defTabSz="965200"/>
            <a:r>
              <a:rPr lang="en-US" smtClean="0"/>
              <a:t>© Van Mieghem</a:t>
            </a:r>
          </a:p>
        </p:txBody>
      </p:sp>
      <p:sp>
        <p:nvSpPr>
          <p:cNvPr id="75780" name="Rectangle 7"/>
          <p:cNvSpPr>
            <a:spLocks noGrp="1" noChangeArrowheads="1"/>
          </p:cNvSpPr>
          <p:nvPr>
            <p:ph type="sldNum" sz="quarter" idx="5"/>
          </p:nvPr>
        </p:nvSpPr>
        <p:spPr>
          <a:noFill/>
        </p:spPr>
        <p:txBody>
          <a:bodyPr/>
          <a:lstStyle/>
          <a:p>
            <a:pPr defTabSz="965200"/>
            <a:fld id="{101029DB-905F-4B7F-83E8-3390137501A8}" type="slidenum">
              <a:rPr lang="en-US" smtClean="0"/>
              <a:pPr defTabSz="965200"/>
              <a:t>11</a:t>
            </a:fld>
            <a:endParaRPr lang="en-US" smtClean="0"/>
          </a:p>
        </p:txBody>
      </p:sp>
      <p:sp>
        <p:nvSpPr>
          <p:cNvPr id="75781"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5782" name="Rectangle 3"/>
          <p:cNvSpPr>
            <a:spLocks noGrp="1" noChangeArrowheads="1"/>
          </p:cNvSpPr>
          <p:nvPr>
            <p:ph type="body" idx="1"/>
          </p:nvPr>
        </p:nvSpPr>
        <p:spPr>
          <a:solidFill>
            <a:srgbClr val="FFFFFF"/>
          </a:solidFill>
          <a:ln/>
        </p:spPr>
        <p:txBody>
          <a:bodyPr lIns="96462" tIns="48232" rIns="96462" bIns="48232"/>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6803" name="Rectangle 6"/>
          <p:cNvSpPr>
            <a:spLocks noGrp="1" noChangeArrowheads="1"/>
          </p:cNvSpPr>
          <p:nvPr>
            <p:ph type="ftr" sz="quarter" idx="4"/>
          </p:nvPr>
        </p:nvSpPr>
        <p:spPr>
          <a:noFill/>
        </p:spPr>
        <p:txBody>
          <a:bodyPr/>
          <a:lstStyle/>
          <a:p>
            <a:pPr defTabSz="965200"/>
            <a:r>
              <a:rPr lang="en-US" smtClean="0"/>
              <a:t>© Van Mieghem</a:t>
            </a:r>
          </a:p>
        </p:txBody>
      </p:sp>
      <p:sp>
        <p:nvSpPr>
          <p:cNvPr id="76804" name="Rectangle 7"/>
          <p:cNvSpPr>
            <a:spLocks noGrp="1" noChangeArrowheads="1"/>
          </p:cNvSpPr>
          <p:nvPr>
            <p:ph type="sldNum" sz="quarter" idx="5"/>
          </p:nvPr>
        </p:nvSpPr>
        <p:spPr>
          <a:noFill/>
        </p:spPr>
        <p:txBody>
          <a:bodyPr/>
          <a:lstStyle/>
          <a:p>
            <a:pPr defTabSz="965200"/>
            <a:fld id="{CCA45940-AD32-427A-A5C4-6EC086B05D11}" type="slidenum">
              <a:rPr lang="en-US" smtClean="0"/>
              <a:pPr defTabSz="965200"/>
              <a:t>12</a:t>
            </a:fld>
            <a:endParaRPr lang="en-US" smtClean="0"/>
          </a:p>
        </p:txBody>
      </p:sp>
      <p:sp>
        <p:nvSpPr>
          <p:cNvPr id="76805"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6806" name="Rectangle 3"/>
          <p:cNvSpPr>
            <a:spLocks noGrp="1" noChangeArrowheads="1"/>
          </p:cNvSpPr>
          <p:nvPr>
            <p:ph type="body" idx="1"/>
          </p:nvPr>
        </p:nvSpPr>
        <p:spPr>
          <a:solidFill>
            <a:srgbClr val="FFFFFF"/>
          </a:solidFill>
          <a:ln/>
        </p:spPr>
        <p:txBody>
          <a:bodyPr lIns="96462" tIns="48232" rIns="96462" bIns="48232"/>
          <a:lstStyle/>
          <a:p>
            <a:r>
              <a:rPr lang="en-US" dirty="0" smtClean="0"/>
              <a:t>The whole point of this graph is to figure out to what extent the total cost differential is driven by strategic trade-offs.  If most of it is, then the strategy is more defensible &amp; the “net” cost differential can actually be negative.  So, use this to estimate to what extent a rival poses a threat.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7827" name="Rectangle 6"/>
          <p:cNvSpPr>
            <a:spLocks noGrp="1" noChangeArrowheads="1"/>
          </p:cNvSpPr>
          <p:nvPr>
            <p:ph type="ftr" sz="quarter" idx="4"/>
          </p:nvPr>
        </p:nvSpPr>
        <p:spPr>
          <a:noFill/>
        </p:spPr>
        <p:txBody>
          <a:bodyPr/>
          <a:lstStyle/>
          <a:p>
            <a:pPr defTabSz="965200"/>
            <a:r>
              <a:rPr lang="en-US" smtClean="0"/>
              <a:t>© Van Mieghem</a:t>
            </a:r>
          </a:p>
        </p:txBody>
      </p:sp>
      <p:sp>
        <p:nvSpPr>
          <p:cNvPr id="77828" name="Rectangle 7"/>
          <p:cNvSpPr>
            <a:spLocks noGrp="1" noChangeArrowheads="1"/>
          </p:cNvSpPr>
          <p:nvPr>
            <p:ph type="sldNum" sz="quarter" idx="5"/>
          </p:nvPr>
        </p:nvSpPr>
        <p:spPr>
          <a:noFill/>
        </p:spPr>
        <p:txBody>
          <a:bodyPr/>
          <a:lstStyle/>
          <a:p>
            <a:pPr defTabSz="965200"/>
            <a:fld id="{E7CF7C96-AD1C-4604-B6A6-39414026354A}" type="slidenum">
              <a:rPr lang="en-US" smtClean="0"/>
              <a:pPr defTabSz="965200"/>
              <a:t>13</a:t>
            </a:fld>
            <a:endParaRPr lang="en-US" smtClean="0"/>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pPr marL="195263" indent="-195263"/>
            <a:r>
              <a:rPr lang="en-US" sz="900" smtClean="0"/>
              <a:t>I ended class 3 here in Sep 2007.</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simplest examples:</a:t>
            </a:r>
          </a:p>
          <a:p>
            <a:pPr>
              <a:buFontTx/>
              <a:buChar char="-"/>
            </a:pPr>
            <a:r>
              <a:rPr lang="en-US" baseline="0" dirty="0" smtClean="0"/>
              <a:t>strategic: Sparkles starts making custom cupcakes</a:t>
            </a:r>
          </a:p>
          <a:p>
            <a:pPr>
              <a:buFontTx/>
              <a:buChar char="-"/>
            </a:pPr>
            <a:r>
              <a:rPr lang="en-US" baseline="0" dirty="0" smtClean="0"/>
              <a:t>Operational: taking more time to mix dough, having less </a:t>
            </a:r>
            <a:r>
              <a:rPr lang="en-US" baseline="0" dirty="0" err="1" smtClean="0"/>
              <a:t>syncrhonized</a:t>
            </a:r>
            <a:r>
              <a:rPr lang="en-US" baseline="0" dirty="0" smtClean="0"/>
              <a:t> supply</a:t>
            </a:r>
          </a:p>
          <a:p>
            <a:pPr>
              <a:buFontTx/>
              <a:buChar char="-"/>
            </a:pPr>
            <a:endParaRPr lang="en-US" baseline="0" dirty="0" smtClean="0"/>
          </a:p>
          <a:p>
            <a:pPr>
              <a:buFontTx/>
              <a:buChar char="-"/>
            </a:pPr>
            <a:r>
              <a:rPr lang="en-US" baseline="0" dirty="0" smtClean="0"/>
              <a:t>The two questions can be a mix of both!</a:t>
            </a:r>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Currently, there is insufficient demand; doesn’t even cover fixed costs of rent and utilities.</a:t>
            </a:r>
          </a:p>
          <a:p>
            <a:endParaRPr lang="en-US" dirty="0" smtClean="0"/>
          </a:p>
        </p:txBody>
      </p:sp>
      <p:sp>
        <p:nvSpPr>
          <p:cNvPr id="4" name="Slide Number Placeholder 3"/>
          <p:cNvSpPr>
            <a:spLocks noGrp="1"/>
          </p:cNvSpPr>
          <p:nvPr>
            <p:ph type="sldNum" sz="quarter" idx="10"/>
          </p:nvPr>
        </p:nvSpPr>
        <p:spPr/>
        <p:txBody>
          <a:bodyPr/>
          <a:lstStyle/>
          <a:p>
            <a:fld id="{87B29DF9-73CF-4C2F-BC89-40B3113E5089}"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Recall: this is what we called a volume adjustment: assume</a:t>
            </a:r>
            <a:r>
              <a:rPr lang="en-US" baseline="0" dirty="0" smtClean="0"/>
              <a:t> from here on that we are working at “planned scale” (operating at the natural scale for the designed operating system).</a:t>
            </a:r>
          </a:p>
          <a:p>
            <a:endParaRPr lang="en-US" baseline="0" dirty="0" smtClean="0"/>
          </a:p>
          <a:p>
            <a:r>
              <a:rPr lang="en-US" b="1" dirty="0" smtClean="0"/>
              <a:t>Breakout</a:t>
            </a:r>
            <a:r>
              <a:rPr lang="en-US" b="1" baseline="0" dirty="0" smtClean="0"/>
              <a:t> session  (in the classroom probably) here to allow to students to build the tradeoff curves: the picture on next slide and perhaps the line items. </a:t>
            </a:r>
          </a:p>
          <a:p>
            <a:r>
              <a:rPr lang="en-US" b="1" baseline="0" dirty="0" smtClean="0"/>
              <a:t>We can do it for one element and then send the students to the groups. </a:t>
            </a:r>
            <a:endParaRPr lang="en-US" b="1" dirty="0" smtClean="0"/>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soon see where the number $175 comes from!</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a:t>
            </a:r>
            <a:r>
              <a:rPr lang="en-US" baseline="0" dirty="0" smtClean="0"/>
              <a:t> still learn from each line:</a:t>
            </a:r>
          </a:p>
          <a:p>
            <a:pPr marL="241653" indent="-241653">
              <a:buAutoNum type="arabicPeriod"/>
            </a:pPr>
            <a:r>
              <a:rPr lang="en-US" baseline="0" dirty="0" smtClean="0"/>
              <a:t>Ingredients: recall, if Sparkles would also reduce size, we loose the advantage.  Is their anything else we can do with ingredients?</a:t>
            </a:r>
          </a:p>
          <a:p>
            <a:pPr marL="698853" marR="0" lvl="1" indent="-241653" algn="l" defTabSz="914400" rtl="0" eaLnBrk="0" fontAlgn="base" latinLnBrk="0" hangingPunct="0">
              <a:lnSpc>
                <a:spcPct val="100000"/>
              </a:lnSpc>
              <a:spcBef>
                <a:spcPct val="30000"/>
              </a:spcBef>
              <a:spcAft>
                <a:spcPct val="0"/>
              </a:spcAft>
              <a:buClrTx/>
              <a:buSzTx/>
              <a:buFontTx/>
              <a:buAutoNum type="arabicPeriod"/>
              <a:tabLst/>
              <a:defRPr/>
            </a:pPr>
            <a:r>
              <a:rPr lang="en-US" sz="1000" kern="1200" dirty="0" smtClean="0">
                <a:solidFill>
                  <a:schemeClr val="tx1"/>
                </a:solidFill>
                <a:latin typeface="Times New Roman" pitchFamily="18" charset="0"/>
                <a:ea typeface="+mn-ea"/>
                <a:cs typeface="+mn-cs"/>
              </a:rPr>
              <a:t>There are different ways to account for the weight adjustments, but these are not core issues. </a:t>
            </a:r>
            <a:endParaRPr lang="en-US" baseline="0" dirty="0" smtClean="0"/>
          </a:p>
          <a:p>
            <a:pPr marL="241653" indent="-241653">
              <a:buAutoNum type="arabicPeriod"/>
            </a:pPr>
            <a:r>
              <a:rPr lang="en-US" baseline="0" dirty="0" smtClean="0"/>
              <a:t>Hourly labor: if we could increase volume, we may also get some time savings in setups/and cooling.</a:t>
            </a:r>
          </a:p>
          <a:p>
            <a:pPr marL="241653" indent="-241653">
              <a:buAutoNum type="arabicPeriod"/>
            </a:pPr>
            <a:r>
              <a:rPr lang="en-US" baseline="0" dirty="0" smtClean="0"/>
              <a:t>Packaging: may consider simpler packaging?  (Need to do some customer focus groups.)</a:t>
            </a:r>
          </a:p>
          <a:p>
            <a:pPr marL="241653" indent="-241653">
              <a:buAutoNum type="arabicPeriod"/>
            </a:pPr>
            <a:r>
              <a:rPr lang="en-US" baseline="0" dirty="0" smtClean="0"/>
              <a:t>Fixed salaries: this is likely also a volume result.</a:t>
            </a:r>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Deleverage</a:t>
            </a:r>
            <a:r>
              <a:rPr lang="en-US" baseline="0" dirty="0" smtClean="0"/>
              <a:t> assets</a:t>
            </a:r>
          </a:p>
          <a:p>
            <a:endParaRPr lang="en-US" baseline="0" dirty="0" smtClean="0"/>
          </a:p>
          <a:p>
            <a:r>
              <a:rPr lang="en-US" baseline="0" dirty="0" smtClean="0"/>
              <a:t>- Main difference is in high fixed costs for salaries and storefront in </a:t>
            </a:r>
            <a:r>
              <a:rPr lang="en-US" baseline="0" dirty="0" err="1" smtClean="0"/>
              <a:t>beverly</a:t>
            </a:r>
            <a:r>
              <a:rPr lang="en-US" baseline="0" dirty="0" smtClean="0"/>
              <a:t> hills</a:t>
            </a:r>
          </a:p>
          <a:p>
            <a:endParaRPr lang="en-US" dirty="0"/>
          </a:p>
        </p:txBody>
      </p:sp>
      <p:sp>
        <p:nvSpPr>
          <p:cNvPr id="4" name="Slide Number Placeholder 3"/>
          <p:cNvSpPr>
            <a:spLocks noGrp="1"/>
          </p:cNvSpPr>
          <p:nvPr>
            <p:ph type="sldNum" sz="quarter" idx="10"/>
          </p:nvPr>
        </p:nvSpPr>
        <p:spPr/>
        <p:txBody>
          <a:bodyPr/>
          <a:lstStyle/>
          <a:p>
            <a:fld id="{87B29DF9-73CF-4C2F-BC89-40B3113E5089}"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p:cNvSpPr>
            <a:spLocks noGrp="1" noChangeArrowheads="1"/>
          </p:cNvSpPr>
          <p:nvPr>
            <p:ph type="hdr" sz="quarter"/>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OPNS454 Week10: Course Summary</a:t>
            </a:r>
          </a:p>
        </p:txBody>
      </p:sp>
      <p:sp>
        <p:nvSpPr>
          <p:cNvPr id="10242" name="Rectangle 3"/>
          <p:cNvSpPr>
            <a:spLocks noGrp="1" noChangeArrowheads="1"/>
          </p:cNvSpPr>
          <p:nvPr>
            <p:ph type="dt" sz="quarter"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fld id="{A4D5736D-F090-1D48-8DE5-51FA57EFD1B5}" type="datetime1">
              <a:rPr lang="en-US" sz="1000"/>
              <a:pPr/>
              <a:t>1/18/2013</a:t>
            </a:fld>
            <a:endParaRPr lang="en-US" sz="1000"/>
          </a:p>
        </p:txBody>
      </p:sp>
      <p:sp>
        <p:nvSpPr>
          <p:cNvPr id="10243" name="Rectangle 6"/>
          <p:cNvSpPr>
            <a:spLocks noGrp="1" noChangeArrowheads="1"/>
          </p:cNvSpPr>
          <p:nvPr>
            <p:ph type="ftr" sz="quarter" idx="4"/>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eaLnBrk="0" hangingPunct="0">
              <a:defRPr sz="2400">
                <a:solidFill>
                  <a:schemeClr val="tx1"/>
                </a:solidFill>
                <a:latin typeface="Times New Roman" charset="0"/>
                <a:ea typeface="ＭＳ Ｐゴシック" charset="0"/>
                <a:cs typeface="ＭＳ Ｐゴシック" charset="0"/>
              </a:defRPr>
            </a:lvl1pPr>
            <a:lvl2pPr marL="742950" indent="-285750" defTabSz="965200" eaLnBrk="0" hangingPunct="0">
              <a:defRPr sz="2400">
                <a:solidFill>
                  <a:schemeClr val="tx1"/>
                </a:solidFill>
                <a:latin typeface="Times New Roman" charset="0"/>
                <a:ea typeface="ＭＳ Ｐゴシック" charset="0"/>
              </a:defRPr>
            </a:lvl2pPr>
            <a:lvl3pPr marL="1143000" indent="-228600" defTabSz="965200" eaLnBrk="0" hangingPunct="0">
              <a:defRPr sz="2400">
                <a:solidFill>
                  <a:schemeClr val="tx1"/>
                </a:solidFill>
                <a:latin typeface="Times New Roman" charset="0"/>
                <a:ea typeface="ＭＳ Ｐゴシック" charset="0"/>
              </a:defRPr>
            </a:lvl3pPr>
            <a:lvl4pPr marL="1600200" indent="-228600" defTabSz="965200" eaLnBrk="0" hangingPunct="0">
              <a:defRPr sz="2400">
                <a:solidFill>
                  <a:schemeClr val="tx1"/>
                </a:solidFill>
                <a:latin typeface="Times New Roman" charset="0"/>
                <a:ea typeface="ＭＳ Ｐゴシック" charset="0"/>
              </a:defRPr>
            </a:lvl4pPr>
            <a:lvl5pPr marL="2057400" indent="-228600" defTabSz="965200" eaLnBrk="0" hangingPunct="0">
              <a:defRPr sz="2400">
                <a:solidFill>
                  <a:schemeClr val="tx1"/>
                </a:solidFill>
                <a:latin typeface="Times New Roman" charset="0"/>
                <a:ea typeface="ＭＳ Ｐゴシック" charset="0"/>
              </a:defRPr>
            </a:lvl5pPr>
            <a:lvl6pPr marL="2514600" indent="-228600" defTabSz="9652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652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652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652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000"/>
              <a:t>© Van Mieghem</a:t>
            </a:r>
          </a:p>
        </p:txBody>
      </p:sp>
      <p:sp>
        <p:nvSpPr>
          <p:cNvPr id="10244" name="Rectangle 2"/>
          <p:cNvSpPr>
            <a:spLocks noGrp="1" noRot="1" noChangeAspect="1" noChangeArrowheads="1" noTextEdit="1"/>
          </p:cNvSpPr>
          <p:nvPr>
            <p:ph type="sldImg"/>
          </p:nvPr>
        </p:nvSpPr>
        <p:spPr>
          <a:ln/>
        </p:spPr>
      </p:sp>
      <p:sp>
        <p:nvSpPr>
          <p:cNvPr id="10245" name="Rectangle 3"/>
          <p:cNvSpPr>
            <a:spLocks noGrp="1" noChangeArrowheads="1"/>
          </p:cNvSpPr>
          <p:nvPr>
            <p:ph type="body" idx="1"/>
          </p:nvPr>
        </p:nvSpPr>
        <p:spPr>
          <a:xfrm>
            <a:off x="325438" y="4092575"/>
            <a:ext cx="6989762" cy="5256213"/>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207963" indent="-207963"/>
            <a:r>
              <a:rPr lang="en-US">
                <a:latin typeface="Times New Roman" charset="0"/>
                <a:ea typeface="ＭＳ Ｐゴシック" charset="0"/>
                <a:cs typeface="ＭＳ Ｐゴシック" charset="0"/>
              </a:rPr>
              <a:t>In a sense, the entire course was about two key questions.  [Talk through this course summary as if it</a:t>
            </a:r>
            <a:r>
              <a:rPr lang="ja-JP" altLang="en-US">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s the first time the students are hearing this.]</a:t>
            </a:r>
          </a:p>
          <a:p>
            <a:pPr marL="207963" indent="-207963"/>
            <a:endParaRPr lang="en-US">
              <a:latin typeface="Times New Roman" charset="0"/>
              <a:ea typeface="ＭＳ Ｐゴシック" charset="0"/>
              <a:cs typeface="ＭＳ Ｐゴシック" charset="0"/>
            </a:endParaRPr>
          </a:p>
          <a:p>
            <a:pPr marL="207963" indent="-207963"/>
            <a:r>
              <a:rPr lang="en-US">
                <a:latin typeface="Times New Roman" charset="0"/>
                <a:ea typeface="ＭＳ Ｐゴシック" charset="0"/>
                <a:cs typeface="ＭＳ Ｐゴシック" charset="0"/>
              </a:rPr>
              <a:t>To answer question 1, we must address the key elements in OS and know how to evaluate their collective impact.</a:t>
            </a:r>
          </a:p>
          <a:p>
            <a:pPr marL="665163" lvl="1" indent="-207963">
              <a:buFontTx/>
              <a:buChar char="•"/>
            </a:pPr>
            <a:r>
              <a:rPr lang="en-US">
                <a:latin typeface="Times New Roman" charset="0"/>
                <a:ea typeface="ＭＳ Ｐゴシック" charset="0"/>
              </a:rPr>
              <a:t>Use the framework</a:t>
            </a:r>
          </a:p>
          <a:p>
            <a:pPr marL="665163" lvl="1" indent="-207963">
              <a:buFontTx/>
              <a:buChar char="•"/>
            </a:pPr>
            <a:r>
              <a:rPr lang="en-US">
                <a:latin typeface="Times New Roman" charset="0"/>
                <a:ea typeface="ＭＳ Ｐゴシック" charset="0"/>
              </a:rPr>
              <a:t>Evaluate qualitatively and financially</a:t>
            </a:r>
          </a:p>
          <a:p>
            <a:pPr marL="207963" indent="-207963"/>
            <a:r>
              <a:rPr lang="en-US">
                <a:latin typeface="Times New Roman" charset="0"/>
                <a:ea typeface="ＭＳ Ｐゴシック" charset="0"/>
                <a:cs typeface="ＭＳ Ｐゴシック" charset="0"/>
              </a:rPr>
              <a:t>To answer question 2, we must know the drivers of each element and configure/optimize the operational system consistent with our competitive strategy.</a:t>
            </a:r>
          </a:p>
          <a:p>
            <a:pPr marL="665163" lvl="1" indent="-207963">
              <a:buFontTx/>
              <a:buChar char="•"/>
            </a:pPr>
            <a:r>
              <a:rPr lang="en-US">
                <a:latin typeface="Times New Roman" charset="0"/>
                <a:ea typeface="ＭＳ Ｐゴシック" charset="0"/>
              </a:rPr>
              <a:t>Understand the trade-offs among different drivers and of the operational system</a:t>
            </a:r>
          </a:p>
          <a:p>
            <a:pPr marL="665163" lvl="1" indent="-207963">
              <a:buFontTx/>
              <a:buChar char="•"/>
            </a:pPr>
            <a:r>
              <a:rPr lang="en-US">
                <a:latin typeface="Times New Roman" charset="0"/>
                <a:ea typeface="ＭＳ Ｐゴシック" charset="0"/>
              </a:rPr>
              <a:t>Tailor the operational system to the competitive strategy (= optimize)</a:t>
            </a:r>
          </a:p>
          <a:p>
            <a:pPr marL="665163" lvl="1" indent="-207963">
              <a:buFontTx/>
              <a:buChar char="•"/>
            </a:pPr>
            <a:endParaRPr lang="en-US">
              <a:latin typeface="Times New Roman" charset="0"/>
              <a:ea typeface="ＭＳ Ｐゴシック" charset="0"/>
            </a:endParaRPr>
          </a:p>
          <a:p>
            <a:pPr marL="207963" indent="-207963"/>
            <a:r>
              <a:rPr lang="en-US">
                <a:latin typeface="Times New Roman" charset="0"/>
                <a:ea typeface="ＭＳ Ｐゴシック" charset="0"/>
                <a:cs typeface="ＭＳ Ｐゴシック" charset="0"/>
              </a:rPr>
              <a:t>The course has three parts:</a:t>
            </a:r>
          </a:p>
          <a:p>
            <a:pPr marL="207963" indent="-207963"/>
            <a:r>
              <a:rPr lang="en-US">
                <a:latin typeface="Times New Roman" charset="0"/>
                <a:ea typeface="ＭＳ Ｐゴシック" charset="0"/>
                <a:cs typeface="ＭＳ Ｐゴシック" charset="0"/>
              </a:rPr>
              <a:t>Part I introduces the framework + evaluates whether operations makes CA sustainable.</a:t>
            </a:r>
          </a:p>
          <a:p>
            <a:pPr marL="207963" indent="-207963"/>
            <a:r>
              <a:rPr lang="en-US">
                <a:latin typeface="Times New Roman" charset="0"/>
                <a:ea typeface="ＭＳ Ｐゴシック" charset="0"/>
                <a:cs typeface="ＭＳ Ｐゴシック" charset="0"/>
              </a:rPr>
              <a:t>Parts II and III investigate each element in the framework in detail to:</a:t>
            </a:r>
          </a:p>
          <a:p>
            <a:pPr marL="665163" lvl="1" indent="-207963">
              <a:buFontTx/>
              <a:buAutoNum type="arabicPeriod"/>
            </a:pPr>
            <a:r>
              <a:rPr lang="en-US">
                <a:latin typeface="Times New Roman" charset="0"/>
                <a:ea typeface="ＭＳ Ｐゴシック" charset="0"/>
              </a:rPr>
              <a:t>establish its drivers and the trade-offs</a:t>
            </a:r>
          </a:p>
          <a:p>
            <a:pPr marL="665163" lvl="1" indent="-207963">
              <a:buFontTx/>
              <a:buAutoNum type="arabicPeriod"/>
            </a:pPr>
            <a:r>
              <a:rPr lang="en-US">
                <a:latin typeface="Times New Roman" charset="0"/>
                <a:ea typeface="ＭＳ Ｐゴシック" charset="0"/>
              </a:rPr>
              <a:t>Tailor and optimize the operations strategy</a:t>
            </a:r>
          </a:p>
          <a:p>
            <a:pPr marL="207963" indent="-207963"/>
            <a:r>
              <a:rPr lang="en-US">
                <a:latin typeface="Times New Roman" charset="0"/>
                <a:ea typeface="ＭＳ Ｐゴシック" charset="0"/>
                <a:cs typeface="ＭＳ Ｐゴシック" charset="0"/>
              </a:rPr>
              <a:t>Part II focuses on the assets while Part III focuses on the activities.</a:t>
            </a:r>
          </a:p>
          <a:p>
            <a:pPr marL="207963" indent="-207963"/>
            <a:endParaRPr lang="en-US">
              <a:latin typeface="Times New Roman" charset="0"/>
              <a:ea typeface="ＭＳ Ｐゴシック" charset="0"/>
              <a:cs typeface="ＭＳ Ｐゴシック" charset="0"/>
            </a:endParaRPr>
          </a:p>
          <a:p>
            <a:pPr marL="207963" indent="-207963"/>
            <a:endParaRPr lang="en-US">
              <a:latin typeface="Times New Roman" charset="0"/>
              <a:ea typeface="ＭＳ Ｐゴシック" charset="0"/>
              <a:cs typeface="ＭＳ Ｐゴシック" charset="0"/>
            </a:endParaRPr>
          </a:p>
          <a:p>
            <a:pPr marL="207963" indent="-207963">
              <a:buFontTx/>
              <a:buAutoNum type="arabicPeriod"/>
            </a:pPr>
            <a:endParaRPr lang="en-US">
              <a:latin typeface="Times New Roman"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106499" name="Rectangle 6"/>
          <p:cNvSpPr>
            <a:spLocks noGrp="1" noChangeArrowheads="1"/>
          </p:cNvSpPr>
          <p:nvPr>
            <p:ph type="ftr" sz="quarter" idx="4"/>
          </p:nvPr>
        </p:nvSpPr>
        <p:spPr>
          <a:noFill/>
        </p:spPr>
        <p:txBody>
          <a:bodyPr/>
          <a:lstStyle/>
          <a:p>
            <a:pPr defTabSz="965200"/>
            <a:r>
              <a:rPr lang="en-US" smtClean="0"/>
              <a:t>© Van Mieghem</a:t>
            </a:r>
          </a:p>
        </p:txBody>
      </p:sp>
      <p:sp>
        <p:nvSpPr>
          <p:cNvPr id="106500" name="Rectangle 7"/>
          <p:cNvSpPr>
            <a:spLocks noGrp="1" noChangeArrowheads="1"/>
          </p:cNvSpPr>
          <p:nvPr>
            <p:ph type="sldNum" sz="quarter" idx="5"/>
          </p:nvPr>
        </p:nvSpPr>
        <p:spPr>
          <a:noFill/>
        </p:spPr>
        <p:txBody>
          <a:bodyPr/>
          <a:lstStyle/>
          <a:p>
            <a:pPr defTabSz="965200"/>
            <a:fld id="{BBACED97-12A4-42FC-A076-E85969C6F7B9}" type="slidenum">
              <a:rPr lang="en-US" smtClean="0"/>
              <a:pPr defTabSz="965200"/>
              <a:t>25</a:t>
            </a:fld>
            <a:endParaRPr lang="en-US" smtClean="0"/>
          </a:p>
        </p:txBody>
      </p:sp>
      <p:sp>
        <p:nvSpPr>
          <p:cNvPr id="106501" name="Rectangle 2"/>
          <p:cNvSpPr>
            <a:spLocks noGrp="1" noRot="1" noChangeAspect="1" noChangeArrowheads="1" noTextEdit="1"/>
          </p:cNvSpPr>
          <p:nvPr>
            <p:ph type="sldImg"/>
          </p:nvPr>
        </p:nvSpPr>
        <p:spPr>
          <a:ln/>
        </p:spPr>
      </p:sp>
      <p:sp>
        <p:nvSpPr>
          <p:cNvPr id="10650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Update (Aug 29, 2011): </a:t>
            </a:r>
          </a:p>
          <a:p>
            <a:pPr marL="228600" indent="-228600">
              <a:buAutoNum type="arabicPeriod"/>
            </a:pPr>
            <a:r>
              <a:rPr lang="en-US" baseline="0" dirty="0" err="1" smtClean="0"/>
              <a:t>Xoom</a:t>
            </a:r>
            <a:r>
              <a:rPr lang="en-US" baseline="0" dirty="0" smtClean="0"/>
              <a:t> now sells for $499 for </a:t>
            </a:r>
            <a:r>
              <a:rPr lang="en-US" baseline="0" dirty="0" err="1" smtClean="0"/>
              <a:t>WiFi</a:t>
            </a:r>
            <a:r>
              <a:rPr lang="en-US" baseline="0" dirty="0" smtClean="0"/>
              <a:t> (can’t seem to find the 3G model); same as iPad2, at Best Buy. </a:t>
            </a: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smtClean="0"/>
              <a:t>HP </a:t>
            </a:r>
            <a:r>
              <a:rPr lang="en-US" baseline="0" dirty="0" smtClean="0"/>
              <a:t>wanted to discontinue its tablet and discounted it to $99 yet it costs </a:t>
            </a:r>
            <a:r>
              <a:rPr lang="en-US" baseline="0" smtClean="0"/>
              <a:t>$306: </a:t>
            </a:r>
            <a:r>
              <a:rPr lang="en-US" sz="1000" u="sng" kern="1200" smtClean="0">
                <a:solidFill>
                  <a:schemeClr val="tx1"/>
                </a:solidFill>
                <a:latin typeface="Times New Roman" pitchFamily="18" charset="0"/>
                <a:ea typeface="+mn-ea"/>
                <a:cs typeface="+mn-cs"/>
                <a:hlinkClick r:id="rId3"/>
              </a:rPr>
              <a:t>http://online.wsj.com/article/SB10001424053111903352704576540982671537062.html?mod=WSJ_hp_LEFTTopStories</a:t>
            </a:r>
            <a:endParaRPr lang="en-US" sz="1000" kern="1200" smtClean="0">
              <a:solidFill>
                <a:schemeClr val="tx1"/>
              </a:solidFill>
              <a:latin typeface="Times New Roman" pitchFamily="18" charset="0"/>
              <a:ea typeface="+mn-ea"/>
              <a:cs typeface="+mn-cs"/>
            </a:endParaRPr>
          </a:p>
          <a:p>
            <a:pPr marL="228600" indent="-228600">
              <a:buAutoNum type="arabicPeriod"/>
            </a:pPr>
            <a:endParaRPr lang="en-US" baseline="0" dirty="0" smtClean="0"/>
          </a:p>
          <a:p>
            <a:pPr marL="228600" indent="-228600">
              <a:buAutoNum type="arabicPeriod"/>
            </a:pPr>
            <a:endParaRPr lang="en-US" dirty="0" smtClean="0">
              <a:hlinkClick r:id="rId4"/>
            </a:endParaRPr>
          </a:p>
          <a:p>
            <a:endParaRPr lang="en-US" dirty="0" smtClean="0">
              <a:hlinkClick r:id="rId4"/>
            </a:endParaRPr>
          </a:p>
          <a:p>
            <a:endParaRPr lang="en-US" dirty="0" smtClean="0">
              <a:hlinkClick r:id="rId4"/>
            </a:endParaRPr>
          </a:p>
          <a:p>
            <a:r>
              <a:rPr lang="en-US" dirty="0" smtClean="0">
                <a:hlinkClick r:id="rId4"/>
              </a:rPr>
              <a:t>http://operationsroom.wordpress.com/2011/03/08/whos-xoom-ing-who-why-dont-new-tablets-match-apples-price/</a:t>
            </a:r>
            <a:endParaRPr lang="en-US" dirty="0" smtClean="0"/>
          </a:p>
          <a:p>
            <a:endParaRPr lang="en-US" dirty="0" smtClean="0"/>
          </a:p>
          <a:p>
            <a:r>
              <a:rPr lang="en-US" dirty="0" smtClean="0"/>
              <a:t>Marty</a:t>
            </a:r>
            <a:r>
              <a:rPr lang="en-US" baseline="0" dirty="0" smtClean="0"/>
              <a:t> relates to the unusual: </a:t>
            </a:r>
            <a:r>
              <a:rPr lang="en-US" sz="1000" b="0" i="0" kern="1200" dirty="0" smtClean="0">
                <a:solidFill>
                  <a:schemeClr val="tx1"/>
                </a:solidFill>
                <a:latin typeface="Times New Roman" pitchFamily="18" charset="0"/>
                <a:ea typeface="+mn-ea"/>
                <a:cs typeface="+mn-cs"/>
              </a:rPr>
              <a:t> Apple seems to be restricting the supply of </a:t>
            </a:r>
            <a:r>
              <a:rPr lang="en-US" sz="1000" b="0" i="0" kern="1200" dirty="0" err="1" smtClean="0">
                <a:solidFill>
                  <a:schemeClr val="tx1"/>
                </a:solidFill>
                <a:latin typeface="Times New Roman" pitchFamily="18" charset="0"/>
                <a:ea typeface="+mn-ea"/>
                <a:cs typeface="+mn-cs"/>
              </a:rPr>
              <a:t>iPads</a:t>
            </a:r>
            <a:r>
              <a:rPr lang="en-US" sz="1000" b="0" i="0" kern="1200" dirty="0" smtClean="0">
                <a:solidFill>
                  <a:schemeClr val="tx1"/>
                </a:solidFill>
                <a:latin typeface="Times New Roman" pitchFamily="18" charset="0"/>
                <a:ea typeface="+mn-ea"/>
                <a:cs typeface="+mn-cs"/>
              </a:rPr>
              <a:t> to retailers so Apple continues to call the shots and gets the retail price it wants while getting broader distribution.</a:t>
            </a:r>
            <a:endParaRPr lang="en-US" dirty="0" smtClean="0"/>
          </a:p>
          <a:p>
            <a:endParaRPr lang="en-US" dirty="0" smtClean="0"/>
          </a:p>
          <a:p>
            <a:endParaRPr lang="en-US" dirty="0" smtClean="0"/>
          </a:p>
          <a:p>
            <a:r>
              <a:rPr lang="en-US" sz="1000" b="0" i="0" kern="1200" dirty="0" smtClean="0">
                <a:solidFill>
                  <a:schemeClr val="tx1"/>
                </a:solidFill>
                <a:latin typeface="Times New Roman" pitchFamily="18" charset="0"/>
                <a:ea typeface="+mn-ea"/>
                <a:cs typeface="+mn-cs"/>
              </a:rPr>
              <a:t>@</a:t>
            </a:r>
            <a:r>
              <a:rPr lang="en-US" sz="1000" b="0" i="0" kern="1200" dirty="0" err="1" smtClean="0">
                <a:solidFill>
                  <a:schemeClr val="tx1"/>
                </a:solidFill>
                <a:latin typeface="Times New Roman" pitchFamily="18" charset="0"/>
                <a:ea typeface="+mn-ea"/>
                <a:cs typeface="+mn-cs"/>
              </a:rPr>
              <a:t>Tallys</a:t>
            </a:r>
            <a:r>
              <a:rPr lang="en-US" sz="1000" b="0" i="0" kern="1200" dirty="0" smtClean="0">
                <a:solidFill>
                  <a:schemeClr val="tx1"/>
                </a:solidFill>
                <a:latin typeface="Times New Roman" pitchFamily="18" charset="0"/>
                <a:ea typeface="+mn-ea"/>
                <a:cs typeface="+mn-cs"/>
              </a:rPr>
              <a:t>: I don’t think Apple considers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for that matter the </a:t>
            </a:r>
            <a:r>
              <a:rPr lang="en-US" sz="1000" b="0" i="0" kern="1200" dirty="0" err="1" smtClean="0">
                <a:solidFill>
                  <a:schemeClr val="tx1"/>
                </a:solidFill>
                <a:latin typeface="Times New Roman" pitchFamily="18" charset="0"/>
                <a:ea typeface="+mn-ea"/>
                <a:cs typeface="+mn-cs"/>
              </a:rPr>
              <a:t>iPhone</a:t>
            </a:r>
            <a:r>
              <a:rPr lang="en-US" sz="1000" b="0" i="0" kern="1200" dirty="0" smtClean="0">
                <a:solidFill>
                  <a:schemeClr val="tx1"/>
                </a:solidFill>
                <a:latin typeface="Times New Roman" pitchFamily="18" charset="0"/>
                <a:ea typeface="+mn-ea"/>
                <a:cs typeface="+mn-cs"/>
              </a:rPr>
              <a:t>) to be a low-margin opportunity. On the contrary, I believe that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might deliver approx 40% gross margins (you have to add $125 for royalty, assembly costs and some room for field failures and returns to the $278 number above).</a:t>
            </a:r>
          </a:p>
          <a:p>
            <a:r>
              <a:rPr lang="en-US" sz="1000" b="0" i="0" kern="1200" dirty="0" smtClean="0">
                <a:solidFill>
                  <a:schemeClr val="tx1"/>
                </a:solidFill>
                <a:latin typeface="Times New Roman" pitchFamily="18" charset="0"/>
                <a:ea typeface="+mn-ea"/>
                <a:cs typeface="+mn-cs"/>
              </a:rPr>
              <a:t>The iTunes store (apps and multimedia content) is a nice addition to Apple’s revenue stream – it generated ~$1B in sales in Q1 2011, but it cannot be considered to be a larger profit engine (in absolute numbers) for Apple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a:t>
            </a:r>
          </a:p>
          <a:p>
            <a:r>
              <a:rPr lang="en-US" sz="1000" b="0" i="0" kern="1200" dirty="0" smtClean="0">
                <a:solidFill>
                  <a:schemeClr val="tx1"/>
                </a:solidFill>
                <a:latin typeface="Times New Roman" pitchFamily="18" charset="0"/>
                <a:ea typeface="+mn-ea"/>
                <a:cs typeface="+mn-cs"/>
              </a:rPr>
              <a:t>@Prof. Lariviere: The only reason I can think of why the XOOM is priced so highly relative to the </a:t>
            </a:r>
            <a:r>
              <a:rPr lang="en-US" sz="1000" b="0" i="0" kern="1200" dirty="0" err="1" smtClean="0">
                <a:solidFill>
                  <a:schemeClr val="tx1"/>
                </a:solidFill>
                <a:latin typeface="Times New Roman" pitchFamily="18" charset="0"/>
                <a:ea typeface="+mn-ea"/>
                <a:cs typeface="+mn-cs"/>
              </a:rPr>
              <a:t>iPad</a:t>
            </a:r>
            <a:r>
              <a:rPr lang="en-US" sz="1000" b="0" i="0" kern="1200" dirty="0" smtClean="0">
                <a:solidFill>
                  <a:schemeClr val="tx1"/>
                </a:solidFill>
                <a:latin typeface="Times New Roman" pitchFamily="18" charset="0"/>
                <a:ea typeface="+mn-ea"/>
                <a:cs typeface="+mn-cs"/>
              </a:rPr>
              <a:t> (or iPad2) is that Motorola expects the XOOM prices to drop once the iPad2 is announced/launched. I would be shocked if they are able to sell volumes at this price point.</a:t>
            </a:r>
          </a:p>
          <a:p>
            <a:r>
              <a:rPr lang="en-US" sz="1000" b="0" i="0" kern="1200" dirty="0" smtClean="0">
                <a:solidFill>
                  <a:schemeClr val="tx1"/>
                </a:solidFill>
                <a:latin typeface="Times New Roman" pitchFamily="18" charset="0"/>
                <a:ea typeface="+mn-ea"/>
                <a:cs typeface="+mn-cs"/>
              </a:rPr>
              <a:t>With a starting price of 799, the XOOM would be still be able to deliver approx a 50% margin (with the same assumptions around royalty and assembly costs), but if they drop the prices to $500 (iPad2 price) their margins drop to ~25% – which is Motorola Mobility’s overall gross margin. I would expect Motorola to move volumes when they hit a ~$600 retail price point on the XOOM coupled with subsidies from operators like Verizon.</a:t>
            </a:r>
          </a:p>
          <a:p>
            <a:r>
              <a:rPr lang="en-US" sz="1000" b="0" i="0" kern="1200" dirty="0" smtClean="0">
                <a:solidFill>
                  <a:schemeClr val="tx1"/>
                </a:solidFill>
                <a:latin typeface="Times New Roman" pitchFamily="18" charset="0"/>
                <a:ea typeface="+mn-ea"/>
                <a:cs typeface="+mn-cs"/>
              </a:rPr>
              <a:t>Disclaimer: I used to work in the Product Management organization at Motorola Mobility.</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26</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examples to improve Peapod:</a:t>
            </a:r>
          </a:p>
          <a:p>
            <a:pPr marL="228600" indent="-228600">
              <a:buAutoNum type="arabicPeriod"/>
            </a:pPr>
            <a:endParaRPr lang="en-US" baseline="0" dirty="0" smtClean="0"/>
          </a:p>
          <a:p>
            <a:pPr marL="228600" indent="-228600">
              <a:buAutoNum type="arabicPeriod"/>
            </a:pPr>
            <a:r>
              <a:rPr lang="en-US" baseline="0" dirty="0" smtClean="0"/>
              <a:t>Working on scale: Amazon &amp; </a:t>
            </a:r>
            <a:r>
              <a:rPr lang="en-US" baseline="0" dirty="0" err="1" smtClean="0"/>
              <a:t>WalMart</a:t>
            </a:r>
            <a:r>
              <a:rPr lang="en-US" baseline="0" dirty="0" smtClean="0"/>
              <a:t> are going into the grocery business.  Amazon will do nationwide shipping and they ask our Kellogg students during job interviews: “How would you organize for nationwide grocery delivery?”</a:t>
            </a:r>
          </a:p>
          <a:p>
            <a:pPr marL="685800" lvl="1" indent="-228600">
              <a:buAutoNum type="arabicPeriod"/>
            </a:pPr>
            <a:r>
              <a:rPr lang="en-US" baseline="0" dirty="0" smtClean="0"/>
              <a:t>Clearly they will have scale</a:t>
            </a:r>
          </a:p>
          <a:p>
            <a:pPr marL="685800" lvl="1" indent="-228600">
              <a:buAutoNum type="arabicPeriod"/>
            </a:pPr>
            <a:r>
              <a:rPr lang="en-US" baseline="0" dirty="0" smtClean="0"/>
              <a:t>Use their centralized DCs: existing + perhaps tax advantages (although that may change)</a:t>
            </a:r>
          </a:p>
          <a:p>
            <a:pPr marL="685800" lvl="1" indent="-228600">
              <a:buAutoNum type="arabicPeriod"/>
            </a:pPr>
            <a:r>
              <a:rPr lang="en-US" baseline="0" dirty="0" smtClean="0"/>
              <a:t>They would like to be your last mile contact each week.</a:t>
            </a:r>
          </a:p>
          <a:p>
            <a:pPr marL="685800" marR="0" lvl="1" indent="-228600" algn="l" defTabSz="914400" rtl="0" eaLnBrk="0" fontAlgn="base" latinLnBrk="0" hangingPunct="0">
              <a:lnSpc>
                <a:spcPct val="100000"/>
              </a:lnSpc>
              <a:spcBef>
                <a:spcPct val="30000"/>
              </a:spcBef>
              <a:spcAft>
                <a:spcPct val="0"/>
              </a:spcAft>
              <a:buClrTx/>
              <a:buSzTx/>
              <a:buFontTx/>
              <a:buAutoNum type="arabicPeriod"/>
              <a:tabLst/>
              <a:defRPr/>
            </a:pPr>
            <a:r>
              <a:rPr lang="en-US" i="1" baseline="0" dirty="0" smtClean="0"/>
              <a:t>But : </a:t>
            </a:r>
            <a:r>
              <a:rPr lang="en-US" i="0" baseline="0" dirty="0" smtClean="0"/>
              <a:t>People underestimate the cost of owning the last mile.  Same story as during Internet boom.  However, if Amazon can’t pull it off, then probably no one can anytime soon.</a:t>
            </a:r>
            <a:endParaRPr lang="en-US" i="1" dirty="0" smtClean="0"/>
          </a:p>
          <a:p>
            <a:pPr marL="685800" lvl="1" indent="-228600">
              <a:buAutoNum type="arabicPeriod"/>
            </a:pPr>
            <a:endParaRPr lang="en-US" baseline="0" dirty="0" smtClean="0"/>
          </a:p>
          <a:p>
            <a:pPr marL="685800" lvl="1" indent="-228600">
              <a:buAutoNum type="arabicPeriod"/>
            </a:pPr>
            <a:endParaRPr lang="en-US" baseline="0" dirty="0" smtClean="0"/>
          </a:p>
          <a:p>
            <a:pPr marL="228600" indent="-228600">
              <a:buAutoNum type="arabicPeriod"/>
            </a:pPr>
            <a:r>
              <a:rPr lang="en-US" baseline="0" dirty="0" smtClean="0"/>
              <a:t>Automation in P&amp;P using </a:t>
            </a:r>
            <a:r>
              <a:rPr lang="en-US" baseline="0" dirty="0" err="1" smtClean="0"/>
              <a:t>Kiva</a:t>
            </a:r>
            <a:r>
              <a:rPr lang="en-US" baseline="0" dirty="0" smtClean="0"/>
              <a:t> robots:</a:t>
            </a:r>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27</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r>
              <a:rPr lang="en-US" dirty="0" smtClean="0"/>
              <a:t>Opening slide</a:t>
            </a:r>
          </a:p>
        </p:txBody>
      </p:sp>
      <p:sp>
        <p:nvSpPr>
          <p:cNvPr id="80900" name="Header Placeholder 3"/>
          <p:cNvSpPr>
            <a:spLocks noGrp="1"/>
          </p:cNvSpPr>
          <p:nvPr>
            <p:ph type="hdr" sz="quarter"/>
          </p:nvPr>
        </p:nvSpPr>
        <p:spPr>
          <a:noFill/>
        </p:spPr>
        <p:txBody>
          <a:bodyPr/>
          <a:lstStyle/>
          <a:p>
            <a:pPr defTabSz="965080"/>
            <a:r>
              <a:rPr lang="en-US" dirty="0" smtClean="0">
                <a:solidFill>
                  <a:srgbClr val="000000"/>
                </a:solidFill>
              </a:rPr>
              <a:t>Operations Strategy Week #1: Concept &amp; Framework</a:t>
            </a:r>
          </a:p>
        </p:txBody>
      </p:sp>
      <p:sp>
        <p:nvSpPr>
          <p:cNvPr id="80901" name="Date Placeholder 4"/>
          <p:cNvSpPr>
            <a:spLocks noGrp="1"/>
          </p:cNvSpPr>
          <p:nvPr>
            <p:ph type="dt" sz="quarter" idx="1"/>
          </p:nvPr>
        </p:nvSpPr>
        <p:spPr>
          <a:noFill/>
        </p:spPr>
        <p:txBody>
          <a:bodyPr/>
          <a:lstStyle/>
          <a:p>
            <a:pPr defTabSz="965080"/>
            <a:fld id="{34F187CC-C2D1-45CF-9DC3-B4BA762F9BEE}" type="datetime1">
              <a:rPr lang="en-US" smtClean="0">
                <a:solidFill>
                  <a:srgbClr val="000000"/>
                </a:solidFill>
              </a:rPr>
              <a:pPr defTabSz="965080"/>
              <a:t>1/18/2013</a:t>
            </a:fld>
            <a:endParaRPr lang="en-US" dirty="0" smtClean="0">
              <a:solidFill>
                <a:srgbClr val="000000"/>
              </a:solidFill>
            </a:endParaRPr>
          </a:p>
        </p:txBody>
      </p:sp>
      <p:sp>
        <p:nvSpPr>
          <p:cNvPr id="80902" name="Footer Placeholder 5"/>
          <p:cNvSpPr>
            <a:spLocks noGrp="1"/>
          </p:cNvSpPr>
          <p:nvPr>
            <p:ph type="ftr" sz="quarter" idx="4"/>
          </p:nvPr>
        </p:nvSpPr>
        <p:spPr>
          <a:noFill/>
        </p:spPr>
        <p:txBody>
          <a:bodyPr/>
          <a:lstStyle/>
          <a:p>
            <a:pPr defTabSz="965080"/>
            <a:r>
              <a:rPr lang="en-US" dirty="0" smtClean="0">
                <a:solidFill>
                  <a:srgbClr val="000000"/>
                </a:solidFill>
              </a:rPr>
              <a:t>© Van Mieghem</a:t>
            </a:r>
          </a:p>
        </p:txBody>
      </p:sp>
      <p:sp>
        <p:nvSpPr>
          <p:cNvPr id="80903" name="Slide Number Placeholder 6"/>
          <p:cNvSpPr>
            <a:spLocks noGrp="1"/>
          </p:cNvSpPr>
          <p:nvPr>
            <p:ph type="sldNum" sz="quarter" idx="5"/>
          </p:nvPr>
        </p:nvSpPr>
        <p:spPr>
          <a:noFill/>
        </p:spPr>
        <p:txBody>
          <a:bodyPr/>
          <a:lstStyle/>
          <a:p>
            <a:pPr defTabSz="965080"/>
            <a:fld id="{93CD032C-4782-41B6-BB7B-D4A588199CC3}" type="slidenum">
              <a:rPr lang="en-US" smtClean="0">
                <a:solidFill>
                  <a:srgbClr val="000000"/>
                </a:solidFill>
              </a:rPr>
              <a:pPr defTabSz="965080"/>
              <a:t>28</a:t>
            </a:fld>
            <a:endParaRPr lang="en-US" dirty="0" smtClean="0">
              <a:solidFill>
                <a:srgbClr val="000000"/>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200"/>
            <a:r>
              <a:rPr lang="en-US" smtClean="0"/>
              <a:t>© Van Mieghem</a:t>
            </a:r>
          </a:p>
        </p:txBody>
      </p:sp>
      <p:sp>
        <p:nvSpPr>
          <p:cNvPr id="93188" name="Rectangle 7"/>
          <p:cNvSpPr>
            <a:spLocks noGrp="1" noChangeArrowheads="1"/>
          </p:cNvSpPr>
          <p:nvPr>
            <p:ph type="sldNum" sz="quarter" idx="5"/>
          </p:nvPr>
        </p:nvSpPr>
        <p:spPr>
          <a:noFill/>
        </p:spPr>
        <p:txBody>
          <a:bodyPr/>
          <a:lstStyle/>
          <a:p>
            <a:pPr defTabSz="965200"/>
            <a:fld id="{998B68FF-3753-4880-B259-16947F29DA52}" type="slidenum">
              <a:rPr lang="en-US" smtClean="0"/>
              <a:pPr defTabSz="965200"/>
              <a:t>29</a:t>
            </a:fld>
            <a:endParaRPr lang="en-US"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200"/>
            <a:r>
              <a:rPr lang="en-US" smtClean="0"/>
              <a:t>© Van Mieghem</a:t>
            </a:r>
          </a:p>
        </p:txBody>
      </p:sp>
      <p:sp>
        <p:nvSpPr>
          <p:cNvPr id="94212" name="Rectangle 7"/>
          <p:cNvSpPr>
            <a:spLocks noGrp="1" noChangeArrowheads="1"/>
          </p:cNvSpPr>
          <p:nvPr>
            <p:ph type="sldNum" sz="quarter" idx="5"/>
          </p:nvPr>
        </p:nvSpPr>
        <p:spPr>
          <a:noFill/>
        </p:spPr>
        <p:txBody>
          <a:bodyPr/>
          <a:lstStyle/>
          <a:p>
            <a:pPr defTabSz="965200"/>
            <a:fld id="{BA815D3B-C3E5-455E-86C1-7F07DA19DCB3}" type="slidenum">
              <a:rPr lang="en-US" smtClean="0"/>
              <a:pPr defTabSz="965200"/>
              <a:t>30</a:t>
            </a:fld>
            <a:endParaRPr lang="en-US"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200"/>
            <a:r>
              <a:rPr lang="en-US" smtClean="0"/>
              <a:t>© Van Mieghem</a:t>
            </a:r>
          </a:p>
        </p:txBody>
      </p:sp>
      <p:sp>
        <p:nvSpPr>
          <p:cNvPr id="95236" name="Rectangle 7"/>
          <p:cNvSpPr>
            <a:spLocks noGrp="1" noChangeArrowheads="1"/>
          </p:cNvSpPr>
          <p:nvPr>
            <p:ph type="sldNum" sz="quarter" idx="5"/>
          </p:nvPr>
        </p:nvSpPr>
        <p:spPr>
          <a:noFill/>
        </p:spPr>
        <p:txBody>
          <a:bodyPr/>
          <a:lstStyle/>
          <a:p>
            <a:pPr defTabSz="965200"/>
            <a:fld id="{326C6EF4-F15A-4214-8D79-28AC41F59820}" type="slidenum">
              <a:rPr lang="en-US" smtClean="0"/>
              <a:pPr defTabSz="965200"/>
              <a:t>31</a:t>
            </a:fld>
            <a:endParaRPr lang="en-US"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r>
              <a:rPr lang="en-US" smtClean="0"/>
              <a:t>This case found its origin in a previous Ops Strat class project.</a:t>
            </a:r>
          </a:p>
          <a:p>
            <a:r>
              <a:rPr lang="en-US" smtClean="0"/>
              <a:t>Sugar &amp; Spice is modeled after the startup of a sister of a Kellogg grad.</a:t>
            </a:r>
          </a:p>
          <a:p>
            <a:endParaRPr lang="en-US" smtClean="0"/>
          </a:p>
          <a:p>
            <a:r>
              <a:rPr lang="en-US" smtClean="0"/>
              <a:t>Voice over</a:t>
            </a:r>
          </a:p>
          <a:p>
            <a:r>
              <a:rPr lang="en-US" smtClean="0"/>
              <a:t>Sugar &amp; Spice is a delivery and catering business in Los Angeles that makes mini-baked goods, including (click – series of photos) cupcakes, cakepops, cookies, brownies and more. (click)</a:t>
            </a:r>
          </a:p>
          <a:p>
            <a:endParaRPr lang="en-US" smtClean="0"/>
          </a:p>
          <a:p>
            <a:endParaRPr lang="en-US" smtClean="0"/>
          </a:p>
          <a:p>
            <a:endParaRPr lang="en-US" smtClean="0"/>
          </a:p>
        </p:txBody>
      </p:sp>
      <p:sp>
        <p:nvSpPr>
          <p:cNvPr id="68612" name="Slide Number Placeholder 3"/>
          <p:cNvSpPr>
            <a:spLocks noGrp="1"/>
          </p:cNvSpPr>
          <p:nvPr>
            <p:ph type="sldNum" sz="quarter" idx="5"/>
          </p:nvPr>
        </p:nvSpPr>
        <p:spPr>
          <a:noFill/>
        </p:spPr>
        <p:txBody>
          <a:bodyPr/>
          <a:lstStyle/>
          <a:p>
            <a:pPr defTabSz="965200"/>
            <a:fld id="{9CB60B1D-9350-40E5-ACDE-C169317A8CBE}" type="slidenum">
              <a:rPr lang="en-US" smtClean="0"/>
              <a:pPr defTabSz="965200"/>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This is to show the high customization of these cupcakes: upper left is an offering for the Oscar’s; something for a </a:t>
            </a:r>
            <a:r>
              <a:rPr lang="en-US" dirty="0" err="1" smtClean="0"/>
              <a:t>tv</a:t>
            </a:r>
            <a:r>
              <a:rPr lang="en-US" dirty="0" smtClean="0"/>
              <a:t> show; and other more typical products.</a:t>
            </a:r>
          </a:p>
          <a:p>
            <a:endParaRPr lang="en-US" dirty="0" smtClean="0"/>
          </a:p>
          <a:p>
            <a:endParaRPr lang="en-US" dirty="0" smtClean="0"/>
          </a:p>
          <a:p>
            <a:r>
              <a:rPr lang="en-US" dirty="0" smtClean="0"/>
              <a:t>Voice over</a:t>
            </a:r>
          </a:p>
          <a:p>
            <a:endParaRPr lang="en-US" dirty="0" smtClean="0"/>
          </a:p>
          <a:p>
            <a:r>
              <a:rPr lang="en-US" dirty="0" smtClean="0"/>
              <a:t>However, in addition to these basic products, Sugar &amp; Spice also offers unlimited customization (click – series of photos) according to customers’ specifications. (click)</a:t>
            </a:r>
          </a:p>
          <a:p>
            <a:endParaRPr lang="en-US" dirty="0" smtClean="0"/>
          </a:p>
          <a:p>
            <a:endParaRPr lang="en-US" dirty="0" smtClean="0"/>
          </a:p>
        </p:txBody>
      </p:sp>
      <p:sp>
        <p:nvSpPr>
          <p:cNvPr id="69636" name="Slide Number Placeholder 3"/>
          <p:cNvSpPr>
            <a:spLocks noGrp="1"/>
          </p:cNvSpPr>
          <p:nvPr>
            <p:ph type="sldNum" sz="quarter" idx="5"/>
          </p:nvPr>
        </p:nvSpPr>
        <p:spPr>
          <a:noFill/>
        </p:spPr>
        <p:txBody>
          <a:bodyPr/>
          <a:lstStyle/>
          <a:p>
            <a:pPr defTabSz="965200"/>
            <a:fld id="{955DB385-1F46-44AA-B16F-0C8F2F65BC7C}" type="slidenum">
              <a:rPr lang="en-US" smtClean="0"/>
              <a:pPr defTabSz="965200"/>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defTabSz="965200" eaLnBrk="1" hangingPunct="1">
              <a:spcBef>
                <a:spcPct val="0"/>
              </a:spcBef>
            </a:pPr>
            <a:r>
              <a:rPr lang="en-US" dirty="0" smtClean="0"/>
              <a:t>How do we see her strategy vs. how she sees it</a:t>
            </a:r>
          </a:p>
          <a:p>
            <a:pPr defTabSz="965200"/>
            <a:endParaRPr lang="en-US" dirty="0" smtClean="0"/>
          </a:p>
          <a:p>
            <a:pPr defTabSz="965200"/>
            <a:r>
              <a:rPr lang="en-US" dirty="0" smtClean="0"/>
              <a:t>Highlight low cost, flex capacity</a:t>
            </a:r>
          </a:p>
          <a:p>
            <a:pPr defTabSz="965200"/>
            <a:endParaRPr lang="en-US" dirty="0" smtClean="0"/>
          </a:p>
          <a:p>
            <a:pPr defTabSz="965200"/>
            <a:r>
              <a:rPr lang="en-US" dirty="0" smtClean="0"/>
              <a:t>Highlight Demand:  not enough demand, infrequent, can be made to orders</a:t>
            </a:r>
          </a:p>
          <a:p>
            <a:pPr defTabSz="965200"/>
            <a:endParaRPr lang="en-US" dirty="0" smtClean="0"/>
          </a:p>
          <a:p>
            <a:pPr defTabSz="965200"/>
            <a:r>
              <a:rPr lang="en-US" dirty="0" smtClean="0"/>
              <a:t>Assets:</a:t>
            </a:r>
            <a:r>
              <a:rPr lang="en-US" baseline="0" dirty="0" smtClean="0"/>
              <a:t> </a:t>
            </a:r>
          </a:p>
          <a:p>
            <a:pPr marL="287338" indent="-177800">
              <a:lnSpc>
                <a:spcPct val="150000"/>
              </a:lnSpc>
              <a:buFontTx/>
              <a:buChar char="-"/>
              <a:defRPr/>
            </a:pPr>
            <a:r>
              <a:rPr lang="en-US" dirty="0" smtClean="0">
                <a:solidFill>
                  <a:sysClr val="windowText" lastClr="000000"/>
                </a:solidFill>
              </a:rPr>
              <a:t>Small, commercial bakery</a:t>
            </a:r>
          </a:p>
          <a:p>
            <a:pPr marL="287338" indent="-177800">
              <a:lnSpc>
                <a:spcPct val="150000"/>
              </a:lnSpc>
              <a:buFontTx/>
              <a:buChar char="-"/>
              <a:defRPr/>
            </a:pPr>
            <a:r>
              <a:rPr lang="en-US" dirty="0" smtClean="0">
                <a:solidFill>
                  <a:sysClr val="windowText" lastClr="000000"/>
                </a:solidFill>
              </a:rPr>
              <a:t>No store front</a:t>
            </a:r>
          </a:p>
          <a:p>
            <a:pPr marL="287338" indent="-177800">
              <a:lnSpc>
                <a:spcPct val="150000"/>
              </a:lnSpc>
              <a:buFontTx/>
              <a:buChar char="-"/>
              <a:defRPr/>
            </a:pPr>
            <a:r>
              <a:rPr lang="en-US" dirty="0" smtClean="0">
                <a:solidFill>
                  <a:sysClr val="windowText" lastClr="000000"/>
                </a:solidFill>
              </a:rPr>
              <a:t>High flexibility with workforce</a:t>
            </a:r>
          </a:p>
          <a:p>
            <a:pPr defTabSz="965200"/>
            <a:endParaRPr lang="en-US" baseline="0" dirty="0" smtClean="0"/>
          </a:p>
          <a:p>
            <a:pPr defTabSz="965200"/>
            <a:r>
              <a:rPr lang="en-US" baseline="0" dirty="0" smtClean="0"/>
              <a:t>Processes:</a:t>
            </a:r>
          </a:p>
          <a:p>
            <a:pPr marL="287338" indent="-177800">
              <a:lnSpc>
                <a:spcPct val="150000"/>
              </a:lnSpc>
              <a:defRPr/>
            </a:pPr>
            <a:r>
              <a:rPr lang="en-US" dirty="0" smtClean="0">
                <a:solidFill>
                  <a:sysClr val="windowText" lastClr="000000"/>
                </a:solidFill>
              </a:rPr>
              <a:t>-  Not enough demand…yet</a:t>
            </a:r>
          </a:p>
          <a:p>
            <a:pPr marL="287338" indent="-177800">
              <a:lnSpc>
                <a:spcPct val="150000"/>
              </a:lnSpc>
              <a:buFontTx/>
              <a:buChar char="-"/>
              <a:defRPr/>
            </a:pPr>
            <a:r>
              <a:rPr lang="en-US" dirty="0" smtClean="0">
                <a:solidFill>
                  <a:sysClr val="windowText" lastClr="000000"/>
                </a:solidFill>
              </a:rPr>
              <a:t>Demand is variable</a:t>
            </a:r>
          </a:p>
          <a:p>
            <a:pPr marL="287338" indent="-177800">
              <a:lnSpc>
                <a:spcPct val="150000"/>
              </a:lnSpc>
              <a:buFontTx/>
              <a:buChar char="-"/>
              <a:defRPr/>
            </a:pPr>
            <a:r>
              <a:rPr lang="en-US" dirty="0" smtClean="0">
                <a:solidFill>
                  <a:sysClr val="windowText" lastClr="000000"/>
                </a:solidFill>
              </a:rPr>
              <a:t>Make-to-order</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1/18/2013</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5</a:t>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t>Sprinkles is one of their competitors.  It is a high-end chain, serving primarily affluent neighborhoods, but with less customization—see offered menu.  This is the store in Beverly Hills.</a:t>
            </a:r>
          </a:p>
          <a:p>
            <a:endParaRPr lang="en-US" smtClean="0"/>
          </a:p>
          <a:p>
            <a:r>
              <a:rPr lang="en-US" smtClean="0"/>
              <a:t>What is Sparkles and how different</a:t>
            </a:r>
          </a:p>
        </p:txBody>
      </p:sp>
      <p:sp>
        <p:nvSpPr>
          <p:cNvPr id="71684" name="Slide Number Placeholder 3"/>
          <p:cNvSpPr>
            <a:spLocks noGrp="1"/>
          </p:cNvSpPr>
          <p:nvPr>
            <p:ph type="sldNum" sz="quarter" idx="5"/>
          </p:nvPr>
        </p:nvSpPr>
        <p:spPr>
          <a:noFill/>
        </p:spPr>
        <p:txBody>
          <a:bodyPr/>
          <a:lstStyle/>
          <a:p>
            <a:pPr defTabSz="965200"/>
            <a:fld id="{8F1523C4-8CFB-4586-8ED3-449BC8669743}" type="slidenum">
              <a:rPr lang="en-US" smtClean="0"/>
              <a:pPr defTabSz="965200"/>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r>
              <a:rPr lang="en-US" smtClean="0"/>
              <a:t>Let us focus on the first question: rephrased as “Is the custom position viable?”</a:t>
            </a:r>
          </a:p>
        </p:txBody>
      </p:sp>
      <p:sp>
        <p:nvSpPr>
          <p:cNvPr id="72708" name="Slide Number Placeholder 3"/>
          <p:cNvSpPr>
            <a:spLocks noGrp="1"/>
          </p:cNvSpPr>
          <p:nvPr>
            <p:ph type="sldNum" sz="quarter" idx="5"/>
          </p:nvPr>
        </p:nvSpPr>
        <p:spPr>
          <a:noFill/>
        </p:spPr>
        <p:txBody>
          <a:bodyPr/>
          <a:lstStyle/>
          <a:p>
            <a:pPr defTabSz="965200"/>
            <a:fld id="{88E99097-6551-4DE0-91FB-E1F912EA55F8}" type="slidenum">
              <a:rPr lang="en-US" smtClean="0"/>
              <a:pPr defTabSz="965200"/>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65200"/>
            <a:r>
              <a:rPr lang="en-US" smtClean="0"/>
              <a:t>OPNS454 Week 2: Competition, Competencies &amp; Trade-offs</a:t>
            </a:r>
          </a:p>
        </p:txBody>
      </p:sp>
      <p:sp>
        <p:nvSpPr>
          <p:cNvPr id="73731" name="Rectangle 6"/>
          <p:cNvSpPr>
            <a:spLocks noGrp="1" noChangeArrowheads="1"/>
          </p:cNvSpPr>
          <p:nvPr>
            <p:ph type="ftr" sz="quarter" idx="4"/>
          </p:nvPr>
        </p:nvSpPr>
        <p:spPr>
          <a:noFill/>
        </p:spPr>
        <p:txBody>
          <a:bodyPr/>
          <a:lstStyle/>
          <a:p>
            <a:pPr defTabSz="965200"/>
            <a:r>
              <a:rPr lang="en-US" smtClean="0"/>
              <a:t>© Van Mieghem</a:t>
            </a:r>
          </a:p>
        </p:txBody>
      </p:sp>
      <p:sp>
        <p:nvSpPr>
          <p:cNvPr id="73732" name="Rectangle 7"/>
          <p:cNvSpPr>
            <a:spLocks noGrp="1" noChangeArrowheads="1"/>
          </p:cNvSpPr>
          <p:nvPr>
            <p:ph type="sldNum" sz="quarter" idx="5"/>
          </p:nvPr>
        </p:nvSpPr>
        <p:spPr>
          <a:noFill/>
        </p:spPr>
        <p:txBody>
          <a:bodyPr/>
          <a:lstStyle/>
          <a:p>
            <a:pPr defTabSz="965200"/>
            <a:fld id="{7D2997FB-1E78-4D53-9C7B-2AB28F5FA221}" type="slidenum">
              <a:rPr lang="en-US" smtClean="0"/>
              <a:pPr defTabSz="965200"/>
              <a:t>8</a:t>
            </a:fld>
            <a:endParaRPr lang="en-US" smtClean="0"/>
          </a:p>
        </p:txBody>
      </p:sp>
      <p:sp>
        <p:nvSpPr>
          <p:cNvPr id="73733" name="Rectangle 2"/>
          <p:cNvSpPr>
            <a:spLocks noGrp="1" noRot="1" noChangeAspect="1" noChangeArrowheads="1" noTextEdit="1"/>
          </p:cNvSpPr>
          <p:nvPr>
            <p:ph type="sldImg"/>
          </p:nvPr>
        </p:nvSpPr>
        <p:spPr>
          <a:xfrm>
            <a:off x="1481138" y="387350"/>
            <a:ext cx="4357687" cy="3268663"/>
          </a:xfrm>
          <a:solidFill>
            <a:srgbClr val="FFFFFF"/>
          </a:solidFill>
          <a:ln/>
        </p:spPr>
      </p:sp>
      <p:sp>
        <p:nvSpPr>
          <p:cNvPr id="73734" name="Rectangle 3"/>
          <p:cNvSpPr>
            <a:spLocks noGrp="1" noChangeArrowheads="1"/>
          </p:cNvSpPr>
          <p:nvPr>
            <p:ph type="body" idx="1"/>
          </p:nvPr>
        </p:nvSpPr>
        <p:spPr>
          <a:solidFill>
            <a:srgbClr val="FFFFFF"/>
          </a:solidFill>
          <a:ln/>
        </p:spPr>
        <p:txBody>
          <a:bodyPr lIns="96462" tIns="48232" rIns="96462" bIns="48232"/>
          <a:lstStyle/>
          <a:p>
            <a:pPr>
              <a:buFontTx/>
              <a:buChar char="•"/>
            </a:pPr>
            <a:r>
              <a:rPr lang="en-US" smtClean="0"/>
              <a:t>Sometimes you have all the cost data available</a:t>
            </a:r>
          </a:p>
          <a:p>
            <a:pPr>
              <a:buFontTx/>
              <a:buChar char="•"/>
            </a:pPr>
            <a:r>
              <a:rPr lang="en-US" smtClean="0"/>
              <a:t>Otherwise, ideal player model, getting data from machine vendors.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3DE243C-0024-4B8F-A9E3-B2CD0485277C}" type="slidenum">
              <a:rPr lang="en-US"/>
              <a:pPr/>
              <a:t>9</a:t>
            </a:fld>
            <a:endParaRPr lang="en-US"/>
          </a:p>
        </p:txBody>
      </p:sp>
      <p:sp>
        <p:nvSpPr>
          <p:cNvPr id="6146" name="Rectangle 2"/>
          <p:cNvSpPr>
            <a:spLocks noGrp="1" noRot="1" noChangeAspect="1" noChangeArrowheads="1" noTextEdit="1"/>
          </p:cNvSpPr>
          <p:nvPr>
            <p:ph type="sldImg"/>
          </p:nvPr>
        </p:nvSpPr>
        <p:spPr>
          <a:ln/>
        </p:spPr>
      </p:sp>
      <p:sp>
        <p:nvSpPr>
          <p:cNvPr id="6147" name="Rectangle 3"/>
          <p:cNvSpPr>
            <a:spLocks noGrp="1" noChangeArrowheads="1"/>
          </p:cNvSpPr>
          <p:nvPr>
            <p:ph type="body" idx="1"/>
          </p:nvPr>
        </p:nvSpPr>
        <p:spPr/>
        <p:txBody>
          <a:bodyPr/>
          <a:lstStyle/>
          <a:p>
            <a:endParaRPr lang="en-US"/>
          </a:p>
          <a:p>
            <a:r>
              <a:rPr lang="en-US">
                <a:hlinkClick r:id="rId3"/>
              </a:rPr>
              <a:t>http://www.chicagomag.com/Chicago-Magazine/October-2010/Best-Elementary-Schools-Cook-County/</a:t>
            </a:r>
            <a:r>
              <a:rPr lang="en-US"/>
              <a:t> </a:t>
            </a:r>
          </a:p>
          <a:p>
            <a:r>
              <a:rPr lang="en-US"/>
              <a:t>Note that spending data is reported by district. So all schools in District 39 (Wilmette) are stacked up at $7,805.</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5791200" y="6404984"/>
            <a:ext cx="3044952" cy="365760"/>
          </a:xfrm>
          <a:prstGeom prst="rect">
            <a:avLst/>
          </a:prstGeom>
        </p:spPr>
        <p:txBody>
          <a:bodyPr/>
          <a:lstStyle/>
          <a:p>
            <a:fld id="{3A4898B8-C418-4521-8465-3BA655751405}" type="datetimeFigureOut">
              <a:rPr lang="en-US" smtClean="0"/>
              <a:pPr/>
              <a:t>1/18/2013</a:t>
            </a:fld>
            <a:endParaRPr lang="en-US"/>
          </a:p>
        </p:txBody>
      </p:sp>
      <p:sp>
        <p:nvSpPr>
          <p:cNvPr id="17" name="Footer Placeholder 16"/>
          <p:cNvSpPr>
            <a:spLocks noGrp="1"/>
          </p:cNvSpPr>
          <p:nvPr>
            <p:ph type="ftr" sz="quarter" idx="11"/>
          </p:nvPr>
        </p:nvSpPr>
        <p:spPr>
          <a:xfrm>
            <a:off x="304800" y="6410848"/>
            <a:ext cx="3581400" cy="365760"/>
          </a:xfrm>
          <a:prstGeom prst="rect">
            <a:avLst/>
          </a:prstGeom>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a:prstGeom prst="rect">
            <a:avLst/>
          </a:prstGeom>
        </p:spPr>
        <p:txBody>
          <a:bodyPr/>
          <a:lstStyle>
            <a:lvl1pPr>
              <a:defRPr>
                <a:solidFill>
                  <a:schemeClr val="accent3">
                    <a:shade val="75000"/>
                  </a:schemeClr>
                </a:solidFill>
              </a:defRPr>
            </a:lvl1pPr>
          </a:lstStyle>
          <a:p>
            <a:fld id="{20C603B8-908A-4959-AA66-679D757BABE7}"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1/18/2013</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1/18/2013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1/18/2013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1/18/2013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1/18/2013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1/18/2013</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1/18/2013</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1/18/2013</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1/18/2013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1/18/2013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1/18/2013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1/18/2013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1/18/2013</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6"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6" Type="http://schemas.openxmlformats.org/officeDocument/2006/relationships/theme" Target="../theme/theme7.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 id="2147484068"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chemeClr val="accent2"/>
                </a:solidFill>
                <a:latin typeface="Arial" pitchFamily="34" charset="0"/>
              </a:rPr>
              <a:t>Operations </a:t>
            </a:r>
            <a:r>
              <a:rPr lang="en-US" sz="800" i="0" dirty="0">
                <a:solidFill>
                  <a:schemeClr val="accent2"/>
                </a:solidFill>
                <a:latin typeface="Arial" pitchFamily="34" charset="0"/>
              </a:rPr>
              <a:t>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1/18/2013</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1F9BBF32-5465-418D-A795-32376668CDA1}"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05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205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1"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rgbClr val="3333CC"/>
                </a:solidFill>
                <a:latin typeface="Arial" charset="0"/>
                <a:cs typeface="Arial" pitchFamily="34" charset="0"/>
              </a:rPr>
              <a:t>Slide </a:t>
            </a:r>
            <a:fld id="{D979E951-A4D9-4E12-9170-ADB27C17364C}" type="slidenum">
              <a:rPr lang="en-US" sz="800" i="0">
                <a:solidFill>
                  <a:srgbClr val="3333CC"/>
                </a:solidFill>
                <a:latin typeface="Arial" charset="0"/>
                <a:cs typeface="Arial" pitchFamily="34" charset="0"/>
              </a:rPr>
              <a:pPr eaLnBrk="0" hangingPunct="0">
                <a:defRPr/>
              </a:pPr>
              <a:t>‹#›</a:t>
            </a:fld>
            <a:endParaRPr lang="en-US" sz="800" i="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charset="0"/>
                <a:cs typeface="Arial" pitchFamily="34" charset="0"/>
              </a:rPr>
              <a:t>Operations </a:t>
            </a:r>
            <a:r>
              <a:rPr lang="en-US" sz="800" i="0" dirty="0">
                <a:solidFill>
                  <a:srgbClr val="3333CC"/>
                </a:solidFill>
                <a:latin typeface="Arial" charset="0"/>
                <a:cs typeface="Arial" pitchFamily="34" charset="0"/>
              </a:rPr>
              <a:t>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i="0">
              <a:solidFill>
                <a:srgbClr val="000000"/>
              </a:solidFill>
              <a:latin typeface="Arial" charset="0"/>
              <a:cs typeface="Arial" pitchFamily="34" charset="0"/>
            </a:endParaRPr>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83" r:id="rId1"/>
    <p:sldLayoutId id="2147484084" r:id="rId2"/>
    <p:sldLayoutId id="2147484085" r:id="rId3"/>
    <p:sldLayoutId id="2147484086" r:id="rId4"/>
    <p:sldLayoutId id="2147484087" r:id="rId5"/>
    <p:sldLayoutId id="2147484088" r:id="rId6"/>
    <p:sldLayoutId id="2147484089" r:id="rId7"/>
    <p:sldLayoutId id="2147484090" r:id="rId8"/>
    <p:sldLayoutId id="2147484091" r:id="rId9"/>
    <p:sldLayoutId id="2147484092" r:id="rId10"/>
    <p:sldLayoutId id="2147484093" r:id="rId11"/>
    <p:sldLayoutId id="2147484094" r:id="rId12"/>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dirty="0" smtClean="0">
                <a:solidFill>
                  <a:srgbClr val="3333CC"/>
                </a:solidFill>
                <a:latin typeface="Arial" pitchFamily="34" charset="0"/>
              </a:rPr>
              <a:t>Operations </a:t>
            </a:r>
            <a:r>
              <a:rPr lang="en-US" sz="800" i="0" dirty="0">
                <a:solidFill>
                  <a:srgbClr val="3333CC"/>
                </a:solidFill>
                <a:latin typeface="Arial" pitchFamily="34" charset="0"/>
              </a:rPr>
              <a:t>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28.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12.jpe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4.xml"/><Relationship Id="rId1" Type="http://schemas.openxmlformats.org/officeDocument/2006/relationships/video" Target="file:///C:\Users\mjv617\Documents\3MyTeach\454\Video\2010_Dec19_WSJ_Holiday%20Help_people%20vs%20robots.wmv" TargetMode="Externa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9.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8.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8.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652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i="0" dirty="0" smtClean="0">
                <a:solidFill>
                  <a:schemeClr val="bg1"/>
                </a:solidFill>
                <a:latin typeface="Garamond" pitchFamily="18" charset="0"/>
              </a:rPr>
              <a:t>(3</a:t>
            </a:r>
            <a:r>
              <a:rPr lang="en-US" sz="3600" i="0" dirty="0" smtClean="0">
                <a:solidFill>
                  <a:schemeClr val="bg1"/>
                </a:solidFill>
                <a:latin typeface="Garamond" pitchFamily="18" charset="0"/>
              </a:rPr>
              <a:t>)</a:t>
            </a:r>
            <a:endParaRPr lang="en-US" sz="3600" i="0" dirty="0">
              <a:solidFill>
                <a:schemeClr val="bg1"/>
              </a:solidFill>
              <a:latin typeface="Garamond" pitchFamily="18" charset="0"/>
            </a:endParaRPr>
          </a:p>
          <a:p>
            <a:pPr algn="ctr" eaLnBrk="0" hangingPunct="0">
              <a:spcBef>
                <a:spcPct val="50000"/>
              </a:spcBef>
            </a:pPr>
            <a:r>
              <a:rPr lang="en-US" sz="3600" i="0" dirty="0">
                <a:solidFill>
                  <a:srgbClr val="FF3300"/>
                </a:solidFill>
                <a:latin typeface="Garamond" pitchFamily="18" charset="0"/>
              </a:rPr>
              <a:t>Competition, Competencies &amp; Trade-offs</a:t>
            </a: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9"/>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endParaRPr lang="en-US" sz="2000"/>
          </a:p>
        </p:txBody>
      </p:sp>
      <p:sp>
        <p:nvSpPr>
          <p:cNvPr id="16387" name="Rectangle 20"/>
          <p:cNvSpPr>
            <a:spLocks noGrp="1" noChangeArrowheads="1"/>
          </p:cNvSpPr>
          <p:nvPr>
            <p:ph type="title"/>
          </p:nvPr>
        </p:nvSpPr>
        <p:spPr/>
        <p:txBody>
          <a:bodyPr/>
          <a:lstStyle/>
          <a:p>
            <a:r>
              <a:rPr lang="en-US" smtClean="0"/>
              <a:t>Differentiation </a:t>
            </a:r>
            <a:r>
              <a:rPr lang="en-US" i="1" smtClean="0"/>
              <a:t>X </a:t>
            </a:r>
            <a:r>
              <a:rPr lang="en-US" smtClean="0"/>
              <a:t>vs. Low Cost </a:t>
            </a:r>
            <a:r>
              <a:rPr lang="en-US" i="1" smtClean="0"/>
              <a:t>C</a:t>
            </a:r>
            <a:r>
              <a:rPr lang="en-US" smtClean="0"/>
              <a:t> Strategy:</a:t>
            </a:r>
            <a:r>
              <a:rPr lang="en-US" i="1" smtClean="0"/>
              <a:t/>
            </a:r>
            <a:br>
              <a:rPr lang="en-US" i="1" smtClean="0"/>
            </a:br>
            <a:r>
              <a:rPr lang="en-US" i="1" smtClean="0"/>
              <a:t> Measuring operational efficiency OE</a:t>
            </a:r>
          </a:p>
        </p:txBody>
      </p:sp>
      <p:sp>
        <p:nvSpPr>
          <p:cNvPr id="16388" name="Rectangle 55"/>
          <p:cNvSpPr>
            <a:spLocks noGrp="1" noChangeArrowheads="1"/>
          </p:cNvSpPr>
          <p:nvPr>
            <p:ph type="body" sz="half" idx="4294967295"/>
          </p:nvPr>
        </p:nvSpPr>
        <p:spPr>
          <a:xfrm>
            <a:off x="0" y="1114425"/>
            <a:ext cx="8229600" cy="2625725"/>
          </a:xfrm>
        </p:spPr>
        <p:txBody>
          <a:bodyPr/>
          <a:lstStyle/>
          <a:p>
            <a:r>
              <a:rPr lang="en-US" sz="1800" smtClean="0"/>
              <a:t>Consider two hypothetical examples:</a:t>
            </a:r>
          </a:p>
          <a:p>
            <a:pPr lvl="1"/>
            <a:r>
              <a:rPr lang="en-US" sz="1600" smtClean="0"/>
              <a:t>Break-up </a:t>
            </a:r>
            <a:r>
              <a:rPr lang="en-US" sz="1600" smtClean="0">
                <a:latin typeface="Symbol" pitchFamily="18" charset="2"/>
              </a:rPr>
              <a:t>D</a:t>
            </a:r>
            <a:r>
              <a:rPr lang="en-US" sz="1600" i="1" smtClean="0"/>
              <a:t>C</a:t>
            </a:r>
            <a:r>
              <a:rPr lang="en-US" sz="1600" smtClean="0"/>
              <a:t> into a strategy component </a:t>
            </a:r>
            <a:r>
              <a:rPr lang="en-US" sz="1600" smtClean="0">
                <a:latin typeface="Symbol" pitchFamily="18" charset="2"/>
              </a:rPr>
              <a:t>D</a:t>
            </a:r>
            <a:r>
              <a:rPr lang="en-US" sz="1600" i="1" smtClean="0"/>
              <a:t>C</a:t>
            </a:r>
            <a:r>
              <a:rPr lang="en-US" sz="1600" i="1" baseline="-25000" smtClean="0"/>
              <a:t>S</a:t>
            </a:r>
            <a:r>
              <a:rPr lang="en-US" sz="1600" smtClean="0"/>
              <a:t> and an inefficient component </a:t>
            </a:r>
            <a:r>
              <a:rPr lang="en-US" sz="1600" smtClean="0">
                <a:latin typeface="Symbol" pitchFamily="18" charset="2"/>
              </a:rPr>
              <a:t>D</a:t>
            </a:r>
            <a:r>
              <a:rPr lang="en-US" sz="1600" i="1" smtClean="0"/>
              <a:t>C</a:t>
            </a:r>
            <a:r>
              <a:rPr lang="en-US" sz="1600" i="1" baseline="-25000" smtClean="0"/>
              <a:t>OE</a:t>
            </a:r>
          </a:p>
        </p:txBody>
      </p:sp>
      <p:grpSp>
        <p:nvGrpSpPr>
          <p:cNvPr id="16389" name="Group 63"/>
          <p:cNvGrpSpPr>
            <a:grpSpLocks/>
          </p:cNvGrpSpPr>
          <p:nvPr/>
        </p:nvGrpSpPr>
        <p:grpSpPr bwMode="auto">
          <a:xfrm>
            <a:off x="342900" y="2063750"/>
            <a:ext cx="4114800" cy="3184525"/>
            <a:chOff x="216" y="1300"/>
            <a:chExt cx="2592" cy="2006"/>
          </a:xfrm>
        </p:grpSpPr>
        <p:sp>
          <p:nvSpPr>
            <p:cNvPr id="16411" name="Rectangle 61"/>
            <p:cNvSpPr>
              <a:spLocks noChangeArrowheads="1"/>
            </p:cNvSpPr>
            <p:nvPr/>
          </p:nvSpPr>
          <p:spPr bwMode="auto">
            <a:xfrm>
              <a:off x="514"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412" name="Group 59"/>
            <p:cNvGrpSpPr>
              <a:grpSpLocks/>
            </p:cNvGrpSpPr>
            <p:nvPr/>
          </p:nvGrpSpPr>
          <p:grpSpPr bwMode="auto">
            <a:xfrm>
              <a:off x="216" y="1300"/>
              <a:ext cx="2592" cy="2006"/>
              <a:chOff x="411" y="1244"/>
              <a:chExt cx="2202" cy="1811"/>
            </a:xfrm>
          </p:grpSpPr>
          <p:sp>
            <p:nvSpPr>
              <p:cNvPr id="16413" name="Arc 57"/>
              <p:cNvSpPr>
                <a:spLocks/>
              </p:cNvSpPr>
              <p:nvPr/>
            </p:nvSpPr>
            <p:spPr bwMode="auto">
              <a:xfrm>
                <a:off x="669" y="1718"/>
                <a:ext cx="1195" cy="105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6414" name="Text Box 22"/>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15" name="Line 23"/>
              <p:cNvSpPr>
                <a:spLocks noChangeShapeType="1"/>
              </p:cNvSpPr>
              <p:nvPr/>
            </p:nvSpPr>
            <p:spPr bwMode="auto">
              <a:xfrm>
                <a:off x="644"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6" name="Line 24"/>
              <p:cNvSpPr>
                <a:spLocks noChangeShapeType="1"/>
              </p:cNvSpPr>
              <p:nvPr/>
            </p:nvSpPr>
            <p:spPr bwMode="auto">
              <a:xfrm flipV="1">
                <a:off x="662"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417" name="Freeform 25"/>
              <p:cNvSpPr>
                <a:spLocks/>
              </p:cNvSpPr>
              <p:nvPr/>
            </p:nvSpPr>
            <p:spPr bwMode="auto">
              <a:xfrm>
                <a:off x="634"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418" name="Rectangle 26"/>
              <p:cNvSpPr>
                <a:spLocks noChangeArrowheads="1"/>
              </p:cNvSpPr>
              <p:nvPr/>
            </p:nvSpPr>
            <p:spPr bwMode="auto">
              <a:xfrm>
                <a:off x="1297"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419" name="Rectangle 27"/>
              <p:cNvSpPr>
                <a:spLocks noChangeArrowheads="1"/>
              </p:cNvSpPr>
              <p:nvPr/>
            </p:nvSpPr>
            <p:spPr bwMode="auto">
              <a:xfrm>
                <a:off x="411"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20" name="Rectangle 28"/>
              <p:cNvSpPr>
                <a:spLocks noChangeArrowheads="1"/>
              </p:cNvSpPr>
              <p:nvPr/>
            </p:nvSpPr>
            <p:spPr bwMode="auto">
              <a:xfrm>
                <a:off x="633"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21" name="Oval 29"/>
              <p:cNvSpPr>
                <a:spLocks noChangeArrowheads="1"/>
              </p:cNvSpPr>
              <p:nvPr/>
            </p:nvSpPr>
            <p:spPr bwMode="auto">
              <a:xfrm>
                <a:off x="900"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22" name="Rectangle 30"/>
              <p:cNvSpPr>
                <a:spLocks noChangeArrowheads="1"/>
              </p:cNvSpPr>
              <p:nvPr/>
            </p:nvSpPr>
            <p:spPr bwMode="auto">
              <a:xfrm>
                <a:off x="1795"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23" name="Oval 31"/>
              <p:cNvSpPr>
                <a:spLocks noChangeArrowheads="1"/>
              </p:cNvSpPr>
              <p:nvPr/>
            </p:nvSpPr>
            <p:spPr bwMode="auto">
              <a:xfrm>
                <a:off x="1781"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24" name="Text Box 32"/>
              <p:cNvSpPr txBox="1">
                <a:spLocks noChangeArrowheads="1"/>
              </p:cNvSpPr>
              <p:nvPr/>
            </p:nvSpPr>
            <p:spPr bwMode="auto">
              <a:xfrm>
                <a:off x="619"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25" name="Text Box 33"/>
              <p:cNvSpPr txBox="1">
                <a:spLocks noChangeArrowheads="1"/>
              </p:cNvSpPr>
              <p:nvPr/>
            </p:nvSpPr>
            <p:spPr bwMode="auto">
              <a:xfrm>
                <a:off x="2338"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26" name="Line 34"/>
              <p:cNvSpPr>
                <a:spLocks noChangeShapeType="1"/>
              </p:cNvSpPr>
              <p:nvPr/>
            </p:nvSpPr>
            <p:spPr bwMode="auto">
              <a:xfrm>
                <a:off x="934"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27" name="Line 35"/>
              <p:cNvSpPr>
                <a:spLocks noChangeShapeType="1"/>
              </p:cNvSpPr>
              <p:nvPr/>
            </p:nvSpPr>
            <p:spPr bwMode="auto">
              <a:xfrm>
                <a:off x="934"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28" name="Text Box 36"/>
              <p:cNvSpPr txBox="1">
                <a:spLocks noChangeArrowheads="1"/>
              </p:cNvSpPr>
              <p:nvPr/>
            </p:nvSpPr>
            <p:spPr bwMode="auto">
              <a:xfrm>
                <a:off x="1218"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29" name="Text Box 37"/>
              <p:cNvSpPr txBox="1">
                <a:spLocks noChangeArrowheads="1"/>
              </p:cNvSpPr>
              <p:nvPr/>
            </p:nvSpPr>
            <p:spPr bwMode="auto">
              <a:xfrm>
                <a:off x="934"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grpSp>
      </p:grpSp>
      <p:grpSp>
        <p:nvGrpSpPr>
          <p:cNvPr id="4" name="Group 64"/>
          <p:cNvGrpSpPr>
            <a:grpSpLocks/>
          </p:cNvGrpSpPr>
          <p:nvPr/>
        </p:nvGrpSpPr>
        <p:grpSpPr bwMode="auto">
          <a:xfrm>
            <a:off x="4802188" y="2063750"/>
            <a:ext cx="4114800" cy="3184525"/>
            <a:chOff x="3025" y="1300"/>
            <a:chExt cx="2592" cy="2006"/>
          </a:xfrm>
        </p:grpSpPr>
        <p:sp>
          <p:nvSpPr>
            <p:cNvPr id="16392" name="Rectangle 62"/>
            <p:cNvSpPr>
              <a:spLocks noChangeArrowheads="1"/>
            </p:cNvSpPr>
            <p:nvPr/>
          </p:nvSpPr>
          <p:spPr bwMode="auto">
            <a:xfrm>
              <a:off x="3310" y="1534"/>
              <a:ext cx="2285" cy="1486"/>
            </a:xfrm>
            <a:prstGeom prst="rect">
              <a:avLst/>
            </a:prstGeom>
            <a:solidFill>
              <a:srgbClr val="CCECFF"/>
            </a:solidFill>
            <a:ln w="9525" algn="ctr">
              <a:noFill/>
              <a:prstDash val="dash"/>
              <a:miter lim="800000"/>
              <a:headEnd/>
              <a:tailEnd/>
            </a:ln>
          </p:spPr>
          <p:txBody>
            <a:bodyPr anchor="ctr">
              <a:spAutoFit/>
            </a:bodyPr>
            <a:lstStyle/>
            <a:p>
              <a:endParaRPr lang="en-US"/>
            </a:p>
          </p:txBody>
        </p:sp>
        <p:grpSp>
          <p:nvGrpSpPr>
            <p:cNvPr id="16393" name="Group 60"/>
            <p:cNvGrpSpPr>
              <a:grpSpLocks/>
            </p:cNvGrpSpPr>
            <p:nvPr/>
          </p:nvGrpSpPr>
          <p:grpSpPr bwMode="auto">
            <a:xfrm>
              <a:off x="3025" y="1300"/>
              <a:ext cx="2592" cy="2006"/>
              <a:chOff x="3220" y="1244"/>
              <a:chExt cx="2202" cy="1811"/>
            </a:xfrm>
          </p:grpSpPr>
          <p:sp>
            <p:nvSpPr>
              <p:cNvPr id="16394" name="Text Box 39"/>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395" name="Line 40"/>
              <p:cNvSpPr>
                <a:spLocks noChangeShapeType="1"/>
              </p:cNvSpPr>
              <p:nvPr/>
            </p:nvSpPr>
            <p:spPr bwMode="auto">
              <a:xfrm>
                <a:off x="3453" y="2802"/>
                <a:ext cx="1969"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6" name="Line 41"/>
              <p:cNvSpPr>
                <a:spLocks noChangeShapeType="1"/>
              </p:cNvSpPr>
              <p:nvPr/>
            </p:nvSpPr>
            <p:spPr bwMode="auto">
              <a:xfrm flipV="1">
                <a:off x="3471" y="1487"/>
                <a:ext cx="0" cy="132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6397" name="Freeform 42"/>
              <p:cNvSpPr>
                <a:spLocks/>
              </p:cNvSpPr>
              <p:nvPr/>
            </p:nvSpPr>
            <p:spPr bwMode="auto">
              <a:xfrm>
                <a:off x="3443" y="1454"/>
                <a:ext cx="56" cy="43"/>
              </a:xfrm>
              <a:custGeom>
                <a:avLst/>
                <a:gdLst>
                  <a:gd name="T0" fmla="*/ 0 w 79"/>
                  <a:gd name="T1" fmla="*/ 10 h 58"/>
                  <a:gd name="T2" fmla="*/ 10 w 79"/>
                  <a:gd name="T3" fmla="*/ 10 h 58"/>
                  <a:gd name="T4" fmla="*/ 5 w 79"/>
                  <a:gd name="T5" fmla="*/ 0 h 58"/>
                  <a:gd name="T6" fmla="*/ 0 w 79"/>
                  <a:gd name="T7" fmla="*/ 10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6398" name="Rectangle 43"/>
              <p:cNvSpPr>
                <a:spLocks noChangeArrowheads="1"/>
              </p:cNvSpPr>
              <p:nvPr/>
            </p:nvSpPr>
            <p:spPr bwMode="auto">
              <a:xfrm>
                <a:off x="4106" y="2890"/>
                <a:ext cx="476" cy="16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a:solidFill>
                      <a:srgbClr val="000000"/>
                    </a:solidFill>
                  </a:rPr>
                  <a:t>Price/Cost</a:t>
                </a:r>
              </a:p>
            </p:txBody>
          </p:sp>
          <p:sp>
            <p:nvSpPr>
              <p:cNvPr id="16399" name="Rectangle 44"/>
              <p:cNvSpPr>
                <a:spLocks noChangeArrowheads="1"/>
              </p:cNvSpPr>
              <p:nvPr/>
            </p:nvSpPr>
            <p:spPr bwMode="auto">
              <a:xfrm>
                <a:off x="3220" y="1244"/>
                <a:ext cx="624" cy="278"/>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000000"/>
                    </a:solidFill>
                  </a:rPr>
                  <a:t>Differentiation</a:t>
                </a:r>
              </a:p>
              <a:p>
                <a:pPr defTabSz="762000" eaLnBrk="0" hangingPunct="0"/>
                <a:r>
                  <a:rPr lang="en-US" sz="1300">
                    <a:solidFill>
                      <a:srgbClr val="000000"/>
                    </a:solidFill>
                  </a:rPr>
                  <a:t>X</a:t>
                </a:r>
              </a:p>
            </p:txBody>
          </p:sp>
          <p:sp>
            <p:nvSpPr>
              <p:cNvPr id="16400" name="Rectangle 45"/>
              <p:cNvSpPr>
                <a:spLocks noChangeArrowheads="1"/>
              </p:cNvSpPr>
              <p:nvPr/>
            </p:nvSpPr>
            <p:spPr bwMode="auto">
              <a:xfrm>
                <a:off x="3442" y="1557"/>
                <a:ext cx="176"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chemeClr val="accent2"/>
                    </a:solidFill>
                  </a:rPr>
                  <a:t>us</a:t>
                </a:r>
              </a:p>
            </p:txBody>
          </p:sp>
          <p:sp>
            <p:nvSpPr>
              <p:cNvPr id="16401" name="Oval 46"/>
              <p:cNvSpPr>
                <a:spLocks noChangeArrowheads="1"/>
              </p:cNvSpPr>
              <p:nvPr/>
            </p:nvSpPr>
            <p:spPr bwMode="auto">
              <a:xfrm>
                <a:off x="3709" y="1714"/>
                <a:ext cx="68" cy="71"/>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6402" name="Rectangle 47"/>
              <p:cNvSpPr>
                <a:spLocks noChangeArrowheads="1"/>
              </p:cNvSpPr>
              <p:nvPr/>
            </p:nvSpPr>
            <p:spPr bwMode="auto">
              <a:xfrm>
                <a:off x="4604" y="2483"/>
                <a:ext cx="265" cy="165"/>
              </a:xfrm>
              <a:prstGeom prst="rect">
                <a:avLst/>
              </a:prstGeom>
              <a:noFill/>
              <a:ln w="9525">
                <a:noFill/>
                <a:miter lim="800000"/>
                <a:headEnd/>
                <a:tailEnd/>
              </a:ln>
            </p:spPr>
            <p:txBody>
              <a:bodyPr wrap="none" lIns="92075" tIns="46038" rIns="92075" bIns="46038">
                <a:spAutoFit/>
              </a:bodyPr>
              <a:lstStyle/>
              <a:p>
                <a:pPr defTabSz="762000" eaLnBrk="0" hangingPunct="0"/>
                <a:r>
                  <a:rPr lang="en-US" sz="1300">
                    <a:solidFill>
                      <a:srgbClr val="FF0000"/>
                    </a:solidFill>
                  </a:rPr>
                  <a:t>rival</a:t>
                </a:r>
              </a:p>
            </p:txBody>
          </p:sp>
          <p:sp>
            <p:nvSpPr>
              <p:cNvPr id="16403" name="Oval 48"/>
              <p:cNvSpPr>
                <a:spLocks noChangeArrowheads="1"/>
              </p:cNvSpPr>
              <p:nvPr/>
            </p:nvSpPr>
            <p:spPr bwMode="auto">
              <a:xfrm>
                <a:off x="4590" y="2427"/>
                <a:ext cx="68" cy="71"/>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6404" name="Text Box 49"/>
              <p:cNvSpPr txBox="1">
                <a:spLocks noChangeArrowheads="1"/>
              </p:cNvSpPr>
              <p:nvPr/>
            </p:nvSpPr>
            <p:spPr bwMode="auto">
              <a:xfrm>
                <a:off x="3428" y="2896"/>
                <a:ext cx="180" cy="156"/>
              </a:xfrm>
              <a:prstGeom prst="rect">
                <a:avLst/>
              </a:prstGeom>
              <a:noFill/>
              <a:ln w="9525">
                <a:noFill/>
                <a:miter lim="800000"/>
                <a:headEnd/>
                <a:tailEnd/>
              </a:ln>
            </p:spPr>
            <p:txBody>
              <a:bodyPr wrap="none">
                <a:spAutoFit/>
              </a:bodyPr>
              <a:lstStyle/>
              <a:p>
                <a:pPr eaLnBrk="0" hangingPunct="0"/>
                <a:r>
                  <a:rPr lang="en-US" sz="1200"/>
                  <a:t>Hi</a:t>
                </a:r>
              </a:p>
            </p:txBody>
          </p:sp>
          <p:sp>
            <p:nvSpPr>
              <p:cNvPr id="16405" name="Text Box 50"/>
              <p:cNvSpPr txBox="1">
                <a:spLocks noChangeArrowheads="1"/>
              </p:cNvSpPr>
              <p:nvPr/>
            </p:nvSpPr>
            <p:spPr bwMode="auto">
              <a:xfrm>
                <a:off x="5147" y="2896"/>
                <a:ext cx="189" cy="156"/>
              </a:xfrm>
              <a:prstGeom prst="rect">
                <a:avLst/>
              </a:prstGeom>
              <a:noFill/>
              <a:ln w="9525">
                <a:noFill/>
                <a:miter lim="800000"/>
                <a:headEnd/>
                <a:tailEnd/>
              </a:ln>
            </p:spPr>
            <p:txBody>
              <a:bodyPr wrap="none">
                <a:spAutoFit/>
              </a:bodyPr>
              <a:lstStyle/>
              <a:p>
                <a:pPr eaLnBrk="0" hangingPunct="0"/>
                <a:r>
                  <a:rPr lang="en-US" sz="1200"/>
                  <a:t>Lo</a:t>
                </a:r>
              </a:p>
            </p:txBody>
          </p:sp>
          <p:sp>
            <p:nvSpPr>
              <p:cNvPr id="16406" name="Line 51"/>
              <p:cNvSpPr>
                <a:spLocks noChangeShapeType="1"/>
              </p:cNvSpPr>
              <p:nvPr/>
            </p:nvSpPr>
            <p:spPr bwMode="auto">
              <a:xfrm>
                <a:off x="3743" y="1785"/>
                <a:ext cx="0" cy="677"/>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6407" name="Line 52"/>
              <p:cNvSpPr>
                <a:spLocks noChangeShapeType="1"/>
              </p:cNvSpPr>
              <p:nvPr/>
            </p:nvSpPr>
            <p:spPr bwMode="auto">
              <a:xfrm>
                <a:off x="3743" y="2462"/>
                <a:ext cx="82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6408" name="Text Box 53"/>
              <p:cNvSpPr txBox="1">
                <a:spLocks noChangeArrowheads="1"/>
              </p:cNvSpPr>
              <p:nvPr/>
            </p:nvSpPr>
            <p:spPr bwMode="auto">
              <a:xfrm>
                <a:off x="4027" y="2504"/>
                <a:ext cx="203"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C</a:t>
                </a:r>
              </a:p>
            </p:txBody>
          </p:sp>
          <p:sp>
            <p:nvSpPr>
              <p:cNvPr id="16409" name="Text Box 54"/>
              <p:cNvSpPr txBox="1">
                <a:spLocks noChangeArrowheads="1"/>
              </p:cNvSpPr>
              <p:nvPr/>
            </p:nvSpPr>
            <p:spPr bwMode="auto">
              <a:xfrm>
                <a:off x="3743" y="2143"/>
                <a:ext cx="199" cy="156"/>
              </a:xfrm>
              <a:prstGeom prst="rect">
                <a:avLst/>
              </a:prstGeom>
              <a:noFill/>
              <a:ln w="9525">
                <a:noFill/>
                <a:miter lim="800000"/>
                <a:headEnd/>
                <a:tailEnd/>
              </a:ln>
            </p:spPr>
            <p:txBody>
              <a:bodyPr wrap="none">
                <a:spAutoFit/>
              </a:bodyPr>
              <a:lstStyle/>
              <a:p>
                <a:pPr eaLnBrk="0" hangingPunct="0"/>
                <a:r>
                  <a:rPr lang="en-US" sz="1200">
                    <a:latin typeface="Symbol" pitchFamily="18" charset="2"/>
                  </a:rPr>
                  <a:t>D</a:t>
                </a:r>
                <a:r>
                  <a:rPr lang="en-US" sz="1200"/>
                  <a:t>X</a:t>
                </a:r>
              </a:p>
            </p:txBody>
          </p:sp>
          <p:sp>
            <p:nvSpPr>
              <p:cNvPr id="16410" name="Arc 58"/>
              <p:cNvSpPr>
                <a:spLocks/>
              </p:cNvSpPr>
              <p:nvPr/>
            </p:nvSpPr>
            <p:spPr bwMode="auto">
              <a:xfrm>
                <a:off x="3479" y="1522"/>
                <a:ext cx="1195" cy="125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grpSp>
      </p:grpSp>
      <p:sp>
        <p:nvSpPr>
          <p:cNvPr id="16391" name="Rectangle 65"/>
          <p:cNvSpPr>
            <a:spLocks noChangeArrowheads="1"/>
          </p:cNvSpPr>
          <p:nvPr/>
        </p:nvSpPr>
        <p:spPr bwMode="auto">
          <a:xfrm>
            <a:off x="2333625" y="3211513"/>
            <a:ext cx="808038" cy="336550"/>
          </a:xfrm>
          <a:prstGeom prst="rect">
            <a:avLst/>
          </a:prstGeom>
          <a:noFill/>
          <a:ln w="9525" algn="ctr">
            <a:noFill/>
            <a:prstDash val="dash"/>
            <a:miter lim="800000"/>
            <a:headEnd/>
            <a:tailEnd/>
          </a:ln>
        </p:spPr>
        <p:txBody>
          <a:bodyPr wrap="none">
            <a:spAutoFit/>
          </a:bodyPr>
          <a:lstStyle/>
          <a:p>
            <a:r>
              <a:rPr lang="en-US" sz="1600">
                <a:solidFill>
                  <a:srgbClr val="008000"/>
                </a:solidFill>
              </a:rPr>
              <a:t>frontier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053"/>
          <p:cNvSpPr>
            <a:spLocks noChangeArrowheads="1"/>
          </p:cNvSpPr>
          <p:nvPr/>
        </p:nvSpPr>
        <p:spPr bwMode="auto">
          <a:xfrm>
            <a:off x="2593975" y="2058988"/>
            <a:ext cx="4343400" cy="2854325"/>
          </a:xfrm>
          <a:prstGeom prst="rect">
            <a:avLst/>
          </a:prstGeom>
          <a:solidFill>
            <a:srgbClr val="CCECFF"/>
          </a:solidFill>
          <a:ln w="9525" algn="ctr">
            <a:noFill/>
            <a:prstDash val="dash"/>
            <a:miter lim="800000"/>
            <a:headEnd/>
            <a:tailEnd/>
          </a:ln>
        </p:spPr>
        <p:txBody>
          <a:bodyPr wrap="none" anchor="ctr">
            <a:spAutoFit/>
          </a:bodyPr>
          <a:lstStyle/>
          <a:p>
            <a:endParaRPr lang="en-US"/>
          </a:p>
        </p:txBody>
      </p:sp>
      <p:sp>
        <p:nvSpPr>
          <p:cNvPr id="17411" name="Rectangle 205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Given processes and practices (@ designed volume) yield trade-off curves</a:t>
            </a:r>
          </a:p>
        </p:txBody>
      </p:sp>
      <p:sp>
        <p:nvSpPr>
          <p:cNvPr id="108547" name="Rectangle 3"/>
          <p:cNvSpPr>
            <a:spLocks noGrp="1" noChangeArrowheads="1"/>
          </p:cNvSpPr>
          <p:nvPr>
            <p:ph idx="4294967295"/>
          </p:nvPr>
        </p:nvSpPr>
        <p:spPr>
          <a:xfrm>
            <a:off x="0" y="5715000"/>
            <a:ext cx="7772400" cy="762000"/>
          </a:xfrm>
        </p:spPr>
        <p:txBody>
          <a:bodyPr/>
          <a:lstStyle/>
          <a:p>
            <a:r>
              <a:rPr lang="en-US" sz="1800" smtClean="0"/>
              <a:t>Q: </a:t>
            </a:r>
            <a:r>
              <a:rPr lang="en-US" sz="1800" i="1" smtClean="0"/>
              <a:t>What is a trade-off curve?</a:t>
            </a:r>
            <a:endParaRPr lang="en-US" sz="1800" smtClean="0"/>
          </a:p>
          <a:p>
            <a:r>
              <a:rPr lang="en-US" sz="1800" smtClean="0"/>
              <a:t>Q: </a:t>
            </a:r>
            <a:r>
              <a:rPr lang="en-US" sz="1800" i="1" smtClean="0"/>
              <a:t>Where is the frontier here?</a:t>
            </a:r>
          </a:p>
        </p:txBody>
      </p:sp>
      <p:grpSp>
        <p:nvGrpSpPr>
          <p:cNvPr id="17413" name="Group 29"/>
          <p:cNvGrpSpPr>
            <a:grpSpLocks/>
          </p:cNvGrpSpPr>
          <p:nvPr/>
        </p:nvGrpSpPr>
        <p:grpSpPr bwMode="auto">
          <a:xfrm>
            <a:off x="1520825" y="1371600"/>
            <a:ext cx="5413375" cy="4146550"/>
            <a:chOff x="958" y="864"/>
            <a:chExt cx="3410" cy="2612"/>
          </a:xfrm>
        </p:grpSpPr>
        <p:sp>
          <p:nvSpPr>
            <p:cNvPr id="17414" name="Text Box 5"/>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15" name="Line 6"/>
            <p:cNvSpPr>
              <a:spLocks noChangeShapeType="1"/>
            </p:cNvSpPr>
            <p:nvPr/>
          </p:nvSpPr>
          <p:spPr bwMode="auto">
            <a:xfrm>
              <a:off x="1607" y="3098"/>
              <a:ext cx="2761"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6" name="Line 7"/>
            <p:cNvSpPr>
              <a:spLocks noChangeShapeType="1"/>
            </p:cNvSpPr>
            <p:nvPr/>
          </p:nvSpPr>
          <p:spPr bwMode="auto">
            <a:xfrm flipV="1">
              <a:off x="1633" y="1326"/>
              <a:ext cx="0" cy="1784"/>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7417" name="Freeform 8"/>
            <p:cNvSpPr>
              <a:spLocks/>
            </p:cNvSpPr>
            <p:nvPr/>
          </p:nvSpPr>
          <p:spPr bwMode="auto">
            <a:xfrm>
              <a:off x="1593" y="1282"/>
              <a:ext cx="79" cy="58"/>
            </a:xfrm>
            <a:custGeom>
              <a:avLst/>
              <a:gdLst>
                <a:gd name="T0" fmla="*/ 0 w 79"/>
                <a:gd name="T1" fmla="*/ 57 h 58"/>
                <a:gd name="T2" fmla="*/ 78 w 79"/>
                <a:gd name="T3" fmla="*/ 57 h 58"/>
                <a:gd name="T4" fmla="*/ 40 w 79"/>
                <a:gd name="T5" fmla="*/ 0 h 58"/>
                <a:gd name="T6" fmla="*/ 0 w 79"/>
                <a:gd name="T7" fmla="*/ 5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7418" name="Rectangle 9"/>
            <p:cNvSpPr>
              <a:spLocks noChangeArrowheads="1"/>
            </p:cNvSpPr>
            <p:nvPr/>
          </p:nvSpPr>
          <p:spPr bwMode="auto">
            <a:xfrm>
              <a:off x="2644" y="3216"/>
              <a:ext cx="424" cy="260"/>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2100">
                  <a:solidFill>
                    <a:srgbClr val="000000"/>
                  </a:solidFill>
                </a:rPr>
                <a:t>Cost</a:t>
              </a:r>
            </a:p>
          </p:txBody>
        </p:sp>
        <p:sp>
          <p:nvSpPr>
            <p:cNvPr id="17419" name="Rectangle 10"/>
            <p:cNvSpPr>
              <a:spLocks noChangeArrowheads="1"/>
            </p:cNvSpPr>
            <p:nvPr/>
          </p:nvSpPr>
          <p:spPr bwMode="auto">
            <a:xfrm>
              <a:off x="958" y="864"/>
              <a:ext cx="130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Differentiation X </a:t>
              </a:r>
            </a:p>
          </p:txBody>
        </p:sp>
        <p:sp>
          <p:nvSpPr>
            <p:cNvPr id="17420" name="Rectangle 11"/>
            <p:cNvSpPr>
              <a:spLocks noChangeArrowheads="1"/>
            </p:cNvSpPr>
            <p:nvPr/>
          </p:nvSpPr>
          <p:spPr bwMode="auto">
            <a:xfrm>
              <a:off x="1824" y="1248"/>
              <a:ext cx="265"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chemeClr val="accent2"/>
                  </a:solidFill>
                </a:rPr>
                <a:t>us</a:t>
              </a:r>
            </a:p>
          </p:txBody>
        </p:sp>
        <p:sp>
          <p:nvSpPr>
            <p:cNvPr id="17421" name="Oval 12"/>
            <p:cNvSpPr>
              <a:spLocks noChangeArrowheads="1"/>
            </p:cNvSpPr>
            <p:nvPr/>
          </p:nvSpPr>
          <p:spPr bwMode="auto">
            <a:xfrm>
              <a:off x="1966" y="1632"/>
              <a:ext cx="96" cy="96"/>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7422" name="Rectangle 13"/>
            <p:cNvSpPr>
              <a:spLocks noChangeArrowheads="1"/>
            </p:cNvSpPr>
            <p:nvPr/>
          </p:nvSpPr>
          <p:spPr bwMode="auto">
            <a:xfrm>
              <a:off x="3888" y="2784"/>
              <a:ext cx="434" cy="26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FF0000"/>
                  </a:solidFill>
                </a:rPr>
                <a:t>rival</a:t>
              </a:r>
            </a:p>
          </p:txBody>
        </p:sp>
        <p:sp>
          <p:nvSpPr>
            <p:cNvPr id="17423" name="Oval 14"/>
            <p:cNvSpPr>
              <a:spLocks noChangeArrowheads="1"/>
            </p:cNvSpPr>
            <p:nvPr/>
          </p:nvSpPr>
          <p:spPr bwMode="auto">
            <a:xfrm>
              <a:off x="3201" y="2592"/>
              <a:ext cx="96" cy="96"/>
            </a:xfrm>
            <a:prstGeom prst="ellipse">
              <a:avLst/>
            </a:prstGeom>
            <a:solidFill>
              <a:srgbClr val="FF0000"/>
            </a:solidFill>
            <a:ln w="12700">
              <a:solidFill>
                <a:srgbClr val="FF0000"/>
              </a:solidFill>
              <a:round/>
              <a:headEnd type="none" w="sm" len="sm"/>
              <a:tailEnd type="none" w="sm" len="sm"/>
            </a:ln>
          </p:spPr>
          <p:txBody>
            <a:bodyPr wrap="none" anchor="ctr"/>
            <a:lstStyle/>
            <a:p>
              <a:endParaRPr lang="en-US"/>
            </a:p>
          </p:txBody>
        </p:sp>
        <p:sp>
          <p:nvSpPr>
            <p:cNvPr id="17424" name="Text Box 15"/>
            <p:cNvSpPr txBox="1">
              <a:spLocks noChangeArrowheads="1"/>
            </p:cNvSpPr>
            <p:nvPr/>
          </p:nvSpPr>
          <p:spPr bwMode="auto">
            <a:xfrm>
              <a:off x="1572" y="3129"/>
              <a:ext cx="276" cy="250"/>
            </a:xfrm>
            <a:prstGeom prst="rect">
              <a:avLst/>
            </a:prstGeom>
            <a:noFill/>
            <a:ln w="9525">
              <a:noFill/>
              <a:miter lim="800000"/>
              <a:headEnd/>
              <a:tailEnd/>
            </a:ln>
          </p:spPr>
          <p:txBody>
            <a:bodyPr wrap="none">
              <a:spAutoFit/>
            </a:bodyPr>
            <a:lstStyle/>
            <a:p>
              <a:pPr eaLnBrk="0" hangingPunct="0"/>
              <a:r>
                <a:rPr lang="en-US" sz="2000"/>
                <a:t>Hi</a:t>
              </a:r>
            </a:p>
          </p:txBody>
        </p:sp>
        <p:sp>
          <p:nvSpPr>
            <p:cNvPr id="17425" name="Text Box 16"/>
            <p:cNvSpPr txBox="1">
              <a:spLocks noChangeArrowheads="1"/>
            </p:cNvSpPr>
            <p:nvPr/>
          </p:nvSpPr>
          <p:spPr bwMode="auto">
            <a:xfrm>
              <a:off x="3982" y="3129"/>
              <a:ext cx="294" cy="250"/>
            </a:xfrm>
            <a:prstGeom prst="rect">
              <a:avLst/>
            </a:prstGeom>
            <a:noFill/>
            <a:ln w="9525">
              <a:noFill/>
              <a:miter lim="800000"/>
              <a:headEnd/>
              <a:tailEnd/>
            </a:ln>
          </p:spPr>
          <p:txBody>
            <a:bodyPr wrap="none">
              <a:spAutoFit/>
            </a:bodyPr>
            <a:lstStyle/>
            <a:p>
              <a:pPr eaLnBrk="0" hangingPunct="0"/>
              <a:r>
                <a:rPr lang="en-US" sz="2000"/>
                <a:t>Lo</a:t>
              </a:r>
            </a:p>
          </p:txBody>
        </p:sp>
        <p:sp>
          <p:nvSpPr>
            <p:cNvPr id="17426" name="Line 17"/>
            <p:cNvSpPr>
              <a:spLocks noChangeShapeType="1"/>
            </p:cNvSpPr>
            <p:nvPr/>
          </p:nvSpPr>
          <p:spPr bwMode="auto">
            <a:xfrm>
              <a:off x="2014" y="1728"/>
              <a:ext cx="0" cy="912"/>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7427" name="Line 18"/>
            <p:cNvSpPr>
              <a:spLocks noChangeShapeType="1"/>
            </p:cNvSpPr>
            <p:nvPr/>
          </p:nvSpPr>
          <p:spPr bwMode="auto">
            <a:xfrm>
              <a:off x="2014" y="2640"/>
              <a:ext cx="1152" cy="0"/>
            </a:xfrm>
            <a:prstGeom prst="line">
              <a:avLst/>
            </a:prstGeom>
            <a:noFill/>
            <a:ln w="9525" cap="rnd">
              <a:solidFill>
                <a:schemeClr val="tx1"/>
              </a:solidFill>
              <a:prstDash val="sysDot"/>
              <a:round/>
              <a:headEnd type="triangle"/>
              <a:tailEnd type="none" w="med" len="med"/>
            </a:ln>
          </p:spPr>
          <p:txBody>
            <a:bodyPr wrap="none" anchor="ctr"/>
            <a:lstStyle/>
            <a:p>
              <a:endParaRPr lang="en-US"/>
            </a:p>
          </p:txBody>
        </p:sp>
        <p:sp>
          <p:nvSpPr>
            <p:cNvPr id="17428" name="Text Box 19"/>
            <p:cNvSpPr txBox="1">
              <a:spLocks noChangeArrowheads="1"/>
            </p:cNvSpPr>
            <p:nvPr/>
          </p:nvSpPr>
          <p:spPr bwMode="auto">
            <a:xfrm>
              <a:off x="2413" y="2597"/>
              <a:ext cx="32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7429" name="Text Box 20"/>
            <p:cNvSpPr txBox="1">
              <a:spLocks noChangeArrowheads="1"/>
            </p:cNvSpPr>
            <p:nvPr/>
          </p:nvSpPr>
          <p:spPr bwMode="auto">
            <a:xfrm>
              <a:off x="2014" y="2112"/>
              <a:ext cx="312"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7430" name="Line 23"/>
            <p:cNvSpPr>
              <a:spLocks noChangeShapeType="1"/>
            </p:cNvSpPr>
            <p:nvPr/>
          </p:nvSpPr>
          <p:spPr bwMode="auto">
            <a:xfrm>
              <a:off x="2112" y="1680"/>
              <a:ext cx="240" cy="0"/>
            </a:xfrm>
            <a:prstGeom prst="line">
              <a:avLst/>
            </a:prstGeom>
            <a:noFill/>
            <a:ln w="9525">
              <a:solidFill>
                <a:schemeClr val="accent2"/>
              </a:solidFill>
              <a:round/>
              <a:headEnd type="triangle"/>
              <a:tailEnd type="none" w="med" len="med"/>
            </a:ln>
          </p:spPr>
          <p:txBody>
            <a:bodyPr/>
            <a:lstStyle/>
            <a:p>
              <a:endParaRPr lang="en-US"/>
            </a:p>
          </p:txBody>
        </p:sp>
        <p:sp>
          <p:nvSpPr>
            <p:cNvPr id="17431" name="Line 24"/>
            <p:cNvSpPr>
              <a:spLocks noChangeShapeType="1"/>
            </p:cNvSpPr>
            <p:nvPr/>
          </p:nvSpPr>
          <p:spPr bwMode="auto">
            <a:xfrm>
              <a:off x="3330" y="2640"/>
              <a:ext cx="240" cy="0"/>
            </a:xfrm>
            <a:prstGeom prst="line">
              <a:avLst/>
            </a:prstGeom>
            <a:noFill/>
            <a:ln w="9525">
              <a:solidFill>
                <a:srgbClr val="FF0000"/>
              </a:solidFill>
              <a:round/>
              <a:headEnd type="triangle"/>
              <a:tailEnd type="none" w="med" len="med"/>
            </a:ln>
          </p:spPr>
          <p:txBody>
            <a:bodyPr/>
            <a:lstStyle/>
            <a:p>
              <a:endParaRPr lang="en-US"/>
            </a:p>
          </p:txBody>
        </p:sp>
        <p:sp>
          <p:nvSpPr>
            <p:cNvPr id="17432" name="Freeform 25"/>
            <p:cNvSpPr>
              <a:spLocks/>
            </p:cNvSpPr>
            <p:nvPr/>
          </p:nvSpPr>
          <p:spPr bwMode="auto">
            <a:xfrm>
              <a:off x="1728" y="1440"/>
              <a:ext cx="1200" cy="576"/>
            </a:xfrm>
            <a:custGeom>
              <a:avLst/>
              <a:gdLst>
                <a:gd name="T0" fmla="*/ 0 w 1200"/>
                <a:gd name="T1" fmla="*/ 0 h 576"/>
                <a:gd name="T2" fmla="*/ 720 w 1200"/>
                <a:gd name="T3" fmla="*/ 240 h 576"/>
                <a:gd name="T4" fmla="*/ 1200 w 1200"/>
                <a:gd name="T5" fmla="*/ 576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accent2"/>
              </a:solidFill>
              <a:round/>
              <a:headEnd/>
              <a:tailEnd/>
            </a:ln>
          </p:spPr>
          <p:txBody>
            <a:bodyPr/>
            <a:lstStyle/>
            <a:p>
              <a:endParaRPr lang="en-US"/>
            </a:p>
          </p:txBody>
        </p:sp>
        <p:sp>
          <p:nvSpPr>
            <p:cNvPr id="17433" name="Freeform 26"/>
            <p:cNvSpPr>
              <a:spLocks/>
            </p:cNvSpPr>
            <p:nvPr/>
          </p:nvSpPr>
          <p:spPr bwMode="auto">
            <a:xfrm>
              <a:off x="3312" y="2178"/>
              <a:ext cx="531" cy="846"/>
            </a:xfrm>
            <a:custGeom>
              <a:avLst/>
              <a:gdLst>
                <a:gd name="T0" fmla="*/ 0 w 531"/>
                <a:gd name="T1" fmla="*/ 0 h 846"/>
                <a:gd name="T2" fmla="*/ 342 w 531"/>
                <a:gd name="T3" fmla="*/ 468 h 846"/>
                <a:gd name="T4" fmla="*/ 531 w 531"/>
                <a:gd name="T5" fmla="*/ 846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rgbClr val="FF0000"/>
              </a:solidFill>
              <a:round/>
              <a:headEnd/>
              <a:tailEnd/>
            </a:ln>
          </p:spPr>
          <p:txBody>
            <a:bodyPr/>
            <a:lstStyle/>
            <a:p>
              <a:endParaRPr lang="en-US"/>
            </a:p>
          </p:txBody>
        </p:sp>
        <p:sp>
          <p:nvSpPr>
            <p:cNvPr id="17434" name="Text Box 27"/>
            <p:cNvSpPr txBox="1">
              <a:spLocks noChangeArrowheads="1"/>
            </p:cNvSpPr>
            <p:nvPr/>
          </p:nvSpPr>
          <p:spPr bwMode="auto">
            <a:xfrm>
              <a:off x="2064" y="1701"/>
              <a:ext cx="511"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7435" name="Text Box 28"/>
            <p:cNvSpPr txBox="1">
              <a:spLocks noChangeArrowheads="1"/>
            </p:cNvSpPr>
            <p:nvPr/>
          </p:nvSpPr>
          <p:spPr bwMode="auto">
            <a:xfrm>
              <a:off x="3264" y="2661"/>
              <a:ext cx="589" cy="250"/>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7436" name="Oval 21"/>
            <p:cNvSpPr>
              <a:spLocks noChangeArrowheads="1"/>
            </p:cNvSpPr>
            <p:nvPr/>
          </p:nvSpPr>
          <p:spPr bwMode="auto">
            <a:xfrm>
              <a:off x="2400" y="1632"/>
              <a:ext cx="96" cy="96"/>
            </a:xfrm>
            <a:prstGeom prst="ellipse">
              <a:avLst/>
            </a:prstGeom>
            <a:solidFill>
              <a:schemeClr val="bg1"/>
            </a:solidFill>
            <a:ln w="19050">
              <a:solidFill>
                <a:schemeClr val="accent2"/>
              </a:solidFill>
              <a:round/>
              <a:headEnd type="none" w="sm" len="sm"/>
              <a:tailEnd type="none" w="sm" len="sm"/>
            </a:ln>
          </p:spPr>
          <p:txBody>
            <a:bodyPr wrap="none" anchor="ctr"/>
            <a:lstStyle/>
            <a:p>
              <a:endParaRPr lang="en-US"/>
            </a:p>
          </p:txBody>
        </p:sp>
        <p:sp>
          <p:nvSpPr>
            <p:cNvPr id="17437" name="Oval 22"/>
            <p:cNvSpPr>
              <a:spLocks noChangeArrowheads="1"/>
            </p:cNvSpPr>
            <p:nvPr/>
          </p:nvSpPr>
          <p:spPr bwMode="auto">
            <a:xfrm>
              <a:off x="3600" y="2592"/>
              <a:ext cx="96" cy="96"/>
            </a:xfrm>
            <a:prstGeom prst="ellipse">
              <a:avLst/>
            </a:prstGeom>
            <a:solidFill>
              <a:schemeClr val="bg1"/>
            </a:solidFill>
            <a:ln w="19050">
              <a:solidFill>
                <a:srgbClr val="FF0000"/>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7">
                                            <p:txEl>
                                              <p:pRg st="0" end="0"/>
                                            </p:txEl>
                                          </p:spTgt>
                                        </p:tgtEl>
                                        <p:attrNameLst>
                                          <p:attrName>style.visibility</p:attrName>
                                        </p:attrNameLst>
                                      </p:cBhvr>
                                      <p:to>
                                        <p:strVal val="visible"/>
                                      </p:to>
                                    </p:set>
                                    <p:anim calcmode="lin" valueType="num">
                                      <p:cBhvr additive="base">
                                        <p:cTn id="7" dur="500" fill="hold"/>
                                        <p:tgtEl>
                                          <p:spTgt spid="10854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7">
                                            <p:txEl>
                                              <p:pRg st="1" end="1"/>
                                            </p:txEl>
                                          </p:spTgt>
                                        </p:tgtEl>
                                        <p:attrNameLst>
                                          <p:attrName>style.visibility</p:attrName>
                                        </p:attrNameLst>
                                      </p:cBhvr>
                                      <p:to>
                                        <p:strVal val="visible"/>
                                      </p:to>
                                    </p:set>
                                    <p:anim calcmode="lin" valueType="num">
                                      <p:cBhvr additive="base">
                                        <p:cTn id="13" dur="500" fill="hold"/>
                                        <p:tgtEl>
                                          <p:spTgt spid="10854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7">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7"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8"/>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110632" name="Rectangle 40"/>
          <p:cNvSpPr>
            <a:spLocks noChangeArrowheads="1"/>
          </p:cNvSpPr>
          <p:nvPr/>
        </p:nvSpPr>
        <p:spPr bwMode="auto">
          <a:xfrm>
            <a:off x="1363663" y="5675313"/>
            <a:ext cx="4733925" cy="396875"/>
          </a:xfrm>
          <a:prstGeom prst="rect">
            <a:avLst/>
          </a:prstGeom>
          <a:noFill/>
          <a:ln w="9525">
            <a:noFill/>
            <a:miter lim="800000"/>
            <a:headEnd/>
            <a:tailEnd/>
          </a:ln>
        </p:spPr>
        <p:txBody>
          <a:bodyPr>
            <a:spAutoFit/>
          </a:bodyPr>
          <a:lstStyle/>
          <a:p>
            <a:pPr eaLnBrk="0" hangingPunct="0"/>
            <a:r>
              <a:rPr lang="en-US" sz="2000"/>
              <a:t>Q: What happens if </a:t>
            </a:r>
            <a:r>
              <a:rPr lang="en-US" sz="2000">
                <a:latin typeface="Symbol" pitchFamily="18" charset="2"/>
              </a:rPr>
              <a:t>D</a:t>
            </a:r>
            <a:r>
              <a:rPr lang="en-US" sz="2000"/>
              <a:t>C</a:t>
            </a:r>
            <a:r>
              <a:rPr lang="en-US" sz="2000" baseline="-25000"/>
              <a:t>OE</a:t>
            </a:r>
            <a:r>
              <a:rPr lang="en-US" sz="2000"/>
              <a:t> is positive?</a:t>
            </a:r>
          </a:p>
        </p:txBody>
      </p:sp>
      <p:sp>
        <p:nvSpPr>
          <p:cNvPr id="18436" name="Rectangle 2"/>
          <p:cNvSpPr>
            <a:spLocks noGrp="1" noChangeArrowheads="1"/>
          </p:cNvSpPr>
          <p:nvPr>
            <p:ph type="title"/>
          </p:nvPr>
        </p:nvSpPr>
        <p:spPr/>
        <p:txBody>
          <a:bodyPr/>
          <a:lstStyle/>
          <a:p>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18437" name="Text Box 4"/>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p>
        </p:txBody>
      </p:sp>
      <p:sp>
        <p:nvSpPr>
          <p:cNvPr id="18438" name="Line 5"/>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39" name="Line 6"/>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18440" name="Freeform 7"/>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18441" name="Rectangle 8"/>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p>
        </p:txBody>
      </p:sp>
      <p:sp>
        <p:nvSpPr>
          <p:cNvPr id="18442" name="Rectangle 9"/>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Differentiation X </a:t>
            </a:r>
          </a:p>
        </p:txBody>
      </p:sp>
      <p:sp>
        <p:nvSpPr>
          <p:cNvPr id="18443" name="Rectangle 10"/>
          <p:cNvSpPr>
            <a:spLocks noChangeArrowheads="1"/>
          </p:cNvSpPr>
          <p:nvPr/>
        </p:nvSpPr>
        <p:spPr bwMode="auto">
          <a:xfrm>
            <a:off x="2895600" y="1673225"/>
            <a:ext cx="420688"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us</a:t>
            </a:r>
          </a:p>
        </p:txBody>
      </p:sp>
      <p:sp>
        <p:nvSpPr>
          <p:cNvPr id="18444" name="Oval 11"/>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18445" name="Rectangle 12"/>
          <p:cNvSpPr>
            <a:spLocks noChangeArrowheads="1"/>
          </p:cNvSpPr>
          <p:nvPr/>
        </p:nvSpPr>
        <p:spPr bwMode="auto">
          <a:xfrm>
            <a:off x="6172200" y="4111625"/>
            <a:ext cx="688975"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rival</a:t>
            </a:r>
          </a:p>
        </p:txBody>
      </p:sp>
      <p:sp>
        <p:nvSpPr>
          <p:cNvPr id="18446" name="Oval 13"/>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18447" name="Text Box 14"/>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a:t>Hi</a:t>
            </a:r>
          </a:p>
        </p:txBody>
      </p:sp>
      <p:sp>
        <p:nvSpPr>
          <p:cNvPr id="18448" name="Text Box 15"/>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a:t>Lo</a:t>
            </a:r>
          </a:p>
        </p:txBody>
      </p:sp>
      <p:sp>
        <p:nvSpPr>
          <p:cNvPr id="18449" name="Line 16"/>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8450" name="Line 17"/>
          <p:cNvSpPr>
            <a:spLocks noChangeShapeType="1"/>
          </p:cNvSpPr>
          <p:nvPr/>
        </p:nvSpPr>
        <p:spPr bwMode="auto">
          <a:xfrm>
            <a:off x="3197225" y="3883025"/>
            <a:ext cx="1828800" cy="0"/>
          </a:xfrm>
          <a:prstGeom prst="line">
            <a:avLst/>
          </a:prstGeom>
          <a:noFill/>
          <a:ln w="9525" cap="rnd">
            <a:solidFill>
              <a:schemeClr val="tx1"/>
            </a:solidFill>
            <a:prstDash val="sysDot"/>
            <a:round/>
            <a:headEnd type="stealth"/>
            <a:tailEnd type="none" w="med" len="med"/>
          </a:ln>
        </p:spPr>
        <p:txBody>
          <a:bodyPr wrap="none" anchor="ctr"/>
          <a:lstStyle/>
          <a:p>
            <a:endParaRPr lang="en-US"/>
          </a:p>
        </p:txBody>
      </p:sp>
      <p:sp>
        <p:nvSpPr>
          <p:cNvPr id="18451" name="Text Box 18"/>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dirty="0">
                <a:latin typeface="Symbol" pitchFamily="18" charset="2"/>
              </a:rPr>
              <a:t>D</a:t>
            </a:r>
            <a:r>
              <a:rPr lang="en-US" sz="2000" dirty="0"/>
              <a:t>C</a:t>
            </a:r>
          </a:p>
        </p:txBody>
      </p:sp>
      <p:sp>
        <p:nvSpPr>
          <p:cNvPr id="18452" name="Text Box 19"/>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X</a:t>
            </a:r>
          </a:p>
        </p:txBody>
      </p:sp>
      <p:sp>
        <p:nvSpPr>
          <p:cNvPr id="18453" name="Line 22"/>
          <p:cNvSpPr>
            <a:spLocks noChangeShapeType="1"/>
          </p:cNvSpPr>
          <p:nvPr/>
        </p:nvSpPr>
        <p:spPr bwMode="auto">
          <a:xfrm>
            <a:off x="3352800" y="2359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4" name="Line 23"/>
          <p:cNvSpPr>
            <a:spLocks noChangeShapeType="1"/>
          </p:cNvSpPr>
          <p:nvPr/>
        </p:nvSpPr>
        <p:spPr bwMode="auto">
          <a:xfrm>
            <a:off x="5257800" y="3883025"/>
            <a:ext cx="381000" cy="0"/>
          </a:xfrm>
          <a:prstGeom prst="line">
            <a:avLst/>
          </a:prstGeom>
          <a:noFill/>
          <a:ln w="9525">
            <a:solidFill>
              <a:schemeClr val="tx1"/>
            </a:solidFill>
            <a:round/>
            <a:headEnd type="stealth"/>
            <a:tailEnd type="none" w="med" len="med"/>
          </a:ln>
        </p:spPr>
        <p:txBody>
          <a:bodyPr/>
          <a:lstStyle/>
          <a:p>
            <a:endParaRPr lang="en-US"/>
          </a:p>
        </p:txBody>
      </p:sp>
      <p:sp>
        <p:nvSpPr>
          <p:cNvPr id="18455" name="Freeform 24"/>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18456" name="Freeform 25"/>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18457" name="Text Box 26"/>
          <p:cNvSpPr txBox="1">
            <a:spLocks noChangeArrowheads="1"/>
          </p:cNvSpPr>
          <p:nvPr/>
        </p:nvSpPr>
        <p:spPr bwMode="auto">
          <a:xfrm>
            <a:off x="3276600" y="2400590"/>
            <a:ext cx="811213"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 us</a:t>
            </a:r>
            <a:endParaRPr lang="en-US" sz="2000"/>
          </a:p>
        </p:txBody>
      </p:sp>
      <p:sp>
        <p:nvSpPr>
          <p:cNvPr id="18458" name="Text Box 27"/>
          <p:cNvSpPr txBox="1">
            <a:spLocks noChangeArrowheads="1"/>
          </p:cNvSpPr>
          <p:nvPr/>
        </p:nvSpPr>
        <p:spPr bwMode="auto">
          <a:xfrm>
            <a:off x="5181600" y="3916277"/>
            <a:ext cx="935038" cy="396875"/>
          </a:xfrm>
          <a:prstGeom prst="rect">
            <a:avLst/>
          </a:prstGeom>
          <a:noFill/>
          <a:ln w="9525">
            <a:noFill/>
            <a:miter lim="800000"/>
            <a:headEnd/>
            <a:tailEnd/>
          </a:ln>
        </p:spPr>
        <p:txBody>
          <a:bodyPr wrap="none">
            <a:spAutoFit/>
          </a:bodyPr>
          <a:lstStyle/>
          <a:p>
            <a:pPr eaLnBrk="0" hangingPunct="0"/>
            <a:r>
              <a:rPr lang="en-US" sz="2000">
                <a:latin typeface="Symbol" pitchFamily="18" charset="2"/>
              </a:rPr>
              <a:t>D</a:t>
            </a:r>
            <a:r>
              <a:rPr lang="en-US" sz="2000"/>
              <a:t>C</a:t>
            </a:r>
            <a:r>
              <a:rPr lang="en-US" sz="2000" baseline="-25000"/>
              <a:t>v,rival</a:t>
            </a:r>
            <a:endParaRPr lang="en-US" sz="2000"/>
          </a:p>
        </p:txBody>
      </p:sp>
      <p:sp>
        <p:nvSpPr>
          <p:cNvPr id="18459" name="Freeform 28"/>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18460" name="Oval 29"/>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18461" name="Line 30"/>
          <p:cNvSpPr>
            <a:spLocks noChangeShapeType="1"/>
          </p:cNvSpPr>
          <p:nvPr/>
        </p:nvSpPr>
        <p:spPr bwMode="auto">
          <a:xfrm>
            <a:off x="4419600" y="1536700"/>
            <a:ext cx="1385888"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2" name="Text Box 31"/>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a:solidFill>
                <a:srgbClr val="FF0000"/>
              </a:solidFill>
            </a:endParaRPr>
          </a:p>
        </p:txBody>
      </p:sp>
      <p:sp>
        <p:nvSpPr>
          <p:cNvPr id="18463" name="Line 32"/>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18464" name="Line 33"/>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18465" name="Line 34"/>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18466" name="Line 35"/>
          <p:cNvSpPr>
            <a:spLocks noChangeShapeType="1"/>
          </p:cNvSpPr>
          <p:nvPr/>
        </p:nvSpPr>
        <p:spPr bwMode="auto">
          <a:xfrm>
            <a:off x="3886200" y="1536700"/>
            <a:ext cx="533400" cy="0"/>
          </a:xfrm>
          <a:prstGeom prst="line">
            <a:avLst/>
          </a:prstGeom>
          <a:noFill/>
          <a:ln w="9525">
            <a:solidFill>
              <a:srgbClr val="FF0000"/>
            </a:solidFill>
            <a:round/>
            <a:headEnd type="stealth"/>
            <a:tailEnd type="none" w="med" len="med"/>
          </a:ln>
        </p:spPr>
        <p:txBody>
          <a:bodyPr wrap="none" anchor="ctr"/>
          <a:lstStyle/>
          <a:p>
            <a:endParaRPr lang="en-US"/>
          </a:p>
        </p:txBody>
      </p:sp>
      <p:sp>
        <p:nvSpPr>
          <p:cNvPr id="18467" name="Text Box 36"/>
          <p:cNvSpPr txBox="1">
            <a:spLocks noChangeArrowheads="1"/>
          </p:cNvSpPr>
          <p:nvPr/>
        </p:nvSpPr>
        <p:spPr bwMode="auto">
          <a:xfrm>
            <a:off x="3848100" y="1106573"/>
            <a:ext cx="730250" cy="396875"/>
          </a:xfrm>
          <a:prstGeom prst="rect">
            <a:avLst/>
          </a:prstGeom>
          <a:noFill/>
          <a:ln w="9525">
            <a:noFill/>
            <a:miter lim="800000"/>
            <a:headEnd/>
            <a:tailEnd/>
          </a:ln>
        </p:spPr>
        <p:txBody>
          <a:bodyPr wrap="none">
            <a:spAutoFit/>
          </a:bodyPr>
          <a:lstStyle/>
          <a:p>
            <a:pPr eaLnBrk="0" hangingPunct="0"/>
            <a:r>
              <a:rPr lang="en-US" sz="200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a:solidFill>
                <a:srgbClr val="FF0000"/>
              </a:solidFill>
            </a:endParaRPr>
          </a:p>
        </p:txBody>
      </p:sp>
      <p:grpSp>
        <p:nvGrpSpPr>
          <p:cNvPr id="18468" name="Group 37"/>
          <p:cNvGrpSpPr>
            <a:grpSpLocks/>
          </p:cNvGrpSpPr>
          <p:nvPr/>
        </p:nvGrpSpPr>
        <p:grpSpPr bwMode="auto">
          <a:xfrm>
            <a:off x="762000" y="5127625"/>
            <a:ext cx="4610100" cy="406400"/>
            <a:chOff x="480" y="3408"/>
            <a:chExt cx="2904" cy="256"/>
          </a:xfrm>
        </p:grpSpPr>
        <p:sp>
          <p:nvSpPr>
            <p:cNvPr id="18473" name="Text Box 38"/>
            <p:cNvSpPr txBox="1">
              <a:spLocks noChangeArrowheads="1"/>
            </p:cNvSpPr>
            <p:nvPr/>
          </p:nvSpPr>
          <p:spPr bwMode="auto">
            <a:xfrm>
              <a:off x="864" y="3408"/>
              <a:ext cx="2520" cy="256"/>
            </a:xfrm>
            <a:prstGeom prst="rect">
              <a:avLst/>
            </a:prstGeom>
            <a:noFill/>
            <a:ln w="9525">
              <a:solidFill>
                <a:srgbClr val="FF0000"/>
              </a:solidFill>
              <a:miter lim="800000"/>
              <a:headEnd/>
              <a:tailEnd/>
            </a:ln>
          </p:spPr>
          <p:txBody>
            <a:bodyPr wrap="none">
              <a:spAutoFit/>
            </a:bodyPr>
            <a:lstStyle/>
            <a:p>
              <a:pPr eaLnBrk="0" hangingPunct="0"/>
              <a:r>
                <a:rPr lang="en-US" sz="2000">
                  <a:latin typeface="Symbol" pitchFamily="18" charset="2"/>
                </a:rPr>
                <a:t>D</a:t>
              </a:r>
              <a:r>
                <a:rPr lang="en-US" sz="2000"/>
                <a:t>C = </a:t>
              </a:r>
              <a:r>
                <a:rPr lang="en-US" sz="2000">
                  <a:latin typeface="Symbol" pitchFamily="18" charset="2"/>
                </a:rPr>
                <a:t>D</a:t>
              </a:r>
              <a:r>
                <a:rPr lang="en-US" sz="2000"/>
                <a:t>C</a:t>
              </a:r>
              <a:r>
                <a:rPr lang="en-US" sz="2000" baseline="-25000"/>
                <a:t>OE</a:t>
              </a:r>
              <a:r>
                <a:rPr lang="en-US" sz="2000"/>
                <a:t> + </a:t>
              </a:r>
              <a:r>
                <a:rPr lang="en-US" sz="2000">
                  <a:latin typeface="Symbol" pitchFamily="18" charset="2"/>
                </a:rPr>
                <a:t>D</a:t>
              </a:r>
              <a:r>
                <a:rPr lang="en-US" sz="2000"/>
                <a:t>C</a:t>
              </a:r>
              <a:r>
                <a:rPr lang="en-US" sz="2000" baseline="-25000"/>
                <a:t>S</a:t>
              </a:r>
              <a:r>
                <a:rPr lang="en-US" sz="2000"/>
                <a:t>  + </a:t>
              </a:r>
              <a:r>
                <a:rPr lang="en-US" sz="2000">
                  <a:latin typeface="Symbol" pitchFamily="18" charset="2"/>
                </a:rPr>
                <a:t>D</a:t>
              </a:r>
              <a:r>
                <a:rPr lang="en-US" sz="2000"/>
                <a:t>C</a:t>
              </a:r>
              <a:r>
                <a:rPr lang="en-US" sz="2000" baseline="-25000"/>
                <a:t>v,us</a:t>
              </a:r>
              <a:r>
                <a:rPr lang="en-US" sz="2000"/>
                <a:t> - </a:t>
              </a:r>
              <a:r>
                <a:rPr lang="en-US" sz="2000">
                  <a:latin typeface="Symbol" pitchFamily="18" charset="2"/>
                </a:rPr>
                <a:t>D</a:t>
              </a:r>
              <a:r>
                <a:rPr lang="en-US" sz="2000"/>
                <a:t>C</a:t>
              </a:r>
              <a:r>
                <a:rPr lang="en-US" sz="2000" baseline="-25000"/>
                <a:t>v, rival</a:t>
              </a:r>
              <a:r>
                <a:rPr lang="en-US" sz="2000"/>
                <a:t> </a:t>
              </a:r>
            </a:p>
          </p:txBody>
        </p:sp>
        <p:sp>
          <p:nvSpPr>
            <p:cNvPr id="18474" name="AutoShape 39"/>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18469" name="Arc 3"/>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18470" name="Oval 2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18471" name="Oval 2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18472" name="AutoShape 4"/>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a:t>rival’s position if it were to enter our core market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32"/>
                                        </p:tgtEl>
                                        <p:attrNameLst>
                                          <p:attrName>style.visibility</p:attrName>
                                        </p:attrNameLst>
                                      </p:cBhvr>
                                      <p:to>
                                        <p:strVal val="visible"/>
                                      </p:to>
                                    </p:set>
                                    <p:anim calcmode="lin" valueType="num">
                                      <p:cBhvr additive="base">
                                        <p:cTn id="7" dur="500" fill="hold"/>
                                        <p:tgtEl>
                                          <p:spTgt spid="110632"/>
                                        </p:tgtEl>
                                        <p:attrNameLst>
                                          <p:attrName>ppt_x</p:attrName>
                                        </p:attrNameLst>
                                      </p:cBhvr>
                                      <p:tavLst>
                                        <p:tav tm="0">
                                          <p:val>
                                            <p:strVal val="0-#ppt_w/2"/>
                                          </p:val>
                                        </p:tav>
                                        <p:tav tm="100000">
                                          <p:val>
                                            <p:strVal val="#ppt_x"/>
                                          </p:val>
                                        </p:tav>
                                      </p:tavLst>
                                    </p:anim>
                                    <p:anim calcmode="lin" valueType="num">
                                      <p:cBhvr additive="base">
                                        <p:cTn id="8" dur="500" fill="hold"/>
                                        <p:tgtEl>
                                          <p:spTgt spid="1106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3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Three definitions</a:t>
            </a:r>
          </a:p>
        </p:txBody>
      </p:sp>
      <p:sp>
        <p:nvSpPr>
          <p:cNvPr id="19459" name="Rectangle 3"/>
          <p:cNvSpPr>
            <a:spLocks noGrp="1" noChangeArrowheads="1"/>
          </p:cNvSpPr>
          <p:nvPr>
            <p:ph idx="1"/>
          </p:nvPr>
        </p:nvSpPr>
        <p:spPr>
          <a:xfrm>
            <a:off x="455613" y="965577"/>
            <a:ext cx="8229600" cy="5381625"/>
          </a:xfrm>
        </p:spPr>
        <p:txBody>
          <a:bodyPr/>
          <a:lstStyle/>
          <a:p>
            <a:pPr>
              <a:lnSpc>
                <a:spcPct val="90000"/>
              </a:lnSpc>
            </a:pPr>
            <a:r>
              <a:rPr lang="en-US" dirty="0" smtClean="0">
                <a:latin typeface="Symbol" pitchFamily="18" charset="2"/>
              </a:rPr>
              <a:t>D</a:t>
            </a:r>
            <a:r>
              <a:rPr lang="en-US" i="1" dirty="0" smtClean="0"/>
              <a:t>C</a:t>
            </a:r>
            <a:r>
              <a:rPr lang="en-US" baseline="-25000" dirty="0" smtClean="0"/>
              <a:t>V</a:t>
            </a:r>
            <a:r>
              <a:rPr lang="en-US" dirty="0" smtClean="0"/>
              <a:t> is the volume-(or utilization) driven cost differential</a:t>
            </a:r>
          </a:p>
          <a:p>
            <a:pPr lvl="1">
              <a:lnSpc>
                <a:spcPct val="90000"/>
              </a:lnSpc>
            </a:pPr>
            <a:r>
              <a:rPr lang="en-US" dirty="0" smtClean="0"/>
              <a:t>These are the extra costs incurred by operating at less than the strategically-targeted utilization level because of spreading a fixed cost over fewer units</a:t>
            </a:r>
          </a:p>
          <a:p>
            <a:pPr lvl="1">
              <a:lnSpc>
                <a:spcPct val="90000"/>
              </a:lnSpc>
            </a:pPr>
            <a:r>
              <a:rPr lang="en-US" i="1" dirty="0" smtClean="0"/>
              <a:t>Why have this?</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S</a:t>
            </a:r>
            <a:r>
              <a:rPr lang="en-US" dirty="0" smtClean="0"/>
              <a:t> is the competitive strategy-driven cost differential</a:t>
            </a:r>
          </a:p>
          <a:p>
            <a:pPr lvl="1">
              <a:lnSpc>
                <a:spcPct val="90000"/>
              </a:lnSpc>
            </a:pPr>
            <a:r>
              <a:rPr lang="en-US" dirty="0" smtClean="0"/>
              <a:t>This is the cost difference inherent in the way each company chooses to compete.</a:t>
            </a:r>
          </a:p>
          <a:p>
            <a:pPr lvl="1">
              <a:lnSpc>
                <a:spcPct val="90000"/>
              </a:lnSpc>
            </a:pPr>
            <a:r>
              <a:rPr lang="en-US" i="1" dirty="0" smtClean="0"/>
              <a:t>We would expect that a strategy emphasizing product innovation and customer responsiveness is more costly than a pure low cost strategy</a:t>
            </a:r>
          </a:p>
          <a:p>
            <a:pPr>
              <a:lnSpc>
                <a:spcPct val="90000"/>
              </a:lnSpc>
            </a:pPr>
            <a:endParaRPr lang="en-US" i="1" dirty="0" smtClean="0"/>
          </a:p>
          <a:p>
            <a:pPr>
              <a:lnSpc>
                <a:spcPct val="90000"/>
              </a:lnSpc>
            </a:pPr>
            <a:r>
              <a:rPr lang="en-US" dirty="0" smtClean="0">
                <a:latin typeface="Symbol" pitchFamily="18" charset="2"/>
              </a:rPr>
              <a:t>D</a:t>
            </a:r>
            <a:r>
              <a:rPr lang="en-US" i="1" dirty="0" smtClean="0"/>
              <a:t>C</a:t>
            </a:r>
            <a:r>
              <a:rPr lang="en-US" baseline="-25000" dirty="0" smtClean="0"/>
              <a:t>OE</a:t>
            </a:r>
            <a:r>
              <a:rPr lang="en-US" dirty="0" smtClean="0"/>
              <a:t> is the operational efficiency-driven cost differential</a:t>
            </a:r>
          </a:p>
          <a:p>
            <a:pPr lvl="1">
              <a:lnSpc>
                <a:spcPct val="90000"/>
              </a:lnSpc>
            </a:pPr>
            <a:r>
              <a:rPr lang="en-US" dirty="0" smtClean="0"/>
              <a:t>This is the remainder of the cost differential after controlling for volume and strategy.</a:t>
            </a:r>
          </a:p>
          <a:p>
            <a:pPr lvl="1">
              <a:lnSpc>
                <a:spcPct val="90000"/>
              </a:lnSpc>
            </a:pPr>
            <a:r>
              <a:rPr lang="en-US" i="1" dirty="0" smtClean="0"/>
              <a:t>It measures how one company is just more efficient in their operations and management than another, even if both were to run at their desired utilizations and to provide identical value proposition.</a:t>
            </a:r>
          </a:p>
          <a:p>
            <a:pPr lvl="1">
              <a:lnSpc>
                <a:spcPct val="90000"/>
              </a:lnSpc>
            </a:pPr>
            <a:endParaRPr lang="en-US" i="1"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to competitive benchmarking</a:t>
            </a:r>
            <a:endParaRPr lang="en-US" dirty="0"/>
          </a:p>
        </p:txBody>
      </p:sp>
      <p:sp>
        <p:nvSpPr>
          <p:cNvPr id="3" name="Content Placeholder 2"/>
          <p:cNvSpPr>
            <a:spLocks noGrp="1"/>
          </p:cNvSpPr>
          <p:nvPr>
            <p:ph idx="1"/>
          </p:nvPr>
        </p:nvSpPr>
        <p:spPr/>
        <p:txBody>
          <a:bodyPr>
            <a:normAutofit/>
          </a:bodyPr>
          <a:lstStyle/>
          <a:p>
            <a:r>
              <a:rPr lang="en-US" sz="2400" dirty="0" smtClean="0"/>
              <a:t>In order to analyze this, we will look at </a:t>
            </a:r>
            <a:r>
              <a:rPr lang="en-US" sz="2400" b="1" dirty="0" smtClean="0"/>
              <a:t>operational competitive benchmarking</a:t>
            </a:r>
          </a:p>
          <a:p>
            <a:endParaRPr lang="en-US" sz="2400" dirty="0" smtClean="0"/>
          </a:p>
          <a:p>
            <a:pPr lvl="1"/>
            <a:r>
              <a:rPr lang="en-US" sz="2000" i="1" dirty="0" smtClean="0">
                <a:solidFill>
                  <a:schemeClr val="tx1"/>
                </a:solidFill>
              </a:rPr>
              <a:t>What are the </a:t>
            </a:r>
            <a:r>
              <a:rPr lang="en-US" sz="2000" i="1" u="sng" dirty="0" smtClean="0">
                <a:solidFill>
                  <a:schemeClr val="tx1"/>
                </a:solidFill>
              </a:rPr>
              <a:t>strategic</a:t>
            </a:r>
            <a:r>
              <a:rPr lang="en-US" sz="2000" i="1" dirty="0" smtClean="0">
                <a:solidFill>
                  <a:schemeClr val="tx1"/>
                </a:solidFill>
              </a:rPr>
              <a:t> differences between Sugar &amp; Spice and Sparkles?</a:t>
            </a:r>
          </a:p>
          <a:p>
            <a:pPr lvl="2"/>
            <a:r>
              <a:rPr lang="en-US" sz="1800" dirty="0" smtClean="0"/>
              <a:t>Differences related to strategic choices and competitive position</a:t>
            </a:r>
          </a:p>
          <a:p>
            <a:pPr lvl="2">
              <a:buClr>
                <a:srgbClr val="0C0C0C"/>
              </a:buClr>
            </a:pPr>
            <a:r>
              <a:rPr lang="en-US" sz="1800" i="1" dirty="0" smtClean="0">
                <a:solidFill>
                  <a:prstClr val="black"/>
                </a:solidFill>
              </a:rPr>
              <a:t>Example question:  </a:t>
            </a:r>
            <a:r>
              <a:rPr lang="en-US" sz="1600" i="1" dirty="0" smtClean="0">
                <a:solidFill>
                  <a:prstClr val="black"/>
                </a:solidFill>
              </a:rPr>
              <a:t>making larger size cupcakes than your competitor?</a:t>
            </a:r>
            <a:endParaRPr lang="en-US" sz="1800" i="1" dirty="0" smtClean="0">
              <a:solidFill>
                <a:prstClr val="black"/>
              </a:solidFill>
            </a:endParaRPr>
          </a:p>
          <a:p>
            <a:pPr lvl="2">
              <a:buNone/>
            </a:pPr>
            <a:endParaRPr lang="en-US" sz="1800" dirty="0" smtClean="0">
              <a:solidFill>
                <a:schemeClr val="tx1"/>
              </a:solidFill>
            </a:endParaRPr>
          </a:p>
          <a:p>
            <a:pPr lvl="2">
              <a:buNone/>
            </a:pPr>
            <a:endParaRPr lang="en-US" sz="1800" dirty="0" smtClean="0">
              <a:solidFill>
                <a:schemeClr val="tx1"/>
              </a:solidFill>
            </a:endParaRPr>
          </a:p>
          <a:p>
            <a:pPr lvl="1"/>
            <a:r>
              <a:rPr lang="en-US" sz="2000" i="1" dirty="0" smtClean="0">
                <a:solidFill>
                  <a:schemeClr val="tx1"/>
                </a:solidFill>
              </a:rPr>
              <a:t>What are the </a:t>
            </a:r>
            <a:r>
              <a:rPr lang="en-US" sz="2000" i="1" u="sng" dirty="0" smtClean="0">
                <a:solidFill>
                  <a:schemeClr val="tx1"/>
                </a:solidFill>
              </a:rPr>
              <a:t>operational</a:t>
            </a:r>
            <a:r>
              <a:rPr lang="en-US" sz="2000" i="1" dirty="0" smtClean="0">
                <a:solidFill>
                  <a:schemeClr val="tx1"/>
                </a:solidFill>
              </a:rPr>
              <a:t> differences?</a:t>
            </a:r>
          </a:p>
          <a:p>
            <a:pPr lvl="2"/>
            <a:r>
              <a:rPr lang="en-US" sz="1800" dirty="0" smtClean="0"/>
              <a:t>Differences directly related to the operational assets and strategy</a:t>
            </a:r>
          </a:p>
          <a:p>
            <a:pPr lvl="2"/>
            <a:r>
              <a:rPr lang="en-US" sz="1800" i="1" dirty="0" smtClean="0"/>
              <a:t>Example question:  </a:t>
            </a:r>
            <a:r>
              <a:rPr lang="en-US" sz="1600" i="1" dirty="0" smtClean="0"/>
              <a:t>leasing an industrial kitchen vs. a store in Beverly Hills?</a:t>
            </a:r>
            <a:endParaRPr lang="en-US" sz="1800" i="1" dirty="0" smtClean="0"/>
          </a:p>
          <a:p>
            <a:pPr lvl="2">
              <a:buNone/>
            </a:pPr>
            <a:endParaRPr lang="en-US" sz="1800" dirty="0" smtClean="0">
              <a:solidFill>
                <a:schemeClr val="tx1"/>
              </a:solidFill>
            </a:endParaRPr>
          </a:p>
          <a:p>
            <a:pPr>
              <a:buNone/>
            </a:pPr>
            <a:endParaRPr lang="en-US" sz="24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compare operations?</a:t>
            </a:r>
            <a:endParaRPr lang="en-US" dirty="0"/>
          </a:p>
        </p:txBody>
      </p:sp>
      <p:sp>
        <p:nvSpPr>
          <p:cNvPr id="3" name="Content Placeholder 2"/>
          <p:cNvSpPr>
            <a:spLocks noGrp="1"/>
          </p:cNvSpPr>
          <p:nvPr>
            <p:ph sz="quarter" idx="4294967295"/>
          </p:nvPr>
        </p:nvSpPr>
        <p:spPr>
          <a:xfrm>
            <a:off x="0" y="1431925"/>
            <a:ext cx="8504238" cy="4572000"/>
          </a:xfrm>
        </p:spPr>
        <p:txBody>
          <a:bodyPr/>
          <a:lstStyle/>
          <a:p>
            <a:pPr>
              <a:buNone/>
            </a:pPr>
            <a:r>
              <a:rPr lang="en-US" dirty="0" smtClean="0"/>
              <a:t>Our operational benchmarking will compare:</a:t>
            </a:r>
          </a:p>
          <a:p>
            <a:pPr>
              <a:buNone/>
            </a:pPr>
            <a:endParaRPr lang="en-US" dirty="0" smtClean="0"/>
          </a:p>
        </p:txBody>
      </p:sp>
      <p:sp>
        <p:nvSpPr>
          <p:cNvPr id="5" name="Rounded Rectangle 4"/>
          <p:cNvSpPr/>
          <p:nvPr/>
        </p:nvSpPr>
        <p:spPr>
          <a:xfrm>
            <a:off x="51861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Variable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Ingredients</a:t>
            </a:r>
          </a:p>
          <a:p>
            <a:pPr marL="342900" indent="-342900" algn="ctr">
              <a:buAutoNum type="arabicPeriod"/>
            </a:pPr>
            <a:r>
              <a:rPr lang="en-US" sz="1600" dirty="0" smtClean="0"/>
              <a:t>Decorations</a:t>
            </a:r>
          </a:p>
          <a:p>
            <a:pPr marL="342900" indent="-342900" algn="ctr">
              <a:buAutoNum type="arabicPeriod"/>
            </a:pPr>
            <a:r>
              <a:rPr lang="en-US" sz="1600" dirty="0" smtClean="0"/>
              <a:t>Labor</a:t>
            </a:r>
          </a:p>
          <a:p>
            <a:pPr marL="342900" indent="-342900" algn="ctr">
              <a:buAutoNum type="arabicPeriod"/>
            </a:pPr>
            <a:r>
              <a:rPr lang="en-US" sz="1600" dirty="0" smtClean="0"/>
              <a:t>Packaging</a:t>
            </a:r>
            <a:endParaRPr lang="en-US" sz="1600" i="1" dirty="0" smtClean="0"/>
          </a:p>
        </p:txBody>
      </p:sp>
      <p:sp>
        <p:nvSpPr>
          <p:cNvPr id="7" name="Rounded Rectangle 6"/>
          <p:cNvSpPr/>
          <p:nvPr/>
        </p:nvSpPr>
        <p:spPr>
          <a:xfrm>
            <a:off x="4792645" y="2049435"/>
            <a:ext cx="3848669" cy="276822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r>
              <a:rPr lang="en-US" sz="1600" b="1" dirty="0" smtClean="0"/>
              <a:t>Fixed Costs:</a:t>
            </a:r>
          </a:p>
          <a:p>
            <a:pPr algn="ctr"/>
            <a:endParaRPr lang="en-US" sz="1600" b="1" dirty="0" smtClean="0"/>
          </a:p>
          <a:p>
            <a:pPr algn="ctr"/>
            <a:r>
              <a:rPr lang="en-US" sz="1600" i="1" dirty="0" smtClean="0"/>
              <a:t>What is the difference in the variable costs for an order of 4 dozen cupcakes?</a:t>
            </a:r>
          </a:p>
          <a:p>
            <a:pPr algn="ctr"/>
            <a:endParaRPr lang="en-US" sz="1600" i="1" dirty="0" smtClean="0"/>
          </a:p>
          <a:p>
            <a:pPr marL="342900" indent="-342900" algn="ctr">
              <a:buAutoNum type="arabicPeriod"/>
            </a:pPr>
            <a:r>
              <a:rPr lang="en-US" sz="1600" dirty="0" smtClean="0"/>
              <a:t>Rent &amp; Utilities</a:t>
            </a:r>
          </a:p>
          <a:p>
            <a:pPr marL="342900" indent="-342900" algn="ctr">
              <a:buAutoNum type="arabicPeriod"/>
            </a:pPr>
            <a:r>
              <a:rPr lang="en-US" sz="1600" dirty="0" smtClean="0"/>
              <a:t>Fixed Salaries</a:t>
            </a:r>
          </a:p>
        </p:txBody>
      </p:sp>
      <p:sp>
        <p:nvSpPr>
          <p:cNvPr id="8" name="Rectangle 7"/>
          <p:cNvSpPr/>
          <p:nvPr/>
        </p:nvSpPr>
        <p:spPr>
          <a:xfrm>
            <a:off x="0" y="4971540"/>
            <a:ext cx="8911771" cy="1015663"/>
          </a:xfrm>
          <a:prstGeom prst="rect">
            <a:avLst/>
          </a:prstGeom>
        </p:spPr>
        <p:txBody>
          <a:bodyPr wrap="square">
            <a:spAutoFit/>
          </a:bodyPr>
          <a:lstStyle/>
          <a:p>
            <a:pPr lvl="1">
              <a:buFont typeface="Arial" pitchFamily="34" charset="0"/>
              <a:buChar char="•"/>
            </a:pPr>
            <a:r>
              <a:rPr lang="en-US" sz="2000" i="0" dirty="0" smtClean="0"/>
              <a:t>Calculate the $cost differences between Sparkles and Sugar &amp; Spice</a:t>
            </a:r>
          </a:p>
          <a:p>
            <a:pPr lvl="1">
              <a:buFont typeface="Arial" pitchFamily="34" charset="0"/>
              <a:buChar char="•"/>
            </a:pPr>
            <a:r>
              <a:rPr lang="en-US" sz="2000" i="0" dirty="0" smtClean="0"/>
              <a:t>Determine whether they are </a:t>
            </a:r>
            <a:r>
              <a:rPr lang="en-US" sz="2000" i="0" u="sng" dirty="0" smtClean="0"/>
              <a:t>strategic</a:t>
            </a:r>
            <a:r>
              <a:rPr lang="en-US" sz="2000" i="0" dirty="0" smtClean="0"/>
              <a:t> or </a:t>
            </a:r>
            <a:r>
              <a:rPr lang="en-US" sz="2000" i="0" u="sng" dirty="0" smtClean="0"/>
              <a:t>operational</a:t>
            </a:r>
            <a:endParaRPr lang="en-US" sz="2000" i="0" dirty="0" smtClean="0"/>
          </a:p>
          <a:p>
            <a:pPr lvl="1">
              <a:buFont typeface="Arial" pitchFamily="34" charset="0"/>
              <a:buChar char="•"/>
            </a:pPr>
            <a:endParaRPr lang="en-US" sz="2000" i="0" dirty="0" smtClean="0"/>
          </a:p>
        </p:txBody>
      </p:sp>
      <p:sp>
        <p:nvSpPr>
          <p:cNvPr id="9" name="Rounded Rectangle 8"/>
          <p:cNvSpPr/>
          <p:nvPr/>
        </p:nvSpPr>
        <p:spPr>
          <a:xfrm>
            <a:off x="1187355" y="5759361"/>
            <a:ext cx="7042245" cy="859809"/>
          </a:xfrm>
          <a:prstGeom prst="roundRect">
            <a:avLst/>
          </a:prstGeom>
          <a:solidFill>
            <a:srgbClr val="CCECFF"/>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000" dirty="0" smtClean="0"/>
              <a:t>Our unit of comparison is one order of </a:t>
            </a:r>
            <a:r>
              <a:rPr lang="en-US" sz="2000" u="sng" dirty="0" smtClean="0"/>
              <a:t>4 dozen cupcakes</a:t>
            </a:r>
          </a:p>
          <a:p>
            <a:pPr algn="ctr"/>
            <a:r>
              <a:rPr lang="en-US" sz="2000" i="1" dirty="0" smtClean="0"/>
              <a:t>Custom vs. standard</a:t>
            </a:r>
            <a:endParaRPr lang="en-US" sz="2000"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The analysis is only as good as the research and assumptions</a:t>
            </a:r>
            <a:endParaRPr lang="en-US" sz="2400" dirty="0"/>
          </a:p>
        </p:txBody>
      </p:sp>
      <p:sp>
        <p:nvSpPr>
          <p:cNvPr id="3" name="Content Placeholder 2"/>
          <p:cNvSpPr>
            <a:spLocks noGrp="1"/>
          </p:cNvSpPr>
          <p:nvPr>
            <p:ph idx="1"/>
          </p:nvPr>
        </p:nvSpPr>
        <p:spPr/>
        <p:txBody>
          <a:bodyPr>
            <a:normAutofit/>
          </a:bodyPr>
          <a:lstStyle/>
          <a:p>
            <a:pPr lvl="1"/>
            <a:r>
              <a:rPr lang="en-US" dirty="0" smtClean="0">
                <a:solidFill>
                  <a:schemeClr val="tx1"/>
                </a:solidFill>
              </a:rPr>
              <a:t>Our analysis is based on research and assumptions</a:t>
            </a:r>
          </a:p>
          <a:p>
            <a:pPr lvl="2"/>
            <a:r>
              <a:rPr lang="en-US" dirty="0" smtClean="0"/>
              <a:t>Both Sugar &amp; Spice and Sparkles are private companies</a:t>
            </a:r>
          </a:p>
          <a:p>
            <a:pPr lvl="2">
              <a:buNone/>
            </a:pPr>
            <a:endParaRPr lang="en-US" dirty="0" smtClean="0">
              <a:solidFill>
                <a:schemeClr val="tx1"/>
              </a:solidFill>
            </a:endParaRPr>
          </a:p>
          <a:p>
            <a:pPr lvl="1"/>
            <a:endParaRPr lang="en-US" dirty="0" smtClean="0">
              <a:solidFill>
                <a:schemeClr val="tx1"/>
              </a:solidFill>
            </a:endParaRPr>
          </a:p>
          <a:p>
            <a:pPr lvl="1"/>
            <a:r>
              <a:rPr lang="en-US" i="1" dirty="0" smtClean="0">
                <a:solidFill>
                  <a:schemeClr val="tx1"/>
                </a:solidFill>
              </a:rPr>
              <a:t>This is like real life…the information is not always clean</a:t>
            </a:r>
          </a:p>
          <a:p>
            <a:pPr lvl="2"/>
            <a:r>
              <a:rPr lang="en-US" dirty="0" smtClean="0"/>
              <a:t>Allison provided her own data and information</a:t>
            </a:r>
          </a:p>
          <a:p>
            <a:pPr lvl="2"/>
            <a:r>
              <a:rPr lang="en-US" dirty="0" smtClean="0"/>
              <a:t>Have to dig for information on competitors</a:t>
            </a:r>
          </a:p>
          <a:p>
            <a:pPr lvl="3"/>
            <a:r>
              <a:rPr lang="en-US" dirty="0" smtClean="0">
                <a:solidFill>
                  <a:schemeClr val="tx1"/>
                </a:solidFill>
              </a:rPr>
              <a:t>Have to use judgment and intuition</a:t>
            </a:r>
          </a:p>
          <a:p>
            <a:pPr lvl="3"/>
            <a:r>
              <a:rPr lang="en-US" dirty="0" smtClean="0">
                <a:solidFill>
                  <a:schemeClr val="tx1"/>
                </a:solidFill>
              </a:rPr>
              <a:t>Your competitors won’t put together nice case exhibits for you</a:t>
            </a:r>
          </a:p>
          <a:p>
            <a:pPr lvl="1"/>
            <a:endParaRPr lang="en-US" dirty="0" smtClean="0">
              <a:solidFill>
                <a:schemeClr val="tx1"/>
              </a:solidFill>
            </a:endParaRPr>
          </a:p>
          <a:p>
            <a:pPr lvl="1"/>
            <a:endParaRPr lang="en-US" dirty="0" smtClean="0">
              <a:solidFill>
                <a:schemeClr val="tx1"/>
              </a:solidFill>
            </a:endParaRPr>
          </a:p>
          <a:p>
            <a:pPr lvl="1"/>
            <a:r>
              <a:rPr lang="en-US" dirty="0" smtClean="0">
                <a:solidFill>
                  <a:schemeClr val="tx1"/>
                </a:solidFill>
              </a:rPr>
              <a:t>Analysis will focus on the key areas where there are differences</a:t>
            </a:r>
          </a:p>
          <a:p>
            <a:pPr lvl="1">
              <a:buNone/>
            </a:pPr>
            <a:endParaRPr lang="en-US" i="1" dirty="0" smtClean="0">
              <a:solidFill>
                <a:schemeClr val="tx1"/>
              </a:solidFill>
            </a:endParaRPr>
          </a:p>
          <a:p>
            <a:pPr lvl="1"/>
            <a:endParaRPr lang="en-US" dirty="0" smtClean="0">
              <a:solidFill>
                <a:schemeClr val="tx1"/>
              </a:solidFill>
            </a:endParaRPr>
          </a:p>
          <a:p>
            <a:pPr lvl="1"/>
            <a:endParaRPr lang="en-US" dirty="0" smtClean="0">
              <a:solidFill>
                <a:schemeClr val="tx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graphicFrame>
        <p:nvGraphicFramePr>
          <p:cNvPr id="4" name="Chart 3"/>
          <p:cNvGraphicFramePr/>
          <p:nvPr/>
        </p:nvGraphicFramePr>
        <p:xfrm>
          <a:off x="246742" y="1451429"/>
          <a:ext cx="8563429" cy="484777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cstate="print"/>
          <a:srcRect/>
          <a:stretch>
            <a:fillRect/>
          </a:stretch>
        </p:blipFill>
        <p:spPr bwMode="auto">
          <a:xfrm>
            <a:off x="3975019" y="2763609"/>
            <a:ext cx="1302815" cy="882748"/>
          </a:xfrm>
          <a:prstGeom prst="rect">
            <a:avLst/>
          </a:prstGeom>
          <a:ln>
            <a:noFill/>
          </a:ln>
          <a:effectLst>
            <a:outerShdw blurRad="292100" dist="139700" dir="2700000" algn="tl" rotWithShape="0">
              <a:srgbClr val="333333">
                <a:alpha val="65000"/>
              </a:srgbClr>
            </a:outerShdw>
          </a:effectLst>
        </p:spPr>
      </p:pic>
      <p:pic>
        <p:nvPicPr>
          <p:cNvPr id="6" name="Picture 2"/>
          <p:cNvPicPr>
            <a:picLocks noChangeAspect="1" noChangeArrowheads="1"/>
          </p:cNvPicPr>
          <p:nvPr/>
        </p:nvPicPr>
        <p:blipFill>
          <a:blip r:embed="rId5" cstate="print"/>
          <a:srcRect/>
          <a:stretch>
            <a:fillRect/>
          </a:stretch>
        </p:blipFill>
        <p:spPr bwMode="auto">
          <a:xfrm>
            <a:off x="5330214" y="2326466"/>
            <a:ext cx="1302815" cy="897096"/>
          </a:xfrm>
          <a:prstGeom prst="rect">
            <a:avLst/>
          </a:prstGeom>
          <a:ln>
            <a:no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6" cstate="print"/>
          <a:srcRect/>
          <a:stretch>
            <a:fillRect/>
          </a:stretch>
        </p:blipFill>
        <p:spPr bwMode="auto">
          <a:xfrm>
            <a:off x="6629103" y="2720238"/>
            <a:ext cx="1302815" cy="876778"/>
          </a:xfrm>
          <a:prstGeom prst="rect">
            <a:avLst/>
          </a:prstGeom>
          <a:noFill/>
          <a:ln w="9525">
            <a:noFill/>
            <a:miter lim="800000"/>
            <a:headEnd/>
            <a:tailEnd/>
          </a:ln>
        </p:spPr>
      </p:pic>
      <p:sp>
        <p:nvSpPr>
          <p:cNvPr id="9" name="TextBox 8"/>
          <p:cNvSpPr txBox="1"/>
          <p:nvPr/>
        </p:nvSpPr>
        <p:spPr>
          <a:xfrm>
            <a:off x="1233714" y="4339767"/>
            <a:ext cx="3483429" cy="307777"/>
          </a:xfrm>
          <a:prstGeom prst="rect">
            <a:avLst/>
          </a:prstGeom>
          <a:noFill/>
        </p:spPr>
        <p:txBody>
          <a:bodyPr wrap="square" rtlCol="0">
            <a:spAutoFit/>
          </a:bodyPr>
          <a:lstStyle/>
          <a:p>
            <a:r>
              <a:rPr lang="en-US" sz="1400" i="1" dirty="0" smtClean="0"/>
              <a:t>Rent and Utilities $3000 / month</a:t>
            </a:r>
            <a:endParaRPr lang="en-US" sz="1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Sugar &amp; Spice is not at scale today</a:t>
            </a:r>
            <a:endParaRPr lang="en-US" dirty="0"/>
          </a:p>
        </p:txBody>
      </p:sp>
      <p:sp>
        <p:nvSpPr>
          <p:cNvPr id="3" name="Content Placeholder 2"/>
          <p:cNvSpPr>
            <a:spLocks noGrp="1"/>
          </p:cNvSpPr>
          <p:nvPr>
            <p:ph idx="1"/>
          </p:nvPr>
        </p:nvSpPr>
        <p:spPr/>
        <p:txBody>
          <a:bodyPr>
            <a:normAutofit/>
          </a:bodyPr>
          <a:lstStyle/>
          <a:p>
            <a:r>
              <a:rPr lang="en-US" dirty="0" smtClean="0"/>
              <a:t>Our first adjustment is on </a:t>
            </a:r>
            <a:r>
              <a:rPr lang="en-US" i="1" dirty="0" smtClean="0"/>
              <a:t>volume</a:t>
            </a:r>
            <a:r>
              <a:rPr lang="en-US" dirty="0" smtClean="0"/>
              <a:t>: </a:t>
            </a:r>
            <a:r>
              <a:rPr lang="en-US" i="1" u="sng" dirty="0" smtClean="0"/>
              <a:t>assume</a:t>
            </a:r>
            <a:r>
              <a:rPr lang="en-US" dirty="0" smtClean="0"/>
              <a:t> that Sugar &amp; Spice will operate at </a:t>
            </a:r>
            <a:r>
              <a:rPr lang="en-US" i="1" dirty="0" smtClean="0"/>
              <a:t>planned scale</a:t>
            </a:r>
            <a:endParaRPr lang="en-US" dirty="0" smtClean="0"/>
          </a:p>
          <a:p>
            <a:pPr lvl="1"/>
            <a:r>
              <a:rPr lang="en-US" dirty="0" smtClean="0">
                <a:solidFill>
                  <a:schemeClr val="tx1"/>
                </a:solidFill>
              </a:rPr>
              <a:t>Today Sugar &amp; Spice is not at scale </a:t>
            </a:r>
          </a:p>
          <a:p>
            <a:pPr lvl="2"/>
            <a:r>
              <a:rPr lang="en-US" dirty="0" smtClean="0">
                <a:solidFill>
                  <a:schemeClr val="tx1"/>
                </a:solidFill>
              </a:rPr>
              <a:t>Current production:138 dozen / month </a:t>
            </a:r>
          </a:p>
          <a:p>
            <a:pPr lvl="2"/>
            <a:r>
              <a:rPr lang="en-US" dirty="0" smtClean="0">
                <a:solidFill>
                  <a:schemeClr val="tx1"/>
                </a:solidFill>
              </a:rPr>
              <a:t>Sugar &amp; Spice is inside the operational frontier </a:t>
            </a:r>
          </a:p>
          <a:p>
            <a:pPr lvl="2"/>
            <a:r>
              <a:rPr lang="en-US" dirty="0" smtClean="0"/>
              <a:t>F</a:t>
            </a:r>
            <a:r>
              <a:rPr lang="en-US" dirty="0" smtClean="0">
                <a:solidFill>
                  <a:schemeClr val="tx1"/>
                </a:solidFill>
              </a:rPr>
              <a:t>ixed cost allocation is very high</a:t>
            </a:r>
          </a:p>
          <a:p>
            <a:pPr lvl="2"/>
            <a:endParaRPr lang="en-US" dirty="0" smtClean="0">
              <a:solidFill>
                <a:schemeClr val="tx1"/>
              </a:solidFill>
            </a:endParaRPr>
          </a:p>
          <a:p>
            <a:pPr lvl="1"/>
            <a:r>
              <a:rPr lang="en-US" dirty="0" smtClean="0">
                <a:solidFill>
                  <a:schemeClr val="tx1"/>
                </a:solidFill>
              </a:rPr>
              <a:t>For this analysis, we assume that Sugar &amp; Spice can hit scale</a:t>
            </a:r>
          </a:p>
          <a:p>
            <a:pPr lvl="3"/>
            <a:r>
              <a:rPr lang="en-US" dirty="0" smtClean="0">
                <a:solidFill>
                  <a:schemeClr val="tx1"/>
                </a:solidFill>
              </a:rPr>
              <a:t>Efficient scale is</a:t>
            </a:r>
          </a:p>
          <a:p>
            <a:pPr lvl="4">
              <a:buNone/>
            </a:pPr>
            <a:r>
              <a:rPr lang="en-US" dirty="0" smtClean="0"/>
              <a:t> ~400 dozen/month for high customized cupcakes</a:t>
            </a:r>
            <a:endParaRPr lang="en-US" i="1" dirty="0" smtClean="0"/>
          </a:p>
          <a:p>
            <a:pPr lvl="4">
              <a:buNone/>
            </a:pPr>
            <a:r>
              <a:rPr lang="en-US" i="1" dirty="0" smtClean="0"/>
              <a:t>This information was Allison’s best assumption of her capacity</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ounded Rectangle 18"/>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3077"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3078"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3079"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3080"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grpSp>
        <p:nvGrpSpPr>
          <p:cNvPr id="3" name="Group 23"/>
          <p:cNvGrpSpPr>
            <a:grpSpLocks/>
          </p:cNvGrpSpPr>
          <p:nvPr/>
        </p:nvGrpSpPr>
        <p:grpSpPr bwMode="auto">
          <a:xfrm>
            <a:off x="2133600" y="1143000"/>
            <a:ext cx="2057400" cy="915988"/>
            <a:chOff x="2514600" y="2854642"/>
            <a:chExt cx="2057400" cy="915889"/>
          </a:xfrm>
        </p:grpSpPr>
        <p:pic>
          <p:nvPicPr>
            <p:cNvPr id="3084"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3085" name="TextBox 22"/>
            <p:cNvSpPr txBox="1">
              <a:spLocks noChangeArrowheads="1"/>
            </p:cNvSpPr>
            <p:nvPr/>
          </p:nvSpPr>
          <p:spPr bwMode="auto">
            <a:xfrm>
              <a:off x="2514600" y="3124200"/>
              <a:ext cx="2057400" cy="646331"/>
            </a:xfrm>
            <a:prstGeom prst="rect">
              <a:avLst/>
            </a:prstGeom>
            <a:noFill/>
            <a:ln w="9525">
              <a:noFill/>
              <a:miter lim="800000"/>
              <a:headEnd/>
              <a:tailEnd/>
            </a:ln>
          </p:spPr>
          <p:txBody>
            <a:bodyPr>
              <a:spAutoFit/>
            </a:bodyPr>
            <a:lstStyle/>
            <a:p>
              <a:r>
                <a:rPr lang="en-US" sz="1400" b="1" i="1" dirty="0" smtClean="0">
                  <a:latin typeface="Calibri" pitchFamily="34" charset="0"/>
                </a:rPr>
                <a:t>$280</a:t>
              </a:r>
              <a:endParaRPr lang="en-US" sz="1400" b="1" i="1" dirty="0">
                <a:latin typeface="Calibri" pitchFamily="34" charset="0"/>
              </a:endParaRPr>
            </a:p>
            <a:p>
              <a:r>
                <a:rPr lang="en-US" sz="1100" i="1" dirty="0">
                  <a:latin typeface="Calibri" pitchFamily="34" charset="0"/>
                </a:rPr>
                <a:t>current cost</a:t>
              </a:r>
            </a:p>
            <a:p>
              <a:r>
                <a:rPr lang="en-US" sz="1100" i="1" dirty="0">
                  <a:latin typeface="Calibri" pitchFamily="34" charset="0"/>
                </a:rPr>
                <a:t>not at scale</a:t>
              </a:r>
            </a:p>
          </p:txBody>
        </p:sp>
      </p:gr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4" name="Group 23"/>
          <p:cNvGrpSpPr>
            <a:grpSpLocks/>
          </p:cNvGrpSpPr>
          <p:nvPr/>
        </p:nvGrpSpPr>
        <p:grpSpPr bwMode="auto">
          <a:xfrm>
            <a:off x="2145585" y="1128487"/>
            <a:ext cx="2057400" cy="760639"/>
            <a:chOff x="2529114" y="2854642"/>
            <a:chExt cx="2057400" cy="761135"/>
          </a:xfrm>
        </p:grpSpPr>
        <p:pic>
          <p:nvPicPr>
            <p:cNvPr id="22" name="Picture 4" descr="Sweet E's logo"/>
            <p:cNvPicPr>
              <a:picLocks noChangeAspect="1" noChangeArrowheads="1"/>
            </p:cNvPicPr>
            <p:nvPr/>
          </p:nvPicPr>
          <p:blipFill>
            <a:blip r:embed="rId3" cstate="print"/>
            <a:srcRect/>
            <a:stretch>
              <a:fillRect/>
            </a:stretch>
          </p:blipFill>
          <p:spPr bwMode="auto">
            <a:xfrm>
              <a:off x="2590801" y="2854642"/>
              <a:ext cx="576689" cy="269557"/>
            </a:xfrm>
            <a:prstGeom prst="rect">
              <a:avLst/>
            </a:prstGeom>
            <a:noFill/>
            <a:ln w="9525">
              <a:noFill/>
              <a:miter lim="800000"/>
              <a:headEnd/>
              <a:tailEnd/>
            </a:ln>
          </p:spPr>
        </p:pic>
        <p:sp>
          <p:nvSpPr>
            <p:cNvPr id="23" name="TextBox 21"/>
            <p:cNvSpPr txBox="1">
              <a:spLocks noChangeArrowheads="1"/>
            </p:cNvSpPr>
            <p:nvPr/>
          </p:nvSpPr>
          <p:spPr bwMode="auto">
            <a:xfrm>
              <a:off x="2529114" y="3138723"/>
              <a:ext cx="2057400" cy="477054"/>
            </a:xfrm>
            <a:prstGeom prst="rect">
              <a:avLst/>
            </a:prstGeom>
            <a:noFill/>
            <a:ln w="9525">
              <a:noFill/>
              <a:miter lim="800000"/>
              <a:headEnd/>
              <a:tailEnd/>
            </a:ln>
          </p:spPr>
          <p:txBody>
            <a:bodyPr>
              <a:spAutoFit/>
            </a:bodyPr>
            <a:lstStyle/>
            <a:p>
              <a:r>
                <a:rPr lang="en-US" sz="1400" b="1" i="1" dirty="0">
                  <a:latin typeface="Calibri" pitchFamily="34" charset="0"/>
                </a:rPr>
                <a:t>$</a:t>
              </a:r>
              <a:r>
                <a:rPr lang="en-US" sz="1400" b="1" i="1" dirty="0" smtClean="0">
                  <a:latin typeface="Calibri" pitchFamily="34" charset="0"/>
                </a:rPr>
                <a:t>175</a:t>
              </a:r>
              <a:endParaRPr lang="en-US" sz="1400" b="1" i="1" dirty="0">
                <a:latin typeface="Calibri" pitchFamily="34" charset="0"/>
              </a:endParaRPr>
            </a:p>
            <a:p>
              <a:r>
                <a:rPr lang="en-US" sz="1100" i="1" dirty="0">
                  <a:latin typeface="Calibri" pitchFamily="34" charset="0"/>
                </a:rPr>
                <a:t>cost at scale</a:t>
              </a:r>
            </a:p>
          </p:txBody>
        </p:sp>
      </p:grpSp>
      <p:cxnSp>
        <p:nvCxnSpPr>
          <p:cNvPr id="24" name="Straight Arrow Connector 23"/>
          <p:cNvCxnSpPr/>
          <p:nvPr/>
        </p:nvCxnSpPr>
        <p:spPr>
          <a:xfrm>
            <a:off x="2819400" y="1295400"/>
            <a:ext cx="990600" cy="1588"/>
          </a:xfrm>
          <a:prstGeom prst="straightConnector1">
            <a:avLst/>
          </a:prstGeom>
          <a:ln w="38100">
            <a:solidFill>
              <a:srgbClr val="FF3399"/>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355111" y="4389852"/>
            <a:ext cx="4494368" cy="1464231"/>
          </a:xfrm>
          <a:prstGeom prst="roundRect">
            <a:avLst/>
          </a:prstGeom>
          <a:solidFill>
            <a:schemeClr val="accent5">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needs to increase to  ~400 dozen / month to operate at scale</a:t>
            </a:r>
          </a:p>
          <a:p>
            <a:pPr fontAlgn="auto">
              <a:spcBef>
                <a:spcPts val="0"/>
              </a:spcBef>
              <a:spcAft>
                <a:spcPts val="0"/>
              </a:spcAft>
              <a:buFont typeface="Arial" pitchFamily="34" charset="0"/>
              <a:buChar char="•"/>
              <a:defRPr/>
            </a:pPr>
            <a:r>
              <a:rPr lang="en-US" sz="1600" dirty="0" smtClean="0">
                <a:solidFill>
                  <a:schemeClr val="tx1"/>
                </a:solidFill>
              </a:rPr>
              <a:t>3x her current sales</a:t>
            </a:r>
          </a:p>
          <a:p>
            <a:pPr marL="58738" indent="-58738" fontAlgn="auto">
              <a:spcBef>
                <a:spcPts val="0"/>
              </a:spcBef>
              <a:spcAft>
                <a:spcPts val="0"/>
              </a:spcAft>
              <a:buFont typeface="Arial" pitchFamily="34" charset="0"/>
              <a:buChar char="•"/>
              <a:defRPr/>
            </a:pPr>
            <a:r>
              <a:rPr lang="en-US" sz="1600" i="1" dirty="0" smtClean="0">
                <a:solidFill>
                  <a:schemeClr val="tx1"/>
                </a:solidFill>
              </a:rPr>
              <a:t>For the rest of the analysis, we will assume she is at scale</a:t>
            </a:r>
          </a:p>
        </p:txBody>
      </p:sp>
      <p:sp>
        <p:nvSpPr>
          <p:cNvPr id="27" name="TextBox 26"/>
          <p:cNvSpPr txBox="1"/>
          <p:nvPr/>
        </p:nvSpPr>
        <p:spPr>
          <a:xfrm>
            <a:off x="2362199" y="2714847"/>
            <a:ext cx="4343401" cy="1191816"/>
          </a:xfrm>
          <a:prstGeom prst="roundRect">
            <a:avLst/>
          </a:prstGeom>
          <a:solidFill>
            <a:schemeClr val="accent6">
              <a:lumMod val="20000"/>
              <a:lumOff val="80000"/>
            </a:schemeClr>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600" b="1" dirty="0" smtClean="0">
                <a:solidFill>
                  <a:schemeClr val="tx1"/>
                </a:solidFill>
              </a:rPr>
              <a:t>Sugar &amp; Spice </a:t>
            </a:r>
            <a:r>
              <a:rPr lang="en-US" sz="1600" b="1" dirty="0">
                <a:solidFill>
                  <a:schemeClr val="tx1"/>
                </a:solidFill>
              </a:rPr>
              <a:t>is not at scale and is inside the operations frontier</a:t>
            </a:r>
          </a:p>
          <a:p>
            <a:pPr fontAlgn="auto">
              <a:spcBef>
                <a:spcPts val="0"/>
              </a:spcBef>
              <a:spcAft>
                <a:spcPts val="0"/>
              </a:spcAft>
              <a:buFontTx/>
              <a:buChar char="-"/>
              <a:defRPr/>
            </a:pPr>
            <a:r>
              <a:rPr lang="en-US" sz="1600" dirty="0">
                <a:solidFill>
                  <a:schemeClr val="tx1"/>
                </a:solidFill>
              </a:rPr>
              <a:t>High fixed cost allocation</a:t>
            </a:r>
          </a:p>
          <a:p>
            <a:pPr fontAlgn="auto">
              <a:spcBef>
                <a:spcPts val="0"/>
              </a:spcBef>
              <a:spcAft>
                <a:spcPts val="0"/>
              </a:spcAft>
              <a:buFontTx/>
              <a:buChar char="-"/>
              <a:defRPr/>
            </a:pPr>
            <a:r>
              <a:rPr lang="en-US" sz="1600" i="1" dirty="0" smtClean="0">
                <a:solidFill>
                  <a:schemeClr val="tx1"/>
                </a:solidFill>
              </a:rPr>
              <a:t>Not even covering rent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63" presetClass="path" presetSubtype="0" accel="50000" decel="50000" fill="hold" nodeType="withEffect">
                                  <p:stCondLst>
                                    <p:cond delay="0"/>
                                  </p:stCondLst>
                                  <p:childTnLst>
                                    <p:animMotion origin="layout" path="M -2.22222E-6 -2.51735E-6 L 0.18299 0.00023 " pathEditMode="relative" rAng="0" ptsTypes="AA">
                                      <p:cBhvr>
                                        <p:cTn id="21" dur="2000" fill="hold"/>
                                        <p:tgtEl>
                                          <p:spTgt spid="4"/>
                                        </p:tgtEl>
                                        <p:attrNameLst>
                                          <p:attrName>ppt_x</p:attrName>
                                          <p:attrName>ppt_y</p:attrName>
                                        </p:attrNameLst>
                                      </p:cBhvr>
                                      <p:rCtr x="91" y="0"/>
                                    </p:animMotion>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xit" presetSubtype="0" fill="hold" grpId="1" nodeType="clickEffect">
                                  <p:stCondLst>
                                    <p:cond delay="0"/>
                                  </p:stCondLst>
                                  <p:childTnLst>
                                    <p:anim calcmode="lin" valueType="num">
                                      <p:cBhvr>
                                        <p:cTn id="28" dur="500"/>
                                        <p:tgtEl>
                                          <p:spTgt spid="25"/>
                                        </p:tgtEl>
                                        <p:attrNameLst>
                                          <p:attrName>ppt_w</p:attrName>
                                        </p:attrNameLst>
                                      </p:cBhvr>
                                      <p:tavLst>
                                        <p:tav tm="0">
                                          <p:val>
                                            <p:strVal val="ppt_w"/>
                                          </p:val>
                                        </p:tav>
                                        <p:tav tm="100000">
                                          <p:val>
                                            <p:fltVal val="0"/>
                                          </p:val>
                                        </p:tav>
                                      </p:tavLst>
                                    </p:anim>
                                    <p:anim calcmode="lin" valueType="num">
                                      <p:cBhvr>
                                        <p:cTn id="29" dur="500"/>
                                        <p:tgtEl>
                                          <p:spTgt spid="25"/>
                                        </p:tgtEl>
                                        <p:attrNameLst>
                                          <p:attrName>ppt_h</p:attrName>
                                        </p:attrNameLst>
                                      </p:cBhvr>
                                      <p:tavLst>
                                        <p:tav tm="0">
                                          <p:val>
                                            <p:strVal val="ppt_h"/>
                                          </p:val>
                                        </p:tav>
                                        <p:tav tm="100000">
                                          <p:val>
                                            <p:fltVal val="0"/>
                                          </p:val>
                                        </p:tav>
                                      </p:tavLst>
                                    </p:anim>
                                    <p:animEffect transition="out" filter="fade">
                                      <p:cBhvr>
                                        <p:cTn id="30" dur="500"/>
                                        <p:tgtEl>
                                          <p:spTgt spid="25"/>
                                        </p:tgtEl>
                                      </p:cBhvr>
                                    </p:animEffect>
                                    <p:set>
                                      <p:cBhvr>
                                        <p:cTn id="31"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7" grpId="0" animBg="1"/>
      <p:bldP spid="2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ChangeArrowheads="1"/>
          </p:cNvSpPr>
          <p:nvPr>
            <p:ph type="title"/>
          </p:nvPr>
        </p:nvSpPr>
        <p:spPr/>
        <p:txBody>
          <a:bodyPr/>
          <a:lstStyle/>
          <a:p>
            <a:pPr eaLnBrk="1" hangingPunct="1"/>
            <a:r>
              <a:rPr lang="en-US">
                <a:latin typeface="Times New Roman" charset="0"/>
                <a:ea typeface="ＭＳ Ｐゴシック" charset="0"/>
                <a:cs typeface="ＭＳ Ｐゴシック" charset="0"/>
              </a:rPr>
              <a:t>Operating System Design Roadmap</a:t>
            </a:r>
            <a:br>
              <a:rPr lang="en-US">
                <a:latin typeface="Times New Roman" charset="0"/>
                <a:ea typeface="ＭＳ Ｐゴシック" charset="0"/>
                <a:cs typeface="ＭＳ Ｐゴシック" charset="0"/>
              </a:rPr>
            </a:br>
            <a:r>
              <a:rPr lang="en-US">
                <a:latin typeface="Times New Roman" charset="0"/>
                <a:ea typeface="ＭＳ Ｐゴシック" charset="0"/>
                <a:cs typeface="ＭＳ Ｐゴシック" charset="0"/>
              </a:rPr>
              <a:t>	</a:t>
            </a:r>
          </a:p>
        </p:txBody>
      </p:sp>
      <p:sp>
        <p:nvSpPr>
          <p:cNvPr id="6" name="Text Box 3"/>
          <p:cNvSpPr txBox="1"/>
          <p:nvPr/>
        </p:nvSpPr>
        <p:spPr>
          <a:xfrm>
            <a:off x="3352800" y="1625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Operating System </a:t>
            </a:r>
            <a:r>
              <a:rPr lang="en-US" sz="1200" b="1">
                <a:latin typeface="Optima"/>
                <a:ea typeface="ＭＳ 明朝"/>
                <a:cs typeface="Optima"/>
              </a:rPr>
              <a:t>aligned </a:t>
            </a:r>
            <a:r>
              <a:rPr lang="en-US" sz="1200">
                <a:latin typeface="Optima"/>
                <a:ea typeface="ＭＳ 明朝"/>
                <a:cs typeface="Optima"/>
              </a:rPr>
              <a:t>with the strategy of the firm?</a:t>
            </a:r>
          </a:p>
        </p:txBody>
      </p:sp>
      <p:sp>
        <p:nvSpPr>
          <p:cNvPr id="7" name="Text Box 4"/>
          <p:cNvSpPr txBox="1"/>
          <p:nvPr/>
        </p:nvSpPr>
        <p:spPr>
          <a:xfrm>
            <a:off x="3352800" y="27559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OS maximizing shareholders’ </a:t>
            </a:r>
            <a:r>
              <a:rPr lang="en-US" sz="1200" b="1">
                <a:latin typeface="Optima"/>
                <a:ea typeface="ＭＳ 明朝"/>
                <a:cs typeface="Optima"/>
              </a:rPr>
              <a:t>value</a:t>
            </a:r>
            <a:r>
              <a:rPr lang="en-US" sz="1200">
                <a:latin typeface="Optima"/>
                <a:ea typeface="ＭＳ 明朝"/>
                <a:cs typeface="Optima"/>
              </a:rPr>
              <a:t>?</a:t>
            </a:r>
          </a:p>
        </p:txBody>
      </p:sp>
      <p:cxnSp>
        <p:nvCxnSpPr>
          <p:cNvPr id="8" name="Straight Arrow Connector 7"/>
          <p:cNvCxnSpPr/>
          <p:nvPr/>
        </p:nvCxnSpPr>
        <p:spPr>
          <a:xfrm>
            <a:off x="4152900" y="2319338"/>
            <a:ext cx="0" cy="436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 name="Text Box 6"/>
          <p:cNvSpPr txBox="1"/>
          <p:nvPr/>
        </p:nvSpPr>
        <p:spPr>
          <a:xfrm>
            <a:off x="3352800" y="3784600"/>
            <a:ext cx="1828800" cy="685800"/>
          </a:xfrm>
          <a:prstGeom prst="rect">
            <a:avLst/>
          </a:prstGeom>
          <a:ln/>
          <a:extLst>
            <a:ext uri="{C572A759-6A51-4108-AA02-DFA0A04FC94B}">
              <ma14:wrappingTextBoxFlag xmlns="" xmlns:ma14="http://schemas.microsoft.com/office/mac/drawingml/2011/main"/>
            </a:ext>
          </a:extLst>
        </p:spPr>
        <p:style>
          <a:lnRef idx="2">
            <a:schemeClr val="accent2"/>
          </a:lnRef>
          <a:fillRef idx="1">
            <a:schemeClr val="lt1"/>
          </a:fillRef>
          <a:effectRef idx="0">
            <a:schemeClr val="accent2"/>
          </a:effectRef>
          <a:fontRef idx="minor">
            <a:schemeClr val="dk1"/>
          </a:fontRef>
        </p:style>
        <p:txBody>
          <a:bodyPr/>
          <a:lstStyle/>
          <a:p>
            <a:pPr>
              <a:spcBef>
                <a:spcPts val="0"/>
              </a:spcBef>
              <a:spcAft>
                <a:spcPts val="0"/>
              </a:spcAft>
              <a:defRPr/>
            </a:pPr>
            <a:r>
              <a:rPr lang="en-US" sz="1200">
                <a:latin typeface="Optima"/>
                <a:ea typeface="ＭＳ 明朝"/>
                <a:cs typeface="Optima"/>
              </a:rPr>
              <a:t>Is the current position </a:t>
            </a:r>
            <a:r>
              <a:rPr lang="en-US" sz="1200" b="1">
                <a:latin typeface="Optima"/>
                <a:ea typeface="ＭＳ 明朝"/>
                <a:cs typeface="Optima"/>
              </a:rPr>
              <a:t>defensible</a:t>
            </a:r>
            <a:r>
              <a:rPr lang="en-US" sz="1200">
                <a:latin typeface="Optima"/>
                <a:ea typeface="ＭＳ 明朝"/>
                <a:cs typeface="Optima"/>
              </a:rPr>
              <a:t> using the current OS?</a:t>
            </a:r>
          </a:p>
        </p:txBody>
      </p:sp>
      <p:cxnSp>
        <p:nvCxnSpPr>
          <p:cNvPr id="10" name="Straight Arrow Connector 9"/>
          <p:cNvCxnSpPr/>
          <p:nvPr/>
        </p:nvCxnSpPr>
        <p:spPr>
          <a:xfrm>
            <a:off x="4152900" y="3441700"/>
            <a:ext cx="0" cy="3429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a:off x="1752600" y="19304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18" name="Text Box 32"/>
          <p:cNvSpPr txBox="1"/>
          <p:nvPr/>
        </p:nvSpPr>
        <p:spPr>
          <a:xfrm>
            <a:off x="1524000" y="1930400"/>
            <a:ext cx="1335088" cy="3429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Business Strategy</a:t>
            </a:r>
          </a:p>
        </p:txBody>
      </p:sp>
      <p:cxnSp>
        <p:nvCxnSpPr>
          <p:cNvPr id="19" name="Straight Arrow Connector 18"/>
          <p:cNvCxnSpPr/>
          <p:nvPr/>
        </p:nvCxnSpPr>
        <p:spPr>
          <a:xfrm>
            <a:off x="1752600" y="29591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0" name="Text Box 34"/>
          <p:cNvSpPr txBox="1"/>
          <p:nvPr/>
        </p:nvSpPr>
        <p:spPr>
          <a:xfrm>
            <a:off x="1524000" y="2959100"/>
            <a:ext cx="1547813"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Financial statements</a:t>
            </a:r>
          </a:p>
          <a:p>
            <a:pPr>
              <a:spcBef>
                <a:spcPts val="0"/>
              </a:spcBef>
              <a:spcAft>
                <a:spcPts val="0"/>
              </a:spcAft>
              <a:defRPr/>
            </a:pPr>
            <a:r>
              <a:rPr lang="en-US" sz="1200" dirty="0">
                <a:latin typeface="Optima"/>
                <a:ea typeface="ＭＳ 明朝"/>
                <a:cs typeface="Optima"/>
              </a:rPr>
              <a:t>Industry comparable</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cxnSp>
        <p:nvCxnSpPr>
          <p:cNvPr id="21" name="Straight Arrow Connector 20"/>
          <p:cNvCxnSpPr/>
          <p:nvPr/>
        </p:nvCxnSpPr>
        <p:spPr>
          <a:xfrm>
            <a:off x="1752600" y="3987800"/>
            <a:ext cx="1600200" cy="0"/>
          </a:xfrm>
          <a:prstGeom prst="straightConnector1">
            <a:avLst/>
          </a:prstGeom>
          <a:ln>
            <a:solidFill>
              <a:srgbClr val="4F81BD"/>
            </a:solidFill>
            <a:prstDash val="sysDash"/>
            <a:tailEnd type="arrow"/>
          </a:ln>
        </p:spPr>
        <p:style>
          <a:lnRef idx="2">
            <a:schemeClr val="accent1"/>
          </a:lnRef>
          <a:fillRef idx="0">
            <a:schemeClr val="accent1"/>
          </a:fillRef>
          <a:effectRef idx="1">
            <a:schemeClr val="accent1"/>
          </a:effectRef>
          <a:fontRef idx="minor">
            <a:schemeClr val="tx1"/>
          </a:fontRef>
        </p:style>
      </p:cxnSp>
      <p:sp>
        <p:nvSpPr>
          <p:cNvPr id="22" name="Text Box 36"/>
          <p:cNvSpPr txBox="1"/>
          <p:nvPr/>
        </p:nvSpPr>
        <p:spPr>
          <a:xfrm>
            <a:off x="1409700" y="3987800"/>
            <a:ext cx="1762125" cy="457200"/>
          </a:xfrm>
          <a:prstGeom prst="rect">
            <a:avLst/>
          </a:prstGeom>
          <a:noFill/>
          <a:ln>
            <a:noFill/>
          </a:ln>
          <a:effectLst/>
          <a:extLst>
            <a:ext uri="{C572A759-6A51-4108-AA02-DFA0A04FC94B}">
              <ma14:wrappingTextBoxFlag xmlns="" xmlns:ma14="http://schemas.microsoft.com/office/mac/drawingml/2011/main"/>
            </a:ext>
          </a:extLst>
        </p:spPr>
        <p:style>
          <a:lnRef idx="0">
            <a:schemeClr val="accent1"/>
          </a:lnRef>
          <a:fillRef idx="0">
            <a:schemeClr val="accent1"/>
          </a:fillRef>
          <a:effectRef idx="0">
            <a:schemeClr val="accent1"/>
          </a:effectRef>
          <a:fontRef idx="minor">
            <a:schemeClr val="dk1"/>
          </a:fontRef>
        </p:style>
        <p:txBody>
          <a:bodyPr wrap="none"/>
          <a:lstStyle/>
          <a:p>
            <a:pPr>
              <a:spcBef>
                <a:spcPts val="0"/>
              </a:spcBef>
              <a:spcAft>
                <a:spcPts val="0"/>
              </a:spcAft>
              <a:defRPr/>
            </a:pPr>
            <a:r>
              <a:rPr lang="en-US" sz="1200" dirty="0">
                <a:latin typeface="Optima"/>
                <a:ea typeface="ＭＳ 明朝"/>
                <a:cs typeface="Optima"/>
              </a:rPr>
              <a:t>Competitive intelligence</a:t>
            </a:r>
          </a:p>
          <a:p>
            <a:pPr>
              <a:spcBef>
                <a:spcPts val="0"/>
              </a:spcBef>
              <a:spcAft>
                <a:spcPts val="0"/>
              </a:spcAft>
              <a:defRPr/>
            </a:pPr>
            <a:r>
              <a:rPr lang="en-US" sz="1200" dirty="0">
                <a:latin typeface="Optima"/>
                <a:ea typeface="ＭＳ 明朝"/>
                <a:cs typeface="Optima"/>
              </a:rPr>
              <a:t>Cost data</a:t>
            </a:r>
          </a:p>
          <a:p>
            <a:pPr>
              <a:spcBef>
                <a:spcPts val="0"/>
              </a:spcBef>
              <a:spcAft>
                <a:spcPts val="0"/>
              </a:spcAft>
              <a:defRPr/>
            </a:pPr>
            <a:r>
              <a:rPr lang="en-US" sz="1200" dirty="0">
                <a:latin typeface="Optima"/>
                <a:ea typeface="ＭＳ 明朝"/>
                <a:cs typeface="Optima"/>
              </a:rPr>
              <a:t> </a:t>
            </a:r>
          </a:p>
          <a:p>
            <a:pPr>
              <a:spcBef>
                <a:spcPts val="0"/>
              </a:spcBef>
              <a:spcAft>
                <a:spcPts val="0"/>
              </a:spcAft>
              <a:defRPr/>
            </a:pPr>
            <a:r>
              <a:rPr lang="en-US" sz="1200" dirty="0">
                <a:latin typeface="Optima"/>
                <a:ea typeface="ＭＳ 明朝"/>
                <a:cs typeface="Optima"/>
              </a:rPr>
              <a:t> </a:t>
            </a:r>
          </a:p>
        </p:txBody>
      </p:sp>
    </p:spTree>
    <p:extLst>
      <p:ext uri="{BB962C8B-B14F-4D97-AF65-F5344CB8AC3E}">
        <p14:creationId xmlns="" xmlns:p14="http://schemas.microsoft.com/office/powerpoint/2010/main" val="501797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8" grpId="0"/>
      <p:bldP spid="20"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To compare we will go step by step for highly customized cupcakes</a:t>
            </a:r>
            <a:endParaRPr lang="en-US" sz="2800" dirty="0"/>
          </a:p>
        </p:txBody>
      </p:sp>
      <p:graphicFrame>
        <p:nvGraphicFramePr>
          <p:cNvPr id="5" name="Content Placeholder 4"/>
          <p:cNvGraphicFramePr>
            <a:graphicFrameLocks noGrp="1"/>
          </p:cNvGraphicFramePr>
          <p:nvPr>
            <p:ph sz="quarter" idx="4294967295"/>
          </p:nvPr>
        </p:nvGraphicFramePr>
        <p:xfrm>
          <a:off x="341313" y="1176338"/>
          <a:ext cx="8802859" cy="5295010"/>
        </p:xfrm>
        <a:graphic>
          <a:graphicData uri="http://schemas.openxmlformats.org/drawingml/2006/table">
            <a:tbl>
              <a:tblPr/>
              <a:tblGrid>
                <a:gridCol w="1799479"/>
                <a:gridCol w="1167230"/>
                <a:gridCol w="1167230"/>
                <a:gridCol w="1167230"/>
                <a:gridCol w="1167230"/>
                <a:gridCol w="1029186"/>
                <a:gridCol w="1305274"/>
              </a:tblGrid>
              <a:tr h="1223165">
                <a:tc>
                  <a:txBody>
                    <a:bodyPr/>
                    <a:lstStyle/>
                    <a:p>
                      <a:pPr algn="ctr" fontAlgn="b"/>
                      <a:r>
                        <a:rPr lang="en-US" sz="1600" b="1" i="0" u="none" strike="noStrike" dirty="0">
                          <a:solidFill>
                            <a:srgbClr val="FFFFFF"/>
                          </a:solidFill>
                          <a:latin typeface="Calibri"/>
                        </a:rPr>
                        <a:t>4 dozen </a:t>
                      </a:r>
                      <a:r>
                        <a:rPr lang="en-US" sz="1600" b="1" i="0" u="none" strike="noStrike" dirty="0" smtClean="0">
                          <a:solidFill>
                            <a:srgbClr val="FFFFFF"/>
                          </a:solidFill>
                          <a:latin typeface="Calibri"/>
                        </a:rPr>
                        <a:t>custom cupcakes</a:t>
                      </a:r>
                      <a:endParaRPr lang="en-US" sz="1600" b="1" i="0" u="none" strike="noStrike" dirty="0">
                        <a:solidFill>
                          <a:srgbClr val="FFFFFF"/>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017" marR="14017" marT="1401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t"/>
                      <a:r>
                        <a:rPr lang="en-US" sz="1400" b="1" i="0" u="none" strike="noStrike" dirty="0">
                          <a:solidFill>
                            <a:srgbClr val="000000"/>
                          </a:solidFill>
                          <a:latin typeface="Calibri"/>
                        </a:rPr>
                        <a:t>Total </a:t>
                      </a:r>
                      <a:r>
                        <a:rPr lang="en-US" sz="1400" b="1" i="0" u="none" strike="noStrike" dirty="0" smtClean="0">
                          <a:solidFill>
                            <a:srgbClr val="000000"/>
                          </a:solidFill>
                          <a:latin typeface="Calibri"/>
                        </a:rPr>
                        <a:t>Difference</a:t>
                      </a:r>
                    </a:p>
                  </a:txBody>
                  <a:tcPr marL="14017" marR="14017" marT="14017"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a:t>
                      </a:r>
                      <a:r>
                        <a:rPr lang="en-US" sz="1400" b="1" i="1" u="none" strike="noStrike" dirty="0" smtClean="0">
                          <a:solidFill>
                            <a:srgbClr val="000000"/>
                          </a:solidFill>
                          <a:latin typeface="Calibri"/>
                        </a:rPr>
                        <a:t>Difference</a:t>
                      </a:r>
                    </a:p>
                    <a:p>
                      <a:pPr algn="ctr" fontAlgn="t"/>
                      <a:endParaRPr lang="en-US" sz="1400" b="1" i="1" u="none" strike="noStrike" dirty="0" smtClean="0">
                        <a:solidFill>
                          <a:srgbClr val="000000"/>
                        </a:solidFill>
                        <a:latin typeface="Calibri"/>
                      </a:endParaRPr>
                    </a:p>
                    <a:p>
                      <a:pPr algn="ctr" fontAlgn="t"/>
                      <a:endParaRPr lang="en-US" sz="1400" b="0" i="0" u="none" strike="noStrike" dirty="0">
                        <a:solidFill>
                          <a:srgbClr val="000000"/>
                        </a:solidFill>
                        <a:latin typeface="Symbol" pitchFamily="18" charset="2"/>
                      </a:endParaRPr>
                    </a:p>
                  </a:txBody>
                  <a:tcPr marL="14017" marR="14017" marT="14017"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017" marR="14017" marT="14017"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1" i="0" u="sng" strike="noStrike">
                          <a:solidFill>
                            <a:srgbClr val="000000"/>
                          </a:solidFill>
                          <a:latin typeface="Calibri"/>
                        </a:rPr>
                        <a:t>Variable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r>
                        <a:rPr lang="en-US" sz="1200" b="0"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200" b="0" i="0" u="none" strike="noStrike" dirty="0">
                          <a:solidFill>
                            <a:srgbClr val="000000"/>
                          </a:solidFill>
                          <a:latin typeface="Calibri"/>
                        </a:rPr>
                        <a:t> </a:t>
                      </a: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0" i="0" u="none" strike="noStrike">
                          <a:solidFill>
                            <a:srgbClr val="000000"/>
                          </a:solidFill>
                          <a:latin typeface="Calibri"/>
                        </a:rPr>
                        <a:t>1. Ingredients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2. Decorations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dirty="0">
                          <a:solidFill>
                            <a:srgbClr val="000000"/>
                          </a:solidFill>
                          <a:latin typeface="Calibri"/>
                        </a:rPr>
                        <a:t>3. Hourly Labor</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402356">
                <a:tc>
                  <a:txBody>
                    <a:bodyPr/>
                    <a:lstStyle/>
                    <a:p>
                      <a:pPr algn="l" fontAlgn="b"/>
                      <a:r>
                        <a:rPr lang="en-US" sz="1600" b="0" i="0" u="none" strike="noStrike">
                          <a:solidFill>
                            <a:srgbClr val="000000"/>
                          </a:solidFill>
                          <a:latin typeface="Calibri"/>
                        </a:rPr>
                        <a:t>4. Packaging</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402356">
                <a:tc>
                  <a:txBody>
                    <a:bodyPr/>
                    <a:lstStyle/>
                    <a:p>
                      <a:pPr algn="l" fontAlgn="b"/>
                      <a:r>
                        <a:rPr lang="en-US" sz="1600" b="1" i="0" u="none" strike="noStrike">
                          <a:solidFill>
                            <a:srgbClr val="000000"/>
                          </a:solidFill>
                          <a:latin typeface="Calibri"/>
                        </a:rPr>
                        <a:t> </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1" i="0" u="sng" strike="noStrike">
                          <a:solidFill>
                            <a:srgbClr val="000000"/>
                          </a:solidFill>
                          <a:latin typeface="Calibri"/>
                        </a:rPr>
                        <a:t>Fixed Costs</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1"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2">
                        <a:lumMod val="20000"/>
                        <a:lumOff val="80000"/>
                      </a:schemeClr>
                    </a:solidFill>
                  </a:tcPr>
                </a:tc>
                <a:tc>
                  <a:txBody>
                    <a:bodyPr/>
                    <a:lstStyle/>
                    <a:p>
                      <a:pPr algn="ctr" fontAlgn="b"/>
                      <a:endParaRPr lang="en-US" sz="1200" b="0" i="1"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02356">
                <a:tc>
                  <a:txBody>
                    <a:bodyPr/>
                    <a:lstStyle/>
                    <a:p>
                      <a:pPr algn="l" fontAlgn="b"/>
                      <a:r>
                        <a:rPr lang="en-US" sz="1600" b="0" i="0" u="none" strike="noStrike">
                          <a:solidFill>
                            <a:srgbClr val="000000"/>
                          </a:solidFill>
                          <a:latin typeface="Calibri"/>
                        </a:rPr>
                        <a:t>1. Rent &amp; Utilites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418451">
                <a:tc>
                  <a:txBody>
                    <a:bodyPr/>
                    <a:lstStyle/>
                    <a:p>
                      <a:pPr algn="l" fontAlgn="b"/>
                      <a:r>
                        <a:rPr lang="en-US" sz="1600" b="0" i="0" u="none" strike="noStrike" dirty="0">
                          <a:solidFill>
                            <a:srgbClr val="000000"/>
                          </a:solidFill>
                          <a:latin typeface="Calibri"/>
                        </a:rPr>
                        <a:t>2. Fixed salaries</a:t>
                      </a:r>
                    </a:p>
                  </a:txBody>
                  <a:tcPr marL="126156"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434546">
                <a:tc>
                  <a:txBody>
                    <a:bodyPr/>
                    <a:lstStyle/>
                    <a:p>
                      <a:pPr algn="l" fontAlgn="b"/>
                      <a:r>
                        <a:rPr lang="en-US" sz="1600" b="1" i="0" u="none" strike="noStrike" dirty="0">
                          <a:solidFill>
                            <a:srgbClr val="000000"/>
                          </a:solidFill>
                          <a:latin typeface="Calibri"/>
                        </a:rPr>
                        <a:t>Total cost</a:t>
                      </a: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1" i="0" u="none" strike="noStrike" dirty="0">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fontAlgn="b"/>
                      <a:endParaRPr lang="en-US" sz="1200" b="0" i="0" u="none" strike="noStrike">
                        <a:solidFill>
                          <a:srgbClr val="000000"/>
                        </a:solidFill>
                        <a:latin typeface="Calibri"/>
                      </a:endParaRPr>
                    </a:p>
                  </a:txBody>
                  <a:tcPr marL="14017" marR="14017" marT="1401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0" u="none" strike="noStrike">
                        <a:solidFill>
                          <a:srgbClr val="00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endParaRPr lang="en-US" sz="1200" b="0" i="1" u="none" strike="noStrike" dirty="0">
                        <a:solidFill>
                          <a:srgbClr val="FF0000"/>
                        </a:solidFill>
                        <a:latin typeface="Calibri"/>
                      </a:endParaRPr>
                    </a:p>
                  </a:txBody>
                  <a:tcPr marL="14017" marR="14017" marT="14017"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t>Summary of Competitive Cost Analysis</a:t>
            </a:r>
            <a:endParaRPr lang="en-US" sz="2800" dirty="0"/>
          </a:p>
        </p:txBody>
      </p:sp>
      <p:graphicFrame>
        <p:nvGraphicFramePr>
          <p:cNvPr id="6" name="Content Placeholder 5"/>
          <p:cNvGraphicFramePr>
            <a:graphicFrameLocks noGrp="1"/>
          </p:cNvGraphicFramePr>
          <p:nvPr>
            <p:ph sz="quarter" idx="4294967295"/>
            <p:extLst>
              <p:ext uri="{D42A27DB-BD31-4B8C-83A1-F6EECF244321}">
                <p14:modId xmlns="" xmlns:p14="http://schemas.microsoft.com/office/powerpoint/2010/main" val="3758378873"/>
              </p:ext>
            </p:extLst>
          </p:nvPr>
        </p:nvGraphicFramePr>
        <p:xfrm>
          <a:off x="457200" y="1431925"/>
          <a:ext cx="8686798" cy="4636215"/>
        </p:xfrm>
        <a:graphic>
          <a:graphicData uri="http://schemas.openxmlformats.org/drawingml/2006/table">
            <a:tbl>
              <a:tblPr/>
              <a:tblGrid>
                <a:gridCol w="1775752"/>
                <a:gridCol w="1151841"/>
                <a:gridCol w="1270591"/>
                <a:gridCol w="1033091"/>
                <a:gridCol w="910190"/>
                <a:gridCol w="1096703"/>
                <a:gridCol w="1448630"/>
              </a:tblGrid>
              <a:tr h="1056145">
                <a:tc>
                  <a:txBody>
                    <a:bodyPr/>
                    <a:lstStyle/>
                    <a:p>
                      <a:pPr algn="ctr" fontAlgn="b"/>
                      <a:r>
                        <a:rPr lang="en-US" sz="1600" b="1" i="0" u="none" strike="noStrike" dirty="0" smtClean="0">
                          <a:solidFill>
                            <a:srgbClr val="FFFFFF"/>
                          </a:solidFill>
                          <a:latin typeface="Calibri"/>
                        </a:rPr>
                        <a:t>4 dozen custom cupcakes</a:t>
                      </a:r>
                      <a:endParaRPr lang="en-US" sz="1600" b="1" i="0" u="none" strike="noStrike" dirty="0">
                        <a:solidFill>
                          <a:srgbClr val="FFFFFF"/>
                        </a:solidFill>
                        <a:latin typeface="Calibri"/>
                      </a:endParaRP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algn="ctr" fontAlgn="t"/>
                      <a:r>
                        <a:rPr lang="en-US" sz="1400" b="1" i="0" u="none" strike="noStrike" dirty="0" smtClean="0">
                          <a:solidFill>
                            <a:srgbClr val="000000"/>
                          </a:solidFill>
                          <a:latin typeface="Calibri"/>
                        </a:rPr>
                        <a:t>Sugar &amp; Spice               </a:t>
                      </a:r>
                      <a:r>
                        <a:rPr lang="en-US" sz="1400" b="0" i="1" u="none" strike="noStrike" dirty="0">
                          <a:solidFill>
                            <a:srgbClr val="000000"/>
                          </a:solidFill>
                          <a:latin typeface="Calibri"/>
                        </a:rPr>
                        <a:t>(at scale)</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t"/>
                      <a:r>
                        <a:rPr lang="en-US" sz="1400" b="1" i="0" u="none" strike="noStrike" dirty="0" smtClean="0">
                          <a:solidFill>
                            <a:srgbClr val="000000"/>
                          </a:solidFill>
                          <a:latin typeface="Calibri"/>
                        </a:rPr>
                        <a:t>Sparkles (standard) </a:t>
                      </a:r>
                      <a:endParaRPr lang="en-US" sz="1400" b="1" i="0" u="none" strike="noStrike" dirty="0">
                        <a:solidFill>
                          <a:srgbClr val="000000"/>
                        </a:solidFill>
                        <a:latin typeface="Calibri"/>
                      </a:endParaRP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smtClean="0">
                          <a:solidFill>
                            <a:srgbClr val="000000"/>
                          </a:solidFill>
                          <a:latin typeface="Calibri"/>
                        </a:rPr>
                        <a:t>Sparkles (custom)</a:t>
                      </a:r>
                      <a:endParaRPr lang="en-US" sz="1400" b="1" i="0" u="none" strike="noStrike" dirty="0">
                        <a:solidFill>
                          <a:srgbClr val="000000"/>
                        </a:solidFill>
                        <a:latin typeface="Calibri"/>
                      </a:endParaRPr>
                    </a:p>
                  </a:txBody>
                  <a:tcPr marL="14279" marR="14279" marT="1427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t"/>
                      <a:r>
                        <a:rPr lang="en-US" sz="1400" b="1" i="0" u="none" strike="noStrike" dirty="0">
                          <a:solidFill>
                            <a:srgbClr val="000000"/>
                          </a:solidFill>
                          <a:latin typeface="Calibri"/>
                        </a:rPr>
                        <a:t>Total Difference</a:t>
                      </a:r>
                    </a:p>
                  </a:txBody>
                  <a:tcPr marL="14279" marR="14279" marT="14279"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a:solidFill>
                            <a:srgbClr val="000000"/>
                          </a:solidFill>
                          <a:latin typeface="Calibri"/>
                        </a:rPr>
                        <a:t>Strategic Difference</a:t>
                      </a:r>
                    </a:p>
                  </a:txBody>
                  <a:tcPr marL="14279" marR="14279" marT="1427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t"/>
                      <a:r>
                        <a:rPr lang="en-US" sz="1400" b="1" i="1" u="none" strike="noStrike" dirty="0" smtClean="0">
                          <a:solidFill>
                            <a:srgbClr val="000000"/>
                          </a:solidFill>
                          <a:latin typeface="Calibri"/>
                        </a:rPr>
                        <a:t>Operational </a:t>
                      </a:r>
                      <a:r>
                        <a:rPr lang="en-US" sz="1400" b="1" i="1" u="none" strike="noStrike" dirty="0">
                          <a:solidFill>
                            <a:srgbClr val="000000"/>
                          </a:solidFill>
                          <a:latin typeface="Calibri"/>
                        </a:rPr>
                        <a:t>Difference</a:t>
                      </a:r>
                    </a:p>
                  </a:txBody>
                  <a:tcPr marL="14279" marR="14279" marT="14279"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1" i="0" u="sng" strike="noStrike" dirty="0">
                          <a:solidFill>
                            <a:srgbClr val="000000"/>
                          </a:solidFill>
                          <a:latin typeface="Calibri"/>
                        </a:rPr>
                        <a:t>Variable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0" i="0" u="none" strike="noStrike" dirty="0">
                          <a:solidFill>
                            <a:srgbClr val="000000"/>
                          </a:solidFill>
                          <a:latin typeface="Calibri"/>
                        </a:rPr>
                        <a:t>1. Ingredients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smtClean="0">
                          <a:solidFill>
                            <a:srgbClr val="000000"/>
                          </a:solidFill>
                          <a:latin typeface="Calibri"/>
                        </a:rPr>
                        <a:t>$</a:t>
                      </a:r>
                      <a:r>
                        <a:rPr lang="en-US" sz="1400" b="0" i="0" u="none" strike="noStrike" dirty="0">
                          <a:solidFill>
                            <a:srgbClr val="000000"/>
                          </a:solidFill>
                          <a:latin typeface="Calibri"/>
                        </a:rPr>
                        <a:t>27.60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effectLst/>
                          <a:latin typeface="Calibri"/>
                        </a:rPr>
                        <a:t>$21.20</a:t>
                      </a:r>
                      <a:endParaRPr lang="en-US" sz="1400" b="0" i="0" u="none" strike="noStrike" dirty="0">
                        <a:solidFill>
                          <a:srgbClr val="000000"/>
                        </a:solidFill>
                        <a:effectLst/>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smtClean="0">
                          <a:solidFill>
                            <a:srgbClr val="000000"/>
                          </a:solidFill>
                          <a:effectLst/>
                          <a:latin typeface="Calibri"/>
                        </a:rPr>
                        <a:t>$26.22</a:t>
                      </a:r>
                      <a:endParaRPr lang="en-US" sz="1400" b="0" i="0" u="none" strike="noStrike" dirty="0">
                        <a:solidFill>
                          <a:srgbClr val="000000"/>
                        </a:solidFill>
                        <a:effectLst/>
                        <a:latin typeface="Calibri"/>
                      </a:endParaRP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effectLst/>
                          <a:latin typeface="Calibri"/>
                        </a:rPr>
                        <a:t>$6.40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$5.02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Calibri"/>
                        </a:rPr>
                        <a:t>$1.38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a:solidFill>
                            <a:srgbClr val="000000"/>
                          </a:solidFill>
                          <a:latin typeface="Calibri"/>
                        </a:rPr>
                        <a:t>2. Decorations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$28.80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3. Hourly Labor</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$35.53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$7.3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$29.10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$28.23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$21.80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$6.43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47417">
                <a:tc>
                  <a:txBody>
                    <a:bodyPr/>
                    <a:lstStyle/>
                    <a:p>
                      <a:pPr algn="l" fontAlgn="b"/>
                      <a:r>
                        <a:rPr lang="en-US" sz="1600" b="0" i="0" u="none" strike="noStrike" dirty="0">
                          <a:solidFill>
                            <a:srgbClr val="000000"/>
                          </a:solidFill>
                          <a:latin typeface="Calibri"/>
                        </a:rPr>
                        <a:t>4. Packaging</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$2.76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$2.00</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$2.00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$0.00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latin typeface="Calibri"/>
                        </a:rPr>
                        <a:t>$0.76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FF"/>
                    </a:solidFill>
                  </a:tcPr>
                </a:tc>
              </a:tr>
              <a:tr h="347417">
                <a:tc>
                  <a:txBody>
                    <a:bodyPr/>
                    <a:lstStyle/>
                    <a:p>
                      <a:pPr algn="l" fontAlgn="b"/>
                      <a:r>
                        <a:rPr lang="en-US" sz="1600" b="1" i="0" u="none" strike="noStrike" dirty="0">
                          <a:solidFill>
                            <a:srgbClr val="000000"/>
                          </a:solidFill>
                          <a:latin typeface="Calibri"/>
                        </a:rPr>
                        <a:t> </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pPr algn="ctr" fontAlgn="b"/>
                      <a:r>
                        <a:rPr lang="en-US" sz="1400" b="0" i="0" u="none" strike="noStrike">
                          <a:solidFill>
                            <a:srgbClr val="000000"/>
                          </a:solidFill>
                          <a:latin typeface="Calibri"/>
                        </a:rPr>
                        <a:t>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ctr" fontAlgn="b"/>
                      <a:r>
                        <a:rPr lang="en-US" sz="1400" b="0" i="0" u="none" strike="noStrike" dirty="0">
                          <a:solidFill>
                            <a:srgbClr val="000000"/>
                          </a:solidFill>
                          <a:latin typeface="Calibri"/>
                        </a:rPr>
                        <a:t>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1" i="0" u="sng" strike="noStrike" dirty="0">
                          <a:solidFill>
                            <a:srgbClr val="000000"/>
                          </a:solidFill>
                          <a:latin typeface="Calibri"/>
                        </a:rPr>
                        <a:t>Fixed Costs</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chemeClr val="accent5">
                        <a:lumMod val="20000"/>
                        <a:lumOff val="80000"/>
                      </a:schemeClr>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dirty="0"/>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chemeClr val="accent6">
                        <a:lumMod val="20000"/>
                        <a:lumOff val="80000"/>
                      </a:schemeClr>
                    </a:solidFill>
                  </a:tcPr>
                </a:tc>
                <a:tc>
                  <a:txBody>
                    <a:bodyPr/>
                    <a:lstStyle/>
                    <a:p>
                      <a:endParaRPr lang="en-US" sz="1600"/>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endParaRPr lang="en-US" sz="1600" dirty="0"/>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47417">
                <a:tc>
                  <a:txBody>
                    <a:bodyPr/>
                    <a:lstStyle/>
                    <a:p>
                      <a:pPr algn="l" fontAlgn="b"/>
                      <a:r>
                        <a:rPr lang="en-US" sz="1600" b="0" i="0" u="none" strike="noStrike" dirty="0">
                          <a:solidFill>
                            <a:srgbClr val="000000"/>
                          </a:solidFill>
                          <a:latin typeface="Calibri"/>
                        </a:rPr>
                        <a:t>1. Rent &amp; </a:t>
                      </a:r>
                      <a:r>
                        <a:rPr lang="en-US" sz="1600" b="0" i="0" u="none" strike="noStrike" dirty="0" smtClean="0">
                          <a:solidFill>
                            <a:srgbClr val="000000"/>
                          </a:solidFill>
                          <a:latin typeface="Calibri"/>
                        </a:rPr>
                        <a:t>Utilities</a:t>
                      </a:r>
                      <a:endParaRPr lang="en-US" sz="1600" b="0" i="0" u="none" strike="noStrike" dirty="0">
                        <a:solidFill>
                          <a:srgbClr val="000000"/>
                        </a:solidFill>
                        <a:latin typeface="Calibri"/>
                      </a:endParaRP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$30.00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$33.33</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$71.43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($3.33)</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latin typeface="Calibri"/>
                        </a:rPr>
                        <a:t>$38.10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($41.43)</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FF"/>
                    </a:solidFill>
                  </a:tcPr>
                </a:tc>
              </a:tr>
              <a:tr h="361314">
                <a:tc>
                  <a:txBody>
                    <a:bodyPr/>
                    <a:lstStyle/>
                    <a:p>
                      <a:pPr algn="l" fontAlgn="b"/>
                      <a:r>
                        <a:rPr lang="en-US" sz="1600" b="0" i="0" u="none" strike="noStrike" dirty="0">
                          <a:solidFill>
                            <a:srgbClr val="000000"/>
                          </a:solidFill>
                          <a:latin typeface="Calibri"/>
                        </a:rPr>
                        <a:t>2. Fixed salaries</a:t>
                      </a:r>
                    </a:p>
                  </a:txBody>
                  <a:tcPr marL="128513"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$50.00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400" b="0" i="0" u="none" strike="noStrike" dirty="0" smtClean="0">
                          <a:solidFill>
                            <a:srgbClr val="000000"/>
                          </a:solidFill>
                          <a:latin typeface="Calibri"/>
                        </a:rPr>
                        <a:t>$19.44</a:t>
                      </a:r>
                      <a:endParaRPr lang="en-US" sz="1400" b="0" i="0" u="none" strike="noStrike" dirty="0">
                        <a:solidFill>
                          <a:srgbClr val="000000"/>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$41.67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400" b="0" i="0" u="none" strike="noStrike" dirty="0">
                          <a:solidFill>
                            <a:srgbClr val="000000"/>
                          </a:solidFill>
                          <a:latin typeface="Calibri"/>
                        </a:rPr>
                        <a:t>$30.56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$22.23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latin typeface="Calibri"/>
                        </a:rPr>
                        <a:t>$8.33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FFFFFF"/>
                    </a:solidFill>
                  </a:tcPr>
                </a:tc>
              </a:tr>
              <a:tr h="0">
                <a:tc>
                  <a:txBody>
                    <a:bodyPr/>
                    <a:lstStyle/>
                    <a:p>
                      <a:pPr algn="l" fontAlgn="b"/>
                      <a:r>
                        <a:rPr lang="en-US" sz="1600" b="1" i="0" u="none" strike="noStrike" dirty="0">
                          <a:solidFill>
                            <a:srgbClr val="000000"/>
                          </a:solidFill>
                          <a:latin typeface="Calibri"/>
                        </a:rPr>
                        <a:t>Total cost</a:t>
                      </a:r>
                    </a:p>
                  </a:txBody>
                  <a:tcPr marL="14279" marR="14279" marT="14279"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latin typeface="Calibri"/>
                        </a:rPr>
                        <a:t> </a:t>
                      </a:r>
                      <a:r>
                        <a:rPr lang="en-US" sz="1800" b="0" i="0" u="none" strike="noStrike" dirty="0" smtClean="0">
                          <a:solidFill>
                            <a:srgbClr val="000000"/>
                          </a:solidFill>
                          <a:latin typeface="Calibri"/>
                        </a:rPr>
                        <a:t>$174.69</a:t>
                      </a:r>
                      <a:endParaRPr lang="en-US" sz="1800" b="0" i="0" u="none" strike="noStrike" dirty="0">
                        <a:solidFill>
                          <a:srgbClr val="000000"/>
                        </a:solidFill>
                        <a:latin typeface="Calibri"/>
                      </a:endParaRP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fontAlgn="b"/>
                      <a:r>
                        <a:rPr lang="en-US" sz="1800" b="0" i="0" u="none" strike="noStrike" dirty="0">
                          <a:solidFill>
                            <a:srgbClr val="000000"/>
                          </a:solidFill>
                          <a:effectLst/>
                          <a:latin typeface="Calibri"/>
                        </a:rPr>
                        <a:t>$83.27 </a:t>
                      </a: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$199.22 </a:t>
                      </a:r>
                    </a:p>
                  </a:txBody>
                  <a:tcPr marL="12700" marR="12700" marT="1270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fontAlgn="b"/>
                      <a:r>
                        <a:rPr lang="en-US" sz="1800" b="0" i="0" u="none" strike="noStrike" dirty="0">
                          <a:solidFill>
                            <a:srgbClr val="000000"/>
                          </a:solidFill>
                          <a:effectLst/>
                          <a:latin typeface="Calibri"/>
                        </a:rPr>
                        <a:t>$91.42 </a:t>
                      </a:r>
                    </a:p>
                  </a:txBody>
                  <a:tcPr marL="12700" marR="12700" marT="1270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800" b="0" i="0" u="none" strike="noStrike" dirty="0">
                          <a:solidFill>
                            <a:srgbClr val="000000"/>
                          </a:solidFill>
                          <a:effectLst/>
                          <a:latin typeface="Calibri"/>
                        </a:rPr>
                        <a:t>$115.95 </a:t>
                      </a:r>
                    </a:p>
                  </a:txBody>
                  <a:tcPr marL="12700" marR="12700" marT="1270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2800" b="1" i="0" u="none" strike="noStrike" dirty="0">
                          <a:solidFill>
                            <a:schemeClr val="bg1"/>
                          </a:solidFill>
                          <a:latin typeface="Calibri"/>
                        </a:rPr>
                        <a:t>(</a:t>
                      </a:r>
                      <a:r>
                        <a:rPr lang="en-US" sz="2800" b="1" i="0" u="none" strike="noStrike" dirty="0" smtClean="0">
                          <a:solidFill>
                            <a:schemeClr val="bg1"/>
                          </a:solidFill>
                          <a:latin typeface="Calibri"/>
                        </a:rPr>
                        <a:t>$24.53)</a:t>
                      </a:r>
                      <a:endParaRPr lang="en-US" sz="2800" b="1" i="0" u="none" strike="noStrike" dirty="0">
                        <a:solidFill>
                          <a:schemeClr val="bg1"/>
                        </a:solidFill>
                        <a:latin typeface="Calibri"/>
                      </a:endParaRPr>
                    </a:p>
                  </a:txBody>
                  <a:tcPr marL="12700" marR="12700" marT="1270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135775" y="119150"/>
            <a:ext cx="8869680" cy="6583680"/>
          </a:xfrm>
          <a:prstGeom prst="roundRect">
            <a:avLst>
              <a:gd name="adj" fmla="val 0"/>
            </a:avLst>
          </a:prstGeom>
          <a:solidFill>
            <a:srgbClr val="F8F8F8"/>
          </a:solidFill>
          <a:ln w="57150">
            <a:solidFill>
              <a:schemeClr val="bg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52400" y="609600"/>
            <a:ext cx="4572000" cy="630238"/>
          </a:xfrm>
          <a:prstGeom prst="rect">
            <a:avLst/>
          </a:prstGeom>
          <a:noFill/>
        </p:spPr>
        <p:txBody>
          <a:bodyPr>
            <a:spAutoFit/>
          </a:bodyPr>
          <a:lstStyle/>
          <a:p>
            <a:pPr fontAlgn="auto">
              <a:spcBef>
                <a:spcPts val="0"/>
              </a:spcBef>
              <a:spcAft>
                <a:spcPts val="0"/>
              </a:spcAft>
              <a:defRPr/>
            </a:pPr>
            <a:r>
              <a:rPr lang="en-US" sz="1400" b="1" dirty="0">
                <a:latin typeface="+mn-lt"/>
                <a:cs typeface="+mn-cs"/>
              </a:rPr>
              <a:t>highly customized</a:t>
            </a:r>
          </a:p>
          <a:p>
            <a:pPr fontAlgn="auto">
              <a:spcBef>
                <a:spcPts val="0"/>
              </a:spcBef>
              <a:spcAft>
                <a:spcPts val="0"/>
              </a:spcAft>
              <a:defRPr/>
            </a:pPr>
            <a:r>
              <a:rPr lang="en-US" sz="1050" b="1" i="1" dirty="0">
                <a:latin typeface="+mn-lt"/>
                <a:cs typeface="+mn-cs"/>
              </a:rPr>
              <a:t>pictures, flavors, </a:t>
            </a:r>
            <a:r>
              <a:rPr lang="en-US" sz="1050" b="1" i="1" dirty="0" smtClean="0">
                <a:latin typeface="+mn-lt"/>
                <a:cs typeface="+mn-cs"/>
              </a:rPr>
              <a:t>display</a:t>
            </a:r>
            <a:endParaRPr lang="en-US" sz="1050" b="1" i="1" dirty="0">
              <a:latin typeface="+mn-lt"/>
              <a:cs typeface="+mn-cs"/>
            </a:endParaRPr>
          </a:p>
          <a:p>
            <a:pPr fontAlgn="auto">
              <a:spcBef>
                <a:spcPts val="0"/>
              </a:spcBef>
              <a:spcAft>
                <a:spcPts val="0"/>
              </a:spcAft>
              <a:defRPr/>
            </a:pPr>
            <a:r>
              <a:rPr lang="en-US" sz="1050" b="1" i="1" dirty="0">
                <a:latin typeface="+mn-lt"/>
                <a:cs typeface="+mn-cs"/>
              </a:rPr>
              <a:t>made to order</a:t>
            </a:r>
          </a:p>
        </p:txBody>
      </p:sp>
      <p:grpSp>
        <p:nvGrpSpPr>
          <p:cNvPr id="2" name="Group 12"/>
          <p:cNvGrpSpPr>
            <a:grpSpLocks/>
          </p:cNvGrpSpPr>
          <p:nvPr/>
        </p:nvGrpSpPr>
        <p:grpSpPr bwMode="auto">
          <a:xfrm>
            <a:off x="2133600" y="685800"/>
            <a:ext cx="6492875" cy="5453063"/>
            <a:chOff x="1828799" y="685800"/>
            <a:chExt cx="4580064" cy="3756378"/>
          </a:xfrm>
        </p:grpSpPr>
        <p:cxnSp>
          <p:nvCxnSpPr>
            <p:cNvPr id="9" name="Straight Connector 8"/>
            <p:cNvCxnSpPr/>
            <p:nvPr/>
          </p:nvCxnSpPr>
          <p:spPr>
            <a:xfrm rot="5400000">
              <a:off x="-45562" y="2560161"/>
              <a:ext cx="3748723" cy="0"/>
            </a:xfrm>
            <a:prstGeom prst="line">
              <a:avLst/>
            </a:prstGeom>
          </p:spPr>
          <p:style>
            <a:lnRef idx="3">
              <a:schemeClr val="dk1"/>
            </a:lnRef>
            <a:fillRef idx="0">
              <a:schemeClr val="dk1"/>
            </a:fillRef>
            <a:effectRef idx="2">
              <a:schemeClr val="dk1"/>
            </a:effectRef>
            <a:fontRef idx="minor">
              <a:schemeClr val="tx1"/>
            </a:fontRef>
          </p:style>
        </p:cxnSp>
        <p:cxnSp>
          <p:nvCxnSpPr>
            <p:cNvPr id="10" name="Straight Connector 9"/>
            <p:cNvCxnSpPr/>
            <p:nvPr/>
          </p:nvCxnSpPr>
          <p:spPr>
            <a:xfrm>
              <a:off x="1828799" y="4442178"/>
              <a:ext cx="4580064" cy="0"/>
            </a:xfrm>
            <a:prstGeom prst="line">
              <a:avLst/>
            </a:prstGeom>
          </p:spPr>
          <p:style>
            <a:lnRef idx="3">
              <a:schemeClr val="dk1"/>
            </a:lnRef>
            <a:fillRef idx="0">
              <a:schemeClr val="dk1"/>
            </a:fillRef>
            <a:effectRef idx="2">
              <a:schemeClr val="dk1"/>
            </a:effectRef>
            <a:fontRef idx="minor">
              <a:schemeClr val="tx1"/>
            </a:fontRef>
          </p:style>
        </p:cxnSp>
      </p:grpSp>
      <p:sp>
        <p:nvSpPr>
          <p:cNvPr id="16" name="TextBox 15"/>
          <p:cNvSpPr txBox="1"/>
          <p:nvPr/>
        </p:nvSpPr>
        <p:spPr>
          <a:xfrm>
            <a:off x="152400" y="5694363"/>
            <a:ext cx="4572000" cy="477837"/>
          </a:xfrm>
          <a:prstGeom prst="rect">
            <a:avLst/>
          </a:prstGeom>
          <a:noFill/>
        </p:spPr>
        <p:txBody>
          <a:bodyPr>
            <a:spAutoFit/>
          </a:bodyPr>
          <a:lstStyle/>
          <a:p>
            <a:pPr fontAlgn="auto">
              <a:spcBef>
                <a:spcPts val="0"/>
              </a:spcBef>
              <a:spcAft>
                <a:spcPts val="0"/>
              </a:spcAft>
              <a:defRPr/>
            </a:pPr>
            <a:r>
              <a:rPr lang="en-US" sz="1400" b="1" dirty="0">
                <a:latin typeface="+mn-lt"/>
                <a:cs typeface="+mn-cs"/>
              </a:rPr>
              <a:t>standard flavors</a:t>
            </a:r>
          </a:p>
          <a:p>
            <a:pPr fontAlgn="auto">
              <a:spcBef>
                <a:spcPts val="0"/>
              </a:spcBef>
              <a:spcAft>
                <a:spcPts val="0"/>
              </a:spcAft>
              <a:defRPr/>
            </a:pPr>
            <a:r>
              <a:rPr lang="en-US" sz="1050" b="1" i="1" dirty="0">
                <a:latin typeface="+mn-lt"/>
                <a:cs typeface="+mn-cs"/>
              </a:rPr>
              <a:t>not made to order</a:t>
            </a:r>
          </a:p>
        </p:txBody>
      </p:sp>
      <p:sp>
        <p:nvSpPr>
          <p:cNvPr id="5125" name="TextBox 16"/>
          <p:cNvSpPr txBox="1">
            <a:spLocks noChangeArrowheads="1"/>
          </p:cNvSpPr>
          <p:nvPr/>
        </p:nvSpPr>
        <p:spPr bwMode="auto">
          <a:xfrm>
            <a:off x="76200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Lo</a:t>
            </a:r>
          </a:p>
        </p:txBody>
      </p:sp>
      <p:sp>
        <p:nvSpPr>
          <p:cNvPr id="5126" name="TextBox 17"/>
          <p:cNvSpPr txBox="1">
            <a:spLocks noChangeArrowheads="1"/>
          </p:cNvSpPr>
          <p:nvPr/>
        </p:nvSpPr>
        <p:spPr bwMode="auto">
          <a:xfrm>
            <a:off x="2133600" y="6172200"/>
            <a:ext cx="914400" cy="307975"/>
          </a:xfrm>
          <a:prstGeom prst="rect">
            <a:avLst/>
          </a:prstGeom>
          <a:noFill/>
          <a:ln w="9525">
            <a:noFill/>
            <a:miter lim="800000"/>
            <a:headEnd/>
            <a:tailEnd/>
          </a:ln>
        </p:spPr>
        <p:txBody>
          <a:bodyPr>
            <a:spAutoFit/>
          </a:bodyPr>
          <a:lstStyle/>
          <a:p>
            <a:pPr algn="ctr"/>
            <a:r>
              <a:rPr lang="en-US" sz="1400" b="1">
                <a:latin typeface="Calibri" pitchFamily="34" charset="0"/>
              </a:rPr>
              <a:t>Hi</a:t>
            </a:r>
          </a:p>
        </p:txBody>
      </p:sp>
      <p:sp>
        <p:nvSpPr>
          <p:cNvPr id="5127" name="TextBox 18"/>
          <p:cNvSpPr txBox="1">
            <a:spLocks noChangeArrowheads="1"/>
          </p:cNvSpPr>
          <p:nvPr/>
        </p:nvSpPr>
        <p:spPr bwMode="auto">
          <a:xfrm>
            <a:off x="3767138" y="6130925"/>
            <a:ext cx="3429000" cy="368300"/>
          </a:xfrm>
          <a:prstGeom prst="rect">
            <a:avLst/>
          </a:prstGeom>
          <a:noFill/>
          <a:ln w="9525">
            <a:noFill/>
            <a:miter lim="800000"/>
            <a:headEnd/>
            <a:tailEnd/>
          </a:ln>
        </p:spPr>
        <p:txBody>
          <a:bodyPr>
            <a:spAutoFit/>
          </a:bodyPr>
          <a:lstStyle/>
          <a:p>
            <a:pPr algn="ctr"/>
            <a:r>
              <a:rPr lang="en-US" b="1">
                <a:latin typeface="Calibri" pitchFamily="34" charset="0"/>
              </a:rPr>
              <a:t>Cost</a:t>
            </a:r>
          </a:p>
        </p:txBody>
      </p:sp>
      <p:sp>
        <p:nvSpPr>
          <p:cNvPr id="5128" name="TextBox 19"/>
          <p:cNvSpPr txBox="1">
            <a:spLocks noChangeArrowheads="1"/>
          </p:cNvSpPr>
          <p:nvPr/>
        </p:nvSpPr>
        <p:spPr bwMode="auto">
          <a:xfrm rot="-5400000">
            <a:off x="234157" y="3248819"/>
            <a:ext cx="3429000" cy="369887"/>
          </a:xfrm>
          <a:prstGeom prst="rect">
            <a:avLst/>
          </a:prstGeom>
          <a:noFill/>
          <a:ln w="9525">
            <a:noFill/>
            <a:miter lim="800000"/>
            <a:headEnd/>
            <a:tailEnd/>
          </a:ln>
        </p:spPr>
        <p:txBody>
          <a:bodyPr>
            <a:spAutoFit/>
          </a:bodyPr>
          <a:lstStyle/>
          <a:p>
            <a:pPr algn="ctr"/>
            <a:r>
              <a:rPr lang="en-US" b="1">
                <a:latin typeface="Calibri" pitchFamily="34" charset="0"/>
              </a:rPr>
              <a:t>Customization</a:t>
            </a:r>
          </a:p>
        </p:txBody>
      </p:sp>
      <p:sp>
        <p:nvSpPr>
          <p:cNvPr id="26" name="Arc 25"/>
          <p:cNvSpPr/>
          <p:nvPr/>
        </p:nvSpPr>
        <p:spPr>
          <a:xfrm>
            <a:off x="-4191000" y="685800"/>
            <a:ext cx="12801600" cy="10744200"/>
          </a:xfrm>
          <a:prstGeom prst="arc">
            <a:avLst/>
          </a:prstGeom>
          <a:ln>
            <a:prstDash val="sysDash"/>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grpSp>
        <p:nvGrpSpPr>
          <p:cNvPr id="3" name="Group 23"/>
          <p:cNvGrpSpPr>
            <a:grpSpLocks/>
          </p:cNvGrpSpPr>
          <p:nvPr/>
        </p:nvGrpSpPr>
        <p:grpSpPr bwMode="auto">
          <a:xfrm>
            <a:off x="3810000" y="1142999"/>
            <a:ext cx="2057400" cy="577159"/>
            <a:chOff x="2514600" y="2854642"/>
            <a:chExt cx="2057400" cy="577536"/>
          </a:xfrm>
        </p:grpSpPr>
        <p:pic>
          <p:nvPicPr>
            <p:cNvPr id="5139" name="Picture 4" descr="Sweet E's logo"/>
            <p:cNvPicPr>
              <a:picLocks noChangeAspect="1" noChangeArrowheads="1"/>
            </p:cNvPicPr>
            <p:nvPr/>
          </p:nvPicPr>
          <p:blipFill>
            <a:blip r:embed="rId2" cstate="print"/>
            <a:srcRect/>
            <a:stretch>
              <a:fillRect/>
            </a:stretch>
          </p:blipFill>
          <p:spPr bwMode="auto">
            <a:xfrm>
              <a:off x="2590801" y="2854642"/>
              <a:ext cx="576689" cy="269557"/>
            </a:xfrm>
            <a:prstGeom prst="rect">
              <a:avLst/>
            </a:prstGeom>
            <a:noFill/>
            <a:ln w="9525">
              <a:noFill/>
              <a:miter lim="800000"/>
              <a:headEnd/>
              <a:tailEnd/>
            </a:ln>
          </p:spPr>
        </p:pic>
        <p:sp>
          <p:nvSpPr>
            <p:cNvPr id="5140" name="TextBox 21"/>
            <p:cNvSpPr txBox="1">
              <a:spLocks noChangeArrowheads="1"/>
            </p:cNvSpPr>
            <p:nvPr/>
          </p:nvSpPr>
          <p:spPr bwMode="auto">
            <a:xfrm>
              <a:off x="2514600" y="3124200"/>
              <a:ext cx="2057400" cy="307978"/>
            </a:xfrm>
            <a:prstGeom prst="rect">
              <a:avLst/>
            </a:prstGeom>
            <a:noFill/>
            <a:ln w="9525">
              <a:noFill/>
              <a:miter lim="800000"/>
              <a:headEnd/>
              <a:tailEnd/>
            </a:ln>
          </p:spPr>
          <p:txBody>
            <a:bodyPr>
              <a:spAutoFit/>
            </a:bodyPr>
            <a:lstStyle/>
            <a:p>
              <a:r>
                <a:rPr lang="en-US" sz="1400" b="1" i="1" dirty="0" smtClean="0">
                  <a:latin typeface="Calibri" pitchFamily="34" charset="0"/>
                </a:rPr>
                <a:t>$175</a:t>
              </a:r>
              <a:endParaRPr lang="en-US" sz="1400" b="1" i="1" dirty="0">
                <a:latin typeface="Calibri" pitchFamily="34" charset="0"/>
              </a:endParaRPr>
            </a:p>
          </p:txBody>
        </p:sp>
      </p:grpSp>
      <p:sp>
        <p:nvSpPr>
          <p:cNvPr id="29" name="Rounded Rectangle 28"/>
          <p:cNvSpPr/>
          <p:nvPr/>
        </p:nvSpPr>
        <p:spPr>
          <a:xfrm>
            <a:off x="4648200" y="76200"/>
            <a:ext cx="2133600" cy="22860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Highly customized made-to-order</a:t>
            </a:r>
            <a:endParaRPr lang="en-US" sz="1600" dirty="0">
              <a:solidFill>
                <a:srgbClr val="FF3399"/>
              </a:solidFill>
            </a:endParaRPr>
          </a:p>
          <a:p>
            <a:pPr algn="ctr" fontAlgn="auto">
              <a:spcBef>
                <a:spcPts val="0"/>
              </a:spcBef>
              <a:spcAft>
                <a:spcPts val="0"/>
              </a:spcAft>
              <a:defRPr/>
            </a:pPr>
            <a:r>
              <a:rPr lang="en-US" sz="1200" i="1" dirty="0">
                <a:solidFill>
                  <a:srgbClr val="FF3399"/>
                </a:solidFill>
              </a:rPr>
              <a:t>(wedding , celebrities, events)</a:t>
            </a:r>
          </a:p>
        </p:txBody>
      </p:sp>
      <p:pic>
        <p:nvPicPr>
          <p:cNvPr id="14339" name="Picture 3"/>
          <p:cNvPicPr>
            <a:picLocks noChangeAspect="1" noChangeArrowheads="1"/>
          </p:cNvPicPr>
          <p:nvPr/>
        </p:nvPicPr>
        <p:blipFill>
          <a:blip r:embed="rId3" cstate="print"/>
          <a:srcRect/>
          <a:stretch>
            <a:fillRect/>
          </a:stretch>
        </p:blipFill>
        <p:spPr bwMode="auto">
          <a:xfrm>
            <a:off x="4721088" y="857250"/>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sp>
        <p:nvSpPr>
          <p:cNvPr id="35" name="TextBox 27"/>
          <p:cNvSpPr txBox="1">
            <a:spLocks noChangeArrowheads="1"/>
          </p:cNvSpPr>
          <p:nvPr/>
        </p:nvSpPr>
        <p:spPr bwMode="auto">
          <a:xfrm>
            <a:off x="2467428" y="1408113"/>
            <a:ext cx="2057400" cy="307975"/>
          </a:xfrm>
          <a:prstGeom prst="rect">
            <a:avLst/>
          </a:prstGeom>
          <a:noFill/>
          <a:ln w="9525">
            <a:noFill/>
            <a:miter lim="800000"/>
            <a:headEnd/>
            <a:tailEnd/>
          </a:ln>
        </p:spPr>
        <p:txBody>
          <a:bodyPr>
            <a:spAutoFit/>
          </a:bodyPr>
          <a:lstStyle/>
          <a:p>
            <a:r>
              <a:rPr lang="en-US" sz="1400" b="1" i="1" dirty="0" smtClean="0">
                <a:latin typeface="Calibri" pitchFamily="34" charset="0"/>
              </a:rPr>
              <a:t>$199.22</a:t>
            </a:r>
            <a:endParaRPr lang="en-US" sz="1400" b="1" i="1" dirty="0">
              <a:latin typeface="Calibri" pitchFamily="34" charset="0"/>
            </a:endParaRPr>
          </a:p>
        </p:txBody>
      </p:sp>
      <p:sp>
        <p:nvSpPr>
          <p:cNvPr id="39" name="Left Brace 38"/>
          <p:cNvSpPr/>
          <p:nvPr/>
        </p:nvSpPr>
        <p:spPr>
          <a:xfrm rot="16200000">
            <a:off x="3102430" y="1346199"/>
            <a:ext cx="776515" cy="1436911"/>
          </a:xfrm>
          <a:prstGeom prst="leftBrace">
            <a:avLst>
              <a:gd name="adj1" fmla="val 8333"/>
              <a:gd name="adj2" fmla="val 74275"/>
            </a:avLst>
          </a:prstGeom>
          <a:ln>
            <a:solidFill>
              <a:srgbClr val="FF3399"/>
            </a:solidFill>
          </a:ln>
        </p:spPr>
        <p:style>
          <a:lnRef idx="2">
            <a:schemeClr val="dk1"/>
          </a:lnRef>
          <a:fillRef idx="0">
            <a:schemeClr val="dk1"/>
          </a:fillRef>
          <a:effectRef idx="1">
            <a:schemeClr val="dk1"/>
          </a:effectRef>
          <a:fontRef idx="minor">
            <a:schemeClr val="tx1"/>
          </a:fontRef>
        </p:style>
        <p:txBody>
          <a:bodyPr anchor="ctr"/>
          <a:lstStyle/>
          <a:p>
            <a:pPr algn="ctr" fontAlgn="auto">
              <a:spcBef>
                <a:spcPts val="0"/>
              </a:spcBef>
              <a:spcAft>
                <a:spcPts val="0"/>
              </a:spcAft>
              <a:defRPr/>
            </a:pPr>
            <a:endParaRPr lang="en-US"/>
          </a:p>
        </p:txBody>
      </p:sp>
      <p:sp>
        <p:nvSpPr>
          <p:cNvPr id="40" name="TextBox 31"/>
          <p:cNvSpPr txBox="1">
            <a:spLocks noChangeArrowheads="1"/>
          </p:cNvSpPr>
          <p:nvPr/>
        </p:nvSpPr>
        <p:spPr bwMode="auto">
          <a:xfrm>
            <a:off x="3505200" y="2391228"/>
            <a:ext cx="1752600" cy="708025"/>
          </a:xfrm>
          <a:prstGeom prst="rect">
            <a:avLst/>
          </a:prstGeom>
          <a:noFill/>
          <a:ln w="9525">
            <a:noFill/>
            <a:miter lim="800000"/>
            <a:headEnd/>
            <a:tailEnd/>
          </a:ln>
        </p:spPr>
        <p:txBody>
          <a:bodyPr>
            <a:spAutoFit/>
          </a:bodyPr>
          <a:lstStyle/>
          <a:p>
            <a:pPr algn="ctr"/>
            <a:r>
              <a:rPr lang="en-US" sz="1200" b="1" i="1" dirty="0">
                <a:latin typeface="Calibri" pitchFamily="34" charset="0"/>
              </a:rPr>
              <a:t>operational difference: </a:t>
            </a:r>
          </a:p>
          <a:p>
            <a:pPr algn="ctr"/>
            <a:r>
              <a:rPr lang="en-US" sz="1400" b="1" i="1" dirty="0" smtClean="0">
                <a:solidFill>
                  <a:srgbClr val="FF0000"/>
                </a:solidFill>
                <a:latin typeface="Calibri" pitchFamily="34" charset="0"/>
              </a:rPr>
              <a:t>$24.53</a:t>
            </a:r>
            <a:endParaRPr lang="en-US" sz="1400" b="1" i="1" dirty="0">
              <a:solidFill>
                <a:srgbClr val="FF0000"/>
              </a:solidFill>
              <a:latin typeface="Calibri" pitchFamily="34" charset="0"/>
            </a:endParaRPr>
          </a:p>
          <a:p>
            <a:pPr algn="ctr"/>
            <a:endParaRPr lang="en-US" sz="1400" b="1" i="1" dirty="0">
              <a:latin typeface="Calibri" pitchFamily="34" charset="0"/>
            </a:endParaRPr>
          </a:p>
        </p:txBody>
      </p:sp>
      <p:sp>
        <p:nvSpPr>
          <p:cNvPr id="41" name="TextBox 40"/>
          <p:cNvSpPr txBox="1"/>
          <p:nvPr/>
        </p:nvSpPr>
        <p:spPr>
          <a:xfrm>
            <a:off x="1575390" y="4898079"/>
            <a:ext cx="6477000" cy="1123712"/>
          </a:xfrm>
          <a:prstGeom prst="roundRect">
            <a:avLst/>
          </a:prstGeom>
          <a:solidFill>
            <a:srgbClr val="CCECFF"/>
          </a:solidFill>
          <a:ln>
            <a:solidFill>
              <a:schemeClr val="bg2">
                <a:lumMod val="75000"/>
              </a:schemeClr>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en-US" sz="1800" b="1" dirty="0">
                <a:solidFill>
                  <a:sysClr val="windowText" lastClr="000000"/>
                </a:solidFill>
              </a:rPr>
              <a:t>If </a:t>
            </a:r>
            <a:r>
              <a:rPr lang="en-US" sz="1800" b="1" dirty="0" smtClean="0">
                <a:solidFill>
                  <a:sysClr val="windowText" lastClr="000000"/>
                </a:solidFill>
              </a:rPr>
              <a:t>Sparkles tried </a:t>
            </a:r>
            <a:r>
              <a:rPr lang="en-US" sz="1800" b="1" dirty="0">
                <a:solidFill>
                  <a:sysClr val="windowText" lastClr="000000"/>
                </a:solidFill>
              </a:rPr>
              <a:t>to compete in </a:t>
            </a:r>
            <a:r>
              <a:rPr lang="en-US" sz="1800" b="1" dirty="0" smtClean="0">
                <a:solidFill>
                  <a:sysClr val="windowText" lastClr="000000"/>
                </a:solidFill>
              </a:rPr>
              <a:t>Sugar &amp; Spice </a:t>
            </a:r>
            <a:r>
              <a:rPr lang="en-US" sz="1800" b="1" dirty="0">
                <a:solidFill>
                  <a:sysClr val="windowText" lastClr="000000"/>
                </a:solidFill>
              </a:rPr>
              <a:t>space, it </a:t>
            </a:r>
            <a:r>
              <a:rPr lang="en-US" sz="1800" b="1" dirty="0" smtClean="0">
                <a:solidFill>
                  <a:sysClr val="windowText" lastClr="000000"/>
                </a:solidFill>
              </a:rPr>
              <a:t>might face </a:t>
            </a:r>
            <a:r>
              <a:rPr lang="en-US" sz="1800" b="1" dirty="0">
                <a:solidFill>
                  <a:sysClr val="windowText" lastClr="000000"/>
                </a:solidFill>
              </a:rPr>
              <a:t>higher </a:t>
            </a:r>
            <a:r>
              <a:rPr lang="en-US" sz="1800" b="1" dirty="0" smtClean="0">
                <a:solidFill>
                  <a:sysClr val="windowText" lastClr="000000"/>
                </a:solidFill>
              </a:rPr>
              <a:t>operational costs </a:t>
            </a:r>
            <a:r>
              <a:rPr lang="en-US" sz="1800" b="1" dirty="0">
                <a:solidFill>
                  <a:sysClr val="windowText" lastClr="000000"/>
                </a:solidFill>
              </a:rPr>
              <a:t>due to its </a:t>
            </a:r>
            <a:r>
              <a:rPr lang="en-US" sz="1800" b="1" i="1" dirty="0">
                <a:solidFill>
                  <a:sysClr val="windowText" lastClr="000000"/>
                </a:solidFill>
              </a:rPr>
              <a:t>high fixed </a:t>
            </a:r>
            <a:r>
              <a:rPr lang="en-US" sz="1800" b="1" dirty="0">
                <a:solidFill>
                  <a:sysClr val="windowText" lastClr="000000"/>
                </a:solidFill>
              </a:rPr>
              <a:t>costs</a:t>
            </a:r>
          </a:p>
          <a:p>
            <a:pPr marL="117475" indent="-117475" fontAlgn="auto">
              <a:spcBef>
                <a:spcPts val="0"/>
              </a:spcBef>
              <a:spcAft>
                <a:spcPts val="0"/>
              </a:spcAft>
              <a:buFontTx/>
              <a:buChar char="-"/>
              <a:defRPr/>
            </a:pPr>
            <a:r>
              <a:rPr lang="en-US" sz="1200" i="1" dirty="0" smtClean="0">
                <a:solidFill>
                  <a:sysClr val="windowText" lastClr="000000"/>
                </a:solidFill>
              </a:rPr>
              <a:t>Can’t produce enough cupcakes to offset fixed costs</a:t>
            </a:r>
          </a:p>
          <a:p>
            <a:pPr marL="117475" indent="-117475" fontAlgn="auto">
              <a:spcBef>
                <a:spcPts val="0"/>
              </a:spcBef>
              <a:spcAft>
                <a:spcPts val="0"/>
              </a:spcAft>
              <a:buFontTx/>
              <a:buChar char="-"/>
              <a:defRPr/>
            </a:pPr>
            <a:r>
              <a:rPr lang="en-US" sz="1200" i="1" dirty="0" smtClean="0">
                <a:solidFill>
                  <a:sysClr val="windowText" lastClr="000000"/>
                </a:solidFill>
              </a:rPr>
              <a:t>Store </a:t>
            </a:r>
            <a:r>
              <a:rPr lang="en-US" sz="1200" i="1" dirty="0">
                <a:solidFill>
                  <a:sysClr val="windowText" lastClr="000000"/>
                </a:solidFill>
              </a:rPr>
              <a:t>front in Beverly Hills with </a:t>
            </a:r>
            <a:r>
              <a:rPr lang="en-US" sz="1200" i="1" dirty="0" smtClean="0">
                <a:solidFill>
                  <a:sysClr val="windowText" lastClr="000000"/>
                </a:solidFill>
              </a:rPr>
              <a:t>salaried managers</a:t>
            </a:r>
          </a:p>
        </p:txBody>
      </p:sp>
      <p:sp>
        <p:nvSpPr>
          <p:cNvPr id="5131" name="TextBox 27"/>
          <p:cNvSpPr txBox="1">
            <a:spLocks noChangeArrowheads="1"/>
          </p:cNvSpPr>
          <p:nvPr/>
        </p:nvSpPr>
        <p:spPr bwMode="auto">
          <a:xfrm>
            <a:off x="7162800" y="3691255"/>
            <a:ext cx="2057400" cy="307777"/>
          </a:xfrm>
          <a:prstGeom prst="rect">
            <a:avLst/>
          </a:prstGeom>
          <a:noFill/>
          <a:ln w="9525">
            <a:noFill/>
            <a:miter lim="800000"/>
            <a:headEnd/>
            <a:tailEnd/>
          </a:ln>
        </p:spPr>
        <p:txBody>
          <a:bodyPr>
            <a:spAutoFit/>
          </a:bodyPr>
          <a:lstStyle/>
          <a:p>
            <a:r>
              <a:rPr lang="en-US" sz="1400" b="1" i="1" dirty="0" smtClean="0">
                <a:latin typeface="Calibri" pitchFamily="34" charset="0"/>
              </a:rPr>
              <a:t>$83.27</a:t>
            </a:r>
            <a:endParaRPr lang="en-US" sz="1400" b="1" i="1" dirty="0">
              <a:latin typeface="Calibri" pitchFamily="34" charset="0"/>
            </a:endParaRPr>
          </a:p>
        </p:txBody>
      </p:sp>
      <p:pic>
        <p:nvPicPr>
          <p:cNvPr id="5132" name="Picture 2" descr="http://tangerinedesignlab.com/SprinklesCupcakesLogo.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543800" y="3429000"/>
            <a:ext cx="381000" cy="368300"/>
          </a:xfrm>
          <a:prstGeom prst="rect">
            <a:avLst/>
          </a:prstGeom>
          <a:noFill/>
          <a:ln w="9525">
            <a:noFill/>
            <a:miter lim="800000"/>
            <a:headEnd/>
            <a:tailEnd/>
          </a:ln>
        </p:spPr>
      </p:pic>
      <p:grpSp>
        <p:nvGrpSpPr>
          <p:cNvPr id="4" name="Group 32"/>
          <p:cNvGrpSpPr>
            <a:grpSpLocks/>
          </p:cNvGrpSpPr>
          <p:nvPr/>
        </p:nvGrpSpPr>
        <p:grpSpPr bwMode="auto">
          <a:xfrm>
            <a:off x="6477000" y="4038600"/>
            <a:ext cx="2133600" cy="1905000"/>
            <a:chOff x="5029200" y="3810000"/>
            <a:chExt cx="2133600" cy="1905000"/>
          </a:xfrm>
        </p:grpSpPr>
        <p:sp>
          <p:nvSpPr>
            <p:cNvPr id="31" name="Rounded Rectangle 30"/>
            <p:cNvSpPr/>
            <p:nvPr/>
          </p:nvSpPr>
          <p:spPr>
            <a:xfrm>
              <a:off x="5029200" y="3810000"/>
              <a:ext cx="2133600" cy="1905000"/>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Variety of flavors</a:t>
              </a:r>
              <a:endParaRPr lang="en-US" sz="1600" dirty="0">
                <a:solidFill>
                  <a:schemeClr val="tx1"/>
                </a:solidFill>
              </a:endParaRPr>
            </a:p>
            <a:p>
              <a:pPr algn="ctr" fontAlgn="auto">
                <a:spcBef>
                  <a:spcPts val="0"/>
                </a:spcBef>
                <a:spcAft>
                  <a:spcPts val="0"/>
                </a:spcAft>
                <a:defRPr/>
              </a:pPr>
              <a:r>
                <a:rPr lang="en-US" sz="1200" i="1" dirty="0">
                  <a:solidFill>
                    <a:schemeClr val="tx1"/>
                  </a:solidFill>
                </a:rPr>
                <a:t>(purchased in store)</a:t>
              </a:r>
            </a:p>
          </p:txBody>
        </p:sp>
        <p:pic>
          <p:nvPicPr>
            <p:cNvPr id="14341" name="Picture 5" descr="http://timefordinner.files.wordpress.com/2007/11/a-strawberry.jpg"/>
            <p:cNvPicPr>
              <a:picLocks noChangeAspect="1" noChangeArrowheads="1"/>
            </p:cNvPicPr>
            <p:nvPr/>
          </p:nvPicPr>
          <p:blipFill>
            <a:blip r:embed="rId5"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131"/>
                                        </p:tgtEl>
                                        <p:attrNameLst>
                                          <p:attrName>style.visibility</p:attrName>
                                        </p:attrNameLst>
                                      </p:cBhvr>
                                      <p:to>
                                        <p:strVal val="visible"/>
                                      </p:to>
                                    </p:set>
                                    <p:animEffect transition="in" filter="fade">
                                      <p:cBhvr>
                                        <p:cTn id="15" dur="500"/>
                                        <p:tgtEl>
                                          <p:spTgt spid="5131"/>
                                        </p:tgtEl>
                                      </p:cBhvr>
                                    </p:animEffect>
                                  </p:childTnLst>
                                </p:cTn>
                              </p:par>
                              <p:par>
                                <p:cTn id="16" presetID="10" presetClass="entr" presetSubtype="0" fill="hold" nodeType="withEffect">
                                  <p:stCondLst>
                                    <p:cond delay="0"/>
                                  </p:stCondLst>
                                  <p:childTnLst>
                                    <p:set>
                                      <p:cBhvr>
                                        <p:cTn id="17" dur="1" fill="hold">
                                          <p:stCondLst>
                                            <p:cond delay="0"/>
                                          </p:stCondLst>
                                        </p:cTn>
                                        <p:tgtEl>
                                          <p:spTgt spid="5132"/>
                                        </p:tgtEl>
                                        <p:attrNameLst>
                                          <p:attrName>style.visibility</p:attrName>
                                        </p:attrNameLst>
                                      </p:cBhvr>
                                      <p:to>
                                        <p:strVal val="visible"/>
                                      </p:to>
                                    </p:set>
                                    <p:animEffect transition="in" filter="fade">
                                      <p:cBhvr>
                                        <p:cTn id="18" dur="500"/>
                                        <p:tgtEl>
                                          <p:spTgt spid="513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14339"/>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29"/>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03645 0.00208 L -0.54739 -0.00231 L -0.54861 -0.32485 L -0.54861 -0.32948 L -0.54861 -0.32647 L -0.55156 -0.32971 " pathEditMode="relative" rAng="0" ptsTypes="AAAAAA">
                                      <p:cBhvr>
                                        <p:cTn id="33" dur="2000" fill="hold"/>
                                        <p:tgtEl>
                                          <p:spTgt spid="5132"/>
                                        </p:tgtEl>
                                        <p:attrNameLst>
                                          <p:attrName>ppt_x</p:attrName>
                                          <p:attrName>ppt_y</p:attrName>
                                        </p:attrNameLst>
                                      </p:cBhvr>
                                      <p:rCtr x="-258" y="-166"/>
                                    </p:animMotion>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5" grpId="0"/>
      <p:bldP spid="39" grpId="0" animBg="1"/>
      <p:bldP spid="40" grpId="0"/>
      <p:bldP spid="41" grpId="0" animBg="1"/>
      <p:bldP spid="513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ight Arrow 7"/>
          <p:cNvSpPr/>
          <p:nvPr/>
        </p:nvSpPr>
        <p:spPr>
          <a:xfrm rot="19551571">
            <a:off x="823445" y="2345630"/>
            <a:ext cx="3418160" cy="422077"/>
          </a:xfrm>
          <a:prstGeom prst="rightArrow">
            <a:avLst>
              <a:gd name="adj1" fmla="val 78211"/>
              <a:gd name="adj2" fmla="val 50000"/>
            </a:avLst>
          </a:prstGeom>
          <a:solidFill>
            <a:schemeClr val="bg1">
              <a:lumMod val="75000"/>
              <a:alpha val="50000"/>
            </a:schemeClr>
          </a:solidFill>
          <a:ln>
            <a:noFill/>
          </a:ln>
        </p:spPr>
        <p:style>
          <a:lnRef idx="1">
            <a:schemeClr val="dk1"/>
          </a:lnRef>
          <a:fillRef idx="2">
            <a:schemeClr val="dk1"/>
          </a:fillRef>
          <a:effectRef idx="1">
            <a:schemeClr val="dk1"/>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000" b="1" dirty="0" smtClean="0">
                <a:solidFill>
                  <a:sysClr val="windowText" lastClr="000000"/>
                </a:solidFill>
              </a:rPr>
              <a:t>Strategic differences</a:t>
            </a:r>
            <a:endParaRPr lang="en-US" sz="1000" b="1" dirty="0">
              <a:solidFill>
                <a:sysClr val="windowText" lastClr="000000"/>
              </a:solidFill>
            </a:endParaRPr>
          </a:p>
        </p:txBody>
      </p:sp>
      <p:graphicFrame>
        <p:nvGraphicFramePr>
          <p:cNvPr id="6" name="Chart 5"/>
          <p:cNvGraphicFramePr>
            <a:graphicFrameLocks/>
          </p:cNvGraphicFramePr>
          <p:nvPr/>
        </p:nvGraphicFramePr>
        <p:xfrm>
          <a:off x="201838" y="747031"/>
          <a:ext cx="8942161" cy="5929539"/>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6"/>
          <p:cNvSpPr>
            <a:spLocks noGrp="1"/>
          </p:cNvSpPr>
          <p:nvPr>
            <p:ph type="title"/>
          </p:nvPr>
        </p:nvSpPr>
        <p:spPr/>
        <p:txBody>
          <a:bodyPr/>
          <a:lstStyle/>
          <a:p>
            <a:r>
              <a:rPr lang="en-US" b="1" dirty="0" smtClean="0"/>
              <a:t>Sparkles compared to Sugar &amp; Spice for highly customized </a:t>
            </a:r>
            <a:r>
              <a:rPr lang="en-US" b="1" dirty="0" smtClean="0"/>
              <a:t>cupcakes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this mean?</a:t>
            </a:r>
            <a:endParaRPr lang="en-US" dirty="0"/>
          </a:p>
        </p:txBody>
      </p:sp>
      <p:sp>
        <p:nvSpPr>
          <p:cNvPr id="3" name="Content Placeholder 2"/>
          <p:cNvSpPr>
            <a:spLocks noGrp="1"/>
          </p:cNvSpPr>
          <p:nvPr>
            <p:ph idx="1"/>
          </p:nvPr>
        </p:nvSpPr>
        <p:spPr/>
        <p:txBody>
          <a:bodyPr>
            <a:normAutofit/>
          </a:bodyPr>
          <a:lstStyle/>
          <a:p>
            <a:pPr marL="514350" indent="-514350">
              <a:buClrTx/>
              <a:buAutoNum type="arabicPeriod"/>
            </a:pPr>
            <a:r>
              <a:rPr lang="en-US" dirty="0" smtClean="0"/>
              <a:t>Sugar &amp; Spice has an operational advantage in making custom cupcakes</a:t>
            </a:r>
          </a:p>
          <a:p>
            <a:pPr marL="514350" indent="-514350">
              <a:buClrTx/>
              <a:buAutoNum type="arabicPeriod"/>
            </a:pPr>
            <a:endParaRPr lang="en-US" dirty="0" smtClean="0">
              <a:solidFill>
                <a:schemeClr val="tx1"/>
              </a:solidFill>
            </a:endParaRPr>
          </a:p>
          <a:p>
            <a:pPr marL="514350" indent="-514350">
              <a:buClrTx/>
              <a:buAutoNum type="arabicPeriod"/>
            </a:pPr>
            <a:r>
              <a:rPr lang="en-US" dirty="0" smtClean="0"/>
              <a:t>Sparkles fixed costs are too high to play in a low volume game</a:t>
            </a:r>
          </a:p>
          <a:p>
            <a:pPr marL="788670" lvl="1" indent="-514350">
              <a:buClrTx/>
            </a:pPr>
            <a:r>
              <a:rPr lang="en-US" dirty="0" smtClean="0">
                <a:solidFill>
                  <a:schemeClr val="tx1"/>
                </a:solidFill>
              </a:rPr>
              <a:t>Need high production volume to leverage fixed costs</a:t>
            </a:r>
          </a:p>
          <a:p>
            <a:pPr marL="788670" lvl="1" indent="-514350">
              <a:buClrTx/>
            </a:pPr>
            <a:r>
              <a:rPr lang="en-US" dirty="0" smtClean="0">
                <a:solidFill>
                  <a:schemeClr val="tx1"/>
                </a:solidFill>
              </a:rPr>
              <a:t>Capacity constrained because it takes so much longer to make </a:t>
            </a:r>
            <a:r>
              <a:rPr lang="en-US" smtClean="0">
                <a:solidFill>
                  <a:schemeClr val="tx1"/>
                </a:solidFill>
              </a:rPr>
              <a:t>custom cupcakes</a:t>
            </a:r>
            <a:endParaRPr lang="en-US" dirty="0" smtClean="0">
              <a:solidFill>
                <a:schemeClr val="tx1"/>
              </a:solidFill>
            </a:endParaRPr>
          </a:p>
          <a:p>
            <a:pPr marL="788670" lvl="1" indent="-514350">
              <a:buClrTx/>
              <a:buAutoNum type="arabicPeriod"/>
            </a:pPr>
            <a:endParaRPr lang="en-US" dirty="0" smtClean="0">
              <a:solidFill>
                <a:schemeClr val="tx1"/>
              </a:solidFill>
            </a:endParaRPr>
          </a:p>
          <a:p>
            <a:pPr marL="514350" indent="-514350">
              <a:buClrTx/>
              <a:buAutoNum type="arabicPeriod"/>
            </a:pPr>
            <a:r>
              <a:rPr lang="en-US" dirty="0" smtClean="0"/>
              <a:t>Sugar &amp; Spice should likely continue to focus on custom cupcakes…but they will need to drive enough demand to operate at scale</a:t>
            </a:r>
            <a:endParaRPr lang="en-US" dirty="0" smtClean="0">
              <a:solidFill>
                <a:schemeClr val="tx1"/>
              </a:solidFill>
            </a:endParaRPr>
          </a:p>
          <a:p>
            <a:pPr marL="788670" lvl="1" indent="-514350">
              <a:buClrTx/>
              <a:buAutoNum type="arabicPeriod"/>
            </a:pPr>
            <a:endParaRPr lang="en-US"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dirty="0" smtClean="0"/>
              <a:t>Summary Guidelines</a:t>
            </a:r>
          </a:p>
        </p:txBody>
      </p:sp>
      <p:sp>
        <p:nvSpPr>
          <p:cNvPr id="46083" name="Rectangle 3"/>
          <p:cNvSpPr>
            <a:spLocks noGrp="1" noChangeArrowheads="1"/>
          </p:cNvSpPr>
          <p:nvPr>
            <p:ph type="body" idx="1"/>
          </p:nvPr>
        </p:nvSpPr>
        <p:spPr/>
        <p:txBody>
          <a:bodyPr/>
          <a:lstStyle/>
          <a:p>
            <a:pPr eaLnBrk="1" hangingPunct="1"/>
            <a:r>
              <a:rPr lang="en-US" smtClean="0"/>
              <a:t>Know your operations cost structure &amp; Get to know your competitors!</a:t>
            </a:r>
          </a:p>
          <a:p>
            <a:pPr lvl="1" eaLnBrk="1" hangingPunct="1"/>
            <a:r>
              <a:rPr lang="en-US" smtClean="0"/>
              <a:t>Estimate your trade-off curve and theirs</a:t>
            </a:r>
          </a:p>
          <a:p>
            <a:pPr lvl="1" eaLnBrk="1" hangingPunct="1"/>
            <a:r>
              <a:rPr lang="en-US" smtClean="0"/>
              <a:t>Models help; sometimes must use rough estimates</a:t>
            </a:r>
          </a:p>
          <a:p>
            <a:pPr eaLnBrk="1" hangingPunct="1"/>
            <a:endParaRPr lang="en-US" smtClean="0"/>
          </a:p>
          <a:p>
            <a:pPr eaLnBrk="1" hangingPunct="1"/>
            <a:r>
              <a:rPr lang="en-US" smtClean="0"/>
              <a:t>Don’t use cost numbers at face value.  Rather, adjust for strategic positioning and volume (utilization) differences to arrive at the cost advantage due to operational efficiency, which is the meaningful “net cost advantage” number.</a:t>
            </a:r>
          </a:p>
          <a:p>
            <a:pPr eaLnBrk="1" hangingPunct="1"/>
            <a:endParaRPr lang="en-US" smtClean="0"/>
          </a:p>
          <a:p>
            <a:pPr eaLnBrk="1" hangingPunct="1"/>
            <a:r>
              <a:rPr lang="en-US" smtClean="0"/>
              <a:t>Base your OE improvements on:</a:t>
            </a:r>
          </a:p>
          <a:p>
            <a:pPr lvl="1" eaLnBrk="1" hangingPunct="1"/>
            <a:r>
              <a:rPr lang="en-US" smtClean="0"/>
              <a:t>your competitive knowledge</a:t>
            </a:r>
          </a:p>
          <a:p>
            <a:pPr lvl="1" eaLnBrk="1" hangingPunct="1"/>
            <a:r>
              <a:rPr lang="en-US" smtClean="0"/>
              <a:t>and use the concept of focus &amp; good operations management</a:t>
            </a:r>
          </a:p>
          <a:p>
            <a:pPr eaLnBrk="1" hangingPunct="1"/>
            <a:endParaRPr lang="en-US" smtClean="0"/>
          </a:p>
          <a:p>
            <a:pPr eaLnBrk="1" hangingPunct="1"/>
            <a:r>
              <a:rPr lang="en-US" smtClean="0"/>
              <a:t>Be mindful of productivity measurements because they do not adjust for strategy differences and bring with them a focus on cost only.</a:t>
            </a:r>
          </a:p>
          <a:p>
            <a:pPr eaLnBrk="1" hangingPunct="1"/>
            <a:endParaRPr lang="en-US" smtClean="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operationsroom.files.wordpress.com/2011/03/ob-mu421_xoomla_g_20110228203302.jpg"/>
          <p:cNvPicPr>
            <a:picLocks noChangeAspect="1" noChangeArrowheads="1"/>
          </p:cNvPicPr>
          <p:nvPr/>
        </p:nvPicPr>
        <p:blipFill>
          <a:blip r:embed="rId3" cstate="print"/>
          <a:srcRect/>
          <a:stretch>
            <a:fillRect/>
          </a:stretch>
        </p:blipFill>
        <p:spPr bwMode="auto">
          <a:xfrm>
            <a:off x="788035" y="243840"/>
            <a:ext cx="7620000" cy="6353175"/>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improve Pick &amp; Pack?</a:t>
            </a:r>
            <a:br>
              <a:rPr lang="en-US" dirty="0" smtClean="0"/>
            </a:br>
            <a:r>
              <a:rPr lang="en-US" dirty="0" smtClean="0"/>
              <a:t>	Capacity Type: People </a:t>
            </a:r>
            <a:r>
              <a:rPr lang="en-US" dirty="0" err="1" smtClean="0"/>
              <a:t>vs</a:t>
            </a:r>
            <a:r>
              <a:rPr lang="en-US" dirty="0" smtClean="0"/>
              <a:t> Robots</a:t>
            </a:r>
            <a:endParaRPr lang="en-US" dirty="0"/>
          </a:p>
        </p:txBody>
      </p:sp>
      <p:pic>
        <p:nvPicPr>
          <p:cNvPr id="6" name="2010_Dec19_WSJ_Holiday Help_people vs robots.wmv">
            <a:hlinkClick r:id="" action="ppaction://media"/>
          </p:cNvPr>
          <p:cNvPicPr>
            <a:picLocks noGrp="1" noRot="1" noChangeAspect="1"/>
          </p:cNvPicPr>
          <p:nvPr>
            <p:ph idx="1"/>
            <a:videoFile r:link="rId1"/>
          </p:nvPr>
        </p:nvPicPr>
        <p:blipFill>
          <a:blip r:embed="rId4" cstate="print"/>
          <a:stretch>
            <a:fillRect/>
          </a:stretch>
        </p:blipFill>
        <p:spPr>
          <a:xfrm>
            <a:off x="1373741" y="1222191"/>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defRPr/>
            </a:pPr>
            <a:r>
              <a:rPr lang="en-US" cap="small" dirty="0" smtClean="0">
                <a:solidFill>
                  <a:srgbClr val="FF0000"/>
                </a:solidFill>
                <a:effectLst>
                  <a:outerShdw blurRad="38100" dist="38100" dir="2700000" algn="tl">
                    <a:srgbClr val="000000">
                      <a:alpha val="43137"/>
                    </a:srgbClr>
                  </a:outerShdw>
                </a:effectLst>
              </a:rPr>
              <a:t>Strategic Decisions in Operations</a:t>
            </a:r>
            <a:endParaRPr lang="en-US" cap="small" dirty="0">
              <a:solidFill>
                <a:srgbClr val="FF00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628900" y="3378200"/>
            <a:ext cx="3886200" cy="1439863"/>
          </a:xfrm>
        </p:spPr>
        <p:txBody>
          <a:bodyPr/>
          <a:lstStyle/>
          <a:p>
            <a:pPr>
              <a:defRPr/>
            </a:pPr>
            <a:r>
              <a:rPr lang="en-US" b="1" cap="small" dirty="0" smtClean="0">
                <a:solidFill>
                  <a:schemeClr val="bg1"/>
                </a:solidFill>
              </a:rPr>
              <a:t>Building and Evaluating the Firm’s Operating System</a:t>
            </a:r>
          </a:p>
          <a:p>
            <a:pPr>
              <a:defRPr/>
            </a:pPr>
            <a:endParaRPr lang="en-US" b="1" cap="small" dirty="0" smtClean="0">
              <a:solidFill>
                <a:schemeClr val="bg1"/>
              </a:solidFill>
            </a:endParaRPr>
          </a:p>
          <a:p>
            <a:pPr>
              <a:defRPr/>
            </a:pPr>
            <a:r>
              <a:rPr lang="en-US" b="1" cap="small" smtClean="0">
                <a:solidFill>
                  <a:schemeClr val="bg1"/>
                </a:solidFill>
              </a:rPr>
              <a:t>2012</a:t>
            </a:r>
            <a:endParaRPr lang="en-US" b="1" cap="small" dirty="0" smtClean="0">
              <a:solidFill>
                <a:schemeClr val="bg1"/>
              </a:solidFill>
            </a:endParaRPr>
          </a:p>
          <a:p>
            <a:pPr>
              <a:defRPr/>
            </a:pPr>
            <a:endParaRPr lang="en-US" dirty="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
        <p:nvSpPr>
          <p:cNvPr id="114" name="Title 113"/>
          <p:cNvSpPr>
            <a:spLocks noGrp="1"/>
          </p:cNvSpPr>
          <p:nvPr>
            <p:ph type="title"/>
          </p:nvPr>
        </p:nvSpPr>
        <p:spPr/>
        <p:txBody>
          <a:bodyPr/>
          <a:lstStyle/>
          <a:p>
            <a:r>
              <a:rPr lang="en-US" dirty="0" smtClean="0"/>
              <a:t>Manufacturing leaders claim they focus on being cost competitive more than they focus on any other priority…</a:t>
            </a:r>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Sugar &amp; Spice</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2"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2"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7" descr="http://hphotos-snc3.fbcdn.net/hs573.snc3/31246_390973977809_72209102809_4181521_7950953_n.jpg"/>
          <p:cNvPicPr>
            <a:picLocks noChangeAspect="1" noChangeArrowheads="1"/>
          </p:cNvPicPr>
          <p:nvPr/>
        </p:nvPicPr>
        <p:blipFill>
          <a:blip r:embed="rId3" cstate="print"/>
          <a:srcRect l="6532" r="6355"/>
          <a:stretch>
            <a:fillRect/>
          </a:stretch>
        </p:blipFill>
        <p:spPr bwMode="auto">
          <a:xfrm>
            <a:off x="5995988" y="33024"/>
            <a:ext cx="2982912" cy="2295525"/>
          </a:xfrm>
          <a:prstGeom prst="rect">
            <a:avLst/>
          </a:prstGeom>
          <a:noFill/>
          <a:ln w="9525">
            <a:noFill/>
            <a:miter lim="800000"/>
            <a:headEnd/>
            <a:tailEnd/>
          </a:ln>
        </p:spPr>
      </p:pic>
      <p:pic>
        <p:nvPicPr>
          <p:cNvPr id="11268" name="Picture 3" descr="http://www.sweetesbakeshop.com/Gallery/party/data/images/cello_cupcakes.jpg"/>
          <p:cNvPicPr>
            <a:picLocks noChangeAspect="1" noChangeArrowheads="1"/>
          </p:cNvPicPr>
          <p:nvPr/>
        </p:nvPicPr>
        <p:blipFill>
          <a:blip r:embed="rId4" cstate="print"/>
          <a:srcRect l="7021" r="8737"/>
          <a:stretch>
            <a:fillRect/>
          </a:stretch>
        </p:blipFill>
        <p:spPr bwMode="auto">
          <a:xfrm>
            <a:off x="2730500" y="2380936"/>
            <a:ext cx="3200400" cy="2024063"/>
          </a:xfrm>
          <a:prstGeom prst="rect">
            <a:avLst/>
          </a:prstGeom>
          <a:noFill/>
          <a:ln w="9525">
            <a:noFill/>
            <a:miter lim="800000"/>
            <a:headEnd/>
            <a:tailEnd/>
          </a:ln>
        </p:spPr>
      </p:pic>
      <p:pic>
        <p:nvPicPr>
          <p:cNvPr id="11269" name="Picture 2" descr="http://www.sweetesbakeshop.com/Gallery/party/data/images/dog_cupcakes.jpg"/>
          <p:cNvPicPr>
            <a:picLocks noChangeAspect="1" noChangeArrowheads="1"/>
          </p:cNvPicPr>
          <p:nvPr/>
        </p:nvPicPr>
        <p:blipFill>
          <a:blip r:embed="rId5" cstate="print"/>
          <a:srcRect/>
          <a:stretch>
            <a:fillRect/>
          </a:stretch>
        </p:blipFill>
        <p:spPr bwMode="auto">
          <a:xfrm>
            <a:off x="2730500" y="4465324"/>
            <a:ext cx="3213100" cy="2112962"/>
          </a:xfrm>
          <a:prstGeom prst="rect">
            <a:avLst/>
          </a:prstGeom>
          <a:noFill/>
          <a:ln w="9525">
            <a:noFill/>
            <a:miter lim="800000"/>
            <a:headEnd/>
            <a:tailEnd/>
          </a:ln>
        </p:spPr>
      </p:pic>
      <p:pic>
        <p:nvPicPr>
          <p:cNvPr id="11270" name="Picture 4" descr="http://www.sweetesbakeshop.com/Gallery/party/data/images/mask_cupcake.jpg"/>
          <p:cNvPicPr>
            <a:picLocks noChangeAspect="1" noChangeArrowheads="1"/>
          </p:cNvPicPr>
          <p:nvPr/>
        </p:nvPicPr>
        <p:blipFill>
          <a:blip r:embed="rId6" cstate="print"/>
          <a:srcRect t="10400" b="13715"/>
          <a:stretch>
            <a:fillRect/>
          </a:stretch>
        </p:blipFill>
        <p:spPr bwMode="auto">
          <a:xfrm>
            <a:off x="169863" y="33024"/>
            <a:ext cx="2514600" cy="2740025"/>
          </a:xfrm>
          <a:prstGeom prst="rect">
            <a:avLst/>
          </a:prstGeom>
          <a:noFill/>
          <a:ln w="9525">
            <a:noFill/>
            <a:miter lim="800000"/>
            <a:headEnd/>
            <a:tailEnd/>
          </a:ln>
        </p:spPr>
      </p:pic>
      <p:pic>
        <p:nvPicPr>
          <p:cNvPr id="11271" name="Picture 3" descr="http://www.sweetesbakeshop.com/Gallery/cake_pops/data/images/cake_pop_variety1.jpg"/>
          <p:cNvPicPr>
            <a:picLocks noChangeAspect="1" noChangeArrowheads="1"/>
          </p:cNvPicPr>
          <p:nvPr/>
        </p:nvPicPr>
        <p:blipFill>
          <a:blip r:embed="rId7" cstate="print"/>
          <a:srcRect t="18900"/>
          <a:stretch>
            <a:fillRect/>
          </a:stretch>
        </p:blipFill>
        <p:spPr bwMode="auto">
          <a:xfrm>
            <a:off x="169863" y="2841311"/>
            <a:ext cx="2514600" cy="3736975"/>
          </a:xfrm>
          <a:prstGeom prst="rect">
            <a:avLst/>
          </a:prstGeom>
          <a:noFill/>
          <a:ln w="9525">
            <a:noFill/>
            <a:miter lim="800000"/>
            <a:headEnd/>
            <a:tailEnd/>
          </a:ln>
        </p:spPr>
      </p:pic>
      <p:pic>
        <p:nvPicPr>
          <p:cNvPr id="11272" name="Picture 5" descr="http://www.sweetesbakeshop.com/Gallery/logos/data/images/dwts_cookie.jpg"/>
          <p:cNvPicPr>
            <a:picLocks noChangeAspect="1" noChangeArrowheads="1"/>
          </p:cNvPicPr>
          <p:nvPr/>
        </p:nvPicPr>
        <p:blipFill>
          <a:blip r:embed="rId8" cstate="print"/>
          <a:srcRect/>
          <a:stretch>
            <a:fillRect/>
          </a:stretch>
        </p:blipFill>
        <p:spPr bwMode="auto">
          <a:xfrm>
            <a:off x="2730500" y="33024"/>
            <a:ext cx="3197225" cy="2295525"/>
          </a:xfrm>
          <a:prstGeom prst="rect">
            <a:avLst/>
          </a:prstGeom>
          <a:noFill/>
          <a:ln w="9525">
            <a:noFill/>
            <a:miter lim="800000"/>
            <a:headEnd/>
            <a:tailEnd/>
          </a:ln>
        </p:spPr>
      </p:pic>
      <p:pic>
        <p:nvPicPr>
          <p:cNvPr id="11273" name="Picture 9" descr="http://www.sweetesbakeshop.com/Gallery/cakes_towers/data/images/elmo_platter2.jpg"/>
          <p:cNvPicPr>
            <a:picLocks noChangeAspect="1" noChangeArrowheads="1"/>
          </p:cNvPicPr>
          <p:nvPr/>
        </p:nvPicPr>
        <p:blipFill>
          <a:blip r:embed="rId9" cstate="print"/>
          <a:srcRect/>
          <a:stretch>
            <a:fillRect/>
          </a:stretch>
        </p:blipFill>
        <p:spPr bwMode="auto">
          <a:xfrm>
            <a:off x="5997575" y="2363474"/>
            <a:ext cx="2981325" cy="4210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34" name="Content Placeholder 3"/>
          <p:cNvGraphicFramePr>
            <a:graphicFrameLocks/>
          </p:cNvGraphicFramePr>
          <p:nvPr/>
        </p:nvGraphicFramePr>
        <p:xfrm>
          <a:off x="191412" y="1304840"/>
          <a:ext cx="86868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5" name="Rectangle 34"/>
          <p:cNvSpPr/>
          <p:nvPr/>
        </p:nvSpPr>
        <p:spPr>
          <a:xfrm>
            <a:off x="3752390" y="2505670"/>
            <a:ext cx="1564843"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Value</a:t>
            </a:r>
          </a:p>
        </p:txBody>
      </p:sp>
      <p:sp>
        <p:nvSpPr>
          <p:cNvPr id="36" name="Rectangle 35"/>
          <p:cNvSpPr/>
          <p:nvPr/>
        </p:nvSpPr>
        <p:spPr>
          <a:xfrm>
            <a:off x="1629301" y="4958026"/>
            <a:ext cx="1658522"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Assets</a:t>
            </a:r>
          </a:p>
        </p:txBody>
      </p:sp>
      <p:sp>
        <p:nvSpPr>
          <p:cNvPr id="37" name="Rectangle 36"/>
          <p:cNvSpPr/>
          <p:nvPr/>
        </p:nvSpPr>
        <p:spPr>
          <a:xfrm>
            <a:off x="2633416" y="3798659"/>
            <a:ext cx="3793025" cy="769441"/>
          </a:xfrm>
          <a:prstGeom prst="rect">
            <a:avLst/>
          </a:prstGeom>
          <a:noFill/>
        </p:spPr>
        <p:txBody>
          <a:bodyPr wrap="none">
            <a:spAutoFit/>
          </a:bodyPr>
          <a:lstStyle/>
          <a:p>
            <a:pPr algn="ctr" defTabSz="457200" fontAlgn="auto">
              <a:spcBef>
                <a:spcPts val="0"/>
              </a:spcBef>
              <a:spcAft>
                <a:spcPts val="0"/>
              </a:spcAft>
              <a:defRPr/>
            </a:pPr>
            <a:r>
              <a:rPr lang="en-US" sz="4400"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Competencies</a:t>
            </a:r>
          </a:p>
        </p:txBody>
      </p:sp>
      <p:sp>
        <p:nvSpPr>
          <p:cNvPr id="38" name="Curved Right Arrow 37"/>
          <p:cNvSpPr/>
          <p:nvPr/>
        </p:nvSpPr>
        <p:spPr>
          <a:xfrm rot="8382059">
            <a:off x="6862763" y="1222375"/>
            <a:ext cx="876300" cy="4573588"/>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39" name="Curved Right Arrow 38"/>
          <p:cNvSpPr/>
          <p:nvPr/>
        </p:nvSpPr>
        <p:spPr>
          <a:xfrm rot="2302157">
            <a:off x="1285875" y="1082675"/>
            <a:ext cx="874713" cy="4573588"/>
          </a:xfrm>
          <a:prstGeom prst="curvedRightArrow">
            <a:avLst/>
          </a:prstGeom>
          <a:effectLst>
            <a:outerShdw blurRad="40000" dist="23000" dir="5400000" rotWithShape="0">
              <a:srgbClr val="000000">
                <a:alpha val="35000"/>
              </a:srgbClr>
            </a:outerShdw>
            <a:softEdge rad="12700"/>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solidFill>
                <a:prstClr val="black"/>
              </a:solidFill>
              <a:latin typeface="Optima"/>
              <a:cs typeface="Optima"/>
            </a:endParaRPr>
          </a:p>
        </p:txBody>
      </p:sp>
      <p:sp>
        <p:nvSpPr>
          <p:cNvPr id="40" name="Rectangle 39"/>
          <p:cNvSpPr/>
          <p:nvPr/>
        </p:nvSpPr>
        <p:spPr>
          <a:xfrm rot="2863666">
            <a:off x="6680429" y="2561219"/>
            <a:ext cx="2829894"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Innovation</a:t>
            </a:r>
          </a:p>
        </p:txBody>
      </p:sp>
      <p:sp>
        <p:nvSpPr>
          <p:cNvPr id="41" name="Rectangle 40"/>
          <p:cNvSpPr/>
          <p:nvPr/>
        </p:nvSpPr>
        <p:spPr>
          <a:xfrm rot="18948115">
            <a:off x="-390377" y="2070738"/>
            <a:ext cx="3494021"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Improvement</a:t>
            </a:r>
          </a:p>
        </p:txBody>
      </p:sp>
      <p:sp>
        <p:nvSpPr>
          <p:cNvPr id="42" name="Isosceles Triangle 41"/>
          <p:cNvSpPr/>
          <p:nvPr/>
        </p:nvSpPr>
        <p:spPr>
          <a:xfrm>
            <a:off x="1630014" y="3972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Sizing</a:t>
            </a:r>
            <a:endParaRPr lang="en-US" dirty="0">
              <a:solidFill>
                <a:prstClr val="white"/>
              </a:solidFill>
              <a:latin typeface="Optima"/>
              <a:cs typeface="Optima"/>
            </a:endParaRPr>
          </a:p>
        </p:txBody>
      </p:sp>
      <p:sp>
        <p:nvSpPr>
          <p:cNvPr id="43" name="Isosceles Triangle 42"/>
          <p:cNvSpPr/>
          <p:nvPr/>
        </p:nvSpPr>
        <p:spPr>
          <a:xfrm>
            <a:off x="2942346" y="5615096"/>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Location</a:t>
            </a:r>
            <a:endParaRPr lang="en-US" dirty="0">
              <a:solidFill>
                <a:prstClr val="white"/>
              </a:solidFill>
              <a:latin typeface="Optima"/>
              <a:cs typeface="Optima"/>
            </a:endParaRPr>
          </a:p>
        </p:txBody>
      </p:sp>
      <p:sp>
        <p:nvSpPr>
          <p:cNvPr id="44" name="Isosceles Triangle 43"/>
          <p:cNvSpPr/>
          <p:nvPr/>
        </p:nvSpPr>
        <p:spPr>
          <a:xfrm>
            <a:off x="317681"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Timing</a:t>
            </a:r>
            <a:endParaRPr lang="en-US" dirty="0">
              <a:solidFill>
                <a:prstClr val="white"/>
              </a:solidFill>
              <a:latin typeface="Optima"/>
              <a:cs typeface="Optima"/>
            </a:endParaRPr>
          </a:p>
        </p:txBody>
      </p:sp>
      <p:sp>
        <p:nvSpPr>
          <p:cNvPr id="45" name="Isosceles Triangle 44"/>
          <p:cNvSpPr/>
          <p:nvPr/>
        </p:nvSpPr>
        <p:spPr>
          <a:xfrm>
            <a:off x="7294214" y="5623563"/>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Demand</a:t>
            </a:r>
            <a:endParaRPr lang="en-US" dirty="0">
              <a:solidFill>
                <a:prstClr val="white"/>
              </a:solidFill>
              <a:latin typeface="Optima"/>
              <a:cs typeface="Optima"/>
            </a:endParaRPr>
          </a:p>
        </p:txBody>
      </p:sp>
      <p:sp>
        <p:nvSpPr>
          <p:cNvPr id="46" name="Isosceles Triangle 45"/>
          <p:cNvSpPr/>
          <p:nvPr/>
        </p:nvSpPr>
        <p:spPr>
          <a:xfrm>
            <a:off x="4551014" y="5615097"/>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Supply</a:t>
            </a:r>
            <a:endParaRPr lang="en-US" dirty="0">
              <a:solidFill>
                <a:prstClr val="white"/>
              </a:solidFill>
              <a:latin typeface="Optima"/>
              <a:cs typeface="Optima"/>
            </a:endParaRPr>
          </a:p>
        </p:txBody>
      </p:sp>
      <p:sp>
        <p:nvSpPr>
          <p:cNvPr id="47" name="Isosceles Triangle 46"/>
          <p:cNvSpPr/>
          <p:nvPr/>
        </p:nvSpPr>
        <p:spPr>
          <a:xfrm>
            <a:off x="5897214" y="3930230"/>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Technology</a:t>
            </a:r>
            <a:endParaRPr lang="en-US" dirty="0">
              <a:solidFill>
                <a:prstClr val="white"/>
              </a:solidFill>
              <a:latin typeface="Optima"/>
              <a:cs typeface="Optima"/>
            </a:endParaRPr>
          </a:p>
        </p:txBody>
      </p:sp>
      <p:sp>
        <p:nvSpPr>
          <p:cNvPr id="48" name="Rectangle 47"/>
          <p:cNvSpPr/>
          <p:nvPr/>
        </p:nvSpPr>
        <p:spPr>
          <a:xfrm>
            <a:off x="5403282" y="5034228"/>
            <a:ext cx="2504899" cy="769441"/>
          </a:xfrm>
          <a:prstGeom prst="rect">
            <a:avLst/>
          </a:prstGeom>
          <a:noFill/>
        </p:spPr>
        <p:txBody>
          <a:bodyPr wrap="none">
            <a:spAutoFit/>
          </a:bodyPr>
          <a:lstStyle/>
          <a:p>
            <a:pPr algn="ctr" defTabSz="457200" fontAlgn="auto">
              <a:spcBef>
                <a:spcPts val="0"/>
              </a:spcBef>
              <a:spcAft>
                <a:spcPts val="0"/>
              </a:spcAft>
              <a:defRPr/>
            </a:pPr>
            <a:r>
              <a:rPr lang="en-US" sz="440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Optima"/>
                <a:cs typeface="Optima"/>
              </a:rPr>
              <a:t>Processes</a:t>
            </a:r>
          </a:p>
        </p:txBody>
      </p:sp>
      <p:sp>
        <p:nvSpPr>
          <p:cNvPr id="49" name="Isosceles Triangle 48"/>
          <p:cNvSpPr/>
          <p:nvPr/>
        </p:nvSpPr>
        <p:spPr>
          <a:xfrm>
            <a:off x="1638481" y="5628528"/>
            <a:ext cx="1553451" cy="938103"/>
          </a:xfrm>
          <a:prstGeom prst="triangle">
            <a:avLst/>
          </a:prstGeom>
        </p:spPr>
        <p:style>
          <a:lnRef idx="0">
            <a:schemeClr val="accent2"/>
          </a:lnRef>
          <a:fillRef idx="3">
            <a:schemeClr val="accent2"/>
          </a:fillRef>
          <a:effectRef idx="3">
            <a:schemeClr val="accent2"/>
          </a:effectRef>
          <a:fontRef idx="minor">
            <a:schemeClr val="lt1"/>
          </a:fontRef>
        </p:style>
        <p:txBody>
          <a:bodyPr wrap="none" rtlCol="0" anchor="ctr"/>
          <a:lstStyle/>
          <a:p>
            <a:pPr algn="ctr"/>
            <a:r>
              <a:rPr lang="en-US" dirty="0" smtClean="0">
                <a:solidFill>
                  <a:prstClr val="white"/>
                </a:solidFill>
                <a:latin typeface="Optima"/>
                <a:cs typeface="Optima"/>
              </a:rPr>
              <a:t>Type</a:t>
            </a:r>
            <a:endParaRPr lang="en-US" dirty="0">
              <a:solidFill>
                <a:prstClr val="white"/>
              </a:solidFill>
              <a:latin typeface="Optima"/>
              <a:cs typeface="Optim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8" name="Picture 10" descr="http://www.ozoux.com/eclectic/archive/2007/05/07/images/2007/sprinkles-info.jpg"/>
          <p:cNvPicPr>
            <a:picLocks noChangeAspect="1" noChangeArrowheads="1"/>
          </p:cNvPicPr>
          <p:nvPr/>
        </p:nvPicPr>
        <p:blipFill>
          <a:blip r:embed="rId3" cstate="print"/>
          <a:srcRect/>
          <a:stretch>
            <a:fillRect/>
          </a:stretch>
        </p:blipFill>
        <p:spPr bwMode="auto">
          <a:xfrm>
            <a:off x="5842000" y="1512888"/>
            <a:ext cx="3062288" cy="4086225"/>
          </a:xfrm>
          <a:prstGeom prst="rect">
            <a:avLst/>
          </a:prstGeom>
          <a:ln>
            <a:noFill/>
          </a:ln>
          <a:effectLst>
            <a:outerShdw blurRad="292100" dist="139700" dir="2700000" algn="tl" rotWithShape="0">
              <a:srgbClr val="333333">
                <a:alpha val="65000"/>
              </a:srgbClr>
            </a:outerShdw>
          </a:effectLst>
        </p:spPr>
      </p:pic>
      <p:sp>
        <p:nvSpPr>
          <p:cNvPr id="13315" name="Title 1"/>
          <p:cNvSpPr>
            <a:spLocks noGrp="1"/>
          </p:cNvSpPr>
          <p:nvPr>
            <p:ph type="title"/>
          </p:nvPr>
        </p:nvSpPr>
        <p:spPr/>
        <p:txBody>
          <a:bodyPr/>
          <a:lstStyle/>
          <a:p>
            <a:r>
              <a:rPr lang="en-US" smtClean="0"/>
              <a:t>   Cupcake Wars</a:t>
            </a:r>
          </a:p>
        </p:txBody>
      </p:sp>
      <p:pic>
        <p:nvPicPr>
          <p:cNvPr id="17410" name="Picture 2" descr="http://la.eater.com/uploads/2007_12_sprinkles%20holiday%20line-thumb.jpg"/>
          <p:cNvPicPr>
            <a:picLocks noChangeAspect="1" noChangeArrowheads="1"/>
          </p:cNvPicPr>
          <p:nvPr/>
        </p:nvPicPr>
        <p:blipFill>
          <a:blip r:embed="rId4" cstate="print"/>
          <a:srcRect/>
          <a:stretch>
            <a:fillRect/>
          </a:stretch>
        </p:blipFill>
        <p:spPr bwMode="auto">
          <a:xfrm>
            <a:off x="246063" y="1503363"/>
            <a:ext cx="4756150" cy="3424237"/>
          </a:xfrm>
          <a:prstGeom prst="rect">
            <a:avLst/>
          </a:prstGeom>
          <a:ln>
            <a:noFill/>
          </a:ln>
          <a:effectLst>
            <a:outerShdw blurRad="292100" dist="139700" dir="2700000" algn="tl" rotWithShape="0">
              <a:srgbClr val="333333">
                <a:alpha val="65000"/>
              </a:srgbClr>
            </a:outerShdw>
          </a:effectLst>
        </p:spPr>
      </p:pic>
      <p:pic>
        <p:nvPicPr>
          <p:cNvPr id="17412" name="Picture 4" descr="Slide Show Image"/>
          <p:cNvPicPr>
            <a:picLocks noChangeAspect="1" noChangeArrowheads="1"/>
          </p:cNvPicPr>
          <p:nvPr/>
        </p:nvPicPr>
        <p:blipFill>
          <a:blip r:embed="rId5" cstate="print"/>
          <a:srcRect/>
          <a:stretch>
            <a:fillRect/>
          </a:stretch>
        </p:blipFill>
        <p:spPr bwMode="auto">
          <a:xfrm>
            <a:off x="3194050" y="2868613"/>
            <a:ext cx="2811463" cy="344328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Introduction to competitive benchmarking</a:t>
            </a:r>
          </a:p>
        </p:txBody>
      </p:sp>
      <p:sp>
        <p:nvSpPr>
          <p:cNvPr id="14339" name="Content Placeholder 2"/>
          <p:cNvSpPr>
            <a:spLocks noGrp="1"/>
          </p:cNvSpPr>
          <p:nvPr>
            <p:ph idx="1"/>
          </p:nvPr>
        </p:nvSpPr>
        <p:spPr/>
        <p:txBody>
          <a:bodyPr/>
          <a:lstStyle/>
          <a:p>
            <a:r>
              <a:rPr lang="en-US" b="1" u="sng" dirty="0" smtClean="0"/>
              <a:t>Key questions:</a:t>
            </a:r>
          </a:p>
          <a:p>
            <a:r>
              <a:rPr lang="en-US" b="1" i="1" dirty="0" smtClean="0"/>
              <a:t>What is the competitive threat/opportunity for Sugar &amp; Spice compared to Sparkles?</a:t>
            </a:r>
          </a:p>
          <a:p>
            <a:endParaRPr lang="en-US" sz="2200" b="1" i="1" dirty="0" smtClean="0"/>
          </a:p>
          <a:p>
            <a:pPr lvl="1"/>
            <a:r>
              <a:rPr lang="en-US" i="1" dirty="0" smtClean="0"/>
              <a:t>Should Sugar &amp; Spice continue to focus on                                                           “custom” cupcakes?</a:t>
            </a:r>
          </a:p>
          <a:p>
            <a:pPr lvl="1"/>
            <a:endParaRPr lang="en-US" i="1" dirty="0" smtClean="0"/>
          </a:p>
          <a:p>
            <a:pPr lvl="1"/>
            <a:endParaRPr lang="en-US" i="1" dirty="0" smtClean="0"/>
          </a:p>
          <a:p>
            <a:pPr lvl="1"/>
            <a:endParaRPr lang="en-US" i="1" dirty="0" smtClean="0"/>
          </a:p>
          <a:p>
            <a:pPr lvl="1"/>
            <a:r>
              <a:rPr lang="en-US" i="1" dirty="0" smtClean="0"/>
              <a:t>Or should Sugar &amp; Spice try to sell more “standard” cupcakes?</a:t>
            </a:r>
          </a:p>
          <a:p>
            <a:pPr lvl="1">
              <a:buFontTx/>
              <a:buNone/>
            </a:pPr>
            <a:endParaRPr lang="en-US" i="1" dirty="0" smtClean="0"/>
          </a:p>
          <a:p>
            <a:pPr lvl="1">
              <a:buFontTx/>
              <a:buNone/>
            </a:pPr>
            <a:endParaRPr lang="en-US" i="1" dirty="0" smtClean="0"/>
          </a:p>
          <a:p>
            <a:pPr lvl="1">
              <a:buFontTx/>
              <a:buNone/>
            </a:pPr>
            <a:endParaRPr lang="en-US" i="1" dirty="0" smtClean="0"/>
          </a:p>
        </p:txBody>
      </p:sp>
      <p:sp>
        <p:nvSpPr>
          <p:cNvPr id="7" name="Rounded Rectangle 6"/>
          <p:cNvSpPr/>
          <p:nvPr/>
        </p:nvSpPr>
        <p:spPr>
          <a:xfrm>
            <a:off x="6613525" y="1979613"/>
            <a:ext cx="2133600" cy="2552700"/>
          </a:xfrm>
          <a:prstGeom prst="roundRect">
            <a:avLst>
              <a:gd name="adj" fmla="val 4758"/>
            </a:avLst>
          </a:prstGeom>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rgbClr val="FF3399"/>
                </a:solidFill>
              </a:rPr>
              <a:t>“custom”       made-to-order</a:t>
            </a:r>
            <a:endParaRPr lang="en-US" sz="1600" dirty="0">
              <a:solidFill>
                <a:srgbClr val="FF3399"/>
              </a:solidFill>
            </a:endParaRPr>
          </a:p>
          <a:p>
            <a:pPr algn="ctr" fontAlgn="auto">
              <a:spcBef>
                <a:spcPts val="0"/>
              </a:spcBef>
              <a:spcAft>
                <a:spcPts val="0"/>
              </a:spcAft>
              <a:defRPr/>
            </a:pPr>
            <a:r>
              <a:rPr lang="en-US" sz="1200" dirty="0">
                <a:solidFill>
                  <a:srgbClr val="FF3399"/>
                </a:solidFill>
              </a:rPr>
              <a:t>(</a:t>
            </a:r>
            <a:r>
              <a:rPr lang="en-US" sz="1100" dirty="0">
                <a:solidFill>
                  <a:srgbClr val="FF3399"/>
                </a:solidFill>
              </a:rPr>
              <a:t>wedding , celebrities, events)</a:t>
            </a:r>
          </a:p>
        </p:txBody>
      </p:sp>
      <p:pic>
        <p:nvPicPr>
          <p:cNvPr id="8" name="Picture 3"/>
          <p:cNvPicPr>
            <a:picLocks noChangeAspect="1" noChangeArrowheads="1"/>
          </p:cNvPicPr>
          <p:nvPr/>
        </p:nvPicPr>
        <p:blipFill>
          <a:blip r:embed="rId3" cstate="print"/>
          <a:srcRect/>
          <a:stretch>
            <a:fillRect/>
          </a:stretch>
        </p:blipFill>
        <p:spPr bwMode="auto">
          <a:xfrm>
            <a:off x="6700013" y="2999949"/>
            <a:ext cx="1984512" cy="1428750"/>
          </a:xfrm>
          <a:prstGeom prst="roundRect">
            <a:avLst>
              <a:gd name="adj" fmla="val 3912"/>
            </a:avLst>
          </a:prstGeom>
          <a:solidFill>
            <a:srgbClr val="FFFFFF">
              <a:shade val="85000"/>
            </a:srgbClr>
          </a:solidFill>
          <a:ln>
            <a:noFill/>
          </a:ln>
          <a:effectLst>
            <a:reflection blurRad="12700" stA="38000" endPos="28000" dist="5000" dir="5400000" sy="-100000" algn="bl" rotWithShape="0"/>
          </a:effectLst>
        </p:spPr>
      </p:pic>
      <p:grpSp>
        <p:nvGrpSpPr>
          <p:cNvPr id="4" name="Group 32"/>
          <p:cNvGrpSpPr>
            <a:grpSpLocks/>
          </p:cNvGrpSpPr>
          <p:nvPr/>
        </p:nvGrpSpPr>
        <p:grpSpPr bwMode="auto">
          <a:xfrm>
            <a:off x="6599238" y="4776788"/>
            <a:ext cx="2133600" cy="1712912"/>
            <a:chOff x="5029200" y="4002196"/>
            <a:chExt cx="2133600" cy="1712804"/>
          </a:xfrm>
        </p:grpSpPr>
        <p:sp>
          <p:nvSpPr>
            <p:cNvPr id="10" name="Rounded Rectangle 9"/>
            <p:cNvSpPr/>
            <p:nvPr/>
          </p:nvSpPr>
          <p:spPr>
            <a:xfrm>
              <a:off x="5029200" y="4002196"/>
              <a:ext cx="2133600" cy="1712804"/>
            </a:xfrm>
            <a:prstGeom prst="roundRect">
              <a:avLst>
                <a:gd name="adj" fmla="val 4758"/>
              </a:avLst>
            </a:prstGeom>
            <a:solidFill>
              <a:srgbClr val="FF3399"/>
            </a:solidFill>
          </p:spPr>
          <p:style>
            <a:lnRef idx="2">
              <a:schemeClr val="dk1">
                <a:shade val="50000"/>
              </a:schemeClr>
            </a:lnRef>
            <a:fillRef idx="1">
              <a:schemeClr val="dk1"/>
            </a:fillRef>
            <a:effectRef idx="0">
              <a:schemeClr val="dk1"/>
            </a:effectRef>
            <a:fontRef idx="minor">
              <a:schemeClr val="lt1"/>
            </a:fontRef>
          </p:style>
          <p:txBody>
            <a:bodyPr/>
            <a:lstStyle/>
            <a:p>
              <a:pPr algn="ctr" fontAlgn="auto">
                <a:spcBef>
                  <a:spcPts val="0"/>
                </a:spcBef>
                <a:spcAft>
                  <a:spcPts val="0"/>
                </a:spcAft>
                <a:defRPr/>
              </a:pPr>
              <a:r>
                <a:rPr lang="en-US" sz="1600" b="1" dirty="0">
                  <a:solidFill>
                    <a:schemeClr val="tx1"/>
                  </a:solidFill>
                </a:rPr>
                <a:t>“standard”</a:t>
              </a:r>
            </a:p>
          </p:txBody>
        </p:sp>
        <p:pic>
          <p:nvPicPr>
            <p:cNvPr id="11" name="Picture 5" descr="http://timefordinner.files.wordpress.com/2007/11/a-strawberry.jpg"/>
            <p:cNvPicPr>
              <a:picLocks noChangeAspect="1" noChangeArrowheads="1"/>
            </p:cNvPicPr>
            <p:nvPr/>
          </p:nvPicPr>
          <p:blipFill>
            <a:blip r:embed="rId4" cstate="print"/>
            <a:srcRect/>
            <a:stretch>
              <a:fillRect/>
            </a:stretch>
          </p:blipFill>
          <p:spPr bwMode="auto">
            <a:xfrm>
              <a:off x="5105400" y="4419600"/>
              <a:ext cx="1981200" cy="11934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16" name="Rectangle 20"/>
          <p:cNvSpPr>
            <a:spLocks noChangeArrowheads="1"/>
          </p:cNvSpPr>
          <p:nvPr/>
        </p:nvSpPr>
        <p:spPr bwMode="auto">
          <a:xfrm>
            <a:off x="685800" y="5562600"/>
            <a:ext cx="7772400" cy="762000"/>
          </a:xfrm>
          <a:prstGeom prst="rect">
            <a:avLst/>
          </a:prstGeom>
          <a:noFill/>
          <a:ln w="9525">
            <a:noFill/>
            <a:miter lim="800000"/>
            <a:headEnd/>
            <a:tailEnd/>
          </a:ln>
        </p:spPr>
        <p:txBody>
          <a:bodyPr/>
          <a:lstStyle/>
          <a:p>
            <a:pPr marL="342900" indent="-342900" eaLnBrk="0" hangingPunct="0">
              <a:spcBef>
                <a:spcPct val="20000"/>
              </a:spcBef>
              <a:buFontTx/>
              <a:buChar char="•"/>
            </a:pPr>
            <a:r>
              <a:rPr lang="en-US" sz="2000"/>
              <a:t>Q: What is the “efficient (productivity) frontier,” and how derive it?</a:t>
            </a:r>
          </a:p>
        </p:txBody>
      </p:sp>
      <p:sp>
        <p:nvSpPr>
          <p:cNvPr id="15363" name="Rectangle 22"/>
          <p:cNvSpPr>
            <a:spLocks noGrp="1" noChangeArrowheads="1"/>
          </p:cNvSpPr>
          <p:nvPr>
            <p:ph type="title"/>
          </p:nvPr>
        </p:nvSpPr>
        <p:spPr/>
        <p:txBody>
          <a:bodyPr/>
          <a:lstStyle/>
          <a:p>
            <a:r>
              <a:rPr lang="en-US" smtClean="0"/>
              <a:t>Analyzing a competitive threat:</a:t>
            </a:r>
            <a:r>
              <a:rPr lang="en-US" i="1" smtClean="0"/>
              <a:t/>
            </a:r>
            <a:br>
              <a:rPr lang="en-US" i="1" smtClean="0"/>
            </a:br>
            <a:r>
              <a:rPr lang="en-US" i="1" smtClean="0"/>
              <a:t> 	Differentiation strategy v. Low cost position</a:t>
            </a:r>
          </a:p>
        </p:txBody>
      </p:sp>
      <p:sp>
        <p:nvSpPr>
          <p:cNvPr id="15364" name="Rectangle 24"/>
          <p:cNvSpPr>
            <a:spLocks noChangeArrowheads="1"/>
          </p:cNvSpPr>
          <p:nvPr/>
        </p:nvSpPr>
        <p:spPr bwMode="auto">
          <a:xfrm>
            <a:off x="2763838" y="1600200"/>
            <a:ext cx="3990975" cy="2740025"/>
          </a:xfrm>
          <a:prstGeom prst="rect">
            <a:avLst/>
          </a:prstGeom>
          <a:solidFill>
            <a:srgbClr val="CCECFF"/>
          </a:solidFill>
          <a:ln w="6350">
            <a:solidFill>
              <a:schemeClr val="tx1"/>
            </a:solidFill>
            <a:miter lim="800000"/>
            <a:headEnd type="none" w="sm" len="sm"/>
            <a:tailEnd type="none" w="sm" len="sm"/>
          </a:ln>
        </p:spPr>
        <p:txBody>
          <a:bodyPr wrap="none" anchor="ctr"/>
          <a:lstStyle/>
          <a:p>
            <a:endParaRPr lang="en-US"/>
          </a:p>
        </p:txBody>
      </p:sp>
      <p:sp>
        <p:nvSpPr>
          <p:cNvPr id="15365" name="Rectangle 25"/>
          <p:cNvSpPr>
            <a:spLocks noChangeArrowheads="1"/>
          </p:cNvSpPr>
          <p:nvPr/>
        </p:nvSpPr>
        <p:spPr bwMode="auto">
          <a:xfrm>
            <a:off x="4102100" y="4343400"/>
            <a:ext cx="1177925" cy="320675"/>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500" b="1">
                <a:solidFill>
                  <a:srgbClr val="000000"/>
                </a:solidFill>
              </a:rPr>
              <a:t>Unit Cost </a:t>
            </a:r>
            <a:r>
              <a:rPr lang="en-US" sz="1500">
                <a:solidFill>
                  <a:srgbClr val="000000"/>
                </a:solidFill>
              </a:rPr>
              <a:t>c</a:t>
            </a:r>
          </a:p>
        </p:txBody>
      </p:sp>
      <p:sp>
        <p:nvSpPr>
          <p:cNvPr id="15366" name="Rectangle 26"/>
          <p:cNvSpPr>
            <a:spLocks noChangeArrowheads="1"/>
          </p:cNvSpPr>
          <p:nvPr/>
        </p:nvSpPr>
        <p:spPr bwMode="auto">
          <a:xfrm rot="-5400000">
            <a:off x="1204913" y="2814637"/>
            <a:ext cx="2444750" cy="320675"/>
          </a:xfrm>
          <a:prstGeom prst="rect">
            <a:avLst/>
          </a:prstGeom>
          <a:noFill/>
          <a:ln w="9525">
            <a:noFill/>
            <a:miter lim="800000"/>
            <a:headEnd/>
            <a:tailEnd/>
          </a:ln>
        </p:spPr>
        <p:txBody>
          <a:bodyPr lIns="92075" tIns="46038" rIns="92075" bIns="46038">
            <a:spAutoFit/>
          </a:bodyPr>
          <a:lstStyle/>
          <a:p>
            <a:pPr defTabSz="762000" eaLnBrk="0" hangingPunct="0"/>
            <a:r>
              <a:rPr lang="en-US" sz="1500" b="1">
                <a:solidFill>
                  <a:srgbClr val="000000"/>
                </a:solidFill>
              </a:rPr>
              <a:t>Non-cost competency </a:t>
            </a:r>
            <a:r>
              <a:rPr lang="en-US" sz="1500">
                <a:solidFill>
                  <a:srgbClr val="000000"/>
                </a:solidFill>
              </a:rPr>
              <a:t> X</a:t>
            </a:r>
          </a:p>
        </p:txBody>
      </p:sp>
      <p:sp>
        <p:nvSpPr>
          <p:cNvPr id="15367" name="Rectangle 27"/>
          <p:cNvSpPr>
            <a:spLocks noChangeArrowheads="1"/>
          </p:cNvSpPr>
          <p:nvPr/>
        </p:nvSpPr>
        <p:spPr bwMode="auto">
          <a:xfrm>
            <a:off x="3070225" y="1714500"/>
            <a:ext cx="385763"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chemeClr val="accent2"/>
                </a:solidFill>
              </a:rPr>
              <a:t>us</a:t>
            </a:r>
          </a:p>
        </p:txBody>
      </p:sp>
      <p:sp>
        <p:nvSpPr>
          <p:cNvPr id="15368" name="Oval 28"/>
          <p:cNvSpPr>
            <a:spLocks noChangeArrowheads="1"/>
          </p:cNvSpPr>
          <p:nvPr/>
        </p:nvSpPr>
        <p:spPr bwMode="auto">
          <a:xfrm>
            <a:off x="3381375" y="2032000"/>
            <a:ext cx="177800" cy="150813"/>
          </a:xfrm>
          <a:prstGeom prst="ellipse">
            <a:avLst/>
          </a:prstGeom>
          <a:solidFill>
            <a:schemeClr val="accent2"/>
          </a:solidFill>
          <a:ln w="12700">
            <a:solidFill>
              <a:schemeClr val="accent2"/>
            </a:solidFill>
            <a:round/>
            <a:headEnd type="none" w="sm" len="sm"/>
            <a:tailEnd type="none" w="sm" len="sm"/>
          </a:ln>
        </p:spPr>
        <p:txBody>
          <a:bodyPr wrap="none" anchor="ctr"/>
          <a:lstStyle/>
          <a:p>
            <a:endParaRPr lang="en-US"/>
          </a:p>
        </p:txBody>
      </p:sp>
      <p:sp>
        <p:nvSpPr>
          <p:cNvPr id="15369" name="Rectangle 29"/>
          <p:cNvSpPr>
            <a:spLocks noChangeArrowheads="1"/>
          </p:cNvSpPr>
          <p:nvPr/>
        </p:nvSpPr>
        <p:spPr bwMode="auto">
          <a:xfrm>
            <a:off x="5716588" y="3676650"/>
            <a:ext cx="534987"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rPr>
              <a:t>rival</a:t>
            </a:r>
          </a:p>
        </p:txBody>
      </p:sp>
      <p:sp>
        <p:nvSpPr>
          <p:cNvPr id="15370" name="Oval 30"/>
          <p:cNvSpPr>
            <a:spLocks noChangeArrowheads="1"/>
          </p:cNvSpPr>
          <p:nvPr/>
        </p:nvSpPr>
        <p:spPr bwMode="auto">
          <a:xfrm>
            <a:off x="5681663" y="3556000"/>
            <a:ext cx="177800" cy="152400"/>
          </a:xfrm>
          <a:prstGeom prst="ellipse">
            <a:avLst/>
          </a:prstGeom>
          <a:solidFill>
            <a:srgbClr val="000000"/>
          </a:solidFill>
          <a:ln w="12700">
            <a:solidFill>
              <a:srgbClr val="000000"/>
            </a:solidFill>
            <a:round/>
            <a:headEnd type="none" w="sm" len="sm"/>
            <a:tailEnd type="none" w="sm" len="sm"/>
          </a:ln>
        </p:spPr>
        <p:txBody>
          <a:bodyPr wrap="none" anchor="ctr"/>
          <a:lstStyle/>
          <a:p>
            <a:endParaRPr lang="en-US"/>
          </a:p>
        </p:txBody>
      </p:sp>
      <p:sp>
        <p:nvSpPr>
          <p:cNvPr id="15371" name="Text Box 31"/>
          <p:cNvSpPr txBox="1">
            <a:spLocks noChangeArrowheads="1"/>
          </p:cNvSpPr>
          <p:nvPr/>
        </p:nvSpPr>
        <p:spPr bwMode="auto">
          <a:xfrm>
            <a:off x="2646363" y="4316413"/>
            <a:ext cx="547687" cy="304800"/>
          </a:xfrm>
          <a:prstGeom prst="rect">
            <a:avLst/>
          </a:prstGeom>
          <a:noFill/>
          <a:ln w="9525">
            <a:noFill/>
            <a:miter lim="800000"/>
            <a:headEnd/>
            <a:tailEnd/>
          </a:ln>
        </p:spPr>
        <p:txBody>
          <a:bodyPr wrap="none">
            <a:spAutoFit/>
          </a:bodyPr>
          <a:lstStyle/>
          <a:p>
            <a:pPr eaLnBrk="0" hangingPunct="0"/>
            <a:r>
              <a:rPr lang="en-US" sz="1400"/>
              <a:t>High</a:t>
            </a:r>
          </a:p>
        </p:txBody>
      </p:sp>
      <p:sp>
        <p:nvSpPr>
          <p:cNvPr id="15372" name="Text Box 32"/>
          <p:cNvSpPr txBox="1">
            <a:spLocks noChangeArrowheads="1"/>
          </p:cNvSpPr>
          <p:nvPr/>
        </p:nvSpPr>
        <p:spPr bwMode="auto">
          <a:xfrm>
            <a:off x="6113463" y="4316413"/>
            <a:ext cx="511175"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3" name="Line 33"/>
          <p:cNvSpPr>
            <a:spLocks noChangeShapeType="1"/>
          </p:cNvSpPr>
          <p:nvPr/>
        </p:nvSpPr>
        <p:spPr bwMode="auto">
          <a:xfrm>
            <a:off x="3470275" y="2182813"/>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4" name="Line 34"/>
          <p:cNvSpPr>
            <a:spLocks noChangeShapeType="1"/>
          </p:cNvSpPr>
          <p:nvPr/>
        </p:nvSpPr>
        <p:spPr bwMode="auto">
          <a:xfrm>
            <a:off x="3470275" y="3630613"/>
            <a:ext cx="2144713" cy="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15375" name="Text Box 35"/>
          <p:cNvSpPr txBox="1">
            <a:spLocks noChangeArrowheads="1"/>
          </p:cNvSpPr>
          <p:nvPr/>
        </p:nvSpPr>
        <p:spPr bwMode="auto">
          <a:xfrm>
            <a:off x="4210050" y="3567113"/>
            <a:ext cx="441325" cy="336550"/>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C</a:t>
            </a:r>
          </a:p>
        </p:txBody>
      </p:sp>
      <p:sp>
        <p:nvSpPr>
          <p:cNvPr id="15376" name="Text Box 36"/>
          <p:cNvSpPr txBox="1">
            <a:spLocks noChangeArrowheads="1"/>
          </p:cNvSpPr>
          <p:nvPr/>
        </p:nvSpPr>
        <p:spPr bwMode="auto">
          <a:xfrm>
            <a:off x="2997200" y="2708275"/>
            <a:ext cx="433388" cy="334963"/>
          </a:xfrm>
          <a:prstGeom prst="rect">
            <a:avLst/>
          </a:prstGeom>
          <a:noFill/>
          <a:ln w="9525">
            <a:noFill/>
            <a:miter lim="800000"/>
            <a:headEnd/>
            <a:tailEnd/>
          </a:ln>
        </p:spPr>
        <p:txBody>
          <a:bodyPr wrap="none">
            <a:spAutoFit/>
          </a:bodyPr>
          <a:lstStyle/>
          <a:p>
            <a:pPr eaLnBrk="0" hangingPunct="0"/>
            <a:r>
              <a:rPr lang="en-US" sz="1600">
                <a:solidFill>
                  <a:schemeClr val="accent2"/>
                </a:solidFill>
                <a:latin typeface="Symbol" pitchFamily="18" charset="2"/>
              </a:rPr>
              <a:t>D</a:t>
            </a:r>
            <a:r>
              <a:rPr lang="en-US" sz="1600">
                <a:solidFill>
                  <a:schemeClr val="accent2"/>
                </a:solidFill>
              </a:rPr>
              <a:t>X</a:t>
            </a:r>
          </a:p>
        </p:txBody>
      </p:sp>
      <p:sp>
        <p:nvSpPr>
          <p:cNvPr id="15377" name="Text Box 37"/>
          <p:cNvSpPr txBox="1">
            <a:spLocks noChangeArrowheads="1"/>
          </p:cNvSpPr>
          <p:nvPr/>
        </p:nvSpPr>
        <p:spPr bwMode="auto">
          <a:xfrm>
            <a:off x="2163763" y="4102100"/>
            <a:ext cx="509587" cy="304800"/>
          </a:xfrm>
          <a:prstGeom prst="rect">
            <a:avLst/>
          </a:prstGeom>
          <a:noFill/>
          <a:ln w="9525">
            <a:noFill/>
            <a:miter lim="800000"/>
            <a:headEnd/>
            <a:tailEnd/>
          </a:ln>
        </p:spPr>
        <p:txBody>
          <a:bodyPr wrap="none">
            <a:spAutoFit/>
          </a:bodyPr>
          <a:lstStyle/>
          <a:p>
            <a:pPr eaLnBrk="0" hangingPunct="0"/>
            <a:r>
              <a:rPr lang="en-US" sz="1400"/>
              <a:t>Low</a:t>
            </a:r>
          </a:p>
        </p:txBody>
      </p:sp>
      <p:sp>
        <p:nvSpPr>
          <p:cNvPr id="15378" name="Text Box 38"/>
          <p:cNvSpPr txBox="1">
            <a:spLocks noChangeArrowheads="1"/>
          </p:cNvSpPr>
          <p:nvPr/>
        </p:nvSpPr>
        <p:spPr bwMode="auto">
          <a:xfrm>
            <a:off x="2125663" y="1525588"/>
            <a:ext cx="550862" cy="304800"/>
          </a:xfrm>
          <a:prstGeom prst="rect">
            <a:avLst/>
          </a:prstGeom>
          <a:noFill/>
          <a:ln w="9525">
            <a:noFill/>
            <a:miter lim="800000"/>
            <a:headEnd/>
            <a:tailEnd/>
          </a:ln>
        </p:spPr>
        <p:txBody>
          <a:bodyPr wrap="none">
            <a:spAutoFit/>
          </a:bodyPr>
          <a:lstStyle/>
          <a:p>
            <a:pPr eaLnBrk="0" hangingPunct="0"/>
            <a:r>
              <a:rPr lang="en-US" sz="1400"/>
              <a:t>High</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6516">
                                            <p:txEl>
                                              <p:pRg st="0" end="0"/>
                                            </p:txEl>
                                          </p:spTgt>
                                        </p:tgtEl>
                                        <p:attrNameLst>
                                          <p:attrName>style.visibility</p:attrName>
                                        </p:attrNameLst>
                                      </p:cBhvr>
                                      <p:to>
                                        <p:strVal val="visible"/>
                                      </p:to>
                                    </p:set>
                                    <p:anim calcmode="lin" valueType="num">
                                      <p:cBhvr additive="base">
                                        <p:cTn id="7" dur="500" fill="hold"/>
                                        <p:tgtEl>
                                          <p:spTgt spid="10651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651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16"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p:txBody>
          <a:bodyPr/>
          <a:lstStyle/>
          <a:p>
            <a:r>
              <a:rPr lang="en-US" sz="3200" dirty="0" smtClean="0"/>
              <a:t>The Efficient </a:t>
            </a:r>
            <a:r>
              <a:rPr lang="en-US" sz="3200" dirty="0"/>
              <a:t>Frontier for Cook County Elementary Schools</a:t>
            </a:r>
          </a:p>
        </p:txBody>
      </p:sp>
      <p:graphicFrame>
        <p:nvGraphicFramePr>
          <p:cNvPr id="2056" name="Object 8"/>
          <p:cNvGraphicFramePr>
            <a:graphicFrameLocks noChangeAspect="1"/>
          </p:cNvGraphicFramePr>
          <p:nvPr>
            <p:ph idx="4294967295"/>
          </p:nvPr>
        </p:nvGraphicFramePr>
        <p:xfrm>
          <a:off x="515002" y="1064713"/>
          <a:ext cx="7965010" cy="5101746"/>
        </p:xfrm>
        <a:graphic>
          <a:graphicData uri="http://schemas.openxmlformats.org/presentationml/2006/ole">
            <p:oleObj spid="_x0000_s1026" name="Chart" r:id="rId4" imgW="6457890" imgH="4381381" progId="Excel.Sheet.8">
              <p:embed/>
            </p:oleObj>
          </a:graphicData>
        </a:graphic>
      </p:graphicFrame>
      <p:sp>
        <p:nvSpPr>
          <p:cNvPr id="2055" name="Text Box 7"/>
          <p:cNvSpPr txBox="1">
            <a:spLocks noChangeArrowheads="1"/>
          </p:cNvSpPr>
          <p:nvPr/>
        </p:nvSpPr>
        <p:spPr bwMode="auto">
          <a:xfrm>
            <a:off x="468682" y="6086997"/>
            <a:ext cx="8686800" cy="581025"/>
          </a:xfrm>
          <a:prstGeom prst="rect">
            <a:avLst/>
          </a:prstGeom>
          <a:noFill/>
          <a:ln w="9525">
            <a:noFill/>
            <a:miter lim="800000"/>
            <a:headEnd/>
            <a:tailEnd/>
          </a:ln>
          <a:effectLst/>
        </p:spPr>
        <p:txBody>
          <a:bodyPr>
            <a:spAutoFit/>
          </a:bodyPr>
          <a:lstStyle/>
          <a:p>
            <a:pPr>
              <a:spcBef>
                <a:spcPct val="50000"/>
              </a:spcBef>
            </a:pPr>
            <a:r>
              <a:rPr lang="en-US" sz="1600" dirty="0"/>
              <a:t>Data on 539 elementary schools in suburban Cook County, IL, from “Best Elementary Schools in Chicago and the Suburbs,” </a:t>
            </a:r>
            <a:r>
              <a:rPr lang="en-US" sz="1600" i="1" dirty="0"/>
              <a:t>Chicago Magazine</a:t>
            </a:r>
            <a:r>
              <a:rPr lang="en-US" sz="1600" dirty="0"/>
              <a:t>, Oct. 2010</a:t>
            </a:r>
            <a:r>
              <a:rPr lang="en-US" sz="1600" dirty="0" smtClean="0"/>
              <a:t>.  (Cost reported by district.)</a:t>
            </a:r>
            <a:endParaRPr lang="en-US" sz="1600" dirty="0"/>
          </a:p>
        </p:txBody>
      </p:sp>
      <p:sp>
        <p:nvSpPr>
          <p:cNvPr id="5" name="Freeform 4"/>
          <p:cNvSpPr/>
          <p:nvPr/>
        </p:nvSpPr>
        <p:spPr bwMode="auto">
          <a:xfrm>
            <a:off x="1010387" y="1444853"/>
            <a:ext cx="6092632" cy="3945560"/>
          </a:xfrm>
          <a:custGeom>
            <a:avLst/>
            <a:gdLst>
              <a:gd name="connsiteX0" fmla="*/ 0 w 6092632"/>
              <a:gd name="connsiteY0" fmla="*/ 0 h 3945560"/>
              <a:gd name="connsiteX1" fmla="*/ 2389564 w 6092632"/>
              <a:gd name="connsiteY1" fmla="*/ 0 h 3945560"/>
              <a:gd name="connsiteX2" fmla="*/ 4213312 w 6092632"/>
              <a:gd name="connsiteY2" fmla="*/ 45467 h 3945560"/>
              <a:gd name="connsiteX3" fmla="*/ 4627571 w 6092632"/>
              <a:gd name="connsiteY3" fmla="*/ 65675 h 3945560"/>
              <a:gd name="connsiteX4" fmla="*/ 5056985 w 6092632"/>
              <a:gd name="connsiteY4" fmla="*/ 252597 h 3945560"/>
              <a:gd name="connsiteX5" fmla="*/ 5284322 w 6092632"/>
              <a:gd name="connsiteY5" fmla="*/ 363739 h 3945560"/>
              <a:gd name="connsiteX6" fmla="*/ 5895606 w 6092632"/>
              <a:gd name="connsiteY6" fmla="*/ 671907 h 3945560"/>
              <a:gd name="connsiteX7" fmla="*/ 6092632 w 6092632"/>
              <a:gd name="connsiteY7" fmla="*/ 1268035 h 3945560"/>
              <a:gd name="connsiteX8" fmla="*/ 6092632 w 6092632"/>
              <a:gd name="connsiteY8" fmla="*/ 3945560 h 394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2632" h="3945560">
                <a:moveTo>
                  <a:pt x="0" y="0"/>
                </a:moveTo>
                <a:lnTo>
                  <a:pt x="2389564" y="0"/>
                </a:lnTo>
                <a:lnTo>
                  <a:pt x="4213312" y="45467"/>
                </a:lnTo>
                <a:lnTo>
                  <a:pt x="4627571" y="65675"/>
                </a:lnTo>
                <a:lnTo>
                  <a:pt x="5056985" y="252597"/>
                </a:lnTo>
                <a:lnTo>
                  <a:pt x="5284322" y="363739"/>
                </a:lnTo>
                <a:lnTo>
                  <a:pt x="5895606" y="671907"/>
                </a:lnTo>
                <a:lnTo>
                  <a:pt x="6092632" y="1268035"/>
                </a:lnTo>
                <a:lnTo>
                  <a:pt x="6092632" y="3945560"/>
                </a:lnTo>
              </a:path>
            </a:pathLst>
          </a:custGeom>
          <a:noFill/>
          <a:ln w="19050" cap="flat" cmpd="sng" algn="ctr">
            <a:solidFill>
              <a:srgbClr val="FF00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8289</TotalTime>
  <Words>3600</Words>
  <Application>Microsoft Office PowerPoint</Application>
  <PresentationFormat>On-screen Show (4:3)</PresentationFormat>
  <Paragraphs>652</Paragraphs>
  <Slides>31</Slides>
  <Notes>26</Notes>
  <HiddenSlides>0</HiddenSlides>
  <MMClips>1</MMClips>
  <ScaleCrop>false</ScaleCrop>
  <HeadingPairs>
    <vt:vector size="6" baseType="variant">
      <vt:variant>
        <vt:lpstr>Theme</vt:lpstr>
      </vt:variant>
      <vt:variant>
        <vt:i4>7</vt:i4>
      </vt:variant>
      <vt:variant>
        <vt:lpstr>Embedded OLE Servers</vt:lpstr>
      </vt:variant>
      <vt:variant>
        <vt:i4>1</vt:i4>
      </vt:variant>
      <vt:variant>
        <vt:lpstr>Slide Titles</vt:lpstr>
      </vt:variant>
      <vt:variant>
        <vt:i4>31</vt:i4>
      </vt:variant>
    </vt:vector>
  </HeadingPairs>
  <TitlesOfParts>
    <vt:vector size="39" baseType="lpstr">
      <vt:lpstr>1_Cachon_Slide_Template</vt:lpstr>
      <vt:lpstr>7_Cachon_Slide_Template</vt:lpstr>
      <vt:lpstr>2_Cachon_Slide_Template</vt:lpstr>
      <vt:lpstr>1_Office Theme</vt:lpstr>
      <vt:lpstr>Cachon_Slide_Template</vt:lpstr>
      <vt:lpstr>3_Cachon_Slide_Template</vt:lpstr>
      <vt:lpstr>4_Cachon_Slide_Template</vt:lpstr>
      <vt:lpstr>Chart</vt:lpstr>
      <vt:lpstr>Slide 1</vt:lpstr>
      <vt:lpstr>Operating System Design Roadmap  </vt:lpstr>
      <vt:lpstr>Sugar &amp; Spice</vt:lpstr>
      <vt:lpstr>Slide 4</vt:lpstr>
      <vt:lpstr>VCAP Framework and key decisions of operations strategy</vt:lpstr>
      <vt:lpstr>   Cupcake Wars</vt:lpstr>
      <vt:lpstr>Introduction to competitive benchmarking</vt:lpstr>
      <vt:lpstr>Analyzing a competitive threat:   Differentiation strategy v. Low cost position</vt:lpstr>
      <vt:lpstr>The Efficient Frontier for Cook County Elementary Schools</vt:lpstr>
      <vt:lpstr>Differentiation X vs. Low Cost C Strategy:  Measuring operational efficiency OE</vt:lpstr>
      <vt:lpstr>Valuing X vs. C Strategy: Given processes and practices (@ designed volume) yield trade-off curves</vt:lpstr>
      <vt:lpstr>Valuing X vs. C Strategy: Breaking up DC into volume, strategic and OE component using trade-off curves</vt:lpstr>
      <vt:lpstr>Three definitions</vt:lpstr>
      <vt:lpstr>Introduction to competitive benchmarking</vt:lpstr>
      <vt:lpstr>How to compare operations?</vt:lpstr>
      <vt:lpstr>The analysis is only as good as the research and assumptions</vt:lpstr>
      <vt:lpstr>Sugar &amp; Spice is not at scale today</vt:lpstr>
      <vt:lpstr>Sugar &amp; Spice is not at scale today</vt:lpstr>
      <vt:lpstr>Slide 19</vt:lpstr>
      <vt:lpstr>To compare we will go step by step for highly customized cupcakes</vt:lpstr>
      <vt:lpstr>Summary of Competitive Cost Analysis</vt:lpstr>
      <vt:lpstr>Slide 22</vt:lpstr>
      <vt:lpstr>Sparkles compared to Sugar &amp; Spice for highly customized cupcakes</vt:lpstr>
      <vt:lpstr>What does this mean?</vt:lpstr>
      <vt:lpstr>Summary Guidelines</vt:lpstr>
      <vt:lpstr>Slide 26</vt:lpstr>
      <vt:lpstr>How improve Pick &amp; Pack?  Capacity Type: People vs Robots</vt:lpstr>
      <vt:lpstr>Strategic Decisions in Operations</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A. Van Mieghem</cp:lastModifiedBy>
  <cp:revision>379</cp:revision>
  <cp:lastPrinted>1998-09-23T22:10:47Z</cp:lastPrinted>
  <dcterms:created xsi:type="dcterms:W3CDTF">1998-09-22T23:11:58Z</dcterms:created>
  <dcterms:modified xsi:type="dcterms:W3CDTF">2013-01-18T21:38:19Z</dcterms:modified>
</cp:coreProperties>
</file>