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995" r:id="rId2"/>
  </p:sldMasterIdLst>
  <p:notesMasterIdLst>
    <p:notesMasterId r:id="rId43"/>
  </p:notesMasterIdLst>
  <p:handoutMasterIdLst>
    <p:handoutMasterId r:id="rId44"/>
  </p:handoutMasterIdLst>
  <p:sldIdLst>
    <p:sldId id="551" r:id="rId3"/>
    <p:sldId id="527" r:id="rId4"/>
    <p:sldId id="529" r:id="rId5"/>
    <p:sldId id="531" r:id="rId6"/>
    <p:sldId id="532" r:id="rId7"/>
    <p:sldId id="554" r:id="rId8"/>
    <p:sldId id="555" r:id="rId9"/>
    <p:sldId id="533" r:id="rId10"/>
    <p:sldId id="534" r:id="rId11"/>
    <p:sldId id="535" r:id="rId12"/>
    <p:sldId id="536" r:id="rId13"/>
    <p:sldId id="537" r:id="rId14"/>
    <p:sldId id="538" r:id="rId15"/>
    <p:sldId id="539" r:id="rId16"/>
    <p:sldId id="553" r:id="rId17"/>
    <p:sldId id="552" r:id="rId18"/>
    <p:sldId id="540" r:id="rId19"/>
    <p:sldId id="559" r:id="rId20"/>
    <p:sldId id="560" r:id="rId21"/>
    <p:sldId id="561" r:id="rId22"/>
    <p:sldId id="543" r:id="rId23"/>
    <p:sldId id="562" r:id="rId24"/>
    <p:sldId id="544" r:id="rId25"/>
    <p:sldId id="545" r:id="rId26"/>
    <p:sldId id="546" r:id="rId27"/>
    <p:sldId id="547" r:id="rId28"/>
    <p:sldId id="548" r:id="rId29"/>
    <p:sldId id="549" r:id="rId30"/>
    <p:sldId id="550" r:id="rId31"/>
    <p:sldId id="541" r:id="rId32"/>
    <p:sldId id="556" r:id="rId33"/>
    <p:sldId id="526" r:id="rId34"/>
    <p:sldId id="528" r:id="rId35"/>
    <p:sldId id="530" r:id="rId36"/>
    <p:sldId id="494" r:id="rId37"/>
    <p:sldId id="524" r:id="rId38"/>
    <p:sldId id="525" r:id="rId39"/>
    <p:sldId id="495" r:id="rId40"/>
    <p:sldId id="557" r:id="rId41"/>
    <p:sldId id="558" r:id="rId42"/>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66"/>
    <a:srgbClr val="FFFF00"/>
    <a:srgbClr val="EAEAEA"/>
    <a:srgbClr val="CCFFCC"/>
    <a:srgbClr val="FFCC99"/>
    <a:srgbClr val="FFFFCC"/>
    <a:srgbClr val="FF3300"/>
    <a:srgbClr val="F8F8F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2753" autoAdjust="0"/>
    <p:restoredTop sz="76822" autoAdjust="0"/>
  </p:normalViewPr>
  <p:slideViewPr>
    <p:cSldViewPr snapToGrid="0">
      <p:cViewPr varScale="1">
        <p:scale>
          <a:sx n="144" d="100"/>
          <a:sy n="144" d="100"/>
        </p:scale>
        <p:origin x="-260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35" d="100"/>
          <a:sy n="135" d="100"/>
        </p:scale>
        <p:origin x="-2202" y="-72"/>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mjv617\SkyDrive\3MyTeach\454\1_454-2013-Winter\Capstone_PartI_Student_Result.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mjv617\SkyDrive\3MyTeach\454\1_454-2013-Winter\Capstone_PartI_Student_Result.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mjv617\AppData\Local\Microsoft\Windows\Temporary%20Internet%20Files\Content.Outlook\BP5DT9J1\Capstone_Student_Result.xls"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Macintosh%20HD:Users:gadallon:Library:Mail%20Downloads:Capstone%20Case.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Macintosh%20HD:Users:gadallon:Library:Mail%20Downloads:Capstone%20Cas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Integrative Case I: "best" NPV of given demand sample</a:t>
            </a:r>
          </a:p>
        </c:rich>
      </c:tx>
      <c:layout/>
    </c:title>
    <c:plotArea>
      <c:layout/>
      <c:barChart>
        <c:barDir val="bar"/>
        <c:grouping val="clustered"/>
        <c:ser>
          <c:idx val="0"/>
          <c:order val="0"/>
          <c:tx>
            <c:v>Actual NPV given demand</c:v>
          </c:tx>
          <c:dLbls>
            <c:dLbl>
              <c:idx val="1"/>
              <c:numFmt formatCode="#,##0.000" sourceLinked="0"/>
              <c:spPr>
                <a:solidFill>
                  <a:srgbClr val="FFFF00"/>
                </a:solidFill>
              </c:spPr>
              <c:txPr>
                <a:bodyPr/>
                <a:lstStyle/>
                <a:p>
                  <a:pPr>
                    <a:defRPr/>
                  </a:pPr>
                  <a:endParaRPr lang="en-US"/>
                </a:p>
              </c:txPr>
            </c:dLbl>
            <c:dLbl>
              <c:idx val="2"/>
              <c:numFmt formatCode="#,##0.000" sourceLinked="0"/>
              <c:spPr>
                <a:solidFill>
                  <a:srgbClr val="FFFF00"/>
                </a:solidFill>
              </c:spPr>
              <c:txPr>
                <a:bodyPr/>
                <a:lstStyle/>
                <a:p>
                  <a:pPr>
                    <a:defRPr/>
                  </a:pPr>
                  <a:endParaRPr lang="en-US"/>
                </a:p>
              </c:txPr>
            </c:dLbl>
            <c:numFmt formatCode="#,##0.000" sourceLinked="0"/>
            <c:showVal val="1"/>
          </c:dLbls>
          <c:cat>
            <c:strRef>
              <c:f>'Student Performance'!$P$2:$P$16</c:f>
              <c:strCache>
                <c:ptCount val="15"/>
                <c:pt idx="0">
                  <c:v>22 (Dong Won, Harry, Jihoon)</c:v>
                </c:pt>
                <c:pt idx="1">
                  <c:v>13 (Dave, Florian, Kartik, Lars, Sid) </c:v>
                </c:pt>
                <c:pt idx="2">
                  <c:v>11 (Aditya, Amanda, Hannah, Justin, Melissa) </c:v>
                </c:pt>
                <c:pt idx="3">
                  <c:v>12 (David, Elodie, Aaron, Hayes, Talon)</c:v>
                </c:pt>
                <c:pt idx="4">
                  <c:v>16 (Katheron, Mauricio, Michelle, Rach)</c:v>
                </c:pt>
                <c:pt idx="5">
                  <c:v>14(Aaron, Erik, Piero, Santiago)</c:v>
                </c:pt>
                <c:pt idx="6">
                  <c:v>28 (KC, Jitendra, Tao)</c:v>
                </c:pt>
                <c:pt idx="7">
                  <c:v>25 (Betsy, Charlie, Guy, Michael, Rahul) </c:v>
                </c:pt>
                <c:pt idx="8">
                  <c:v>27 (Dorian, Jose, Melina, Rafael, Ricardo) </c:v>
                </c:pt>
                <c:pt idx="9">
                  <c:v>26 (Adam, Brett, Dan, Heath, Nikki) </c:v>
                </c:pt>
                <c:pt idx="10">
                  <c:v>17 (Adam, Adan, Harsh, Robert) </c:v>
                </c:pt>
                <c:pt idx="11">
                  <c:v>15 (Erich, Joao, Saurabh, Spencer, Susan) </c:v>
                </c:pt>
                <c:pt idx="12">
                  <c:v>21 (Hendrik, Jackie, Joe, Nathan) </c:v>
                </c:pt>
                <c:pt idx="13">
                  <c:v>24 (Christos, Hiro, Patrick, Shu)</c:v>
                </c:pt>
                <c:pt idx="14">
                  <c:v>23 (Koh, Laurie, Matt, Richard, Bob)</c:v>
                </c:pt>
              </c:strCache>
            </c:strRef>
          </c:cat>
          <c:val>
            <c:numRef>
              <c:f>'Student Performance'!$Q$2:$Q$16</c:f>
              <c:numCache>
                <c:formatCode>_("$"* #,##0_);_("$"* \(#,##0\);_("$"* "-"_);_(@_)</c:formatCode>
                <c:ptCount val="15"/>
                <c:pt idx="0">
                  <c:v>11698400</c:v>
                </c:pt>
                <c:pt idx="1">
                  <c:v>13398800</c:v>
                </c:pt>
                <c:pt idx="2">
                  <c:v>13581600</c:v>
                </c:pt>
                <c:pt idx="3">
                  <c:v>13875200</c:v>
                </c:pt>
                <c:pt idx="4">
                  <c:v>14048800</c:v>
                </c:pt>
                <c:pt idx="5">
                  <c:v>14154000</c:v>
                </c:pt>
                <c:pt idx="6">
                  <c:v>14198400</c:v>
                </c:pt>
                <c:pt idx="7">
                  <c:v>14218000</c:v>
                </c:pt>
                <c:pt idx="8">
                  <c:v>14240000</c:v>
                </c:pt>
                <c:pt idx="9">
                  <c:v>14247600</c:v>
                </c:pt>
                <c:pt idx="10">
                  <c:v>14254400</c:v>
                </c:pt>
                <c:pt idx="11">
                  <c:v>14260000</c:v>
                </c:pt>
                <c:pt idx="12">
                  <c:v>14448800</c:v>
                </c:pt>
                <c:pt idx="13">
                  <c:v>14456000</c:v>
                </c:pt>
                <c:pt idx="14">
                  <c:v>14536400</c:v>
                </c:pt>
              </c:numCache>
            </c:numRef>
          </c:val>
        </c:ser>
        <c:axId val="191785984"/>
        <c:axId val="193053440"/>
      </c:barChart>
      <c:catAx>
        <c:axId val="191785984"/>
        <c:scaling>
          <c:orientation val="minMax"/>
        </c:scaling>
        <c:axPos val="l"/>
        <c:numFmt formatCode="General" sourceLinked="1"/>
        <c:tickLblPos val="nextTo"/>
        <c:txPr>
          <a:bodyPr rot="0" vert="horz"/>
          <a:lstStyle/>
          <a:p>
            <a:pPr>
              <a:defRPr/>
            </a:pPr>
            <a:endParaRPr lang="en-US"/>
          </a:p>
        </c:txPr>
        <c:crossAx val="193053440"/>
        <c:crosses val="autoZero"/>
        <c:auto val="1"/>
        <c:lblAlgn val="ctr"/>
        <c:lblOffset val="100"/>
      </c:catAx>
      <c:valAx>
        <c:axId val="193053440"/>
        <c:scaling>
          <c:orientation val="minMax"/>
          <c:max val="14600000"/>
          <c:min val="11000000"/>
        </c:scaling>
        <c:axPos val="b"/>
        <c:majorGridlines/>
        <c:numFmt formatCode="#,##0.0" sourceLinked="0"/>
        <c:tickLblPos val="nextTo"/>
        <c:txPr>
          <a:bodyPr rot="0" vert="horz"/>
          <a:lstStyle/>
          <a:p>
            <a:pPr>
              <a:defRPr/>
            </a:pPr>
            <a:endParaRPr lang="en-US"/>
          </a:p>
        </c:txPr>
        <c:crossAx val="191785984"/>
        <c:crosses val="autoZero"/>
        <c:crossBetween val="between"/>
        <c:dispUnits>
          <c:builtInUnit val="millions"/>
          <c:dispUnitsLbl>
            <c:layout/>
            <c:txPr>
              <a:bodyPr rot="0" vert="horz"/>
              <a:lstStyle/>
              <a:p>
                <a:pPr>
                  <a:defRPr/>
                </a:pPr>
                <a:endParaRPr lang="en-US"/>
              </a:p>
            </c:txPr>
          </c:dispUnitsLbl>
        </c:dispUnits>
      </c:valAx>
    </c:plotArea>
    <c:plotVisOnly val="1"/>
    <c:dispBlanksAs val="gap"/>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1800" b="1" i="0" u="none" strike="noStrike" baseline="0">
                <a:solidFill>
                  <a:srgbClr val="000000"/>
                </a:solidFill>
                <a:latin typeface="Calibri"/>
                <a:ea typeface="Calibri"/>
                <a:cs typeface="Calibri"/>
              </a:defRPr>
            </a:pPr>
            <a:r>
              <a:rPr lang="en-US"/>
              <a:t>Integrative Case I: E (NPV)</a:t>
            </a:r>
          </a:p>
        </c:rich>
      </c:tx>
      <c:layout/>
    </c:title>
    <c:plotArea>
      <c:layout/>
      <c:barChart>
        <c:barDir val="bar"/>
        <c:grouping val="clustered"/>
        <c:ser>
          <c:idx val="0"/>
          <c:order val="0"/>
          <c:tx>
            <c:v>E (NPV)</c:v>
          </c:tx>
          <c:dLbls>
            <c:numFmt formatCode="#,##0.000" sourceLinked="0"/>
            <c:txPr>
              <a:bodyPr/>
              <a:lstStyle/>
              <a:p>
                <a:pPr>
                  <a:defRPr sz="1000" b="0" i="0" u="none" strike="noStrike" baseline="0">
                    <a:solidFill>
                      <a:srgbClr val="000000"/>
                    </a:solidFill>
                    <a:latin typeface="Calibri"/>
                    <a:ea typeface="Calibri"/>
                    <a:cs typeface="Calibri"/>
                  </a:defRPr>
                </a:pPr>
                <a:endParaRPr lang="en-US"/>
              </a:p>
            </c:txPr>
            <c:showVal val="1"/>
          </c:dLbls>
          <c:cat>
            <c:strRef>
              <c:f>'Student Performance'!$N$2:$N$16</c:f>
              <c:strCache>
                <c:ptCount val="15"/>
                <c:pt idx="0">
                  <c:v>13 (Dave, Florian, Kartik, Lars, Sid)</c:v>
                </c:pt>
                <c:pt idx="1">
                  <c:v>16 (Katheron, Mauricio, Michelle, Rach)</c:v>
                </c:pt>
                <c:pt idx="2">
                  <c:v>11 (Aditya, Amanda, Hannah, Justin, Melissa)</c:v>
                </c:pt>
                <c:pt idx="3">
                  <c:v>24 (Christos, Hiro, Patrick, Shu)</c:v>
                </c:pt>
                <c:pt idx="4">
                  <c:v>22 (Dong Won, Harry, Jihoon)</c:v>
                </c:pt>
                <c:pt idx="5">
                  <c:v>28 (KC, Jitendra, Tao)</c:v>
                </c:pt>
                <c:pt idx="6">
                  <c:v>14(Aaron, Erik, Piero, Santiago)</c:v>
                </c:pt>
                <c:pt idx="7">
                  <c:v>23 (Koh, Laurie, Matt, Richard, Bob)</c:v>
                </c:pt>
                <c:pt idx="8">
                  <c:v>12 (David, Elodie, Aaron, Hayes, Talon)</c:v>
                </c:pt>
                <c:pt idx="9">
                  <c:v>25 (Betsy, Charlie, Guy, Michael, Rahul)</c:v>
                </c:pt>
                <c:pt idx="10">
                  <c:v>27 (Dorian, Jose, Melina, Rafael, Ricardo)</c:v>
                </c:pt>
                <c:pt idx="11">
                  <c:v>26 (Adam, Brett, Dan, Heath, Nikki)</c:v>
                </c:pt>
                <c:pt idx="12">
                  <c:v>15 (Erich, Joao, Saurabh, Spencer, Susan)</c:v>
                </c:pt>
                <c:pt idx="13">
                  <c:v>17 (Adam, Adan, Harsh, Robert)</c:v>
                </c:pt>
                <c:pt idx="14">
                  <c:v>21 (Hendrik, Jackie, Joe, Nathan)</c:v>
                </c:pt>
              </c:strCache>
            </c:strRef>
          </c:cat>
          <c:val>
            <c:numRef>
              <c:f>'Student Performance'!$O$2:$O$16</c:f>
              <c:numCache>
                <c:formatCode>_("$"* #,##0_);_("$"* \(#,##0\);_("$"* "-"??_);_(@_)</c:formatCode>
                <c:ptCount val="15"/>
                <c:pt idx="0">
                  <c:v>13256000</c:v>
                </c:pt>
                <c:pt idx="1">
                  <c:v>13473200</c:v>
                </c:pt>
                <c:pt idx="2">
                  <c:v>13548800</c:v>
                </c:pt>
                <c:pt idx="3">
                  <c:v>13698400</c:v>
                </c:pt>
                <c:pt idx="4">
                  <c:v>13732400</c:v>
                </c:pt>
                <c:pt idx="5">
                  <c:v>13864400</c:v>
                </c:pt>
                <c:pt idx="6">
                  <c:v>13914400</c:v>
                </c:pt>
                <c:pt idx="7">
                  <c:v>14026000</c:v>
                </c:pt>
                <c:pt idx="8">
                  <c:v>14080800</c:v>
                </c:pt>
                <c:pt idx="9">
                  <c:v>14135600</c:v>
                </c:pt>
                <c:pt idx="10">
                  <c:v>14145200</c:v>
                </c:pt>
                <c:pt idx="11">
                  <c:v>14146000</c:v>
                </c:pt>
                <c:pt idx="12">
                  <c:v>14146800</c:v>
                </c:pt>
                <c:pt idx="13">
                  <c:v>14149600</c:v>
                </c:pt>
                <c:pt idx="14">
                  <c:v>14155200</c:v>
                </c:pt>
              </c:numCache>
            </c:numRef>
          </c:val>
        </c:ser>
        <c:axId val="201983104"/>
        <c:axId val="201984640"/>
      </c:barChart>
      <c:catAx>
        <c:axId val="201983104"/>
        <c:scaling>
          <c:orientation val="minMax"/>
        </c:scaling>
        <c:axPos val="l"/>
        <c:numFmt formatCode="General" sourceLinked="1"/>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201984640"/>
        <c:crosses val="autoZero"/>
        <c:auto val="1"/>
        <c:lblAlgn val="ctr"/>
        <c:lblOffset val="100"/>
      </c:catAx>
      <c:valAx>
        <c:axId val="201984640"/>
        <c:scaling>
          <c:orientation val="minMax"/>
          <c:max val="14200000"/>
          <c:min val="12800000"/>
        </c:scaling>
        <c:axPos val="b"/>
        <c:majorGridlines/>
        <c:numFmt formatCode="#,##0.0" sourceLinked="0"/>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201983104"/>
        <c:crosses val="autoZero"/>
        <c:crossBetween val="between"/>
        <c:dispUnits>
          <c:builtInUnit val="millions"/>
          <c:dispUnitsLbl>
            <c:layout/>
            <c:txPr>
              <a:bodyPr rot="0" vert="horz"/>
              <a:lstStyle/>
              <a:p>
                <a:pPr algn="ctr">
                  <a:defRPr sz="1000" b="0" i="0" u="none" strike="noStrike" baseline="0">
                    <a:solidFill>
                      <a:srgbClr val="000000"/>
                    </a:solidFill>
                    <a:latin typeface="Calibri"/>
                    <a:ea typeface="Calibri"/>
                    <a:cs typeface="Calibri"/>
                  </a:defRPr>
                </a:pPr>
                <a:endParaRPr lang="en-US"/>
              </a:p>
            </c:txPr>
          </c:dispUnitsLbl>
        </c:dispUnits>
      </c:valAx>
    </c:plotArea>
    <c:plotVisOnly val="1"/>
    <c:dispBlanksAs val="gap"/>
  </c:chart>
  <c:txPr>
    <a:bodyPr/>
    <a:lstStyle/>
    <a:p>
      <a:pPr>
        <a:defRPr sz="1000" b="0" i="0" u="none" strike="noStrike" baseline="0">
          <a:solidFill>
            <a:srgbClr val="000000"/>
          </a:solidFill>
          <a:latin typeface="Calibri"/>
          <a:ea typeface="Calibri"/>
          <a:cs typeface="Calibri"/>
        </a:defRPr>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1800" b="1" i="0" u="none" strike="noStrike" baseline="0">
                <a:solidFill>
                  <a:srgbClr val="000000"/>
                </a:solidFill>
                <a:latin typeface="Calibri"/>
                <a:ea typeface="Calibri"/>
                <a:cs typeface="Calibri"/>
              </a:defRPr>
            </a:pPr>
            <a:r>
              <a:rPr lang="en-US"/>
              <a:t>Integrative Case: E (NPV)</a:t>
            </a:r>
          </a:p>
        </c:rich>
      </c:tx>
    </c:title>
    <c:plotArea>
      <c:layout/>
      <c:barChart>
        <c:barDir val="bar"/>
        <c:grouping val="clustered"/>
        <c:ser>
          <c:idx val="0"/>
          <c:order val="0"/>
          <c:tx>
            <c:v>E (NPV)</c:v>
          </c:tx>
          <c:dLbls>
            <c:numFmt formatCode="#,##0.000" sourceLinked="0"/>
            <c:txPr>
              <a:bodyPr/>
              <a:lstStyle/>
              <a:p>
                <a:pPr>
                  <a:defRPr sz="1000" b="0" i="0" u="none" strike="noStrike" baseline="0">
                    <a:solidFill>
                      <a:srgbClr val="000000"/>
                    </a:solidFill>
                    <a:latin typeface="Calibri"/>
                    <a:ea typeface="Calibri"/>
                    <a:cs typeface="Calibri"/>
                  </a:defRPr>
                </a:pPr>
                <a:endParaRPr lang="en-US"/>
              </a:p>
            </c:txPr>
            <c:showVal val="1"/>
          </c:dLbls>
          <c:cat>
            <c:strRef>
              <c:f>'Student Performance'!$N$2:$N$16</c:f>
              <c:strCache>
                <c:ptCount val="15"/>
                <c:pt idx="0">
                  <c:v>13 (Dave, Florian, Kartik, Lars, Sid) Calgary</c:v>
                </c:pt>
                <c:pt idx="1">
                  <c:v>16 (Katheron, Mauricio, Michelle, Rach) Frankfurt</c:v>
                </c:pt>
                <c:pt idx="2">
                  <c:v>11 (Aditya, Amanda, Hannah, Justin, Melissa) Athens</c:v>
                </c:pt>
                <c:pt idx="3">
                  <c:v>24 (Christos, Hiro, Patrick, Shu) Dubuque</c:v>
                </c:pt>
                <c:pt idx="4">
                  <c:v>22 (Dong Won, Harry, Jihoon) Brussels</c:v>
                </c:pt>
                <c:pt idx="5">
                  <c:v>28 (KC, Jitendra, Tao) Honolulu</c:v>
                </c:pt>
                <c:pt idx="6">
                  <c:v>14(Aaron, Erik, Piero, Santiago) Dubuque</c:v>
                </c:pt>
                <c:pt idx="7">
                  <c:v>23 (Koh, Laurie, Matt, Richard, Bob) Calgary</c:v>
                </c:pt>
                <c:pt idx="8">
                  <c:v>12 (David, Elodie, Aaron, Hayes, Talon) Brussels</c:v>
                </c:pt>
                <c:pt idx="9">
                  <c:v>25 (Betsy, Charlie, Guy, Michael, Rahul) Edmonton</c:v>
                </c:pt>
                <c:pt idx="10">
                  <c:v>27 (Dorian, Jose, Melina, Rafael, Ricardo) Glasgow</c:v>
                </c:pt>
                <c:pt idx="11">
                  <c:v>26 (Adam, Brett, Dan, Heath, Nikki) Frankfurt</c:v>
                </c:pt>
                <c:pt idx="12">
                  <c:v>15 (Erich, Joao, Saurabh, Spencer, Susan) Edmonton</c:v>
                </c:pt>
                <c:pt idx="13">
                  <c:v>17 (Adam, Adan, Harsh, Robert) Glasgow</c:v>
                </c:pt>
                <c:pt idx="14">
                  <c:v>21 (Hendrik, Jackie, Joe, Nathan) Athens</c:v>
                </c:pt>
              </c:strCache>
            </c:strRef>
          </c:cat>
          <c:val>
            <c:numRef>
              <c:f>'Student Performance'!$O$2:$O$16</c:f>
              <c:numCache>
                <c:formatCode>_("$"* #,##0_);_("$"* \(#,##0\);_("$"* "-"??_);_(@_)</c:formatCode>
                <c:ptCount val="15"/>
                <c:pt idx="0">
                  <c:v>13256000</c:v>
                </c:pt>
                <c:pt idx="1">
                  <c:v>13473200</c:v>
                </c:pt>
                <c:pt idx="2">
                  <c:v>13548800</c:v>
                </c:pt>
                <c:pt idx="3">
                  <c:v>13698400</c:v>
                </c:pt>
                <c:pt idx="4">
                  <c:v>13732400</c:v>
                </c:pt>
                <c:pt idx="5">
                  <c:v>13864400</c:v>
                </c:pt>
                <c:pt idx="6">
                  <c:v>13914400</c:v>
                </c:pt>
                <c:pt idx="7">
                  <c:v>14026000</c:v>
                </c:pt>
                <c:pt idx="8">
                  <c:v>14080800</c:v>
                </c:pt>
                <c:pt idx="9">
                  <c:v>14135600</c:v>
                </c:pt>
                <c:pt idx="10">
                  <c:v>14145200</c:v>
                </c:pt>
                <c:pt idx="11">
                  <c:v>14146000</c:v>
                </c:pt>
                <c:pt idx="12">
                  <c:v>14146800</c:v>
                </c:pt>
                <c:pt idx="13">
                  <c:v>14149600</c:v>
                </c:pt>
                <c:pt idx="14">
                  <c:v>14155200</c:v>
                </c:pt>
              </c:numCache>
            </c:numRef>
          </c:val>
        </c:ser>
        <c:axId val="202030464"/>
        <c:axId val="202032256"/>
      </c:barChart>
      <c:catAx>
        <c:axId val="202030464"/>
        <c:scaling>
          <c:orientation val="minMax"/>
        </c:scaling>
        <c:axPos val="l"/>
        <c:numFmt formatCode="General" sourceLinked="1"/>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202032256"/>
        <c:crosses val="autoZero"/>
        <c:auto val="1"/>
        <c:lblAlgn val="ctr"/>
        <c:lblOffset val="100"/>
      </c:catAx>
      <c:valAx>
        <c:axId val="202032256"/>
        <c:scaling>
          <c:orientation val="minMax"/>
          <c:max val="14200000"/>
          <c:min val="13200000"/>
        </c:scaling>
        <c:axPos val="b"/>
        <c:majorGridlines/>
        <c:numFmt formatCode="#,##0.00" sourceLinked="0"/>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202030464"/>
        <c:crosses val="autoZero"/>
        <c:crossBetween val="between"/>
        <c:dispUnits>
          <c:builtInUnit val="millions"/>
          <c:dispUnitsLbl/>
        </c:dispUnits>
      </c:valAx>
    </c:plotArea>
    <c:plotVisOnly val="1"/>
    <c:dispBlanksAs val="gap"/>
  </c:chart>
  <c:txPr>
    <a:bodyPr/>
    <a:lstStyle/>
    <a:p>
      <a:pPr>
        <a:defRPr sz="1000" b="0" i="0" u="none" strike="noStrike" baseline="0">
          <a:solidFill>
            <a:srgbClr val="000000"/>
          </a:solidFill>
          <a:latin typeface="Calibri"/>
          <a:ea typeface="Calibri"/>
          <a:cs typeface="Calibri"/>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16"/>
  <c:chart>
    <c:title>
      <c:tx>
        <c:rich>
          <a:bodyPr/>
          <a:lstStyle/>
          <a:p>
            <a:pPr>
              <a:defRPr/>
            </a:pPr>
            <a:r>
              <a:rPr lang="en-US"/>
              <a:t>Net Profit (All teams)</a:t>
            </a:r>
          </a:p>
        </c:rich>
      </c:tx>
    </c:title>
    <c:view3D>
      <c:rAngAx val="1"/>
    </c:view3D>
    <c:plotArea>
      <c:layout/>
      <c:bar3DChart>
        <c:barDir val="bar"/>
        <c:grouping val="clustered"/>
        <c:ser>
          <c:idx val="0"/>
          <c:order val="0"/>
          <c:tx>
            <c:strRef>
              <c:f>summary!$F$1</c:f>
              <c:strCache>
                <c:ptCount val="1"/>
                <c:pt idx="0">
                  <c:v>Net Profit</c:v>
                </c:pt>
              </c:strCache>
            </c:strRef>
          </c:tx>
          <c:cat>
            <c:strRef>
              <c:f>summary!$E$2:$E$20</c:f>
              <c:strCache>
                <c:ptCount val="19"/>
                <c:pt idx="0">
                  <c:v>Hong</c:v>
                </c:pt>
                <c:pt idx="1">
                  <c:v>Iyer</c:v>
                </c:pt>
                <c:pt idx="2">
                  <c:v>Berkley</c:v>
                </c:pt>
                <c:pt idx="3">
                  <c:v>Iyer(2)</c:v>
                </c:pt>
                <c:pt idx="4">
                  <c:v>Schwoelk </c:v>
                </c:pt>
                <c:pt idx="5">
                  <c:v>Faria</c:v>
                </c:pt>
                <c:pt idx="6">
                  <c:v>Chenault</c:v>
                </c:pt>
                <c:pt idx="7">
                  <c:v>Schmidt</c:v>
                </c:pt>
                <c:pt idx="8">
                  <c:v>Schelpfeffer</c:v>
                </c:pt>
                <c:pt idx="9">
                  <c:v>Lu</c:v>
                </c:pt>
                <c:pt idx="10">
                  <c:v>Chatterjee</c:v>
                </c:pt>
                <c:pt idx="11">
                  <c:v>Chen</c:v>
                </c:pt>
                <c:pt idx="12">
                  <c:v>Grossmann</c:v>
                </c:pt>
                <c:pt idx="13">
                  <c:v>Hlinka</c:v>
                </c:pt>
                <c:pt idx="14">
                  <c:v>Tsai</c:v>
                </c:pt>
                <c:pt idx="15">
                  <c:v>Wolfe</c:v>
                </c:pt>
                <c:pt idx="16">
                  <c:v>French</c:v>
                </c:pt>
                <c:pt idx="17">
                  <c:v>Weinberger</c:v>
                </c:pt>
                <c:pt idx="18">
                  <c:v>Zakarian</c:v>
                </c:pt>
              </c:strCache>
            </c:strRef>
          </c:cat>
          <c:val>
            <c:numRef>
              <c:f>summary!$F$2:$F$20</c:f>
              <c:numCache>
                <c:formatCode>_("$"* #,##0_);_("$"* \(#,##0\);_("$"* "-"??_);_(@_)</c:formatCode>
                <c:ptCount val="19"/>
                <c:pt idx="0">
                  <c:v>6176280</c:v>
                </c:pt>
                <c:pt idx="1">
                  <c:v>6262650</c:v>
                </c:pt>
                <c:pt idx="2">
                  <c:v>8392290</c:v>
                </c:pt>
                <c:pt idx="3">
                  <c:v>12956699.999999993</c:v>
                </c:pt>
                <c:pt idx="4">
                  <c:v>13481780.000000002</c:v>
                </c:pt>
                <c:pt idx="5">
                  <c:v>13494839.999999993</c:v>
                </c:pt>
                <c:pt idx="6">
                  <c:v>13554679.999999993</c:v>
                </c:pt>
                <c:pt idx="7">
                  <c:v>13584500.000000002</c:v>
                </c:pt>
                <c:pt idx="8">
                  <c:v>13614480</c:v>
                </c:pt>
                <c:pt idx="9">
                  <c:v>13626830</c:v>
                </c:pt>
                <c:pt idx="10">
                  <c:v>13678180</c:v>
                </c:pt>
                <c:pt idx="11">
                  <c:v>13700870.000000002</c:v>
                </c:pt>
                <c:pt idx="12">
                  <c:v>13704220</c:v>
                </c:pt>
                <c:pt idx="13">
                  <c:v>13704665</c:v>
                </c:pt>
                <c:pt idx="14">
                  <c:v>13754099.999563988</c:v>
                </c:pt>
                <c:pt idx="15">
                  <c:v>13802465.649997791</c:v>
                </c:pt>
                <c:pt idx="16">
                  <c:v>13842280</c:v>
                </c:pt>
                <c:pt idx="17">
                  <c:v>13894095.86621361</c:v>
                </c:pt>
                <c:pt idx="18">
                  <c:v>14111969.999999993</c:v>
                </c:pt>
              </c:numCache>
            </c:numRef>
          </c:val>
        </c:ser>
        <c:dLbls>
          <c:showVal val="1"/>
        </c:dLbls>
        <c:shape val="box"/>
        <c:axId val="202213248"/>
        <c:axId val="202214784"/>
        <c:axId val="0"/>
      </c:bar3DChart>
      <c:catAx>
        <c:axId val="202213248"/>
        <c:scaling>
          <c:orientation val="minMax"/>
        </c:scaling>
        <c:axPos val="l"/>
        <c:majorTickMark val="none"/>
        <c:tickLblPos val="nextTo"/>
        <c:crossAx val="202214784"/>
        <c:crosses val="autoZero"/>
        <c:auto val="1"/>
        <c:lblAlgn val="ctr"/>
        <c:lblOffset val="100"/>
      </c:catAx>
      <c:valAx>
        <c:axId val="202214784"/>
        <c:scaling>
          <c:orientation val="minMax"/>
        </c:scaling>
        <c:delete val="1"/>
        <c:axPos val="b"/>
        <c:numFmt formatCode="_(&quot;$&quot;* #,##0_);_(&quot;$&quot;* \(#,##0\);_(&quot;$&quot;* &quot;-&quot;??_);_(@_)" sourceLinked="1"/>
        <c:majorTickMark val="none"/>
        <c:tickLblPos val="none"/>
        <c:crossAx val="202213248"/>
        <c:crosses val="autoZero"/>
        <c:crossBetween val="between"/>
      </c:valAx>
    </c:plotArea>
    <c:plotVisOnly val="1"/>
    <c:dispBlanksAs val="gap"/>
  </c:chart>
  <c:txPr>
    <a:bodyPr/>
    <a:lstStyle/>
    <a:p>
      <a:pPr>
        <a:defRPr>
          <a:latin typeface="Optima"/>
          <a:cs typeface="Optima"/>
        </a:defRPr>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en-US"/>
  <c:style val="18"/>
  <c:chart>
    <c:title>
      <c:tx>
        <c:rich>
          <a:bodyPr/>
          <a:lstStyle/>
          <a:p>
            <a:pPr>
              <a:defRPr/>
            </a:pPr>
            <a:r>
              <a:rPr lang="en-US" dirty="0" smtClean="0"/>
              <a:t>Net Profit (Top 15 teams)</a:t>
            </a:r>
            <a:endParaRPr lang="en-US" dirty="0"/>
          </a:p>
        </c:rich>
      </c:tx>
    </c:title>
    <c:view3D>
      <c:rAngAx val="1"/>
    </c:view3D>
    <c:plotArea>
      <c:layout/>
      <c:bar3DChart>
        <c:barDir val="bar"/>
        <c:grouping val="clustered"/>
        <c:ser>
          <c:idx val="0"/>
          <c:order val="0"/>
          <c:dLbls>
            <c:txPr>
              <a:bodyPr/>
              <a:lstStyle/>
              <a:p>
                <a:pPr>
                  <a:defRPr>
                    <a:latin typeface="Optima"/>
                    <a:cs typeface="Optima"/>
                  </a:defRPr>
                </a:pPr>
                <a:endParaRPr lang="en-US"/>
              </a:p>
            </c:txPr>
            <c:showVal val="1"/>
          </c:dLbls>
          <c:cat>
            <c:strRef>
              <c:f>summary!$E$6:$E$20</c:f>
              <c:strCache>
                <c:ptCount val="15"/>
                <c:pt idx="0">
                  <c:v>Schwoelk </c:v>
                </c:pt>
                <c:pt idx="1">
                  <c:v>Faria</c:v>
                </c:pt>
                <c:pt idx="2">
                  <c:v>Chenault</c:v>
                </c:pt>
                <c:pt idx="3">
                  <c:v>Schmidt</c:v>
                </c:pt>
                <c:pt idx="4">
                  <c:v>Schelpfeffer</c:v>
                </c:pt>
                <c:pt idx="5">
                  <c:v>Lu</c:v>
                </c:pt>
                <c:pt idx="6">
                  <c:v>Chatterjee</c:v>
                </c:pt>
                <c:pt idx="7">
                  <c:v>Chen</c:v>
                </c:pt>
                <c:pt idx="8">
                  <c:v>Grossmann</c:v>
                </c:pt>
                <c:pt idx="9">
                  <c:v>Hlinka</c:v>
                </c:pt>
                <c:pt idx="10">
                  <c:v>Tsai</c:v>
                </c:pt>
                <c:pt idx="11">
                  <c:v>Wolfe</c:v>
                </c:pt>
                <c:pt idx="12">
                  <c:v>French</c:v>
                </c:pt>
                <c:pt idx="13">
                  <c:v>Weinberger</c:v>
                </c:pt>
                <c:pt idx="14">
                  <c:v>Zakarian</c:v>
                </c:pt>
              </c:strCache>
            </c:strRef>
          </c:cat>
          <c:val>
            <c:numRef>
              <c:f>summary!$F$6:$F$20</c:f>
              <c:numCache>
                <c:formatCode>_("$"* #,##0_);_("$"* \(#,##0\);_("$"* "-"??_);_(@_)</c:formatCode>
                <c:ptCount val="15"/>
                <c:pt idx="0">
                  <c:v>13481780.000000002</c:v>
                </c:pt>
                <c:pt idx="1">
                  <c:v>13494839.999999993</c:v>
                </c:pt>
                <c:pt idx="2">
                  <c:v>13554679.999999993</c:v>
                </c:pt>
                <c:pt idx="3">
                  <c:v>13584500.000000002</c:v>
                </c:pt>
                <c:pt idx="4">
                  <c:v>13614480</c:v>
                </c:pt>
                <c:pt idx="5">
                  <c:v>13626830</c:v>
                </c:pt>
                <c:pt idx="6">
                  <c:v>13678180</c:v>
                </c:pt>
                <c:pt idx="7">
                  <c:v>13700870.000000002</c:v>
                </c:pt>
                <c:pt idx="8">
                  <c:v>13704220</c:v>
                </c:pt>
                <c:pt idx="9">
                  <c:v>13704665</c:v>
                </c:pt>
                <c:pt idx="10">
                  <c:v>13754099.999563988</c:v>
                </c:pt>
                <c:pt idx="11">
                  <c:v>13802465.649997791</c:v>
                </c:pt>
                <c:pt idx="12">
                  <c:v>13842280</c:v>
                </c:pt>
                <c:pt idx="13">
                  <c:v>13894095.86621361</c:v>
                </c:pt>
                <c:pt idx="14">
                  <c:v>14111969.999999993</c:v>
                </c:pt>
              </c:numCache>
            </c:numRef>
          </c:val>
        </c:ser>
        <c:dLbls>
          <c:showVal val="1"/>
        </c:dLbls>
        <c:shape val="box"/>
        <c:axId val="202657792"/>
        <c:axId val="202659328"/>
        <c:axId val="0"/>
      </c:bar3DChart>
      <c:catAx>
        <c:axId val="202657792"/>
        <c:scaling>
          <c:orientation val="minMax"/>
        </c:scaling>
        <c:axPos val="l"/>
        <c:majorTickMark val="none"/>
        <c:tickLblPos val="nextTo"/>
        <c:txPr>
          <a:bodyPr/>
          <a:lstStyle/>
          <a:p>
            <a:pPr>
              <a:defRPr>
                <a:latin typeface="Optima"/>
                <a:cs typeface="Optima"/>
              </a:defRPr>
            </a:pPr>
            <a:endParaRPr lang="en-US"/>
          </a:p>
        </c:txPr>
        <c:crossAx val="202659328"/>
        <c:crosses val="autoZero"/>
        <c:auto val="1"/>
        <c:lblAlgn val="ctr"/>
        <c:lblOffset val="100"/>
      </c:catAx>
      <c:valAx>
        <c:axId val="202659328"/>
        <c:scaling>
          <c:orientation val="minMax"/>
        </c:scaling>
        <c:delete val="1"/>
        <c:axPos val="b"/>
        <c:numFmt formatCode="_(&quot;$&quot;* #,##0_);_(&quot;$&quot;* \(#,##0\);_(&quot;$&quot;* &quot;-&quot;??_);_(@_)" sourceLinked="1"/>
        <c:majorTickMark val="none"/>
        <c:tickLblPos val="none"/>
        <c:crossAx val="202657792"/>
        <c:crosses val="autoZero"/>
        <c:crossBetween val="between"/>
      </c:valAx>
    </c:plotArea>
    <c:plotVisOnly val="1"/>
    <c:dispBlanksAs val="gap"/>
  </c:chart>
  <c:externalData r:id="rId1"/>
</c:chartSpace>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8D665A-3F2C-2245-8C4D-395E2558BBC0}" type="doc">
      <dgm:prSet loTypeId="urn:microsoft.com/office/officeart/2005/8/layout/matrix2" loCatId="" qsTypeId="urn:microsoft.com/office/officeart/2005/8/quickstyle/simple3" qsCatId="simple" csTypeId="urn:microsoft.com/office/officeart/2005/8/colors/accent2_3" csCatId="accent2" phldr="1"/>
      <dgm:spPr/>
      <dgm:t>
        <a:bodyPr/>
        <a:lstStyle/>
        <a:p>
          <a:endParaRPr lang="en-US"/>
        </a:p>
      </dgm:t>
    </dgm:pt>
    <dgm:pt modelId="{886676FB-DDBE-4748-95CB-584DD30474B5}">
      <dgm:prSet phldrT="[Text]"/>
      <dgm:spPr/>
      <dgm:t>
        <a:bodyPr/>
        <a:lstStyle/>
        <a:p>
          <a:pPr algn="ctr"/>
          <a:r>
            <a:rPr lang="en-US" dirty="0" smtClean="0">
              <a:latin typeface="Optima"/>
              <a:cs typeface="Optima"/>
            </a:rPr>
            <a:t>Process-Embedded Innovation</a:t>
          </a:r>
        </a:p>
        <a:p>
          <a:pPr algn="ctr"/>
          <a:endParaRPr lang="en-US" dirty="0" smtClean="0">
            <a:latin typeface="Optima"/>
            <a:cs typeface="Optima"/>
          </a:endParaRPr>
        </a:p>
        <a:p>
          <a:pPr algn="l"/>
          <a:r>
            <a:rPr lang="en-US" dirty="0" smtClean="0">
              <a:latin typeface="Optima"/>
              <a:cs typeface="Optima"/>
            </a:rPr>
            <a:t>Design cannot be separated from manufacturing</a:t>
          </a:r>
          <a:endParaRPr lang="en-US" dirty="0">
            <a:latin typeface="Optima"/>
            <a:cs typeface="Optima"/>
          </a:endParaRPr>
        </a:p>
      </dgm:t>
    </dgm:pt>
    <dgm:pt modelId="{99C4C187-2C1B-4043-A3F1-7002A2970064}" type="parTrans" cxnId="{71A58F1F-11DC-714B-A87A-A1A67EA66FAF}">
      <dgm:prSet/>
      <dgm:spPr/>
      <dgm:t>
        <a:bodyPr/>
        <a:lstStyle/>
        <a:p>
          <a:endParaRPr lang="en-US">
            <a:latin typeface="Optima"/>
            <a:cs typeface="Optima"/>
          </a:endParaRPr>
        </a:p>
      </dgm:t>
    </dgm:pt>
    <dgm:pt modelId="{293B6922-14F0-444F-908E-920C8CF972E1}" type="sibTrans" cxnId="{71A58F1F-11DC-714B-A87A-A1A67EA66FAF}">
      <dgm:prSet/>
      <dgm:spPr/>
      <dgm:t>
        <a:bodyPr/>
        <a:lstStyle/>
        <a:p>
          <a:endParaRPr lang="en-US">
            <a:latin typeface="Optima"/>
            <a:cs typeface="Optima"/>
          </a:endParaRPr>
        </a:p>
      </dgm:t>
    </dgm:pt>
    <dgm:pt modelId="{F8ED6945-FE4E-6F48-8D63-44129EA0DAF9}">
      <dgm:prSet phldrT="[Text]"/>
      <dgm:spPr/>
      <dgm:t>
        <a:bodyPr/>
        <a:lstStyle/>
        <a:p>
          <a:pPr algn="ctr"/>
          <a:r>
            <a:rPr lang="en-US" dirty="0" smtClean="0">
              <a:latin typeface="Optima"/>
              <a:cs typeface="Optima"/>
            </a:rPr>
            <a:t>Pure Product Innovation</a:t>
          </a:r>
        </a:p>
        <a:p>
          <a:pPr algn="ctr"/>
          <a:endParaRPr lang="en-US" dirty="0" smtClean="0">
            <a:latin typeface="Optima"/>
            <a:cs typeface="Optima"/>
          </a:endParaRPr>
        </a:p>
        <a:p>
          <a:pPr algn="l"/>
          <a:r>
            <a:rPr lang="en-US" dirty="0" smtClean="0">
              <a:latin typeface="Optima"/>
              <a:cs typeface="Optima"/>
            </a:rPr>
            <a:t>Outsourcing manufacturing makes sense</a:t>
          </a:r>
          <a:endParaRPr lang="en-US" dirty="0">
            <a:latin typeface="Optima"/>
            <a:cs typeface="Optima"/>
          </a:endParaRPr>
        </a:p>
      </dgm:t>
    </dgm:pt>
    <dgm:pt modelId="{E74524EA-7E83-FF4D-9E93-E6DC6E024790}" type="parTrans" cxnId="{9FD651B3-AEB6-3E47-87AB-4CC993F69689}">
      <dgm:prSet/>
      <dgm:spPr/>
      <dgm:t>
        <a:bodyPr/>
        <a:lstStyle/>
        <a:p>
          <a:endParaRPr lang="en-US">
            <a:latin typeface="Optima"/>
            <a:cs typeface="Optima"/>
          </a:endParaRPr>
        </a:p>
      </dgm:t>
    </dgm:pt>
    <dgm:pt modelId="{12801C0D-178C-7349-B3C6-29ECDEFABC32}" type="sibTrans" cxnId="{9FD651B3-AEB6-3E47-87AB-4CC993F69689}">
      <dgm:prSet/>
      <dgm:spPr/>
      <dgm:t>
        <a:bodyPr/>
        <a:lstStyle/>
        <a:p>
          <a:endParaRPr lang="en-US">
            <a:latin typeface="Optima"/>
            <a:cs typeface="Optima"/>
          </a:endParaRPr>
        </a:p>
      </dgm:t>
    </dgm:pt>
    <dgm:pt modelId="{9BF0DEF6-4B7D-E546-8E23-F6DDF7D8C211}">
      <dgm:prSet phldrT="[Text]"/>
      <dgm:spPr/>
      <dgm:t>
        <a:bodyPr/>
        <a:lstStyle/>
        <a:p>
          <a:pPr algn="ctr"/>
          <a:r>
            <a:rPr lang="en-US" dirty="0" smtClean="0">
              <a:latin typeface="Optima"/>
              <a:cs typeface="Optima"/>
            </a:rPr>
            <a:t>Process-Driven Innovation </a:t>
          </a:r>
        </a:p>
        <a:p>
          <a:pPr algn="ctr"/>
          <a:endParaRPr lang="en-US" dirty="0" smtClean="0">
            <a:latin typeface="Optima"/>
            <a:cs typeface="Optima"/>
          </a:endParaRPr>
        </a:p>
        <a:p>
          <a:pPr algn="l"/>
          <a:r>
            <a:rPr lang="en-US" dirty="0" smtClean="0">
              <a:latin typeface="Optima"/>
              <a:cs typeface="Optima"/>
            </a:rPr>
            <a:t>The risk of separating design and manufacturing is enormous</a:t>
          </a:r>
          <a:endParaRPr lang="en-US" dirty="0">
            <a:latin typeface="Optima"/>
            <a:cs typeface="Optima"/>
          </a:endParaRPr>
        </a:p>
      </dgm:t>
    </dgm:pt>
    <dgm:pt modelId="{59708042-49EB-6B4D-8AAE-B2A70E753DAE}" type="parTrans" cxnId="{DEC77F75-A573-7248-A002-6A28A00C2B20}">
      <dgm:prSet/>
      <dgm:spPr/>
      <dgm:t>
        <a:bodyPr/>
        <a:lstStyle/>
        <a:p>
          <a:endParaRPr lang="en-US">
            <a:latin typeface="Optima"/>
            <a:cs typeface="Optima"/>
          </a:endParaRPr>
        </a:p>
      </dgm:t>
    </dgm:pt>
    <dgm:pt modelId="{FA5727CD-0459-B14F-996E-52D766A53E8C}" type="sibTrans" cxnId="{DEC77F75-A573-7248-A002-6A28A00C2B20}">
      <dgm:prSet/>
      <dgm:spPr/>
      <dgm:t>
        <a:bodyPr/>
        <a:lstStyle/>
        <a:p>
          <a:endParaRPr lang="en-US">
            <a:latin typeface="Optima"/>
            <a:cs typeface="Optima"/>
          </a:endParaRPr>
        </a:p>
      </dgm:t>
    </dgm:pt>
    <dgm:pt modelId="{5987472D-CEDA-744C-94A8-F370EE2A55AF}">
      <dgm:prSet phldrT="[Text]"/>
      <dgm:spPr/>
      <dgm:t>
        <a:bodyPr/>
        <a:lstStyle/>
        <a:p>
          <a:pPr algn="ctr"/>
          <a:r>
            <a:rPr lang="en-US" dirty="0" smtClean="0">
              <a:latin typeface="Optima"/>
              <a:cs typeface="Optima"/>
            </a:rPr>
            <a:t>Pure Process Innovation</a:t>
          </a:r>
        </a:p>
        <a:p>
          <a:pPr algn="ctr"/>
          <a:endParaRPr lang="en-US" dirty="0" smtClean="0">
            <a:latin typeface="Optima"/>
            <a:cs typeface="Optima"/>
          </a:endParaRPr>
        </a:p>
        <a:p>
          <a:pPr algn="l"/>
          <a:r>
            <a:rPr lang="en-US" dirty="0" smtClean="0">
              <a:latin typeface="Optima"/>
              <a:cs typeface="Optima"/>
            </a:rPr>
            <a:t>Location design near manufacturing is not critical</a:t>
          </a:r>
          <a:endParaRPr lang="en-US" dirty="0">
            <a:latin typeface="Optima"/>
            <a:cs typeface="Optima"/>
          </a:endParaRPr>
        </a:p>
      </dgm:t>
    </dgm:pt>
    <dgm:pt modelId="{637356DB-0C9F-5544-82F7-D8241C418658}" type="parTrans" cxnId="{6D37DB2D-8C0E-5149-8C79-507FB231E081}">
      <dgm:prSet/>
      <dgm:spPr/>
      <dgm:t>
        <a:bodyPr/>
        <a:lstStyle/>
        <a:p>
          <a:endParaRPr lang="en-US">
            <a:latin typeface="Optima"/>
            <a:cs typeface="Optima"/>
          </a:endParaRPr>
        </a:p>
      </dgm:t>
    </dgm:pt>
    <dgm:pt modelId="{80DD900A-9A9A-C341-A092-A2CE25B20242}" type="sibTrans" cxnId="{6D37DB2D-8C0E-5149-8C79-507FB231E081}">
      <dgm:prSet/>
      <dgm:spPr/>
      <dgm:t>
        <a:bodyPr/>
        <a:lstStyle/>
        <a:p>
          <a:endParaRPr lang="en-US">
            <a:latin typeface="Optima"/>
            <a:cs typeface="Optima"/>
          </a:endParaRPr>
        </a:p>
      </dgm:t>
    </dgm:pt>
    <dgm:pt modelId="{4B532DED-F9F0-7642-A92A-C47DE6F98E7F}" type="pres">
      <dgm:prSet presAssocID="{638D665A-3F2C-2245-8C4D-395E2558BBC0}" presName="matrix" presStyleCnt="0">
        <dgm:presLayoutVars>
          <dgm:chMax val="1"/>
          <dgm:dir/>
          <dgm:resizeHandles val="exact"/>
        </dgm:presLayoutVars>
      </dgm:prSet>
      <dgm:spPr/>
      <dgm:t>
        <a:bodyPr/>
        <a:lstStyle/>
        <a:p>
          <a:endParaRPr lang="en-US"/>
        </a:p>
      </dgm:t>
    </dgm:pt>
    <dgm:pt modelId="{5EB4771D-E917-494E-A114-050F69A7FD9F}" type="pres">
      <dgm:prSet presAssocID="{638D665A-3F2C-2245-8C4D-395E2558BBC0}" presName="axisShape" presStyleLbl="bgShp" presStyleIdx="0" presStyleCnt="1" custLinFactNeighborX="260" custLinFactNeighborY="46085"/>
      <dgm:spPr/>
    </dgm:pt>
    <dgm:pt modelId="{9774B024-15C3-7F4A-B9D4-06B520356365}" type="pres">
      <dgm:prSet presAssocID="{638D665A-3F2C-2245-8C4D-395E2558BBC0}" presName="rect1" presStyleLbl="node1" presStyleIdx="0" presStyleCnt="4">
        <dgm:presLayoutVars>
          <dgm:chMax val="0"/>
          <dgm:chPref val="0"/>
          <dgm:bulletEnabled val="1"/>
        </dgm:presLayoutVars>
      </dgm:prSet>
      <dgm:spPr/>
      <dgm:t>
        <a:bodyPr/>
        <a:lstStyle/>
        <a:p>
          <a:endParaRPr lang="en-US"/>
        </a:p>
      </dgm:t>
    </dgm:pt>
    <dgm:pt modelId="{28016741-159F-FE4F-BB58-63DAA65C773C}" type="pres">
      <dgm:prSet presAssocID="{638D665A-3F2C-2245-8C4D-395E2558BBC0}" presName="rect2" presStyleLbl="node1" presStyleIdx="1" presStyleCnt="4">
        <dgm:presLayoutVars>
          <dgm:chMax val="0"/>
          <dgm:chPref val="0"/>
          <dgm:bulletEnabled val="1"/>
        </dgm:presLayoutVars>
      </dgm:prSet>
      <dgm:spPr/>
      <dgm:t>
        <a:bodyPr/>
        <a:lstStyle/>
        <a:p>
          <a:endParaRPr lang="en-US"/>
        </a:p>
      </dgm:t>
    </dgm:pt>
    <dgm:pt modelId="{D58083AA-5FCE-554E-AFC9-C4AB1821F39B}" type="pres">
      <dgm:prSet presAssocID="{638D665A-3F2C-2245-8C4D-395E2558BBC0}" presName="rect3" presStyleLbl="node1" presStyleIdx="2" presStyleCnt="4">
        <dgm:presLayoutVars>
          <dgm:chMax val="0"/>
          <dgm:chPref val="0"/>
          <dgm:bulletEnabled val="1"/>
        </dgm:presLayoutVars>
      </dgm:prSet>
      <dgm:spPr/>
      <dgm:t>
        <a:bodyPr/>
        <a:lstStyle/>
        <a:p>
          <a:endParaRPr lang="en-US"/>
        </a:p>
      </dgm:t>
    </dgm:pt>
    <dgm:pt modelId="{25A7DA95-569F-2649-AAC2-313CB24645FE}" type="pres">
      <dgm:prSet presAssocID="{638D665A-3F2C-2245-8C4D-395E2558BBC0}" presName="rect4" presStyleLbl="node1" presStyleIdx="3" presStyleCnt="4">
        <dgm:presLayoutVars>
          <dgm:chMax val="0"/>
          <dgm:chPref val="0"/>
          <dgm:bulletEnabled val="1"/>
        </dgm:presLayoutVars>
      </dgm:prSet>
      <dgm:spPr/>
      <dgm:t>
        <a:bodyPr/>
        <a:lstStyle/>
        <a:p>
          <a:endParaRPr lang="en-US"/>
        </a:p>
      </dgm:t>
    </dgm:pt>
  </dgm:ptLst>
  <dgm:cxnLst>
    <dgm:cxn modelId="{E3DBD688-A618-49B8-BFE5-139471A8F168}" type="presOf" srcId="{9BF0DEF6-4B7D-E546-8E23-F6DDF7D8C211}" destId="{D58083AA-5FCE-554E-AFC9-C4AB1821F39B}" srcOrd="0" destOrd="0" presId="urn:microsoft.com/office/officeart/2005/8/layout/matrix2"/>
    <dgm:cxn modelId="{6D37DB2D-8C0E-5149-8C79-507FB231E081}" srcId="{638D665A-3F2C-2245-8C4D-395E2558BBC0}" destId="{5987472D-CEDA-744C-94A8-F370EE2A55AF}" srcOrd="3" destOrd="0" parTransId="{637356DB-0C9F-5544-82F7-D8241C418658}" sibTransId="{80DD900A-9A9A-C341-A092-A2CE25B20242}"/>
    <dgm:cxn modelId="{DEC77F75-A573-7248-A002-6A28A00C2B20}" srcId="{638D665A-3F2C-2245-8C4D-395E2558BBC0}" destId="{9BF0DEF6-4B7D-E546-8E23-F6DDF7D8C211}" srcOrd="2" destOrd="0" parTransId="{59708042-49EB-6B4D-8AAE-B2A70E753DAE}" sibTransId="{FA5727CD-0459-B14F-996E-52D766A53E8C}"/>
    <dgm:cxn modelId="{71A58F1F-11DC-714B-A87A-A1A67EA66FAF}" srcId="{638D665A-3F2C-2245-8C4D-395E2558BBC0}" destId="{886676FB-DDBE-4748-95CB-584DD30474B5}" srcOrd="0" destOrd="0" parTransId="{99C4C187-2C1B-4043-A3F1-7002A2970064}" sibTransId="{293B6922-14F0-444F-908E-920C8CF972E1}"/>
    <dgm:cxn modelId="{9232E8FF-1757-4B08-91A6-BB33A344435F}" type="presOf" srcId="{F8ED6945-FE4E-6F48-8D63-44129EA0DAF9}" destId="{28016741-159F-FE4F-BB58-63DAA65C773C}" srcOrd="0" destOrd="0" presId="urn:microsoft.com/office/officeart/2005/8/layout/matrix2"/>
    <dgm:cxn modelId="{7E76779C-FF56-4296-8CA6-BA1AC1C4C949}" type="presOf" srcId="{5987472D-CEDA-744C-94A8-F370EE2A55AF}" destId="{25A7DA95-569F-2649-AAC2-313CB24645FE}" srcOrd="0" destOrd="0" presId="urn:microsoft.com/office/officeart/2005/8/layout/matrix2"/>
    <dgm:cxn modelId="{9FD651B3-AEB6-3E47-87AB-4CC993F69689}" srcId="{638D665A-3F2C-2245-8C4D-395E2558BBC0}" destId="{F8ED6945-FE4E-6F48-8D63-44129EA0DAF9}" srcOrd="1" destOrd="0" parTransId="{E74524EA-7E83-FF4D-9E93-E6DC6E024790}" sibTransId="{12801C0D-178C-7349-B3C6-29ECDEFABC32}"/>
    <dgm:cxn modelId="{CCED4668-20F5-40B1-8F69-ACFDD21AC5F2}" type="presOf" srcId="{886676FB-DDBE-4748-95CB-584DD30474B5}" destId="{9774B024-15C3-7F4A-B9D4-06B520356365}" srcOrd="0" destOrd="0" presId="urn:microsoft.com/office/officeart/2005/8/layout/matrix2"/>
    <dgm:cxn modelId="{8709946B-1F40-49BE-BA93-ECC326E83A23}" type="presOf" srcId="{638D665A-3F2C-2245-8C4D-395E2558BBC0}" destId="{4B532DED-F9F0-7642-A92A-C47DE6F98E7F}" srcOrd="0" destOrd="0" presId="urn:microsoft.com/office/officeart/2005/8/layout/matrix2"/>
    <dgm:cxn modelId="{33B30AB7-CB0F-42E6-89E1-A050F95D0C19}" type="presParOf" srcId="{4B532DED-F9F0-7642-A92A-C47DE6F98E7F}" destId="{5EB4771D-E917-494E-A114-050F69A7FD9F}" srcOrd="0" destOrd="0" presId="urn:microsoft.com/office/officeart/2005/8/layout/matrix2"/>
    <dgm:cxn modelId="{795B758A-E339-4498-8111-C1CD5972C81B}" type="presParOf" srcId="{4B532DED-F9F0-7642-A92A-C47DE6F98E7F}" destId="{9774B024-15C3-7F4A-B9D4-06B520356365}" srcOrd="1" destOrd="0" presId="urn:microsoft.com/office/officeart/2005/8/layout/matrix2"/>
    <dgm:cxn modelId="{5A4558A6-1E36-470C-B4D3-A13312FE8522}" type="presParOf" srcId="{4B532DED-F9F0-7642-A92A-C47DE6F98E7F}" destId="{28016741-159F-FE4F-BB58-63DAA65C773C}" srcOrd="2" destOrd="0" presId="urn:microsoft.com/office/officeart/2005/8/layout/matrix2"/>
    <dgm:cxn modelId="{758DB8D2-BB6E-4211-B0FE-C9B02A136518}" type="presParOf" srcId="{4B532DED-F9F0-7642-A92A-C47DE6F98E7F}" destId="{D58083AA-5FCE-554E-AFC9-C4AB1821F39B}" srcOrd="3" destOrd="0" presId="urn:microsoft.com/office/officeart/2005/8/layout/matrix2"/>
    <dgm:cxn modelId="{F3889842-F8C2-4164-9710-A655ECE7D23B}" type="presParOf" srcId="{4B532DED-F9F0-7642-A92A-C47DE6F98E7F}" destId="{25A7DA95-569F-2649-AAC2-313CB24645FE}" srcOrd="4" destOrd="0" presId="urn:microsoft.com/office/officeart/2005/8/layout/matrix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EB4771D-E917-494E-A114-050F69A7FD9F}">
      <dsp:nvSpPr>
        <dsp:cNvPr id="0" name=""/>
        <dsp:cNvSpPr/>
      </dsp:nvSpPr>
      <dsp:spPr>
        <a:xfrm>
          <a:off x="1407783" y="0"/>
          <a:ext cx="4995685" cy="4995685"/>
        </a:xfrm>
        <a:prstGeom prst="quadArrow">
          <a:avLst>
            <a:gd name="adj1" fmla="val 2000"/>
            <a:gd name="adj2" fmla="val 4000"/>
            <a:gd name="adj3" fmla="val 5000"/>
          </a:avLst>
        </a:prstGeom>
        <a:solidFill>
          <a:schemeClr val="accent2">
            <a:tint val="4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dsp:style>
    </dsp:sp>
    <dsp:sp modelId="{9774B024-15C3-7F4A-B9D4-06B520356365}">
      <dsp:nvSpPr>
        <dsp:cNvPr id="0" name=""/>
        <dsp:cNvSpPr/>
      </dsp:nvSpPr>
      <dsp:spPr>
        <a:xfrm>
          <a:off x="1719514" y="324719"/>
          <a:ext cx="1998274" cy="1998274"/>
        </a:xfrm>
        <a:prstGeom prst="roundRect">
          <a:avLst/>
        </a:prstGeom>
        <a:gradFill rotWithShape="0">
          <a:gsLst>
            <a:gs pos="0">
              <a:schemeClr val="accent2">
                <a:shade val="80000"/>
                <a:hueOff val="0"/>
                <a:satOff val="0"/>
                <a:lumOff val="0"/>
                <a:alphaOff val="0"/>
                <a:tint val="50000"/>
                <a:satMod val="300000"/>
              </a:schemeClr>
            </a:gs>
            <a:gs pos="35000">
              <a:schemeClr val="accent2">
                <a:shade val="80000"/>
                <a:hueOff val="0"/>
                <a:satOff val="0"/>
                <a:lumOff val="0"/>
                <a:alphaOff val="0"/>
                <a:tint val="37000"/>
                <a:satMod val="300000"/>
              </a:schemeClr>
            </a:gs>
            <a:gs pos="100000">
              <a:schemeClr val="accent2">
                <a:shade val="8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latin typeface="Optima"/>
              <a:cs typeface="Optima"/>
            </a:rPr>
            <a:t>Process-Embedded Innovation</a:t>
          </a:r>
        </a:p>
        <a:p>
          <a:pPr lvl="0" algn="ctr" defTabSz="666750">
            <a:lnSpc>
              <a:spcPct val="90000"/>
            </a:lnSpc>
            <a:spcBef>
              <a:spcPct val="0"/>
            </a:spcBef>
            <a:spcAft>
              <a:spcPct val="35000"/>
            </a:spcAft>
          </a:pPr>
          <a:endParaRPr lang="en-US" sz="1500" kern="1200" dirty="0" smtClean="0">
            <a:latin typeface="Optima"/>
            <a:cs typeface="Optima"/>
          </a:endParaRPr>
        </a:p>
        <a:p>
          <a:pPr lvl="0" algn="l" defTabSz="666750">
            <a:lnSpc>
              <a:spcPct val="90000"/>
            </a:lnSpc>
            <a:spcBef>
              <a:spcPct val="0"/>
            </a:spcBef>
            <a:spcAft>
              <a:spcPct val="35000"/>
            </a:spcAft>
          </a:pPr>
          <a:r>
            <a:rPr lang="en-US" sz="1500" kern="1200" dirty="0" smtClean="0">
              <a:latin typeface="Optima"/>
              <a:cs typeface="Optima"/>
            </a:rPr>
            <a:t>Design cannot be separated from manufacturing</a:t>
          </a:r>
          <a:endParaRPr lang="en-US" sz="1500" kern="1200" dirty="0">
            <a:latin typeface="Optima"/>
            <a:cs typeface="Optima"/>
          </a:endParaRPr>
        </a:p>
      </dsp:txBody>
      <dsp:txXfrm>
        <a:off x="1719514" y="324719"/>
        <a:ext cx="1998274" cy="1998274"/>
      </dsp:txXfrm>
    </dsp:sp>
    <dsp:sp modelId="{28016741-159F-FE4F-BB58-63DAA65C773C}">
      <dsp:nvSpPr>
        <dsp:cNvPr id="0" name=""/>
        <dsp:cNvSpPr/>
      </dsp:nvSpPr>
      <dsp:spPr>
        <a:xfrm>
          <a:off x="4067487" y="324719"/>
          <a:ext cx="1998274" cy="1998274"/>
        </a:xfrm>
        <a:prstGeom prst="roundRect">
          <a:avLst/>
        </a:prstGeom>
        <a:gradFill rotWithShape="0">
          <a:gsLst>
            <a:gs pos="0">
              <a:schemeClr val="accent2">
                <a:shade val="80000"/>
                <a:hueOff val="0"/>
                <a:satOff val="-3694"/>
                <a:lumOff val="9483"/>
                <a:alphaOff val="0"/>
                <a:tint val="50000"/>
                <a:satMod val="300000"/>
              </a:schemeClr>
            </a:gs>
            <a:gs pos="35000">
              <a:schemeClr val="accent2">
                <a:shade val="80000"/>
                <a:hueOff val="0"/>
                <a:satOff val="-3694"/>
                <a:lumOff val="9483"/>
                <a:alphaOff val="0"/>
                <a:tint val="37000"/>
                <a:satMod val="300000"/>
              </a:schemeClr>
            </a:gs>
            <a:gs pos="100000">
              <a:schemeClr val="accent2">
                <a:shade val="80000"/>
                <a:hueOff val="0"/>
                <a:satOff val="-3694"/>
                <a:lumOff val="9483"/>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latin typeface="Optima"/>
              <a:cs typeface="Optima"/>
            </a:rPr>
            <a:t>Pure Product Innovation</a:t>
          </a:r>
        </a:p>
        <a:p>
          <a:pPr lvl="0" algn="ctr" defTabSz="666750">
            <a:lnSpc>
              <a:spcPct val="90000"/>
            </a:lnSpc>
            <a:spcBef>
              <a:spcPct val="0"/>
            </a:spcBef>
            <a:spcAft>
              <a:spcPct val="35000"/>
            </a:spcAft>
          </a:pPr>
          <a:endParaRPr lang="en-US" sz="1500" kern="1200" dirty="0" smtClean="0">
            <a:latin typeface="Optima"/>
            <a:cs typeface="Optima"/>
          </a:endParaRPr>
        </a:p>
        <a:p>
          <a:pPr lvl="0" algn="l" defTabSz="666750">
            <a:lnSpc>
              <a:spcPct val="90000"/>
            </a:lnSpc>
            <a:spcBef>
              <a:spcPct val="0"/>
            </a:spcBef>
            <a:spcAft>
              <a:spcPct val="35000"/>
            </a:spcAft>
          </a:pPr>
          <a:r>
            <a:rPr lang="en-US" sz="1500" kern="1200" dirty="0" smtClean="0">
              <a:latin typeface="Optima"/>
              <a:cs typeface="Optima"/>
            </a:rPr>
            <a:t>Outsourcing manufacturing makes sense</a:t>
          </a:r>
          <a:endParaRPr lang="en-US" sz="1500" kern="1200" dirty="0">
            <a:latin typeface="Optima"/>
            <a:cs typeface="Optima"/>
          </a:endParaRPr>
        </a:p>
      </dsp:txBody>
      <dsp:txXfrm>
        <a:off x="4067487" y="324719"/>
        <a:ext cx="1998274" cy="1998274"/>
      </dsp:txXfrm>
    </dsp:sp>
    <dsp:sp modelId="{D58083AA-5FCE-554E-AFC9-C4AB1821F39B}">
      <dsp:nvSpPr>
        <dsp:cNvPr id="0" name=""/>
        <dsp:cNvSpPr/>
      </dsp:nvSpPr>
      <dsp:spPr>
        <a:xfrm>
          <a:off x="1719514" y="2672692"/>
          <a:ext cx="1998274" cy="1998274"/>
        </a:xfrm>
        <a:prstGeom prst="roundRect">
          <a:avLst/>
        </a:prstGeom>
        <a:gradFill rotWithShape="0">
          <a:gsLst>
            <a:gs pos="0">
              <a:schemeClr val="accent2">
                <a:shade val="80000"/>
                <a:hueOff val="0"/>
                <a:satOff val="-7387"/>
                <a:lumOff val="18966"/>
                <a:alphaOff val="0"/>
                <a:tint val="50000"/>
                <a:satMod val="300000"/>
              </a:schemeClr>
            </a:gs>
            <a:gs pos="35000">
              <a:schemeClr val="accent2">
                <a:shade val="80000"/>
                <a:hueOff val="0"/>
                <a:satOff val="-7387"/>
                <a:lumOff val="18966"/>
                <a:alphaOff val="0"/>
                <a:tint val="37000"/>
                <a:satMod val="300000"/>
              </a:schemeClr>
            </a:gs>
            <a:gs pos="100000">
              <a:schemeClr val="accent2">
                <a:shade val="80000"/>
                <a:hueOff val="0"/>
                <a:satOff val="-7387"/>
                <a:lumOff val="18966"/>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latin typeface="Optima"/>
              <a:cs typeface="Optima"/>
            </a:rPr>
            <a:t>Process-Driven Innovation </a:t>
          </a:r>
        </a:p>
        <a:p>
          <a:pPr lvl="0" algn="ctr" defTabSz="666750">
            <a:lnSpc>
              <a:spcPct val="90000"/>
            </a:lnSpc>
            <a:spcBef>
              <a:spcPct val="0"/>
            </a:spcBef>
            <a:spcAft>
              <a:spcPct val="35000"/>
            </a:spcAft>
          </a:pPr>
          <a:endParaRPr lang="en-US" sz="1500" kern="1200" dirty="0" smtClean="0">
            <a:latin typeface="Optima"/>
            <a:cs typeface="Optima"/>
          </a:endParaRPr>
        </a:p>
        <a:p>
          <a:pPr lvl="0" algn="l" defTabSz="666750">
            <a:lnSpc>
              <a:spcPct val="90000"/>
            </a:lnSpc>
            <a:spcBef>
              <a:spcPct val="0"/>
            </a:spcBef>
            <a:spcAft>
              <a:spcPct val="35000"/>
            </a:spcAft>
          </a:pPr>
          <a:r>
            <a:rPr lang="en-US" sz="1500" kern="1200" dirty="0" smtClean="0">
              <a:latin typeface="Optima"/>
              <a:cs typeface="Optima"/>
            </a:rPr>
            <a:t>The risk of separating design and manufacturing is enormous</a:t>
          </a:r>
          <a:endParaRPr lang="en-US" sz="1500" kern="1200" dirty="0">
            <a:latin typeface="Optima"/>
            <a:cs typeface="Optima"/>
          </a:endParaRPr>
        </a:p>
      </dsp:txBody>
      <dsp:txXfrm>
        <a:off x="1719514" y="2672692"/>
        <a:ext cx="1998274" cy="1998274"/>
      </dsp:txXfrm>
    </dsp:sp>
    <dsp:sp modelId="{25A7DA95-569F-2649-AAC2-313CB24645FE}">
      <dsp:nvSpPr>
        <dsp:cNvPr id="0" name=""/>
        <dsp:cNvSpPr/>
      </dsp:nvSpPr>
      <dsp:spPr>
        <a:xfrm>
          <a:off x="4067487" y="2672692"/>
          <a:ext cx="1998274" cy="1998274"/>
        </a:xfrm>
        <a:prstGeom prst="roundRect">
          <a:avLst/>
        </a:prstGeom>
        <a:gradFill rotWithShape="0">
          <a:gsLst>
            <a:gs pos="0">
              <a:schemeClr val="accent2">
                <a:shade val="80000"/>
                <a:hueOff val="0"/>
                <a:satOff val="-11081"/>
                <a:lumOff val="28449"/>
                <a:alphaOff val="0"/>
                <a:tint val="50000"/>
                <a:satMod val="300000"/>
              </a:schemeClr>
            </a:gs>
            <a:gs pos="35000">
              <a:schemeClr val="accent2">
                <a:shade val="80000"/>
                <a:hueOff val="0"/>
                <a:satOff val="-11081"/>
                <a:lumOff val="28449"/>
                <a:alphaOff val="0"/>
                <a:tint val="37000"/>
                <a:satMod val="300000"/>
              </a:schemeClr>
            </a:gs>
            <a:gs pos="100000">
              <a:schemeClr val="accent2">
                <a:shade val="80000"/>
                <a:hueOff val="0"/>
                <a:satOff val="-11081"/>
                <a:lumOff val="28449"/>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latin typeface="Optima"/>
              <a:cs typeface="Optima"/>
            </a:rPr>
            <a:t>Pure Process Innovation</a:t>
          </a:r>
        </a:p>
        <a:p>
          <a:pPr lvl="0" algn="ctr" defTabSz="666750">
            <a:lnSpc>
              <a:spcPct val="90000"/>
            </a:lnSpc>
            <a:spcBef>
              <a:spcPct val="0"/>
            </a:spcBef>
            <a:spcAft>
              <a:spcPct val="35000"/>
            </a:spcAft>
          </a:pPr>
          <a:endParaRPr lang="en-US" sz="1500" kern="1200" dirty="0" smtClean="0">
            <a:latin typeface="Optima"/>
            <a:cs typeface="Optima"/>
          </a:endParaRPr>
        </a:p>
        <a:p>
          <a:pPr lvl="0" algn="l" defTabSz="666750">
            <a:lnSpc>
              <a:spcPct val="90000"/>
            </a:lnSpc>
            <a:spcBef>
              <a:spcPct val="0"/>
            </a:spcBef>
            <a:spcAft>
              <a:spcPct val="35000"/>
            </a:spcAft>
          </a:pPr>
          <a:r>
            <a:rPr lang="en-US" sz="1500" kern="1200" dirty="0" smtClean="0">
              <a:latin typeface="Optima"/>
              <a:cs typeface="Optima"/>
            </a:rPr>
            <a:t>Location design near manufacturing is not critical</a:t>
          </a:r>
          <a:endParaRPr lang="en-US" sz="1500" kern="1200" dirty="0">
            <a:latin typeface="Optima"/>
            <a:cs typeface="Optima"/>
          </a:endParaRPr>
        </a:p>
      </dsp:txBody>
      <dsp:txXfrm>
        <a:off x="4067487" y="2672692"/>
        <a:ext cx="1998274" cy="1998274"/>
      </dsp:txXfrm>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1" y="2"/>
            <a:ext cx="5460141" cy="30742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defTabSz="931610" eaLnBrk="0" hangingPunct="0">
              <a:defRPr sz="900"/>
            </a:lvl1pPr>
          </a:lstStyle>
          <a:p>
            <a:pPr>
              <a:defRPr/>
            </a:pPr>
            <a:r>
              <a:rPr lang="en-US" dirty="0" smtClean="0"/>
              <a:t>OPNS454: </a:t>
            </a:r>
            <a:r>
              <a:rPr lang="en-US" dirty="0"/>
              <a:t>Improvement and Innovation</a:t>
            </a:r>
          </a:p>
        </p:txBody>
      </p:sp>
      <p:sp>
        <p:nvSpPr>
          <p:cNvPr id="28675" name="Rectangle 3"/>
          <p:cNvSpPr>
            <a:spLocks noGrp="1" noChangeArrowheads="1"/>
          </p:cNvSpPr>
          <p:nvPr>
            <p:ph type="dt" sz="quarter" idx="1"/>
          </p:nvPr>
        </p:nvSpPr>
        <p:spPr bwMode="auto">
          <a:xfrm>
            <a:off x="5654874" y="2"/>
            <a:ext cx="1355526" cy="30742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algn="r" defTabSz="931610" eaLnBrk="0" hangingPunct="0">
              <a:defRPr sz="900"/>
            </a:lvl1pPr>
          </a:lstStyle>
          <a:p>
            <a:pPr>
              <a:defRPr/>
            </a:pPr>
            <a:fld id="{E3A421C3-7B69-4F37-9459-2E2A6E372506}" type="datetime1">
              <a:rPr lang="en-US"/>
              <a:pPr>
                <a:defRPr/>
              </a:pPr>
              <a:t>3/8/2013</a:t>
            </a:fld>
            <a:endParaRPr lang="en-US"/>
          </a:p>
        </p:txBody>
      </p:sp>
      <p:sp>
        <p:nvSpPr>
          <p:cNvPr id="28676" name="Rectangle 4"/>
          <p:cNvSpPr>
            <a:spLocks noGrp="1" noChangeArrowheads="1"/>
          </p:cNvSpPr>
          <p:nvPr>
            <p:ph type="ftr" sz="quarter" idx="2"/>
          </p:nvPr>
        </p:nvSpPr>
        <p:spPr bwMode="auto">
          <a:xfrm>
            <a:off x="1" y="8972075"/>
            <a:ext cx="5743112" cy="31971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defTabSz="931610" eaLnBrk="0" hangingPunct="0">
              <a:defRPr sz="900"/>
            </a:lvl1pPr>
          </a:lstStyle>
          <a:p>
            <a:pPr>
              <a:defRPr/>
            </a:pPr>
            <a:r>
              <a:rPr lang="en-US"/>
              <a:t>OPNS454   © Van Mieghem</a:t>
            </a:r>
          </a:p>
        </p:txBody>
      </p:sp>
    </p:spTree>
    <p:extLst>
      <p:ext uri="{BB962C8B-B14F-4D97-AF65-F5344CB8AC3E}">
        <p14:creationId xmlns:p14="http://schemas.microsoft.com/office/powerpoint/2010/main" xmlns="" val="253215382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3038145" cy="22749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defTabSz="931610" eaLnBrk="0" hangingPunct="0">
              <a:defRPr sz="800"/>
            </a:lvl1pPr>
          </a:lstStyle>
          <a:p>
            <a:pPr>
              <a:defRPr/>
            </a:pPr>
            <a:r>
              <a:rPr lang="en-US"/>
              <a:t>OPNS454 Week 9: Improvement and Innovation</a:t>
            </a:r>
          </a:p>
        </p:txBody>
      </p:sp>
      <p:sp>
        <p:nvSpPr>
          <p:cNvPr id="4099" name="Rectangle 3"/>
          <p:cNvSpPr>
            <a:spLocks noGrp="1" noChangeArrowheads="1"/>
          </p:cNvSpPr>
          <p:nvPr>
            <p:ph type="dt" idx="1"/>
          </p:nvPr>
        </p:nvSpPr>
        <p:spPr bwMode="auto">
          <a:xfrm>
            <a:off x="3972259" y="0"/>
            <a:ext cx="3038144" cy="227491"/>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lvl1pPr algn="r" defTabSz="931610" eaLnBrk="0" hangingPunct="0">
              <a:defRPr sz="800"/>
            </a:lvl1pPr>
          </a:lstStyle>
          <a:p>
            <a:pPr>
              <a:defRPr/>
            </a:pPr>
            <a:fld id="{1F3C02A6-BD56-4C6B-96C6-37CC5F8E55F1}" type="datetime1">
              <a:rPr lang="en-US"/>
              <a:pPr>
                <a:defRPr/>
              </a:pPr>
              <a:t>3/8/2013</a:t>
            </a:fld>
            <a:endParaRPr lang="en-US"/>
          </a:p>
        </p:txBody>
      </p:sp>
      <p:sp>
        <p:nvSpPr>
          <p:cNvPr id="34820" name="Rectangle 4"/>
          <p:cNvSpPr>
            <a:spLocks noGrp="1" noRot="1" noChangeAspect="1" noChangeArrowheads="1" noTextEdit="1"/>
          </p:cNvSpPr>
          <p:nvPr>
            <p:ph type="sldImg" idx="2"/>
          </p:nvPr>
        </p:nvSpPr>
        <p:spPr bwMode="auto">
          <a:xfrm>
            <a:off x="293688" y="319088"/>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51026" y="3895020"/>
            <a:ext cx="6508353" cy="5080126"/>
          </a:xfrm>
          <a:prstGeom prst="rect">
            <a:avLst/>
          </a:prstGeom>
          <a:noFill/>
          <a:ln w="9525">
            <a:noFill/>
            <a:miter lim="800000"/>
            <a:headEnd/>
            <a:tailEnd/>
          </a:ln>
          <a:effectLst/>
        </p:spPr>
        <p:txBody>
          <a:bodyPr vert="horz" wrap="square" lIns="93123" tIns="46563" rIns="93123" bIns="4656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050466"/>
            <a:ext cx="3038145" cy="24593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defTabSz="931610" eaLnBrk="0" hangingPunct="0">
              <a:defRPr sz="800"/>
            </a:lvl1pPr>
          </a:lstStyle>
          <a:p>
            <a:pPr>
              <a:defRPr/>
            </a:pPr>
            <a:r>
              <a:rPr lang="en-US"/>
              <a:t>OPNS454   © Van Mieghem</a:t>
            </a:r>
          </a:p>
        </p:txBody>
      </p:sp>
      <p:sp>
        <p:nvSpPr>
          <p:cNvPr id="4103" name="Rectangle 7"/>
          <p:cNvSpPr>
            <a:spLocks noGrp="1" noChangeArrowheads="1"/>
          </p:cNvSpPr>
          <p:nvPr>
            <p:ph type="sldNum" sz="quarter" idx="5"/>
          </p:nvPr>
        </p:nvSpPr>
        <p:spPr bwMode="auto">
          <a:xfrm>
            <a:off x="3972259" y="9050466"/>
            <a:ext cx="3038144" cy="245937"/>
          </a:xfrm>
          <a:prstGeom prst="rect">
            <a:avLst/>
          </a:prstGeom>
          <a:noFill/>
          <a:ln w="9525">
            <a:noFill/>
            <a:miter lim="800000"/>
            <a:headEnd/>
            <a:tailEnd/>
          </a:ln>
          <a:effectLst/>
        </p:spPr>
        <p:txBody>
          <a:bodyPr vert="horz" wrap="square" lIns="93123" tIns="46563" rIns="93123" bIns="46563" numCol="1" anchor="b" anchorCtr="0" compatLnSpc="1">
            <a:prstTxWarp prst="textNoShape">
              <a:avLst/>
            </a:prstTxWarp>
          </a:bodyPr>
          <a:lstStyle>
            <a:lvl1pPr algn="r" defTabSz="931610" eaLnBrk="0" hangingPunct="0">
              <a:defRPr sz="800"/>
            </a:lvl1pPr>
          </a:lstStyle>
          <a:p>
            <a:pPr>
              <a:defRPr/>
            </a:pPr>
            <a:fld id="{5B8AE1A4-7F09-45E4-A651-E4D9F1245998}" type="slidenum">
              <a:rPr lang="en-US"/>
              <a:pPr>
                <a:defRPr/>
              </a:pPr>
              <a:t>‹#›</a:t>
            </a:fld>
            <a:endParaRPr lang="en-US"/>
          </a:p>
        </p:txBody>
      </p:sp>
    </p:spTree>
    <p:extLst>
      <p:ext uri="{BB962C8B-B14F-4D97-AF65-F5344CB8AC3E}">
        <p14:creationId xmlns:p14="http://schemas.microsoft.com/office/powerpoint/2010/main" xmlns="" val="2627415561"/>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30397"/>
            <a:r>
              <a:rPr lang="en-US" dirty="0" smtClean="0">
                <a:solidFill>
                  <a:prstClr val="black"/>
                </a:solidFill>
              </a:rPr>
              <a:t>Operations Strategy/Sourcing &amp; Contracting</a:t>
            </a:r>
          </a:p>
        </p:txBody>
      </p:sp>
      <p:sp>
        <p:nvSpPr>
          <p:cNvPr id="46083" name="Rectangle 6"/>
          <p:cNvSpPr>
            <a:spLocks noGrp="1" noChangeArrowheads="1"/>
          </p:cNvSpPr>
          <p:nvPr>
            <p:ph type="ftr" sz="quarter" idx="4"/>
          </p:nvPr>
        </p:nvSpPr>
        <p:spPr>
          <a:noFill/>
        </p:spPr>
        <p:txBody>
          <a:bodyPr/>
          <a:lstStyle/>
          <a:p>
            <a:pPr defTabSz="930397"/>
            <a:r>
              <a:rPr lang="en-US" dirty="0" smtClean="0">
                <a:solidFill>
                  <a:prstClr val="black"/>
                </a:solidFill>
              </a:rPr>
              <a:t>© Van Mieghem</a:t>
            </a:r>
          </a:p>
        </p:txBody>
      </p:sp>
      <p:sp>
        <p:nvSpPr>
          <p:cNvPr id="46084" name="Rectangle 7"/>
          <p:cNvSpPr>
            <a:spLocks noGrp="1" noChangeArrowheads="1"/>
          </p:cNvSpPr>
          <p:nvPr>
            <p:ph type="sldNum" sz="quarter" idx="5"/>
          </p:nvPr>
        </p:nvSpPr>
        <p:spPr>
          <a:noFill/>
        </p:spPr>
        <p:txBody>
          <a:bodyPr/>
          <a:lstStyle/>
          <a:p>
            <a:pPr defTabSz="930397"/>
            <a:fld id="{439EC8D3-E38D-4783-B465-A547F7CB78A3}" type="slidenum">
              <a:rPr lang="en-US" smtClean="0">
                <a:solidFill>
                  <a:prstClr val="black"/>
                </a:solidFill>
              </a:rPr>
              <a:pPr defTabSz="930397"/>
              <a:t>1</a:t>
            </a:fld>
            <a:endParaRPr lang="en-US" dirty="0" smtClean="0">
              <a:solidFill>
                <a:prstClr val="black"/>
              </a:solidFill>
            </a:endParaRPr>
          </a:p>
        </p:txBody>
      </p:sp>
      <p:sp>
        <p:nvSpPr>
          <p:cNvPr id="29701" name="Notes Placeholder 8"/>
          <p:cNvSpPr>
            <a:spLocks noGrp="1"/>
          </p:cNvSpPr>
          <p:nvPr>
            <p:ph type="body" idx="1"/>
          </p:nvPr>
        </p:nvSpPr>
        <p:spPr>
          <a:ln/>
        </p:spPr>
        <p:txBody>
          <a:bodyPr/>
          <a:lstStyle/>
          <a:p>
            <a:pPr>
              <a:defRPr/>
            </a:pPr>
            <a:r>
              <a:rPr lang="en-US" dirty="0" smtClean="0"/>
              <a:t>2013 March 5 (1.5hr day class):  </a:t>
            </a:r>
          </a:p>
          <a:p>
            <a:pPr lvl="0">
              <a:buFont typeface="Arial" pitchFamily="34" charset="0"/>
              <a:buChar char="•"/>
            </a:pPr>
            <a:r>
              <a:rPr lang="en-US" dirty="0" smtClean="0"/>
              <a:t>Finish</a:t>
            </a:r>
            <a:r>
              <a:rPr lang="en-US" baseline="0" dirty="0" smtClean="0"/>
              <a:t> </a:t>
            </a:r>
            <a:r>
              <a:rPr lang="en-US" baseline="0" dirty="0" err="1" smtClean="0"/>
              <a:t>GenPower</a:t>
            </a:r>
            <a:r>
              <a:rPr lang="en-US" baseline="0" dirty="0" smtClean="0"/>
              <a:t> + supplier economics</a:t>
            </a:r>
          </a:p>
          <a:p>
            <a:pPr lvl="0">
              <a:buFont typeface="Arial" pitchFamily="34" charset="0"/>
              <a:buChar char="•"/>
            </a:pPr>
            <a:r>
              <a:rPr lang="en-US" baseline="0" dirty="0" smtClean="0"/>
              <a:t>Wichita: linking sourcing to modularity to comp positioning</a:t>
            </a:r>
          </a:p>
          <a:p>
            <a:pPr lvl="0">
              <a:buFont typeface="Arial" pitchFamily="34" charset="0"/>
              <a:buChar char="•"/>
            </a:pPr>
            <a:r>
              <a:rPr lang="en-US" baseline="0" dirty="0" smtClean="0"/>
              <a:t>Capstone Part I: debrief and insights.</a:t>
            </a:r>
          </a:p>
          <a:p>
            <a:pPr lvl="0">
              <a:buFont typeface="Arial" pitchFamily="34" charset="0"/>
              <a:buChar char="•"/>
            </a:pPr>
            <a:endParaRPr lang="en-US" dirty="0" smtClean="0"/>
          </a:p>
          <a:p>
            <a:pPr>
              <a:defRPr/>
            </a:pPr>
            <a:r>
              <a:rPr lang="en-US" dirty="0" smtClean="0"/>
              <a:t>Special lunch class afterwards: Negotiating</a:t>
            </a:r>
            <a:r>
              <a:rPr lang="en-US" baseline="0" dirty="0" smtClean="0"/>
              <a:t> a sourcing contract—</a:t>
            </a:r>
            <a:r>
              <a:rPr lang="en-US" baseline="0" dirty="0" err="1" smtClean="0"/>
              <a:t>Neuvotella</a:t>
            </a:r>
            <a:r>
              <a:rPr lang="en-US" baseline="0" smtClean="0"/>
              <a:t>-Trade.</a:t>
            </a:r>
            <a:endParaRPr lang="en-US" dirty="0" smtClean="0"/>
          </a:p>
          <a:p>
            <a:pPr>
              <a:defRPr/>
            </a:pPr>
            <a:endParaRPr lang="en-US" dirty="0" smtClean="0"/>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a:t>
            </a:r>
            <a:r>
              <a:rPr lang="en-US" baseline="0" dirty="0" smtClean="0"/>
              <a:t> cut for A is above $140”</a:t>
            </a:r>
            <a:endParaRPr lang="en-US" dirty="0" smtClean="0"/>
          </a:p>
          <a:p>
            <a:endParaRPr lang="en-US" dirty="0" smtClean="0"/>
          </a:p>
          <a:p>
            <a:r>
              <a:rPr lang="en-US" dirty="0" smtClean="0"/>
              <a:t>Now remember: the game isn’t over yet – your</a:t>
            </a:r>
            <a:r>
              <a:rPr lang="en-US" baseline="0" dirty="0" smtClean="0"/>
              <a:t> chosen configuration in this stage will impact your performance in the next (sourcing) stage of the integrative case.</a:t>
            </a:r>
          </a:p>
          <a:p>
            <a:r>
              <a:rPr lang="en-US" baseline="0" dirty="0" smtClean="0"/>
              <a:t>And, </a:t>
            </a:r>
            <a:r>
              <a:rPr lang="en-US" i="1" baseline="0" dirty="0" smtClean="0"/>
              <a:t>anything, </a:t>
            </a:r>
            <a:r>
              <a:rPr lang="en-US" i="0" baseline="0" dirty="0" smtClean="0"/>
              <a:t>can happen!</a:t>
            </a:r>
          </a:p>
          <a:p>
            <a:endParaRPr lang="en-US" i="0" baseline="0" dirty="0" smtClean="0"/>
          </a:p>
          <a:p>
            <a:r>
              <a:rPr lang="en-US" i="0" baseline="0" dirty="0" smtClean="0"/>
              <a:t>We don’t just evaluate the numbers, but also the logic.</a:t>
            </a:r>
          </a:p>
          <a:p>
            <a:r>
              <a:rPr lang="en-US" i="0" baseline="0" dirty="0" smtClean="0"/>
              <a:t>Part of good logic is to set some good boundary, reference configurations; from which you then proceed to improve.  Let’s discuss some of those…</a:t>
            </a:r>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3/8/2013</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19</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86"/>
            <a:r>
              <a:rPr lang="en-US" baseline="0" dirty="0" smtClean="0"/>
              <a:t>First good start is a deterministic analysis, which suggests:</a:t>
            </a:r>
          </a:p>
          <a:p>
            <a:pPr marL="218290" indent="-218290" defTabSz="914286">
              <a:buAutoNum type="arabicPeriod"/>
            </a:pPr>
            <a:r>
              <a:rPr lang="en-US" baseline="0" dirty="0" smtClean="0"/>
              <a:t>A dedicated network.</a:t>
            </a:r>
          </a:p>
          <a:p>
            <a:pPr marL="218290" indent="-218290" defTabSz="914286">
              <a:buAutoNum type="arabicPeriod"/>
            </a:pPr>
            <a:r>
              <a:rPr lang="en-US" baseline="0" dirty="0" smtClean="0"/>
              <a:t>Vietnam is worse to supply US and Brazil, but better for R I C.</a:t>
            </a:r>
          </a:p>
          <a:p>
            <a:pPr marL="218290" indent="-218290" defTabSz="914286">
              <a:buAutoNum type="arabicPeriod"/>
            </a:pPr>
            <a:r>
              <a:rPr lang="en-US" baseline="0" dirty="0" smtClean="0"/>
              <a:t>Evaluation shows both are close.</a:t>
            </a:r>
          </a:p>
          <a:p>
            <a:pPr marL="218290" indent="-218290" defTabSz="914286">
              <a:buAutoNum type="arabicPeriod"/>
            </a:pPr>
            <a:endParaRPr lang="en-US" baseline="0" dirty="0" smtClean="0"/>
          </a:p>
          <a:p>
            <a:pPr marL="218290" indent="-218290" defTabSz="914286"/>
            <a:r>
              <a:rPr lang="en-US" baseline="0" dirty="0" smtClean="0"/>
              <a:t>What are we missing? </a:t>
            </a:r>
          </a:p>
          <a:p>
            <a:pPr marL="218290" indent="-218290" defTabSz="914286"/>
            <a:r>
              <a:rPr lang="en-US" baseline="0" dirty="0" smtClean="0"/>
              <a:t>1. volatility: Shortage costs &gt; invest in safety capacity</a:t>
            </a:r>
          </a:p>
          <a:p>
            <a:pPr marL="218290" indent="-218290" defTabSz="914286"/>
            <a:endParaRPr lang="en-US" baseline="0" dirty="0" smtClean="0"/>
          </a:p>
          <a:p>
            <a:pPr marL="218290" indent="-218290" defTabSz="914286"/>
            <a:r>
              <a:rPr lang="en-US" baseline="0" dirty="0" smtClean="0"/>
              <a:t>But the deterministic values do serve as an upper bound (because uncertainty only bring mismatches and losses).  Indeed, see next.</a:t>
            </a:r>
          </a:p>
          <a:p>
            <a:pPr defTabSz="914286"/>
            <a:endParaRPr lang="en-US" baseline="0" dirty="0" smtClean="0"/>
          </a:p>
          <a:p>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3/8/2013</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20</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Everyone</a:t>
            </a:r>
            <a:r>
              <a:rPr lang="en-US" baseline="0" dirty="0" smtClean="0"/>
              <a:t> should have done this.  It also shows that you should not have suggested anything with a lower E(NPV) than $14M!</a:t>
            </a:r>
            <a:endParaRPr lang="en-US" dirty="0" smtClean="0"/>
          </a:p>
          <a:p>
            <a:endParaRPr lang="en-US" dirty="0" smtClean="0"/>
          </a:p>
          <a:p>
            <a:r>
              <a:rPr lang="en-US" sz="1000" kern="1200" dirty="0" smtClean="0">
                <a:solidFill>
                  <a:schemeClr val="tx1"/>
                </a:solidFill>
                <a:latin typeface="Times New Roman" pitchFamily="18" charset="0"/>
                <a:ea typeface="+mn-ea"/>
                <a:cs typeface="+mn-cs"/>
              </a:rPr>
              <a:t>Worthwhile to show in detail: </a:t>
            </a:r>
          </a:p>
          <a:p>
            <a:pPr lvl="0"/>
            <a:r>
              <a:rPr lang="en-US" sz="1000" kern="1200" dirty="0" smtClean="0">
                <a:solidFill>
                  <a:schemeClr val="tx1"/>
                </a:solidFill>
                <a:latin typeface="Times New Roman" pitchFamily="18" charset="0"/>
                <a:ea typeface="+mn-ea"/>
                <a:cs typeface="+mn-cs"/>
              </a:rPr>
              <a:t>Unit operating margin = price $2100 – production cost $100 – transportation cost $100 = $1900</a:t>
            </a:r>
          </a:p>
          <a:p>
            <a:pPr lvl="0"/>
            <a:r>
              <a:rPr lang="en-US" sz="1000" kern="1200" dirty="0" smtClean="0">
                <a:solidFill>
                  <a:schemeClr val="tx1"/>
                </a:solidFill>
                <a:latin typeface="Times New Roman" pitchFamily="18" charset="0"/>
                <a:ea typeface="+mn-ea"/>
                <a:cs typeface="+mn-cs"/>
              </a:rPr>
              <a:t>On a quarterly bases:</a:t>
            </a:r>
          </a:p>
          <a:p>
            <a:pPr lvl="1"/>
            <a:r>
              <a:rPr lang="en-US" sz="1000" kern="1200" dirty="0" smtClean="0">
                <a:solidFill>
                  <a:schemeClr val="tx1"/>
                </a:solidFill>
                <a:latin typeface="Times New Roman" pitchFamily="18" charset="0"/>
                <a:ea typeface="+mn-ea"/>
                <a:cs typeface="+mn-cs"/>
              </a:rPr>
              <a:t>Demand = normal(500, 60)</a:t>
            </a:r>
          </a:p>
          <a:p>
            <a:pPr lvl="1"/>
            <a:r>
              <a:rPr lang="en-US" sz="1000" kern="1200" dirty="0" smtClean="0">
                <a:solidFill>
                  <a:schemeClr val="tx1"/>
                </a:solidFill>
                <a:latin typeface="Times New Roman" pitchFamily="18" charset="0"/>
                <a:ea typeface="+mn-ea"/>
                <a:cs typeface="+mn-cs"/>
              </a:rPr>
              <a:t>Marginal capacity cost = $460/4 = $115</a:t>
            </a:r>
          </a:p>
          <a:p>
            <a:pPr lvl="0"/>
            <a:r>
              <a:rPr lang="en-US" sz="1000" kern="1200" dirty="0" smtClean="0">
                <a:solidFill>
                  <a:schemeClr val="tx1"/>
                </a:solidFill>
                <a:latin typeface="Times New Roman" pitchFamily="18" charset="0"/>
                <a:ea typeface="+mn-ea"/>
                <a:cs typeface="+mn-cs"/>
              </a:rPr>
              <a:t>Marginal analysis to invest in one additional unit of capacity:</a:t>
            </a:r>
          </a:p>
          <a:p>
            <a:pPr lvl="1"/>
            <a:r>
              <a:rPr lang="en-US" sz="1000" kern="1200" dirty="0" smtClean="0">
                <a:solidFill>
                  <a:schemeClr val="tx1"/>
                </a:solidFill>
                <a:latin typeface="Times New Roman" pitchFamily="18" charset="0"/>
                <a:ea typeface="+mn-ea"/>
                <a:cs typeface="+mn-cs"/>
              </a:rPr>
              <a:t>MC = $115</a:t>
            </a:r>
          </a:p>
          <a:p>
            <a:pPr lvl="1"/>
            <a:r>
              <a:rPr lang="en-US" sz="1000" kern="1200" dirty="0" smtClean="0">
                <a:solidFill>
                  <a:schemeClr val="tx1"/>
                </a:solidFill>
                <a:latin typeface="Times New Roman" pitchFamily="18" charset="0"/>
                <a:ea typeface="+mn-ea"/>
                <a:cs typeface="+mn-cs"/>
              </a:rPr>
              <a:t>MB = $1900*P(D&gt;K)</a:t>
            </a:r>
          </a:p>
          <a:p>
            <a:pPr lvl="1"/>
            <a:r>
              <a:rPr lang="en-US" sz="1000" kern="1200" dirty="0" smtClean="0">
                <a:solidFill>
                  <a:schemeClr val="tx1"/>
                </a:solidFill>
                <a:latin typeface="Times New Roman" pitchFamily="18" charset="0"/>
                <a:ea typeface="+mn-ea"/>
                <a:cs typeface="+mn-cs"/>
              </a:rPr>
              <a:t>Optimal shortage probability: P(D&gt;K) = $115/$1900 = 0.06</a:t>
            </a:r>
          </a:p>
          <a:p>
            <a:pPr lvl="1"/>
            <a:r>
              <a:rPr lang="en-US" sz="1000" kern="1200" dirty="0" smtClean="0">
                <a:solidFill>
                  <a:schemeClr val="tx1"/>
                </a:solidFill>
                <a:latin typeface="Times New Roman" pitchFamily="18" charset="0"/>
                <a:ea typeface="+mn-ea"/>
                <a:cs typeface="+mn-cs"/>
              </a:rPr>
              <a:t>Thus optimal service probability: P(D&lt;=K) = 1 – 0.06 = 0.94.  Thus z = </a:t>
            </a:r>
            <a:r>
              <a:rPr lang="en-US" sz="1000" kern="1200" dirty="0" err="1" smtClean="0">
                <a:solidFill>
                  <a:schemeClr val="tx1"/>
                </a:solidFill>
                <a:latin typeface="Times New Roman" pitchFamily="18" charset="0"/>
                <a:ea typeface="+mn-ea"/>
                <a:cs typeface="+mn-cs"/>
              </a:rPr>
              <a:t>normsinv</a:t>
            </a:r>
            <a:r>
              <a:rPr lang="en-US" sz="1000" kern="1200" dirty="0" smtClean="0">
                <a:solidFill>
                  <a:schemeClr val="tx1"/>
                </a:solidFill>
                <a:latin typeface="Times New Roman" pitchFamily="18" charset="0"/>
                <a:ea typeface="+mn-ea"/>
                <a:cs typeface="+mn-cs"/>
              </a:rPr>
              <a:t>(.94)=</a:t>
            </a:r>
          </a:p>
          <a:p>
            <a:pPr lvl="1"/>
            <a:r>
              <a:rPr lang="en-US" sz="1000" kern="1200" dirty="0" smtClean="0">
                <a:solidFill>
                  <a:schemeClr val="tx1"/>
                </a:solidFill>
                <a:latin typeface="Times New Roman" pitchFamily="18" charset="0"/>
                <a:ea typeface="+mn-ea"/>
                <a:cs typeface="+mn-cs"/>
              </a:rPr>
              <a:t>K = </a:t>
            </a:r>
            <a:r>
              <a:rPr lang="en-US" sz="1000" kern="1200" dirty="0" err="1" smtClean="0">
                <a:solidFill>
                  <a:schemeClr val="tx1"/>
                </a:solidFill>
                <a:latin typeface="Times New Roman" pitchFamily="18" charset="0"/>
                <a:ea typeface="+mn-ea"/>
                <a:cs typeface="+mn-cs"/>
              </a:rPr>
              <a:t>normsinv</a:t>
            </a:r>
            <a:r>
              <a:rPr lang="en-US" sz="1000" kern="1200" dirty="0" smtClean="0">
                <a:solidFill>
                  <a:schemeClr val="tx1"/>
                </a:solidFill>
                <a:latin typeface="Times New Roman" pitchFamily="18" charset="0"/>
                <a:ea typeface="+mn-ea"/>
                <a:cs typeface="+mn-cs"/>
              </a:rPr>
              <a:t>(.94,500,60) = 593</a:t>
            </a:r>
          </a:p>
          <a:p>
            <a:pPr lvl="1"/>
            <a:endParaRPr lang="en-US" sz="1000" kern="1200" dirty="0" smtClean="0">
              <a:solidFill>
                <a:schemeClr val="tx1"/>
              </a:solidFill>
              <a:latin typeface="Times New Roman" pitchFamily="18" charset="0"/>
              <a:ea typeface="+mn-ea"/>
              <a:cs typeface="+mn-cs"/>
            </a:endParaRPr>
          </a:p>
          <a:p>
            <a:endParaRPr lang="en-US" dirty="0" smtClean="0"/>
          </a:p>
          <a:p>
            <a:pPr defTabSz="914286"/>
            <a:r>
              <a:rPr lang="en-US" baseline="0" dirty="0" smtClean="0"/>
              <a:t>E(NPV) can be evaluated analytically: using the optimal newsboy with sales price p and inventory cost c:  V* = (p-c)mu – sigma * p*phi(z*), where phi(.) = standard normal density.</a:t>
            </a:r>
          </a:p>
          <a:p>
            <a:pPr defTabSz="914286"/>
            <a:r>
              <a:rPr lang="en-US" sz="1000" b="0" i="0" u="none" strike="noStrike" kern="1200" dirty="0" smtClean="0">
                <a:solidFill>
                  <a:schemeClr val="tx1"/>
                </a:solidFill>
                <a:latin typeface="Times New Roman" pitchFamily="18" charset="0"/>
                <a:ea typeface="+mn-ea"/>
                <a:cs typeface="+mn-cs"/>
              </a:rPr>
              <a:t>z = </a:t>
            </a:r>
            <a:r>
              <a:rPr lang="en-US" sz="1000" b="0" i="0" u="none" strike="noStrike" kern="1200" dirty="0" err="1" smtClean="0">
                <a:solidFill>
                  <a:schemeClr val="tx1"/>
                </a:solidFill>
                <a:latin typeface="Times New Roman" pitchFamily="18" charset="0"/>
                <a:ea typeface="+mn-ea"/>
                <a:cs typeface="+mn-cs"/>
              </a:rPr>
              <a:t>normsinv</a:t>
            </a:r>
            <a:r>
              <a:rPr lang="en-US" sz="1000" b="0" i="0" u="none" strike="noStrike" kern="1200" dirty="0" smtClean="0">
                <a:solidFill>
                  <a:schemeClr val="tx1"/>
                </a:solidFill>
                <a:latin typeface="Times New Roman" pitchFamily="18" charset="0"/>
                <a:ea typeface="+mn-ea"/>
                <a:cs typeface="+mn-cs"/>
              </a:rPr>
              <a:t>(.94) =</a:t>
            </a:r>
            <a:r>
              <a:rPr lang="en-US" dirty="0" smtClean="0"/>
              <a:t> 1.55</a:t>
            </a:r>
          </a:p>
          <a:p>
            <a:pPr defTabSz="914286"/>
            <a:r>
              <a:rPr lang="en-US" sz="1000" b="0" i="0" u="none" strike="noStrike" kern="1200" dirty="0" smtClean="0">
                <a:solidFill>
                  <a:schemeClr val="tx1"/>
                </a:solidFill>
                <a:latin typeface="Times New Roman" pitchFamily="18" charset="0"/>
                <a:ea typeface="+mn-ea"/>
                <a:cs typeface="+mn-cs"/>
              </a:rPr>
              <a:t>V* = (p-c)mu – sigma * p*phi(z*) =</a:t>
            </a:r>
            <a:r>
              <a:rPr lang="en-US" dirty="0" smtClean="0"/>
              <a:t> $</a:t>
            </a:r>
            <a:r>
              <a:rPr lang="en-US" sz="1000" b="0" i="0" u="none" strike="noStrike" kern="1200" dirty="0" smtClean="0">
                <a:solidFill>
                  <a:schemeClr val="tx1"/>
                </a:solidFill>
                <a:latin typeface="Times New Roman" pitchFamily="18" charset="0"/>
                <a:ea typeface="+mn-ea"/>
                <a:cs typeface="+mn-cs"/>
              </a:rPr>
              <a:t>878,826.8278</a:t>
            </a:r>
            <a:r>
              <a:rPr lang="en-US" dirty="0" smtClean="0"/>
              <a:t> </a:t>
            </a:r>
          </a:p>
          <a:p>
            <a:pPr defTabSz="914286"/>
            <a:r>
              <a:rPr lang="en-US" sz="1000" b="0" i="0" u="none" strike="noStrike" kern="1200" dirty="0" smtClean="0">
                <a:solidFill>
                  <a:schemeClr val="tx1"/>
                </a:solidFill>
                <a:latin typeface="Times New Roman" pitchFamily="18" charset="0"/>
                <a:ea typeface="+mn-ea"/>
                <a:cs typeface="+mn-cs"/>
              </a:rPr>
              <a:t>For 4 x 4 quarters:</a:t>
            </a:r>
            <a:r>
              <a:rPr lang="en-US" dirty="0" smtClean="0"/>
              <a:t> </a:t>
            </a:r>
            <a:r>
              <a:rPr lang="en-US" sz="1000" b="0" i="0" u="none" strike="noStrike" kern="1200" dirty="0" smtClean="0">
                <a:solidFill>
                  <a:schemeClr val="tx1"/>
                </a:solidFill>
                <a:latin typeface="Times New Roman" pitchFamily="18" charset="0"/>
                <a:ea typeface="+mn-ea"/>
                <a:cs typeface="+mn-cs"/>
              </a:rPr>
              <a:t> $  14,061,229.24 Subtract fixed capacity cost of 4x8000</a:t>
            </a:r>
            <a:r>
              <a:rPr lang="en-US" dirty="0" smtClean="0"/>
              <a:t> </a:t>
            </a:r>
            <a:r>
              <a:rPr lang="en-US" sz="1000" b="0" i="0" u="none" strike="noStrike" kern="1200" dirty="0" smtClean="0">
                <a:solidFill>
                  <a:schemeClr val="tx1"/>
                </a:solidFill>
                <a:latin typeface="Times New Roman" pitchFamily="18" charset="0"/>
                <a:ea typeface="+mn-ea"/>
                <a:cs typeface="+mn-cs"/>
              </a:rPr>
              <a:t> $        14,029,229 </a:t>
            </a:r>
            <a:endParaRPr lang="en-US" baseline="0" dirty="0" smtClean="0"/>
          </a:p>
          <a:p>
            <a:pPr defTabSz="914286"/>
            <a:endParaRPr lang="en-US" baseline="0" dirty="0" smtClean="0"/>
          </a:p>
          <a:p>
            <a:pPr defTabSz="914286"/>
            <a:endParaRPr lang="en-US" baseline="0" dirty="0" smtClean="0"/>
          </a:p>
          <a:p>
            <a:endParaRPr lang="en-US" baseline="0" dirty="0" smtClean="0"/>
          </a:p>
          <a:p>
            <a:endParaRPr lang="en-US" dirty="0"/>
          </a:p>
        </p:txBody>
      </p:sp>
      <p:sp>
        <p:nvSpPr>
          <p:cNvPr id="4" name="Header Placeholder 3"/>
          <p:cNvSpPr>
            <a:spLocks noGrp="1"/>
          </p:cNvSpPr>
          <p:nvPr>
            <p:ph type="hdr" sz="quarter" idx="10"/>
          </p:nvPr>
        </p:nvSpPr>
        <p:spPr/>
        <p:txBody>
          <a:bodyPr/>
          <a:lstStyle/>
          <a:p>
            <a:pPr>
              <a:defRPr/>
            </a:pPr>
            <a:r>
              <a:rPr lang="en-US" dirty="0" smtClean="0"/>
              <a:t>OPNS454	</a:t>
            </a:r>
            <a:endParaRPr lang="en-US" dirty="0"/>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3/8/2013</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21</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Ess</a:t>
            </a:r>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3/8/2013</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24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a:noFill/>
        </p:spPr>
        <p:txBody>
          <a:bodyPr/>
          <a:lstStyle/>
          <a:p>
            <a:pPr defTabSz="942364"/>
            <a:r>
              <a:rPr lang="en-US" dirty="0" smtClean="0"/>
              <a:t>Operations Strategy/Sourcing &amp; Contracting</a:t>
            </a:r>
          </a:p>
        </p:txBody>
      </p:sp>
      <p:sp>
        <p:nvSpPr>
          <p:cNvPr id="63491" name="Rectangle 3"/>
          <p:cNvSpPr>
            <a:spLocks noGrp="1" noChangeArrowheads="1"/>
          </p:cNvSpPr>
          <p:nvPr>
            <p:ph type="dt" sz="quarter" idx="1"/>
          </p:nvPr>
        </p:nvSpPr>
        <p:spPr>
          <a:noFill/>
        </p:spPr>
        <p:txBody>
          <a:bodyPr/>
          <a:lstStyle/>
          <a:p>
            <a:pPr defTabSz="942364"/>
            <a:fld id="{435F5B2B-AEBF-489A-AC2C-8B4D26B1E7F1}" type="datetime1">
              <a:rPr lang="en-US" smtClean="0"/>
              <a:pPr defTabSz="942364"/>
              <a:t>3/8/2013</a:t>
            </a:fld>
            <a:endParaRPr lang="en-US" dirty="0" smtClean="0"/>
          </a:p>
        </p:txBody>
      </p:sp>
      <p:sp>
        <p:nvSpPr>
          <p:cNvPr id="63492" name="Rectangle 6"/>
          <p:cNvSpPr>
            <a:spLocks noGrp="1" noChangeArrowheads="1"/>
          </p:cNvSpPr>
          <p:nvPr>
            <p:ph type="ftr" sz="quarter" idx="4"/>
          </p:nvPr>
        </p:nvSpPr>
        <p:spPr>
          <a:noFill/>
        </p:spPr>
        <p:txBody>
          <a:bodyPr/>
          <a:lstStyle/>
          <a:p>
            <a:pPr defTabSz="942364"/>
            <a:r>
              <a:rPr lang="en-US" dirty="0" smtClean="0"/>
              <a:t>© Van Mieghem</a:t>
            </a:r>
          </a:p>
        </p:txBody>
      </p:sp>
      <p:sp>
        <p:nvSpPr>
          <p:cNvPr id="63493" name="Rectangle 7"/>
          <p:cNvSpPr>
            <a:spLocks noGrp="1" noChangeArrowheads="1"/>
          </p:cNvSpPr>
          <p:nvPr>
            <p:ph type="sldNum" sz="quarter" idx="5"/>
          </p:nvPr>
        </p:nvSpPr>
        <p:spPr>
          <a:noFill/>
        </p:spPr>
        <p:txBody>
          <a:bodyPr/>
          <a:lstStyle/>
          <a:p>
            <a:pPr defTabSz="942364"/>
            <a:fld id="{420B553F-D8E2-4073-A663-95243CAAF501}" type="slidenum">
              <a:rPr lang="en-US" smtClean="0"/>
              <a:pPr defTabSz="942364"/>
              <a:t>4</a:t>
            </a:fld>
            <a:endParaRPr lang="en-US" dirty="0" smtClean="0"/>
          </a:p>
        </p:txBody>
      </p:sp>
      <p:sp>
        <p:nvSpPr>
          <p:cNvPr id="63494" name="Rectangle 2"/>
          <p:cNvSpPr>
            <a:spLocks noGrp="1" noRot="1" noChangeAspect="1" noChangeArrowheads="1" noTextEdit="1"/>
          </p:cNvSpPr>
          <p:nvPr>
            <p:ph type="sldImg"/>
          </p:nvPr>
        </p:nvSpPr>
        <p:spPr>
          <a:xfrm>
            <a:off x="1262063" y="361950"/>
            <a:ext cx="4240212" cy="3179763"/>
          </a:xfrm>
          <a:ln/>
        </p:spPr>
      </p:sp>
      <p:sp>
        <p:nvSpPr>
          <p:cNvPr id="63495" name="Rectangle 3"/>
          <p:cNvSpPr>
            <a:spLocks noGrp="1" noChangeArrowheads="1"/>
          </p:cNvSpPr>
          <p:nvPr>
            <p:ph type="body" idx="1"/>
          </p:nvPr>
        </p:nvSpPr>
        <p:spPr>
          <a:noFill/>
          <a:ln/>
        </p:spPr>
        <p:txBody>
          <a:bodyPr/>
          <a:lstStyle/>
          <a:p>
            <a:pPr marL="189697" indent="-189697"/>
            <a:r>
              <a:rPr lang="en-US" dirty="0" smtClean="0"/>
              <a:t>To illustrate the importance of whether we can easily contract on detailed requirement, consider the impact of product design complexity.</a:t>
            </a:r>
          </a:p>
          <a:p>
            <a:pPr marL="189697" indent="-189697"/>
            <a:endParaRPr lang="en-US" dirty="0" smtClean="0"/>
          </a:p>
          <a:p>
            <a:pPr marL="189697" indent="-189697"/>
            <a:r>
              <a:rPr lang="en-US" dirty="0" smtClean="0"/>
              <a:t>Start by talking briefly about how products can be designed along a spectrum from modular to integral. The theory bit is that integral designs are more difficult to coordinate during product development (see attached slide). </a:t>
            </a:r>
          </a:p>
          <a:p>
            <a:pPr marL="647110" lvl="1" indent="-189697"/>
            <a:r>
              <a:rPr lang="en-US" i="1" dirty="0" smtClean="0"/>
              <a:t>Where do our cases fall?</a:t>
            </a:r>
          </a:p>
          <a:p>
            <a:pPr marL="647110" lvl="1" indent="-189697">
              <a:buFontTx/>
              <a:buAutoNum type="arabicPeriod"/>
            </a:pPr>
            <a:r>
              <a:rPr lang="en-US" dirty="0" smtClean="0"/>
              <a:t>Swatch, ACC (modular)</a:t>
            </a:r>
          </a:p>
          <a:p>
            <a:pPr marL="647110" lvl="1" indent="-189697">
              <a:buFontTx/>
              <a:buAutoNum type="arabicPeriod"/>
            </a:pPr>
            <a:r>
              <a:rPr lang="en-US" dirty="0" smtClean="0"/>
              <a:t>Harley (integral, to some extent b/c vibration, acoustics, look and feel are holistic)</a:t>
            </a:r>
          </a:p>
          <a:p>
            <a:pPr marL="647110" lvl="1" indent="-189697"/>
            <a:endParaRPr lang="en-US" dirty="0" smtClean="0"/>
          </a:p>
          <a:p>
            <a:pPr marL="189697" indent="-189697"/>
            <a:r>
              <a:rPr lang="en-US" dirty="0" smtClean="0"/>
              <a:t>Then, push the students a bit on Ford-Firestone before you show the quotes by saying the following: </a:t>
            </a:r>
          </a:p>
          <a:p>
            <a:pPr marL="647110" lvl="1" indent="-189697"/>
            <a:r>
              <a:rPr lang="en-US" i="1" dirty="0" smtClean="0"/>
              <a:t>How easy is it to outsource even a totally modular component like a tire</a:t>
            </a:r>
            <a:r>
              <a:rPr lang="en-US" dirty="0" smtClean="0"/>
              <a:t>? </a:t>
            </a:r>
          </a:p>
          <a:p>
            <a:pPr marL="647110" lvl="1" indent="-189697"/>
            <a:r>
              <a:rPr lang="en-US" dirty="0" smtClean="0"/>
              <a:t>Even in this case, where the tire just needs to meet max-min inflation and the body meets max-min weight, the failure is caused by the interaction of a tire at min inflation with a body at max in the exact right temperature and road condition. </a:t>
            </a:r>
          </a:p>
          <a:p>
            <a:pPr marL="189697" indent="-189697"/>
            <a:endParaRPr lang="en-US" dirty="0" smtClean="0"/>
          </a:p>
          <a:p>
            <a:pPr marL="189697" indent="-189697"/>
            <a:r>
              <a:rPr lang="en-US" dirty="0" smtClean="0"/>
              <a:t>Now show the quotes. The point is that the failure results from interactions between systems, and it is very difficult to write a contract to ensure that separate parties work to ensure cross-system coordination. </a:t>
            </a:r>
          </a:p>
          <a:p>
            <a:pPr marL="189697" indent="-189697"/>
            <a:endParaRPr lang="en-US" dirty="0" smtClean="0"/>
          </a:p>
          <a:p>
            <a:pPr marL="189697" indent="-189697"/>
            <a:r>
              <a:rPr lang="en-US" dirty="0" smtClean="0"/>
              <a:t>How to handle it? Now show the seat diagram</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r>
              <a:rPr lang="en-US" smtClean="0"/>
              <a:t>What are the advantages/disadvantages of these product architectures: from a product and an operations perspective?</a:t>
            </a:r>
          </a:p>
          <a:p>
            <a:endParaRPr lang="en-US" smtClean="0"/>
          </a:p>
          <a:p>
            <a:r>
              <a:rPr lang="en-US" b="1" smtClean="0"/>
              <a:t>Modular</a:t>
            </a:r>
          </a:p>
          <a:p>
            <a:r>
              <a:rPr lang="en-US" smtClean="0"/>
              <a:t>Product design is relatively easy to change</a:t>
            </a:r>
          </a:p>
          <a:p>
            <a:pPr>
              <a:buFontTx/>
              <a:buChar char="•"/>
            </a:pPr>
            <a:r>
              <a:rPr lang="en-US" smtClean="0"/>
              <a:t>Modules can be designed/changed independently as long as interface design not altered</a:t>
            </a:r>
          </a:p>
          <a:p>
            <a:r>
              <a:rPr lang="en-US" smtClean="0"/>
              <a:t>Product variety is possible even without flexible production processes</a:t>
            </a:r>
          </a:p>
          <a:p>
            <a:pPr>
              <a:buFontTx/>
              <a:buChar char="•"/>
            </a:pPr>
            <a:r>
              <a:rPr lang="en-US" smtClean="0"/>
              <a:t>Wide variety of products can be assembled from relatively small set of </a:t>
            </a:r>
            <a:r>
              <a:rPr lang="en-US" altLang="en-US" smtClean="0"/>
              <a:t>“</a:t>
            </a:r>
            <a:r>
              <a:rPr lang="en-US" smtClean="0"/>
              <a:t>building blocks</a:t>
            </a:r>
            <a:r>
              <a:rPr lang="en-US" altLang="en-US" smtClean="0"/>
              <a:t>”</a:t>
            </a:r>
            <a:r>
              <a:rPr lang="en-US" smtClean="0"/>
              <a:t> (modules)</a:t>
            </a:r>
          </a:p>
          <a:p>
            <a:r>
              <a:rPr lang="en-US" smtClean="0"/>
              <a:t>More difficult to optimize overall performance.  </a:t>
            </a:r>
          </a:p>
          <a:p>
            <a:pPr>
              <a:buFontTx/>
              <a:buChar char="•"/>
            </a:pPr>
            <a:r>
              <a:rPr lang="en-US" smtClean="0"/>
              <a:t>Strict division of functions into separate physical elements can lead to inefficiencies</a:t>
            </a:r>
          </a:p>
          <a:p>
            <a:endParaRPr lang="en-US" smtClean="0"/>
          </a:p>
          <a:p>
            <a:r>
              <a:rPr lang="en-US" b="1" smtClean="0"/>
              <a:t>Integral</a:t>
            </a:r>
          </a:p>
          <a:p>
            <a:r>
              <a:rPr lang="en-US" smtClean="0"/>
              <a:t>Product design is relatively complex to change</a:t>
            </a:r>
          </a:p>
          <a:p>
            <a:pPr>
              <a:buFontTx/>
              <a:buChar char="•"/>
            </a:pPr>
            <a:r>
              <a:rPr lang="en-US" smtClean="0"/>
              <a:t>Components cannot be designed/changed independently of other components due to interdependence</a:t>
            </a:r>
          </a:p>
          <a:p>
            <a:r>
              <a:rPr lang="en-US" smtClean="0"/>
              <a:t>Product variety not feasible without flexible production processes</a:t>
            </a:r>
          </a:p>
          <a:p>
            <a:r>
              <a:rPr lang="en-US" smtClean="0"/>
              <a:t>Easier to optimize overall performance (cost, weight, volume)</a:t>
            </a:r>
          </a:p>
          <a:p>
            <a:pPr>
              <a:buFontTx/>
              <a:buChar char="•"/>
            </a:pPr>
            <a:r>
              <a:rPr lang="en-US" smtClean="0"/>
              <a:t>E.g. integral wrench example: minimize cost by avoiding assembly, maximize strength for a given weight</a:t>
            </a:r>
          </a:p>
          <a:p>
            <a:endParaRPr lang="en-US" smtClean="0"/>
          </a:p>
          <a:p>
            <a:r>
              <a:rPr lang="en-US" b="1" smtClean="0"/>
              <a:t>Ops strategy</a:t>
            </a:r>
            <a:r>
              <a:rPr lang="en-US" smtClean="0"/>
              <a:t>: Modular targets the Flexibility dimension. Integral targets the cost dimension (for a given product, not a portfolio perspective) and quality (as measured by performance.)</a:t>
            </a:r>
          </a:p>
          <a:p>
            <a:endParaRPr lang="en-US" smtClean="0"/>
          </a:p>
        </p:txBody>
      </p:sp>
      <p:sp>
        <p:nvSpPr>
          <p:cNvPr id="43011" name="Slide Number Placeholder 3"/>
          <p:cNvSpPr>
            <a:spLocks noGrp="1"/>
          </p:cNvSpPr>
          <p:nvPr>
            <p:ph type="sldNum" sz="quarter" idx="5"/>
          </p:nvPr>
        </p:nvSpPr>
        <p:spPr>
          <a:noFill/>
        </p:spPr>
        <p:txBody>
          <a:bodyPr/>
          <a:lstStyle/>
          <a:p>
            <a:fld id="{656EBDC1-3707-4EBB-94B9-BA9721AF7786}" type="slidenum">
              <a:rPr lang="en-US"/>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42364"/>
            <a:r>
              <a:rPr lang="en-US" dirty="0" smtClean="0"/>
              <a:t>Operations Strategy/Sourcing &amp; Contracting</a:t>
            </a:r>
          </a:p>
        </p:txBody>
      </p:sp>
      <p:sp>
        <p:nvSpPr>
          <p:cNvPr id="64515" name="Rectangle 3"/>
          <p:cNvSpPr>
            <a:spLocks noGrp="1" noChangeArrowheads="1"/>
          </p:cNvSpPr>
          <p:nvPr>
            <p:ph type="dt" sz="quarter" idx="1"/>
          </p:nvPr>
        </p:nvSpPr>
        <p:spPr>
          <a:noFill/>
        </p:spPr>
        <p:txBody>
          <a:bodyPr/>
          <a:lstStyle/>
          <a:p>
            <a:pPr defTabSz="942364"/>
            <a:fld id="{D83ADCC6-D090-4F96-85B3-92CF3EAA80A9}" type="datetime1">
              <a:rPr lang="en-US" smtClean="0"/>
              <a:pPr defTabSz="942364"/>
              <a:t>3/8/2013</a:t>
            </a:fld>
            <a:endParaRPr lang="en-US" dirty="0" smtClean="0"/>
          </a:p>
        </p:txBody>
      </p:sp>
      <p:sp>
        <p:nvSpPr>
          <p:cNvPr id="64516" name="Rectangle 6"/>
          <p:cNvSpPr>
            <a:spLocks noGrp="1" noChangeArrowheads="1"/>
          </p:cNvSpPr>
          <p:nvPr>
            <p:ph type="ftr" sz="quarter" idx="4"/>
          </p:nvPr>
        </p:nvSpPr>
        <p:spPr>
          <a:noFill/>
        </p:spPr>
        <p:txBody>
          <a:bodyPr/>
          <a:lstStyle/>
          <a:p>
            <a:pPr defTabSz="942364"/>
            <a:r>
              <a:rPr lang="en-US" dirty="0" smtClean="0"/>
              <a:t>© Van Mieghem</a:t>
            </a:r>
          </a:p>
        </p:txBody>
      </p:sp>
      <p:sp>
        <p:nvSpPr>
          <p:cNvPr id="64517" name="Rectangle 7"/>
          <p:cNvSpPr>
            <a:spLocks noGrp="1" noChangeArrowheads="1"/>
          </p:cNvSpPr>
          <p:nvPr>
            <p:ph type="sldNum" sz="quarter" idx="5"/>
          </p:nvPr>
        </p:nvSpPr>
        <p:spPr>
          <a:noFill/>
        </p:spPr>
        <p:txBody>
          <a:bodyPr/>
          <a:lstStyle/>
          <a:p>
            <a:pPr defTabSz="942364"/>
            <a:fld id="{7BA5F1BC-823C-416E-BBA0-1BBF320DA538}" type="slidenum">
              <a:rPr lang="en-US" smtClean="0"/>
              <a:pPr defTabSz="942364"/>
              <a:t>6</a:t>
            </a:fld>
            <a:endParaRPr lang="en-US" dirty="0" smtClean="0"/>
          </a:p>
        </p:txBody>
      </p:sp>
      <p:sp>
        <p:nvSpPr>
          <p:cNvPr id="64518" name="Rectangle 2"/>
          <p:cNvSpPr>
            <a:spLocks noGrp="1" noRot="1" noChangeAspect="1" noChangeArrowheads="1" noTextEdit="1"/>
          </p:cNvSpPr>
          <p:nvPr>
            <p:ph type="sldImg"/>
          </p:nvPr>
        </p:nvSpPr>
        <p:spPr>
          <a:ln/>
        </p:spPr>
      </p:sp>
      <p:sp>
        <p:nvSpPr>
          <p:cNvPr id="64519" name="Rectangle 3"/>
          <p:cNvSpPr>
            <a:spLocks noGrp="1" noChangeArrowheads="1"/>
          </p:cNvSpPr>
          <p:nvPr>
            <p:ph type="body" idx="1"/>
          </p:nvPr>
        </p:nvSpPr>
        <p:spPr>
          <a:noFill/>
          <a:ln/>
        </p:spPr>
        <p:txBody>
          <a:bodyPr/>
          <a:lstStyle/>
          <a:p>
            <a:r>
              <a:rPr lang="en-US" smtClean="0"/>
              <a:t>Now show the quotes. The point is that the failure results from interactions between systems, and it is very difficult to write a contract to ensure that separate parties work to ensure cross-system coordination. </a:t>
            </a:r>
          </a:p>
          <a:p>
            <a:endParaRPr lang="en-US" smtClean="0"/>
          </a:p>
          <a:p>
            <a:r>
              <a:rPr lang="en-US" smtClean="0"/>
              <a:t>How to handle it? Now show the seat diagram.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a:noFill/>
        </p:spPr>
        <p:txBody>
          <a:bodyPr/>
          <a:lstStyle/>
          <a:p>
            <a:pPr defTabSz="942364"/>
            <a:r>
              <a:rPr lang="en-US" dirty="0" smtClean="0"/>
              <a:t>Operations Strategy/Sourcing &amp; Contracting</a:t>
            </a:r>
          </a:p>
        </p:txBody>
      </p:sp>
      <p:sp>
        <p:nvSpPr>
          <p:cNvPr id="65539" name="Rectangle 3"/>
          <p:cNvSpPr>
            <a:spLocks noGrp="1" noChangeArrowheads="1"/>
          </p:cNvSpPr>
          <p:nvPr>
            <p:ph type="dt" sz="quarter" idx="1"/>
          </p:nvPr>
        </p:nvSpPr>
        <p:spPr>
          <a:noFill/>
        </p:spPr>
        <p:txBody>
          <a:bodyPr/>
          <a:lstStyle/>
          <a:p>
            <a:pPr defTabSz="942364"/>
            <a:fld id="{5883A571-F83B-4238-A56E-DE8389823FAA}" type="datetime1">
              <a:rPr lang="en-US" smtClean="0"/>
              <a:pPr defTabSz="942364"/>
              <a:t>3/8/2013</a:t>
            </a:fld>
            <a:endParaRPr lang="en-US" dirty="0" smtClean="0"/>
          </a:p>
        </p:txBody>
      </p:sp>
      <p:sp>
        <p:nvSpPr>
          <p:cNvPr id="65540" name="Rectangle 6"/>
          <p:cNvSpPr>
            <a:spLocks noGrp="1" noChangeArrowheads="1"/>
          </p:cNvSpPr>
          <p:nvPr>
            <p:ph type="ftr" sz="quarter" idx="4"/>
          </p:nvPr>
        </p:nvSpPr>
        <p:spPr>
          <a:noFill/>
        </p:spPr>
        <p:txBody>
          <a:bodyPr/>
          <a:lstStyle/>
          <a:p>
            <a:pPr defTabSz="942364"/>
            <a:r>
              <a:rPr lang="en-US" dirty="0" smtClean="0"/>
              <a:t>© Van Mieghem</a:t>
            </a:r>
          </a:p>
        </p:txBody>
      </p:sp>
      <p:sp>
        <p:nvSpPr>
          <p:cNvPr id="65541" name="Rectangle 7"/>
          <p:cNvSpPr>
            <a:spLocks noGrp="1" noChangeArrowheads="1"/>
          </p:cNvSpPr>
          <p:nvPr>
            <p:ph type="sldNum" sz="quarter" idx="5"/>
          </p:nvPr>
        </p:nvSpPr>
        <p:spPr>
          <a:noFill/>
        </p:spPr>
        <p:txBody>
          <a:bodyPr/>
          <a:lstStyle/>
          <a:p>
            <a:pPr defTabSz="942364"/>
            <a:fld id="{A24EDF14-2369-4D05-A788-4CE5447B04F3}" type="slidenum">
              <a:rPr lang="en-US" smtClean="0"/>
              <a:pPr defTabSz="942364"/>
              <a:t>7</a:t>
            </a:fld>
            <a:endParaRPr lang="en-US" dirty="0" smtClean="0"/>
          </a:p>
        </p:txBody>
      </p:sp>
      <p:sp>
        <p:nvSpPr>
          <p:cNvPr id="65542" name="Rectangle 2"/>
          <p:cNvSpPr>
            <a:spLocks noGrp="1" noRot="1" noChangeAspect="1" noChangeArrowheads="1" noTextEdit="1"/>
          </p:cNvSpPr>
          <p:nvPr>
            <p:ph type="sldImg"/>
          </p:nvPr>
        </p:nvSpPr>
        <p:spPr>
          <a:ln/>
        </p:spPr>
      </p:sp>
      <p:sp>
        <p:nvSpPr>
          <p:cNvPr id="65543" name="Rectangle 3"/>
          <p:cNvSpPr>
            <a:spLocks noGrp="1" noChangeArrowheads="1"/>
          </p:cNvSpPr>
          <p:nvPr>
            <p:ph type="body" idx="1"/>
          </p:nvPr>
        </p:nvSpPr>
        <p:spPr>
          <a:noFill/>
          <a:ln/>
        </p:spPr>
        <p:txBody>
          <a:bodyPr/>
          <a:lstStyle/>
          <a:p>
            <a:pPr marL="189697" indent="-189697"/>
            <a:r>
              <a:rPr lang="en-US" dirty="0" smtClean="0"/>
              <a:t>How to handle it? Now show the seat diagram. The seat has become extremely complicated, with electric controls for lumbar, side airbag integration etc. All the car producers outsource the seat, with a big trend toward "interior complete" sourcing. This would be giving the seat, instrument panel and overhead (liner) to the same supplier to coordinate. On the other hand, Ford announced on Oct 13, 2003 that it had gone too far and is planning to bring product development for systems like seats back </a:t>
            </a:r>
            <a:r>
              <a:rPr lang="en-US" dirty="0" err="1" smtClean="0"/>
              <a:t>inhouse</a:t>
            </a:r>
            <a:r>
              <a:rPr lang="en-US" dirty="0" smtClean="0"/>
              <a:t>. </a:t>
            </a:r>
          </a:p>
          <a:p>
            <a:pPr marL="189697" indent="-189697"/>
            <a:r>
              <a:rPr lang="en-US" dirty="0" smtClean="0"/>
              <a:t>The key issues are: </a:t>
            </a:r>
          </a:p>
          <a:p>
            <a:pPr marL="189697" indent="-189697">
              <a:buFontTx/>
              <a:buAutoNum type="arabicPeriod"/>
            </a:pPr>
            <a:r>
              <a:rPr lang="en-US" dirty="0" smtClean="0"/>
              <a:t>which party is better prepared to coordinate product development, </a:t>
            </a:r>
          </a:p>
          <a:p>
            <a:pPr marL="189697" indent="-189697">
              <a:buFontTx/>
              <a:buAutoNum type="arabicPeriod"/>
            </a:pPr>
            <a:r>
              <a:rPr lang="en-US" dirty="0" smtClean="0"/>
              <a:t>how do you write the contract, </a:t>
            </a:r>
          </a:p>
          <a:p>
            <a:pPr marL="189697" indent="-189697">
              <a:buFontTx/>
              <a:buAutoNum type="arabicPeriod"/>
            </a:pPr>
            <a:r>
              <a:rPr lang="en-US" dirty="0" smtClean="0"/>
              <a:t>should designs be changed to facilitate outsourcing? </a:t>
            </a:r>
          </a:p>
          <a:p>
            <a:pPr marL="189697" indent="-189697"/>
            <a:r>
              <a:rPr lang="en-US" dirty="0" smtClean="0"/>
              <a:t>I would let the students discuss the contracting and design issues here.</a:t>
            </a:r>
          </a:p>
          <a:p>
            <a:pPr marL="189697" indent="-189697"/>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smtClean="0"/>
              <a:t>Operations Strategy/Sourcing &amp; Contracting</a:t>
            </a:r>
            <a:endParaRPr lang="en-US"/>
          </a:p>
        </p:txBody>
      </p:sp>
      <p:sp>
        <p:nvSpPr>
          <p:cNvPr id="5" name="Date Placeholder 4"/>
          <p:cNvSpPr>
            <a:spLocks noGrp="1"/>
          </p:cNvSpPr>
          <p:nvPr>
            <p:ph type="dt" idx="11"/>
          </p:nvPr>
        </p:nvSpPr>
        <p:spPr/>
        <p:txBody>
          <a:bodyPr/>
          <a:lstStyle/>
          <a:p>
            <a:pPr>
              <a:defRPr/>
            </a:pPr>
            <a:fld id="{30C1B3A0-1F51-9A48-A1BE-95E785E6CA17}" type="datetime1">
              <a:rPr lang="en-US" smtClean="0"/>
              <a:pPr>
                <a:defRPr/>
              </a:pPr>
              <a:t>3/8/2013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A01BBCF5-134F-794A-9C0B-3165FF5E7048}" type="slidenum">
              <a:rPr lang="en-US" smtClean="0"/>
              <a:pPr>
                <a:defRPr/>
              </a:pPr>
              <a:t>9</a:t>
            </a:fld>
            <a:endParaRPr lang="en-US"/>
          </a:p>
        </p:txBody>
      </p:sp>
    </p:spTree>
    <p:extLst>
      <p:ext uri="{BB962C8B-B14F-4D97-AF65-F5344CB8AC3E}">
        <p14:creationId xmlns:p14="http://schemas.microsoft.com/office/powerpoint/2010/main" xmlns="" val="3351873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Interview with Jeff, our graduate:</a:t>
            </a:r>
          </a:p>
          <a:p>
            <a:r>
              <a:rPr lang="en-US" dirty="0" smtClean="0"/>
              <a:t>http://www.ibm.com/developerworks/podcast/dwi/cm-int051309.mp3</a:t>
            </a:r>
          </a:p>
          <a:p>
            <a:endParaRPr lang="en-US" dirty="0"/>
          </a:p>
        </p:txBody>
      </p:sp>
      <p:sp>
        <p:nvSpPr>
          <p:cNvPr id="4" name="Header Placeholder 3"/>
          <p:cNvSpPr>
            <a:spLocks noGrp="1"/>
          </p:cNvSpPr>
          <p:nvPr>
            <p:ph type="hdr" sz="quarter" idx="10"/>
          </p:nvPr>
        </p:nvSpPr>
        <p:spPr/>
        <p:txBody>
          <a:bodyPr/>
          <a:lstStyle/>
          <a:p>
            <a:pPr>
              <a:defRPr/>
            </a:pPr>
            <a:r>
              <a:rPr lang="en-US" smtClean="0"/>
              <a:t>Operations Strategy/Sourcing &amp; Contracting</a:t>
            </a:r>
            <a:endParaRPr lang="en-US"/>
          </a:p>
        </p:txBody>
      </p:sp>
      <p:sp>
        <p:nvSpPr>
          <p:cNvPr id="5" name="Date Placeholder 4"/>
          <p:cNvSpPr>
            <a:spLocks noGrp="1"/>
          </p:cNvSpPr>
          <p:nvPr>
            <p:ph type="dt" idx="11"/>
          </p:nvPr>
        </p:nvSpPr>
        <p:spPr/>
        <p:txBody>
          <a:bodyPr/>
          <a:lstStyle/>
          <a:p>
            <a:pPr>
              <a:defRPr/>
            </a:pPr>
            <a:fld id="{1A52AE3F-3070-4FDD-863B-E48987BE482B}" type="datetime1">
              <a:rPr lang="en-US" smtClean="0"/>
              <a:pPr>
                <a:defRPr/>
              </a:pPr>
              <a:t>3/8/2013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D588EE2E-55AE-4C3D-BD58-67509B023CC0}" type="slidenum">
              <a:rPr lang="en-US" smtClean="0"/>
              <a:pPr>
                <a:defRPr/>
              </a:pPr>
              <a:t>12</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a:noFill/>
        </p:spPr>
        <p:txBody>
          <a:bodyPr/>
          <a:lstStyle/>
          <a:p>
            <a:pPr defTabSz="942364"/>
            <a:r>
              <a:rPr lang="en-US" dirty="0" smtClean="0"/>
              <a:t>Operations Strategy/Sourcing &amp; Contracting</a:t>
            </a:r>
          </a:p>
        </p:txBody>
      </p:sp>
      <p:sp>
        <p:nvSpPr>
          <p:cNvPr id="56323" name="Rectangle 3"/>
          <p:cNvSpPr>
            <a:spLocks noGrp="1" noChangeArrowheads="1"/>
          </p:cNvSpPr>
          <p:nvPr>
            <p:ph type="dt" sz="quarter" idx="1"/>
          </p:nvPr>
        </p:nvSpPr>
        <p:spPr>
          <a:noFill/>
        </p:spPr>
        <p:txBody>
          <a:bodyPr/>
          <a:lstStyle/>
          <a:p>
            <a:pPr defTabSz="942364"/>
            <a:fld id="{8BB2BA7A-D0AE-4D9F-BE8C-6EE5765ECA7E}" type="datetime1">
              <a:rPr lang="en-US" smtClean="0"/>
              <a:pPr defTabSz="942364"/>
              <a:t>3/8/2013</a:t>
            </a:fld>
            <a:endParaRPr lang="en-US" dirty="0" smtClean="0"/>
          </a:p>
        </p:txBody>
      </p:sp>
      <p:sp>
        <p:nvSpPr>
          <p:cNvPr id="56324" name="Rectangle 6"/>
          <p:cNvSpPr>
            <a:spLocks noGrp="1" noChangeArrowheads="1"/>
          </p:cNvSpPr>
          <p:nvPr>
            <p:ph type="ftr" sz="quarter" idx="4"/>
          </p:nvPr>
        </p:nvSpPr>
        <p:spPr>
          <a:noFill/>
        </p:spPr>
        <p:txBody>
          <a:bodyPr/>
          <a:lstStyle/>
          <a:p>
            <a:pPr defTabSz="942364"/>
            <a:r>
              <a:rPr lang="en-US" dirty="0" smtClean="0"/>
              <a:t>© Van Mieghem</a:t>
            </a:r>
          </a:p>
        </p:txBody>
      </p:sp>
      <p:sp>
        <p:nvSpPr>
          <p:cNvPr id="56325" name="Rectangle 7"/>
          <p:cNvSpPr>
            <a:spLocks noGrp="1" noChangeArrowheads="1"/>
          </p:cNvSpPr>
          <p:nvPr>
            <p:ph type="sldNum" sz="quarter" idx="5"/>
          </p:nvPr>
        </p:nvSpPr>
        <p:spPr>
          <a:noFill/>
        </p:spPr>
        <p:txBody>
          <a:bodyPr/>
          <a:lstStyle/>
          <a:p>
            <a:pPr defTabSz="942364"/>
            <a:fld id="{957E3673-8FED-4F34-B42E-28CEBDA0BD92}" type="slidenum">
              <a:rPr lang="en-US" smtClean="0"/>
              <a:pPr defTabSz="942364"/>
              <a:t>16</a:t>
            </a:fld>
            <a:endParaRPr lang="en-US" dirty="0" smtClean="0"/>
          </a:p>
        </p:txBody>
      </p:sp>
      <p:sp>
        <p:nvSpPr>
          <p:cNvPr id="56326" name="Rectangle 2"/>
          <p:cNvSpPr>
            <a:spLocks noGrp="1" noRot="1" noChangeAspect="1" noChangeArrowheads="1" noTextEdit="1"/>
          </p:cNvSpPr>
          <p:nvPr>
            <p:ph type="sldImg"/>
          </p:nvPr>
        </p:nvSpPr>
        <p:spPr>
          <a:ln/>
        </p:spPr>
      </p:sp>
      <p:sp>
        <p:nvSpPr>
          <p:cNvPr id="56327" name="Rectangle 3"/>
          <p:cNvSpPr>
            <a:spLocks noGrp="1" noChangeArrowheads="1"/>
          </p:cNvSpPr>
          <p:nvPr>
            <p:ph type="body" idx="1"/>
          </p:nvPr>
        </p:nvSpPr>
        <p:spPr>
          <a:noFill/>
          <a:ln/>
        </p:spPr>
        <p:txBody>
          <a:bodyPr/>
          <a:lstStyle/>
          <a:p>
            <a:pPr marL="189697" indent="-189697"/>
            <a:r>
              <a:rPr lang="en-US" dirty="0" smtClean="0"/>
              <a:t>Examples:</a:t>
            </a:r>
          </a:p>
          <a:p>
            <a:pPr marL="189697" indent="-189697">
              <a:buFontTx/>
              <a:buAutoNum type="arabicPeriod"/>
            </a:pPr>
            <a:r>
              <a:rPr lang="en-US" dirty="0" smtClean="0"/>
              <a:t>unleveraged purchasing: buying office supplies</a:t>
            </a:r>
          </a:p>
          <a:p>
            <a:pPr marL="189697" indent="-189697">
              <a:buFontTx/>
              <a:buAutoNum type="arabicPeriod"/>
            </a:pPr>
            <a:r>
              <a:rPr lang="en-US" dirty="0" smtClean="0"/>
              <a:t>Darwinian rivalry: Lopez at GM</a:t>
            </a:r>
          </a:p>
          <a:p>
            <a:pPr marL="189697" indent="-189697">
              <a:buFontTx/>
              <a:buAutoNum type="arabicPeriod"/>
            </a:pPr>
            <a:r>
              <a:rPr lang="en-US" dirty="0" smtClean="0"/>
              <a:t>trust-based partnership: Kellogg w/partner schools; Nissan before the arrival of Carlos </a:t>
            </a:r>
            <a:r>
              <a:rPr lang="en-US" dirty="0" err="1" smtClean="0"/>
              <a:t>Ghosn</a:t>
            </a:r>
            <a:r>
              <a:rPr lang="en-US" dirty="0" smtClean="0"/>
              <a:t>. (there was fear of upsetting a supplier/partner.); JVM with Bertsimas (v. Prentice Hall)</a:t>
            </a:r>
          </a:p>
          <a:p>
            <a:pPr marL="189697" indent="-189697">
              <a:buFontTx/>
              <a:buAutoNum type="arabicPeriod"/>
            </a:pPr>
            <a:r>
              <a:rPr lang="en-US" dirty="0" smtClean="0"/>
              <a:t>balanced sourcing: Sun</a:t>
            </a:r>
          </a:p>
          <a:p>
            <a:pPr marL="189697" indent="-189697">
              <a:buFontTx/>
              <a:buAutoNum type="arabicPeriod"/>
            </a:pPr>
            <a:endParaRPr lang="en-US" dirty="0" smtClean="0"/>
          </a:p>
          <a:p>
            <a:pPr marL="189697" indent="-189697"/>
            <a:r>
              <a:rPr lang="en-US" dirty="0" smtClean="0"/>
              <a:t>How do we get to balanced sourcing?  </a:t>
            </a:r>
          </a:p>
          <a:p>
            <a:pPr marL="189697" indent="-189697">
              <a:buFontTx/>
              <a:buChar char="•"/>
            </a:pPr>
            <a:r>
              <a:rPr lang="en-US" dirty="0" smtClean="0"/>
              <a:t>This clearly presumes good make/buy decision analysis (framework), but then predominantly is about good SRM, a relatively new term.</a:t>
            </a:r>
          </a:p>
          <a:p>
            <a:pPr marL="189697" indent="-189697">
              <a:buFontTx/>
              <a:buChar char="•"/>
            </a:pPr>
            <a:r>
              <a:rPr lang="en-US" dirty="0" smtClean="0"/>
              <a:t>Some actions are summarized on my old “relationship” slide: Supply partnerships require</a:t>
            </a:r>
          </a:p>
          <a:p>
            <a:pPr marL="647110" lvl="1" indent="-189697">
              <a:buFontTx/>
              <a:buChar char="•"/>
            </a:pPr>
            <a:r>
              <a:rPr lang="en-US" dirty="0" smtClean="0"/>
              <a:t>Closeness (intimacy) &amp; trust</a:t>
            </a:r>
          </a:p>
          <a:p>
            <a:pPr marL="647110" lvl="1" indent="-189697">
              <a:buFontTx/>
              <a:buChar char="•"/>
            </a:pPr>
            <a:r>
              <a:rPr lang="en-US" dirty="0" smtClean="0"/>
              <a:t>Long term expectations (but not necessarily permanent)</a:t>
            </a:r>
          </a:p>
          <a:p>
            <a:pPr marL="647110" lvl="1" indent="-189697">
              <a:buFontTx/>
              <a:buChar char="•"/>
            </a:pPr>
            <a:r>
              <a:rPr lang="en-US" dirty="0" smtClean="0"/>
              <a:t>Joint learning, problem solving, and coordination of activities (Need information transparency)</a:t>
            </a:r>
          </a:p>
          <a:p>
            <a:pPr marL="647110" lvl="1" indent="-189697">
              <a:buFontTx/>
              <a:buChar char="•"/>
            </a:pPr>
            <a:r>
              <a:rPr lang="en-US" dirty="0" smtClean="0"/>
              <a:t>Share gains</a:t>
            </a:r>
          </a:p>
          <a:p>
            <a:pPr marL="647110" lvl="1" indent="-189697">
              <a:buFontTx/>
              <a:buChar char="•"/>
            </a:pPr>
            <a:r>
              <a:rPr lang="en-US" b="1" dirty="0" smtClean="0"/>
              <a:t>FEW </a:t>
            </a:r>
            <a:r>
              <a:rPr lang="en-US" dirty="0" smtClean="0"/>
              <a:t>relationships: To maintain intimacy; </a:t>
            </a:r>
            <a:r>
              <a:rPr lang="en-US" b="1" dirty="0" smtClean="0"/>
              <a:t>Not </a:t>
            </a:r>
            <a:r>
              <a:rPr lang="en-US" dirty="0" smtClean="0"/>
              <a:t>necessarily </a:t>
            </a:r>
            <a:r>
              <a:rPr lang="en-US" i="1" dirty="0" smtClean="0"/>
              <a:t>single sourcing </a:t>
            </a:r>
            <a:r>
              <a:rPr lang="en-US" dirty="0" smtClean="0"/>
              <a:t>by buyer or </a:t>
            </a:r>
            <a:r>
              <a:rPr lang="en-US" i="1" dirty="0" smtClean="0"/>
              <a:t>exclusivity </a:t>
            </a:r>
            <a:r>
              <a:rPr lang="en-US" dirty="0" smtClean="0"/>
              <a:t>by supplier</a:t>
            </a:r>
          </a:p>
          <a:p>
            <a:pPr marL="647110" lvl="1" indent="-189697">
              <a:buFontTx/>
              <a:buChar char="•"/>
            </a:pPr>
            <a:r>
              <a:rPr lang="en-US" b="1" dirty="0" smtClean="0"/>
              <a:t>DEDICATED </a:t>
            </a:r>
            <a:r>
              <a:rPr lang="en-US" dirty="0" smtClean="0"/>
              <a:t>assets (asset specificity): To demonstrate commitment to partnership</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First discuss a little the nature of the chose</a:t>
            </a:r>
            <a:r>
              <a:rPr lang="en-US" baseline="0" dirty="0" smtClean="0"/>
              <a:t>n network configurations:</a:t>
            </a:r>
          </a:p>
          <a:p>
            <a:pPr marL="218290" indent="-218290">
              <a:buAutoNum type="arabicPeriod"/>
            </a:pPr>
            <a:r>
              <a:rPr lang="en-US" baseline="0" dirty="0" smtClean="0"/>
              <a:t>Every team invested in China.</a:t>
            </a:r>
          </a:p>
          <a:p>
            <a:pPr marL="218290" indent="-218290">
              <a:buAutoNum type="arabicPeriod"/>
            </a:pPr>
            <a:r>
              <a:rPr lang="en-US" baseline="0" dirty="0" smtClean="0"/>
              <a:t>Every team invested in at least two plants: about 1/3 in two plants; 1/3 in three; and the rest in more.</a:t>
            </a:r>
          </a:p>
          <a:p>
            <a:pPr marL="654870" lvl="1" indent="-218290">
              <a:buAutoNum type="arabicPeriod"/>
            </a:pPr>
            <a:r>
              <a:rPr lang="en-US" baseline="0" dirty="0" smtClean="0"/>
              <a:t>11 out of 15 teams invested in India.</a:t>
            </a:r>
            <a:endParaRPr lang="en-US" dirty="0" smtClean="0"/>
          </a:p>
          <a:p>
            <a:endParaRPr lang="en-US" dirty="0" smtClean="0"/>
          </a:p>
          <a:p>
            <a:endParaRPr lang="en-US" dirty="0" smtClean="0"/>
          </a:p>
          <a:p>
            <a:r>
              <a:rPr lang="en-US" dirty="0" smtClean="0"/>
              <a:t>Note:</a:t>
            </a:r>
          </a:p>
          <a:p>
            <a:pPr marL="218290" indent="-218290">
              <a:buAutoNum type="arabicPeriod"/>
            </a:pPr>
            <a:r>
              <a:rPr lang="en-US" dirty="0" smtClean="0"/>
              <a:t>The winner for this sample is</a:t>
            </a:r>
            <a:r>
              <a:rPr lang="en-US" baseline="0" dirty="0" smtClean="0"/>
              <a:t> group 23.  </a:t>
            </a:r>
            <a:r>
              <a:rPr lang="en-US" i="1" baseline="0" dirty="0" smtClean="0"/>
              <a:t>Ask what their network was (China (475)  -&gt; U,B,C. India (145)  -&gt; I,R) and why.</a:t>
            </a:r>
          </a:p>
          <a:p>
            <a:pPr marL="218290" indent="-218290">
              <a:buAutoNum type="arabicPeriod"/>
            </a:pPr>
            <a:r>
              <a:rPr lang="en-US" i="1" baseline="0" dirty="0" smtClean="0"/>
              <a:t>Also ask group 2.  I know that group 3 is chaining.</a:t>
            </a:r>
            <a:endParaRPr lang="en-US" dirty="0" smtClean="0"/>
          </a:p>
          <a:p>
            <a:pPr marL="218290" indent="-218290">
              <a:buAutoNum type="arabicPeriod"/>
            </a:pPr>
            <a:r>
              <a:rPr lang="en-US" dirty="0" smtClean="0"/>
              <a:t>Only two groups either</a:t>
            </a:r>
            <a:r>
              <a:rPr lang="en-US" baseline="0" dirty="0" smtClean="0"/>
              <a:t> did optimal allocations (i.e., using an LP) for their given capacity portfolio, or calculate profits correctly. All other groups were 2 to 6% off.  </a:t>
            </a:r>
            <a:r>
              <a:rPr lang="en-US" i="1" baseline="0" dirty="0" smtClean="0"/>
              <a:t>Why?</a:t>
            </a:r>
          </a:p>
          <a:p>
            <a:pPr lvl="1"/>
            <a:r>
              <a:rPr lang="en-US" dirty="0" smtClean="0"/>
              <a:t>Potential reason for the difference: the allocation rule (which may not be the optimal one). I looked at their ways of allocating production, there are basically 3 strategies: </a:t>
            </a:r>
          </a:p>
          <a:p>
            <a:pPr lvl="1"/>
            <a:r>
              <a:rPr lang="en-US" dirty="0" smtClean="0"/>
              <a:t>(1) Based on the capacity cost in each plant, assign priority to the one with the lower cost</a:t>
            </a:r>
          </a:p>
          <a:p>
            <a:pPr lvl="1"/>
            <a:r>
              <a:rPr lang="en-US" dirty="0" smtClean="0"/>
              <a:t>(2) Based on the margin contribution to the revenue in each quarter, assign priority to the one with the largest contribution</a:t>
            </a:r>
          </a:p>
          <a:p>
            <a:pPr lvl="1"/>
            <a:r>
              <a:rPr lang="en-US" dirty="0" smtClean="0"/>
              <a:t>(3) Based on nothing.. which means for example, U.S. serves U,B,R. Then the priority will be U,B,R with no reason.</a:t>
            </a:r>
          </a:p>
          <a:p>
            <a:pPr marL="654870" lvl="1" indent="-218290">
              <a:buAutoNum type="arabicPeriod"/>
            </a:pPr>
            <a:endParaRPr lang="en-US" baseline="0" dirty="0" smtClean="0"/>
          </a:p>
          <a:p>
            <a:pPr marL="218290" indent="-218290">
              <a:buAutoNum type="arabicPeriod"/>
            </a:pPr>
            <a:r>
              <a:rPr lang="en-US" baseline="0" dirty="0" smtClean="0"/>
              <a:t>This is for the given demand sample.  So this raises the question: which networks got lucky, which didn’t?  </a:t>
            </a:r>
          </a:p>
          <a:p>
            <a:pPr marL="654870" lvl="1" indent="-218290">
              <a:buAutoNum type="arabicPeriod"/>
            </a:pPr>
            <a:r>
              <a:rPr lang="en-US" baseline="0" dirty="0" smtClean="0"/>
              <a:t>It turns out groups 23 and 24 got very lucky.  22 got unlucky.  The rest was pretty representative.</a:t>
            </a:r>
          </a:p>
          <a:p>
            <a:pPr marL="654870" lvl="1" indent="-218290">
              <a:buAutoNum type="arabicPeriod"/>
            </a:pPr>
            <a:r>
              <a:rPr lang="en-US" baseline="0" dirty="0" smtClean="0"/>
              <a:t>Remember: to make decisions when you are facing uncertainty, you always run the risk ex-post that you got a “bad” or “good” sample.  You don’t want to base decisions focusing on either one; rather, you want to take a robust approach.  A risk-neutral firm should maximize E(NPV) &gt; next slide.</a:t>
            </a:r>
            <a:endParaRPr lang="en-US" dirty="0"/>
          </a:p>
        </p:txBody>
      </p:sp>
      <p:sp>
        <p:nvSpPr>
          <p:cNvPr id="4" name="Header Placeholder 3"/>
          <p:cNvSpPr>
            <a:spLocks noGrp="1"/>
          </p:cNvSpPr>
          <p:nvPr>
            <p:ph type="hdr" sz="quarter" idx="10"/>
          </p:nvPr>
        </p:nvSpPr>
        <p:spPr/>
        <p:txBody>
          <a:bodyPr/>
          <a:lstStyle/>
          <a:p>
            <a:pPr>
              <a:defRPr/>
            </a:pPr>
            <a:r>
              <a:rPr lang="en-US" smtClean="0"/>
              <a:t>OPNS454 Week 9: Improvement and Innovation</a:t>
            </a:r>
            <a:endParaRPr lang="en-US"/>
          </a:p>
        </p:txBody>
      </p:sp>
      <p:sp>
        <p:nvSpPr>
          <p:cNvPr id="5" name="Date Placeholder 4"/>
          <p:cNvSpPr>
            <a:spLocks noGrp="1"/>
          </p:cNvSpPr>
          <p:nvPr>
            <p:ph type="dt" idx="11"/>
          </p:nvPr>
        </p:nvSpPr>
        <p:spPr/>
        <p:txBody>
          <a:bodyPr/>
          <a:lstStyle/>
          <a:p>
            <a:pPr>
              <a:defRPr/>
            </a:pPr>
            <a:fld id="{1F3C02A6-BD56-4C6B-96C6-37CC5F8E55F1}" type="datetime1">
              <a:rPr lang="en-US" smtClean="0"/>
              <a:pPr>
                <a:defRPr/>
              </a:pPr>
              <a:t>3/8/2013</a:t>
            </a:fld>
            <a:endParaRPr lang="en-US"/>
          </a:p>
        </p:txBody>
      </p:sp>
      <p:sp>
        <p:nvSpPr>
          <p:cNvPr id="6" name="Footer Placeholder 5"/>
          <p:cNvSpPr>
            <a:spLocks noGrp="1"/>
          </p:cNvSpPr>
          <p:nvPr>
            <p:ph type="ftr" sz="quarter" idx="12"/>
          </p:nvPr>
        </p:nvSpPr>
        <p:spPr/>
        <p:txBody>
          <a:bodyPr/>
          <a:lstStyle/>
          <a:p>
            <a:pPr>
              <a:defRPr/>
            </a:pPr>
            <a:r>
              <a:rPr lang="en-US" smtClean="0"/>
              <a:t>OPNS454   © Van Mieghem</a:t>
            </a:r>
            <a:endParaRPr lang="en-US"/>
          </a:p>
        </p:txBody>
      </p:sp>
      <p:sp>
        <p:nvSpPr>
          <p:cNvPr id="7" name="Slide Number Placeholder 6"/>
          <p:cNvSpPr>
            <a:spLocks noGrp="1"/>
          </p:cNvSpPr>
          <p:nvPr>
            <p:ph type="sldNum" sz="quarter" idx="13"/>
          </p:nvPr>
        </p:nvSpPr>
        <p:spPr/>
        <p:txBody>
          <a:bodyPr/>
          <a:lstStyle/>
          <a:p>
            <a:pPr>
              <a:defRPr/>
            </a:pPr>
            <a:fld id="{5B8AE1A4-7F09-45E4-A651-E4D9F1245998}" type="slidenum">
              <a:rPr lang="en-US" smtClean="0"/>
              <a:pPr>
                <a:defRPr/>
              </a:pPr>
              <a:t>18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9"/>
          <p:cNvSpPr>
            <a:spLocks noChangeArrowheads="1"/>
          </p:cNvSpPr>
          <p:nvPr userDrawn="1"/>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43293E56-D745-440A-9355-DF2B0AC1BB3C}"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6" name="Rectangle 10"/>
          <p:cNvSpPr>
            <a:spLocks noChangeArrowheads="1"/>
          </p:cNvSpPr>
          <p:nvPr userDrawn="1"/>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7" name="Rectangle 11"/>
          <p:cNvSpPr>
            <a:spLocks noChangeArrowheads="1"/>
          </p:cNvSpPr>
          <p:nvPr userDrawn="1"/>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372742"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7274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595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595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30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6613" y="1114425"/>
            <a:ext cx="4038600" cy="5453063"/>
          </a:xfrm>
        </p:spPr>
        <p:txBody>
          <a:bodyPr/>
          <a:lstStyle/>
          <a:p>
            <a:pPr lvl="0"/>
            <a:endParaRPr lang="en-US" noProof="0"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916363"/>
            <a:ext cx="8229600" cy="2651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Slide Number Placeholder 4"/>
          <p:cNvSpPr>
            <a:spLocks noGrp="1"/>
          </p:cNvSpPr>
          <p:nvPr>
            <p:ph type="sldNum" sz="quarter" idx="11"/>
          </p:nvPr>
        </p:nvSpPr>
        <p:spPr>
          <a:xfrm>
            <a:off x="6921500" y="6572250"/>
            <a:ext cx="2133600" cy="234950"/>
          </a:xfrm>
          <a:prstGeom prst="rect">
            <a:avLst/>
          </a:prstGeom>
        </p:spPr>
        <p:txBody>
          <a:bodyPr/>
          <a:lstStyle>
            <a:lvl1pPr>
              <a:defRPr/>
            </a:lvl1pPr>
          </a:lstStyle>
          <a:p>
            <a:pPr>
              <a:defRPr/>
            </a:pPr>
            <a:fld id="{9E350160-6AA3-4D2C-B7B2-A0BEC35750D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grpSp>
        <p:nvGrpSpPr>
          <p:cNvPr id="2" name="McK Title Elements"/>
          <p:cNvGrpSpPr>
            <a:grpSpLocks/>
          </p:cNvGrpSpPr>
          <p:nvPr>
            <p:custDataLst>
              <p:tags r:id="rId1"/>
            </p:custDataLst>
          </p:nvPr>
        </p:nvGrpSpPr>
        <p:grpSpPr bwMode="auto">
          <a:xfrm>
            <a:off x="2897188" y="2333625"/>
            <a:ext cx="4570412" cy="4017963"/>
            <a:chOff x="2007" y="1666"/>
            <a:chExt cx="3167" cy="2869"/>
          </a:xfrm>
        </p:grpSpPr>
        <p:sp>
          <p:nvSpPr>
            <p:cNvPr id="5" name="McK Confidential" hidden="1"/>
            <p:cNvSpPr>
              <a:spLocks noChangeArrowheads="1"/>
            </p:cNvSpPr>
            <p:nvPr/>
          </p:nvSpPr>
          <p:spPr bwMode="auto">
            <a:xfrm>
              <a:off x="2007" y="1666"/>
              <a:ext cx="1762" cy="143"/>
            </a:xfrm>
            <a:prstGeom prst="rect">
              <a:avLst/>
            </a:prstGeom>
            <a:noFill/>
            <a:ln w="9525">
              <a:noFill/>
              <a:miter lim="800000"/>
              <a:headEnd/>
              <a:tailEnd/>
            </a:ln>
          </p:spPr>
          <p:txBody>
            <a:bodyPr lIns="0" tIns="0" rIns="0" bIns="0">
              <a:spAutoFit/>
            </a:bodyPr>
            <a:lstStyle/>
            <a:p>
              <a:pPr defTabSz="995363" eaLnBrk="0" hangingPunct="0"/>
              <a:r>
                <a:rPr lang="en-US" sz="1300">
                  <a:solidFill>
                    <a:srgbClr val="000000"/>
                  </a:solidFill>
                  <a:latin typeface="Arial" pitchFamily="34" charset="0"/>
                </a:rPr>
                <a:t>CONFIDENTIAL</a:t>
              </a:r>
            </a:p>
          </p:txBody>
        </p:sp>
        <p:sp>
          <p:nvSpPr>
            <p:cNvPr id="6" name="McK Disclaimer" hidden="1"/>
            <p:cNvSpPr>
              <a:spLocks noChangeArrowheads="1"/>
            </p:cNvSpPr>
            <p:nvPr>
              <p:custDataLst>
                <p:tags r:id="rId2"/>
              </p:custDataLst>
            </p:nvPr>
          </p:nvSpPr>
          <p:spPr bwMode="auto">
            <a:xfrm>
              <a:off x="2007" y="4096"/>
              <a:ext cx="2303" cy="439"/>
            </a:xfrm>
            <a:prstGeom prst="rect">
              <a:avLst/>
            </a:prstGeom>
            <a:noFill/>
            <a:ln w="9525">
              <a:noFill/>
              <a:miter lim="800000"/>
              <a:headEnd/>
              <a:tailEnd/>
            </a:ln>
          </p:spPr>
          <p:txBody>
            <a:bodyPr lIns="0" tIns="0" rIns="0" bIns="0">
              <a:spAutoFit/>
            </a:bodyPr>
            <a:lstStyle/>
            <a:p>
              <a:pPr defTabSz="995363" eaLnBrk="0" hangingPunct="0"/>
              <a:r>
                <a:rPr lang="en-US" sz="800">
                  <a:solidFill>
                    <a:srgbClr val="000000"/>
                  </a:solidFill>
                  <a:latin typeface="Arial" pitchFamily="34" charset="0"/>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sp>
          <p:nvSpPr>
            <p:cNvPr id="7" name="McK Document" hidden="1"/>
            <p:cNvSpPr>
              <a:spLocks noChangeArrowheads="1"/>
            </p:cNvSpPr>
            <p:nvPr/>
          </p:nvSpPr>
          <p:spPr bwMode="auto">
            <a:xfrm>
              <a:off x="2007" y="3372"/>
              <a:ext cx="3167" cy="134"/>
            </a:xfrm>
            <a:prstGeom prst="rect">
              <a:avLst/>
            </a:prstGeom>
            <a:noFill/>
            <a:ln w="9525">
              <a:noFill/>
              <a:miter lim="800000"/>
              <a:headEnd/>
              <a:tailEnd/>
            </a:ln>
          </p:spPr>
          <p:txBody>
            <a:bodyPr lIns="0" tIns="0" rIns="0" bIns="0"/>
            <a:lstStyle/>
            <a:p>
              <a:pPr eaLnBrk="0" hangingPunct="0"/>
              <a:r>
                <a:rPr lang="en-US" sz="1300">
                  <a:solidFill>
                    <a:srgbClr val="000000"/>
                  </a:solidFill>
                  <a:latin typeface="Arial" pitchFamily="34" charset="0"/>
                </a:rPr>
                <a:t>Document</a:t>
              </a:r>
            </a:p>
          </p:txBody>
        </p:sp>
        <p:sp>
          <p:nvSpPr>
            <p:cNvPr id="8" name="McK Date" hidden="1"/>
            <p:cNvSpPr txBox="1">
              <a:spLocks noChangeArrowheads="1"/>
            </p:cNvSpPr>
            <p:nvPr/>
          </p:nvSpPr>
          <p:spPr bwMode="auto">
            <a:xfrm>
              <a:off x="2007" y="3544"/>
              <a:ext cx="3167" cy="1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lIns="0" tIns="0" rIns="0" bIns="0"/>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a:spcBef>
                  <a:spcPct val="50000"/>
                </a:spcBef>
                <a:defRPr/>
              </a:pPr>
              <a:r>
                <a:rPr lang="en-US" sz="1300" b="0" smtClean="0">
                  <a:solidFill>
                    <a:srgbClr val="000000"/>
                  </a:solidFill>
                  <a:latin typeface="Arial" charset="0"/>
                </a:rPr>
                <a:t>Date</a:t>
              </a:r>
            </a:p>
          </p:txBody>
        </p:sp>
      </p:grpSp>
      <p:sp>
        <p:nvSpPr>
          <p:cNvPr id="6146" name="Rectangle 2"/>
          <p:cNvSpPr>
            <a:spLocks noGrp="1" noChangeArrowheads="1"/>
          </p:cNvSpPr>
          <p:nvPr>
            <p:ph type="ctrTitle"/>
          </p:nvPr>
        </p:nvSpPr>
        <p:spPr>
          <a:xfrm>
            <a:off x="2896467" y="2829486"/>
            <a:ext cx="4570556" cy="338554"/>
          </a:xfrm>
        </p:spPr>
        <p:txBody>
          <a:bodyPr/>
          <a:lstStyle>
            <a:lvl1pPr>
              <a:defRPr sz="2200" b="0"/>
            </a:lvl1pPr>
          </a:lstStyle>
          <a:p>
            <a:r>
              <a:rPr lang="en-US"/>
              <a:t>Click to edit Master title style</a:t>
            </a:r>
          </a:p>
        </p:txBody>
      </p:sp>
      <p:sp>
        <p:nvSpPr>
          <p:cNvPr id="6147" name="Rectangle 3"/>
          <p:cNvSpPr>
            <a:spLocks noGrp="1" noChangeArrowheads="1"/>
          </p:cNvSpPr>
          <p:nvPr>
            <p:ph type="subTitle" idx="1"/>
          </p:nvPr>
        </p:nvSpPr>
        <p:spPr>
          <a:xfrm>
            <a:off x="2896467" y="3875835"/>
            <a:ext cx="4570556" cy="200055"/>
          </a:xfrm>
        </p:spPr>
        <p:txBody>
          <a:bodyPr/>
          <a:lstStyle>
            <a:lvl1pPr>
              <a:defRPr sz="13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3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theme" Target="../theme/theme2.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71714" name="Line 2"/>
          <p:cNvSpPr>
            <a:spLocks noChangeShapeType="1"/>
          </p:cNvSpPr>
          <p:nvPr/>
        </p:nvSpPr>
        <p:spPr bwMode="auto">
          <a:xfrm>
            <a:off x="0" y="6683375"/>
            <a:ext cx="9156700" cy="0"/>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71715" name="Rectangle 3"/>
          <p:cNvSpPr>
            <a:spLocks noChangeArrowheads="1"/>
          </p:cNvSpPr>
          <p:nvPr/>
        </p:nvSpPr>
        <p:spPr bwMode="auto">
          <a:xfrm>
            <a:off x="4310063" y="66675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pitchFamily="34" charset="0"/>
              </a:rPr>
              <a:t>Slide </a:t>
            </a:r>
            <a:fld id="{7EE6F149-268C-4C65-B9D7-23C7949CE424}" type="slidenum">
              <a:rPr lang="en-US" sz="800">
                <a:solidFill>
                  <a:schemeClr val="accent2"/>
                </a:solidFill>
                <a:latin typeface="Arial" pitchFamily="34" charset="0"/>
              </a:rPr>
              <a:pPr eaLnBrk="0" hangingPunct="0">
                <a:defRPr/>
              </a:pPr>
              <a:t>‹#›</a:t>
            </a:fld>
            <a:endParaRPr lang="en-US" sz="800">
              <a:solidFill>
                <a:schemeClr val="accent2"/>
              </a:solidFill>
              <a:latin typeface="Arial" pitchFamily="34" charset="0"/>
            </a:endParaRPr>
          </a:p>
        </p:txBody>
      </p:sp>
      <p:sp>
        <p:nvSpPr>
          <p:cNvPr id="371716" name="Rectangle 4"/>
          <p:cNvSpPr>
            <a:spLocks noChangeArrowheads="1"/>
          </p:cNvSpPr>
          <p:nvPr/>
        </p:nvSpPr>
        <p:spPr bwMode="auto">
          <a:xfrm>
            <a:off x="33338" y="66675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pitchFamily="34" charset="0"/>
              </a:rPr>
              <a:t>OPNS454: Operations Strategy</a:t>
            </a:r>
          </a:p>
        </p:txBody>
      </p:sp>
      <p:sp>
        <p:nvSpPr>
          <p:cNvPr id="371717" name="Rectangle 5"/>
          <p:cNvSpPr>
            <a:spLocks noChangeArrowheads="1"/>
          </p:cNvSpPr>
          <p:nvPr/>
        </p:nvSpPr>
        <p:spPr bwMode="auto">
          <a:xfrm>
            <a:off x="7273925" y="6667500"/>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pitchFamily="34" charset="0"/>
                <a:cs typeface="Arial" pitchFamily="34" charset="0"/>
              </a:rPr>
              <a:t>© Van Mieghem</a:t>
            </a:r>
          </a:p>
        </p:txBody>
      </p:sp>
      <p:sp>
        <p:nvSpPr>
          <p:cNvPr id="1030"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31" name="Rectangle 8"/>
          <p:cNvSpPr>
            <a:spLocks noGrp="1" noChangeArrowheads="1"/>
          </p:cNvSpPr>
          <p:nvPr>
            <p:ph type="body" idx="1"/>
          </p:nvPr>
        </p:nvSpPr>
        <p:spPr bwMode="auto">
          <a:xfrm>
            <a:off x="455613" y="1114425"/>
            <a:ext cx="8229600" cy="5453063"/>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81"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 id="2147483979" r:id="rId17"/>
    <p:sldLayoutId id="2147483980" r:id="rId18"/>
    <p:sldLayoutId id="2147483994" r:id="rId19"/>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BA6E0341-8F28-4ABE-BD9A-D0A05A3BA49E}"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a:solidFill>
                  <a:srgbClr val="3333CC"/>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b="1">
              <a:solidFill>
                <a:srgbClr val="000000"/>
              </a:solidFill>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96" r:id="rId1"/>
    <p:sldLayoutId id="2147483997" r:id="rId2"/>
    <p:sldLayoutId id="2147483998" r:id="rId3"/>
    <p:sldLayoutId id="2147483999" r:id="rId4"/>
    <p:sldLayoutId id="2147484000" r:id="rId5"/>
    <p:sldLayoutId id="2147484001" r:id="rId6"/>
    <p:sldLayoutId id="2147484002" r:id="rId7"/>
    <p:sldLayoutId id="2147484003" r:id="rId8"/>
    <p:sldLayoutId id="2147484004" r:id="rId9"/>
    <p:sldLayoutId id="2147484005" r:id="rId10"/>
    <p:sldLayoutId id="2147484006" r:id="rId11"/>
    <p:sldLayoutId id="2147484007" r:id="rId12"/>
    <p:sldLayoutId id="2147484008" r:id="rId13"/>
    <p:sldLayoutId id="2147484009"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hyperlink" Target="http://voltaicsystems.com/blog/what-and-why-voltaic-insources/" TargetMode="External"/></Relationships>
</file>

<file path=ppt/slides/_rels/slide13.xml.rels><?xml version="1.0" encoding="UTF-8" standalone="yes"?>
<Relationships xmlns="http://schemas.openxmlformats.org/package/2006/relationships"><Relationship Id="rId2" Type="http://schemas.openxmlformats.org/officeDocument/2006/relationships/hyperlink" Target="http://voltaicsystems.com/blog/wp-content/uploads/2012/02/03.jpg" TargetMode="Externa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hyperlink" Target="http://www.adafruit.com/" TargetMode="Externa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4.emf"/></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wmf"/><Relationship Id="rId1" Type="http://schemas.openxmlformats.org/officeDocument/2006/relationships/slideLayout" Target="../slideLayouts/slideLayout6.xml"/><Relationship Id="rId4" Type="http://schemas.openxmlformats.org/officeDocument/2006/relationships/image" Target="../media/image10.emf"/></Relationships>
</file>

<file path=ppt/slides/_rels/slide3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1">
              <a:solidFill>
                <a:srgbClr val="000000"/>
              </a:solidFill>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1" dirty="0">
                <a:solidFill>
                  <a:srgbClr val="FFFFFF"/>
                </a:solidFill>
                <a:latin typeface="Garamond" pitchFamily="18" charset="0"/>
              </a:rPr>
              <a:t>Operations Strategy</a:t>
            </a:r>
          </a:p>
          <a:p>
            <a:pPr algn="ctr" eaLnBrk="0" hangingPunct="0">
              <a:spcBef>
                <a:spcPct val="50000"/>
              </a:spcBef>
            </a:pPr>
            <a:r>
              <a:rPr lang="en-US" sz="3600" b="1" dirty="0">
                <a:solidFill>
                  <a:srgbClr val="FF3300"/>
                </a:solidFill>
                <a:latin typeface="Garamond" pitchFamily="18" charset="0"/>
              </a:rPr>
              <a:t>Strategic </a:t>
            </a:r>
            <a:r>
              <a:rPr lang="en-US" sz="3600" b="1" dirty="0" smtClean="0">
                <a:solidFill>
                  <a:srgbClr val="FF3300"/>
                </a:solidFill>
                <a:latin typeface="Garamond" pitchFamily="18" charset="0"/>
              </a:rPr>
              <a:t>Sourcing (Cont’d)</a:t>
            </a:r>
            <a:endParaRPr lang="en-US" sz="3600" b="1" dirty="0">
              <a:solidFill>
                <a:srgbClr val="FF3300"/>
              </a:solidFill>
              <a:latin typeface="Garamond" pitchFamily="18" charset="0"/>
            </a:endParaRP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Tools and hallmarks of world class approaches: </a:t>
            </a:r>
          </a:p>
          <a:p>
            <a:pPr marL="800100" lvl="1" indent="-342900" eaLnBrk="1" hangingPunct="1">
              <a:buClr>
                <a:srgbClr val="FF3300"/>
              </a:buClr>
              <a:buFont typeface="+mj-lt"/>
              <a:buAutoNum type="arabicPeriod"/>
            </a:pPr>
            <a:r>
              <a:rPr lang="en-US" dirty="0" smtClean="0">
                <a:solidFill>
                  <a:schemeClr val="bg1"/>
                </a:solidFill>
              </a:rPr>
              <a:t>TCO &amp; Supplier economics : </a:t>
            </a:r>
            <a:r>
              <a:rPr lang="en-US" i="1" dirty="0" err="1" smtClean="0">
                <a:solidFill>
                  <a:schemeClr val="bg1"/>
                </a:solidFill>
              </a:rPr>
              <a:t>GenPower</a:t>
            </a:r>
            <a:endParaRPr lang="en-US" dirty="0" smtClean="0">
              <a:solidFill>
                <a:schemeClr val="bg1"/>
              </a:solidFill>
            </a:endParaRPr>
          </a:p>
          <a:p>
            <a:pPr marL="800100" lvl="1" indent="-342900" eaLnBrk="1" hangingPunct="1">
              <a:buClr>
                <a:srgbClr val="FF3300"/>
              </a:buClr>
              <a:buFont typeface="+mj-lt"/>
              <a:buAutoNum type="arabicPeriod"/>
            </a:pPr>
            <a:r>
              <a:rPr lang="en-US" dirty="0" smtClean="0">
                <a:solidFill>
                  <a:schemeClr val="bg1"/>
                </a:solidFill>
              </a:rPr>
              <a:t>contracting: </a:t>
            </a:r>
            <a:r>
              <a:rPr lang="en-US" i="1" dirty="0" err="1" smtClean="0">
                <a:solidFill>
                  <a:schemeClr val="bg1"/>
                </a:solidFill>
              </a:rPr>
              <a:t>Neuvotella</a:t>
            </a:r>
            <a:r>
              <a:rPr lang="en-US" i="1" dirty="0" smtClean="0">
                <a:solidFill>
                  <a:schemeClr val="bg1"/>
                </a:solidFill>
              </a:rPr>
              <a:t>-Trade, Bose301</a:t>
            </a:r>
            <a:endParaRPr lang="en-US" dirty="0" smtClean="0">
              <a:solidFill>
                <a:schemeClr val="bg1"/>
              </a:solidFill>
            </a:endParaRPr>
          </a:p>
          <a:p>
            <a:pPr marL="800100" lvl="1" indent="-342900" eaLnBrk="1" hangingPunct="1">
              <a:buClr>
                <a:srgbClr val="FF3300"/>
              </a:buClr>
              <a:buFont typeface="+mj-lt"/>
              <a:buAutoNum type="arabicPeriod"/>
            </a:pPr>
            <a:r>
              <a:rPr lang="en-US" dirty="0" smtClean="0">
                <a:solidFill>
                  <a:schemeClr val="bg1"/>
                </a:solidFill>
              </a:rPr>
              <a:t>multi-sourcing: </a:t>
            </a:r>
            <a:r>
              <a:rPr lang="en-US" i="1" dirty="0" smtClean="0">
                <a:solidFill>
                  <a:schemeClr val="bg1"/>
                </a:solidFill>
              </a:rPr>
              <a:t>Mexico-China</a:t>
            </a: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Linking sourcing strategy to design and innovation</a:t>
            </a:r>
          </a:p>
          <a:p>
            <a:pPr lvl="2" eaLnBrk="1" hangingPunct="1">
              <a:buClr>
                <a:srgbClr val="FF3300"/>
              </a:buClr>
            </a:pPr>
            <a:r>
              <a:rPr lang="en-US" b="1" dirty="0" smtClean="0">
                <a:solidFill>
                  <a:schemeClr val="bg1"/>
                </a:solidFill>
              </a:rPr>
              <a:t>Case: </a:t>
            </a:r>
            <a:r>
              <a:rPr lang="en-US" i="1" dirty="0" smtClean="0">
                <a:solidFill>
                  <a:schemeClr val="bg1"/>
                </a:solidFill>
              </a:rPr>
              <a:t>Wichita Decision</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3581400" y="1041400"/>
            <a:ext cx="2438400" cy="2057400"/>
          </a:xfrm>
          <a:prstGeom prst="rect">
            <a:avLst/>
          </a:prstGeom>
          <a:solidFill>
            <a:srgbClr val="CCFF66"/>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4" name="Oval 3"/>
          <p:cNvSpPr/>
          <p:nvPr/>
        </p:nvSpPr>
        <p:spPr>
          <a:xfrm>
            <a:off x="152400" y="1524000"/>
            <a:ext cx="2819400" cy="3124200"/>
          </a:xfrm>
          <a:prstGeom prst="ellipse">
            <a:avLst/>
          </a:prstGeom>
          <a:solidFill>
            <a:srgbClr val="CC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Optima"/>
              <a:cs typeface="Optima"/>
            </a:endParaRPr>
          </a:p>
        </p:txBody>
      </p:sp>
      <p:sp>
        <p:nvSpPr>
          <p:cNvPr id="2" name="Title 1"/>
          <p:cNvSpPr>
            <a:spLocks noGrp="1"/>
          </p:cNvSpPr>
          <p:nvPr>
            <p:ph type="title"/>
          </p:nvPr>
        </p:nvSpPr>
        <p:spPr/>
        <p:txBody>
          <a:bodyPr/>
          <a:lstStyle/>
          <a:p>
            <a:r>
              <a:rPr lang="en-US" dirty="0" smtClean="0"/>
              <a:t>Operations as Link Between Finance and Strategy</a:t>
            </a:r>
            <a:endParaRPr lang="en-US" dirty="0"/>
          </a:p>
        </p:txBody>
      </p:sp>
      <p:sp>
        <p:nvSpPr>
          <p:cNvPr id="3" name="Content Placeholder 2"/>
          <p:cNvSpPr>
            <a:spLocks noGrp="1"/>
          </p:cNvSpPr>
          <p:nvPr>
            <p:ph idx="1"/>
          </p:nvPr>
        </p:nvSpPr>
        <p:spPr>
          <a:xfrm>
            <a:off x="457200" y="2133600"/>
            <a:ext cx="2362200" cy="1905000"/>
          </a:xfrm>
        </p:spPr>
        <p:txBody>
          <a:bodyPr/>
          <a:lstStyle/>
          <a:p>
            <a:pPr marL="0" indent="0">
              <a:buNone/>
            </a:pPr>
            <a:r>
              <a:rPr lang="en-US" sz="1800" i="1" dirty="0" smtClean="0"/>
              <a:t>Important ratios</a:t>
            </a:r>
          </a:p>
          <a:p>
            <a:r>
              <a:rPr lang="en-US" sz="1800" dirty="0" smtClean="0"/>
              <a:t>RONA</a:t>
            </a:r>
          </a:p>
          <a:p>
            <a:r>
              <a:rPr lang="en-US" sz="1800" dirty="0" smtClean="0"/>
              <a:t>EVA</a:t>
            </a:r>
          </a:p>
          <a:p>
            <a:r>
              <a:rPr lang="en-US" sz="1800" dirty="0" smtClean="0"/>
              <a:t>IRR</a:t>
            </a:r>
          </a:p>
          <a:p>
            <a:r>
              <a:rPr lang="en-US" sz="1800" dirty="0" smtClean="0"/>
              <a:t>Gross Margin %</a:t>
            </a:r>
            <a:endParaRPr lang="en-US" sz="1800" dirty="0"/>
          </a:p>
        </p:txBody>
      </p:sp>
      <p:cxnSp>
        <p:nvCxnSpPr>
          <p:cNvPr id="7" name="Straight Arrow Connector 6"/>
          <p:cNvCxnSpPr/>
          <p:nvPr/>
        </p:nvCxnSpPr>
        <p:spPr>
          <a:xfrm flipV="1">
            <a:off x="2209800" y="1371600"/>
            <a:ext cx="1295400" cy="1295400"/>
          </a:xfrm>
          <a:prstGeom prst="straightConnector1">
            <a:avLst/>
          </a:prstGeom>
          <a:ln>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2286000" y="2590800"/>
            <a:ext cx="1143000" cy="457200"/>
          </a:xfrm>
          <a:prstGeom prst="straightConnector1">
            <a:avLst/>
          </a:prstGeom>
          <a:ln>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657600" y="1143000"/>
            <a:ext cx="2286000" cy="646331"/>
          </a:xfrm>
          <a:prstGeom prst="rect">
            <a:avLst/>
          </a:prstGeom>
          <a:noFill/>
        </p:spPr>
        <p:txBody>
          <a:bodyPr wrap="square" rtlCol="0">
            <a:spAutoFit/>
          </a:bodyPr>
          <a:lstStyle/>
          <a:p>
            <a:r>
              <a:rPr lang="en-US" sz="1800" dirty="0" smtClean="0">
                <a:latin typeface="Optima"/>
                <a:cs typeface="Optima"/>
              </a:rPr>
              <a:t>Outsource</a:t>
            </a:r>
          </a:p>
          <a:p>
            <a:r>
              <a:rPr lang="en-US" sz="1800" dirty="0" smtClean="0">
                <a:latin typeface="Optima"/>
                <a:cs typeface="Optima"/>
              </a:rPr>
              <a:t>Get assets off books</a:t>
            </a:r>
            <a:endParaRPr lang="en-US" sz="1800" dirty="0">
              <a:latin typeface="Optima"/>
              <a:cs typeface="Optima"/>
            </a:endParaRPr>
          </a:p>
        </p:txBody>
      </p:sp>
      <p:sp>
        <p:nvSpPr>
          <p:cNvPr id="12" name="TextBox 11"/>
          <p:cNvSpPr txBox="1"/>
          <p:nvPr/>
        </p:nvSpPr>
        <p:spPr>
          <a:xfrm>
            <a:off x="3733800" y="2133600"/>
            <a:ext cx="2209800" cy="646331"/>
          </a:xfrm>
          <a:prstGeom prst="rect">
            <a:avLst/>
          </a:prstGeom>
          <a:noFill/>
        </p:spPr>
        <p:txBody>
          <a:bodyPr wrap="square" rtlCol="0">
            <a:spAutoFit/>
          </a:bodyPr>
          <a:lstStyle/>
          <a:p>
            <a:r>
              <a:rPr lang="en-US" sz="1800" dirty="0" smtClean="0">
                <a:latin typeface="Optima"/>
                <a:cs typeface="Optima"/>
              </a:rPr>
              <a:t>Emphasis on short-term improvements</a:t>
            </a:r>
            <a:endParaRPr lang="en-US" sz="1800" dirty="0">
              <a:latin typeface="Optima"/>
              <a:cs typeface="Optima"/>
            </a:endParaRPr>
          </a:p>
        </p:txBody>
      </p:sp>
      <p:sp>
        <p:nvSpPr>
          <p:cNvPr id="13" name="TextBox 12"/>
          <p:cNvSpPr txBox="1"/>
          <p:nvPr/>
        </p:nvSpPr>
        <p:spPr>
          <a:xfrm>
            <a:off x="1143000" y="5346700"/>
            <a:ext cx="7086600" cy="923330"/>
          </a:xfrm>
          <a:prstGeom prst="rect">
            <a:avLst/>
          </a:prstGeom>
          <a:solidFill>
            <a:srgbClr val="FFFF00"/>
          </a:solidFill>
        </p:spPr>
        <p:txBody>
          <a:bodyPr wrap="square" rtlCol="0">
            <a:spAutoFit/>
          </a:bodyPr>
          <a:lstStyle/>
          <a:p>
            <a:r>
              <a:rPr lang="en-US" sz="1800" dirty="0" smtClean="0">
                <a:latin typeface="Optima"/>
                <a:cs typeface="Optima"/>
              </a:rPr>
              <a:t>Focusing exclusively on financial metrics can disrupt design </a:t>
            </a:r>
          </a:p>
          <a:p>
            <a:r>
              <a:rPr lang="en-US" sz="1800" dirty="0" smtClean="0">
                <a:latin typeface="Optima"/>
                <a:cs typeface="Optima"/>
              </a:rPr>
              <a:t>and manufacturing, causing significant deviations from the firm’s stated strategy.</a:t>
            </a:r>
            <a:endParaRPr lang="en-US" sz="1800" dirty="0">
              <a:latin typeface="Optima"/>
              <a:cs typeface="Optima"/>
            </a:endParaRPr>
          </a:p>
        </p:txBody>
      </p:sp>
      <p:sp>
        <p:nvSpPr>
          <p:cNvPr id="24" name="TextBox 23"/>
          <p:cNvSpPr txBox="1"/>
          <p:nvPr/>
        </p:nvSpPr>
        <p:spPr>
          <a:xfrm>
            <a:off x="6553200" y="1354665"/>
            <a:ext cx="2133600" cy="3693319"/>
          </a:xfrm>
          <a:prstGeom prst="rect">
            <a:avLst/>
          </a:prstGeom>
          <a:noFill/>
        </p:spPr>
        <p:txBody>
          <a:bodyPr wrap="square" rtlCol="0">
            <a:spAutoFit/>
          </a:bodyPr>
          <a:lstStyle/>
          <a:p>
            <a:r>
              <a:rPr lang="en-US" sz="1800" dirty="0" smtClean="0">
                <a:latin typeface="Optima"/>
                <a:cs typeface="Optima"/>
              </a:rPr>
              <a:t>Knowledge Transfer to Competition</a:t>
            </a:r>
          </a:p>
          <a:p>
            <a:endParaRPr lang="en-US" sz="1800" dirty="0">
              <a:latin typeface="Optima"/>
              <a:cs typeface="Optima"/>
            </a:endParaRPr>
          </a:p>
          <a:p>
            <a:r>
              <a:rPr lang="en-US" sz="1800" dirty="0" smtClean="0">
                <a:latin typeface="Optima"/>
                <a:cs typeface="Optima"/>
              </a:rPr>
              <a:t>Lower Barriers to Entry</a:t>
            </a:r>
          </a:p>
          <a:p>
            <a:endParaRPr lang="en-US" sz="1800" dirty="0">
              <a:latin typeface="Optima"/>
              <a:cs typeface="Optima"/>
            </a:endParaRPr>
          </a:p>
          <a:p>
            <a:r>
              <a:rPr lang="en-US" sz="1800" dirty="0" smtClean="0">
                <a:latin typeface="Optima"/>
                <a:cs typeface="Optima"/>
              </a:rPr>
              <a:t>Loss of control over quality/timing</a:t>
            </a:r>
          </a:p>
          <a:p>
            <a:endParaRPr lang="en-US" sz="1800" dirty="0">
              <a:latin typeface="Optima"/>
              <a:cs typeface="Optima"/>
            </a:endParaRPr>
          </a:p>
          <a:p>
            <a:r>
              <a:rPr lang="en-US" sz="1800" dirty="0" smtClean="0">
                <a:latin typeface="Optima"/>
                <a:cs typeface="Optima"/>
              </a:rPr>
              <a:t>Process and Product Engineers in Different Firm’s</a:t>
            </a:r>
          </a:p>
          <a:p>
            <a:endParaRPr lang="en-US" sz="1800" dirty="0">
              <a:latin typeface="Optima"/>
              <a:cs typeface="Optima"/>
            </a:endParaRPr>
          </a:p>
        </p:txBody>
      </p:sp>
      <p:cxnSp>
        <p:nvCxnSpPr>
          <p:cNvPr id="39" name="Straight Arrow Connector 38"/>
          <p:cNvCxnSpPr/>
          <p:nvPr/>
        </p:nvCxnSpPr>
        <p:spPr>
          <a:xfrm flipV="1">
            <a:off x="6096000" y="1676400"/>
            <a:ext cx="457200" cy="76200"/>
          </a:xfrm>
          <a:prstGeom prst="straightConnector1">
            <a:avLst/>
          </a:prstGeom>
          <a:ln>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6096000" y="2514600"/>
            <a:ext cx="457200" cy="0"/>
          </a:xfrm>
          <a:prstGeom prst="straightConnector1">
            <a:avLst/>
          </a:prstGeom>
          <a:ln>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6096000" y="2971800"/>
            <a:ext cx="457200" cy="457200"/>
          </a:xfrm>
          <a:prstGeom prst="straightConnector1">
            <a:avLst/>
          </a:prstGeom>
          <a:ln>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5753100" y="3200400"/>
            <a:ext cx="800100" cy="1219200"/>
          </a:xfrm>
          <a:prstGeom prst="straightConnector1">
            <a:avLst/>
          </a:prstGeom>
          <a:ln>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4648200" y="3962400"/>
            <a:ext cx="1524000" cy="1200329"/>
          </a:xfrm>
          <a:prstGeom prst="rect">
            <a:avLst/>
          </a:prstGeom>
          <a:noFill/>
        </p:spPr>
        <p:txBody>
          <a:bodyPr wrap="square" rtlCol="0">
            <a:spAutoFit/>
          </a:bodyPr>
          <a:lstStyle/>
          <a:p>
            <a:r>
              <a:rPr lang="en-US" sz="1800" dirty="0">
                <a:latin typeface="Optima"/>
                <a:cs typeface="Optima"/>
              </a:rPr>
              <a:t>Reduced R&amp;D Investment</a:t>
            </a:r>
          </a:p>
          <a:p>
            <a:endParaRPr lang="en-US" sz="1800" dirty="0">
              <a:latin typeface="Optima"/>
              <a:cs typeface="Optima"/>
            </a:endParaRPr>
          </a:p>
        </p:txBody>
      </p:sp>
      <p:cxnSp>
        <p:nvCxnSpPr>
          <p:cNvPr id="54" name="Straight Arrow Connector 53"/>
          <p:cNvCxnSpPr/>
          <p:nvPr/>
        </p:nvCxnSpPr>
        <p:spPr>
          <a:xfrm>
            <a:off x="5105400" y="3200400"/>
            <a:ext cx="0" cy="685800"/>
          </a:xfrm>
          <a:prstGeom prst="straightConnector1">
            <a:avLst/>
          </a:prstGeom>
          <a:ln>
            <a:solidFill>
              <a:schemeClr val="accent5">
                <a:lumMod val="2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836110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4" grpId="0" animBg="1"/>
      <p:bldP spid="3" grpId="0" uiExpand="1" build="p"/>
      <p:bldP spid="11" grpId="0"/>
      <p:bldP spid="12" grpId="0"/>
      <p:bldP spid="13" grpId="0" animBg="1"/>
      <p:bldP spid="24" grpId="0"/>
      <p:bldP spid="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pPr marL="285750" lvl="0" indent="-285750">
              <a:spcBef>
                <a:spcPct val="0"/>
              </a:spcBef>
              <a:buSzTx/>
              <a:buFont typeface="Arial"/>
              <a:buChar char="•"/>
            </a:pPr>
            <a:r>
              <a:rPr lang="en-US" dirty="0" smtClean="0">
                <a:latin typeface="Optima"/>
                <a:cs typeface="Optima"/>
              </a:rPr>
              <a:t>Make or Buy Decision: Linking strategic, financial and operational factors</a:t>
            </a:r>
          </a:p>
          <a:p>
            <a:pPr marL="285750" lvl="0" indent="-285750">
              <a:spcBef>
                <a:spcPct val="0"/>
              </a:spcBef>
              <a:buSzTx/>
              <a:buFont typeface="Arial"/>
              <a:buChar char="•"/>
            </a:pPr>
            <a:endParaRPr lang="en-US" dirty="0" smtClean="0">
              <a:latin typeface="Optima"/>
              <a:cs typeface="Optima"/>
            </a:endParaRPr>
          </a:p>
          <a:p>
            <a:pPr marL="285750" lvl="0" indent="-285750">
              <a:spcBef>
                <a:spcPct val="0"/>
              </a:spcBef>
              <a:buSzTx/>
              <a:buFont typeface="Arial"/>
              <a:buChar char="•"/>
            </a:pPr>
            <a:r>
              <a:rPr lang="en-US" dirty="0" smtClean="0">
                <a:latin typeface="Optima"/>
                <a:cs typeface="Optima"/>
              </a:rPr>
              <a:t>Modular vs. Integral design: The impact of design on sourcing </a:t>
            </a:r>
          </a:p>
          <a:p>
            <a:pPr marL="285750" lvl="0" indent="-285750">
              <a:spcBef>
                <a:spcPct val="0"/>
              </a:spcBef>
              <a:buSzTx/>
              <a:buFont typeface="Arial"/>
              <a:buChar char="•"/>
            </a:pPr>
            <a:endParaRPr lang="en-US" dirty="0" smtClean="0">
              <a:latin typeface="Optima"/>
              <a:cs typeface="Optima"/>
            </a:endParaRPr>
          </a:p>
          <a:p>
            <a:pPr marL="285750" lvl="0" indent="-285750">
              <a:spcBef>
                <a:spcPct val="0"/>
              </a:spcBef>
              <a:buSzTx/>
              <a:buFont typeface="Arial"/>
              <a:buChar char="•"/>
            </a:pPr>
            <a:r>
              <a:rPr lang="en-US" dirty="0" smtClean="0">
                <a:latin typeface="Optima"/>
                <a:cs typeface="Optima"/>
              </a:rPr>
              <a:t>Process Maturity vs. Product Modularity</a:t>
            </a:r>
          </a:p>
          <a:p>
            <a:endParaRPr lang="en-US" dirty="0"/>
          </a:p>
        </p:txBody>
      </p:sp>
      <p:sp>
        <p:nvSpPr>
          <p:cNvPr id="5" name="Title 4"/>
          <p:cNvSpPr>
            <a:spLocks noGrp="1"/>
          </p:cNvSpPr>
          <p:nvPr>
            <p:ph type="title"/>
          </p:nvPr>
        </p:nvSpPr>
        <p:spPr/>
        <p:txBody>
          <a:bodyPr/>
          <a:lstStyle/>
          <a:p>
            <a:r>
              <a:rPr lang="en-US" dirty="0" smtClean="0"/>
              <a:t>Summary</a:t>
            </a:r>
            <a:endParaRPr lang="en-US" dirty="0"/>
          </a:p>
        </p:txBody>
      </p:sp>
    </p:spTree>
    <p:extLst>
      <p:ext uri="{BB962C8B-B14F-4D97-AF65-F5344CB8AC3E}">
        <p14:creationId xmlns:p14="http://schemas.microsoft.com/office/powerpoint/2010/main" xmlns="" val="15270253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Voltaicsystems.com</a:t>
            </a:r>
            <a:endParaRPr lang="en-US" dirty="0"/>
          </a:p>
        </p:txBody>
      </p:sp>
      <p:pic>
        <p:nvPicPr>
          <p:cNvPr id="112642" name="Picture 2"/>
          <p:cNvPicPr>
            <a:picLocks noChangeAspect="1" noChangeArrowheads="1"/>
          </p:cNvPicPr>
          <p:nvPr/>
        </p:nvPicPr>
        <p:blipFill>
          <a:blip r:embed="rId3" cstate="print"/>
          <a:srcRect/>
          <a:stretch>
            <a:fillRect/>
          </a:stretch>
        </p:blipFill>
        <p:spPr bwMode="auto">
          <a:xfrm>
            <a:off x="681038" y="1129404"/>
            <a:ext cx="7781925" cy="3962400"/>
          </a:xfrm>
          <a:prstGeom prst="rect">
            <a:avLst/>
          </a:prstGeom>
          <a:noFill/>
          <a:ln w="9525">
            <a:noFill/>
            <a:miter lim="800000"/>
            <a:headEnd/>
            <a:tailEnd/>
          </a:ln>
        </p:spPr>
      </p:pic>
      <p:sp>
        <p:nvSpPr>
          <p:cNvPr id="112643" name="Rectangle 3"/>
          <p:cNvSpPr>
            <a:spLocks noChangeArrowheads="1"/>
          </p:cNvSpPr>
          <p:nvPr/>
        </p:nvSpPr>
        <p:spPr bwMode="auto">
          <a:xfrm>
            <a:off x="0" y="5446599"/>
            <a:ext cx="91440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My brother was a one year student at Kellogg (graduated in 2007) and is now the COO of a small firm that sells solar backpacks, among other things.  He’s posted an explanation of why they </a:t>
            </a:r>
            <a:r>
              <a:rPr kumimoji="0" lang="en-US" sz="1100" b="0" i="0" u="none" strike="noStrike" cap="none" normalizeH="0" baseline="0" dirty="0" err="1" smtClean="0">
                <a:ln>
                  <a:noFill/>
                </a:ln>
                <a:solidFill>
                  <a:srgbClr val="000000"/>
                </a:solidFill>
                <a:effectLst/>
                <a:latin typeface="Arial" pitchFamily="34" charset="0"/>
                <a:ea typeface="Calibri" pitchFamily="34" charset="0"/>
                <a:cs typeface="Arial" pitchFamily="34" charset="0"/>
              </a:rPr>
              <a:t>insource</a:t>
            </a: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on their blog: </a:t>
            </a: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hlinkClick r:id="rId4"/>
              </a:rPr>
              <a:t>http://voltaicsystems.com/blog/what-and-why-voltaic-insources/</a:t>
            </a:r>
            <a:endParaRPr kumimoji="0" lang="en-US" sz="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a:t>
            </a:r>
            <a:endParaRPr kumimoji="0" lang="en-US" sz="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I thought you might find it interesting as he lays out the argument in classic ops management terms.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33411324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0"/>
            <a:r>
              <a:rPr lang="en-US" b="1" dirty="0" smtClean="0">
                <a:solidFill>
                  <a:schemeClr val="tx1"/>
                </a:solidFill>
              </a:rPr>
              <a:t>What and Why Voltaic </a:t>
            </a:r>
            <a:r>
              <a:rPr lang="en-US" b="1" dirty="0" err="1" smtClean="0">
                <a:solidFill>
                  <a:schemeClr val="tx1"/>
                </a:solidFill>
              </a:rPr>
              <a:t>Insources</a:t>
            </a:r>
            <a:r>
              <a:rPr lang="en-US" b="1" dirty="0" smtClean="0">
                <a:solidFill>
                  <a:schemeClr val="tx1"/>
                </a:solidFill>
              </a:rPr>
              <a:t> </a:t>
            </a:r>
            <a:br>
              <a:rPr lang="en-US" b="1" dirty="0" smtClean="0">
                <a:solidFill>
                  <a:schemeClr val="tx1"/>
                </a:solidFill>
              </a:rPr>
            </a:br>
            <a:r>
              <a:rPr lang="en-US" b="1" dirty="0" smtClean="0">
                <a:solidFill>
                  <a:schemeClr val="tx1"/>
                </a:solidFill>
              </a:rPr>
              <a:t>	</a:t>
            </a:r>
            <a:r>
              <a:rPr lang="en-US" dirty="0" smtClean="0">
                <a:solidFill>
                  <a:schemeClr val="tx1"/>
                </a:solidFill>
              </a:rPr>
              <a:t>By Jeff Crystal </a:t>
            </a:r>
            <a:endParaRPr lang="en-US" dirty="0"/>
          </a:p>
        </p:txBody>
      </p:sp>
      <p:sp>
        <p:nvSpPr>
          <p:cNvPr id="113665" name="Rectangle 1"/>
          <p:cNvSpPr>
            <a:spLocks noChangeArrowheads="1"/>
          </p:cNvSpPr>
          <p:nvPr/>
        </p:nvSpPr>
        <p:spPr bwMode="auto">
          <a:xfrm>
            <a:off x="0" y="1019669"/>
            <a:ext cx="91440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Optima"/>
                <a:cs typeface="Optima"/>
              </a:rPr>
              <a:t>What</a:t>
            </a:r>
            <a:br>
              <a:rPr kumimoji="0" lang="en-US" sz="1800" b="1" i="0" u="none" strike="noStrike" cap="none" normalizeH="0" baseline="0" dirty="0" smtClean="0">
                <a:ln>
                  <a:noFill/>
                </a:ln>
                <a:solidFill>
                  <a:schemeClr val="tx1"/>
                </a:solidFill>
                <a:effectLst/>
                <a:latin typeface="Optima"/>
                <a:cs typeface="Optima"/>
              </a:rPr>
            </a:br>
            <a:r>
              <a:rPr kumimoji="0" lang="en-US" sz="1800" b="0" i="0" u="none" strike="noStrike" cap="none" normalizeH="0" baseline="0" dirty="0" smtClean="0">
                <a:ln>
                  <a:noFill/>
                </a:ln>
                <a:solidFill>
                  <a:schemeClr val="tx1"/>
                </a:solidFill>
                <a:effectLst/>
                <a:latin typeface="Optima"/>
                <a:cs typeface="Optima"/>
              </a:rPr>
              <a:t>We have a dozen plus manufacturing partners in China who produce a range of components for us including solar panels, fabric shells, batteries and cables. The parts for those components come from all over the world including the US (the solar panel coating) and Germany (the solar cells, mostly from Bosch). We bring those components into the US and do the final assembly and testing at our warehouse.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Optima"/>
                <a:cs typeface="Optima"/>
              </a:rPr>
              <a:t>Why – Initial Rationale</a:t>
            </a:r>
            <a:r>
              <a:rPr kumimoji="0" lang="en-US" sz="1800" b="0" i="0" u="none" strike="noStrike" cap="none" normalizeH="0" baseline="0" dirty="0" smtClean="0">
                <a:ln>
                  <a:noFill/>
                </a:ln>
                <a:solidFill>
                  <a:schemeClr val="tx1"/>
                </a:solidFill>
                <a:effectLst/>
                <a:latin typeface="Optima"/>
                <a:cs typeface="Optima"/>
              </a:rPr>
              <a:t/>
            </a:r>
            <a:br>
              <a:rPr kumimoji="0" lang="en-US" sz="1800" b="0" i="0" u="none" strike="noStrike" cap="none" normalizeH="0" baseline="0" dirty="0" smtClean="0">
                <a:ln>
                  <a:noFill/>
                </a:ln>
                <a:solidFill>
                  <a:schemeClr val="tx1"/>
                </a:solidFill>
                <a:effectLst/>
                <a:latin typeface="Optima"/>
                <a:cs typeface="Optima"/>
              </a:rPr>
            </a:br>
            <a:r>
              <a:rPr kumimoji="0" lang="en-US" sz="1800" b="0" i="0" u="none" strike="noStrike" cap="none" normalizeH="0" baseline="0" dirty="0" smtClean="0">
                <a:ln>
                  <a:noFill/>
                </a:ln>
                <a:solidFill>
                  <a:schemeClr val="tx1"/>
                </a:solidFill>
                <a:effectLst/>
                <a:latin typeface="Optima"/>
                <a:cs typeface="Optima"/>
              </a:rPr>
              <a:t>The initial reason was that it was cheaper. The US puts a 17% tariff on all bags brought into the country. If we attached a solar panel and battery to that bag and imported the entire thing, we’d be spending a heck of a lot on duties for every bag. It was simply less expensive to assemble the bag here than the cost of assembly plus duties.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Optima"/>
                <a:cs typeface="Optima"/>
              </a:rPr>
              <a:t>Secondary Benefit 1 – Better Inventory Management</a:t>
            </a:r>
            <a:r>
              <a:rPr kumimoji="0" lang="en-US" sz="1800" b="0" i="0" u="none" strike="noStrike" cap="none" normalizeH="0" baseline="0" dirty="0" smtClean="0">
                <a:ln>
                  <a:noFill/>
                </a:ln>
                <a:solidFill>
                  <a:schemeClr val="tx1"/>
                </a:solidFill>
                <a:effectLst/>
                <a:latin typeface="Optima"/>
                <a:cs typeface="Optima"/>
              </a:rPr>
              <a:t/>
            </a:r>
            <a:br>
              <a:rPr kumimoji="0" lang="en-US" sz="1800" b="0" i="0" u="none" strike="noStrike" cap="none" normalizeH="0" baseline="0" dirty="0" smtClean="0">
                <a:ln>
                  <a:noFill/>
                </a:ln>
                <a:solidFill>
                  <a:schemeClr val="tx1"/>
                </a:solidFill>
                <a:effectLst/>
                <a:latin typeface="Optima"/>
                <a:cs typeface="Optima"/>
              </a:rPr>
            </a:br>
            <a:r>
              <a:rPr kumimoji="0" lang="en-US" sz="1800" b="0" i="0" u="none" strike="noStrike" cap="none" normalizeH="0" baseline="0" dirty="0" smtClean="0">
                <a:ln>
                  <a:noFill/>
                </a:ln>
                <a:solidFill>
                  <a:schemeClr val="tx1"/>
                </a:solidFill>
                <a:effectLst/>
                <a:latin typeface="Optima"/>
                <a:cs typeface="Optima"/>
              </a:rPr>
              <a:t>We share components across a number of our product lines. A 2 Watt orange panel can appear in 5 different models plus is available as a standalone product. By decoupling the components from the bag, we can keep a lower amount of total inventory and have less likelihood of stocking out of a SKU. We don’t store Orange Amps, Orange Switch, Orange Converter, etc… because it is difficult to predict how many orange Amps we will sell in any given period, but we can do a pretty good job of estimating how many orange panels we will sell across all those 5 SKUs. We end up saving money because we have less cash tied up in complete systems.</a:t>
            </a:r>
            <a:endParaRPr kumimoji="0" lang="en-US" sz="1800" b="0" i="0" u="none" strike="noStrike" cap="none" normalizeH="0" baseline="0" dirty="0" smtClean="0">
              <a:ln>
                <a:noFill/>
              </a:ln>
              <a:solidFill>
                <a:schemeClr val="tx1"/>
              </a:solidFill>
              <a:effectLst/>
              <a:latin typeface="Optima"/>
              <a:cs typeface="Optima"/>
              <a:hlinkClick r:id="rId2"/>
            </a:endParaRPr>
          </a:p>
        </p:txBody>
      </p:sp>
    </p:spTree>
    <p:extLst>
      <p:ext uri="{BB962C8B-B14F-4D97-AF65-F5344CB8AC3E}">
        <p14:creationId xmlns:p14="http://schemas.microsoft.com/office/powerpoint/2010/main" xmlns="" val="27453091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0"/>
            <a:r>
              <a:rPr lang="en-US" b="1" dirty="0" smtClean="0">
                <a:solidFill>
                  <a:schemeClr val="tx1"/>
                </a:solidFill>
              </a:rPr>
              <a:t>What and Why Voltaic </a:t>
            </a:r>
            <a:r>
              <a:rPr lang="en-US" b="1" dirty="0" err="1" smtClean="0">
                <a:solidFill>
                  <a:schemeClr val="tx1"/>
                </a:solidFill>
              </a:rPr>
              <a:t>Insources</a:t>
            </a:r>
            <a:r>
              <a:rPr lang="en-US" b="1" dirty="0" smtClean="0">
                <a:solidFill>
                  <a:schemeClr val="tx1"/>
                </a:solidFill>
              </a:rPr>
              <a:t> </a:t>
            </a:r>
            <a:br>
              <a:rPr lang="en-US" b="1" dirty="0" smtClean="0">
                <a:solidFill>
                  <a:schemeClr val="tx1"/>
                </a:solidFill>
              </a:rPr>
            </a:br>
            <a:r>
              <a:rPr lang="en-US" b="1" dirty="0" smtClean="0">
                <a:solidFill>
                  <a:schemeClr val="tx1"/>
                </a:solidFill>
              </a:rPr>
              <a:t>	</a:t>
            </a:r>
            <a:r>
              <a:rPr lang="en-US" dirty="0" smtClean="0">
                <a:solidFill>
                  <a:schemeClr val="tx1"/>
                </a:solidFill>
              </a:rPr>
              <a:t>By Jeff Crystal </a:t>
            </a:r>
            <a:endParaRPr lang="en-US" dirty="0"/>
          </a:p>
        </p:txBody>
      </p:sp>
      <p:sp>
        <p:nvSpPr>
          <p:cNvPr id="113665" name="Rectangle 1"/>
          <p:cNvSpPr>
            <a:spLocks noChangeArrowheads="1"/>
          </p:cNvSpPr>
          <p:nvPr/>
        </p:nvSpPr>
        <p:spPr bwMode="auto">
          <a:xfrm>
            <a:off x="0" y="1034137"/>
            <a:ext cx="9144000" cy="5632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Optima"/>
                <a:cs typeface="Optima"/>
              </a:rPr>
              <a:t>Secondary Benefit 2 – More Quality Control</a:t>
            </a:r>
            <a:r>
              <a:rPr kumimoji="0" lang="en-US" sz="1800" b="0" i="0" u="none" strike="noStrike" cap="none" normalizeH="0" baseline="0" dirty="0" smtClean="0">
                <a:ln>
                  <a:noFill/>
                </a:ln>
                <a:solidFill>
                  <a:schemeClr val="tx1"/>
                </a:solidFill>
                <a:effectLst/>
                <a:latin typeface="Optima"/>
                <a:cs typeface="Optima"/>
              </a:rPr>
              <a:t/>
            </a:r>
            <a:br>
              <a:rPr kumimoji="0" lang="en-US" sz="1800" b="0" i="0" u="none" strike="noStrike" cap="none" normalizeH="0" baseline="0" dirty="0" smtClean="0">
                <a:ln>
                  <a:noFill/>
                </a:ln>
                <a:solidFill>
                  <a:schemeClr val="tx1"/>
                </a:solidFill>
                <a:effectLst/>
                <a:latin typeface="Optima"/>
                <a:cs typeface="Optima"/>
              </a:rPr>
            </a:br>
            <a:r>
              <a:rPr kumimoji="0" lang="en-US" sz="1800" b="0" i="0" u="none" strike="noStrike" cap="none" normalizeH="0" baseline="0" dirty="0" smtClean="0">
                <a:ln>
                  <a:noFill/>
                </a:ln>
                <a:solidFill>
                  <a:schemeClr val="tx1"/>
                </a:solidFill>
                <a:effectLst/>
                <a:latin typeface="Optima"/>
                <a:cs typeface="Optima"/>
              </a:rPr>
              <a:t>We have some tremendous folks assembling the bags in our warehouse. They care deeply about the product they send to our customers and understand how should look work. They perform an invaluable service in double checking all the components and the system as a whole. We work hard on our supplier relationships and think we have some great partners, but no one is going to know our products as well as we do. Since we feel the pain when we get a customer return, we’re pretty motivated to send out good quality systems.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Optima"/>
                <a:cs typeface="Optima"/>
              </a:rPr>
              <a:t>Unexpected Benefit 1 – New Lines of Business in Components</a:t>
            </a:r>
            <a:r>
              <a:rPr kumimoji="0" lang="en-US" sz="1800" b="0" i="0" u="none" strike="noStrike" cap="none" normalizeH="0" baseline="0" dirty="0" smtClean="0">
                <a:ln>
                  <a:noFill/>
                </a:ln>
                <a:solidFill>
                  <a:schemeClr val="tx1"/>
                </a:solidFill>
                <a:effectLst/>
                <a:latin typeface="Optima"/>
                <a:cs typeface="Optima"/>
              </a:rPr>
              <a:t/>
            </a:r>
            <a:br>
              <a:rPr kumimoji="0" lang="en-US" sz="1800" b="0" i="0" u="none" strike="noStrike" cap="none" normalizeH="0" baseline="0" dirty="0" smtClean="0">
                <a:ln>
                  <a:noFill/>
                </a:ln>
                <a:solidFill>
                  <a:schemeClr val="tx1"/>
                </a:solidFill>
                <a:effectLst/>
                <a:latin typeface="Optima"/>
                <a:cs typeface="Optima"/>
              </a:rPr>
            </a:br>
            <a:r>
              <a:rPr kumimoji="0" lang="en-US" sz="1800" b="0" i="0" u="none" strike="noStrike" cap="none" normalizeH="0" baseline="0" dirty="0" smtClean="0">
                <a:ln>
                  <a:noFill/>
                </a:ln>
                <a:solidFill>
                  <a:schemeClr val="tx1"/>
                </a:solidFill>
                <a:effectLst/>
                <a:latin typeface="Optima"/>
                <a:cs typeface="Optima"/>
              </a:rPr>
              <a:t>When we started our business, we had one product, a solar backpack. At some point, when there was a gap in new product introductions, we decided to start marketing our panels as a product for DIY-</a:t>
            </a:r>
            <a:r>
              <a:rPr kumimoji="0" lang="en-US" sz="1800" b="0" i="0" u="none" strike="noStrike" cap="none" normalizeH="0" baseline="0" dirty="0" err="1" smtClean="0">
                <a:ln>
                  <a:noFill/>
                </a:ln>
                <a:solidFill>
                  <a:schemeClr val="tx1"/>
                </a:solidFill>
                <a:effectLst/>
                <a:latin typeface="Optima"/>
                <a:cs typeface="Optima"/>
              </a:rPr>
              <a:t>ers</a:t>
            </a:r>
            <a:r>
              <a:rPr kumimoji="0" lang="en-US" sz="1800" b="0" i="0" u="none" strike="noStrike" cap="none" normalizeH="0" baseline="0" dirty="0" smtClean="0">
                <a:ln>
                  <a:noFill/>
                </a:ln>
                <a:solidFill>
                  <a:schemeClr val="tx1"/>
                </a:solidFill>
                <a:effectLst/>
                <a:latin typeface="Optima"/>
                <a:cs typeface="Optima"/>
              </a:rPr>
              <a:t> (thanks Phillip </a:t>
            </a:r>
            <a:r>
              <a:rPr kumimoji="0" lang="en-US" sz="1800" b="0" i="0" u="none" strike="noStrike" cap="none" normalizeH="0" baseline="0" dirty="0" err="1" smtClean="0">
                <a:ln>
                  <a:noFill/>
                </a:ln>
                <a:solidFill>
                  <a:schemeClr val="tx1"/>
                </a:solidFill>
                <a:effectLst/>
                <a:latin typeface="Optima"/>
                <a:cs typeface="Optima"/>
              </a:rPr>
              <a:t>Torrone</a:t>
            </a:r>
            <a:r>
              <a:rPr kumimoji="0" lang="en-US" sz="1800" b="0" i="0" u="none" strike="noStrike" cap="none" normalizeH="0" baseline="0" dirty="0" smtClean="0">
                <a:ln>
                  <a:noFill/>
                </a:ln>
                <a:solidFill>
                  <a:schemeClr val="tx1"/>
                </a:solidFill>
                <a:effectLst/>
                <a:latin typeface="Optima"/>
                <a:cs typeface="Optima"/>
              </a:rPr>
              <a:t> @ </a:t>
            </a:r>
            <a:r>
              <a:rPr kumimoji="0" lang="en-US" sz="1800" b="0" i="0" u="none" strike="noStrike" cap="none" normalizeH="0" baseline="0" dirty="0" err="1" smtClean="0">
                <a:ln>
                  <a:noFill/>
                </a:ln>
                <a:solidFill>
                  <a:schemeClr val="tx1"/>
                </a:solidFill>
                <a:effectLst/>
                <a:latin typeface="Optima"/>
                <a:cs typeface="Optima"/>
                <a:hlinkClick r:id="rId2"/>
              </a:rPr>
              <a:t>adafruit</a:t>
            </a:r>
            <a:r>
              <a:rPr kumimoji="0" lang="en-US" sz="1800" b="0" i="0" u="none" strike="noStrike" cap="none" normalizeH="0" baseline="0" dirty="0" smtClean="0">
                <a:ln>
                  <a:noFill/>
                </a:ln>
                <a:solidFill>
                  <a:schemeClr val="tx1"/>
                </a:solidFill>
                <a:effectLst/>
                <a:latin typeface="Optima"/>
                <a:cs typeface="Optima"/>
              </a:rPr>
              <a:t> for his encouragement here) and this has become a great and fun business for us. If we didn’t have the inventory of components here, we wouldn’t have started on that business.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Optima"/>
                <a:cs typeface="Optima"/>
              </a:rPr>
              <a:t>Unexpected Benefit 2 – A physical connection to our product</a:t>
            </a:r>
            <a:r>
              <a:rPr kumimoji="0" lang="en-US" sz="1800" b="0" i="0" u="none" strike="noStrike" cap="none" normalizeH="0" baseline="0" dirty="0" smtClean="0">
                <a:ln>
                  <a:noFill/>
                </a:ln>
                <a:solidFill>
                  <a:schemeClr val="tx1"/>
                </a:solidFill>
                <a:effectLst/>
                <a:latin typeface="Optima"/>
                <a:cs typeface="Optima"/>
              </a:rPr>
              <a:t/>
            </a:r>
            <a:br>
              <a:rPr kumimoji="0" lang="en-US" sz="1800" b="0" i="0" u="none" strike="noStrike" cap="none" normalizeH="0" baseline="0" dirty="0" smtClean="0">
                <a:ln>
                  <a:noFill/>
                </a:ln>
                <a:solidFill>
                  <a:schemeClr val="tx1"/>
                </a:solidFill>
                <a:effectLst/>
                <a:latin typeface="Optima"/>
                <a:cs typeface="Optima"/>
              </a:rPr>
            </a:br>
            <a:r>
              <a:rPr kumimoji="0" lang="en-US" sz="1800" b="0" i="0" u="none" strike="noStrike" cap="none" normalizeH="0" baseline="0" dirty="0" smtClean="0">
                <a:ln>
                  <a:noFill/>
                </a:ln>
                <a:solidFill>
                  <a:schemeClr val="tx1"/>
                </a:solidFill>
                <a:effectLst/>
                <a:latin typeface="Optima"/>
                <a:cs typeface="Optima"/>
              </a:rPr>
              <a:t>I was in software long time ago and one of the things I like about Voltaic is that we make physical things that people use and are hopefully useful. After spending several days in front of a computer and phone, it is nice to be able to get into the warehouse and get my hands working building something valuable.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Optima"/>
                <a:cs typeface="Optima"/>
              </a:rPr>
              <a:t>I think the bottom line is that we didn’t intend to “</a:t>
            </a:r>
            <a:r>
              <a:rPr kumimoji="0" lang="en-US" sz="1800" b="0" i="0" u="none" strike="noStrike" cap="none" normalizeH="0" baseline="0" dirty="0" err="1" smtClean="0">
                <a:ln>
                  <a:noFill/>
                </a:ln>
                <a:solidFill>
                  <a:schemeClr val="tx1"/>
                </a:solidFill>
                <a:effectLst/>
                <a:latin typeface="Optima"/>
                <a:cs typeface="Optima"/>
              </a:rPr>
              <a:t>insource</a:t>
            </a:r>
            <a:r>
              <a:rPr kumimoji="0" lang="en-US" sz="1800" b="0" i="0" u="none" strike="noStrike" cap="none" normalizeH="0" baseline="0" dirty="0" smtClean="0">
                <a:ln>
                  <a:noFill/>
                </a:ln>
                <a:solidFill>
                  <a:schemeClr val="tx1"/>
                </a:solidFill>
                <a:effectLst/>
                <a:latin typeface="Optima"/>
                <a:cs typeface="Optima"/>
              </a:rPr>
              <a:t>” for noble reasons, but it makes a lot of economic and emotional sense for us to continue doing it.</a:t>
            </a:r>
          </a:p>
        </p:txBody>
      </p:sp>
    </p:spTree>
    <p:extLst>
      <p:ext uri="{BB962C8B-B14F-4D97-AF65-F5344CB8AC3E}">
        <p14:creationId xmlns:p14="http://schemas.microsoft.com/office/powerpoint/2010/main" xmlns="" val="41252480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Neuvotella-TRate</a:t>
            </a:r>
            <a:endParaRPr lang="en-US" dirty="0"/>
          </a:p>
        </p:txBody>
      </p:sp>
    </p:spTree>
    <p:extLst>
      <p:ext uri="{BB962C8B-B14F-4D97-AF65-F5344CB8AC3E}">
        <p14:creationId xmlns:p14="http://schemas.microsoft.com/office/powerpoint/2010/main" xmlns="" val="39636257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136"/>
          <p:cNvSpPr>
            <a:spLocks noGrp="1" noChangeArrowheads="1"/>
          </p:cNvSpPr>
          <p:nvPr>
            <p:ph type="title"/>
          </p:nvPr>
        </p:nvSpPr>
        <p:spPr>
          <a:xfrm>
            <a:off x="381000" y="7938"/>
            <a:ext cx="8763000" cy="955675"/>
          </a:xfrm>
          <a:noFill/>
        </p:spPr>
        <p:txBody>
          <a:bodyPr/>
          <a:lstStyle/>
          <a:p>
            <a:pPr eaLnBrk="1" hangingPunct="1"/>
            <a:r>
              <a:rPr lang="en-US" b="1" smtClean="0">
                <a:latin typeface="Albertus Extra Bold"/>
              </a:rPr>
              <a:t>Strategic Sourcing</a:t>
            </a:r>
            <a:r>
              <a:rPr lang="en-US" smtClean="0"/>
              <a:t/>
            </a:r>
            <a:br>
              <a:rPr lang="en-US" smtClean="0"/>
            </a:br>
            <a:r>
              <a:rPr lang="en-US" smtClean="0"/>
              <a:t>Negotiating the parameters of the outsourcing relationship</a:t>
            </a:r>
          </a:p>
        </p:txBody>
      </p:sp>
      <p:graphicFrame>
        <p:nvGraphicFramePr>
          <p:cNvPr id="333988" name="Group 164"/>
          <p:cNvGraphicFramePr>
            <a:graphicFrameLocks noGrp="1"/>
          </p:cNvGraphicFramePr>
          <p:nvPr>
            <p:ph sz="half" idx="2"/>
          </p:nvPr>
        </p:nvGraphicFramePr>
        <p:xfrm>
          <a:off x="1265238" y="1624013"/>
          <a:ext cx="7527925" cy="3632264"/>
        </p:xfrm>
        <a:graphic>
          <a:graphicData uri="http://schemas.openxmlformats.org/drawingml/2006/table">
            <a:tbl>
              <a:tblPr/>
              <a:tblGrid>
                <a:gridCol w="3811587"/>
                <a:gridCol w="3716338"/>
              </a:tblGrid>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Trust-based partnerships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Balanced Sourcing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2795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May not provide clear incentive to drive improvement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Assumes supplier goal congruence</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Supplier may capture all value creation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Fully leverages supplier capabilities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Drives improvement at both customer and supplier</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customer capability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Unleveraged Purchasing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Darwinian Rivalry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50018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Typifies the clerical mentality of traditional purchasing</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Focuses on price rather than total cost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Leaves lots of money on the table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purchasing clout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Eliminates supplier lethargy but may instill resentment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Does not drive synergistic improvement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sp>
        <p:nvSpPr>
          <p:cNvPr id="16404" name="Text Box 183"/>
          <p:cNvSpPr txBox="1">
            <a:spLocks noChangeArrowheads="1"/>
          </p:cNvSpPr>
          <p:nvPr/>
        </p:nvSpPr>
        <p:spPr bwMode="auto">
          <a:xfrm>
            <a:off x="3257550" y="5410200"/>
            <a:ext cx="3598863"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competitive pricing</a:t>
            </a:r>
          </a:p>
        </p:txBody>
      </p:sp>
      <p:sp>
        <p:nvSpPr>
          <p:cNvPr id="16405" name="Text Box 184"/>
          <p:cNvSpPr txBox="1">
            <a:spLocks noChangeArrowheads="1"/>
          </p:cNvSpPr>
          <p:nvPr/>
        </p:nvSpPr>
        <p:spPr bwMode="auto">
          <a:xfrm>
            <a:off x="2190750" y="5403850"/>
            <a:ext cx="487363"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6" name="Text Box 185"/>
          <p:cNvSpPr txBox="1">
            <a:spLocks noChangeArrowheads="1"/>
          </p:cNvSpPr>
          <p:nvPr/>
        </p:nvSpPr>
        <p:spPr bwMode="auto">
          <a:xfrm>
            <a:off x="7064375" y="5403850"/>
            <a:ext cx="566738"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
        <p:nvSpPr>
          <p:cNvPr id="16407" name="Text Box 186"/>
          <p:cNvSpPr txBox="1">
            <a:spLocks noChangeArrowheads="1"/>
          </p:cNvSpPr>
          <p:nvPr/>
        </p:nvSpPr>
        <p:spPr bwMode="auto">
          <a:xfrm rot="-5400000">
            <a:off x="-1476375" y="3490913"/>
            <a:ext cx="4083050"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cooperative relationship</a:t>
            </a:r>
          </a:p>
        </p:txBody>
      </p:sp>
      <p:sp>
        <p:nvSpPr>
          <p:cNvPr id="16408" name="Text Box 187"/>
          <p:cNvSpPr txBox="1">
            <a:spLocks noChangeArrowheads="1"/>
          </p:cNvSpPr>
          <p:nvPr/>
        </p:nvSpPr>
        <p:spPr bwMode="auto">
          <a:xfrm>
            <a:off x="696913" y="4887913"/>
            <a:ext cx="487362"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9" name="Text Box 188"/>
          <p:cNvSpPr txBox="1">
            <a:spLocks noChangeArrowheads="1"/>
          </p:cNvSpPr>
          <p:nvPr/>
        </p:nvSpPr>
        <p:spPr bwMode="auto">
          <a:xfrm>
            <a:off x="690563" y="1662113"/>
            <a:ext cx="566737"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3988"/>
                                        </p:tgtEl>
                                        <p:attrNameLst>
                                          <p:attrName>style.visibility</p:attrName>
                                        </p:attrNameLst>
                                      </p:cBhvr>
                                      <p:to>
                                        <p:strVal val="visible"/>
                                      </p:to>
                                    </p:set>
                                    <p:anim calcmode="lin" valueType="num">
                                      <p:cBhvr additive="base">
                                        <p:cTn id="7" dur="500" fill="hold"/>
                                        <p:tgtEl>
                                          <p:spTgt spid="333988"/>
                                        </p:tgtEl>
                                        <p:attrNameLst>
                                          <p:attrName>ppt_x</p:attrName>
                                        </p:attrNameLst>
                                      </p:cBhvr>
                                      <p:tavLst>
                                        <p:tav tm="0">
                                          <p:val>
                                            <p:strVal val="0-#ppt_w/2"/>
                                          </p:val>
                                        </p:tav>
                                        <p:tav tm="100000">
                                          <p:val>
                                            <p:strVal val="#ppt_x"/>
                                          </p:val>
                                        </p:tav>
                                      </p:tavLst>
                                    </p:anim>
                                    <p:anim calcmode="lin" valueType="num">
                                      <p:cBhvr additive="base">
                                        <p:cTn id="8" dur="500" fill="hold"/>
                                        <p:tgtEl>
                                          <p:spTgt spid="3339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Integrative Case:</a:t>
            </a:r>
            <a:br>
              <a:rPr lang="en-US" dirty="0" smtClean="0"/>
            </a:br>
            <a:r>
              <a:rPr lang="en-US" dirty="0" smtClean="0"/>
              <a:t>Stage I</a:t>
            </a:r>
            <a:endParaRPr lang="en-US" dirty="0"/>
          </a:p>
        </p:txBody>
      </p:sp>
    </p:spTree>
    <p:extLst>
      <p:ext uri="{BB962C8B-B14F-4D97-AF65-F5344CB8AC3E}">
        <p14:creationId xmlns:p14="http://schemas.microsoft.com/office/powerpoint/2010/main" xmlns="" val="15135543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And the current situation is …</a:t>
            </a:r>
            <a:endParaRPr lang="en-US" dirty="0"/>
          </a:p>
        </p:txBody>
      </p:sp>
      <p:graphicFrame>
        <p:nvGraphicFramePr>
          <p:cNvPr id="5" name="Chart 4"/>
          <p:cNvGraphicFramePr>
            <a:graphicFrameLocks/>
          </p:cNvGraphicFramePr>
          <p:nvPr/>
        </p:nvGraphicFramePr>
        <p:xfrm>
          <a:off x="-1" y="1186542"/>
          <a:ext cx="9144001" cy="483870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3" name="Chart 2"/>
          <p:cNvGraphicFramePr>
            <a:graphicFrameLocks/>
          </p:cNvGraphicFramePr>
          <p:nvPr/>
        </p:nvGraphicFramePr>
        <p:xfrm>
          <a:off x="118663" y="1242467"/>
          <a:ext cx="8473906" cy="516037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Arguments for Selling </a:t>
            </a:r>
            <a:r>
              <a:rPr lang="en-US" dirty="0" smtClean="0"/>
              <a:t>Wichita</a:t>
            </a:r>
            <a:endParaRPr lang="en-US" dirty="0"/>
          </a:p>
        </p:txBody>
      </p:sp>
      <p:sp>
        <p:nvSpPr>
          <p:cNvPr id="2" name="Content Placeholder 1"/>
          <p:cNvSpPr>
            <a:spLocks noGrp="1"/>
          </p:cNvSpPr>
          <p:nvPr>
            <p:ph idx="1"/>
          </p:nvPr>
        </p:nvSpPr>
        <p:spPr/>
        <p:txBody>
          <a:bodyPr/>
          <a:lstStyle/>
          <a:p>
            <a:endParaRPr lang="en-US"/>
          </a:p>
        </p:txBody>
      </p:sp>
    </p:spTree>
    <p:extLst>
      <p:ext uri="{BB962C8B-B14F-4D97-AF65-F5344CB8AC3E}">
        <p14:creationId xmlns:p14="http://schemas.microsoft.com/office/powerpoint/2010/main" xmlns="" val="8015013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0. Deterministic analysis</a:t>
            </a:r>
            <a:endParaRPr lang="en-US" dirty="0"/>
          </a:p>
        </p:txBody>
      </p:sp>
      <p:pic>
        <p:nvPicPr>
          <p:cNvPr id="172035" name="Picture 3"/>
          <p:cNvPicPr>
            <a:picLocks noChangeAspect="1" noChangeArrowheads="1"/>
          </p:cNvPicPr>
          <p:nvPr/>
        </p:nvPicPr>
        <p:blipFill>
          <a:blip r:embed="rId3" cstate="print"/>
          <a:srcRect/>
          <a:stretch>
            <a:fillRect/>
          </a:stretch>
        </p:blipFill>
        <p:spPr bwMode="auto">
          <a:xfrm>
            <a:off x="90488" y="1323313"/>
            <a:ext cx="8963025" cy="1162050"/>
          </a:xfrm>
          <a:prstGeom prst="rect">
            <a:avLst/>
          </a:prstGeom>
          <a:noFill/>
          <a:ln w="9525">
            <a:noFill/>
            <a:miter lim="800000"/>
            <a:headEnd/>
            <a:tailEnd/>
          </a:ln>
          <a:effectLst/>
        </p:spPr>
      </p:pic>
      <p:pic>
        <p:nvPicPr>
          <p:cNvPr id="172038" name="Picture 6"/>
          <p:cNvPicPr>
            <a:picLocks noChangeAspect="1" noChangeArrowheads="1"/>
          </p:cNvPicPr>
          <p:nvPr/>
        </p:nvPicPr>
        <p:blipFill>
          <a:blip r:embed="rId4" cstate="print"/>
          <a:srcRect/>
          <a:stretch>
            <a:fillRect/>
          </a:stretch>
        </p:blipFill>
        <p:spPr bwMode="auto">
          <a:xfrm>
            <a:off x="90488" y="3003938"/>
            <a:ext cx="8963025" cy="3067050"/>
          </a:xfrm>
          <a:prstGeom prst="rect">
            <a:avLst/>
          </a:prstGeom>
          <a:noFill/>
          <a:ln w="9525">
            <a:noFill/>
            <a:miter lim="800000"/>
            <a:headEnd/>
            <a:tailEnd/>
          </a:ln>
          <a:effectLst/>
        </p:spPr>
      </p:pic>
    </p:spTree>
    <p:extLst>
      <p:ext uri="{BB962C8B-B14F-4D97-AF65-F5344CB8AC3E}">
        <p14:creationId xmlns:p14="http://schemas.microsoft.com/office/powerpoint/2010/main" xmlns="" val="6002537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1. Global standard from Vietnam</a:t>
            </a:r>
            <a:endParaRPr lang="en-US" dirty="0"/>
          </a:p>
        </p:txBody>
      </p:sp>
      <p:sp>
        <p:nvSpPr>
          <p:cNvPr id="3" name="Rectangle 2"/>
          <p:cNvSpPr/>
          <p:nvPr/>
        </p:nvSpPr>
        <p:spPr bwMode="auto">
          <a:xfrm>
            <a:off x="296333" y="13123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V</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16" name="Oval 15"/>
          <p:cNvSpPr/>
          <p:nvPr/>
        </p:nvSpPr>
        <p:spPr bwMode="auto">
          <a:xfrm>
            <a:off x="5997221" y="1241780"/>
            <a:ext cx="1029221" cy="1168539"/>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800" b="1" i="0" u="none" strike="noStrike" cap="none" normalizeH="0" baseline="0" dirty="0" smtClean="0">
                <a:ln>
                  <a:noFill/>
                </a:ln>
                <a:solidFill>
                  <a:schemeClr val="bg1"/>
                </a:solidFill>
                <a:effectLst/>
                <a:latin typeface="Times New Roman" pitchFamily="18" charset="0"/>
              </a:rPr>
              <a:t>G</a:t>
            </a:r>
          </a:p>
        </p:txBody>
      </p:sp>
      <p:cxnSp>
        <p:nvCxnSpPr>
          <p:cNvPr id="27" name="Straight Arrow Connector 26"/>
          <p:cNvCxnSpPr/>
          <p:nvPr/>
        </p:nvCxnSpPr>
        <p:spPr bwMode="auto">
          <a:xfrm>
            <a:off x="1326444" y="16510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4" name="TextBox 3"/>
          <p:cNvSpPr txBox="1"/>
          <p:nvPr/>
        </p:nvSpPr>
        <p:spPr>
          <a:xfrm>
            <a:off x="719667" y="3005667"/>
            <a:ext cx="5470095" cy="1569660"/>
          </a:xfrm>
          <a:prstGeom prst="rect">
            <a:avLst/>
          </a:prstGeom>
          <a:noFill/>
        </p:spPr>
        <p:txBody>
          <a:bodyPr wrap="none" rtlCol="0">
            <a:spAutoFit/>
          </a:bodyPr>
          <a:lstStyle/>
          <a:p>
            <a:r>
              <a:rPr lang="en-US" b="0" dirty="0" smtClean="0">
                <a:latin typeface="Optima"/>
                <a:cs typeface="Optima"/>
              </a:rPr>
              <a:t>Simple Newsvendor</a:t>
            </a:r>
          </a:p>
          <a:p>
            <a:r>
              <a:rPr lang="en-US" b="0" dirty="0" smtClean="0">
                <a:latin typeface="Optima"/>
                <a:cs typeface="Optima"/>
              </a:rPr>
              <a:t>SL: 94%</a:t>
            </a:r>
          </a:p>
          <a:p>
            <a:r>
              <a:rPr lang="en-US" b="0" dirty="0" smtClean="0">
                <a:latin typeface="Optima"/>
                <a:cs typeface="Optima"/>
              </a:rPr>
              <a:t>Optimal Capacity: 593 </a:t>
            </a:r>
            <a:r>
              <a:rPr lang="en-US" b="0" dirty="0">
                <a:latin typeface="Optima"/>
                <a:cs typeface="Optima"/>
              </a:rPr>
              <a:t>units per quarter</a:t>
            </a:r>
            <a:endParaRPr lang="en-US" b="0" dirty="0" smtClean="0">
              <a:latin typeface="Optima"/>
              <a:cs typeface="Optima"/>
            </a:endParaRPr>
          </a:p>
          <a:p>
            <a:r>
              <a:rPr lang="en-US" b="0" dirty="0" smtClean="0">
                <a:latin typeface="Optima"/>
                <a:cs typeface="Optima"/>
              </a:rPr>
              <a:t>Expected NPV: </a:t>
            </a:r>
            <a:r>
              <a:rPr lang="en-US" b="0" dirty="0"/>
              <a:t> </a:t>
            </a:r>
            <a:r>
              <a:rPr lang="en-US" b="0" dirty="0" smtClean="0"/>
              <a:t>$</a:t>
            </a:r>
            <a:r>
              <a:rPr lang="en-US" b="0" dirty="0" smtClean="0">
                <a:latin typeface="Optima"/>
                <a:cs typeface="Optima"/>
              </a:rPr>
              <a:t>14,029K</a:t>
            </a:r>
            <a:r>
              <a:rPr lang="en-US" b="0" dirty="0" smtClean="0"/>
              <a:t> </a:t>
            </a:r>
            <a:endParaRPr lang="en-US" b="0" dirty="0" smtClean="0">
              <a:latin typeface="Optima"/>
              <a:cs typeface="Optima"/>
            </a:endParaRPr>
          </a:p>
        </p:txBody>
      </p:sp>
    </p:spTree>
    <p:extLst>
      <p:ext uri="{BB962C8B-B14F-4D97-AF65-F5344CB8AC3E}">
        <p14:creationId xmlns:p14="http://schemas.microsoft.com/office/powerpoint/2010/main" xmlns="" val="6002537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Simple Newsvendor Review:</a:t>
            </a:r>
            <a:br>
              <a:rPr lang="en-US" dirty="0" smtClean="0"/>
            </a:br>
            <a:r>
              <a:rPr lang="en-US" dirty="0" smtClean="0"/>
              <a:t>	1. Global standard from Vietnam</a:t>
            </a:r>
            <a:endParaRPr lang="en-US" dirty="0"/>
          </a:p>
        </p:txBody>
      </p:sp>
      <p:sp>
        <p:nvSpPr>
          <p:cNvPr id="3" name="Content Placeholder 2"/>
          <p:cNvSpPr>
            <a:spLocks noGrp="1"/>
          </p:cNvSpPr>
          <p:nvPr>
            <p:ph idx="1"/>
          </p:nvPr>
        </p:nvSpPr>
        <p:spPr>
          <a:xfrm>
            <a:off x="455613" y="1008409"/>
            <a:ext cx="8229600" cy="5453063"/>
          </a:xfrm>
        </p:spPr>
        <p:txBody>
          <a:bodyPr/>
          <a:lstStyle/>
          <a:p>
            <a:pPr lvl="0"/>
            <a:r>
              <a:rPr lang="en-US" sz="1800" dirty="0" smtClean="0"/>
              <a:t>Unit operating margin </a:t>
            </a:r>
            <a:r>
              <a:rPr lang="en-US" sz="1800" i="1" dirty="0" smtClean="0"/>
              <a:t>m </a:t>
            </a:r>
            <a:r>
              <a:rPr lang="en-US" sz="1800" dirty="0" smtClean="0"/>
              <a:t> = price $2100 – production cost $100 – transportation cost $100 = $1900</a:t>
            </a:r>
          </a:p>
          <a:p>
            <a:pPr lvl="0"/>
            <a:r>
              <a:rPr lang="en-US" sz="1800" dirty="0" smtClean="0"/>
              <a:t>On a quarterly basis:</a:t>
            </a:r>
          </a:p>
          <a:p>
            <a:pPr lvl="1"/>
            <a:r>
              <a:rPr lang="en-US" sz="1600" dirty="0" smtClean="0"/>
              <a:t>Demand = normal(mu = 500, sigma = 60)</a:t>
            </a:r>
          </a:p>
          <a:p>
            <a:pPr lvl="1"/>
            <a:r>
              <a:rPr lang="en-US" sz="1600" dirty="0" smtClean="0"/>
              <a:t>Marginal capacity cost </a:t>
            </a:r>
            <a:r>
              <a:rPr lang="en-US" sz="1600" i="1" dirty="0" smtClean="0"/>
              <a:t>c </a:t>
            </a:r>
            <a:r>
              <a:rPr lang="en-US" sz="1600" dirty="0" smtClean="0"/>
              <a:t>= $460/4 = $115</a:t>
            </a:r>
          </a:p>
          <a:p>
            <a:pPr lvl="0"/>
            <a:r>
              <a:rPr lang="en-US" sz="1800" dirty="0" smtClean="0"/>
              <a:t>Marginal analysis to invest in one additional unit of capacity:</a:t>
            </a:r>
          </a:p>
          <a:p>
            <a:pPr lvl="1"/>
            <a:r>
              <a:rPr lang="en-US" sz="1600" dirty="0" smtClean="0"/>
              <a:t>MC = $115</a:t>
            </a:r>
          </a:p>
          <a:p>
            <a:pPr lvl="1"/>
            <a:r>
              <a:rPr lang="en-US" sz="1600" dirty="0" smtClean="0"/>
              <a:t>MB = $1900*P(D&gt;K)</a:t>
            </a:r>
          </a:p>
          <a:p>
            <a:pPr lvl="1"/>
            <a:r>
              <a:rPr lang="en-US" sz="1600" dirty="0" smtClean="0"/>
              <a:t>Optimal shortage probability: P(D&gt;K) = $115/$1900 = 0.06</a:t>
            </a:r>
          </a:p>
          <a:p>
            <a:pPr lvl="1"/>
            <a:r>
              <a:rPr lang="en-US" sz="1600" dirty="0" smtClean="0"/>
              <a:t>Thus optimal service probability: P(D&lt;=K) = 1 – 0.06 = 0.94</a:t>
            </a:r>
          </a:p>
          <a:p>
            <a:pPr lvl="1"/>
            <a:r>
              <a:rPr lang="en-US" sz="1600" dirty="0" smtClean="0"/>
              <a:t>K = </a:t>
            </a:r>
            <a:r>
              <a:rPr lang="en-US" sz="1600" dirty="0" err="1" smtClean="0"/>
              <a:t>normsinv</a:t>
            </a:r>
            <a:r>
              <a:rPr lang="en-US" sz="1600" dirty="0" smtClean="0"/>
              <a:t>(.94,500,60) = 593</a:t>
            </a:r>
          </a:p>
          <a:p>
            <a:pPr lvl="0"/>
            <a:r>
              <a:rPr lang="en-US" sz="1800" dirty="0" smtClean="0"/>
              <a:t>The E(NPV) can be calculated using the formula for expected shortages (appendix in my book), which can be shown to simplify for optimal capacity to:</a:t>
            </a:r>
          </a:p>
          <a:p>
            <a:pPr lvl="1"/>
            <a:r>
              <a:rPr lang="en-US" sz="1600" dirty="0" smtClean="0"/>
              <a:t>Per quarter: V* = (m-c)mu – sigma * m*phi(z*) where z* = </a:t>
            </a:r>
            <a:r>
              <a:rPr lang="en-US" sz="1600" dirty="0" err="1" smtClean="0"/>
              <a:t>normsinv</a:t>
            </a:r>
            <a:r>
              <a:rPr lang="en-US" sz="1600" dirty="0" smtClean="0"/>
              <a:t>(.94) and phi(.) standard normal probability density function.</a:t>
            </a:r>
            <a:endParaRPr lang="en-US" sz="2000" dirty="0" smtClean="0"/>
          </a:p>
          <a:p>
            <a:pPr lvl="1">
              <a:buNone/>
            </a:pPr>
            <a:r>
              <a:rPr lang="en-US" sz="1600" dirty="0" smtClean="0"/>
              <a:t>	= (1900-115)*500 - 60*1900*NORMDIST(</a:t>
            </a:r>
            <a:r>
              <a:rPr lang="en-US" sz="1600" dirty="0" err="1" smtClean="0"/>
              <a:t>normsinv</a:t>
            </a:r>
            <a:r>
              <a:rPr lang="en-US" sz="1600" dirty="0" smtClean="0"/>
              <a:t>(.94),0,1,0)</a:t>
            </a:r>
            <a:endParaRPr lang="en-US" sz="2000" dirty="0" smtClean="0"/>
          </a:p>
          <a:p>
            <a:pPr lvl="1">
              <a:buNone/>
            </a:pPr>
            <a:r>
              <a:rPr lang="en-US" sz="1200" dirty="0" smtClean="0"/>
              <a:t>	=</a:t>
            </a:r>
            <a:r>
              <a:rPr lang="en-US" sz="1600" dirty="0" smtClean="0"/>
              <a:t>$878,826.8</a:t>
            </a:r>
          </a:p>
          <a:p>
            <a:pPr lvl="1"/>
            <a:r>
              <a:rPr lang="en-US" sz="1600" dirty="0" smtClean="0"/>
              <a:t>Over 4 years = 4 x 4 x $878,826.8 = $  14,061,229.24</a:t>
            </a:r>
          </a:p>
          <a:p>
            <a:pPr lvl="1"/>
            <a:r>
              <a:rPr lang="en-US" sz="1600" dirty="0" smtClean="0"/>
              <a:t>Subtract fixed capacity cost of 4x$8000 to arrive at $ 14,029,229</a:t>
            </a:r>
          </a:p>
          <a:p>
            <a:endParaRPr lang="en-US" sz="1800" dirty="0" smtClean="0"/>
          </a:p>
          <a:p>
            <a:endParaRPr lang="en-US" sz="1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2. Local specialization</a:t>
            </a:r>
            <a:endParaRPr lang="en-US" dirty="0"/>
          </a:p>
        </p:txBody>
      </p:sp>
      <p:cxnSp>
        <p:nvCxnSpPr>
          <p:cNvPr id="27" name="Straight Arrow Connector 26"/>
          <p:cNvCxnSpPr/>
          <p:nvPr/>
        </p:nvCxnSpPr>
        <p:spPr bwMode="auto">
          <a:xfrm>
            <a:off x="1326444" y="169225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a:off x="1323621" y="354504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1320801" y="2618645"/>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1320799" y="4471435"/>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1306687" y="539782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2" name="Rectangle 31"/>
          <p:cNvSpPr/>
          <p:nvPr/>
        </p:nvSpPr>
        <p:spPr bwMode="auto">
          <a:xfrm>
            <a:off x="296333" y="13123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3" name="Rectangle 32"/>
          <p:cNvSpPr/>
          <p:nvPr/>
        </p:nvSpPr>
        <p:spPr bwMode="auto">
          <a:xfrm>
            <a:off x="296333" y="22181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296333" y="31239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5" name="Rectangle 34"/>
          <p:cNvSpPr/>
          <p:nvPr/>
        </p:nvSpPr>
        <p:spPr bwMode="auto">
          <a:xfrm>
            <a:off x="296333" y="40297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6" name="Rectangle 35"/>
          <p:cNvSpPr/>
          <p:nvPr/>
        </p:nvSpPr>
        <p:spPr bwMode="auto">
          <a:xfrm>
            <a:off x="296333" y="49355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3" name="Oval 42"/>
          <p:cNvSpPr/>
          <p:nvPr/>
        </p:nvSpPr>
        <p:spPr bwMode="auto">
          <a:xfrm>
            <a:off x="5816409" y="13322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6" name="Oval 45"/>
          <p:cNvSpPr/>
          <p:nvPr/>
        </p:nvSpPr>
        <p:spPr bwMode="auto">
          <a:xfrm>
            <a:off x="5816409" y="2253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7" name="Oval 46"/>
          <p:cNvSpPr/>
          <p:nvPr/>
        </p:nvSpPr>
        <p:spPr bwMode="auto">
          <a:xfrm>
            <a:off x="5816409" y="3167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8" name="Oval 47"/>
          <p:cNvSpPr/>
          <p:nvPr/>
        </p:nvSpPr>
        <p:spPr bwMode="auto">
          <a:xfrm>
            <a:off x="5816409" y="40823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9" name="Oval 48"/>
          <p:cNvSpPr/>
          <p:nvPr/>
        </p:nvSpPr>
        <p:spPr bwMode="auto">
          <a:xfrm>
            <a:off x="5816409" y="50242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xmlns="" val="1151261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2. Local specialization</a:t>
            </a:r>
            <a:endParaRPr lang="en-US" dirty="0"/>
          </a:p>
        </p:txBody>
      </p:sp>
      <p:sp>
        <p:nvSpPr>
          <p:cNvPr id="32" name="TextBox 31"/>
          <p:cNvSpPr txBox="1"/>
          <p:nvPr/>
        </p:nvSpPr>
        <p:spPr>
          <a:xfrm>
            <a:off x="352778" y="1721556"/>
            <a:ext cx="5470095" cy="1569660"/>
          </a:xfrm>
          <a:prstGeom prst="rect">
            <a:avLst/>
          </a:prstGeom>
          <a:noFill/>
        </p:spPr>
        <p:txBody>
          <a:bodyPr wrap="none" rtlCol="0">
            <a:spAutoFit/>
          </a:bodyPr>
          <a:lstStyle/>
          <a:p>
            <a:r>
              <a:rPr lang="en-US" b="0" dirty="0" smtClean="0">
                <a:latin typeface="Optima"/>
                <a:cs typeface="Optima"/>
              </a:rPr>
              <a:t>USA</a:t>
            </a:r>
          </a:p>
          <a:p>
            <a:r>
              <a:rPr lang="en-US" b="0" dirty="0" smtClean="0">
                <a:latin typeface="Optima"/>
                <a:cs typeface="Optima"/>
              </a:rPr>
              <a:t>Simple Newsvendor</a:t>
            </a:r>
          </a:p>
          <a:p>
            <a:r>
              <a:rPr lang="en-US" b="0" dirty="0" smtClean="0">
                <a:latin typeface="Optima"/>
                <a:cs typeface="Optima"/>
              </a:rPr>
              <a:t>SL: 89%</a:t>
            </a:r>
          </a:p>
          <a:p>
            <a:r>
              <a:rPr lang="en-US" b="0" dirty="0" smtClean="0">
                <a:latin typeface="Optima"/>
                <a:cs typeface="Optima"/>
              </a:rPr>
              <a:t>Optimal Capacity: 225 </a:t>
            </a:r>
            <a:r>
              <a:rPr lang="en-US" b="0" dirty="0">
                <a:latin typeface="Optima"/>
                <a:cs typeface="Optima"/>
              </a:rPr>
              <a:t>units per quarter</a:t>
            </a:r>
            <a:endParaRPr lang="en-US" b="0" dirty="0" smtClean="0">
              <a:latin typeface="Optima"/>
              <a:cs typeface="Optima"/>
            </a:endParaRPr>
          </a:p>
        </p:txBody>
      </p:sp>
      <p:sp>
        <p:nvSpPr>
          <p:cNvPr id="33" name="TextBox 32"/>
          <p:cNvSpPr txBox="1"/>
          <p:nvPr/>
        </p:nvSpPr>
        <p:spPr>
          <a:xfrm>
            <a:off x="462825" y="3680181"/>
            <a:ext cx="8454559" cy="2677656"/>
          </a:xfrm>
          <a:prstGeom prst="rect">
            <a:avLst/>
          </a:prstGeom>
          <a:noFill/>
        </p:spPr>
        <p:txBody>
          <a:bodyPr wrap="none" rtlCol="0">
            <a:spAutoFit/>
          </a:bodyPr>
          <a:lstStyle/>
          <a:p>
            <a:r>
              <a:rPr lang="en-US" b="0" dirty="0" smtClean="0">
                <a:latin typeface="Optima"/>
                <a:cs typeface="Optima"/>
              </a:rPr>
              <a:t>What about China?</a:t>
            </a:r>
          </a:p>
          <a:p>
            <a:r>
              <a:rPr lang="en-US" b="0" dirty="0" smtClean="0">
                <a:latin typeface="Optima"/>
                <a:cs typeface="Optima"/>
              </a:rPr>
              <a:t>Newsvendor, but not simple</a:t>
            </a:r>
          </a:p>
          <a:p>
            <a:r>
              <a:rPr lang="en-US" b="0" dirty="0" smtClean="0">
                <a:latin typeface="Optima"/>
                <a:cs typeface="Optima"/>
              </a:rPr>
              <a:t>Need to use a similar logic to “Seagate” (marginal increases)</a:t>
            </a:r>
          </a:p>
          <a:p>
            <a:r>
              <a:rPr lang="en-US" b="0" dirty="0" smtClean="0">
                <a:latin typeface="Optima"/>
                <a:cs typeface="Optima"/>
              </a:rPr>
              <a:t>Optimal Capacity:  129 units per quarter</a:t>
            </a:r>
          </a:p>
          <a:p>
            <a:endParaRPr lang="en-US" b="0" dirty="0">
              <a:latin typeface="Optima"/>
              <a:cs typeface="Optima"/>
            </a:endParaRPr>
          </a:p>
          <a:p>
            <a:r>
              <a:rPr lang="en-US" b="0" dirty="0">
                <a:latin typeface="Optima"/>
                <a:cs typeface="Optima"/>
              </a:rPr>
              <a:t>Expected </a:t>
            </a:r>
            <a:r>
              <a:rPr lang="en-US" b="0" dirty="0" smtClean="0">
                <a:latin typeface="Optima"/>
                <a:cs typeface="Optima"/>
              </a:rPr>
              <a:t>NPV of dedicated solution: </a:t>
            </a:r>
            <a:r>
              <a:rPr lang="en-US" b="0" dirty="0" smtClean="0"/>
              <a:t> </a:t>
            </a:r>
            <a:r>
              <a:rPr lang="en-US" b="0" dirty="0" smtClean="0">
                <a:latin typeface="Optima"/>
                <a:cs typeface="Optima"/>
              </a:rPr>
              <a:t>$14,018K </a:t>
            </a:r>
            <a:endParaRPr lang="en-US" b="0" dirty="0">
              <a:latin typeface="Optima"/>
              <a:cs typeface="Optima"/>
            </a:endParaRPr>
          </a:p>
          <a:p>
            <a:r>
              <a:rPr lang="en-US" b="0" dirty="0" smtClean="0">
                <a:latin typeface="Optima"/>
                <a:cs typeface="Optima"/>
              </a:rPr>
              <a:t>(lower than, but very close to, Global Standard) </a:t>
            </a:r>
          </a:p>
        </p:txBody>
      </p:sp>
    </p:spTree>
    <p:extLst>
      <p:ext uri="{BB962C8B-B14F-4D97-AF65-F5344CB8AC3E}">
        <p14:creationId xmlns:p14="http://schemas.microsoft.com/office/powerpoint/2010/main" xmlns="" val="468118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3. One plant in China</a:t>
            </a:r>
            <a:endParaRPr lang="en-US" dirty="0"/>
          </a:p>
        </p:txBody>
      </p:sp>
      <p:cxnSp>
        <p:nvCxnSpPr>
          <p:cNvPr id="26" name="Straight Arrow Connector 25"/>
          <p:cNvCxnSpPr/>
          <p:nvPr/>
        </p:nvCxnSpPr>
        <p:spPr bwMode="auto">
          <a:xfrm flipV="1">
            <a:off x="1368778" y="1665111"/>
            <a:ext cx="4360333" cy="371122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7" name="Straight Arrow Connector 26"/>
          <p:cNvCxnSpPr/>
          <p:nvPr/>
        </p:nvCxnSpPr>
        <p:spPr bwMode="auto">
          <a:xfrm flipV="1">
            <a:off x="1298222" y="2723444"/>
            <a:ext cx="4445000" cy="280811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flipV="1">
            <a:off x="1340556" y="3626555"/>
            <a:ext cx="4430889" cy="186266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flipV="1">
            <a:off x="1397000" y="4642555"/>
            <a:ext cx="4459111" cy="95955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1467555" y="561622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0" name="Rectangle 29"/>
          <p:cNvSpPr/>
          <p:nvPr/>
        </p:nvSpPr>
        <p:spPr bwMode="auto">
          <a:xfrm>
            <a:off x="296333" y="13123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2" name="Rectangle 31"/>
          <p:cNvSpPr/>
          <p:nvPr/>
        </p:nvSpPr>
        <p:spPr bwMode="auto">
          <a:xfrm>
            <a:off x="296333" y="22181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3" name="Rectangle 32"/>
          <p:cNvSpPr/>
          <p:nvPr/>
        </p:nvSpPr>
        <p:spPr bwMode="auto">
          <a:xfrm>
            <a:off x="296333" y="31239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296333" y="40297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5" name="Rectangle 34"/>
          <p:cNvSpPr/>
          <p:nvPr/>
        </p:nvSpPr>
        <p:spPr bwMode="auto">
          <a:xfrm>
            <a:off x="296333" y="49355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6" name="Oval 35"/>
          <p:cNvSpPr/>
          <p:nvPr/>
        </p:nvSpPr>
        <p:spPr bwMode="auto">
          <a:xfrm>
            <a:off x="5816409" y="13322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37" name="Oval 36"/>
          <p:cNvSpPr/>
          <p:nvPr/>
        </p:nvSpPr>
        <p:spPr bwMode="auto">
          <a:xfrm>
            <a:off x="5816409" y="2253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38" name="Oval 37"/>
          <p:cNvSpPr/>
          <p:nvPr/>
        </p:nvSpPr>
        <p:spPr bwMode="auto">
          <a:xfrm>
            <a:off x="5816409" y="3167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39" name="Oval 38"/>
          <p:cNvSpPr/>
          <p:nvPr/>
        </p:nvSpPr>
        <p:spPr bwMode="auto">
          <a:xfrm>
            <a:off x="5816409" y="40823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0" name="Oval 39"/>
          <p:cNvSpPr/>
          <p:nvPr/>
        </p:nvSpPr>
        <p:spPr bwMode="auto">
          <a:xfrm>
            <a:off x="5816409" y="50242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xmlns="" val="21040425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4. Fully Flexible Network</a:t>
            </a:r>
            <a:endParaRPr lang="en-US" dirty="0"/>
          </a:p>
        </p:txBody>
      </p:sp>
      <p:cxnSp>
        <p:nvCxnSpPr>
          <p:cNvPr id="27" name="Straight Arrow Connector 26"/>
          <p:cNvCxnSpPr/>
          <p:nvPr/>
        </p:nvCxnSpPr>
        <p:spPr bwMode="auto">
          <a:xfrm>
            <a:off x="1326444" y="16510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3" name="Straight Arrow Connector 42"/>
          <p:cNvCxnSpPr/>
          <p:nvPr/>
        </p:nvCxnSpPr>
        <p:spPr bwMode="auto">
          <a:xfrm>
            <a:off x="1440744" y="1803400"/>
            <a:ext cx="4610101" cy="867833"/>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4" name="Straight Arrow Connector 43"/>
          <p:cNvCxnSpPr/>
          <p:nvPr/>
        </p:nvCxnSpPr>
        <p:spPr bwMode="auto">
          <a:xfrm>
            <a:off x="1631244" y="1955800"/>
            <a:ext cx="4363157" cy="168910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5" name="Straight Arrow Connector 44"/>
          <p:cNvCxnSpPr/>
          <p:nvPr/>
        </p:nvCxnSpPr>
        <p:spPr bwMode="auto">
          <a:xfrm>
            <a:off x="1783644" y="2108200"/>
            <a:ext cx="4267202" cy="249625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6" name="Straight Arrow Connector 45"/>
          <p:cNvCxnSpPr/>
          <p:nvPr/>
        </p:nvCxnSpPr>
        <p:spPr bwMode="auto">
          <a:xfrm>
            <a:off x="1504244" y="1816100"/>
            <a:ext cx="4553656" cy="39497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7" name="Straight Arrow Connector 46"/>
          <p:cNvCxnSpPr/>
          <p:nvPr/>
        </p:nvCxnSpPr>
        <p:spPr bwMode="auto">
          <a:xfrm>
            <a:off x="1364544" y="25527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2" name="Straight Arrow Connector 51"/>
          <p:cNvCxnSpPr/>
          <p:nvPr/>
        </p:nvCxnSpPr>
        <p:spPr bwMode="auto">
          <a:xfrm>
            <a:off x="1516944" y="2705100"/>
            <a:ext cx="4477457" cy="93980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3" name="Straight Arrow Connector 52"/>
          <p:cNvCxnSpPr/>
          <p:nvPr/>
        </p:nvCxnSpPr>
        <p:spPr bwMode="auto">
          <a:xfrm>
            <a:off x="1428044" y="2882900"/>
            <a:ext cx="4566356" cy="15875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4" name="Straight Arrow Connector 53"/>
          <p:cNvCxnSpPr/>
          <p:nvPr/>
        </p:nvCxnSpPr>
        <p:spPr bwMode="auto">
          <a:xfrm>
            <a:off x="1415344" y="35941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5" name="Straight Arrow Connector 54"/>
          <p:cNvCxnSpPr/>
          <p:nvPr/>
        </p:nvCxnSpPr>
        <p:spPr bwMode="auto">
          <a:xfrm>
            <a:off x="1402644" y="2844800"/>
            <a:ext cx="4706056" cy="26289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56" name="Straight Arrow Connector 55"/>
          <p:cNvCxnSpPr/>
          <p:nvPr/>
        </p:nvCxnSpPr>
        <p:spPr bwMode="auto">
          <a:xfrm flipV="1">
            <a:off x="1301044" y="1816100"/>
            <a:ext cx="4553656" cy="9906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62" name="Straight Arrow Connector 61"/>
          <p:cNvCxnSpPr/>
          <p:nvPr/>
        </p:nvCxnSpPr>
        <p:spPr bwMode="auto">
          <a:xfrm flipV="1">
            <a:off x="1567744" y="2057400"/>
            <a:ext cx="4388556" cy="16891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63" name="Straight Arrow Connector 62"/>
          <p:cNvCxnSpPr/>
          <p:nvPr/>
        </p:nvCxnSpPr>
        <p:spPr bwMode="auto">
          <a:xfrm flipV="1">
            <a:off x="1720144" y="2794000"/>
            <a:ext cx="4223456" cy="11049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64" name="Straight Arrow Connector 63"/>
          <p:cNvCxnSpPr/>
          <p:nvPr/>
        </p:nvCxnSpPr>
        <p:spPr bwMode="auto">
          <a:xfrm>
            <a:off x="1529644" y="3860800"/>
            <a:ext cx="4521202" cy="74365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65" name="Straight Arrow Connector 64"/>
          <p:cNvCxnSpPr/>
          <p:nvPr/>
        </p:nvCxnSpPr>
        <p:spPr bwMode="auto">
          <a:xfrm>
            <a:off x="1529644" y="3937000"/>
            <a:ext cx="4426656" cy="15494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0" name="Straight Arrow Connector 69"/>
          <p:cNvCxnSpPr/>
          <p:nvPr/>
        </p:nvCxnSpPr>
        <p:spPr bwMode="auto">
          <a:xfrm>
            <a:off x="1567744" y="37465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1" name="Straight Arrow Connector 70"/>
          <p:cNvCxnSpPr/>
          <p:nvPr/>
        </p:nvCxnSpPr>
        <p:spPr bwMode="auto">
          <a:xfrm>
            <a:off x="1478844" y="46101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2" name="Straight Arrow Connector 71"/>
          <p:cNvCxnSpPr/>
          <p:nvPr/>
        </p:nvCxnSpPr>
        <p:spPr bwMode="auto">
          <a:xfrm flipV="1">
            <a:off x="1631244" y="1854200"/>
            <a:ext cx="4248856" cy="29083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3" name="Straight Arrow Connector 72"/>
          <p:cNvCxnSpPr/>
          <p:nvPr/>
        </p:nvCxnSpPr>
        <p:spPr bwMode="auto">
          <a:xfrm flipV="1">
            <a:off x="1783644" y="2755900"/>
            <a:ext cx="4159956" cy="21590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4" name="Straight Arrow Connector 73"/>
          <p:cNvCxnSpPr/>
          <p:nvPr/>
        </p:nvCxnSpPr>
        <p:spPr bwMode="auto">
          <a:xfrm flipV="1">
            <a:off x="1936044" y="3771900"/>
            <a:ext cx="3994856" cy="12954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75" name="Straight Arrow Connector 74"/>
          <p:cNvCxnSpPr/>
          <p:nvPr/>
        </p:nvCxnSpPr>
        <p:spPr bwMode="auto">
          <a:xfrm>
            <a:off x="1562100" y="4762500"/>
            <a:ext cx="4381500" cy="9144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0" name="Straight Arrow Connector 79"/>
          <p:cNvCxnSpPr/>
          <p:nvPr/>
        </p:nvCxnSpPr>
        <p:spPr bwMode="auto">
          <a:xfrm>
            <a:off x="1631244" y="47625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2" name="Straight Arrow Connector 81"/>
          <p:cNvCxnSpPr/>
          <p:nvPr/>
        </p:nvCxnSpPr>
        <p:spPr bwMode="auto">
          <a:xfrm>
            <a:off x="1478844" y="56261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3" name="Straight Arrow Connector 82"/>
          <p:cNvCxnSpPr/>
          <p:nvPr/>
        </p:nvCxnSpPr>
        <p:spPr bwMode="auto">
          <a:xfrm flipV="1">
            <a:off x="1466144" y="2671233"/>
            <a:ext cx="4584701" cy="2980267"/>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4" name="Straight Arrow Connector 83"/>
          <p:cNvCxnSpPr/>
          <p:nvPr/>
        </p:nvCxnSpPr>
        <p:spPr bwMode="auto">
          <a:xfrm flipV="1">
            <a:off x="1504244" y="3644902"/>
            <a:ext cx="4490157" cy="212089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5" name="Straight Arrow Connector 84"/>
          <p:cNvCxnSpPr/>
          <p:nvPr/>
        </p:nvCxnSpPr>
        <p:spPr bwMode="auto">
          <a:xfrm flipV="1">
            <a:off x="1555044" y="4724400"/>
            <a:ext cx="4413956" cy="11176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87" name="Straight Arrow Connector 86"/>
          <p:cNvCxnSpPr/>
          <p:nvPr/>
        </p:nvCxnSpPr>
        <p:spPr bwMode="auto">
          <a:xfrm flipV="1">
            <a:off x="1618544" y="1917700"/>
            <a:ext cx="4388556" cy="35433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50" name="Rectangle 49"/>
          <p:cNvSpPr/>
          <p:nvPr/>
        </p:nvSpPr>
        <p:spPr bwMode="auto">
          <a:xfrm>
            <a:off x="296333" y="13123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1" name="Rectangle 50"/>
          <p:cNvSpPr/>
          <p:nvPr/>
        </p:nvSpPr>
        <p:spPr bwMode="auto">
          <a:xfrm>
            <a:off x="296333" y="22181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7" name="Rectangle 56"/>
          <p:cNvSpPr/>
          <p:nvPr/>
        </p:nvSpPr>
        <p:spPr bwMode="auto">
          <a:xfrm>
            <a:off x="296333" y="31239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8" name="Rectangle 57"/>
          <p:cNvSpPr/>
          <p:nvPr/>
        </p:nvSpPr>
        <p:spPr bwMode="auto">
          <a:xfrm>
            <a:off x="296333" y="40297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59" name="Rectangle 58"/>
          <p:cNvSpPr/>
          <p:nvPr/>
        </p:nvSpPr>
        <p:spPr bwMode="auto">
          <a:xfrm>
            <a:off x="296333" y="49355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60" name="Oval 59"/>
          <p:cNvSpPr/>
          <p:nvPr/>
        </p:nvSpPr>
        <p:spPr bwMode="auto">
          <a:xfrm>
            <a:off x="6283909" y="13322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61" name="Oval 60"/>
          <p:cNvSpPr/>
          <p:nvPr/>
        </p:nvSpPr>
        <p:spPr bwMode="auto">
          <a:xfrm>
            <a:off x="6283909" y="2253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66" name="Oval 65"/>
          <p:cNvSpPr/>
          <p:nvPr/>
        </p:nvSpPr>
        <p:spPr bwMode="auto">
          <a:xfrm>
            <a:off x="6283909" y="3167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67" name="Oval 66"/>
          <p:cNvSpPr/>
          <p:nvPr/>
        </p:nvSpPr>
        <p:spPr bwMode="auto">
          <a:xfrm>
            <a:off x="6283909" y="40823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68" name="Oval 67"/>
          <p:cNvSpPr/>
          <p:nvPr/>
        </p:nvSpPr>
        <p:spPr bwMode="auto">
          <a:xfrm>
            <a:off x="6283909" y="50242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xmlns="" val="330006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Network Optimization:</a:t>
            </a:r>
            <a:br>
              <a:rPr lang="en-US" dirty="0" smtClean="0"/>
            </a:br>
            <a:r>
              <a:rPr lang="en-US" dirty="0" smtClean="0"/>
              <a:t>	5. Chained Flexible Network</a:t>
            </a:r>
            <a:endParaRPr lang="en-US" dirty="0"/>
          </a:p>
        </p:txBody>
      </p:sp>
      <p:cxnSp>
        <p:nvCxnSpPr>
          <p:cNvPr id="27" name="Straight Arrow Connector 26"/>
          <p:cNvCxnSpPr/>
          <p:nvPr/>
        </p:nvCxnSpPr>
        <p:spPr bwMode="auto">
          <a:xfrm>
            <a:off x="1326444" y="1651000"/>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p:nvPr/>
        </p:nvCxnSpPr>
        <p:spPr bwMode="auto">
          <a:xfrm>
            <a:off x="1323621" y="36660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p:nvPr/>
        </p:nvCxnSpPr>
        <p:spPr bwMode="auto">
          <a:xfrm>
            <a:off x="1320801" y="2675467"/>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p:nvPr/>
        </p:nvCxnSpPr>
        <p:spPr bwMode="auto">
          <a:xfrm>
            <a:off x="1320799" y="4509912"/>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p:nvPr/>
        </p:nvCxnSpPr>
        <p:spPr bwMode="auto">
          <a:xfrm>
            <a:off x="1306687" y="5356579"/>
            <a:ext cx="4402667" cy="14111"/>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2" name="Straight Arrow Connector 31"/>
          <p:cNvCxnSpPr/>
          <p:nvPr/>
        </p:nvCxnSpPr>
        <p:spPr bwMode="auto">
          <a:xfrm>
            <a:off x="1295400" y="1803400"/>
            <a:ext cx="4349044" cy="722489"/>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5" name="Straight Arrow Connector 34"/>
          <p:cNvCxnSpPr/>
          <p:nvPr/>
        </p:nvCxnSpPr>
        <p:spPr bwMode="auto">
          <a:xfrm>
            <a:off x="1292578" y="2873023"/>
            <a:ext cx="4349044" cy="722489"/>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6" name="Straight Arrow Connector 35"/>
          <p:cNvCxnSpPr/>
          <p:nvPr/>
        </p:nvCxnSpPr>
        <p:spPr bwMode="auto">
          <a:xfrm>
            <a:off x="1334911" y="3762022"/>
            <a:ext cx="4349044" cy="722489"/>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p:nvPr/>
        </p:nvCxnSpPr>
        <p:spPr bwMode="auto">
          <a:xfrm>
            <a:off x="1334911" y="4665133"/>
            <a:ext cx="4349044" cy="722489"/>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8" name="Straight Arrow Connector 37"/>
          <p:cNvCxnSpPr/>
          <p:nvPr/>
        </p:nvCxnSpPr>
        <p:spPr bwMode="auto">
          <a:xfrm flipV="1">
            <a:off x="1320800" y="1792111"/>
            <a:ext cx="4365978" cy="3663244"/>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3" name="Rectangle 32"/>
          <p:cNvSpPr/>
          <p:nvPr/>
        </p:nvSpPr>
        <p:spPr bwMode="auto">
          <a:xfrm>
            <a:off x="296333" y="1312332"/>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U</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4" name="Rectangle 33"/>
          <p:cNvSpPr/>
          <p:nvPr/>
        </p:nvSpPr>
        <p:spPr bwMode="auto">
          <a:xfrm>
            <a:off x="296333" y="2218138"/>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B</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39" name="Rectangle 38"/>
          <p:cNvSpPr/>
          <p:nvPr/>
        </p:nvSpPr>
        <p:spPr bwMode="auto">
          <a:xfrm>
            <a:off x="296333" y="3123944"/>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R</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0" name="Rectangle 39"/>
          <p:cNvSpPr/>
          <p:nvPr/>
        </p:nvSpPr>
        <p:spPr bwMode="auto">
          <a:xfrm>
            <a:off x="296333" y="4029750"/>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I</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1" name="Rectangle 40"/>
          <p:cNvSpPr/>
          <p:nvPr/>
        </p:nvSpPr>
        <p:spPr bwMode="auto">
          <a:xfrm>
            <a:off x="296333" y="4935556"/>
            <a:ext cx="832556" cy="83099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800" b="1" dirty="0" smtClean="0">
                <a:solidFill>
                  <a:schemeClr val="bg1"/>
                </a:solidFill>
                <a:latin typeface="Times New Roman" pitchFamily="18" charset="0"/>
              </a:rPr>
              <a:t>C</a:t>
            </a:r>
            <a:endParaRPr kumimoji="0" lang="en-US" sz="4800" b="1" i="0" u="none" strike="noStrike" cap="none" normalizeH="0" baseline="0" dirty="0" smtClean="0">
              <a:ln>
                <a:noFill/>
              </a:ln>
              <a:solidFill>
                <a:schemeClr val="bg1"/>
              </a:solidFill>
              <a:effectLst/>
              <a:latin typeface="Times New Roman" pitchFamily="18" charset="0"/>
            </a:endParaRPr>
          </a:p>
        </p:txBody>
      </p:sp>
      <p:sp>
        <p:nvSpPr>
          <p:cNvPr id="42" name="Oval 41"/>
          <p:cNvSpPr/>
          <p:nvPr/>
        </p:nvSpPr>
        <p:spPr bwMode="auto">
          <a:xfrm>
            <a:off x="5816409" y="1332288"/>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chemeClr val="bg1"/>
                </a:solidFill>
                <a:effectLst/>
                <a:latin typeface="Times New Roman" pitchFamily="18" charset="0"/>
              </a:rPr>
              <a:t>U</a:t>
            </a:r>
          </a:p>
        </p:txBody>
      </p:sp>
      <p:sp>
        <p:nvSpPr>
          <p:cNvPr id="43" name="Oval 42"/>
          <p:cNvSpPr/>
          <p:nvPr/>
        </p:nvSpPr>
        <p:spPr bwMode="auto">
          <a:xfrm>
            <a:off x="5816409" y="22535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B</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4" name="Oval 43"/>
          <p:cNvSpPr/>
          <p:nvPr/>
        </p:nvSpPr>
        <p:spPr bwMode="auto">
          <a:xfrm>
            <a:off x="5816409" y="31679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R</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5" name="Oval 44"/>
          <p:cNvSpPr/>
          <p:nvPr/>
        </p:nvSpPr>
        <p:spPr bwMode="auto">
          <a:xfrm>
            <a:off x="5816409" y="40823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I</a:t>
            </a:r>
            <a:endParaRPr kumimoji="0" lang="en-US" sz="4000" b="1" i="0" u="none" strike="noStrike" cap="none" normalizeH="0" baseline="0" dirty="0" smtClean="0">
              <a:ln>
                <a:noFill/>
              </a:ln>
              <a:solidFill>
                <a:schemeClr val="bg1"/>
              </a:solidFill>
              <a:effectLst/>
              <a:latin typeface="Times New Roman" pitchFamily="18" charset="0"/>
            </a:endParaRPr>
          </a:p>
        </p:txBody>
      </p:sp>
      <p:sp>
        <p:nvSpPr>
          <p:cNvPr id="46" name="Oval 45"/>
          <p:cNvSpPr/>
          <p:nvPr/>
        </p:nvSpPr>
        <p:spPr bwMode="auto">
          <a:xfrm>
            <a:off x="5816409" y="5024264"/>
            <a:ext cx="780379" cy="750898"/>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4000" b="1" dirty="0" smtClean="0">
                <a:solidFill>
                  <a:schemeClr val="bg1"/>
                </a:solidFill>
              </a:rPr>
              <a:t>C</a:t>
            </a:r>
            <a:endParaRPr kumimoji="0" lang="en-US" sz="4000" b="1"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xmlns="" val="4681182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Operations Strategy Comparison </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xmlns="" val="496401086"/>
              </p:ext>
            </p:extLst>
          </p:nvPr>
        </p:nvGraphicFramePr>
        <p:xfrm>
          <a:off x="455612" y="1777994"/>
          <a:ext cx="8180389" cy="3879246"/>
        </p:xfrm>
        <a:graphic>
          <a:graphicData uri="http://schemas.openxmlformats.org/drawingml/2006/table">
            <a:tbl>
              <a:tblPr/>
              <a:tblGrid>
                <a:gridCol w="2844500"/>
                <a:gridCol w="2334452"/>
                <a:gridCol w="3001437"/>
              </a:tblGrid>
              <a:tr h="502613">
                <a:tc>
                  <a:txBody>
                    <a:bodyPr/>
                    <a:lstStyle/>
                    <a:p>
                      <a:pPr algn="ctr" fontAlgn="b"/>
                      <a:r>
                        <a:rPr lang="en-US" sz="1600" b="0" i="0" u="none" strike="noStrike" dirty="0" smtClean="0">
                          <a:solidFill>
                            <a:srgbClr val="FFFFFF"/>
                          </a:solidFill>
                          <a:effectLst/>
                          <a:latin typeface="Optima"/>
                          <a:cs typeface="Optima"/>
                        </a:rPr>
                        <a:t>Strategy</a:t>
                      </a:r>
                      <a:endParaRPr lang="en-US" sz="1600" b="0" i="0" u="none" strike="noStrike" dirty="0">
                        <a:solidFill>
                          <a:srgbClr val="FFFFFF"/>
                        </a:solidFill>
                        <a:effectLst/>
                        <a:latin typeface="Optima"/>
                        <a:cs typeface="Optima"/>
                      </a:endParaRPr>
                    </a:p>
                  </a:txBody>
                  <a:tcPr marL="9951" marR="9951" marT="9951" marB="0" anchor="b">
                    <a:lnL>
                      <a:noFill/>
                    </a:lnL>
                    <a:lnR>
                      <a:noFill/>
                    </a:lnR>
                    <a:lnT>
                      <a:noFill/>
                    </a:lnT>
                    <a:lnB>
                      <a:noFill/>
                    </a:lnB>
                    <a:solidFill>
                      <a:schemeClr val="accent2"/>
                    </a:solidFill>
                  </a:tcPr>
                </a:tc>
                <a:tc>
                  <a:txBody>
                    <a:bodyPr/>
                    <a:lstStyle/>
                    <a:p>
                      <a:pPr algn="ctr" fontAlgn="b"/>
                      <a:r>
                        <a:rPr lang="en-US" sz="1600" b="0" i="0" u="none" strike="noStrike" dirty="0" smtClean="0">
                          <a:solidFill>
                            <a:srgbClr val="FFFFFF"/>
                          </a:solidFill>
                          <a:effectLst/>
                          <a:latin typeface="Optima"/>
                          <a:cs typeface="Optima"/>
                        </a:rPr>
                        <a:t>E(NPV)</a:t>
                      </a:r>
                      <a:endParaRPr lang="en-US" sz="1600" b="0" i="0" u="none" strike="noStrike" dirty="0">
                        <a:solidFill>
                          <a:srgbClr val="FFFFFF"/>
                        </a:solidFill>
                        <a:effectLst/>
                        <a:latin typeface="Optima"/>
                        <a:cs typeface="Optima"/>
                      </a:endParaRPr>
                    </a:p>
                  </a:txBody>
                  <a:tcPr marL="9951" marR="9951" marT="9951" marB="0" anchor="b">
                    <a:lnL>
                      <a:noFill/>
                    </a:lnL>
                    <a:lnR>
                      <a:noFill/>
                    </a:lnR>
                    <a:lnT>
                      <a:noFill/>
                    </a:lnT>
                    <a:lnB>
                      <a:noFill/>
                    </a:lnB>
                    <a:solidFill>
                      <a:schemeClr val="accent2"/>
                    </a:solidFill>
                  </a:tcPr>
                </a:tc>
                <a:tc>
                  <a:txBody>
                    <a:bodyPr/>
                    <a:lstStyle/>
                    <a:p>
                      <a:pPr algn="ctr" fontAlgn="b"/>
                      <a:r>
                        <a:rPr lang="en-US" sz="1600" b="0" i="0" u="none" strike="noStrike" dirty="0" smtClean="0">
                          <a:solidFill>
                            <a:srgbClr val="FFFFFF"/>
                          </a:solidFill>
                          <a:effectLst/>
                          <a:latin typeface="Optima"/>
                          <a:cs typeface="Optima"/>
                        </a:rPr>
                        <a:t>%</a:t>
                      </a:r>
                      <a:r>
                        <a:rPr lang="en-US" sz="1600" b="0" i="0" u="none" strike="noStrike" baseline="0" dirty="0" smtClean="0">
                          <a:solidFill>
                            <a:srgbClr val="FFFFFF"/>
                          </a:solidFill>
                          <a:effectLst/>
                          <a:latin typeface="Optima"/>
                          <a:cs typeface="Optima"/>
                        </a:rPr>
                        <a:t> below Best Solution</a:t>
                      </a:r>
                      <a:endParaRPr lang="en-US" sz="1600" b="0" i="0" u="none" strike="noStrike" dirty="0">
                        <a:solidFill>
                          <a:srgbClr val="FFFFFF"/>
                        </a:solidFill>
                        <a:effectLst/>
                        <a:latin typeface="Optima"/>
                        <a:cs typeface="Optima"/>
                      </a:endParaRPr>
                    </a:p>
                  </a:txBody>
                  <a:tcPr marL="9951" marR="9951" marT="9951" marB="0" anchor="b">
                    <a:lnL>
                      <a:noFill/>
                    </a:lnL>
                    <a:lnR>
                      <a:noFill/>
                    </a:lnR>
                    <a:lnT>
                      <a:noFill/>
                    </a:lnT>
                    <a:lnB>
                      <a:noFill/>
                    </a:lnB>
                    <a:solidFill>
                      <a:schemeClr val="accent2"/>
                    </a:solidFill>
                  </a:tcPr>
                </a:tc>
              </a:tr>
              <a:tr h="259741">
                <a:tc>
                  <a:txBody>
                    <a:bodyPr/>
                    <a:lstStyle/>
                    <a:p>
                      <a:pPr algn="l" fontAlgn="b"/>
                      <a:r>
                        <a:rPr lang="en-US" sz="1600" b="0" i="0" u="none" strike="noStrike" dirty="0">
                          <a:solidFill>
                            <a:srgbClr val="000000"/>
                          </a:solidFill>
                          <a:effectLst/>
                          <a:latin typeface="Optima"/>
                          <a:cs typeface="Optima"/>
                        </a:rPr>
                        <a:t>Chaining</a:t>
                      </a:r>
                    </a:p>
                  </a:txBody>
                  <a:tcPr marL="9951" marR="9951" marT="9951" marB="0" anchor="b">
                    <a:lnL>
                      <a:noFill/>
                    </a:lnL>
                    <a:lnR>
                      <a:noFill/>
                    </a:lnR>
                    <a:lnT>
                      <a:noFill/>
                    </a:lnT>
                    <a:lnB>
                      <a:noFill/>
                    </a:lnB>
                    <a:solidFill>
                      <a:srgbClr val="CCFF66"/>
                    </a:solidFill>
                  </a:tcPr>
                </a:tc>
                <a:tc>
                  <a:txBody>
                    <a:bodyPr/>
                    <a:lstStyle/>
                    <a:p>
                      <a:pPr algn="l" fontAlgn="b"/>
                      <a:r>
                        <a:rPr lang="en-US" sz="1600" b="0" i="0" u="none" strike="noStrike" dirty="0">
                          <a:solidFill>
                            <a:srgbClr val="000000"/>
                          </a:solidFill>
                          <a:effectLst/>
                          <a:latin typeface="Optima"/>
                          <a:cs typeface="Optima"/>
                        </a:rPr>
                        <a:t> $14,289,600 </a:t>
                      </a:r>
                    </a:p>
                  </a:txBody>
                  <a:tcPr marL="9951" marR="9951" marT="9951" marB="0" anchor="b">
                    <a:lnL>
                      <a:noFill/>
                    </a:lnL>
                    <a:lnR>
                      <a:noFill/>
                    </a:lnR>
                    <a:lnT>
                      <a:noFill/>
                    </a:lnT>
                    <a:lnB>
                      <a:noFill/>
                    </a:lnB>
                    <a:solidFill>
                      <a:srgbClr val="CCFF66"/>
                    </a:solidFill>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solidFill>
                      <a:srgbClr val="CCFF66"/>
                    </a:solidFill>
                  </a:tcPr>
                </a:tc>
              </a:tr>
              <a:tr h="259741">
                <a:tc>
                  <a:txBody>
                    <a:bodyPr/>
                    <a:lstStyle/>
                    <a:p>
                      <a:pPr algn="l" fontAlgn="b"/>
                      <a:r>
                        <a:rPr lang="en-US" sz="1600" b="0" i="0" u="none" strike="noStrike" dirty="0">
                          <a:solidFill>
                            <a:srgbClr val="000000"/>
                          </a:solidFill>
                          <a:effectLst/>
                          <a:latin typeface="Optima"/>
                          <a:cs typeface="Optima"/>
                        </a:rPr>
                        <a:t>Dedicated</a:t>
                      </a:r>
                    </a:p>
                  </a:txBody>
                  <a:tcPr marL="9951" marR="9951" marT="9951" marB="0" anchor="b">
                    <a:lnL>
                      <a:noFill/>
                    </a:lnL>
                    <a:lnR>
                      <a:noFill/>
                    </a:lnR>
                    <a:lnT>
                      <a:noFill/>
                    </a:lnT>
                    <a:lnB>
                      <a:noFill/>
                    </a:lnB>
                    <a:solidFill>
                      <a:srgbClr val="FFFF00"/>
                    </a:solidFill>
                  </a:tcPr>
                </a:tc>
                <a:tc>
                  <a:txBody>
                    <a:bodyPr/>
                    <a:lstStyle/>
                    <a:p>
                      <a:pPr algn="l" fontAlgn="b"/>
                      <a:r>
                        <a:rPr lang="en-US" sz="1600" b="0" i="0" u="none" strike="noStrike" dirty="0">
                          <a:solidFill>
                            <a:srgbClr val="000000"/>
                          </a:solidFill>
                          <a:effectLst/>
                          <a:latin typeface="Optima"/>
                          <a:cs typeface="Optima"/>
                        </a:rPr>
                        <a:t> $14,017,600 </a:t>
                      </a:r>
                    </a:p>
                  </a:txBody>
                  <a:tcPr marL="9951" marR="9951" marT="9951" marB="0" anchor="b">
                    <a:lnL>
                      <a:noFill/>
                    </a:lnL>
                    <a:lnR>
                      <a:noFill/>
                    </a:lnR>
                    <a:lnT>
                      <a:noFill/>
                    </a:lnT>
                    <a:lnB>
                      <a:noFill/>
                    </a:lnB>
                    <a:solidFill>
                      <a:srgbClr val="FFFF00"/>
                    </a:solidFill>
                  </a:tcPr>
                </a:tc>
                <a:tc>
                  <a:txBody>
                    <a:bodyPr/>
                    <a:lstStyle/>
                    <a:p>
                      <a:pPr algn="l" fontAlgn="b"/>
                      <a:r>
                        <a:rPr lang="en-US" sz="1600" b="0" i="0" u="none" strike="noStrike" dirty="0">
                          <a:solidFill>
                            <a:srgbClr val="000000"/>
                          </a:solidFill>
                          <a:effectLst/>
                          <a:latin typeface="Optima"/>
                          <a:cs typeface="Optima"/>
                        </a:rPr>
                        <a:t>1.94%</a:t>
                      </a:r>
                    </a:p>
                  </a:txBody>
                  <a:tcPr marL="9951" marR="9951" marT="9951" marB="0" anchor="b">
                    <a:lnL>
                      <a:noFill/>
                    </a:lnL>
                    <a:lnR>
                      <a:noFill/>
                    </a:lnR>
                    <a:lnT>
                      <a:noFill/>
                    </a:lnT>
                    <a:lnB>
                      <a:noFill/>
                    </a:lnB>
                    <a:solidFill>
                      <a:srgbClr val="FFFF00"/>
                    </a:solidFill>
                  </a:tcPr>
                </a:tc>
              </a:tr>
              <a:tr h="259741">
                <a:tc>
                  <a:txBody>
                    <a:bodyPr/>
                    <a:lstStyle/>
                    <a:p>
                      <a:pPr algn="l" fontAlgn="b"/>
                      <a:r>
                        <a:rPr lang="en-US" sz="1600" b="0" i="0" u="none" strike="noStrike" dirty="0">
                          <a:solidFill>
                            <a:srgbClr val="000000"/>
                          </a:solidFill>
                          <a:effectLst/>
                          <a:latin typeface="Optima"/>
                          <a:cs typeface="Optima"/>
                        </a:rPr>
                        <a:t>Full China</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$13,932,800 </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2.56%</a:t>
                      </a:r>
                    </a:p>
                  </a:txBody>
                  <a:tcPr marL="9951" marR="9951" marT="9951" marB="0" anchor="b">
                    <a:lnL>
                      <a:noFill/>
                    </a:lnL>
                    <a:lnR>
                      <a:noFill/>
                    </a:lnR>
                    <a:lnT>
                      <a:noFill/>
                    </a:lnT>
                    <a:lnB>
                      <a:noFill/>
                    </a:lnB>
                  </a:tcPr>
                </a:tc>
              </a:tr>
              <a:tr h="259741">
                <a:tc>
                  <a:txBody>
                    <a:bodyPr/>
                    <a:lstStyle/>
                    <a:p>
                      <a:pPr algn="l" fontAlgn="b"/>
                      <a:r>
                        <a:rPr lang="en-US" sz="1600" b="0" i="0" u="none" strike="noStrike" dirty="0" smtClean="0">
                          <a:solidFill>
                            <a:srgbClr val="000000"/>
                          </a:solidFill>
                          <a:effectLst/>
                          <a:latin typeface="Optima"/>
                          <a:cs typeface="Optima"/>
                        </a:rPr>
                        <a:t>Fully</a:t>
                      </a:r>
                      <a:r>
                        <a:rPr lang="en-US" sz="1600" b="0" i="0" u="none" strike="noStrike" baseline="0" dirty="0" smtClean="0">
                          <a:solidFill>
                            <a:srgbClr val="000000"/>
                          </a:solidFill>
                          <a:effectLst/>
                          <a:latin typeface="Optima"/>
                          <a:cs typeface="Optima"/>
                        </a:rPr>
                        <a:t> Flexible</a:t>
                      </a:r>
                      <a:r>
                        <a:rPr lang="en-US" sz="1600" b="0" i="0" u="none" strike="noStrike" dirty="0" smtClean="0">
                          <a:solidFill>
                            <a:srgbClr val="000000"/>
                          </a:solidFill>
                          <a:effectLst/>
                          <a:latin typeface="Optima"/>
                          <a:cs typeface="Optima"/>
                        </a:rPr>
                        <a:t> </a:t>
                      </a:r>
                      <a:r>
                        <a:rPr lang="en-US" sz="1600" b="0" i="0" u="none" strike="noStrike" dirty="0">
                          <a:solidFill>
                            <a:srgbClr val="000000"/>
                          </a:solidFill>
                          <a:effectLst/>
                          <a:latin typeface="Optima"/>
                          <a:cs typeface="Optima"/>
                        </a:rPr>
                        <a:t>network</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$12,537,200 </a:t>
                      </a:r>
                    </a:p>
                  </a:txBody>
                  <a:tcPr marL="9951" marR="9951" marT="9951" marB="0" anchor="b">
                    <a:lnL>
                      <a:noFill/>
                    </a:lnL>
                    <a:lnR>
                      <a:noFill/>
                    </a:lnR>
                    <a:lnT>
                      <a:noFill/>
                    </a:lnT>
                    <a:lnB>
                      <a:noFill/>
                    </a:lnB>
                  </a:tcPr>
                </a:tc>
                <a:tc>
                  <a:txBody>
                    <a:bodyPr/>
                    <a:lstStyle/>
                    <a:p>
                      <a:pPr algn="l" fontAlgn="b"/>
                      <a:r>
                        <a:rPr lang="en-US" sz="1600" b="0" i="0" u="none" strike="noStrike">
                          <a:solidFill>
                            <a:srgbClr val="000000"/>
                          </a:solidFill>
                          <a:effectLst/>
                          <a:latin typeface="Optima"/>
                          <a:cs typeface="Optima"/>
                        </a:rPr>
                        <a:t>13.98%</a:t>
                      </a:r>
                    </a:p>
                  </a:txBody>
                  <a:tcPr marL="9951" marR="9951" marT="9951" marB="0" anchor="b">
                    <a:lnL>
                      <a:noFill/>
                    </a:lnL>
                    <a:lnR>
                      <a:noFill/>
                    </a:lnR>
                    <a:lnT>
                      <a:noFill/>
                    </a:lnT>
                    <a:lnB>
                      <a:noFill/>
                    </a:lnB>
                  </a:tcPr>
                </a:tc>
              </a:tr>
              <a:tr h="259741">
                <a:tc>
                  <a:txBody>
                    <a:bodyPr/>
                    <a:lstStyle/>
                    <a:p>
                      <a:pPr algn="l" fontAlgn="b"/>
                      <a:r>
                        <a:rPr lang="en-US" sz="1600" b="0" i="0" u="none" strike="noStrike" dirty="0">
                          <a:solidFill>
                            <a:srgbClr val="000000"/>
                          </a:solidFill>
                          <a:effectLst/>
                          <a:latin typeface="Optima"/>
                          <a:cs typeface="Optima"/>
                        </a:rPr>
                        <a:t>Full China + dedicated</a:t>
                      </a:r>
                    </a:p>
                  </a:txBody>
                  <a:tcPr marL="9951" marR="9951" marT="9951" marB="0" anchor="b">
                    <a:lnL>
                      <a:noFill/>
                    </a:lnL>
                    <a:lnR>
                      <a:noFill/>
                    </a:lnR>
                    <a:lnT>
                      <a:noFill/>
                    </a:lnT>
                    <a:lnB>
                      <a:noFill/>
                    </a:lnB>
                  </a:tcPr>
                </a:tc>
                <a:tc>
                  <a:txBody>
                    <a:bodyPr/>
                    <a:lstStyle/>
                    <a:p>
                      <a:pPr algn="l" fontAlgn="b"/>
                      <a:r>
                        <a:rPr lang="en-US" sz="1600" b="0" i="0" u="none" strike="noStrike">
                          <a:solidFill>
                            <a:srgbClr val="000000"/>
                          </a:solidFill>
                          <a:effectLst/>
                          <a:latin typeface="Optima"/>
                          <a:cs typeface="Optima"/>
                        </a:rPr>
                        <a:t> $14,003,200 </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2.05%</a:t>
                      </a:r>
                    </a:p>
                  </a:txBody>
                  <a:tcPr marL="9951" marR="9951" marT="9951" marB="0" anchor="b">
                    <a:lnL>
                      <a:noFill/>
                    </a:lnL>
                    <a:lnR>
                      <a:noFill/>
                    </a:lnR>
                    <a:lnT>
                      <a:noFill/>
                    </a:lnT>
                    <a:lnB>
                      <a:noFill/>
                    </a:lnB>
                  </a:tcPr>
                </a:tc>
              </a:tr>
              <a:tr h="259741">
                <a:tc>
                  <a:txBody>
                    <a:bodyPr/>
                    <a:lstStyle/>
                    <a:p>
                      <a:pPr algn="l" fontAlgn="b"/>
                      <a:r>
                        <a:rPr lang="en-US" sz="1600" b="0" i="0" u="none" strike="noStrike" dirty="0">
                          <a:solidFill>
                            <a:srgbClr val="000000"/>
                          </a:solidFill>
                          <a:effectLst/>
                          <a:latin typeface="Optima"/>
                          <a:cs typeface="Optima"/>
                        </a:rPr>
                        <a:t>Full </a:t>
                      </a:r>
                      <a:r>
                        <a:rPr lang="en-US" sz="1600" b="0" i="0" u="none" strike="noStrike" dirty="0" smtClean="0">
                          <a:solidFill>
                            <a:srgbClr val="000000"/>
                          </a:solidFill>
                          <a:effectLst/>
                          <a:latin typeface="Optima"/>
                          <a:cs typeface="Optima"/>
                        </a:rPr>
                        <a:t>China + </a:t>
                      </a:r>
                      <a:r>
                        <a:rPr lang="en-US" sz="1600" b="0" i="0" u="none" strike="noStrike" dirty="0">
                          <a:solidFill>
                            <a:srgbClr val="000000"/>
                          </a:solidFill>
                          <a:effectLst/>
                          <a:latin typeface="Optima"/>
                          <a:cs typeface="Optima"/>
                        </a:rPr>
                        <a:t>Chaining</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$13,965,600 </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2.32%</a:t>
                      </a:r>
                    </a:p>
                  </a:txBody>
                  <a:tcPr marL="9951" marR="9951" marT="9951" marB="0" anchor="b">
                    <a:lnL>
                      <a:noFill/>
                    </a:lnL>
                    <a:lnR>
                      <a:noFill/>
                    </a:lnR>
                    <a:lnT>
                      <a:noFill/>
                    </a:lnT>
                    <a:lnB>
                      <a:noFill/>
                    </a:lnB>
                  </a:tcPr>
                </a:tc>
              </a:tr>
              <a:tr h="259741">
                <a:tc>
                  <a:txBody>
                    <a:bodyPr/>
                    <a:lstStyle/>
                    <a:p>
                      <a:pPr algn="l" fontAlgn="b"/>
                      <a:r>
                        <a:rPr lang="en-US" sz="1600" b="0" i="0" u="none" strike="noStrike" dirty="0">
                          <a:solidFill>
                            <a:srgbClr val="000000"/>
                          </a:solidFill>
                          <a:effectLst/>
                          <a:latin typeface="Optima"/>
                          <a:cs typeface="Optima"/>
                        </a:rPr>
                        <a:t>Full China + US</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$14,094,000 </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1.39%</a:t>
                      </a:r>
                    </a:p>
                  </a:txBody>
                  <a:tcPr marL="9951" marR="9951" marT="9951" marB="0" anchor="b">
                    <a:lnL>
                      <a:noFill/>
                    </a:lnL>
                    <a:lnR>
                      <a:noFill/>
                    </a:lnR>
                    <a:lnT>
                      <a:noFill/>
                    </a:lnT>
                    <a:lnB>
                      <a:noFill/>
                    </a:lnB>
                  </a:tcPr>
                </a:tc>
              </a:tr>
              <a:tr h="259741">
                <a:tc>
                  <a:txBody>
                    <a:bodyPr/>
                    <a:lstStyle/>
                    <a:p>
                      <a:pPr algn="l" fontAlgn="b"/>
                      <a:r>
                        <a:rPr lang="en-US" sz="1600" b="0" i="0" u="none" strike="noStrike" dirty="0" smtClean="0">
                          <a:solidFill>
                            <a:srgbClr val="000000"/>
                          </a:solidFill>
                          <a:effectLst/>
                          <a:latin typeface="Optima"/>
                          <a:cs typeface="Optima"/>
                        </a:rPr>
                        <a:t>No-Risk </a:t>
                      </a:r>
                      <a:r>
                        <a:rPr lang="en-US" sz="1600" b="0" i="0" u="none" strike="noStrike" dirty="0">
                          <a:solidFill>
                            <a:srgbClr val="000000"/>
                          </a:solidFill>
                          <a:effectLst/>
                          <a:latin typeface="Optima"/>
                          <a:cs typeface="Optima"/>
                        </a:rPr>
                        <a:t>Solution (Leading)</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$13,556,000 </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5.41%</a:t>
                      </a:r>
                    </a:p>
                  </a:txBody>
                  <a:tcPr marL="9951" marR="9951" marT="9951" marB="0" anchor="b">
                    <a:lnL>
                      <a:noFill/>
                    </a:lnL>
                    <a:lnR>
                      <a:noFill/>
                    </a:lnR>
                    <a:lnT>
                      <a:noFill/>
                    </a:lnT>
                    <a:lnB>
                      <a:noFill/>
                    </a:lnB>
                  </a:tcPr>
                </a:tc>
              </a:tr>
              <a:tr h="259741">
                <a:tc>
                  <a:txBody>
                    <a:bodyPr/>
                    <a:lstStyle/>
                    <a:p>
                      <a:pPr algn="l" fontAlgn="b"/>
                      <a:r>
                        <a:rPr lang="en-US" sz="1600" b="0" i="0" u="none" strike="noStrike" dirty="0" smtClean="0">
                          <a:solidFill>
                            <a:srgbClr val="000000"/>
                          </a:solidFill>
                          <a:effectLst/>
                          <a:latin typeface="Optima"/>
                          <a:cs typeface="Optima"/>
                        </a:rPr>
                        <a:t>No-Risk </a:t>
                      </a:r>
                      <a:r>
                        <a:rPr lang="en-US" sz="1600" b="0" i="0" u="none" strike="noStrike" dirty="0">
                          <a:solidFill>
                            <a:srgbClr val="000000"/>
                          </a:solidFill>
                          <a:effectLst/>
                          <a:latin typeface="Optima"/>
                          <a:cs typeface="Optima"/>
                        </a:rPr>
                        <a:t>Solution (average)</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 $13,386,400 </a:t>
                      </a:r>
                    </a:p>
                  </a:txBody>
                  <a:tcPr marL="9951" marR="9951" marT="9951" marB="0" anchor="b">
                    <a:lnL>
                      <a:noFill/>
                    </a:lnL>
                    <a:lnR>
                      <a:noFill/>
                    </a:lnR>
                    <a:lnT>
                      <a:noFill/>
                    </a:lnT>
                    <a:lnB>
                      <a:noFill/>
                    </a:lnB>
                  </a:tcPr>
                </a:tc>
                <a:tc>
                  <a:txBody>
                    <a:bodyPr/>
                    <a:lstStyle/>
                    <a:p>
                      <a:pPr algn="l" fontAlgn="b"/>
                      <a:r>
                        <a:rPr lang="en-US" sz="1600" b="0" i="0" u="none" strike="noStrike" dirty="0">
                          <a:solidFill>
                            <a:srgbClr val="000000"/>
                          </a:solidFill>
                          <a:effectLst/>
                          <a:latin typeface="Optima"/>
                          <a:cs typeface="Optima"/>
                        </a:rPr>
                        <a:t>6.75%</a:t>
                      </a:r>
                    </a:p>
                  </a:txBody>
                  <a:tcPr marL="9951" marR="9951" marT="9951" marB="0" anchor="b">
                    <a:lnL>
                      <a:noFill/>
                    </a:lnL>
                    <a:lnR>
                      <a:noFill/>
                    </a:lnR>
                    <a:lnT>
                      <a:noFill/>
                    </a:lnT>
                    <a:lnB>
                      <a:noFill/>
                    </a:lnB>
                  </a:tcPr>
                </a:tc>
              </a:tr>
              <a:tr h="259741">
                <a:tc>
                  <a:txBody>
                    <a:bodyPr/>
                    <a:lstStyle/>
                    <a:p>
                      <a:pPr algn="l" fontAlgn="b"/>
                      <a:r>
                        <a:rPr lang="en-US" sz="1600" b="0" i="0" u="none" strike="noStrike" dirty="0">
                          <a:solidFill>
                            <a:srgbClr val="000000"/>
                          </a:solidFill>
                          <a:effectLst/>
                          <a:latin typeface="Optima"/>
                          <a:cs typeface="Optima"/>
                        </a:rPr>
                        <a:t>Global </a:t>
                      </a:r>
                      <a:r>
                        <a:rPr lang="en-US" sz="1600" b="0" i="0" u="none" strike="noStrike" dirty="0" smtClean="0">
                          <a:solidFill>
                            <a:srgbClr val="000000"/>
                          </a:solidFill>
                          <a:effectLst/>
                          <a:latin typeface="Optima"/>
                          <a:cs typeface="Optima"/>
                        </a:rPr>
                        <a:t>Standard</a:t>
                      </a:r>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solidFill>
                      <a:srgbClr val="FFFF00"/>
                    </a:solidFill>
                  </a:tcPr>
                </a:tc>
                <a:tc>
                  <a:txBody>
                    <a:bodyPr/>
                    <a:lstStyle/>
                    <a:p>
                      <a:pPr algn="l" fontAlgn="b"/>
                      <a:r>
                        <a:rPr lang="en-US" sz="1600" b="0" i="0" u="none" strike="noStrike" dirty="0">
                          <a:solidFill>
                            <a:srgbClr val="000000"/>
                          </a:solidFill>
                          <a:effectLst/>
                          <a:latin typeface="Optima"/>
                          <a:cs typeface="Optima"/>
                        </a:rPr>
                        <a:t> $14,029,229 </a:t>
                      </a:r>
                    </a:p>
                  </a:txBody>
                  <a:tcPr marL="9951" marR="9951" marT="9951" marB="0" anchor="b">
                    <a:lnL>
                      <a:noFill/>
                    </a:lnL>
                    <a:lnR>
                      <a:noFill/>
                    </a:lnR>
                    <a:lnT>
                      <a:noFill/>
                    </a:lnT>
                    <a:lnB>
                      <a:noFill/>
                    </a:lnB>
                    <a:solidFill>
                      <a:srgbClr val="FFFF00"/>
                    </a:solidFill>
                  </a:tcPr>
                </a:tc>
                <a:tc>
                  <a:txBody>
                    <a:bodyPr/>
                    <a:lstStyle/>
                    <a:p>
                      <a:pPr algn="l" fontAlgn="b"/>
                      <a:r>
                        <a:rPr lang="en-US" sz="1600" b="0" i="0" u="none" strike="noStrike" dirty="0">
                          <a:solidFill>
                            <a:srgbClr val="000000"/>
                          </a:solidFill>
                          <a:effectLst/>
                          <a:latin typeface="Optima"/>
                          <a:cs typeface="Optima"/>
                        </a:rPr>
                        <a:t>1.86%</a:t>
                      </a:r>
                    </a:p>
                  </a:txBody>
                  <a:tcPr marL="9951" marR="9951" marT="9951" marB="0" anchor="b">
                    <a:lnL>
                      <a:noFill/>
                    </a:lnL>
                    <a:lnR>
                      <a:noFill/>
                    </a:lnR>
                    <a:lnT>
                      <a:noFill/>
                    </a:lnT>
                    <a:lnB>
                      <a:noFill/>
                    </a:lnB>
                    <a:solidFill>
                      <a:srgbClr val="FFFF00"/>
                    </a:solidFill>
                  </a:tcPr>
                </a:tc>
              </a:tr>
              <a:tr h="259741">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r>
              <a:tr h="259741">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r>
              <a:tr h="259741">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c>
                  <a:txBody>
                    <a:bodyPr/>
                    <a:lstStyle/>
                    <a:p>
                      <a:pPr algn="l" fontAlgn="b"/>
                      <a:endParaRPr lang="en-US" sz="1600" b="0" i="0" u="none" strike="noStrike" dirty="0">
                        <a:solidFill>
                          <a:srgbClr val="000000"/>
                        </a:solidFill>
                        <a:effectLst/>
                        <a:latin typeface="Optima"/>
                        <a:cs typeface="Optima"/>
                      </a:endParaRPr>
                    </a:p>
                  </a:txBody>
                  <a:tcPr marL="9951" marR="9951" marT="9951" marB="0" anchor="b">
                    <a:lnL>
                      <a:noFill/>
                    </a:lnL>
                    <a:lnR>
                      <a:noFill/>
                    </a:lnR>
                    <a:lnT>
                      <a:noFill/>
                    </a:lnT>
                    <a:lnB>
                      <a:noFill/>
                    </a:lnB>
                  </a:tcPr>
                </a:tc>
              </a:tr>
            </a:tbl>
          </a:graphicData>
        </a:graphic>
      </p:graphicFrame>
    </p:spTree>
    <p:extLst>
      <p:ext uri="{BB962C8B-B14F-4D97-AF65-F5344CB8AC3E}">
        <p14:creationId xmlns:p14="http://schemas.microsoft.com/office/powerpoint/2010/main" xmlns="" val="417706867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Points</a:t>
            </a:r>
            <a:endParaRPr lang="en-US" dirty="0"/>
          </a:p>
        </p:txBody>
      </p:sp>
      <p:sp>
        <p:nvSpPr>
          <p:cNvPr id="3" name="TextBox 2"/>
          <p:cNvSpPr txBox="1"/>
          <p:nvPr/>
        </p:nvSpPr>
        <p:spPr>
          <a:xfrm>
            <a:off x="482600" y="1358900"/>
            <a:ext cx="8242561" cy="4524315"/>
          </a:xfrm>
          <a:prstGeom prst="rect">
            <a:avLst/>
          </a:prstGeom>
          <a:noFill/>
        </p:spPr>
        <p:txBody>
          <a:bodyPr wrap="none" rtlCol="0">
            <a:spAutoFit/>
          </a:bodyPr>
          <a:lstStyle/>
          <a:p>
            <a:pPr marL="342900" indent="-342900">
              <a:buFont typeface="Arial"/>
              <a:buChar char="•"/>
            </a:pPr>
            <a:r>
              <a:rPr lang="en-US" b="0" dirty="0" smtClean="0">
                <a:latin typeface="Optima"/>
                <a:cs typeface="Optima"/>
              </a:rPr>
              <a:t>System design: the value of partial flexibility</a:t>
            </a:r>
          </a:p>
          <a:p>
            <a:pPr marL="342900" indent="-342900">
              <a:buFont typeface="Arial"/>
              <a:buChar char="•"/>
            </a:pPr>
            <a:endParaRPr lang="en-US" b="0" dirty="0">
              <a:latin typeface="Optima"/>
              <a:cs typeface="Optima"/>
            </a:endParaRPr>
          </a:p>
          <a:p>
            <a:pPr marL="342900" indent="-342900">
              <a:buFont typeface="Arial"/>
              <a:buChar char="•"/>
            </a:pPr>
            <a:r>
              <a:rPr lang="en-US" b="0" dirty="0" smtClean="0">
                <a:latin typeface="Optima"/>
                <a:cs typeface="Optima"/>
              </a:rPr>
              <a:t>The value of simple benchmarks</a:t>
            </a:r>
          </a:p>
          <a:p>
            <a:pPr marL="342900" indent="-342900">
              <a:buFont typeface="Arial"/>
              <a:buChar char="•"/>
            </a:pPr>
            <a:endParaRPr lang="en-US" b="0" dirty="0">
              <a:latin typeface="Optima"/>
              <a:cs typeface="Optima"/>
            </a:endParaRPr>
          </a:p>
          <a:p>
            <a:pPr marL="342900" indent="-342900">
              <a:buFont typeface="Arial"/>
              <a:buChar char="•"/>
            </a:pPr>
            <a:r>
              <a:rPr lang="en-US" b="0" dirty="0" smtClean="0">
                <a:latin typeface="Optima"/>
                <a:cs typeface="Optima"/>
              </a:rPr>
              <a:t>Identifying key tradeoffs: Fixed costs vs. Variable costs</a:t>
            </a:r>
          </a:p>
          <a:p>
            <a:pPr marL="1714500" lvl="3" indent="-342900">
              <a:buFont typeface="Arial"/>
              <a:buChar char="•"/>
            </a:pPr>
            <a:r>
              <a:rPr lang="en-US" b="0" dirty="0" smtClean="0">
                <a:latin typeface="Optima"/>
                <a:cs typeface="Optima"/>
              </a:rPr>
              <a:t>Fixed costs: reduce number of plants</a:t>
            </a:r>
          </a:p>
          <a:p>
            <a:pPr marL="1714500" lvl="3" indent="-342900">
              <a:buFont typeface="Arial"/>
              <a:buChar char="•"/>
            </a:pPr>
            <a:r>
              <a:rPr lang="en-US" b="0" dirty="0" smtClean="0">
                <a:latin typeface="Optima"/>
                <a:cs typeface="Optima"/>
              </a:rPr>
              <a:t>Fixed flexible costs: Increase number of plants</a:t>
            </a:r>
          </a:p>
          <a:p>
            <a:pPr lvl="3"/>
            <a:r>
              <a:rPr lang="en-US" b="0" dirty="0">
                <a:latin typeface="Optima"/>
                <a:cs typeface="Optima"/>
              </a:rPr>
              <a:t>	</a:t>
            </a:r>
            <a:r>
              <a:rPr lang="en-US" b="0" dirty="0" smtClean="0">
                <a:latin typeface="Optima"/>
                <a:cs typeface="Optima"/>
              </a:rPr>
              <a:t>		         Limit the level of flexibility.</a:t>
            </a:r>
          </a:p>
          <a:p>
            <a:pPr marL="1714500" lvl="3" indent="-342900">
              <a:buFont typeface="Arial"/>
              <a:buChar char="•"/>
            </a:pPr>
            <a:r>
              <a:rPr lang="en-US" b="0" dirty="0" smtClean="0">
                <a:latin typeface="Optima"/>
                <a:cs typeface="Optima"/>
              </a:rPr>
              <a:t>Variable transportation cost: Increase footprint </a:t>
            </a:r>
          </a:p>
          <a:p>
            <a:pPr lvl="3"/>
            <a:r>
              <a:rPr lang="en-US" b="0" dirty="0">
                <a:latin typeface="Optima"/>
                <a:cs typeface="Optima"/>
              </a:rPr>
              <a:t>	</a:t>
            </a:r>
            <a:r>
              <a:rPr lang="en-US" b="0" dirty="0" smtClean="0">
                <a:latin typeface="Optima"/>
                <a:cs typeface="Optima"/>
              </a:rPr>
              <a:t>	to minimize transportation</a:t>
            </a:r>
          </a:p>
          <a:p>
            <a:pPr lvl="3"/>
            <a:endParaRPr lang="en-US" b="0" dirty="0" smtClean="0">
              <a:latin typeface="Optima"/>
              <a:cs typeface="Optima"/>
            </a:endParaRPr>
          </a:p>
          <a:p>
            <a:pPr marL="342900" indent="-342900">
              <a:buFont typeface="Arial"/>
              <a:buChar char="•"/>
            </a:pPr>
            <a:r>
              <a:rPr lang="en-US" b="0" dirty="0" smtClean="0">
                <a:latin typeface="Optima"/>
                <a:cs typeface="Optima"/>
              </a:rPr>
              <a:t>Competitive Strategy </a:t>
            </a:r>
            <a:r>
              <a:rPr lang="en-US" b="0" dirty="0" err="1" smtClean="0">
                <a:latin typeface="Optima"/>
                <a:cs typeface="Optima"/>
              </a:rPr>
              <a:t>vs</a:t>
            </a:r>
            <a:r>
              <a:rPr lang="en-US" b="0" dirty="0" smtClean="0">
                <a:latin typeface="Optima"/>
                <a:cs typeface="Optima"/>
              </a:rPr>
              <a:t> Operations Strategy </a:t>
            </a:r>
            <a:endParaRPr lang="en-US" b="0" dirty="0">
              <a:latin typeface="Optima"/>
              <a:cs typeface="Optima"/>
            </a:endParaRPr>
          </a:p>
        </p:txBody>
      </p:sp>
    </p:spTree>
    <p:extLst>
      <p:ext uri="{BB962C8B-B14F-4D97-AF65-F5344CB8AC3E}">
        <p14:creationId xmlns:p14="http://schemas.microsoft.com/office/powerpoint/2010/main" xmlns="" val="940334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Arguments Against Selling Wichita</a:t>
            </a:r>
            <a:endParaRPr lang="en-US" dirty="0"/>
          </a:p>
        </p:txBody>
      </p:sp>
      <p:sp>
        <p:nvSpPr>
          <p:cNvPr id="4" name="Content Placeholder 3"/>
          <p:cNvSpPr>
            <a:spLocks noGrp="1"/>
          </p:cNvSpPr>
          <p:nvPr>
            <p:ph idx="1"/>
          </p:nvPr>
        </p:nvSpPr>
        <p:spPr/>
        <p:txBody>
          <a:bodyPr/>
          <a:lstStyle/>
          <a:p>
            <a:endParaRPr lang="en-US"/>
          </a:p>
        </p:txBody>
      </p:sp>
    </p:spTree>
    <p:extLst>
      <p:ext uri="{BB962C8B-B14F-4D97-AF65-F5344CB8AC3E}">
        <p14:creationId xmlns:p14="http://schemas.microsoft.com/office/powerpoint/2010/main" xmlns="" val="9294118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84869" y="352779"/>
            <a:ext cx="7730242" cy="479778"/>
          </a:xfrm>
        </p:spPr>
        <p:txBody>
          <a:bodyPr/>
          <a:lstStyle/>
          <a:p>
            <a:r>
              <a:rPr lang="en-US" dirty="0" smtClean="0"/>
              <a:t>And the current situation is…</a:t>
            </a:r>
            <a:endParaRPr lang="en-US" dirty="0"/>
          </a:p>
        </p:txBody>
      </p:sp>
      <p:graphicFrame>
        <p:nvGraphicFramePr>
          <p:cNvPr id="7" name="Chart 6"/>
          <p:cNvGraphicFramePr>
            <a:graphicFrameLocks/>
          </p:cNvGraphicFramePr>
          <p:nvPr/>
        </p:nvGraphicFramePr>
        <p:xfrm>
          <a:off x="0" y="837053"/>
          <a:ext cx="9080046" cy="578439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208251303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Boeing 737: </a:t>
            </a:r>
            <a:br>
              <a:rPr lang="en-US" dirty="0" smtClean="0"/>
            </a:br>
            <a:r>
              <a:rPr lang="en-US" dirty="0" smtClean="0"/>
              <a:t>The Wichita Decision</a:t>
            </a:r>
            <a:endParaRPr lang="en-US" dirty="0"/>
          </a:p>
        </p:txBody>
      </p:sp>
    </p:spTree>
    <p:extLst>
      <p:ext uri="{BB962C8B-B14F-4D97-AF65-F5344CB8AC3E}">
        <p14:creationId xmlns:p14="http://schemas.microsoft.com/office/powerpoint/2010/main" xmlns="" val="39636257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algn="l"/>
            <a:r>
              <a:rPr lang="en-US" dirty="0" smtClean="0"/>
              <a:t>Arguments for Selling Wichita</a:t>
            </a:r>
            <a:endParaRPr lang="en-US" dirty="0"/>
          </a:p>
        </p:txBody>
      </p:sp>
      <p:sp>
        <p:nvSpPr>
          <p:cNvPr id="9" name="Content Placeholder 8"/>
          <p:cNvSpPr>
            <a:spLocks noGrp="1"/>
          </p:cNvSpPr>
          <p:nvPr>
            <p:ph idx="1"/>
          </p:nvPr>
        </p:nvSpPr>
        <p:spPr>
          <a:xfrm>
            <a:off x="457200" y="1368778"/>
            <a:ext cx="8229600" cy="5032022"/>
          </a:xfrm>
        </p:spPr>
        <p:txBody>
          <a:bodyPr/>
          <a:lstStyle/>
          <a:p>
            <a:r>
              <a:rPr lang="en-US" sz="1600" dirty="0"/>
              <a:t>We have excess capacity </a:t>
            </a:r>
            <a:r>
              <a:rPr lang="en-US" sz="1600" dirty="0">
                <a:sym typeface="Wingdings" pitchFamily="2" charset="2"/>
              </a:rPr>
              <a:t> unused assets</a:t>
            </a:r>
          </a:p>
          <a:p>
            <a:pPr lvl="1"/>
            <a:r>
              <a:rPr lang="en-US" sz="1600" dirty="0">
                <a:sym typeface="Wingdings" pitchFamily="2" charset="2"/>
              </a:rPr>
              <a:t>An independent Wichita </a:t>
            </a:r>
            <a:r>
              <a:rPr lang="en-US" sz="1600" dirty="0" smtClean="0">
                <a:sym typeface="Wingdings" pitchFamily="2" charset="2"/>
              </a:rPr>
              <a:t>will </a:t>
            </a:r>
            <a:r>
              <a:rPr lang="en-US" sz="1600" dirty="0">
                <a:sym typeface="Wingdings" pitchFamily="2" charset="2"/>
              </a:rPr>
              <a:t>more efficient </a:t>
            </a:r>
            <a:r>
              <a:rPr lang="en-US" sz="1600" dirty="0" smtClean="0">
                <a:sym typeface="Wingdings" pitchFamily="2" charset="2"/>
              </a:rPr>
              <a:t>with additional work </a:t>
            </a:r>
            <a:r>
              <a:rPr lang="en-US" sz="1600" dirty="0">
                <a:sym typeface="Wingdings" pitchFamily="2" charset="2"/>
              </a:rPr>
              <a:t>from </a:t>
            </a:r>
            <a:r>
              <a:rPr lang="en-US" sz="1600" dirty="0" smtClean="0">
                <a:sym typeface="Wingdings" pitchFamily="2" charset="2"/>
              </a:rPr>
              <a:t>other aircraft manufacturers</a:t>
            </a:r>
            <a:endParaRPr lang="en-US" sz="1600" dirty="0">
              <a:sym typeface="Wingdings" pitchFamily="2" charset="2"/>
            </a:endParaRPr>
          </a:p>
          <a:p>
            <a:pPr lvl="1"/>
            <a:r>
              <a:rPr lang="en-US" sz="1600" dirty="0">
                <a:sym typeface="Wingdings" pitchFamily="2" charset="2"/>
              </a:rPr>
              <a:t>We will benefit </a:t>
            </a:r>
            <a:r>
              <a:rPr lang="en-US" sz="1600" dirty="0" smtClean="0">
                <a:sym typeface="Wingdings" pitchFamily="2" charset="2"/>
              </a:rPr>
              <a:t>by reducing fixed costs</a:t>
            </a:r>
          </a:p>
          <a:p>
            <a:pPr marL="457200" lvl="1" indent="0">
              <a:buNone/>
            </a:pPr>
            <a:endParaRPr lang="en-US" sz="1600" dirty="0"/>
          </a:p>
          <a:p>
            <a:r>
              <a:rPr lang="en-US" sz="1600" dirty="0"/>
              <a:t>The metrics force us to do it</a:t>
            </a:r>
          </a:p>
          <a:p>
            <a:pPr lvl="1"/>
            <a:r>
              <a:rPr lang="en-US" sz="1600" dirty="0" smtClean="0"/>
              <a:t>Return on Net Assets (RONA): Improve the financials by reducing fixed assets.</a:t>
            </a:r>
          </a:p>
          <a:p>
            <a:endParaRPr lang="en-US" sz="1600" dirty="0"/>
          </a:p>
          <a:p>
            <a:r>
              <a:rPr lang="en-US" sz="1600" dirty="0" smtClean="0"/>
              <a:t>737 is modular</a:t>
            </a:r>
          </a:p>
          <a:p>
            <a:pPr lvl="1"/>
            <a:r>
              <a:rPr lang="en-US" sz="1600" dirty="0" smtClean="0"/>
              <a:t>737 is a platform, the pieces are modular</a:t>
            </a:r>
          </a:p>
          <a:p>
            <a:pPr lvl="2"/>
            <a:r>
              <a:rPr lang="en-US" dirty="0" smtClean="0"/>
              <a:t>Design</a:t>
            </a:r>
          </a:p>
          <a:p>
            <a:pPr lvl="2"/>
            <a:r>
              <a:rPr lang="en-US" dirty="0" smtClean="0"/>
              <a:t>Manufacturing</a:t>
            </a:r>
            <a:endParaRPr lang="en-US" dirty="0" smtClean="0">
              <a:sym typeface="Wingdings" pitchFamily="2" charset="2"/>
            </a:endParaRPr>
          </a:p>
          <a:p>
            <a:pPr lvl="1"/>
            <a:endParaRPr lang="en-US" sz="1600" dirty="0"/>
          </a:p>
          <a:p>
            <a:r>
              <a:rPr lang="en-US" sz="1600" dirty="0" smtClean="0">
                <a:sym typeface="Wingdings" pitchFamily="2" charset="2"/>
              </a:rPr>
              <a:t>The industry is much bigger than Airbus + Boeing</a:t>
            </a:r>
          </a:p>
          <a:p>
            <a:pPr lvl="1"/>
            <a:r>
              <a:rPr lang="en-US" sz="1600" dirty="0" smtClean="0">
                <a:sym typeface="Wingdings" pitchFamily="2" charset="2"/>
              </a:rPr>
              <a:t>Emergence of new players (e.g., Canada, China) =&gt; It’s going to shift to a modular component model anyways</a:t>
            </a:r>
          </a:p>
          <a:p>
            <a:pPr lvl="1"/>
            <a:endParaRPr lang="en-US" sz="1600" dirty="0" smtClean="0">
              <a:sym typeface="Wingdings" pitchFamily="2" charset="2"/>
            </a:endParaRPr>
          </a:p>
        </p:txBody>
      </p:sp>
    </p:spTree>
    <p:extLst>
      <p:ext uri="{BB962C8B-B14F-4D97-AF65-F5344CB8AC3E}">
        <p14:creationId xmlns:p14="http://schemas.microsoft.com/office/powerpoint/2010/main" xmlns="" val="80150131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Arguments Against Selling Wichita   (Board this next to prev. slide)</a:t>
            </a:r>
            <a:endParaRPr lang="en-US" dirty="0"/>
          </a:p>
        </p:txBody>
      </p:sp>
      <p:sp>
        <p:nvSpPr>
          <p:cNvPr id="3" name="Content Placeholder 2"/>
          <p:cNvSpPr>
            <a:spLocks noGrp="1"/>
          </p:cNvSpPr>
          <p:nvPr>
            <p:ph idx="1"/>
          </p:nvPr>
        </p:nvSpPr>
        <p:spPr>
          <a:xfrm>
            <a:off x="457200" y="990600"/>
            <a:ext cx="8229600" cy="5135563"/>
          </a:xfrm>
        </p:spPr>
        <p:txBody>
          <a:bodyPr/>
          <a:lstStyle/>
          <a:p>
            <a:r>
              <a:rPr lang="en-US" dirty="0" smtClean="0"/>
              <a:t>This is the first step on a slippery slope toward becoming an assembler</a:t>
            </a:r>
            <a:endParaRPr lang="en-US" dirty="0"/>
          </a:p>
          <a:p>
            <a:endParaRPr lang="en-US" dirty="0"/>
          </a:p>
          <a:p>
            <a:r>
              <a:rPr lang="en-US" dirty="0" smtClean="0"/>
              <a:t>The metrics don’t tell the whole story</a:t>
            </a:r>
          </a:p>
          <a:p>
            <a:pPr lvl="1"/>
            <a:r>
              <a:rPr lang="en-US" dirty="0"/>
              <a:t>This is a </a:t>
            </a:r>
            <a:r>
              <a:rPr lang="en-US" u="sng" dirty="0"/>
              <a:t>big</a:t>
            </a:r>
            <a:r>
              <a:rPr lang="en-US" dirty="0"/>
              <a:t> </a:t>
            </a:r>
            <a:r>
              <a:rPr lang="en-US" dirty="0" smtClean="0"/>
              <a:t>strategy shift</a:t>
            </a:r>
          </a:p>
          <a:p>
            <a:pPr lvl="1"/>
            <a:r>
              <a:rPr lang="en-US" dirty="0" smtClean="0"/>
              <a:t>Operations implications</a:t>
            </a:r>
          </a:p>
          <a:p>
            <a:pPr lvl="1"/>
            <a:r>
              <a:rPr lang="en-US" dirty="0" smtClean="0"/>
              <a:t>Loss of competitive advantage on process design</a:t>
            </a:r>
            <a:endParaRPr lang="en-US" dirty="0"/>
          </a:p>
          <a:p>
            <a:endParaRPr lang="en-US" dirty="0" smtClean="0"/>
          </a:p>
          <a:p>
            <a:r>
              <a:rPr lang="en-US" dirty="0" smtClean="0"/>
              <a:t>What does the next design after the 737 look like?</a:t>
            </a:r>
          </a:p>
          <a:p>
            <a:pPr lvl="1"/>
            <a:r>
              <a:rPr lang="en-US" dirty="0" smtClean="0"/>
              <a:t>Will Boeing be limited by suppliers’ capabilities?</a:t>
            </a:r>
          </a:p>
          <a:p>
            <a:pPr lvl="1"/>
            <a:r>
              <a:rPr lang="en-US" dirty="0" smtClean="0"/>
              <a:t>Will design engineers suffer from loss of contact with process engineers</a:t>
            </a:r>
          </a:p>
          <a:p>
            <a:pPr marL="0" indent="0">
              <a:buNone/>
            </a:pPr>
            <a:endParaRPr lang="en-US" dirty="0"/>
          </a:p>
          <a:p>
            <a:r>
              <a:rPr lang="en-US" dirty="0" smtClean="0"/>
              <a:t>Who are tomorrow’s competitors?</a:t>
            </a:r>
          </a:p>
          <a:p>
            <a:pPr lvl="1"/>
            <a:r>
              <a:rPr lang="en-US" dirty="0" smtClean="0"/>
              <a:t>Impact on barriers to entry</a:t>
            </a:r>
          </a:p>
        </p:txBody>
      </p:sp>
    </p:spTree>
    <p:extLst>
      <p:ext uri="{BB962C8B-B14F-4D97-AF65-F5344CB8AC3E}">
        <p14:creationId xmlns:p14="http://schemas.microsoft.com/office/powerpoint/2010/main" xmlns="" val="92941186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Capstone</a:t>
            </a:r>
            <a:endParaRPr lang="en-US" dirty="0"/>
          </a:p>
        </p:txBody>
      </p:sp>
      <p:pic>
        <p:nvPicPr>
          <p:cNvPr id="59395" name="Picture 3"/>
          <p:cNvPicPr>
            <a:picLocks noChangeAspect="1" noChangeArrowheads="1"/>
          </p:cNvPicPr>
          <p:nvPr/>
        </p:nvPicPr>
        <p:blipFill>
          <a:blip r:embed="rId2" cstate="print"/>
          <a:srcRect l="21132" t="3409" r="13585" b="3409"/>
          <a:stretch>
            <a:fillRect/>
          </a:stretch>
        </p:blipFill>
        <p:spPr bwMode="auto">
          <a:xfrm>
            <a:off x="1125415" y="1201026"/>
            <a:ext cx="7350390" cy="4646684"/>
          </a:xfrm>
          <a:prstGeom prst="rect">
            <a:avLst/>
          </a:prstGeom>
          <a:noFill/>
          <a:ln w="9525">
            <a:noFill/>
            <a:miter lim="800000"/>
            <a:headEnd/>
            <a:tailEnd/>
          </a:ln>
          <a:effectLst/>
        </p:spPr>
      </p:pic>
      <p:sp>
        <p:nvSpPr>
          <p:cNvPr id="8" name="TextBox 7"/>
          <p:cNvSpPr txBox="1"/>
          <p:nvPr/>
        </p:nvSpPr>
        <p:spPr>
          <a:xfrm>
            <a:off x="3985846" y="5345722"/>
            <a:ext cx="1656862" cy="369332"/>
          </a:xfrm>
          <a:prstGeom prst="rect">
            <a:avLst/>
          </a:prstGeom>
          <a:solidFill>
            <a:schemeClr val="bg1"/>
          </a:solidFill>
        </p:spPr>
        <p:txBody>
          <a:bodyPr wrap="square" rtlCol="0">
            <a:spAutoFit/>
          </a:bodyPr>
          <a:lstStyle/>
          <a:p>
            <a:pPr algn="ctr"/>
            <a:r>
              <a:rPr lang="en-US" sz="1800" b="1" dirty="0" smtClean="0"/>
              <a:t>Bin = Up to</a:t>
            </a:r>
            <a:endParaRPr lang="en-US" sz="1800" b="1"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Capstone: generating candidate solutions</a:t>
            </a:r>
            <a:br>
              <a:rPr lang="en-US" dirty="0" smtClean="0"/>
            </a:br>
            <a:r>
              <a:rPr lang="en-US" dirty="0" smtClean="0"/>
              <a:t>	Simplified deterministic system</a:t>
            </a:r>
            <a:endParaRPr lang="en-US" dirty="0"/>
          </a:p>
        </p:txBody>
      </p:sp>
      <p:pic>
        <p:nvPicPr>
          <p:cNvPr id="149506" name="Picture 2"/>
          <p:cNvPicPr>
            <a:picLocks noChangeAspect="1" noChangeArrowheads="1"/>
          </p:cNvPicPr>
          <p:nvPr/>
        </p:nvPicPr>
        <p:blipFill>
          <a:blip r:embed="rId2" cstate="print"/>
          <a:srcRect/>
          <a:stretch>
            <a:fillRect/>
          </a:stretch>
        </p:blipFill>
        <p:spPr bwMode="auto">
          <a:xfrm>
            <a:off x="633697" y="2497912"/>
            <a:ext cx="7153275" cy="1152525"/>
          </a:xfrm>
          <a:prstGeom prst="rect">
            <a:avLst/>
          </a:prstGeom>
          <a:noFill/>
          <a:ln w="9525">
            <a:noFill/>
            <a:miter lim="800000"/>
            <a:headEnd/>
            <a:tailEnd/>
          </a:ln>
          <a:effectLst/>
        </p:spPr>
      </p:pic>
      <p:graphicFrame>
        <p:nvGraphicFramePr>
          <p:cNvPr id="4" name="Table 3"/>
          <p:cNvGraphicFramePr>
            <a:graphicFrameLocks noGrp="1"/>
          </p:cNvGraphicFramePr>
          <p:nvPr/>
        </p:nvGraphicFramePr>
        <p:xfrm>
          <a:off x="616330" y="4059910"/>
          <a:ext cx="5727698" cy="2259330"/>
        </p:xfrm>
        <a:graphic>
          <a:graphicData uri="http://schemas.openxmlformats.org/drawingml/2006/table">
            <a:tbl>
              <a:tblPr/>
              <a:tblGrid>
                <a:gridCol w="3310679"/>
                <a:gridCol w="801433"/>
                <a:gridCol w="775990"/>
                <a:gridCol w="839596"/>
              </a:tblGrid>
              <a:tr h="190500">
                <a:tc gridSpan="2">
                  <a:txBody>
                    <a:bodyPr/>
                    <a:lstStyle/>
                    <a:p>
                      <a:pPr algn="l" fontAlgn="b"/>
                      <a:r>
                        <a:rPr lang="en-US" sz="1100" b="0" i="0" u="none" strike="noStrike" dirty="0">
                          <a:solidFill>
                            <a:srgbClr val="FF0000"/>
                          </a:solidFill>
                          <a:latin typeface="Calibri"/>
                        </a:rPr>
                        <a:t>Candidate 0. 3 plants: R (for R), I (for I) and C (for US, B, C)</a:t>
                      </a:r>
                    </a:p>
                  </a:txBody>
                  <a:tcPr marL="9525" marR="9525" marT="9525" marB="0" anchor="b">
                    <a:lnL>
                      <a:noFill/>
                    </a:lnL>
                    <a:lnR>
                      <a:noFill/>
                    </a:lnR>
                    <a:lnT>
                      <a:noFill/>
                    </a:lnT>
                    <a:lnB>
                      <a:noFill/>
                    </a:lnB>
                  </a:tcPr>
                </a:tc>
                <a:tc hMerge="1">
                  <a:txBody>
                    <a:bodyPr/>
                    <a:lstStyle/>
                    <a:p>
                      <a:endParaRPr lang="en-US"/>
                    </a:p>
                  </a:txBody>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190500">
                <a:tc gridSpan="4">
                  <a:txBody>
                    <a:bodyPr/>
                    <a:lstStyle/>
                    <a:p>
                      <a:pPr algn="l" fontAlgn="b"/>
                      <a:r>
                        <a:rPr lang="en-US" sz="1100" b="0" i="0" u="none" strike="noStrike">
                          <a:solidFill>
                            <a:srgbClr val="000000"/>
                          </a:solidFill>
                          <a:latin typeface="Calibri"/>
                        </a:rPr>
                        <a:t>(Note that the flex cost is less than the fixed cost, so better to increase flex than add a new location)</a:t>
                      </a: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190500">
                <a:tc gridSpan="4">
                  <a:txBody>
                    <a:bodyPr/>
                    <a:lstStyle/>
                    <a:p>
                      <a:pPr algn="l" fontAlgn="b"/>
                      <a:r>
                        <a:rPr lang="en-US" sz="1100" b="0" i="0" u="none" strike="noStrike">
                          <a:solidFill>
                            <a:srgbClr val="000000"/>
                          </a:solidFill>
                          <a:latin typeface="Calibri"/>
                        </a:rPr>
                        <a:t>But fixed costs are $35k ($10k in US), and serving Russia and india from two locations</a:t>
                      </a: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190500">
                <a:tc gridSpan="2">
                  <a:txBody>
                    <a:bodyPr/>
                    <a:lstStyle/>
                    <a:p>
                      <a:pPr algn="l" fontAlgn="b"/>
                      <a:r>
                        <a:rPr lang="en-US" sz="1100" b="0" i="0" u="none" strike="noStrike">
                          <a:solidFill>
                            <a:srgbClr val="000000"/>
                          </a:solidFill>
                          <a:latin typeface="Calibri"/>
                        </a:rPr>
                        <a:t>would yield at most ($1030+$430=$1460)x(50+66) - 2x35k =</a:t>
                      </a:r>
                    </a:p>
                  </a:txBody>
                  <a:tcPr marL="9525" marR="9525" marT="9525" marB="0" anchor="b">
                    <a:lnL>
                      <a:noFill/>
                    </a:lnL>
                    <a:lnR>
                      <a:noFill/>
                    </a:lnR>
                    <a:lnT>
                      <a:noFill/>
                    </a:lnT>
                    <a:lnB>
                      <a:noFill/>
                    </a:lnB>
                  </a:tcPr>
                </a:tc>
                <a:tc hMerge="1">
                  <a:txBody>
                    <a:bodyPr/>
                    <a:lstStyle/>
                    <a:p>
                      <a:endParaRPr lang="en-US"/>
                    </a:p>
                  </a:txBody>
                  <a:tcPr/>
                </a:tc>
                <a:tc>
                  <a:txBody>
                    <a:bodyPr/>
                    <a:lstStyle/>
                    <a:p>
                      <a:pPr algn="l" fontAlgn="b"/>
                      <a:r>
                        <a:rPr lang="en-US" sz="1100" b="0" i="0" u="none" strike="noStrike">
                          <a:solidFill>
                            <a:srgbClr val="000000"/>
                          </a:solidFill>
                          <a:latin typeface="Calibri"/>
                        </a:rPr>
                        <a:t> $        10,117 </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190500">
                <a:tc>
                  <a:txBody>
                    <a:bodyPr/>
                    <a:lstStyle/>
                    <a:p>
                      <a:pPr algn="l" fontAlgn="b"/>
                      <a:r>
                        <a:rPr lang="en-US" sz="1100" b="0" i="0" u="none" strike="noStrike" dirty="0">
                          <a:solidFill>
                            <a:srgbClr val="000000"/>
                          </a:solidFill>
                          <a:latin typeface="Calibri"/>
                        </a:rPr>
                        <a:t>versus from </a:t>
                      </a:r>
                      <a:r>
                        <a:rPr lang="en-US" sz="1100" b="0" i="0" u="none" strike="noStrike" dirty="0" err="1">
                          <a:solidFill>
                            <a:srgbClr val="000000"/>
                          </a:solidFill>
                          <a:latin typeface="Calibri"/>
                        </a:rPr>
                        <a:t>Rus</a:t>
                      </a:r>
                      <a:r>
                        <a:rPr lang="en-US" sz="1100" b="0" i="0" u="none" strike="noStrike" dirty="0">
                          <a:solidFill>
                            <a:srgbClr val="000000"/>
                          </a:solidFill>
                          <a:latin typeface="Calibri"/>
                        </a:rPr>
                        <a:t> gives ($1030+$260 = $1290) - 35k - 10k =</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en-US" sz="1100" b="0" i="0" u="none" strike="noStrike">
                          <a:solidFill>
                            <a:srgbClr val="000000"/>
                          </a:solidFill>
                          <a:latin typeface="Calibri"/>
                        </a:rPr>
                        <a:t> $  23,803.00 </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190500">
                <a:tc>
                  <a:txBody>
                    <a:bodyPr/>
                    <a:lstStyle/>
                    <a:p>
                      <a:pPr algn="l" fontAlgn="b"/>
                      <a:r>
                        <a:rPr lang="en-US" sz="1100" b="0" i="0" u="none" strike="noStrike">
                          <a:solidFill>
                            <a:srgbClr val="000000"/>
                          </a:solidFill>
                          <a:latin typeface="Calibri"/>
                        </a:rPr>
                        <a:t>versus from I gives ( 860+430 = $1290) - 35k - 10k =</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en-US" sz="1100" b="0" i="0" u="none" strike="noStrike">
                          <a:solidFill>
                            <a:srgbClr val="000000"/>
                          </a:solidFill>
                          <a:latin typeface="Calibri"/>
                        </a:rPr>
                        <a:t> $  26,616.50 </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200025">
                <a:tc gridSpan="2">
                  <a:txBody>
                    <a:bodyPr/>
                    <a:lstStyle/>
                    <a:p>
                      <a:pPr algn="l" fontAlgn="b"/>
                      <a:r>
                        <a:rPr lang="en-US" sz="1100" b="0" i="0" u="none" strike="noStrike">
                          <a:solidFill>
                            <a:srgbClr val="000000"/>
                          </a:solidFill>
                          <a:latin typeface="Calibri"/>
                        </a:rPr>
                        <a:t>versus both from China gives ($980+380 = 1360)x(50+66) -2x30k</a:t>
                      </a:r>
                    </a:p>
                  </a:txBody>
                  <a:tcPr marL="9525" marR="9525" marT="9525" marB="0" anchor="b">
                    <a:lnL>
                      <a:noFill/>
                    </a:lnL>
                    <a:lnR>
                      <a:noFill/>
                    </a:lnR>
                    <a:lnT>
                      <a:noFill/>
                    </a:lnT>
                    <a:lnB>
                      <a:noFill/>
                    </a:lnB>
                  </a:tcPr>
                </a:tc>
                <a:tc hMerge="1">
                  <a:txBody>
                    <a:bodyPr/>
                    <a:lstStyle/>
                    <a:p>
                      <a:endParaRPr lang="en-US"/>
                    </a:p>
                  </a:txBody>
                  <a:tcPr/>
                </a:tc>
                <a:tc>
                  <a:txBody>
                    <a:bodyPr/>
                    <a:lstStyle/>
                    <a:p>
                      <a:pPr algn="l" fontAlgn="b"/>
                      <a:r>
                        <a:rPr lang="en-US" sz="1100" b="0" i="0" u="none" strike="noStrike">
                          <a:solidFill>
                            <a:srgbClr val="000000"/>
                          </a:solidFill>
                          <a:latin typeface="Calibri"/>
                        </a:rPr>
                        <a:t> $  14,289.00 </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190500">
                <a:tc>
                  <a:txBody>
                    <a:bodyPr/>
                    <a:lstStyle/>
                    <a:p>
                      <a:pPr algn="l" fontAlgn="b"/>
                      <a:r>
                        <a:rPr lang="en-US" sz="1100" b="0" i="0" u="none" strike="noStrike">
                          <a:solidFill>
                            <a:srgbClr val="FF0000"/>
                          </a:solidFill>
                          <a:latin typeface="Calibri"/>
                        </a:rPr>
                        <a:t>Candidate 1: China (for US, B, C) and India (for R, I)</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190500">
                <a:tc gridSpan="2">
                  <a:txBody>
                    <a:bodyPr/>
                    <a:lstStyle/>
                    <a:p>
                      <a:pPr algn="l" fontAlgn="b"/>
                      <a:r>
                        <a:rPr lang="en-US" sz="1100" b="0" i="0" u="none" strike="noStrike">
                          <a:solidFill>
                            <a:srgbClr val="000000"/>
                          </a:solidFill>
                          <a:latin typeface="Calibri"/>
                        </a:rPr>
                        <a:t>But note that fixed cost in US is low: is it better to serve US from US?</a:t>
                      </a:r>
                    </a:p>
                  </a:txBody>
                  <a:tcPr marL="9525" marR="9525" marT="9525" marB="0" anchor="b">
                    <a:lnL>
                      <a:noFill/>
                    </a:lnL>
                    <a:lnR>
                      <a:noFill/>
                    </a:lnR>
                    <a:lnT>
                      <a:noFill/>
                    </a:lnT>
                    <a:lnB>
                      <a:noFill/>
                    </a:lnB>
                  </a:tcPr>
                </a:tc>
                <a:tc hMerge="1">
                  <a:txBody>
                    <a:bodyPr/>
                    <a:lstStyle/>
                    <a:p>
                      <a:endParaRPr lang="en-US"/>
                    </a:p>
                  </a:txBody>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190500">
                <a:tc gridSpan="2">
                  <a:txBody>
                    <a:bodyPr/>
                    <a:lstStyle/>
                    <a:p>
                      <a:pPr algn="l" fontAlgn="b"/>
                      <a:r>
                        <a:rPr lang="en-US" sz="1100" b="0" i="0" u="none" strike="noStrike">
                          <a:solidFill>
                            <a:srgbClr val="000000"/>
                          </a:solidFill>
                          <a:latin typeface="Calibri"/>
                        </a:rPr>
                        <a:t>Relative to candidate 1, marginal profit is 1570*200-10k - (1730*200-30k)</a:t>
                      </a:r>
                    </a:p>
                  </a:txBody>
                  <a:tcPr marL="9525" marR="9525" marT="9525" marB="0" anchor="b">
                    <a:lnL>
                      <a:noFill/>
                    </a:lnL>
                    <a:lnR>
                      <a:noFill/>
                    </a:lnR>
                    <a:lnT>
                      <a:noFill/>
                    </a:lnT>
                    <a:lnB>
                      <a:noFill/>
                    </a:lnB>
                  </a:tcPr>
                </a:tc>
                <a:tc hMerge="1">
                  <a:txBody>
                    <a:bodyPr/>
                    <a:lstStyle/>
                    <a:p>
                      <a:endParaRPr lang="en-US"/>
                    </a:p>
                  </a:txBody>
                  <a:tcPr/>
                </a:tc>
                <a:tc>
                  <a:txBody>
                    <a:bodyPr/>
                    <a:lstStyle/>
                    <a:p>
                      <a:pPr algn="l" fontAlgn="b"/>
                      <a:r>
                        <a:rPr lang="en-US" sz="1100" b="0" i="0" u="none" strike="noStrike">
                          <a:solidFill>
                            <a:srgbClr val="000000"/>
                          </a:solidFill>
                          <a:latin typeface="Calibri"/>
                        </a:rPr>
                        <a:t> $     (12,000)</a:t>
                      </a:r>
                    </a:p>
                  </a:txBody>
                  <a:tcPr marL="9525" marR="9525" marT="9525" marB="0" anchor="b">
                    <a:lnL>
                      <a:noFill/>
                    </a:lnL>
                    <a:lnR>
                      <a:noFill/>
                    </a:lnR>
                    <a:lnT>
                      <a:noFill/>
                    </a:lnT>
                    <a:lnB>
                      <a:noFill/>
                    </a:lnB>
                  </a:tcPr>
                </a:tc>
                <a:tc>
                  <a:txBody>
                    <a:bodyPr/>
                    <a:lstStyle/>
                    <a:p>
                      <a:pPr algn="l" fontAlgn="b"/>
                      <a:endParaRPr lang="en-US" sz="1100" b="0" i="0" u="none" strike="noStrike">
                        <a:solidFill>
                          <a:srgbClr val="000000"/>
                        </a:solidFill>
                        <a:latin typeface="Calibri"/>
                      </a:endParaRPr>
                    </a:p>
                  </a:txBody>
                  <a:tcPr marL="9525" marR="9525" marT="9525" marB="0" anchor="b">
                    <a:lnL>
                      <a:noFill/>
                    </a:lnL>
                    <a:lnR>
                      <a:noFill/>
                    </a:lnR>
                    <a:lnT>
                      <a:noFill/>
                    </a:lnT>
                    <a:lnB>
                      <a:noFill/>
                    </a:lnB>
                  </a:tcPr>
                </a:tc>
              </a:tr>
              <a:tr h="190500">
                <a:tc gridSpan="3">
                  <a:txBody>
                    <a:bodyPr/>
                    <a:lstStyle/>
                    <a:p>
                      <a:pPr algn="l" fontAlgn="b"/>
                      <a:r>
                        <a:rPr lang="en-US" sz="1100" b="0" i="0" u="none" strike="noStrike">
                          <a:solidFill>
                            <a:srgbClr val="000000"/>
                          </a:solidFill>
                          <a:latin typeface="Calibri"/>
                        </a:rPr>
                        <a:t>No: we loose op profit of 160x200 = 32k and only gain 20k in fixed cost</a:t>
                      </a: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c>
                  <a:txBody>
                    <a:bodyPr/>
                    <a:lstStyle/>
                    <a:p>
                      <a:pPr algn="l" fontAlgn="b"/>
                      <a:endParaRPr lang="en-US" sz="1100" b="0" i="0" u="none" strike="noStrike" dirty="0">
                        <a:solidFill>
                          <a:srgbClr val="000000"/>
                        </a:solidFill>
                        <a:latin typeface="Calibri"/>
                      </a:endParaRPr>
                    </a:p>
                  </a:txBody>
                  <a:tcPr marL="9525" marR="9525" marT="9525" marB="0" anchor="b">
                    <a:lnL>
                      <a:noFill/>
                    </a:lnL>
                    <a:lnR>
                      <a:noFill/>
                    </a:lnR>
                    <a:lnT>
                      <a:noFill/>
                    </a:lnT>
                    <a:lnB>
                      <a:noFill/>
                    </a:lnB>
                  </a:tcPr>
                </a:tc>
              </a:tr>
            </a:tbl>
          </a:graphicData>
        </a:graphic>
      </p:graphicFrame>
      <p:pic>
        <p:nvPicPr>
          <p:cNvPr id="149507" name="Picture 3"/>
          <p:cNvPicPr>
            <a:picLocks noChangeAspect="1" noChangeArrowheads="1"/>
          </p:cNvPicPr>
          <p:nvPr/>
        </p:nvPicPr>
        <p:blipFill>
          <a:blip r:embed="rId3" cstate="print"/>
          <a:srcRect/>
          <a:stretch>
            <a:fillRect/>
          </a:stretch>
        </p:blipFill>
        <p:spPr bwMode="auto">
          <a:xfrm>
            <a:off x="645924" y="1064883"/>
            <a:ext cx="3457575" cy="11525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Capstone: simplified stochastic system</a:t>
            </a:r>
            <a:br>
              <a:rPr lang="en-US" dirty="0" smtClean="0"/>
            </a:br>
            <a:r>
              <a:rPr lang="en-US" dirty="0" smtClean="0"/>
              <a:t>	Dedicated solution</a:t>
            </a:r>
            <a:endParaRPr lang="en-US" dirty="0"/>
          </a:p>
        </p:txBody>
      </p:sp>
      <p:pic>
        <p:nvPicPr>
          <p:cNvPr id="175107" name="Picture 3"/>
          <p:cNvPicPr>
            <a:picLocks noChangeAspect="1" noChangeArrowheads="1"/>
          </p:cNvPicPr>
          <p:nvPr/>
        </p:nvPicPr>
        <p:blipFill>
          <a:blip r:embed="rId2" cstate="print"/>
          <a:srcRect/>
          <a:stretch>
            <a:fillRect/>
          </a:stretch>
        </p:blipFill>
        <p:spPr bwMode="auto">
          <a:xfrm>
            <a:off x="615713" y="1146769"/>
            <a:ext cx="6534150" cy="1152525"/>
          </a:xfrm>
          <a:prstGeom prst="rect">
            <a:avLst/>
          </a:prstGeom>
          <a:noFill/>
          <a:ln w="9525">
            <a:noFill/>
            <a:miter lim="800000"/>
            <a:headEnd/>
            <a:tailEnd/>
          </a:ln>
          <a:effectLst/>
        </p:spPr>
      </p:pic>
      <p:pic>
        <p:nvPicPr>
          <p:cNvPr id="175109" name="Picture 5"/>
          <p:cNvPicPr>
            <a:picLocks noChangeAspect="1" noChangeArrowheads="1"/>
          </p:cNvPicPr>
          <p:nvPr/>
        </p:nvPicPr>
        <p:blipFill>
          <a:blip r:embed="rId3" cstate="print"/>
          <a:srcRect/>
          <a:stretch>
            <a:fillRect/>
          </a:stretch>
        </p:blipFill>
        <p:spPr bwMode="auto">
          <a:xfrm>
            <a:off x="615713" y="2654846"/>
            <a:ext cx="6534150" cy="1152525"/>
          </a:xfrm>
          <a:prstGeom prst="rect">
            <a:avLst/>
          </a:prstGeom>
          <a:noFill/>
          <a:ln w="9525">
            <a:noFill/>
            <a:miter lim="800000"/>
            <a:headEnd/>
            <a:tailEnd/>
          </a:ln>
          <a:effectLst/>
        </p:spPr>
      </p:pic>
      <p:pic>
        <p:nvPicPr>
          <p:cNvPr id="175110" name="Picture 6"/>
          <p:cNvPicPr>
            <a:picLocks noChangeAspect="1" noChangeArrowheads="1"/>
          </p:cNvPicPr>
          <p:nvPr/>
        </p:nvPicPr>
        <p:blipFill>
          <a:blip r:embed="rId4" cstate="print"/>
          <a:srcRect/>
          <a:stretch>
            <a:fillRect/>
          </a:stretch>
        </p:blipFill>
        <p:spPr bwMode="auto">
          <a:xfrm>
            <a:off x="615713" y="4218368"/>
            <a:ext cx="6534150" cy="17240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Capstone</a:t>
            </a:r>
            <a:br>
              <a:rPr lang="en-US" dirty="0" smtClean="0"/>
            </a:br>
            <a:endParaRPr lang="en-US" dirty="0"/>
          </a:p>
        </p:txBody>
      </p:sp>
      <p:pic>
        <p:nvPicPr>
          <p:cNvPr id="60419" name="Picture 3"/>
          <p:cNvPicPr>
            <a:picLocks noChangeAspect="1" noChangeArrowheads="1"/>
          </p:cNvPicPr>
          <p:nvPr/>
        </p:nvPicPr>
        <p:blipFill>
          <a:blip r:embed="rId2" cstate="print"/>
          <a:srcRect/>
          <a:stretch>
            <a:fillRect/>
          </a:stretch>
        </p:blipFill>
        <p:spPr bwMode="auto">
          <a:xfrm>
            <a:off x="0" y="535538"/>
            <a:ext cx="9144000" cy="3454726"/>
          </a:xfrm>
          <a:prstGeom prst="rect">
            <a:avLst/>
          </a:prstGeom>
          <a:noFill/>
          <a:ln w="9525">
            <a:noFill/>
            <a:miter lim="800000"/>
            <a:headEnd/>
            <a:tailEnd/>
          </a:ln>
          <a:effectLst/>
        </p:spPr>
      </p:pic>
      <p:pic>
        <p:nvPicPr>
          <p:cNvPr id="60420" name="Picture 4"/>
          <p:cNvPicPr>
            <a:picLocks noChangeAspect="1" noChangeArrowheads="1"/>
          </p:cNvPicPr>
          <p:nvPr/>
        </p:nvPicPr>
        <p:blipFill>
          <a:blip r:embed="rId3" cstate="print"/>
          <a:srcRect/>
          <a:stretch>
            <a:fillRect/>
          </a:stretch>
        </p:blipFill>
        <p:spPr bwMode="auto">
          <a:xfrm>
            <a:off x="636998" y="4574307"/>
            <a:ext cx="8054939" cy="145446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84869" y="352779"/>
            <a:ext cx="7730242" cy="479778"/>
          </a:xfrm>
        </p:spPr>
        <p:txBody>
          <a:bodyPr/>
          <a:lstStyle/>
          <a:p>
            <a:r>
              <a:rPr lang="en-US" dirty="0" smtClean="0"/>
              <a:t>And the current situation is…</a:t>
            </a:r>
            <a:endParaRPr lang="en-US" dirty="0"/>
          </a:p>
        </p:txBody>
      </p:sp>
      <p:graphicFrame>
        <p:nvGraphicFramePr>
          <p:cNvPr id="4" name="Chart 3"/>
          <p:cNvGraphicFramePr>
            <a:graphicFrameLocks/>
          </p:cNvGraphicFramePr>
          <p:nvPr>
            <p:extLst>
              <p:ext uri="{D42A27DB-BD31-4B8C-83A1-F6EECF244321}">
                <p14:modId xmlns:p14="http://schemas.microsoft.com/office/powerpoint/2010/main" xmlns="" val="3077042758"/>
              </p:ext>
            </p:extLst>
          </p:nvPr>
        </p:nvGraphicFramePr>
        <p:xfrm>
          <a:off x="577779" y="1369408"/>
          <a:ext cx="7618632" cy="478859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20825130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ChangeArrowheads="1"/>
          </p:cNvSpPr>
          <p:nvPr/>
        </p:nvSpPr>
        <p:spPr bwMode="auto">
          <a:xfrm>
            <a:off x="1604963" y="1292225"/>
            <a:ext cx="1323975" cy="363538"/>
          </a:xfrm>
          <a:prstGeom prst="rect">
            <a:avLst/>
          </a:prstGeom>
          <a:noFill/>
          <a:ln w="12700">
            <a:noFill/>
            <a:miter lim="800000"/>
            <a:headEnd/>
            <a:tailEnd/>
          </a:ln>
        </p:spPr>
        <p:txBody>
          <a:bodyPr wrap="none" lIns="90488" tIns="44450" rIns="90488" bIns="44450">
            <a:spAutoFit/>
          </a:bodyPr>
          <a:lstStyle/>
          <a:p>
            <a:pPr eaLnBrk="0" hangingPunct="0"/>
            <a:r>
              <a:rPr lang="en-US" sz="1800" b="0">
                <a:latin typeface="Arial" pitchFamily="34" charset="0"/>
                <a:cs typeface="Arial" pitchFamily="34" charset="0"/>
              </a:rPr>
              <a:t>MODULAR</a:t>
            </a:r>
          </a:p>
        </p:txBody>
      </p:sp>
      <p:sp>
        <p:nvSpPr>
          <p:cNvPr id="22531" name="Rectangle 5"/>
          <p:cNvSpPr>
            <a:spLocks noChangeArrowheads="1"/>
          </p:cNvSpPr>
          <p:nvPr/>
        </p:nvSpPr>
        <p:spPr bwMode="auto">
          <a:xfrm>
            <a:off x="5253038" y="1292225"/>
            <a:ext cx="1323975" cy="363538"/>
          </a:xfrm>
          <a:prstGeom prst="rect">
            <a:avLst/>
          </a:prstGeom>
          <a:noFill/>
          <a:ln w="12700">
            <a:noFill/>
            <a:miter lim="800000"/>
            <a:headEnd/>
            <a:tailEnd/>
          </a:ln>
        </p:spPr>
        <p:txBody>
          <a:bodyPr wrap="none" lIns="90488" tIns="44450" rIns="90488" bIns="44450">
            <a:spAutoFit/>
          </a:bodyPr>
          <a:lstStyle/>
          <a:p>
            <a:pPr eaLnBrk="0" hangingPunct="0"/>
            <a:r>
              <a:rPr lang="en-US" sz="1800" b="0">
                <a:latin typeface="Arial" pitchFamily="34" charset="0"/>
                <a:cs typeface="Arial" pitchFamily="34" charset="0"/>
              </a:rPr>
              <a:t>INTEGRAL</a:t>
            </a:r>
          </a:p>
        </p:txBody>
      </p:sp>
      <p:sp>
        <p:nvSpPr>
          <p:cNvPr id="22532" name="Rectangle 9"/>
          <p:cNvSpPr>
            <a:spLocks noChangeArrowheads="1"/>
          </p:cNvSpPr>
          <p:nvPr/>
        </p:nvSpPr>
        <p:spPr bwMode="auto">
          <a:xfrm>
            <a:off x="1231900" y="2027238"/>
            <a:ext cx="965200" cy="1574800"/>
          </a:xfrm>
          <a:prstGeom prst="rect">
            <a:avLst/>
          </a:prstGeom>
          <a:solidFill>
            <a:srgbClr val="CCFF66"/>
          </a:solidFill>
          <a:ln w="9525">
            <a:solidFill>
              <a:schemeClr val="tx1"/>
            </a:solidFill>
            <a:miter lim="800000"/>
            <a:headEnd/>
            <a:tailEnd/>
          </a:ln>
        </p:spPr>
        <p:txBody>
          <a:bodyPr wrap="none" anchor="ctr"/>
          <a:lstStyle/>
          <a:p>
            <a:endParaRPr lang="en-US"/>
          </a:p>
        </p:txBody>
      </p:sp>
      <p:sp>
        <p:nvSpPr>
          <p:cNvPr id="22533" name="Rectangle 10"/>
          <p:cNvSpPr>
            <a:spLocks noChangeArrowheads="1"/>
          </p:cNvSpPr>
          <p:nvPr/>
        </p:nvSpPr>
        <p:spPr bwMode="auto">
          <a:xfrm>
            <a:off x="2368550" y="2020888"/>
            <a:ext cx="825500" cy="1587500"/>
          </a:xfrm>
          <a:prstGeom prst="rect">
            <a:avLst/>
          </a:prstGeom>
          <a:solidFill>
            <a:schemeClr val="hlink"/>
          </a:solidFill>
          <a:ln w="9525">
            <a:solidFill>
              <a:schemeClr val="tx1"/>
            </a:solidFill>
            <a:miter lim="800000"/>
            <a:headEnd/>
            <a:tailEnd/>
          </a:ln>
        </p:spPr>
        <p:txBody>
          <a:bodyPr wrap="none" anchor="ctr"/>
          <a:lstStyle/>
          <a:p>
            <a:endParaRPr lang="en-US"/>
          </a:p>
        </p:txBody>
      </p:sp>
      <p:sp>
        <p:nvSpPr>
          <p:cNvPr id="22534" name="Rectangle 36"/>
          <p:cNvSpPr>
            <a:spLocks noChangeArrowheads="1"/>
          </p:cNvSpPr>
          <p:nvPr/>
        </p:nvSpPr>
        <p:spPr bwMode="auto">
          <a:xfrm>
            <a:off x="1128713" y="3732213"/>
            <a:ext cx="2425700" cy="1003300"/>
          </a:xfrm>
          <a:prstGeom prst="rect">
            <a:avLst/>
          </a:prstGeom>
          <a:noFill/>
          <a:ln w="12700">
            <a:noFill/>
            <a:miter lim="800000"/>
            <a:headEnd/>
            <a:tailEnd/>
          </a:ln>
        </p:spPr>
        <p:txBody>
          <a:bodyPr wrap="none" lIns="90488" tIns="44450" rIns="90488" bIns="44450">
            <a:spAutoFit/>
          </a:bodyPr>
          <a:lstStyle/>
          <a:p>
            <a:pPr eaLnBrk="0" hangingPunct="0"/>
            <a:r>
              <a:rPr lang="en-US" sz="2000" b="0">
                <a:latin typeface="Arial" pitchFamily="34" charset="0"/>
                <a:cs typeface="Arial" pitchFamily="34" charset="0"/>
              </a:rPr>
              <a:t>IBM-Compatible PC</a:t>
            </a:r>
          </a:p>
          <a:p>
            <a:pPr eaLnBrk="0" hangingPunct="0"/>
            <a:r>
              <a:rPr lang="en-US" sz="2000" b="0">
                <a:latin typeface="Arial" pitchFamily="34" charset="0"/>
                <a:cs typeface="Arial" pitchFamily="34" charset="0"/>
              </a:rPr>
              <a:t>Bicycle</a:t>
            </a:r>
          </a:p>
          <a:p>
            <a:pPr eaLnBrk="0" hangingPunct="0"/>
            <a:r>
              <a:rPr lang="en-US" sz="2000" b="0">
                <a:latin typeface="Arial" pitchFamily="34" charset="0"/>
                <a:cs typeface="Arial" pitchFamily="34" charset="0"/>
              </a:rPr>
              <a:t>Sony Walkman</a:t>
            </a:r>
          </a:p>
        </p:txBody>
      </p:sp>
      <p:sp>
        <p:nvSpPr>
          <p:cNvPr id="22535" name="Rectangle 37"/>
          <p:cNvSpPr>
            <a:spLocks noChangeArrowheads="1"/>
          </p:cNvSpPr>
          <p:nvPr/>
        </p:nvSpPr>
        <p:spPr bwMode="auto">
          <a:xfrm>
            <a:off x="4786313" y="3732213"/>
            <a:ext cx="2563812" cy="698500"/>
          </a:xfrm>
          <a:prstGeom prst="rect">
            <a:avLst/>
          </a:prstGeom>
          <a:noFill/>
          <a:ln w="12700">
            <a:noFill/>
            <a:miter lim="800000"/>
            <a:headEnd/>
            <a:tailEnd/>
          </a:ln>
        </p:spPr>
        <p:txBody>
          <a:bodyPr wrap="none" lIns="90488" tIns="44450" rIns="90488" bIns="44450">
            <a:spAutoFit/>
          </a:bodyPr>
          <a:lstStyle/>
          <a:p>
            <a:pPr eaLnBrk="0" hangingPunct="0"/>
            <a:r>
              <a:rPr lang="en-US" sz="2000" b="0">
                <a:latin typeface="Arial" pitchFamily="34" charset="0"/>
                <a:cs typeface="Arial" pitchFamily="34" charset="0"/>
              </a:rPr>
              <a:t>Mainframe Computer</a:t>
            </a:r>
          </a:p>
          <a:p>
            <a:pPr eaLnBrk="0" hangingPunct="0"/>
            <a:r>
              <a:rPr lang="en-US" sz="2000" b="0">
                <a:latin typeface="Arial" pitchFamily="34" charset="0"/>
                <a:cs typeface="Arial" pitchFamily="34" charset="0"/>
              </a:rPr>
              <a:t>Fighter Jet</a:t>
            </a:r>
          </a:p>
        </p:txBody>
      </p:sp>
      <p:sp>
        <p:nvSpPr>
          <p:cNvPr id="22536" name="Rectangle 38"/>
          <p:cNvSpPr>
            <a:spLocks noChangeArrowheads="1"/>
          </p:cNvSpPr>
          <p:nvPr/>
        </p:nvSpPr>
        <p:spPr bwMode="auto">
          <a:xfrm>
            <a:off x="915988" y="5430838"/>
            <a:ext cx="7312025" cy="1003300"/>
          </a:xfrm>
          <a:prstGeom prst="rect">
            <a:avLst/>
          </a:prstGeom>
          <a:noFill/>
          <a:ln w="12700">
            <a:noFill/>
            <a:miter lim="800000"/>
            <a:headEnd/>
            <a:tailEnd/>
          </a:ln>
        </p:spPr>
        <p:txBody>
          <a:bodyPr lIns="90488" tIns="44450" rIns="90488" bIns="44450">
            <a:spAutoFit/>
          </a:bodyPr>
          <a:lstStyle/>
          <a:p>
            <a:pPr algn="ctr" eaLnBrk="0" hangingPunct="0"/>
            <a:r>
              <a:rPr lang="en-US" sz="2000" i="1">
                <a:latin typeface="Arial" pitchFamily="34" charset="0"/>
                <a:cs typeface="Arial" pitchFamily="34" charset="0"/>
              </a:rPr>
              <a:t>Architectural Complexity increases </a:t>
            </a:r>
          </a:p>
          <a:p>
            <a:pPr algn="ctr" eaLnBrk="0" hangingPunct="0"/>
            <a:r>
              <a:rPr lang="en-US" sz="2000" i="1">
                <a:latin typeface="Arial" pitchFamily="34" charset="0"/>
                <a:cs typeface="Arial" pitchFamily="34" charset="0"/>
              </a:rPr>
              <a:t>coordination cost, cost of changes</a:t>
            </a:r>
          </a:p>
          <a:p>
            <a:pPr algn="ctr" hangingPunct="0"/>
            <a:endParaRPr lang="en-US" sz="2000" i="1">
              <a:latin typeface="Arial" pitchFamily="34" charset="0"/>
              <a:cs typeface="Arial" pitchFamily="34" charset="0"/>
            </a:endParaRPr>
          </a:p>
        </p:txBody>
      </p:sp>
      <p:sp>
        <p:nvSpPr>
          <p:cNvPr id="22537" name="Rectangle 39"/>
          <p:cNvSpPr>
            <a:spLocks noChangeArrowheads="1"/>
          </p:cNvSpPr>
          <p:nvPr/>
        </p:nvSpPr>
        <p:spPr bwMode="auto">
          <a:xfrm>
            <a:off x="4327525" y="5668963"/>
            <a:ext cx="3557588" cy="396875"/>
          </a:xfrm>
          <a:prstGeom prst="rect">
            <a:avLst/>
          </a:prstGeom>
          <a:noFill/>
          <a:ln w="12700">
            <a:noFill/>
            <a:miter lim="800000"/>
            <a:headEnd/>
            <a:tailEnd/>
          </a:ln>
        </p:spPr>
        <p:txBody>
          <a:bodyPr wrap="none" anchor="ctr"/>
          <a:lstStyle/>
          <a:p>
            <a:endParaRPr lang="en-US"/>
          </a:p>
        </p:txBody>
      </p:sp>
      <p:sp>
        <p:nvSpPr>
          <p:cNvPr id="22538" name="Rectangle 40"/>
          <p:cNvSpPr>
            <a:spLocks noChangeArrowheads="1"/>
          </p:cNvSpPr>
          <p:nvPr/>
        </p:nvSpPr>
        <p:spPr bwMode="auto">
          <a:xfrm>
            <a:off x="4403725" y="6049963"/>
            <a:ext cx="2117725" cy="396875"/>
          </a:xfrm>
          <a:prstGeom prst="rect">
            <a:avLst/>
          </a:prstGeom>
          <a:noFill/>
          <a:ln w="12700">
            <a:noFill/>
            <a:miter lim="800000"/>
            <a:headEnd/>
            <a:tailEnd/>
          </a:ln>
        </p:spPr>
        <p:txBody>
          <a:bodyPr wrap="none" anchor="ctr"/>
          <a:lstStyle/>
          <a:p>
            <a:endParaRPr lang="en-US"/>
          </a:p>
        </p:txBody>
      </p:sp>
      <p:sp>
        <p:nvSpPr>
          <p:cNvPr id="22539" name="Rectangle 41"/>
          <p:cNvSpPr>
            <a:spLocks noGrp="1" noChangeArrowheads="1"/>
          </p:cNvSpPr>
          <p:nvPr>
            <p:ph type="title"/>
          </p:nvPr>
        </p:nvSpPr>
        <p:spPr/>
        <p:txBody>
          <a:bodyPr/>
          <a:lstStyle/>
          <a:p>
            <a:pPr eaLnBrk="1" hangingPunct="1"/>
            <a:r>
              <a:rPr lang="en-US" b="1" dirty="0" smtClean="0">
                <a:latin typeface="Albertus Extra Bold"/>
              </a:rPr>
              <a:t>Strategic Sourcing</a:t>
            </a:r>
            <a:r>
              <a:rPr lang="en-US" dirty="0" smtClean="0"/>
              <a:t/>
            </a:r>
            <a:br>
              <a:rPr lang="en-US" dirty="0" smtClean="0"/>
            </a:br>
            <a:r>
              <a:rPr lang="en-US" dirty="0" smtClean="0"/>
              <a:t>The Impact of Architectural Complexity</a:t>
            </a:r>
          </a:p>
        </p:txBody>
      </p:sp>
      <p:sp>
        <p:nvSpPr>
          <p:cNvPr id="22540" name="Freeform 42"/>
          <p:cNvSpPr>
            <a:spLocks/>
          </p:cNvSpPr>
          <p:nvPr/>
        </p:nvSpPr>
        <p:spPr bwMode="auto">
          <a:xfrm>
            <a:off x="4711700" y="2022475"/>
            <a:ext cx="1838325" cy="1565275"/>
          </a:xfrm>
          <a:custGeom>
            <a:avLst/>
            <a:gdLst>
              <a:gd name="T0" fmla="*/ 2147483647 w 1158"/>
              <a:gd name="T1" fmla="*/ 0 h 962"/>
              <a:gd name="T2" fmla="*/ 0 w 1158"/>
              <a:gd name="T3" fmla="*/ 0 h 962"/>
              <a:gd name="T4" fmla="*/ 0 w 1158"/>
              <a:gd name="T5" fmla="*/ 2147483647 h 962"/>
              <a:gd name="T6" fmla="*/ 2147483647 w 1158"/>
              <a:gd name="T7" fmla="*/ 2147483647 h 962"/>
              <a:gd name="T8" fmla="*/ 2147483647 w 1158"/>
              <a:gd name="T9" fmla="*/ 2147483647 h 962"/>
              <a:gd name="T10" fmla="*/ 2147483647 w 1158"/>
              <a:gd name="T11" fmla="*/ 2147483647 h 962"/>
              <a:gd name="T12" fmla="*/ 2147483647 w 1158"/>
              <a:gd name="T13" fmla="*/ 2147483647 h 962"/>
              <a:gd name="T14" fmla="*/ 2147483647 w 1158"/>
              <a:gd name="T15" fmla="*/ 2147483647 h 962"/>
              <a:gd name="T16" fmla="*/ 2147483647 w 1158"/>
              <a:gd name="T17" fmla="*/ 2147483647 h 962"/>
              <a:gd name="T18" fmla="*/ 2147483647 w 1158"/>
              <a:gd name="T19" fmla="*/ 2147483647 h 962"/>
              <a:gd name="T20" fmla="*/ 2147483647 w 1158"/>
              <a:gd name="T21" fmla="*/ 0 h 9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58"/>
              <a:gd name="T34" fmla="*/ 0 h 962"/>
              <a:gd name="T35" fmla="*/ 1158 w 1158"/>
              <a:gd name="T36" fmla="*/ 962 h 9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58" h="962">
                <a:moveTo>
                  <a:pt x="482" y="0"/>
                </a:moveTo>
                <a:lnTo>
                  <a:pt x="0" y="0"/>
                </a:lnTo>
                <a:lnTo>
                  <a:pt x="0" y="962"/>
                </a:lnTo>
                <a:lnTo>
                  <a:pt x="1158" y="962"/>
                </a:lnTo>
                <a:lnTo>
                  <a:pt x="1158" y="332"/>
                </a:lnTo>
                <a:lnTo>
                  <a:pt x="818" y="332"/>
                </a:lnTo>
                <a:lnTo>
                  <a:pt x="818" y="630"/>
                </a:lnTo>
                <a:lnTo>
                  <a:pt x="192" y="630"/>
                </a:lnTo>
                <a:lnTo>
                  <a:pt x="192" y="336"/>
                </a:lnTo>
                <a:lnTo>
                  <a:pt x="488" y="336"/>
                </a:lnTo>
                <a:lnTo>
                  <a:pt x="482" y="0"/>
                </a:lnTo>
                <a:close/>
              </a:path>
            </a:pathLst>
          </a:custGeom>
          <a:solidFill>
            <a:srgbClr val="CCFF66"/>
          </a:solidFill>
          <a:ln w="9525">
            <a:solidFill>
              <a:schemeClr val="tx1"/>
            </a:solidFill>
            <a:prstDash val="dash"/>
            <a:round/>
            <a:headEnd/>
            <a:tailEnd/>
          </a:ln>
        </p:spPr>
        <p:txBody>
          <a:bodyPr>
            <a:spAutoFit/>
          </a:bodyPr>
          <a:lstStyle/>
          <a:p>
            <a:endParaRPr lang="en-US"/>
          </a:p>
        </p:txBody>
      </p:sp>
      <p:sp>
        <p:nvSpPr>
          <p:cNvPr id="22541" name="Freeform 43"/>
          <p:cNvSpPr>
            <a:spLocks/>
          </p:cNvSpPr>
          <p:nvPr/>
        </p:nvSpPr>
        <p:spPr bwMode="auto">
          <a:xfrm>
            <a:off x="5172075" y="2022475"/>
            <a:ext cx="2209800" cy="1562100"/>
          </a:xfrm>
          <a:custGeom>
            <a:avLst/>
            <a:gdLst>
              <a:gd name="T0" fmla="*/ 2147483647 w 1392"/>
              <a:gd name="T1" fmla="*/ 0 h 960"/>
              <a:gd name="T2" fmla="*/ 2147483647 w 1392"/>
              <a:gd name="T3" fmla="*/ 0 h 960"/>
              <a:gd name="T4" fmla="*/ 2147483647 w 1392"/>
              <a:gd name="T5" fmla="*/ 2147483647 h 960"/>
              <a:gd name="T6" fmla="*/ 2147483647 w 1392"/>
              <a:gd name="T7" fmla="*/ 2147483647 h 960"/>
              <a:gd name="T8" fmla="*/ 2147483647 w 1392"/>
              <a:gd name="T9" fmla="*/ 2147483647 h 960"/>
              <a:gd name="T10" fmla="*/ 2147483647 w 1392"/>
              <a:gd name="T11" fmla="*/ 2147483647 h 960"/>
              <a:gd name="T12" fmla="*/ 2147483647 w 1392"/>
              <a:gd name="T13" fmla="*/ 2147483647 h 960"/>
              <a:gd name="T14" fmla="*/ 0 w 1392"/>
              <a:gd name="T15" fmla="*/ 2147483647 h 960"/>
              <a:gd name="T16" fmla="*/ 0 w 1392"/>
              <a:gd name="T17" fmla="*/ 2147483647 h 960"/>
              <a:gd name="T18" fmla="*/ 2147483647 w 1392"/>
              <a:gd name="T19" fmla="*/ 2147483647 h 960"/>
              <a:gd name="T20" fmla="*/ 2147483647 w 1392"/>
              <a:gd name="T21" fmla="*/ 0 h 9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92"/>
              <a:gd name="T34" fmla="*/ 0 h 960"/>
              <a:gd name="T35" fmla="*/ 1392 w 1392"/>
              <a:gd name="T36" fmla="*/ 960 h 9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92" h="960">
                <a:moveTo>
                  <a:pt x="288" y="0"/>
                </a:moveTo>
                <a:lnTo>
                  <a:pt x="1392" y="0"/>
                </a:lnTo>
                <a:lnTo>
                  <a:pt x="1392" y="960"/>
                </a:lnTo>
                <a:lnTo>
                  <a:pt x="1008" y="960"/>
                </a:lnTo>
                <a:lnTo>
                  <a:pt x="1008" y="238"/>
                </a:lnTo>
                <a:lnTo>
                  <a:pt x="478" y="238"/>
                </a:lnTo>
                <a:lnTo>
                  <a:pt x="478" y="576"/>
                </a:lnTo>
                <a:lnTo>
                  <a:pt x="0" y="576"/>
                </a:lnTo>
                <a:lnTo>
                  <a:pt x="0" y="428"/>
                </a:lnTo>
                <a:lnTo>
                  <a:pt x="288" y="428"/>
                </a:lnTo>
                <a:lnTo>
                  <a:pt x="288" y="0"/>
                </a:lnTo>
                <a:close/>
              </a:path>
            </a:pathLst>
          </a:custGeom>
          <a:solidFill>
            <a:schemeClr val="hlink"/>
          </a:solidFill>
          <a:ln w="9525">
            <a:solidFill>
              <a:schemeClr val="tx1"/>
            </a:solidFill>
            <a:prstDash val="dash"/>
            <a:round/>
            <a:headEnd/>
            <a:tailEnd/>
          </a:ln>
        </p:spPr>
        <p:txBody>
          <a:bodyPr>
            <a:spAutoFit/>
          </a:bodyPr>
          <a:lstStyle/>
          <a:p>
            <a:endParaRPr lang="en-US"/>
          </a:p>
        </p:txBody>
      </p:sp>
    </p:spTree>
    <p:extLst>
      <p:ext uri="{BB962C8B-B14F-4D97-AF65-F5344CB8AC3E}">
        <p14:creationId xmlns:p14="http://schemas.microsoft.com/office/powerpoint/2010/main" xmlns="" val="388619256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84869" y="352779"/>
            <a:ext cx="7730242" cy="479778"/>
          </a:xfrm>
        </p:spPr>
        <p:txBody>
          <a:bodyPr/>
          <a:lstStyle/>
          <a:p>
            <a:r>
              <a:rPr lang="en-US" dirty="0" smtClean="0"/>
              <a:t>Closer Look…</a:t>
            </a:r>
            <a:endParaRPr lang="en-US" dirty="0"/>
          </a:p>
        </p:txBody>
      </p:sp>
      <p:graphicFrame>
        <p:nvGraphicFramePr>
          <p:cNvPr id="5" name="Chart 4"/>
          <p:cNvGraphicFramePr>
            <a:graphicFrameLocks/>
          </p:cNvGraphicFramePr>
          <p:nvPr>
            <p:extLst>
              <p:ext uri="{D42A27DB-BD31-4B8C-83A1-F6EECF244321}">
                <p14:modId xmlns:p14="http://schemas.microsoft.com/office/powerpoint/2010/main" xmlns="" val="4021973549"/>
              </p:ext>
            </p:extLst>
          </p:nvPr>
        </p:nvGraphicFramePr>
        <p:xfrm>
          <a:off x="355600" y="1225550"/>
          <a:ext cx="8496300" cy="50609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24627914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Product Architecture</a:t>
            </a:r>
            <a:endParaRPr lang="en-US" dirty="0">
              <a:ea typeface="ＭＳ Ｐゴシック" charset="-128"/>
            </a:endParaRPr>
          </a:p>
        </p:txBody>
      </p:sp>
      <p:sp>
        <p:nvSpPr>
          <p:cNvPr id="41986" name="TextBox 2"/>
          <p:cNvSpPr txBox="1">
            <a:spLocks noChangeArrowheads="1"/>
          </p:cNvSpPr>
          <p:nvPr/>
        </p:nvSpPr>
        <p:spPr bwMode="auto">
          <a:xfrm>
            <a:off x="381000" y="1295400"/>
            <a:ext cx="8382000" cy="708025"/>
          </a:xfrm>
          <a:prstGeom prst="rect">
            <a:avLst/>
          </a:prstGeom>
          <a:noFill/>
          <a:ln w="9525">
            <a:noFill/>
            <a:miter lim="800000"/>
            <a:headEnd/>
            <a:tailEnd/>
          </a:ln>
        </p:spPr>
        <p:txBody>
          <a:bodyPr>
            <a:spAutoFit/>
          </a:bodyPr>
          <a:lstStyle/>
          <a:p>
            <a:pPr algn="ctr"/>
            <a:r>
              <a:rPr lang="en-US" sz="2000"/>
              <a:t>Product architecture is the scheme by which the functions of a product are allocated to its physical elements</a:t>
            </a:r>
            <a:r>
              <a:rPr lang="en-US" sz="2000" baseline="30000"/>
              <a:t>1</a:t>
            </a:r>
          </a:p>
        </p:txBody>
      </p:sp>
      <p:sp>
        <p:nvSpPr>
          <p:cNvPr id="41987" name="TextBox 8"/>
          <p:cNvSpPr txBox="1">
            <a:spLocks noChangeArrowheads="1"/>
          </p:cNvSpPr>
          <p:nvPr/>
        </p:nvSpPr>
        <p:spPr bwMode="auto">
          <a:xfrm>
            <a:off x="609600" y="2317750"/>
            <a:ext cx="744538" cy="276225"/>
          </a:xfrm>
          <a:prstGeom prst="rect">
            <a:avLst/>
          </a:prstGeom>
          <a:noFill/>
          <a:ln w="9525">
            <a:noFill/>
            <a:miter lim="800000"/>
            <a:headEnd/>
            <a:tailEnd/>
          </a:ln>
        </p:spPr>
        <p:txBody>
          <a:bodyPr wrap="none">
            <a:spAutoFit/>
          </a:bodyPr>
          <a:lstStyle/>
          <a:p>
            <a:r>
              <a:rPr lang="en-US" sz="1200"/>
              <a:t>Function</a:t>
            </a:r>
          </a:p>
        </p:txBody>
      </p:sp>
      <p:sp>
        <p:nvSpPr>
          <p:cNvPr id="41988" name="TextBox 9"/>
          <p:cNvSpPr txBox="1">
            <a:spLocks noChangeArrowheads="1"/>
          </p:cNvSpPr>
          <p:nvPr/>
        </p:nvSpPr>
        <p:spPr bwMode="auto">
          <a:xfrm>
            <a:off x="1262063" y="2209800"/>
            <a:ext cx="762000" cy="461963"/>
          </a:xfrm>
          <a:prstGeom prst="rect">
            <a:avLst/>
          </a:prstGeom>
          <a:noFill/>
          <a:ln w="9525">
            <a:noFill/>
            <a:miter lim="800000"/>
            <a:headEnd/>
            <a:tailEnd/>
          </a:ln>
        </p:spPr>
        <p:txBody>
          <a:bodyPr>
            <a:spAutoFit/>
          </a:bodyPr>
          <a:lstStyle/>
          <a:p>
            <a:pPr algn="ctr"/>
            <a:r>
              <a:rPr lang="en-US" sz="1200"/>
              <a:t>Physical Element</a:t>
            </a:r>
          </a:p>
        </p:txBody>
      </p:sp>
      <p:sp>
        <p:nvSpPr>
          <p:cNvPr id="41989" name="TextBox 32"/>
          <p:cNvSpPr txBox="1">
            <a:spLocks noChangeArrowheads="1"/>
          </p:cNvSpPr>
          <p:nvPr/>
        </p:nvSpPr>
        <p:spPr bwMode="auto">
          <a:xfrm>
            <a:off x="2133600" y="2455863"/>
            <a:ext cx="6400800" cy="1754187"/>
          </a:xfrm>
          <a:prstGeom prst="rect">
            <a:avLst/>
          </a:prstGeom>
          <a:noFill/>
          <a:ln w="9525">
            <a:noFill/>
            <a:miter lim="800000"/>
            <a:headEnd/>
            <a:tailEnd/>
          </a:ln>
        </p:spPr>
        <p:txBody>
          <a:bodyPr>
            <a:spAutoFit/>
          </a:bodyPr>
          <a:lstStyle/>
          <a:p>
            <a:pPr marL="228600" indent="-228600">
              <a:buFont typeface="Arial" pitchFamily="34" charset="0"/>
              <a:buChar char="•"/>
            </a:pPr>
            <a:r>
              <a:rPr lang="en-US" sz="1800">
                <a:latin typeface="Optima" charset="0"/>
              </a:rPr>
              <a:t>A modular architecture comprises a one-to-one mapping from functional elements to the physical components of the product.</a:t>
            </a:r>
          </a:p>
          <a:p>
            <a:pPr marL="228600" indent="-228600">
              <a:buFont typeface="Arial" pitchFamily="34" charset="0"/>
              <a:buChar char="•"/>
            </a:pPr>
            <a:r>
              <a:rPr lang="en-US" sz="1800">
                <a:latin typeface="Optima" charset="0"/>
              </a:rPr>
              <a:t>Product is decomposable into independent modules (</a:t>
            </a:r>
            <a:r>
              <a:rPr lang="en-US" altLang="en-US" sz="1800">
                <a:latin typeface="Optima" charset="0"/>
              </a:rPr>
              <a:t>“</a:t>
            </a:r>
            <a:r>
              <a:rPr lang="en-US" sz="1800">
                <a:latin typeface="Optima" charset="0"/>
              </a:rPr>
              <a:t>chunks</a:t>
            </a:r>
            <a:r>
              <a:rPr lang="en-US" altLang="en-US" sz="1800">
                <a:latin typeface="Optima" charset="0"/>
              </a:rPr>
              <a:t>”</a:t>
            </a:r>
            <a:r>
              <a:rPr lang="en-US" sz="1800">
                <a:latin typeface="Optima" charset="0"/>
              </a:rPr>
              <a:t>).</a:t>
            </a:r>
          </a:p>
          <a:p>
            <a:pPr marL="228600" indent="-228600">
              <a:buFont typeface="Arial" pitchFamily="34" charset="0"/>
              <a:buChar char="•"/>
            </a:pPr>
            <a:r>
              <a:rPr lang="en-US" sz="1800">
                <a:latin typeface="Optima" charset="0"/>
              </a:rPr>
              <a:t>Interfaces between modules clearly defined.</a:t>
            </a:r>
          </a:p>
        </p:txBody>
      </p:sp>
      <p:sp>
        <p:nvSpPr>
          <p:cNvPr id="39" name="Rounded Rectangle 38"/>
          <p:cNvSpPr/>
          <p:nvPr/>
        </p:nvSpPr>
        <p:spPr>
          <a:xfrm>
            <a:off x="381000" y="2154238"/>
            <a:ext cx="8305800" cy="2057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nvGrpSpPr>
          <p:cNvPr id="3" name="Group 48"/>
          <p:cNvGrpSpPr>
            <a:grpSpLocks/>
          </p:cNvGrpSpPr>
          <p:nvPr/>
        </p:nvGrpSpPr>
        <p:grpSpPr bwMode="auto">
          <a:xfrm>
            <a:off x="800100" y="2667000"/>
            <a:ext cx="935038" cy="1438275"/>
            <a:chOff x="879193" y="3200400"/>
            <a:chExt cx="1159157" cy="1676400"/>
          </a:xfrm>
        </p:grpSpPr>
        <p:sp>
          <p:nvSpPr>
            <p:cNvPr id="50" name="Rounded Rectangle 49"/>
            <p:cNvSpPr/>
            <p:nvPr/>
          </p:nvSpPr>
          <p:spPr>
            <a:xfrm>
              <a:off x="1656557" y="3200400"/>
              <a:ext cx="381793"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1" name="Oval 50"/>
            <p:cNvSpPr/>
            <p:nvPr/>
          </p:nvSpPr>
          <p:spPr>
            <a:xfrm>
              <a:off x="879193" y="3200400"/>
              <a:ext cx="381793"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2" name="Straight Arrow Connector 51"/>
            <p:cNvCxnSpPr>
              <a:stCxn id="51" idx="6"/>
              <a:endCxn id="50" idx="1"/>
            </p:cNvCxnSpPr>
            <p:nvPr/>
          </p:nvCxnSpPr>
          <p:spPr>
            <a:xfrm>
              <a:off x="1260986" y="3352127"/>
              <a:ext cx="395570" cy="1851"/>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3" name="Rounded Rectangle 52"/>
            <p:cNvSpPr/>
            <p:nvPr/>
          </p:nvSpPr>
          <p:spPr>
            <a:xfrm>
              <a:off x="1656557" y="3657432"/>
              <a:ext cx="381793" cy="305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4" name="Oval 53"/>
            <p:cNvSpPr/>
            <p:nvPr/>
          </p:nvSpPr>
          <p:spPr>
            <a:xfrm>
              <a:off x="879193" y="3657432"/>
              <a:ext cx="381793"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Arrow Connector 54"/>
            <p:cNvCxnSpPr>
              <a:stCxn id="54" idx="6"/>
              <a:endCxn id="53" idx="1"/>
            </p:cNvCxnSpPr>
            <p:nvPr/>
          </p:nvCxnSpPr>
          <p:spPr>
            <a:xfrm>
              <a:off x="1260986" y="3809160"/>
              <a:ext cx="395570" cy="185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6" name="Rounded Rectangle 55"/>
            <p:cNvSpPr/>
            <p:nvPr/>
          </p:nvSpPr>
          <p:spPr>
            <a:xfrm>
              <a:off x="1656557" y="4114464"/>
              <a:ext cx="381793"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7" name="Oval 56"/>
            <p:cNvSpPr/>
            <p:nvPr/>
          </p:nvSpPr>
          <p:spPr>
            <a:xfrm>
              <a:off x="879193" y="4114464"/>
              <a:ext cx="381793"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8" name="Straight Arrow Connector 57"/>
            <p:cNvCxnSpPr>
              <a:stCxn id="57" idx="6"/>
              <a:endCxn id="56" idx="1"/>
            </p:cNvCxnSpPr>
            <p:nvPr/>
          </p:nvCxnSpPr>
          <p:spPr>
            <a:xfrm>
              <a:off x="1260986" y="4268042"/>
              <a:ext cx="39557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9" name="Rounded Rectangle 58"/>
            <p:cNvSpPr/>
            <p:nvPr/>
          </p:nvSpPr>
          <p:spPr>
            <a:xfrm>
              <a:off x="1656557" y="4571496"/>
              <a:ext cx="381793" cy="305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0" name="Oval 59"/>
            <p:cNvSpPr/>
            <p:nvPr/>
          </p:nvSpPr>
          <p:spPr>
            <a:xfrm>
              <a:off x="879193" y="4571496"/>
              <a:ext cx="381793"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1" name="Straight Arrow Connector 60"/>
            <p:cNvCxnSpPr>
              <a:stCxn id="60" idx="6"/>
              <a:endCxn id="59" idx="1"/>
            </p:cNvCxnSpPr>
            <p:nvPr/>
          </p:nvCxnSpPr>
          <p:spPr>
            <a:xfrm>
              <a:off x="1260986" y="4725073"/>
              <a:ext cx="39557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4" name="Group 61"/>
          <p:cNvGrpSpPr>
            <a:grpSpLocks/>
          </p:cNvGrpSpPr>
          <p:nvPr/>
        </p:nvGrpSpPr>
        <p:grpSpPr bwMode="auto">
          <a:xfrm>
            <a:off x="838200" y="4886325"/>
            <a:ext cx="949325" cy="1438275"/>
            <a:chOff x="6365593" y="3190220"/>
            <a:chExt cx="1178207" cy="1676400"/>
          </a:xfrm>
        </p:grpSpPr>
        <p:sp>
          <p:nvSpPr>
            <p:cNvPr id="63" name="Rounded Rectangle 62"/>
            <p:cNvSpPr/>
            <p:nvPr/>
          </p:nvSpPr>
          <p:spPr>
            <a:xfrm>
              <a:off x="7163543" y="3504776"/>
              <a:ext cx="380257"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4" name="Oval 63"/>
            <p:cNvSpPr/>
            <p:nvPr/>
          </p:nvSpPr>
          <p:spPr>
            <a:xfrm>
              <a:off x="6365593" y="3190220"/>
              <a:ext cx="380258"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5" name="Straight Arrow Connector 64"/>
            <p:cNvCxnSpPr>
              <a:stCxn id="64" idx="6"/>
              <a:endCxn id="63" idx="1"/>
            </p:cNvCxnSpPr>
            <p:nvPr/>
          </p:nvCxnSpPr>
          <p:spPr>
            <a:xfrm>
              <a:off x="6745851" y="3341947"/>
              <a:ext cx="417692" cy="316407"/>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6" name="Oval 65"/>
            <p:cNvSpPr/>
            <p:nvPr/>
          </p:nvSpPr>
          <p:spPr>
            <a:xfrm>
              <a:off x="6365593" y="3647252"/>
              <a:ext cx="380258"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7" name="Straight Arrow Connector 66"/>
            <p:cNvCxnSpPr>
              <a:stCxn id="66" idx="6"/>
              <a:endCxn id="63" idx="1"/>
            </p:cNvCxnSpPr>
            <p:nvPr/>
          </p:nvCxnSpPr>
          <p:spPr>
            <a:xfrm flipV="1">
              <a:off x="6745851" y="3658354"/>
              <a:ext cx="417692" cy="140625"/>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8" name="Rounded Rectangle 67"/>
            <p:cNvSpPr/>
            <p:nvPr/>
          </p:nvSpPr>
          <p:spPr>
            <a:xfrm>
              <a:off x="7143841" y="4104284"/>
              <a:ext cx="380257"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9" name="Oval 68"/>
            <p:cNvSpPr/>
            <p:nvPr/>
          </p:nvSpPr>
          <p:spPr>
            <a:xfrm>
              <a:off x="6365593" y="4104284"/>
              <a:ext cx="380258"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70" name="Straight Arrow Connector 69"/>
            <p:cNvCxnSpPr>
              <a:stCxn id="69" idx="6"/>
              <a:endCxn id="68" idx="1"/>
            </p:cNvCxnSpPr>
            <p:nvPr/>
          </p:nvCxnSpPr>
          <p:spPr>
            <a:xfrm>
              <a:off x="6745851" y="4257862"/>
              <a:ext cx="39799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71" name="Oval 70"/>
            <p:cNvSpPr/>
            <p:nvPr/>
          </p:nvSpPr>
          <p:spPr>
            <a:xfrm>
              <a:off x="6365593" y="4561316"/>
              <a:ext cx="380258"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72" name="Straight Arrow Connector 71"/>
            <p:cNvCxnSpPr>
              <a:stCxn id="71" idx="6"/>
              <a:endCxn id="68" idx="1"/>
            </p:cNvCxnSpPr>
            <p:nvPr/>
          </p:nvCxnSpPr>
          <p:spPr>
            <a:xfrm flipV="1">
              <a:off x="6745851" y="4257862"/>
              <a:ext cx="397990" cy="457031"/>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64" idx="6"/>
              <a:endCxn id="68" idx="1"/>
            </p:cNvCxnSpPr>
            <p:nvPr/>
          </p:nvCxnSpPr>
          <p:spPr>
            <a:xfrm>
              <a:off x="6745851" y="3341947"/>
              <a:ext cx="397990" cy="915914"/>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47" name="Rounded Rectangle 46"/>
          <p:cNvSpPr/>
          <p:nvPr/>
        </p:nvSpPr>
        <p:spPr>
          <a:xfrm>
            <a:off x="381000" y="4419600"/>
            <a:ext cx="8305800" cy="2057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1994" name="TextBox 47"/>
          <p:cNvSpPr txBox="1">
            <a:spLocks noChangeArrowheads="1"/>
          </p:cNvSpPr>
          <p:nvPr/>
        </p:nvSpPr>
        <p:spPr bwMode="auto">
          <a:xfrm>
            <a:off x="2133600" y="4572000"/>
            <a:ext cx="6400800" cy="1754188"/>
          </a:xfrm>
          <a:prstGeom prst="rect">
            <a:avLst/>
          </a:prstGeom>
          <a:noFill/>
          <a:ln w="9525">
            <a:noFill/>
            <a:miter lim="800000"/>
            <a:headEnd/>
            <a:tailEnd/>
          </a:ln>
        </p:spPr>
        <p:txBody>
          <a:bodyPr>
            <a:spAutoFit/>
          </a:bodyPr>
          <a:lstStyle/>
          <a:p>
            <a:pPr marL="228600" indent="-228600">
              <a:buFont typeface="Arial" pitchFamily="34" charset="0"/>
              <a:buChar char="•"/>
            </a:pPr>
            <a:r>
              <a:rPr lang="en-US" sz="1800">
                <a:latin typeface="Optima" charset="0"/>
              </a:rPr>
              <a:t>An integral architecture comprises a complex (non one-to-one) mapping  from functional elements to the physical components of the product.</a:t>
            </a:r>
          </a:p>
          <a:p>
            <a:pPr marL="228600" indent="-228600">
              <a:buFont typeface="Arial" pitchFamily="34" charset="0"/>
              <a:buChar char="•"/>
            </a:pPr>
            <a:r>
              <a:rPr lang="en-US" sz="1800">
                <a:latin typeface="Optima" charset="0"/>
              </a:rPr>
              <a:t>Functions shared across multiple physical components.</a:t>
            </a:r>
          </a:p>
          <a:p>
            <a:pPr marL="228600" indent="-228600">
              <a:buFont typeface="Arial" pitchFamily="34" charset="0"/>
              <a:buChar char="•"/>
            </a:pPr>
            <a:r>
              <a:rPr lang="en-US" sz="1800">
                <a:latin typeface="Optima" charset="0"/>
              </a:rPr>
              <a:t>Interfaces not clearly defined.</a:t>
            </a:r>
          </a:p>
          <a:p>
            <a:pPr marL="228600" indent="-228600">
              <a:buFont typeface="Arial" pitchFamily="34" charset="0"/>
              <a:buChar char="•"/>
            </a:pPr>
            <a:r>
              <a:rPr lang="en-US" sz="1800">
                <a:latin typeface="Optima" charset="0"/>
              </a:rPr>
              <a:t>High degree of interdependence between many parts. </a:t>
            </a:r>
          </a:p>
        </p:txBody>
      </p:sp>
      <p:sp>
        <p:nvSpPr>
          <p:cNvPr id="41995" name="TextBox 48"/>
          <p:cNvSpPr txBox="1">
            <a:spLocks noChangeArrowheads="1"/>
          </p:cNvSpPr>
          <p:nvPr/>
        </p:nvSpPr>
        <p:spPr bwMode="auto">
          <a:xfrm>
            <a:off x="609600" y="4527550"/>
            <a:ext cx="744538" cy="276225"/>
          </a:xfrm>
          <a:prstGeom prst="rect">
            <a:avLst/>
          </a:prstGeom>
          <a:noFill/>
          <a:ln w="9525">
            <a:noFill/>
            <a:miter lim="800000"/>
            <a:headEnd/>
            <a:tailEnd/>
          </a:ln>
        </p:spPr>
        <p:txBody>
          <a:bodyPr wrap="none">
            <a:spAutoFit/>
          </a:bodyPr>
          <a:lstStyle/>
          <a:p>
            <a:r>
              <a:rPr lang="en-US" sz="1200"/>
              <a:t>Function</a:t>
            </a:r>
          </a:p>
        </p:txBody>
      </p:sp>
      <p:sp>
        <p:nvSpPr>
          <p:cNvPr id="41996" name="TextBox 61"/>
          <p:cNvSpPr txBox="1">
            <a:spLocks noChangeArrowheads="1"/>
          </p:cNvSpPr>
          <p:nvPr/>
        </p:nvSpPr>
        <p:spPr bwMode="auto">
          <a:xfrm>
            <a:off x="1317625" y="4419600"/>
            <a:ext cx="762000" cy="461963"/>
          </a:xfrm>
          <a:prstGeom prst="rect">
            <a:avLst/>
          </a:prstGeom>
          <a:noFill/>
          <a:ln w="9525">
            <a:noFill/>
            <a:miter lim="800000"/>
            <a:headEnd/>
            <a:tailEnd/>
          </a:ln>
        </p:spPr>
        <p:txBody>
          <a:bodyPr>
            <a:spAutoFit/>
          </a:bodyPr>
          <a:lstStyle/>
          <a:p>
            <a:pPr algn="ctr"/>
            <a:r>
              <a:rPr lang="en-US" sz="1200"/>
              <a:t>Physical Element</a:t>
            </a:r>
          </a:p>
        </p:txBody>
      </p:sp>
      <p:cxnSp>
        <p:nvCxnSpPr>
          <p:cNvPr id="75" name="Straight Connector 74"/>
          <p:cNvCxnSpPr/>
          <p:nvPr/>
        </p:nvCxnSpPr>
        <p:spPr>
          <a:xfrm rot="5400000">
            <a:off x="1104900" y="3238500"/>
            <a:ext cx="20574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5400000">
            <a:off x="1104900" y="5448300"/>
            <a:ext cx="2057400"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6035475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b="1" dirty="0" smtClean="0">
                <a:latin typeface="Albertus Extra Bold"/>
              </a:rPr>
              <a:t>Strategic Sourcing</a:t>
            </a:r>
            <a:r>
              <a:rPr lang="en-US" dirty="0" smtClean="0"/>
              <a:t/>
            </a:r>
            <a:br>
              <a:rPr lang="en-US" dirty="0" smtClean="0"/>
            </a:br>
            <a:r>
              <a:rPr lang="en-US" dirty="0" smtClean="0"/>
              <a:t>The Impact of Architectural Complexity: Ford-Firestone case</a:t>
            </a:r>
          </a:p>
        </p:txBody>
      </p:sp>
      <p:sp>
        <p:nvSpPr>
          <p:cNvPr id="23555" name="Rectangle 3"/>
          <p:cNvSpPr>
            <a:spLocks noGrp="1" noChangeArrowheads="1"/>
          </p:cNvSpPr>
          <p:nvPr>
            <p:ph type="body" idx="1"/>
          </p:nvPr>
        </p:nvSpPr>
        <p:spPr/>
        <p:txBody>
          <a:bodyPr/>
          <a:lstStyle/>
          <a:p>
            <a:pPr eaLnBrk="1" hangingPunct="1"/>
            <a:r>
              <a:rPr lang="en-US" sz="2400" dirty="0" smtClean="0"/>
              <a:t>“Why is this happening? We haven't gotten an explanation from Ford yet,” Firestone spokeswoman Jill </a:t>
            </a:r>
            <a:r>
              <a:rPr lang="en-US" sz="2400" dirty="0" err="1" smtClean="0"/>
              <a:t>Bratina</a:t>
            </a:r>
            <a:r>
              <a:rPr lang="en-US" sz="2400" dirty="0" smtClean="0"/>
              <a:t> said. “The vehicle is beyond our area of expertise.”</a:t>
            </a:r>
          </a:p>
          <a:p>
            <a:pPr eaLnBrk="1" hangingPunct="1"/>
            <a:endParaRPr lang="en-US" sz="2400" dirty="0" smtClean="0"/>
          </a:p>
          <a:p>
            <a:pPr eaLnBrk="1" hangingPunct="1"/>
            <a:r>
              <a:rPr lang="en-US" sz="2400" dirty="0" smtClean="0"/>
              <a:t>“This is a tire issue, not a vehicle issue,” Jacques Nasser, Ford's chief executive officer said to Congress last year.  “If I have one single regret, it's that we did not ask Firestone the right questions sooner.”</a:t>
            </a:r>
          </a:p>
          <a:p>
            <a:pPr eaLnBrk="1" hangingPunct="1"/>
            <a:endParaRPr lang="en-US" sz="2400" dirty="0" smtClean="0"/>
          </a:p>
          <a:p>
            <a:pPr eaLnBrk="1" hangingPunct="1"/>
            <a:r>
              <a:rPr lang="en-US" sz="2400" dirty="0" smtClean="0"/>
              <a:t>Ford spent 3.5B, Firestone 1.5B, Nasser was removed as CEO</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Grp="1" noChangeArrowheads="1"/>
          </p:cNvSpPr>
          <p:nvPr>
            <p:ph type="title"/>
          </p:nvPr>
        </p:nvSpPr>
        <p:spPr/>
        <p:txBody>
          <a:bodyPr/>
          <a:lstStyle/>
          <a:p>
            <a:pPr eaLnBrk="1" hangingPunct="1"/>
            <a:r>
              <a:rPr lang="en-US" smtClean="0"/>
              <a:t>The seat has become extremely complicated</a:t>
            </a:r>
          </a:p>
        </p:txBody>
      </p:sp>
      <p:pic>
        <p:nvPicPr>
          <p:cNvPr id="24579" name="Picture 5" descr="SEAT"/>
          <p:cNvPicPr>
            <a:picLocks noGrp="1" noChangeAspect="1" noChangeArrowheads="1"/>
          </p:cNvPicPr>
          <p:nvPr>
            <p:ph idx="1"/>
          </p:nvPr>
        </p:nvPicPr>
        <p:blipFill>
          <a:blip r:embed="rId3" cstate="print"/>
          <a:srcRect/>
          <a:stretch>
            <a:fillRect/>
          </a:stretch>
        </p:blipFill>
        <p:spPr>
          <a:xfrm>
            <a:off x="1393825" y="1114425"/>
            <a:ext cx="6351588" cy="5419725"/>
          </a:xfr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lstStyle/>
          <a:p>
            <a:r>
              <a:rPr lang="en-US" dirty="0" smtClean="0">
                <a:latin typeface="Optima"/>
                <a:cs typeface="Optima"/>
              </a:rPr>
              <a:t>Interdependent vs. Modular Architectures</a:t>
            </a:r>
            <a:endParaRPr lang="en-US" dirty="0"/>
          </a:p>
        </p:txBody>
      </p:sp>
      <p:sp>
        <p:nvSpPr>
          <p:cNvPr id="28" name="Content Placeholder 27"/>
          <p:cNvSpPr>
            <a:spLocks noGrp="1"/>
          </p:cNvSpPr>
          <p:nvPr>
            <p:ph idx="4294967295"/>
          </p:nvPr>
        </p:nvSpPr>
        <p:spPr>
          <a:xfrm>
            <a:off x="0" y="5867400"/>
            <a:ext cx="8229600" cy="762000"/>
          </a:xfrm>
        </p:spPr>
        <p:txBody>
          <a:bodyPr/>
          <a:lstStyle/>
          <a:p>
            <a:r>
              <a:rPr lang="en-US" dirty="0" smtClean="0"/>
              <a:t>Is the 737 competing on the basis of modular configurability?</a:t>
            </a:r>
            <a:endParaRPr lang="en-US" dirty="0"/>
          </a:p>
        </p:txBody>
      </p:sp>
      <p:grpSp>
        <p:nvGrpSpPr>
          <p:cNvPr id="2" name="Group 4"/>
          <p:cNvGrpSpPr/>
          <p:nvPr/>
        </p:nvGrpSpPr>
        <p:grpSpPr>
          <a:xfrm>
            <a:off x="381000" y="1523999"/>
            <a:ext cx="7467600" cy="3886203"/>
            <a:chOff x="811045" y="2862299"/>
            <a:chExt cx="7516475" cy="2483422"/>
          </a:xfrm>
        </p:grpSpPr>
        <p:grpSp>
          <p:nvGrpSpPr>
            <p:cNvPr id="3" name="Group 42"/>
            <p:cNvGrpSpPr>
              <a:grpSpLocks/>
            </p:cNvGrpSpPr>
            <p:nvPr/>
          </p:nvGrpSpPr>
          <p:grpSpPr bwMode="auto">
            <a:xfrm>
              <a:off x="1941884" y="2862299"/>
              <a:ext cx="5618649" cy="2483422"/>
              <a:chOff x="1773238" y="2344584"/>
              <a:chExt cx="11107656" cy="4909128"/>
            </a:xfrm>
          </p:grpSpPr>
          <p:sp>
            <p:nvSpPr>
              <p:cNvPr id="11" name="Oval 10" descr="25%"/>
              <p:cNvSpPr>
                <a:spLocks noChangeArrowheads="1"/>
              </p:cNvSpPr>
              <p:nvPr/>
            </p:nvSpPr>
            <p:spPr bwMode="auto">
              <a:xfrm rot="19506229">
                <a:off x="3657601" y="5019675"/>
                <a:ext cx="4144963" cy="1098550"/>
              </a:xfrm>
              <a:prstGeom prst="ellipse">
                <a:avLst/>
              </a:prstGeom>
              <a:noFill/>
              <a:ln w="12700">
                <a:noFill/>
                <a:round/>
                <a:headEnd type="none" w="sm" len="sm"/>
                <a:tailEnd type="none" w="sm" len="sm"/>
              </a:ln>
            </p:spPr>
            <p:txBody>
              <a:bodyPr wrap="none" lIns="130622" tIns="65311" rIns="130622" bIns="65311" anchor="ctr"/>
              <a:lstStyle/>
              <a:p>
                <a:pPr algn="ctr" defTabSz="1306513" eaLnBrk="0" hangingPunct="0">
                  <a:lnSpc>
                    <a:spcPct val="125000"/>
                  </a:lnSpc>
                </a:pPr>
                <a:endParaRPr lang="en-US" sz="1200" b="1" i="1" dirty="0">
                  <a:latin typeface="Optima"/>
                  <a:cs typeface="Optima"/>
                </a:endParaRPr>
              </a:p>
              <a:p>
                <a:pPr algn="ctr" defTabSz="1306513" eaLnBrk="0" hangingPunct="0">
                  <a:lnSpc>
                    <a:spcPct val="125000"/>
                  </a:lnSpc>
                </a:pPr>
                <a:r>
                  <a:rPr lang="en-US" sz="1200" b="1" i="1" dirty="0">
                    <a:latin typeface="Optima"/>
                    <a:cs typeface="Optima"/>
                  </a:rPr>
                  <a:t>Modular architectures</a:t>
                </a:r>
              </a:p>
            </p:txBody>
          </p:sp>
          <p:sp>
            <p:nvSpPr>
              <p:cNvPr id="12" name="Line 5"/>
              <p:cNvSpPr>
                <a:spLocks noChangeShapeType="1"/>
              </p:cNvSpPr>
              <p:nvPr/>
            </p:nvSpPr>
            <p:spPr bwMode="auto">
              <a:xfrm flipV="1">
                <a:off x="3827463" y="3609975"/>
                <a:ext cx="7315200" cy="3292475"/>
              </a:xfrm>
              <a:prstGeom prst="line">
                <a:avLst/>
              </a:prstGeom>
              <a:noFill/>
              <a:ln w="12700">
                <a:solidFill>
                  <a:srgbClr val="006600"/>
                </a:solidFill>
                <a:round/>
                <a:headEnd type="none" w="sm" len="sm"/>
                <a:tailEnd type="stealth" w="med" len="med"/>
              </a:ln>
            </p:spPr>
            <p:txBody>
              <a:bodyPr wrap="none" anchor="ctr"/>
              <a:lstStyle/>
              <a:p>
                <a:endParaRPr lang="en-US" sz="1400" dirty="0">
                  <a:latin typeface="Optima"/>
                  <a:cs typeface="Optima"/>
                </a:endParaRPr>
              </a:p>
            </p:txBody>
          </p:sp>
          <p:sp>
            <p:nvSpPr>
              <p:cNvPr id="25" name="Rectangle 7"/>
              <p:cNvSpPr>
                <a:spLocks noChangeArrowheads="1"/>
              </p:cNvSpPr>
              <p:nvPr/>
            </p:nvSpPr>
            <p:spPr bwMode="auto">
              <a:xfrm>
                <a:off x="8217463" y="5577147"/>
                <a:ext cx="4067329" cy="1311724"/>
              </a:xfrm>
              <a:prstGeom prst="rect">
                <a:avLst/>
              </a:prstGeom>
              <a:solidFill>
                <a:schemeClr val="bg1"/>
              </a:solidFill>
              <a:ln w="9525">
                <a:solidFill>
                  <a:srgbClr val="800000"/>
                </a:solidFill>
                <a:miter lim="800000"/>
                <a:headEnd/>
                <a:tailEnd/>
              </a:ln>
            </p:spPr>
            <p:txBody>
              <a:bodyPr wrap="none" lIns="130622" tIns="65311" rIns="130622" bIns="65311" anchor="ctr"/>
              <a:lstStyle/>
              <a:p>
                <a:pPr defTabSz="1306513" eaLnBrk="0" hangingPunct="0"/>
                <a:r>
                  <a:rPr lang="en-US" sz="1200" b="1" i="1" dirty="0">
                    <a:solidFill>
                      <a:srgbClr val="800000"/>
                    </a:solidFill>
                    <a:latin typeface="Optima"/>
                    <a:cs typeface="Optima"/>
                  </a:rPr>
                  <a:t>Compete by improving</a:t>
                </a:r>
              </a:p>
              <a:p>
                <a:pPr defTabSz="1306513" eaLnBrk="0" hangingPunct="0"/>
                <a:r>
                  <a:rPr lang="en-US" sz="1200" b="1" i="1" dirty="0">
                    <a:solidFill>
                      <a:srgbClr val="800000"/>
                    </a:solidFill>
                    <a:latin typeface="Optima"/>
                    <a:cs typeface="Optima"/>
                  </a:rPr>
                  <a:t>speed, responsiveness </a:t>
                </a:r>
                <a:br>
                  <a:rPr lang="en-US" sz="1200" b="1" i="1" dirty="0">
                    <a:solidFill>
                      <a:srgbClr val="800000"/>
                    </a:solidFill>
                    <a:latin typeface="Optima"/>
                    <a:cs typeface="Optima"/>
                  </a:rPr>
                </a:br>
                <a:r>
                  <a:rPr lang="en-US" sz="1200" b="1" i="1" dirty="0">
                    <a:solidFill>
                      <a:srgbClr val="800000"/>
                    </a:solidFill>
                    <a:latin typeface="Optima"/>
                    <a:cs typeface="Optima"/>
                  </a:rPr>
                  <a:t>and customization</a:t>
                </a:r>
              </a:p>
            </p:txBody>
          </p:sp>
          <p:sp>
            <p:nvSpPr>
              <p:cNvPr id="14" name="Rectangle 10"/>
              <p:cNvSpPr>
                <a:spLocks noChangeArrowheads="1"/>
              </p:cNvSpPr>
              <p:nvPr/>
            </p:nvSpPr>
            <p:spPr bwMode="auto">
              <a:xfrm rot="-5400000">
                <a:off x="950119" y="3325019"/>
                <a:ext cx="2011363" cy="365125"/>
              </a:xfrm>
              <a:prstGeom prst="rect">
                <a:avLst/>
              </a:prstGeom>
              <a:noFill/>
              <a:ln w="9525">
                <a:noFill/>
                <a:miter lim="800000"/>
                <a:headEnd/>
                <a:tailEnd/>
              </a:ln>
            </p:spPr>
            <p:txBody>
              <a:bodyPr wrap="none" lIns="129262" tIns="63497" rIns="129262" bIns="63497" anchor="ctr"/>
              <a:lstStyle/>
              <a:p>
                <a:pPr algn="ctr" defTabSz="1306513" eaLnBrk="0" hangingPunct="0"/>
                <a:r>
                  <a:rPr lang="en-US" sz="1100" b="1" dirty="0">
                    <a:latin typeface="Optima"/>
                    <a:cs typeface="Optima"/>
                  </a:rPr>
                  <a:t>Performance</a:t>
                </a:r>
              </a:p>
            </p:txBody>
          </p:sp>
          <p:sp>
            <p:nvSpPr>
              <p:cNvPr id="15" name="Oval 12" descr="25%"/>
              <p:cNvSpPr>
                <a:spLocks noChangeArrowheads="1"/>
              </p:cNvSpPr>
              <p:nvPr/>
            </p:nvSpPr>
            <p:spPr bwMode="auto">
              <a:xfrm rot="19552540">
                <a:off x="2519364" y="4114799"/>
                <a:ext cx="5649913" cy="1096962"/>
              </a:xfrm>
              <a:prstGeom prst="ellipse">
                <a:avLst/>
              </a:prstGeom>
              <a:noFill/>
              <a:ln w="12700">
                <a:noFill/>
                <a:round/>
                <a:headEnd type="none" w="sm" len="sm"/>
                <a:tailEnd type="none" w="sm" len="sm"/>
              </a:ln>
            </p:spPr>
            <p:txBody>
              <a:bodyPr wrap="none" lIns="130622" tIns="65311" rIns="130622" bIns="65311" anchor="ctr"/>
              <a:lstStyle/>
              <a:p>
                <a:pPr algn="ctr" defTabSz="1306513" eaLnBrk="0" hangingPunct="0">
                  <a:lnSpc>
                    <a:spcPct val="125000"/>
                  </a:lnSpc>
                </a:pPr>
                <a:r>
                  <a:rPr lang="en-US" sz="1200" b="1" i="1" dirty="0">
                    <a:latin typeface="Optima"/>
                    <a:cs typeface="Optima"/>
                  </a:rPr>
                  <a:t>Interdependent, proprietary architectures</a:t>
                </a:r>
              </a:p>
            </p:txBody>
          </p:sp>
          <p:sp>
            <p:nvSpPr>
              <p:cNvPr id="16" name="Line 14"/>
              <p:cNvSpPr>
                <a:spLocks noChangeShapeType="1"/>
              </p:cNvSpPr>
              <p:nvPr/>
            </p:nvSpPr>
            <p:spPr bwMode="auto">
              <a:xfrm flipV="1">
                <a:off x="2365375" y="2878138"/>
                <a:ext cx="8877300" cy="638175"/>
              </a:xfrm>
              <a:prstGeom prst="line">
                <a:avLst/>
              </a:prstGeom>
              <a:noFill/>
              <a:ln w="12700">
                <a:solidFill>
                  <a:srgbClr val="CF0E30"/>
                </a:solidFill>
                <a:prstDash val="dash"/>
                <a:round/>
                <a:headEnd type="none" w="sm" len="sm"/>
                <a:tailEnd type="stealth" w="med" len="med"/>
              </a:ln>
            </p:spPr>
            <p:txBody>
              <a:bodyPr wrap="none" anchor="ctr"/>
              <a:lstStyle/>
              <a:p>
                <a:endParaRPr lang="en-US" sz="1400" dirty="0">
                  <a:latin typeface="Optima"/>
                  <a:cs typeface="Optima"/>
                </a:endParaRPr>
              </a:p>
            </p:txBody>
          </p:sp>
          <p:sp>
            <p:nvSpPr>
              <p:cNvPr id="17" name="Line 15"/>
              <p:cNvSpPr>
                <a:spLocks noChangeShapeType="1"/>
              </p:cNvSpPr>
              <p:nvPr/>
            </p:nvSpPr>
            <p:spPr bwMode="auto">
              <a:xfrm flipV="1">
                <a:off x="2487613" y="4524375"/>
                <a:ext cx="8877300" cy="638175"/>
              </a:xfrm>
              <a:prstGeom prst="line">
                <a:avLst/>
              </a:prstGeom>
              <a:noFill/>
              <a:ln w="12700">
                <a:solidFill>
                  <a:srgbClr val="CF0E30"/>
                </a:solidFill>
                <a:prstDash val="dash"/>
                <a:round/>
                <a:headEnd type="none" w="sm" len="sm"/>
                <a:tailEnd type="stealth" w="med" len="med"/>
              </a:ln>
            </p:spPr>
            <p:txBody>
              <a:bodyPr wrap="none" anchor="ctr"/>
              <a:lstStyle/>
              <a:p>
                <a:endParaRPr lang="en-US" sz="1400" dirty="0">
                  <a:latin typeface="Optima"/>
                  <a:cs typeface="Optima"/>
                </a:endParaRPr>
              </a:p>
            </p:txBody>
          </p:sp>
          <p:sp>
            <p:nvSpPr>
              <p:cNvPr id="18" name="Line 16"/>
              <p:cNvSpPr>
                <a:spLocks noChangeShapeType="1"/>
              </p:cNvSpPr>
              <p:nvPr/>
            </p:nvSpPr>
            <p:spPr bwMode="auto">
              <a:xfrm flipV="1">
                <a:off x="2365374" y="3702050"/>
                <a:ext cx="8877299" cy="638175"/>
              </a:xfrm>
              <a:prstGeom prst="line">
                <a:avLst/>
              </a:prstGeom>
              <a:noFill/>
              <a:ln w="12700">
                <a:solidFill>
                  <a:srgbClr val="CF0E30"/>
                </a:solidFill>
                <a:prstDash val="dash"/>
                <a:round/>
                <a:headEnd type="none" w="sm" len="sm"/>
                <a:tailEnd type="stealth" w="med" len="med"/>
              </a:ln>
            </p:spPr>
            <p:txBody>
              <a:bodyPr wrap="none" anchor="ctr"/>
              <a:lstStyle/>
              <a:p>
                <a:endParaRPr lang="en-US" sz="1400" dirty="0">
                  <a:latin typeface="Optima"/>
                  <a:cs typeface="Optima"/>
                </a:endParaRPr>
              </a:p>
            </p:txBody>
          </p:sp>
          <p:sp>
            <p:nvSpPr>
              <p:cNvPr id="19" name="Freeform 18"/>
              <p:cNvSpPr>
                <a:spLocks/>
              </p:cNvSpPr>
              <p:nvPr/>
            </p:nvSpPr>
            <p:spPr bwMode="auto">
              <a:xfrm>
                <a:off x="2266951" y="2440844"/>
                <a:ext cx="10613943" cy="4812868"/>
              </a:xfrm>
              <a:custGeom>
                <a:avLst/>
                <a:gdLst>
                  <a:gd name="T0" fmla="*/ 0 w 3793"/>
                  <a:gd name="T1" fmla="*/ 0 h 2305"/>
                  <a:gd name="T2" fmla="*/ 0 w 3793"/>
                  <a:gd name="T3" fmla="*/ 2147483647 h 2305"/>
                  <a:gd name="T4" fmla="*/ 2147483647 w 3793"/>
                  <a:gd name="T5" fmla="*/ 2147483647 h 2305"/>
                  <a:gd name="T6" fmla="*/ 0 60000 65536"/>
                  <a:gd name="T7" fmla="*/ 0 60000 65536"/>
                  <a:gd name="T8" fmla="*/ 0 60000 65536"/>
                  <a:gd name="T9" fmla="*/ 0 w 3793"/>
                  <a:gd name="T10" fmla="*/ 0 h 2305"/>
                  <a:gd name="T11" fmla="*/ 3793 w 3793"/>
                  <a:gd name="T12" fmla="*/ 2305 h 2305"/>
                </a:gdLst>
                <a:ahLst/>
                <a:cxnLst>
                  <a:cxn ang="T6">
                    <a:pos x="T0" y="T1"/>
                  </a:cxn>
                  <a:cxn ang="T7">
                    <a:pos x="T2" y="T3"/>
                  </a:cxn>
                  <a:cxn ang="T8">
                    <a:pos x="T4" y="T5"/>
                  </a:cxn>
                </a:cxnLst>
                <a:rect l="T9" t="T10" r="T11" b="T12"/>
                <a:pathLst>
                  <a:path w="3793" h="2305">
                    <a:moveTo>
                      <a:pt x="0" y="0"/>
                    </a:moveTo>
                    <a:lnTo>
                      <a:pt x="0" y="2304"/>
                    </a:lnTo>
                    <a:lnTo>
                      <a:pt x="3792" y="2304"/>
                    </a:lnTo>
                  </a:path>
                </a:pathLst>
              </a:custGeom>
              <a:noFill/>
              <a:ln w="12700" cap="rnd">
                <a:solidFill>
                  <a:schemeClr val="tx1"/>
                </a:solidFill>
                <a:round/>
                <a:headEnd type="none" w="sm" len="sm"/>
                <a:tailEnd type="none" w="sm" len="sm"/>
              </a:ln>
            </p:spPr>
            <p:txBody>
              <a:bodyPr/>
              <a:lstStyle/>
              <a:p>
                <a:pPr eaLnBrk="0" hangingPunct="0"/>
                <a:endParaRPr lang="en-US" sz="1400" dirty="0">
                  <a:latin typeface="Optima"/>
                  <a:cs typeface="Optima"/>
                </a:endParaRPr>
              </a:p>
            </p:txBody>
          </p:sp>
          <p:sp>
            <p:nvSpPr>
              <p:cNvPr id="20" name="Rectangle 19"/>
              <p:cNvSpPr>
                <a:spLocks noChangeArrowheads="1"/>
              </p:cNvSpPr>
              <p:nvPr/>
            </p:nvSpPr>
            <p:spPr bwMode="auto">
              <a:xfrm>
                <a:off x="3095643" y="2516452"/>
                <a:ext cx="3647939" cy="1287446"/>
              </a:xfrm>
              <a:prstGeom prst="rect">
                <a:avLst/>
              </a:prstGeom>
              <a:solidFill>
                <a:schemeClr val="bg1"/>
              </a:solidFill>
              <a:ln w="9525">
                <a:solidFill>
                  <a:srgbClr val="800000"/>
                </a:solidFill>
                <a:miter lim="800000"/>
                <a:headEnd/>
                <a:tailEnd/>
              </a:ln>
            </p:spPr>
            <p:txBody>
              <a:bodyPr wrap="none" lIns="130622" tIns="65311" rIns="130622" bIns="65311" anchor="ctr"/>
              <a:lstStyle/>
              <a:p>
                <a:pPr algn="ctr" defTabSz="1306513" eaLnBrk="0" hangingPunct="0"/>
                <a:r>
                  <a:rPr lang="en-US" sz="1200" b="1" i="1" dirty="0">
                    <a:solidFill>
                      <a:srgbClr val="800000"/>
                    </a:solidFill>
                    <a:latin typeface="Optima"/>
                    <a:cs typeface="Optima"/>
                  </a:rPr>
                  <a:t>Compete by improving</a:t>
                </a:r>
              </a:p>
              <a:p>
                <a:pPr algn="ctr" defTabSz="1306513" eaLnBrk="0" hangingPunct="0"/>
                <a:r>
                  <a:rPr lang="en-US" sz="1200" b="1" i="1" dirty="0">
                    <a:solidFill>
                      <a:srgbClr val="800000"/>
                    </a:solidFill>
                    <a:latin typeface="Optima"/>
                    <a:cs typeface="Optima"/>
                  </a:rPr>
                  <a:t>functionality &amp;</a:t>
                </a:r>
              </a:p>
              <a:p>
                <a:pPr algn="ctr" defTabSz="1306513" eaLnBrk="0" hangingPunct="0"/>
                <a:r>
                  <a:rPr lang="en-US" sz="1200" b="1" i="1" dirty="0">
                    <a:solidFill>
                      <a:srgbClr val="800000"/>
                    </a:solidFill>
                    <a:latin typeface="Optima"/>
                    <a:cs typeface="Optima"/>
                  </a:rPr>
                  <a:t>reliability</a:t>
                </a:r>
              </a:p>
            </p:txBody>
          </p:sp>
          <p:sp>
            <p:nvSpPr>
              <p:cNvPr id="23" name="Line 22"/>
              <p:cNvSpPr>
                <a:spLocks noChangeShapeType="1"/>
              </p:cNvSpPr>
              <p:nvPr/>
            </p:nvSpPr>
            <p:spPr bwMode="auto">
              <a:xfrm flipV="1">
                <a:off x="2487614" y="2344584"/>
                <a:ext cx="8573747" cy="3826029"/>
              </a:xfrm>
              <a:prstGeom prst="line">
                <a:avLst/>
              </a:prstGeom>
              <a:noFill/>
              <a:ln w="12700">
                <a:solidFill>
                  <a:srgbClr val="00279F"/>
                </a:solidFill>
                <a:round/>
                <a:headEnd type="none" w="sm" len="sm"/>
                <a:tailEnd type="stealth" w="med" len="med"/>
              </a:ln>
            </p:spPr>
            <p:txBody>
              <a:bodyPr wrap="none" anchor="ctr"/>
              <a:lstStyle/>
              <a:p>
                <a:endParaRPr lang="en-US" sz="1400" dirty="0">
                  <a:latin typeface="Optima"/>
                  <a:cs typeface="Optima"/>
                </a:endParaRPr>
              </a:p>
            </p:txBody>
          </p:sp>
        </p:grpSp>
        <p:sp>
          <p:nvSpPr>
            <p:cNvPr id="7" name="TextBox 6"/>
            <p:cNvSpPr txBox="1"/>
            <p:nvPr/>
          </p:nvSpPr>
          <p:spPr>
            <a:xfrm>
              <a:off x="811045" y="3844007"/>
              <a:ext cx="1029953" cy="767052"/>
            </a:xfrm>
            <a:prstGeom prst="rect">
              <a:avLst/>
            </a:prstGeom>
            <a:noFill/>
          </p:spPr>
          <p:txBody>
            <a:bodyPr wrap="square" rtlCol="0">
              <a:spAutoFit/>
            </a:bodyPr>
            <a:lstStyle/>
            <a:p>
              <a:r>
                <a:rPr lang="en-US" b="0" dirty="0" smtClean="0">
                  <a:latin typeface="Optima"/>
                  <a:cs typeface="Optima"/>
                </a:rPr>
                <a:t>Are we </a:t>
              </a:r>
            </a:p>
            <a:p>
              <a:r>
                <a:rPr lang="en-US" b="0" dirty="0" smtClean="0">
                  <a:latin typeface="Optima"/>
                  <a:cs typeface="Optima"/>
                </a:rPr>
                <a:t>here?</a:t>
              </a:r>
              <a:endParaRPr lang="en-US" b="0" dirty="0">
                <a:latin typeface="Optima"/>
                <a:cs typeface="Optima"/>
              </a:endParaRPr>
            </a:p>
          </p:txBody>
        </p:sp>
        <p:sp>
          <p:nvSpPr>
            <p:cNvPr id="8" name="TextBox 7"/>
            <p:cNvSpPr txBox="1"/>
            <p:nvPr/>
          </p:nvSpPr>
          <p:spPr>
            <a:xfrm>
              <a:off x="7100340" y="3884884"/>
              <a:ext cx="1227180" cy="531037"/>
            </a:xfrm>
            <a:prstGeom prst="rect">
              <a:avLst/>
            </a:prstGeom>
            <a:noFill/>
          </p:spPr>
          <p:txBody>
            <a:bodyPr wrap="square" rtlCol="0">
              <a:spAutoFit/>
            </a:bodyPr>
            <a:lstStyle/>
            <a:p>
              <a:r>
                <a:rPr lang="en-US" b="0" dirty="0" smtClean="0">
                  <a:latin typeface="Optima"/>
                  <a:cs typeface="Optima"/>
                </a:rPr>
                <a:t>Or here?</a:t>
              </a:r>
              <a:endParaRPr lang="en-US" b="0" dirty="0">
                <a:latin typeface="Optima"/>
                <a:cs typeface="Optima"/>
              </a:endParaRPr>
            </a:p>
          </p:txBody>
        </p:sp>
        <p:sp>
          <p:nvSpPr>
            <p:cNvPr id="9" name="Freeform 8"/>
            <p:cNvSpPr/>
            <p:nvPr/>
          </p:nvSpPr>
          <p:spPr>
            <a:xfrm>
              <a:off x="1925003" y="3760279"/>
              <a:ext cx="1503123" cy="288111"/>
            </a:xfrm>
            <a:custGeom>
              <a:avLst/>
              <a:gdLst>
                <a:gd name="connsiteX0" fmla="*/ 0 w 1503123"/>
                <a:gd name="connsiteY0" fmla="*/ 288111 h 288111"/>
                <a:gd name="connsiteX1" fmla="*/ 1052186 w 1503123"/>
                <a:gd name="connsiteY1" fmla="*/ 12 h 288111"/>
                <a:gd name="connsiteX2" fmla="*/ 926926 w 1503123"/>
                <a:gd name="connsiteY2" fmla="*/ 275585 h 288111"/>
                <a:gd name="connsiteX3" fmla="*/ 1503123 w 1503123"/>
                <a:gd name="connsiteY3" fmla="*/ 112747 h 288111"/>
              </a:gdLst>
              <a:ahLst/>
              <a:cxnLst>
                <a:cxn ang="0">
                  <a:pos x="connsiteX0" y="connsiteY0"/>
                </a:cxn>
                <a:cxn ang="0">
                  <a:pos x="connsiteX1" y="connsiteY1"/>
                </a:cxn>
                <a:cxn ang="0">
                  <a:pos x="connsiteX2" y="connsiteY2"/>
                </a:cxn>
                <a:cxn ang="0">
                  <a:pos x="connsiteX3" y="connsiteY3"/>
                </a:cxn>
              </a:cxnLst>
              <a:rect l="l" t="t" r="r" b="b"/>
              <a:pathLst>
                <a:path w="1503123" h="288111">
                  <a:moveTo>
                    <a:pt x="0" y="288111"/>
                  </a:moveTo>
                  <a:cubicBezTo>
                    <a:pt x="448849" y="145105"/>
                    <a:pt x="897698" y="2100"/>
                    <a:pt x="1052186" y="12"/>
                  </a:cubicBezTo>
                  <a:cubicBezTo>
                    <a:pt x="1206674" y="-2076"/>
                    <a:pt x="851770" y="256796"/>
                    <a:pt x="926926" y="275585"/>
                  </a:cubicBezTo>
                  <a:cubicBezTo>
                    <a:pt x="1002082" y="294374"/>
                    <a:pt x="1252602" y="203560"/>
                    <a:pt x="1503123" y="112747"/>
                  </a:cubicBezTo>
                </a:path>
              </a:pathLst>
            </a:custGeom>
            <a:noFill/>
            <a:ln>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tima"/>
                <a:cs typeface="Optima"/>
              </a:endParaRPr>
            </a:p>
          </p:txBody>
        </p:sp>
      </p:grpSp>
      <p:sp>
        <p:nvSpPr>
          <p:cNvPr id="21" name="Freeform 20"/>
          <p:cNvSpPr/>
          <p:nvPr/>
        </p:nvSpPr>
        <p:spPr>
          <a:xfrm rot="12629146">
            <a:off x="5802340" y="3167042"/>
            <a:ext cx="1493349" cy="450853"/>
          </a:xfrm>
          <a:custGeom>
            <a:avLst/>
            <a:gdLst>
              <a:gd name="connsiteX0" fmla="*/ 0 w 1503123"/>
              <a:gd name="connsiteY0" fmla="*/ 288111 h 288111"/>
              <a:gd name="connsiteX1" fmla="*/ 1052186 w 1503123"/>
              <a:gd name="connsiteY1" fmla="*/ 12 h 288111"/>
              <a:gd name="connsiteX2" fmla="*/ 926926 w 1503123"/>
              <a:gd name="connsiteY2" fmla="*/ 275585 h 288111"/>
              <a:gd name="connsiteX3" fmla="*/ 1503123 w 1503123"/>
              <a:gd name="connsiteY3" fmla="*/ 112747 h 288111"/>
            </a:gdLst>
            <a:ahLst/>
            <a:cxnLst>
              <a:cxn ang="0">
                <a:pos x="connsiteX0" y="connsiteY0"/>
              </a:cxn>
              <a:cxn ang="0">
                <a:pos x="connsiteX1" y="connsiteY1"/>
              </a:cxn>
              <a:cxn ang="0">
                <a:pos x="connsiteX2" y="connsiteY2"/>
              </a:cxn>
              <a:cxn ang="0">
                <a:pos x="connsiteX3" y="connsiteY3"/>
              </a:cxn>
            </a:cxnLst>
            <a:rect l="l" t="t" r="r" b="b"/>
            <a:pathLst>
              <a:path w="1503123" h="288111">
                <a:moveTo>
                  <a:pt x="0" y="288111"/>
                </a:moveTo>
                <a:cubicBezTo>
                  <a:pt x="448849" y="145105"/>
                  <a:pt x="897698" y="2100"/>
                  <a:pt x="1052186" y="12"/>
                </a:cubicBezTo>
                <a:cubicBezTo>
                  <a:pt x="1206674" y="-2076"/>
                  <a:pt x="851770" y="256796"/>
                  <a:pt x="926926" y="275585"/>
                </a:cubicBezTo>
                <a:cubicBezTo>
                  <a:pt x="1002082" y="294374"/>
                  <a:pt x="1252602" y="203560"/>
                  <a:pt x="1503123" y="112747"/>
                </a:cubicBezTo>
              </a:path>
            </a:pathLst>
          </a:custGeom>
          <a:noFill/>
          <a:ln>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tima"/>
              <a:cs typeface="Optima"/>
            </a:endParaRPr>
          </a:p>
        </p:txBody>
      </p:sp>
      <p:sp>
        <p:nvSpPr>
          <p:cNvPr id="22" name="Rectangle 10"/>
          <p:cNvSpPr>
            <a:spLocks noChangeArrowheads="1"/>
          </p:cNvSpPr>
          <p:nvPr/>
        </p:nvSpPr>
        <p:spPr bwMode="auto">
          <a:xfrm>
            <a:off x="6235708" y="5527915"/>
            <a:ext cx="1592251" cy="183492"/>
          </a:xfrm>
          <a:prstGeom prst="rect">
            <a:avLst/>
          </a:prstGeom>
          <a:noFill/>
          <a:ln w="9525">
            <a:noFill/>
            <a:miter lim="800000"/>
            <a:headEnd/>
            <a:tailEnd/>
          </a:ln>
        </p:spPr>
        <p:txBody>
          <a:bodyPr wrap="none" lIns="129262" tIns="63497" rIns="129262" bIns="63497" anchor="ctr"/>
          <a:lstStyle/>
          <a:p>
            <a:pPr algn="ctr" defTabSz="1306513" eaLnBrk="0" hangingPunct="0"/>
            <a:r>
              <a:rPr lang="en-US" sz="1100" b="1" dirty="0" smtClean="0">
                <a:latin typeface="Optima"/>
                <a:cs typeface="Optima"/>
              </a:rPr>
              <a:t>Variety/ Responsiveness</a:t>
            </a:r>
            <a:endParaRPr lang="en-US" sz="1100" b="1" dirty="0">
              <a:latin typeface="Optima"/>
              <a:cs typeface="Optima"/>
            </a:endParaRPr>
          </a:p>
        </p:txBody>
      </p:sp>
    </p:spTree>
    <p:extLst>
      <p:ext uri="{BB962C8B-B14F-4D97-AF65-F5344CB8AC3E}">
        <p14:creationId xmlns:p14="http://schemas.microsoft.com/office/powerpoint/2010/main" xmlns="" val="40936268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Content Placeholder 25"/>
          <p:cNvGraphicFramePr>
            <a:graphicFrameLocks noGrp="1"/>
          </p:cNvGraphicFramePr>
          <p:nvPr>
            <p:ph idx="1"/>
            <p:extLst>
              <p:ext uri="{D42A27DB-BD31-4B8C-83A1-F6EECF244321}">
                <p14:modId xmlns:p14="http://schemas.microsoft.com/office/powerpoint/2010/main" xmlns="" val="842324129"/>
              </p:ext>
            </p:extLst>
          </p:nvPr>
        </p:nvGraphicFramePr>
        <p:xfrm>
          <a:off x="766057" y="1523649"/>
          <a:ext cx="7785276" cy="49956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7" name="TextBox 26"/>
          <p:cNvSpPr txBox="1"/>
          <p:nvPr/>
        </p:nvSpPr>
        <p:spPr>
          <a:xfrm>
            <a:off x="7257160" y="3809999"/>
            <a:ext cx="1689285" cy="461665"/>
          </a:xfrm>
          <a:prstGeom prst="rect">
            <a:avLst/>
          </a:prstGeom>
          <a:noFill/>
        </p:spPr>
        <p:txBody>
          <a:bodyPr wrap="none" rtlCol="0">
            <a:spAutoFit/>
          </a:bodyPr>
          <a:lstStyle/>
          <a:p>
            <a:r>
              <a:rPr lang="en-US" b="0" dirty="0" smtClean="0">
                <a:latin typeface="Optima"/>
                <a:cs typeface="Optima"/>
              </a:rPr>
              <a:t>Modularity</a:t>
            </a:r>
            <a:endParaRPr lang="en-US" b="0" dirty="0">
              <a:latin typeface="Optima"/>
              <a:cs typeface="Optima"/>
            </a:endParaRPr>
          </a:p>
        </p:txBody>
      </p:sp>
      <p:sp>
        <p:nvSpPr>
          <p:cNvPr id="29" name="TextBox 28"/>
          <p:cNvSpPr txBox="1"/>
          <p:nvPr/>
        </p:nvSpPr>
        <p:spPr>
          <a:xfrm>
            <a:off x="3530415" y="1065389"/>
            <a:ext cx="2377574" cy="461665"/>
          </a:xfrm>
          <a:prstGeom prst="rect">
            <a:avLst/>
          </a:prstGeom>
          <a:noFill/>
        </p:spPr>
        <p:txBody>
          <a:bodyPr wrap="none" rtlCol="0">
            <a:spAutoFit/>
          </a:bodyPr>
          <a:lstStyle/>
          <a:p>
            <a:r>
              <a:rPr lang="en-US" b="0" dirty="0" smtClean="0">
                <a:latin typeface="Optima"/>
                <a:cs typeface="Optima"/>
              </a:rPr>
              <a:t>Process Maturity</a:t>
            </a:r>
            <a:endParaRPr lang="en-US" b="0" dirty="0">
              <a:latin typeface="Optima"/>
              <a:cs typeface="Optima"/>
            </a:endParaRPr>
          </a:p>
        </p:txBody>
      </p:sp>
      <p:sp>
        <p:nvSpPr>
          <p:cNvPr id="30" name="TextBox 29"/>
          <p:cNvSpPr txBox="1"/>
          <p:nvPr/>
        </p:nvSpPr>
        <p:spPr>
          <a:xfrm>
            <a:off x="2908115" y="6158089"/>
            <a:ext cx="659155" cy="400110"/>
          </a:xfrm>
          <a:prstGeom prst="rect">
            <a:avLst/>
          </a:prstGeom>
          <a:noFill/>
        </p:spPr>
        <p:txBody>
          <a:bodyPr wrap="none" rtlCol="0">
            <a:spAutoFit/>
          </a:bodyPr>
          <a:lstStyle/>
          <a:p>
            <a:r>
              <a:rPr lang="en-US" sz="2000" b="0" dirty="0" smtClean="0">
                <a:latin typeface="Optima"/>
                <a:cs typeface="Optima"/>
              </a:rPr>
              <a:t>Low</a:t>
            </a:r>
            <a:endParaRPr lang="en-US" sz="2000" b="0" dirty="0">
              <a:latin typeface="Optima"/>
              <a:cs typeface="Optima"/>
            </a:endParaRPr>
          </a:p>
        </p:txBody>
      </p:sp>
      <p:sp>
        <p:nvSpPr>
          <p:cNvPr id="31" name="TextBox 30"/>
          <p:cNvSpPr txBox="1"/>
          <p:nvPr/>
        </p:nvSpPr>
        <p:spPr>
          <a:xfrm>
            <a:off x="1739715" y="5065889"/>
            <a:ext cx="659155" cy="400110"/>
          </a:xfrm>
          <a:prstGeom prst="rect">
            <a:avLst/>
          </a:prstGeom>
          <a:noFill/>
        </p:spPr>
        <p:txBody>
          <a:bodyPr wrap="none" rtlCol="0">
            <a:spAutoFit/>
          </a:bodyPr>
          <a:lstStyle/>
          <a:p>
            <a:r>
              <a:rPr lang="en-US" sz="2000" b="0" dirty="0" smtClean="0">
                <a:latin typeface="Optima"/>
                <a:cs typeface="Optima"/>
              </a:rPr>
              <a:t>Low</a:t>
            </a:r>
            <a:endParaRPr lang="en-US" sz="2000" b="0" dirty="0">
              <a:latin typeface="Optima"/>
              <a:cs typeface="Optima"/>
            </a:endParaRPr>
          </a:p>
        </p:txBody>
      </p:sp>
      <p:sp>
        <p:nvSpPr>
          <p:cNvPr id="32" name="TextBox 31"/>
          <p:cNvSpPr txBox="1"/>
          <p:nvPr/>
        </p:nvSpPr>
        <p:spPr>
          <a:xfrm>
            <a:off x="5371915" y="6183489"/>
            <a:ext cx="726353" cy="400110"/>
          </a:xfrm>
          <a:prstGeom prst="rect">
            <a:avLst/>
          </a:prstGeom>
          <a:noFill/>
        </p:spPr>
        <p:txBody>
          <a:bodyPr wrap="none" rtlCol="0">
            <a:spAutoFit/>
          </a:bodyPr>
          <a:lstStyle/>
          <a:p>
            <a:r>
              <a:rPr lang="en-US" sz="2000" b="0" dirty="0" smtClean="0">
                <a:latin typeface="Optima"/>
                <a:cs typeface="Optima"/>
              </a:rPr>
              <a:t>High</a:t>
            </a:r>
            <a:endParaRPr lang="en-US" sz="2000" b="0" dirty="0">
              <a:latin typeface="Optima"/>
              <a:cs typeface="Optima"/>
            </a:endParaRPr>
          </a:p>
        </p:txBody>
      </p:sp>
      <p:sp>
        <p:nvSpPr>
          <p:cNvPr id="33" name="TextBox 32"/>
          <p:cNvSpPr txBox="1"/>
          <p:nvPr/>
        </p:nvSpPr>
        <p:spPr>
          <a:xfrm>
            <a:off x="1752415" y="2487789"/>
            <a:ext cx="726353" cy="400110"/>
          </a:xfrm>
          <a:prstGeom prst="rect">
            <a:avLst/>
          </a:prstGeom>
          <a:noFill/>
        </p:spPr>
        <p:txBody>
          <a:bodyPr wrap="none" rtlCol="0">
            <a:spAutoFit/>
          </a:bodyPr>
          <a:lstStyle/>
          <a:p>
            <a:r>
              <a:rPr lang="en-US" sz="2000" b="0" dirty="0" smtClean="0">
                <a:latin typeface="Optima"/>
                <a:cs typeface="Optima"/>
              </a:rPr>
              <a:t>High</a:t>
            </a:r>
            <a:endParaRPr lang="en-US" sz="2000" b="0" dirty="0">
              <a:latin typeface="Optima"/>
              <a:cs typeface="Optima"/>
            </a:endParaRPr>
          </a:p>
        </p:txBody>
      </p:sp>
      <p:sp>
        <p:nvSpPr>
          <p:cNvPr id="10" name="Title 9"/>
          <p:cNvSpPr>
            <a:spLocks noGrp="1"/>
          </p:cNvSpPr>
          <p:nvPr>
            <p:ph type="title"/>
          </p:nvPr>
        </p:nvSpPr>
        <p:spPr/>
        <p:txBody>
          <a:bodyPr/>
          <a:lstStyle/>
          <a:p>
            <a:r>
              <a:rPr lang="en-US" dirty="0" smtClean="0">
                <a:latin typeface="Optima"/>
                <a:cs typeface="Optima"/>
              </a:rPr>
              <a:t>The Modularity – Maturity Matrix</a:t>
            </a:r>
            <a:endParaRPr lang="en-US" dirty="0"/>
          </a:p>
        </p:txBody>
      </p:sp>
      <p:sp>
        <p:nvSpPr>
          <p:cNvPr id="11" name="TextBox 10"/>
          <p:cNvSpPr txBox="1"/>
          <p:nvPr/>
        </p:nvSpPr>
        <p:spPr>
          <a:xfrm>
            <a:off x="7123043" y="5903843"/>
            <a:ext cx="1784463" cy="646331"/>
          </a:xfrm>
          <a:prstGeom prst="rect">
            <a:avLst/>
          </a:prstGeom>
          <a:noFill/>
        </p:spPr>
        <p:txBody>
          <a:bodyPr wrap="none" rtlCol="0">
            <a:spAutoFit/>
          </a:bodyPr>
          <a:lstStyle/>
          <a:p>
            <a:pPr algn="r"/>
            <a:r>
              <a:rPr lang="en-US" sz="1200" dirty="0" smtClean="0"/>
              <a:t>Source: Pisano &amp; Shih,</a:t>
            </a:r>
          </a:p>
          <a:p>
            <a:pPr algn="r"/>
            <a:r>
              <a:rPr lang="en-US" sz="1200" dirty="0" smtClean="0"/>
              <a:t>Harvard Business Review</a:t>
            </a:r>
          </a:p>
          <a:p>
            <a:pPr algn="r"/>
            <a:r>
              <a:rPr lang="en-US" sz="1200" dirty="0" smtClean="0"/>
              <a:t>p. 4, March 2012</a:t>
            </a:r>
            <a:endParaRPr lang="en-US" sz="1200" dirty="0"/>
          </a:p>
        </p:txBody>
      </p:sp>
    </p:spTree>
    <p:extLst>
      <p:ext uri="{BB962C8B-B14F-4D97-AF65-F5344CB8AC3E}">
        <p14:creationId xmlns:p14="http://schemas.microsoft.com/office/powerpoint/2010/main" xmlns="" val="367590354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LTOP" val=" 208.25"/>
  <p:tag name="LLEFT" val=" 250.875"/>
</p:tagLst>
</file>

<file path=ppt/tags/tag2.xml><?xml version="1.0" encoding="utf-8"?>
<p:tagLst xmlns:a="http://schemas.openxmlformats.org/drawingml/2006/main" xmlns:r="http://schemas.openxmlformats.org/officeDocument/2006/relationships" xmlns:p="http://schemas.openxmlformats.org/presentationml/2006/main">
  <p:tag name="NAME" val="McK Disclaimer"/>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7329</TotalTime>
  <Words>2681</Words>
  <Application>Microsoft Office PowerPoint</Application>
  <PresentationFormat>On-screen Show (4:3)</PresentationFormat>
  <Paragraphs>498</Paragraphs>
  <Slides>40</Slides>
  <Notes>13</Notes>
  <HiddenSlides>2</HiddenSlides>
  <MMClips>0</MMClips>
  <ScaleCrop>false</ScaleCrop>
  <HeadingPairs>
    <vt:vector size="4" baseType="variant">
      <vt:variant>
        <vt:lpstr>Theme</vt:lpstr>
      </vt:variant>
      <vt:variant>
        <vt:i4>2</vt:i4>
      </vt:variant>
      <vt:variant>
        <vt:lpstr>Slide Titles</vt:lpstr>
      </vt:variant>
      <vt:variant>
        <vt:i4>40</vt:i4>
      </vt:variant>
    </vt:vector>
  </HeadingPairs>
  <TitlesOfParts>
    <vt:vector size="42" baseType="lpstr">
      <vt:lpstr>Cachon_Slide_Template</vt:lpstr>
      <vt:lpstr>1_Cachon_Slide_Template</vt:lpstr>
      <vt:lpstr>Slide 1</vt:lpstr>
      <vt:lpstr>Arguments for Selling Wichita</vt:lpstr>
      <vt:lpstr>Arguments Against Selling Wichita</vt:lpstr>
      <vt:lpstr>Strategic Sourcing The Impact of Architectural Complexity</vt:lpstr>
      <vt:lpstr>Product Architecture</vt:lpstr>
      <vt:lpstr>Strategic Sourcing The Impact of Architectural Complexity: Ford-Firestone case</vt:lpstr>
      <vt:lpstr>The seat has become extremely complicated</vt:lpstr>
      <vt:lpstr>Interdependent vs. Modular Architectures</vt:lpstr>
      <vt:lpstr>The Modularity – Maturity Matrix</vt:lpstr>
      <vt:lpstr>Operations as Link Between Finance and Strategy</vt:lpstr>
      <vt:lpstr>Summary</vt:lpstr>
      <vt:lpstr>Voltaicsystems.com</vt:lpstr>
      <vt:lpstr>What and Why Voltaic Insources   By Jeff Crystal </vt:lpstr>
      <vt:lpstr>What and Why Voltaic Insources   By Jeff Crystal </vt:lpstr>
      <vt:lpstr>Neuvotella-TRate</vt:lpstr>
      <vt:lpstr>Strategic Sourcing Negotiating the parameters of the outsourcing relationship</vt:lpstr>
      <vt:lpstr>Integrative Case: Stage I</vt:lpstr>
      <vt:lpstr>And the current situation is …</vt:lpstr>
      <vt:lpstr>Slide 19</vt:lpstr>
      <vt:lpstr>Global Network Optimization:  0. Deterministic analysis</vt:lpstr>
      <vt:lpstr>Global Network Optimization:  1. Global standard from Vietnam</vt:lpstr>
      <vt:lpstr>Simple Newsvendor Review:  1. Global standard from Vietnam</vt:lpstr>
      <vt:lpstr>Global Network Optimization:  2. Local specialization</vt:lpstr>
      <vt:lpstr>Global Network Optimization:  2. Local specialization</vt:lpstr>
      <vt:lpstr>Global Network Optimization:  3. One plant in China</vt:lpstr>
      <vt:lpstr>Global Network Optimization:  4. Fully Flexible Network</vt:lpstr>
      <vt:lpstr>Global Network Optimization:  5. Chained Flexible Network</vt:lpstr>
      <vt:lpstr>Operations Strategy Comparison </vt:lpstr>
      <vt:lpstr>Learning Points</vt:lpstr>
      <vt:lpstr>Slide 30</vt:lpstr>
      <vt:lpstr>Slide 31</vt:lpstr>
      <vt:lpstr>Boeing 737:  The Wichita Decision</vt:lpstr>
      <vt:lpstr>Arguments for Selling Wichita</vt:lpstr>
      <vt:lpstr>Arguments Against Selling Wichita   (Board this next to prev. slide)</vt:lpstr>
      <vt:lpstr>Capstone</vt:lpstr>
      <vt:lpstr>Capstone: generating candidate solutions  Simplified deterministic system</vt:lpstr>
      <vt:lpstr>Capstone: simplified stochastic system  Dedicated solution</vt:lpstr>
      <vt:lpstr>Capstone </vt:lpstr>
      <vt:lpstr>Slide 39</vt:lpstr>
      <vt:lpstr>Slide 40</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A. Van Mieghem</cp:lastModifiedBy>
  <cp:revision>576</cp:revision>
  <cp:lastPrinted>1998-09-23T22:10:47Z</cp:lastPrinted>
  <dcterms:created xsi:type="dcterms:W3CDTF">1998-09-22T23:11:58Z</dcterms:created>
  <dcterms:modified xsi:type="dcterms:W3CDTF">2013-03-08T23:47:43Z</dcterms:modified>
</cp:coreProperties>
</file>