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xml" ContentType="application/vnd.openxmlformats-officedocument.presentationml.tags+xml"/>
  <Override PartName="/ppt/notesSlides/notesSlide25.xml" ContentType="application/vnd.openxmlformats-officedocument.presentationml.notesSlide+xml"/>
  <Override PartName="/ppt/tags/tag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 id="2147484062" r:id="rId3"/>
    <p:sldMasterId id="2147484075" r:id="rId4"/>
    <p:sldMasterId id="2147484088" r:id="rId5"/>
    <p:sldMasterId id="2147484101" r:id="rId6"/>
  </p:sldMasterIdLst>
  <p:notesMasterIdLst>
    <p:notesMasterId r:id="rId55"/>
  </p:notesMasterIdLst>
  <p:handoutMasterIdLst>
    <p:handoutMasterId r:id="rId56"/>
  </p:handoutMasterIdLst>
  <p:sldIdLst>
    <p:sldId id="475" r:id="rId7"/>
    <p:sldId id="322" r:id="rId8"/>
    <p:sldId id="439" r:id="rId9"/>
    <p:sldId id="417" r:id="rId10"/>
    <p:sldId id="419" r:id="rId11"/>
    <p:sldId id="328" r:id="rId12"/>
    <p:sldId id="468" r:id="rId13"/>
    <p:sldId id="473" r:id="rId14"/>
    <p:sldId id="446" r:id="rId15"/>
    <p:sldId id="320" r:id="rId16"/>
    <p:sldId id="441" r:id="rId17"/>
    <p:sldId id="442" r:id="rId18"/>
    <p:sldId id="443" r:id="rId19"/>
    <p:sldId id="383" r:id="rId20"/>
    <p:sldId id="447" r:id="rId21"/>
    <p:sldId id="456" r:id="rId22"/>
    <p:sldId id="445" r:id="rId23"/>
    <p:sldId id="452" r:id="rId24"/>
    <p:sldId id="458" r:id="rId25"/>
    <p:sldId id="459" r:id="rId26"/>
    <p:sldId id="369" r:id="rId27"/>
    <p:sldId id="450" r:id="rId28"/>
    <p:sldId id="413" r:id="rId29"/>
    <p:sldId id="397" r:id="rId30"/>
    <p:sldId id="474" r:id="rId31"/>
    <p:sldId id="472" r:id="rId32"/>
    <p:sldId id="388" r:id="rId33"/>
    <p:sldId id="371" r:id="rId34"/>
    <p:sldId id="454" r:id="rId35"/>
    <p:sldId id="463" r:id="rId36"/>
    <p:sldId id="464" r:id="rId37"/>
    <p:sldId id="465" r:id="rId38"/>
    <p:sldId id="466" r:id="rId39"/>
    <p:sldId id="467" r:id="rId40"/>
    <p:sldId id="428" r:id="rId41"/>
    <p:sldId id="438" r:id="rId42"/>
    <p:sldId id="455" r:id="rId43"/>
    <p:sldId id="389" r:id="rId44"/>
    <p:sldId id="457" r:id="rId45"/>
    <p:sldId id="448" r:id="rId46"/>
    <p:sldId id="381" r:id="rId47"/>
    <p:sldId id="422" r:id="rId48"/>
    <p:sldId id="449" r:id="rId49"/>
    <p:sldId id="416" r:id="rId50"/>
    <p:sldId id="405" r:id="rId51"/>
    <p:sldId id="407" r:id="rId52"/>
    <p:sldId id="409" r:id="rId53"/>
    <p:sldId id="437" r:id="rId5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a:srgbClr val="CCFF99"/>
    <a:srgbClr val="FF3300"/>
    <a:srgbClr val="FFFFCC"/>
    <a:srgbClr val="E4FFC9"/>
    <a:srgbClr val="EAEAE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73381" autoAdjust="0"/>
  </p:normalViewPr>
  <p:slideViewPr>
    <p:cSldViewPr snapToGrid="0">
      <p:cViewPr varScale="1">
        <p:scale>
          <a:sx n="150" d="100"/>
          <a:sy n="150" d="100"/>
        </p:scale>
        <p:origin x="-4232" y="-112"/>
      </p:cViewPr>
      <p:guideLst>
        <p:guide orient="horz" pos="2160"/>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0" d="100"/>
        <a:sy n="180"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notesMaster" Target="notesMasters/notesMaster1.xml"/><Relationship Id="rId56" Type="http://schemas.openxmlformats.org/officeDocument/2006/relationships/handoutMaster" Target="handoutMasters/handoutMaster1.xml"/><Relationship Id="rId57" Type="http://schemas.openxmlformats.org/officeDocument/2006/relationships/printerSettings" Target="printerSettings/printerSettings1.bin"/><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9C0FF9D-07D0-4FE4-B65C-62D01D5B838A}" type="presOf" srcId="{76B5C694-B853-0246-BCA0-5E7F2433D535}" destId="{0472C170-12DA-B143-AD1C-711D1168B5FF}" srcOrd="0" destOrd="0" presId="urn:microsoft.com/office/officeart/2005/8/layout/equation1"/>
    <dgm:cxn modelId="{F548D2C8-DA44-40DA-9C71-E5C0BA781905}"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210D6CDD-DF13-4B1B-917F-A7C5CF1AC83B}"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C2EE98-297E-48BE-9E50-261CE465175B}" type="presOf" srcId="{D407CFE4-E8FB-E245-AFDB-410BA6680B55}" destId="{8550BC7D-E478-6C47-BCD8-EB8C32D6A82C}" srcOrd="0" destOrd="0" presId="urn:microsoft.com/office/officeart/2005/8/layout/equation1"/>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F343F402-BE3A-4C34-AF0C-F33CFAD923FF}" type="presOf" srcId="{BE52F91F-FC70-D84E-8B56-57DD33F1959A}" destId="{FB9B2694-C9DD-5F41-AEF5-FE06D207342C}"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EF891DEA-E2F7-4869-8D3F-5BCD416E4B0D}" type="presOf" srcId="{9EAE6792-C656-3F46-9BE5-78EA6FA6DB4C}" destId="{BAD5D478-11BA-D045-A5CB-CADEDE07340F}" srcOrd="0" destOrd="0" presId="urn:microsoft.com/office/officeart/2005/8/layout/pyramid4"/>
    <dgm:cxn modelId="{F63E3780-74DC-42B0-B0D6-367DDCCA675C}"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4FA2E362-61E3-48FC-8FF3-EE40E309680A}" type="presOf" srcId="{A2133739-58CC-5D45-88D0-0B85518225FD}" destId="{D89831E2-8F66-044A-8A21-10BA8F9799C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5EC3C050-0537-47AB-AB7E-66A62DD26EAA}" type="presOf" srcId="{AA2FB89F-C470-B44E-AC59-C9FA0E2D15F2}" destId="{106543B8-F3ED-2744-81A5-AD42C44AB69E}" srcOrd="0" destOrd="0" presId="urn:microsoft.com/office/officeart/2005/8/layout/pyramid4"/>
    <dgm:cxn modelId="{61F607CA-94F9-4292-93CA-BBA47A6E4335}" type="presOf" srcId="{678488E9-F429-764A-BCB8-15B61500D7A9}" destId="{8E50B0F8-BD19-1343-8DD1-7758ED02554B}"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C327F290-B1D7-4A75-B363-5A92735A537C}" type="presParOf" srcId="{8E50B0F8-BD19-1343-8DD1-7758ED02554B}" destId="{8CB75068-601B-7B46-AE0F-1D9DC79E16E0}" srcOrd="0" destOrd="0" presId="urn:microsoft.com/office/officeart/2005/8/layout/pyramid4"/>
    <dgm:cxn modelId="{0B60144B-A98A-4A31-8FC6-78F1C0AC85C5}" type="presParOf" srcId="{8E50B0F8-BD19-1343-8DD1-7758ED02554B}" destId="{D89831E2-8F66-044A-8A21-10BA8F9799CB}" srcOrd="1" destOrd="0" presId="urn:microsoft.com/office/officeart/2005/8/layout/pyramid4"/>
    <dgm:cxn modelId="{594B7615-F229-4B0F-B1EE-C5738753DE1B}" type="presParOf" srcId="{8E50B0F8-BD19-1343-8DD1-7758ED02554B}" destId="{BAD5D478-11BA-D045-A5CB-CADEDE07340F}" srcOrd="2" destOrd="0" presId="urn:microsoft.com/office/officeart/2005/8/layout/pyramid4"/>
    <dgm:cxn modelId="{26762A23-BEAA-423E-8D9A-AA2E228D099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32946218-0932-4E77-AFF1-9266958E5F7A}"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07F6E076-B43A-4D96-ACE8-7758262CDF7A}" type="presOf" srcId="{9EAE6792-C656-3F46-9BE5-78EA6FA6DB4C}" destId="{BAD5D478-11BA-D045-A5CB-CADEDE07340F}" srcOrd="0" destOrd="0" presId="urn:microsoft.com/office/officeart/2005/8/layout/pyramid4"/>
    <dgm:cxn modelId="{88C4545B-869B-44D5-9A53-B3E1FFA25B8B}"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A69D2029-39D8-4087-8622-B71DF7842DCF}" type="presOf" srcId="{678488E9-F429-764A-BCB8-15B61500D7A9}" destId="{8E50B0F8-BD19-1343-8DD1-7758ED02554B}" srcOrd="0" destOrd="0" presId="urn:microsoft.com/office/officeart/2005/8/layout/pyramid4"/>
    <dgm:cxn modelId="{065E330D-7279-45DB-88BE-8C7655D06614}" type="presOf" srcId="{A2133739-58CC-5D45-88D0-0B85518225FD}" destId="{D89831E2-8F66-044A-8A21-10BA8F9799CB}"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4FE30C2E-8EA3-49D9-99B3-0C766DF84F25}" type="presParOf" srcId="{8E50B0F8-BD19-1343-8DD1-7758ED02554B}" destId="{8CB75068-601B-7B46-AE0F-1D9DC79E16E0}" srcOrd="0" destOrd="0" presId="urn:microsoft.com/office/officeart/2005/8/layout/pyramid4"/>
    <dgm:cxn modelId="{8DF18AB1-790C-42FB-A01A-0682D96EB0DA}" type="presParOf" srcId="{8E50B0F8-BD19-1343-8DD1-7758ED02554B}" destId="{D89831E2-8F66-044A-8A21-10BA8F9799CB}" srcOrd="1" destOrd="0" presId="urn:microsoft.com/office/officeart/2005/8/layout/pyramid4"/>
    <dgm:cxn modelId="{DD4804F8-F6CF-40FF-8F2C-D132E6F75D6F}" type="presParOf" srcId="{8E50B0F8-BD19-1343-8DD1-7758ED02554B}" destId="{BAD5D478-11BA-D045-A5CB-CADEDE07340F}" srcOrd="2" destOrd="0" presId="urn:microsoft.com/office/officeart/2005/8/layout/pyramid4"/>
    <dgm:cxn modelId="{429C83F1-0D68-4912-9B15-612FCEEABE36}"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B4593876-24C6-4281-9FDD-EEEFA5E76B23}" type="presOf" srcId="{A2133739-58CC-5D45-88D0-0B85518225FD}" destId="{D89831E2-8F66-044A-8A21-10BA8F9799CB}" srcOrd="0" destOrd="0" presId="urn:microsoft.com/office/officeart/2005/8/layout/pyramid4"/>
    <dgm:cxn modelId="{B7EB73B8-8940-4999-BAAF-86B0FF57F484}" type="presOf" srcId="{678488E9-F429-764A-BCB8-15B61500D7A9}" destId="{8E50B0F8-BD19-1343-8DD1-7758ED02554B}" srcOrd="0" destOrd="0" presId="urn:microsoft.com/office/officeart/2005/8/layout/pyramid4"/>
    <dgm:cxn modelId="{D3EC74B9-9624-4E12-852C-05696B6AE57C}"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53CDFD9-B552-4DD7-81E2-F4EB12058352}" type="presOf" srcId="{80187C9A-FEFD-434B-8FAC-5F0A0D851023}" destId="{8CB75068-601B-7B46-AE0F-1D9DC79E16E0}" srcOrd="0" destOrd="0" presId="urn:microsoft.com/office/officeart/2005/8/layout/pyramid4"/>
    <dgm:cxn modelId="{71E5ADB1-2E7E-40F2-A4E5-9811ACBFB9DB}"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D6C1479E-070B-4505-A563-CAE39F0DB322}" type="presParOf" srcId="{8E50B0F8-BD19-1343-8DD1-7758ED02554B}" destId="{8CB75068-601B-7B46-AE0F-1D9DC79E16E0}" srcOrd="0" destOrd="0" presId="urn:microsoft.com/office/officeart/2005/8/layout/pyramid4"/>
    <dgm:cxn modelId="{55F018E0-A071-4625-8B3C-BB02E3B77A53}" type="presParOf" srcId="{8E50B0F8-BD19-1343-8DD1-7758ED02554B}" destId="{D89831E2-8F66-044A-8A21-10BA8F9799CB}" srcOrd="1" destOrd="0" presId="urn:microsoft.com/office/officeart/2005/8/layout/pyramid4"/>
    <dgm:cxn modelId="{1F4AE812-DAFC-4B16-9CBF-230EFFC2A3B6}" type="presParOf" srcId="{8E50B0F8-BD19-1343-8DD1-7758ED02554B}" destId="{BAD5D478-11BA-D045-A5CB-CADEDE07340F}" srcOrd="2" destOrd="0" presId="urn:microsoft.com/office/officeart/2005/8/layout/pyramid4"/>
    <dgm:cxn modelId="{B183CE60-281D-494F-B7D5-3E8E78319D2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A209A81A-58E5-4D67-9518-20C8219B2A29}" type="presOf" srcId="{80187C9A-FEFD-434B-8FAC-5F0A0D851023}" destId="{8CB75068-601B-7B46-AE0F-1D9DC79E16E0}" srcOrd="0" destOrd="0" presId="urn:microsoft.com/office/officeart/2005/8/layout/pyramid4"/>
    <dgm:cxn modelId="{BEF5E038-E1FC-4FCB-9AFA-F2058FBD6A2A}"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D061ACD1-25EE-447F-B8CE-ACCF3B7ED328}" type="presOf" srcId="{678488E9-F429-764A-BCB8-15B61500D7A9}" destId="{8E50B0F8-BD19-1343-8DD1-7758ED02554B}" srcOrd="0" destOrd="0" presId="urn:microsoft.com/office/officeart/2005/8/layout/pyramid4"/>
    <dgm:cxn modelId="{51C8ECEB-C861-43D2-8252-9CF07E384059}" type="presOf" srcId="{A2133739-58CC-5D45-88D0-0B85518225FD}" destId="{D89831E2-8F66-044A-8A21-10BA8F9799CB}" srcOrd="0" destOrd="0" presId="urn:microsoft.com/office/officeart/2005/8/layout/pyramid4"/>
    <dgm:cxn modelId="{BFD4D0D2-34D0-41AF-BC45-07BB46436EFC}"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FED99C82-1AB9-41B1-8027-5E83CADE4C7C}" type="presParOf" srcId="{8E50B0F8-BD19-1343-8DD1-7758ED02554B}" destId="{8CB75068-601B-7B46-AE0F-1D9DC79E16E0}" srcOrd="0" destOrd="0" presId="urn:microsoft.com/office/officeart/2005/8/layout/pyramid4"/>
    <dgm:cxn modelId="{36F482CC-5F20-4355-8C47-E7652D336E78}" type="presParOf" srcId="{8E50B0F8-BD19-1343-8DD1-7758ED02554B}" destId="{D89831E2-8F66-044A-8A21-10BA8F9799CB}" srcOrd="1" destOrd="0" presId="urn:microsoft.com/office/officeart/2005/8/layout/pyramid4"/>
    <dgm:cxn modelId="{10E35BA0-1FBB-404B-8D36-FBA5FAD524C6}" type="presParOf" srcId="{8E50B0F8-BD19-1343-8DD1-7758ED02554B}" destId="{BAD5D478-11BA-D045-A5CB-CADEDE07340F}" srcOrd="2" destOrd="0" presId="urn:microsoft.com/office/officeart/2005/8/layout/pyramid4"/>
    <dgm:cxn modelId="{EF2CDC09-D669-47CB-A181-01A13461C01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00893A7B-1E2F-4221-8CE9-94F1D9EF33E1}" type="presOf" srcId="{AA2FB89F-C470-B44E-AC59-C9FA0E2D15F2}" destId="{106543B8-F3ED-2744-81A5-AD42C44AB69E}" srcOrd="0" destOrd="0" presId="urn:microsoft.com/office/officeart/2005/8/layout/pyramid4"/>
    <dgm:cxn modelId="{AA879BFB-C2D5-4D9D-AB4E-A1A6C901AFD2}"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E89F771D-92F1-42AA-9E5D-0CAB2C2AB76A}" type="presOf" srcId="{678488E9-F429-764A-BCB8-15B61500D7A9}" destId="{8E50B0F8-BD19-1343-8DD1-7758ED02554B}" srcOrd="0" destOrd="0" presId="urn:microsoft.com/office/officeart/2005/8/layout/pyramid4"/>
    <dgm:cxn modelId="{7316EE60-8C2F-41E3-8F0C-3C90F058F0C1}" type="presOf" srcId="{80187C9A-FEFD-434B-8FAC-5F0A0D851023}" destId="{8CB75068-601B-7B46-AE0F-1D9DC79E16E0}" srcOrd="0" destOrd="0" presId="urn:microsoft.com/office/officeart/2005/8/layout/pyramid4"/>
    <dgm:cxn modelId="{B7359905-DBB2-4092-BAFB-3C6BCB5ED487}" type="presOf" srcId="{A2133739-58CC-5D45-88D0-0B85518225FD}" destId="{D89831E2-8F66-044A-8A21-10BA8F9799CB}"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8193D9FF-0273-45F8-A899-8C6FCC8C0F19}" type="presParOf" srcId="{8E50B0F8-BD19-1343-8DD1-7758ED02554B}" destId="{8CB75068-601B-7B46-AE0F-1D9DC79E16E0}" srcOrd="0" destOrd="0" presId="urn:microsoft.com/office/officeart/2005/8/layout/pyramid4"/>
    <dgm:cxn modelId="{C0056F81-013C-4427-8AC5-8F684D84E77E}" type="presParOf" srcId="{8E50B0F8-BD19-1343-8DD1-7758ED02554B}" destId="{D89831E2-8F66-044A-8A21-10BA8F9799CB}" srcOrd="1" destOrd="0" presId="urn:microsoft.com/office/officeart/2005/8/layout/pyramid4"/>
    <dgm:cxn modelId="{6E011D20-C688-43B2-B142-34B592AD62DA}" type="presParOf" srcId="{8E50B0F8-BD19-1343-8DD1-7758ED02554B}" destId="{BAD5D478-11BA-D045-A5CB-CADEDE07340F}" srcOrd="2" destOrd="0" presId="urn:microsoft.com/office/officeart/2005/8/layout/pyramid4"/>
    <dgm:cxn modelId="{8FBBED67-EB74-4197-9D6F-9FBBC2B293A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260562" y="1314450"/>
        <a:ext cx="2139281" cy="131445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4083" y="3943350"/>
        <a:ext cx="2112886" cy="131445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3260562" y="2628900"/>
        <a:ext cx="2139281" cy="131445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5413053" y="3943350"/>
        <a:ext cx="2139281" cy="13144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260562" y="1314450"/>
        <a:ext cx="2139281" cy="131445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4083" y="3943350"/>
        <a:ext cx="2112886" cy="131445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3260562" y="2628900"/>
        <a:ext cx="2139281" cy="131445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5413053" y="3943350"/>
        <a:ext cx="2139281" cy="13144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85261" y="2539604"/>
        <a:ext cx="1377743" cy="8465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85261" y="2539604"/>
        <a:ext cx="1377743" cy="8465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85261" y="2539604"/>
        <a:ext cx="1377743" cy="846534"/>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6.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extLst>
      <p:ext uri="{BB962C8B-B14F-4D97-AF65-F5344CB8AC3E}">
        <p14:creationId xmlns:p14="http://schemas.microsoft.com/office/powerpoint/2010/main" val="2396970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9/9/13</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extLst>
      <p:ext uri="{BB962C8B-B14F-4D97-AF65-F5344CB8AC3E}">
        <p14:creationId xmlns:p14="http://schemas.microsoft.com/office/powerpoint/2010/main" val="1469452823"/>
      </p:ext>
    </p:extLst>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operationsroom.wordpress.com/2009/11/23/fashionable-rent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operationsroom.wordpress.com/2010/01/17/renting-textbook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 Id="rId3" Type="http://schemas.openxmlformats.org/officeDocument/2006/relationships/hyperlink" Target="http://operationsroom.wordpress.com/2011/01/03/automated-sushi/"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 Id="rId3" Type="http://schemas.openxmlformats.org/officeDocument/2006/relationships/hyperlink" Target="http://www.nytimes.com/2010/12/31/business/global/31sushi.html?_r=1&amp;pagewanted=print"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9/9/13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9/9/13</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10</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9/9/13</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14</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second representation of VCAP</a:t>
            </a:r>
          </a:p>
          <a:p>
            <a:pPr lvl="1"/>
            <a:r>
              <a:rPr lang="en-US" dirty="0" smtClean="0"/>
              <a:t>First one is nice b/c of the * (you need both C and “A OR P”—heavy assets or heavy in activities)</a:t>
            </a:r>
          </a:p>
          <a:p>
            <a:pPr lvl="1"/>
            <a:r>
              <a:rPr lang="en-US" dirty="0" smtClean="0"/>
              <a:t>Here we’re building the pyramid to set us up for the detailed decisions</a:t>
            </a:r>
          </a:p>
          <a:p>
            <a:pPr lvl="2"/>
            <a:r>
              <a:rPr lang="en-US" dirty="0" smtClean="0"/>
              <a:t>AND: we turn it into a dynamic framework by including: improvement and innovation</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9/9/13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9/9/13</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9/9/13</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9/9/13</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2</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9/9/13</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9/9/13</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21</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22</a:t>
            </a:fld>
            <a:endParaRPr lang="en-US" dirty="0"/>
          </a:p>
        </p:txBody>
      </p:sp>
      <p:sp>
        <p:nvSpPr>
          <p:cNvPr id="12" name="Rectangle 3"/>
          <p:cNvSpPr>
            <a:spLocks noGrp="1" noChangeArrowheads="1"/>
          </p:cNvSpPr>
          <p:nvPr>
            <p:ph type="body" idx="3"/>
          </p:nvPr>
        </p:nvSpPr>
        <p:spPr>
          <a:xfrm>
            <a:off x="289893" y="3379112"/>
            <a:ext cx="6735417" cy="5800725"/>
          </a:xfrm>
          <a:noFill/>
          <a:ln/>
        </p:spPr>
        <p:txBody>
          <a:bodyPr/>
          <a:lstStyle/>
          <a:p>
            <a:r>
              <a:rPr lang="en-US" sz="1000" dirty="0" smtClean="0"/>
              <a:t>How would you describe the operations strategy of a Swiss watch maker in the late 1970s?  How does it contrast with that of Japan’s Seiko? </a:t>
            </a:r>
            <a:r>
              <a:rPr lang="en-US" sz="1000" dirty="0" smtClean="0">
                <a:solidFill>
                  <a:srgbClr val="FF3300"/>
                </a:solidFill>
              </a:rPr>
              <a:t>Let’s put it in the context of our framework by applying the three perspectives of operations and describing how they configured the operational system (8 drivers):</a:t>
            </a:r>
          </a:p>
          <a:p>
            <a:pPr lvl="1"/>
            <a:r>
              <a:rPr lang="en-US" sz="1000" i="1" dirty="0" smtClean="0">
                <a:solidFill>
                  <a:srgbClr val="FF3300"/>
                </a:solidFill>
              </a:rPr>
              <a:t>Joe: how would you describe the Swiss value prop &amp; industry position?</a:t>
            </a:r>
            <a:endParaRPr lang="en-US" sz="1000" dirty="0" smtClean="0">
              <a:solidFill>
                <a:srgbClr val="FF3300"/>
              </a:solidFill>
            </a:endParaRPr>
          </a:p>
          <a:p>
            <a:r>
              <a:rPr lang="en-US" sz="1000" dirty="0" smtClean="0"/>
              <a:t>Competency view and connection to competitive strategy: </a:t>
            </a:r>
          </a:p>
          <a:p>
            <a:pPr lvl="1"/>
            <a:r>
              <a:rPr lang="en-US" sz="1000" dirty="0" smtClean="0"/>
              <a:t>Wedding cake: Competitive position increasingly towards high-end Quality and price; </a:t>
            </a:r>
          </a:p>
          <a:p>
            <a:pPr lvl="2">
              <a:buFontTx/>
              <a:buChar char="-"/>
            </a:pPr>
            <a:r>
              <a:rPr lang="en-US" sz="900" dirty="0" smtClean="0"/>
              <a:t>this is a retreat: “world market share drops from 43% to 15%.”</a:t>
            </a:r>
          </a:p>
          <a:p>
            <a:pPr lvl="2">
              <a:buFontTx/>
              <a:buChar char="-"/>
            </a:pPr>
            <a:r>
              <a:rPr lang="en-US" sz="900" dirty="0" smtClean="0"/>
              <a:t>What does Quality mean here? (luxury, exclusivity, durability; in contrast to reliability, precision)</a:t>
            </a:r>
          </a:p>
          <a:p>
            <a:pPr lvl="1">
              <a:buFontTx/>
              <a:buChar char="-"/>
            </a:pPr>
            <a:r>
              <a:rPr lang="en-US" sz="1000" dirty="0" smtClean="0"/>
              <a:t>Increasing low-cost competition from Japan and Hong-Kong</a:t>
            </a:r>
          </a:p>
          <a:p>
            <a:pPr lvl="1">
              <a:buFontTx/>
              <a:buChar char="-"/>
            </a:pPr>
            <a:r>
              <a:rPr lang="en-US" sz="1000" dirty="0" smtClean="0"/>
              <a:t>Environment: rising prosperity: market grows rapidly!</a:t>
            </a:r>
          </a:p>
          <a:p>
            <a:pPr lvl="1">
              <a:buFontTx/>
              <a:buChar char="-"/>
            </a:pPr>
            <a:r>
              <a:rPr lang="en-US" sz="1000" dirty="0" smtClean="0"/>
              <a:t>Show position in Q-p space  &gt;&gt; They probably have different operations strategies! </a:t>
            </a:r>
          </a:p>
          <a:p>
            <a:pPr lvl="1">
              <a:buFontTx/>
              <a:buChar char="-"/>
            </a:pPr>
            <a:r>
              <a:rPr lang="en-US" sz="1000" i="1" dirty="0" smtClean="0">
                <a:solidFill>
                  <a:srgbClr val="FF3300"/>
                </a:solidFill>
              </a:rPr>
              <a:t>Jim: how would you describe their resource and process views?</a:t>
            </a:r>
            <a:endParaRPr lang="en-US" sz="1000" dirty="0" smtClean="0">
              <a:solidFill>
                <a:srgbClr val="FF3300"/>
              </a:solidFill>
            </a:endParaRPr>
          </a:p>
          <a:p>
            <a:r>
              <a:rPr lang="en-US" sz="1000" dirty="0" smtClean="0"/>
              <a:t>Resource view:</a:t>
            </a:r>
          </a:p>
          <a:p>
            <a:pPr lvl="1"/>
            <a:r>
              <a:rPr lang="en-US" sz="1000" dirty="0" smtClean="0"/>
              <a:t>Size: small capacity (1600 companies = cottage industry) + contracting</a:t>
            </a:r>
          </a:p>
          <a:p>
            <a:pPr lvl="1"/>
            <a:r>
              <a:rPr lang="en-US" sz="1000" dirty="0" smtClean="0"/>
              <a:t>Type: manual, flexible, predominantly highly-skilled labor (craftsmen)</a:t>
            </a:r>
          </a:p>
          <a:p>
            <a:pPr lvl="1"/>
            <a:r>
              <a:rPr lang="en-US" sz="1000" dirty="0" smtClean="0"/>
              <a:t>Location and network structure: dispersed, cottage industry</a:t>
            </a:r>
          </a:p>
          <a:p>
            <a:r>
              <a:rPr lang="en-US" sz="1000" dirty="0" smtClean="0"/>
              <a:t>Process view:</a:t>
            </a:r>
          </a:p>
          <a:p>
            <a:pPr lvl="1"/>
            <a:r>
              <a:rPr lang="en-US" sz="1000" dirty="0" smtClean="0"/>
              <a:t>Sourcing &amp; Customers: Not controlled/managed, not VI. Buyer relationships: sell to fragmented small jewelers.</a:t>
            </a:r>
          </a:p>
          <a:p>
            <a:pPr lvl="1"/>
            <a:r>
              <a:rPr lang="en-US" sz="1000" dirty="0" smtClean="0"/>
              <a:t>Technology: </a:t>
            </a:r>
          </a:p>
          <a:p>
            <a:pPr lvl="2"/>
            <a:r>
              <a:rPr lang="en-US" sz="900" dirty="0" smtClean="0"/>
              <a:t>Process: manual: cost = 60% labor, 20% materials, 20% OH; library-style environment with microscopes (no division of labor). Seiko: wages 1/10</a:t>
            </a:r>
            <a:r>
              <a:rPr lang="en-US" sz="900" baseline="30000" dirty="0" smtClean="0"/>
              <a:t>th</a:t>
            </a:r>
            <a:r>
              <a:rPr lang="en-US" sz="900" dirty="0" smtClean="0"/>
              <a:t>, and labor reduced to 35% through standardization &amp; automation. This is big!</a:t>
            </a:r>
          </a:p>
          <a:p>
            <a:pPr lvl="2"/>
            <a:r>
              <a:rPr lang="en-US" sz="900" dirty="0" smtClean="0"/>
              <a:t>Product: exterior (case, dial, hands) and interior movement, which contains about 200 unique parts driven by spring.</a:t>
            </a:r>
          </a:p>
          <a:p>
            <a:pPr lvl="1"/>
            <a:r>
              <a:rPr lang="en-US" sz="1000" dirty="0" smtClean="0"/>
              <a:t>Improvement (no data but “catch up”)  and Innovation: </a:t>
            </a:r>
          </a:p>
          <a:p>
            <a:pPr lvl="2"/>
            <a:r>
              <a:rPr lang="en-US" sz="900" dirty="0" smtClean="0"/>
              <a:t>Exists: electric (1957 Hamilton Watch Co); electronic tuning fork 1960 (</a:t>
            </a:r>
            <a:r>
              <a:rPr lang="en-US" sz="900" dirty="0" err="1" smtClean="0"/>
              <a:t>Bulova</a:t>
            </a:r>
            <a:r>
              <a:rPr lang="en-US" sz="900" dirty="0" smtClean="0"/>
              <a:t>); quartz oscillator (1967 CEH)</a:t>
            </a:r>
          </a:p>
          <a:p>
            <a:pPr lvl="2"/>
            <a:r>
              <a:rPr lang="en-US" sz="900" dirty="0" smtClean="0"/>
              <a:t>But not implemented; rather improve traditional mechanical tech to “catch up with </a:t>
            </a:r>
            <a:r>
              <a:rPr lang="en-US" sz="900" dirty="0" err="1" smtClean="0"/>
              <a:t>Bulova</a:t>
            </a:r>
            <a:r>
              <a:rPr lang="en-US" sz="900" dirty="0" smtClean="0"/>
              <a:t>.”</a:t>
            </a:r>
          </a:p>
          <a:p>
            <a:r>
              <a:rPr lang="en-US" sz="1000" dirty="0" smtClean="0"/>
              <a:t>Remark: the issue here is NOT changing customer needs, rather it’s a story of a focused low-cost resource &amp; process and fast-learning competitor against a high-variety, high-quality expensive “traditional and static” firm.</a:t>
            </a:r>
          </a:p>
          <a:p>
            <a:pPr lvl="1"/>
            <a:r>
              <a:rPr lang="en-US" sz="1000" dirty="0" smtClean="0"/>
              <a:t>Draw the triangle: base = large market, going upscale becomes really tiny.  This is similar to the position Porsche found itself in in early 1990s.</a:t>
            </a:r>
          </a:p>
        </p:txBody>
      </p:sp>
      <p:grpSp>
        <p:nvGrpSpPr>
          <p:cNvPr id="13" name="Group 4"/>
          <p:cNvGrpSpPr>
            <a:grpSpLocks/>
          </p:cNvGrpSpPr>
          <p:nvPr/>
        </p:nvGrpSpPr>
        <p:grpSpPr bwMode="auto">
          <a:xfrm>
            <a:off x="2888466" y="8690400"/>
            <a:ext cx="1603648" cy="692805"/>
            <a:chOff x="2894" y="3296"/>
            <a:chExt cx="1484" cy="1036"/>
          </a:xfrm>
        </p:grpSpPr>
        <p:sp>
          <p:nvSpPr>
            <p:cNvPr id="14" name="AutoShape 5"/>
            <p:cNvSpPr>
              <a:spLocks noChangeArrowheads="1"/>
            </p:cNvSpPr>
            <p:nvPr/>
          </p:nvSpPr>
          <p:spPr bwMode="auto">
            <a:xfrm>
              <a:off x="2894" y="3296"/>
              <a:ext cx="354" cy="1036"/>
            </a:xfrm>
            <a:prstGeom prst="triangle">
              <a:avLst>
                <a:gd name="adj" fmla="val 50000"/>
              </a:avLst>
            </a:prstGeom>
            <a:solidFill>
              <a:schemeClr val="accent1"/>
            </a:solidFill>
            <a:ln w="9525" algn="ctr">
              <a:solidFill>
                <a:schemeClr val="tx1"/>
              </a:solidFill>
              <a:miter lim="800000"/>
              <a:headEnd/>
              <a:tailEnd/>
            </a:ln>
          </p:spPr>
          <p:txBody>
            <a:bodyPr wrap="none" anchor="ctr">
              <a:spAutoFit/>
            </a:bodyPr>
            <a:lstStyle/>
            <a:p>
              <a:endParaRPr lang="en-US"/>
            </a:p>
          </p:txBody>
        </p:sp>
        <p:sp>
          <p:nvSpPr>
            <p:cNvPr id="15" name="Line 6"/>
            <p:cNvSpPr>
              <a:spLocks noChangeShapeType="1"/>
            </p:cNvSpPr>
            <p:nvPr/>
          </p:nvSpPr>
          <p:spPr bwMode="auto">
            <a:xfrm flipV="1">
              <a:off x="3506" y="3296"/>
              <a:ext cx="0" cy="319"/>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16" name="Text Box 7"/>
            <p:cNvSpPr txBox="1">
              <a:spLocks noChangeArrowheads="1"/>
            </p:cNvSpPr>
            <p:nvPr/>
          </p:nvSpPr>
          <p:spPr bwMode="auto">
            <a:xfrm>
              <a:off x="3547" y="3402"/>
              <a:ext cx="503"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Swiss</a:t>
              </a:r>
            </a:p>
          </p:txBody>
        </p:sp>
        <p:sp>
          <p:nvSpPr>
            <p:cNvPr id="17" name="Arc 8"/>
            <p:cNvSpPr>
              <a:spLocks/>
            </p:cNvSpPr>
            <p:nvPr/>
          </p:nvSpPr>
          <p:spPr bwMode="auto">
            <a:xfrm flipH="1" flipV="1">
              <a:off x="3603" y="3756"/>
              <a:ext cx="171" cy="50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p:spPr>
          <p:txBody>
            <a:bodyPr wrap="none" anchor="ctr">
              <a:spAutoFit/>
            </a:bodyPr>
            <a:lstStyle/>
            <a:p>
              <a:endParaRPr lang="en-US"/>
            </a:p>
          </p:txBody>
        </p:sp>
        <p:sp>
          <p:nvSpPr>
            <p:cNvPr id="18" name="Text Box 9"/>
            <p:cNvSpPr txBox="1">
              <a:spLocks noChangeArrowheads="1"/>
            </p:cNvSpPr>
            <p:nvPr/>
          </p:nvSpPr>
          <p:spPr bwMode="auto">
            <a:xfrm>
              <a:off x="3698" y="3751"/>
              <a:ext cx="680"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Japanese</a:t>
              </a:r>
            </a:p>
          </p:txBody>
        </p:sp>
      </p:grpSp>
      <p:sp>
        <p:nvSpPr>
          <p:cNvPr id="19" name="Rectangle 10"/>
          <p:cNvSpPr>
            <a:spLocks noChangeAspect="1" noChangeArrowheads="1"/>
          </p:cNvSpPr>
          <p:nvPr/>
        </p:nvSpPr>
        <p:spPr bwMode="auto">
          <a:xfrm>
            <a:off x="5517875" y="4859059"/>
            <a:ext cx="1724439" cy="304956"/>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$75, 450M units, 90%</a:t>
            </a:r>
          </a:p>
        </p:txBody>
      </p:sp>
      <p:sp>
        <p:nvSpPr>
          <p:cNvPr id="20" name="Rectangle 11"/>
          <p:cNvSpPr>
            <a:spLocks noChangeAspect="1" noChangeArrowheads="1"/>
          </p:cNvSpPr>
          <p:nvPr/>
        </p:nvSpPr>
        <p:spPr bwMode="auto">
          <a:xfrm>
            <a:off x="6071153" y="4547544"/>
            <a:ext cx="644386"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$450, 42M units, 8.4%</a:t>
            </a:r>
          </a:p>
        </p:txBody>
      </p:sp>
      <p:sp>
        <p:nvSpPr>
          <p:cNvPr id="21" name="Rectangle 12"/>
          <p:cNvSpPr>
            <a:spLocks noChangeAspect="1" noChangeArrowheads="1"/>
          </p:cNvSpPr>
          <p:nvPr/>
        </p:nvSpPr>
        <p:spPr bwMode="auto">
          <a:xfrm>
            <a:off x="6324600" y="4242588"/>
            <a:ext cx="135835"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&gt; $450, 8M units, 1.6%</a:t>
            </a:r>
          </a:p>
        </p:txBody>
      </p:sp>
      <p:sp>
        <p:nvSpPr>
          <p:cNvPr id="22" name="Line 13"/>
          <p:cNvSpPr>
            <a:spLocks noChangeShapeType="1"/>
          </p:cNvSpPr>
          <p:nvPr/>
        </p:nvSpPr>
        <p:spPr bwMode="auto">
          <a:xfrm>
            <a:off x="5670275" y="5973952"/>
            <a:ext cx="140307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a:p>
        </p:txBody>
      </p:sp>
      <p:sp>
        <p:nvSpPr>
          <p:cNvPr id="23" name="Line 14"/>
          <p:cNvSpPr>
            <a:spLocks noChangeShapeType="1"/>
          </p:cNvSpPr>
          <p:nvPr/>
        </p:nvSpPr>
        <p:spPr bwMode="auto">
          <a:xfrm flipV="1">
            <a:off x="5670274" y="5313213"/>
            <a:ext cx="0" cy="660739"/>
          </a:xfrm>
          <a:prstGeom prst="line">
            <a:avLst/>
          </a:prstGeom>
          <a:noFill/>
          <a:ln w="9525">
            <a:solidFill>
              <a:schemeClr val="tx1"/>
            </a:solidFill>
            <a:round/>
            <a:headEnd/>
            <a:tailEnd type="triangle" w="med" len="med"/>
          </a:ln>
        </p:spPr>
        <p:txBody>
          <a:bodyPr lIns="91427" tIns="45714" rIns="91427" bIns="45714">
            <a:spAutoFit/>
          </a:bodyPr>
          <a:lstStyle/>
          <a:p>
            <a:endParaRPr lang="en-US"/>
          </a:p>
        </p:txBody>
      </p:sp>
      <p:sp>
        <p:nvSpPr>
          <p:cNvPr id="24" name="Text Box 15"/>
          <p:cNvSpPr txBox="1">
            <a:spLocks noChangeArrowheads="1"/>
          </p:cNvSpPr>
          <p:nvPr/>
        </p:nvSpPr>
        <p:spPr bwMode="auto">
          <a:xfrm>
            <a:off x="6594614" y="6008382"/>
            <a:ext cx="634447" cy="345945"/>
          </a:xfrm>
          <a:prstGeom prst="rect">
            <a:avLst/>
          </a:prstGeom>
          <a:noFill/>
          <a:ln w="9525" algn="ctr">
            <a:noFill/>
            <a:prstDash val="dash"/>
            <a:miter lim="800000"/>
            <a:headEnd/>
            <a:tailEnd/>
          </a:ln>
        </p:spPr>
        <p:txBody>
          <a:bodyPr wrap="none" lIns="91427" tIns="45714" rIns="91427" bIns="45714">
            <a:spAutoFit/>
          </a:bodyPr>
          <a:lstStyle/>
          <a:p>
            <a:r>
              <a:rPr lang="en-US" sz="800" dirty="0"/>
              <a:t>Cost</a:t>
            </a:r>
          </a:p>
          <a:p>
            <a:r>
              <a:rPr lang="en-US" sz="800" dirty="0"/>
              <a:t>efficiency</a:t>
            </a:r>
          </a:p>
        </p:txBody>
      </p:sp>
      <p:sp>
        <p:nvSpPr>
          <p:cNvPr id="25" name="Text Box 16"/>
          <p:cNvSpPr txBox="1">
            <a:spLocks noChangeArrowheads="1"/>
          </p:cNvSpPr>
          <p:nvPr/>
        </p:nvSpPr>
        <p:spPr bwMode="auto">
          <a:xfrm>
            <a:off x="5368787" y="5239434"/>
            <a:ext cx="270013" cy="219700"/>
          </a:xfrm>
          <a:prstGeom prst="rect">
            <a:avLst/>
          </a:prstGeom>
          <a:noFill/>
          <a:ln w="9525" algn="ctr">
            <a:noFill/>
            <a:prstDash val="dash"/>
            <a:miter lim="800000"/>
            <a:headEnd/>
            <a:tailEnd/>
          </a:ln>
        </p:spPr>
        <p:txBody>
          <a:bodyPr wrap="none" lIns="91427" tIns="45714" rIns="91427" bIns="45714">
            <a:spAutoFit/>
          </a:bodyPr>
          <a:lstStyle/>
          <a:p>
            <a:r>
              <a:rPr lang="en-US" sz="800" dirty="0"/>
              <a:t>Q</a:t>
            </a:r>
          </a:p>
        </p:txBody>
      </p:sp>
      <p:sp>
        <p:nvSpPr>
          <p:cNvPr id="26" name="Oval 17"/>
          <p:cNvSpPr>
            <a:spLocks noChangeArrowheads="1"/>
          </p:cNvSpPr>
          <p:nvPr/>
        </p:nvSpPr>
        <p:spPr bwMode="auto">
          <a:xfrm>
            <a:off x="5744818" y="5290259"/>
            <a:ext cx="627822"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err="1"/>
              <a:t>swiss</a:t>
            </a:r>
            <a:endParaRPr lang="en-US" sz="800" dirty="0"/>
          </a:p>
        </p:txBody>
      </p:sp>
      <p:sp>
        <p:nvSpPr>
          <p:cNvPr id="27" name="Oval 18"/>
          <p:cNvSpPr>
            <a:spLocks noChangeArrowheads="1"/>
          </p:cNvSpPr>
          <p:nvPr/>
        </p:nvSpPr>
        <p:spPr bwMode="auto">
          <a:xfrm>
            <a:off x="6521727" y="5632925"/>
            <a:ext cx="639417"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a:t>Seiko</a:t>
            </a:r>
          </a:p>
        </p:txBody>
      </p:sp>
      <p:sp>
        <p:nvSpPr>
          <p:cNvPr id="28" name="Line 19"/>
          <p:cNvSpPr>
            <a:spLocks noChangeShapeType="1"/>
          </p:cNvSpPr>
          <p:nvPr/>
        </p:nvSpPr>
        <p:spPr bwMode="auto">
          <a:xfrm flipH="1" flipV="1">
            <a:off x="5746475" y="5186969"/>
            <a:ext cx="76200" cy="145919"/>
          </a:xfrm>
          <a:prstGeom prst="line">
            <a:avLst/>
          </a:prstGeom>
          <a:noFill/>
          <a:ln w="9525">
            <a:solidFill>
              <a:schemeClr val="tx1"/>
            </a:solidFill>
            <a:round/>
            <a:headEnd/>
            <a:tailEnd type="arrow" w="med" len="med"/>
          </a:ln>
        </p:spPr>
        <p:txBody>
          <a:bodyPr wrap="none" lIns="91427" tIns="45714" rIns="91427" bIns="45714">
            <a:spAutoFit/>
          </a:bodyPr>
          <a:lstStyle/>
          <a:p>
            <a:endParaRPr lang="en-US"/>
          </a:p>
        </p:txBody>
      </p:sp>
      <p:sp>
        <p:nvSpPr>
          <p:cNvPr id="29" name="Line 20"/>
          <p:cNvSpPr>
            <a:spLocks noChangeShapeType="1"/>
          </p:cNvSpPr>
          <p:nvPr/>
        </p:nvSpPr>
        <p:spPr bwMode="auto">
          <a:xfrm flipH="1" flipV="1">
            <a:off x="6331226" y="5624728"/>
            <a:ext cx="203753" cy="108210"/>
          </a:xfrm>
          <a:prstGeom prst="line">
            <a:avLst/>
          </a:prstGeom>
          <a:noFill/>
          <a:ln w="9525">
            <a:solidFill>
              <a:schemeClr val="tx1"/>
            </a:solidFill>
            <a:round/>
            <a:headEnd/>
            <a:tailEnd type="arrow" w="med" len="med"/>
          </a:ln>
        </p:spPr>
        <p:txBody>
          <a:bodyPr lIns="91427" tIns="45714" rIns="91427" bIns="45714">
            <a:sp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9/9/13</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23</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9/9/13</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24</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9/9/13</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solidFill>
                  <a:prstClr val="black"/>
                </a:solidFill>
              </a:rPr>
              <a:pPr>
                <a:defRPr/>
              </a:pPr>
              <a:t>9/9/13</a:t>
            </a:fld>
            <a:endParaRPr lang="en-US" smtClean="0">
              <a:solidFill>
                <a:prstClr val="black"/>
              </a:solidFill>
            </a:endParaRPr>
          </a:p>
        </p:txBody>
      </p:sp>
      <p:sp>
        <p:nvSpPr>
          <p:cNvPr id="76804"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solidFill>
                  <a:prstClr val="black"/>
                </a:solidFill>
              </a:rPr>
              <a:pPr>
                <a:defRPr/>
              </a:pPr>
              <a:t>26</a:t>
            </a:fld>
            <a:endParaRPr lang="en-US" smtClean="0">
              <a:solidFill>
                <a:prstClr val="black"/>
              </a:solidFill>
            </a:endParaRPr>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2"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solidFill>
                  <a:prstClr val="black"/>
                </a:solidFill>
              </a:endParaRPr>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solidFill>
                  <a:prstClr val="black"/>
                </a:solidFill>
              </a:endParaRPr>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solidFill>
                    <a:prstClr val="black"/>
                  </a:solidFill>
                </a:rPr>
                <a:t>Q</a:t>
              </a:r>
            </a:p>
          </p:txBody>
        </p:sp>
      </p:gr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3731" name="Rectangle 3"/>
          <p:cNvSpPr>
            <a:spLocks noGrp="1" noChangeArrowheads="1"/>
          </p:cNvSpPr>
          <p:nvPr>
            <p:ph type="dt" sz="quarter" idx="1"/>
          </p:nvPr>
        </p:nvSpPr>
        <p:spPr/>
        <p:txBody>
          <a:bodyPr/>
          <a:lstStyle/>
          <a:p>
            <a:pPr>
              <a:defRPr/>
            </a:pPr>
            <a:fld id="{DC5435A0-5E73-491E-968D-A4DB6962D1BC}" type="datetime1">
              <a:rPr lang="en-US" smtClean="0"/>
              <a:pPr>
                <a:defRPr/>
              </a:pPr>
              <a:t>9/9/13</a:t>
            </a:fld>
            <a:endParaRPr lang="en-US" smtClean="0"/>
          </a:p>
        </p:txBody>
      </p:sp>
      <p:sp>
        <p:nvSpPr>
          <p:cNvPr id="73732" name="Rectangle 6"/>
          <p:cNvSpPr>
            <a:spLocks noGrp="1" noChangeArrowheads="1"/>
          </p:cNvSpPr>
          <p:nvPr>
            <p:ph type="ftr" sz="quarter" idx="4"/>
          </p:nvPr>
        </p:nvSpPr>
        <p:spPr/>
        <p:txBody>
          <a:bodyPr/>
          <a:lstStyle/>
          <a:p>
            <a:pPr>
              <a:defRPr/>
            </a:pPr>
            <a:r>
              <a:rPr lang="en-US" smtClean="0"/>
              <a:t>© Van Mieghem</a:t>
            </a:r>
          </a:p>
        </p:txBody>
      </p:sp>
      <p:sp>
        <p:nvSpPr>
          <p:cNvPr id="73733" name="Rectangle 7"/>
          <p:cNvSpPr>
            <a:spLocks noGrp="1" noChangeArrowheads="1"/>
          </p:cNvSpPr>
          <p:nvPr>
            <p:ph type="sldNum" sz="quarter" idx="5"/>
          </p:nvPr>
        </p:nvSpPr>
        <p:spPr/>
        <p:txBody>
          <a:bodyPr/>
          <a:lstStyle/>
          <a:p>
            <a:pPr>
              <a:defRPr/>
            </a:pPr>
            <a:fld id="{21A66DB7-40A3-45E5-9A6A-FB3D8575C354}" type="slidenum">
              <a:rPr lang="en-US" smtClean="0"/>
              <a:pPr>
                <a:defRPr/>
              </a:pPr>
              <a:t>27</a:t>
            </a:fld>
            <a:endParaRPr lang="en-US" smtClean="0"/>
          </a:p>
        </p:txBody>
      </p:sp>
      <p:sp>
        <p:nvSpPr>
          <p:cNvPr id="82950" name="Rectangle 2"/>
          <p:cNvSpPr>
            <a:spLocks noGrp="1" noRot="1" noChangeAspect="1" noChangeArrowheads="1" noTextEdit="1"/>
          </p:cNvSpPr>
          <p:nvPr>
            <p:ph type="sldImg"/>
          </p:nvPr>
        </p:nvSpPr>
        <p:spPr>
          <a:xfrm>
            <a:off x="1546225" y="323850"/>
            <a:ext cx="4221163" cy="3165475"/>
          </a:xfrm>
          <a:ln/>
        </p:spPr>
      </p:sp>
      <p:sp>
        <p:nvSpPr>
          <p:cNvPr id="82951" name="Rectangle 3"/>
          <p:cNvSpPr>
            <a:spLocks noGrp="1" noChangeArrowheads="1"/>
          </p:cNvSpPr>
          <p:nvPr>
            <p:ph type="body" idx="1"/>
          </p:nvPr>
        </p:nvSpPr>
        <p:spPr>
          <a:xfrm>
            <a:off x="289892" y="3485682"/>
            <a:ext cx="7025308" cy="5656445"/>
          </a:xfrm>
          <a:noFill/>
          <a:ln/>
        </p:spPr>
        <p:txBody>
          <a:bodyPr/>
          <a:lstStyle/>
          <a:p>
            <a:r>
              <a:rPr lang="en-US" dirty="0" smtClean="0"/>
              <a:t>First handout Swiss Watch II, ask them what changed, then hand out this slide and use it to summarize what he did.</a:t>
            </a:r>
          </a:p>
          <a:p>
            <a:pPr lvl="1"/>
            <a:r>
              <a:rPr lang="en-US" dirty="0" smtClean="0"/>
              <a:t>One way to represent this is to build up the 3D diagram (see next slide) on the BB</a:t>
            </a:r>
          </a:p>
          <a:p>
            <a:pPr marL="1142819" lvl="2" indent="-227246"/>
            <a:r>
              <a:rPr lang="en-US" dirty="0" smtClean="0"/>
              <a:t>Start with Q-c 2D: how can we improve cost while keeping Q pretty constant?</a:t>
            </a:r>
          </a:p>
          <a:p>
            <a:pPr marL="1598960" lvl="3" indent="-227246"/>
            <a:r>
              <a:rPr lang="en-US" dirty="0" smtClean="0"/>
              <a:t>Move the frontier out through new operational system</a:t>
            </a:r>
          </a:p>
          <a:p>
            <a:pPr marL="1598960" lvl="3" indent="-227246"/>
            <a:r>
              <a:rPr lang="en-US" dirty="0" smtClean="0"/>
              <a:t>Also introduce a third dimension: reduce flexibility to reduce cost while keeping Q constant.</a:t>
            </a:r>
          </a:p>
          <a:p>
            <a:pPr marL="1598960" lvl="3" indent="-227246"/>
            <a:r>
              <a:rPr lang="en-US" dirty="0" smtClean="0"/>
              <a:t>In reality, we have four (or more) competency dimensions that all have trade-offs—don’t limit yourself to a 2D map!</a:t>
            </a:r>
          </a:p>
          <a:p>
            <a:pPr lvl="1"/>
            <a:r>
              <a:rPr lang="en-US" dirty="0" smtClean="0"/>
              <a:t>This shows a turnaround that aligns marketing and ops </a:t>
            </a:r>
            <a:r>
              <a:rPr lang="en-US" dirty="0" err="1" smtClean="0"/>
              <a:t>strat</a:t>
            </a:r>
            <a:r>
              <a:rPr lang="en-US" dirty="0" smtClean="0"/>
              <a:t>: (show next clock slide)</a:t>
            </a:r>
          </a:p>
          <a:p>
            <a:pPr lvl="1"/>
            <a:r>
              <a:rPr lang="en-US" dirty="0" smtClean="0"/>
              <a:t>Why don’t they outsource chip mfg? (usual technology at that time was 5V; 1.5V was only available with Japanese rivals…)</a:t>
            </a:r>
          </a:p>
          <a:p>
            <a:endParaRPr lang="en-US" dirty="0" smtClean="0"/>
          </a:p>
          <a:p>
            <a:r>
              <a:rPr lang="en-US" dirty="0" smtClean="0"/>
              <a:t>This is an interesting mix of the Dell model (ATO) but with vertical domestic integration focused on fast fashion (Zara)</a:t>
            </a:r>
          </a:p>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7827" name="Rectangle 3"/>
          <p:cNvSpPr>
            <a:spLocks noGrp="1" noChangeArrowheads="1"/>
          </p:cNvSpPr>
          <p:nvPr>
            <p:ph type="dt" sz="quarter" idx="1"/>
          </p:nvPr>
        </p:nvSpPr>
        <p:spPr/>
        <p:txBody>
          <a:bodyPr/>
          <a:lstStyle/>
          <a:p>
            <a:pPr>
              <a:defRPr/>
            </a:pPr>
            <a:fld id="{32427144-DDC5-45D9-BEC3-548D8DCEB92A}" type="datetime1">
              <a:rPr lang="en-US" smtClean="0"/>
              <a:pPr>
                <a:defRPr/>
              </a:pPr>
              <a:t>9/9/13</a:t>
            </a:fld>
            <a:endParaRPr lang="en-US" smtClean="0"/>
          </a:p>
        </p:txBody>
      </p:sp>
      <p:sp>
        <p:nvSpPr>
          <p:cNvPr id="77828" name="Rectangle 6"/>
          <p:cNvSpPr>
            <a:spLocks noGrp="1" noChangeArrowheads="1"/>
          </p:cNvSpPr>
          <p:nvPr>
            <p:ph type="ftr" sz="quarter" idx="4"/>
          </p:nvPr>
        </p:nvSpPr>
        <p:spPr/>
        <p:txBody>
          <a:bodyPr/>
          <a:lstStyle/>
          <a:p>
            <a:pPr>
              <a:defRPr/>
            </a:pPr>
            <a:r>
              <a:rPr lang="en-US" smtClean="0"/>
              <a:t>© Van Mieghem</a:t>
            </a:r>
          </a:p>
        </p:txBody>
      </p:sp>
      <p:sp>
        <p:nvSpPr>
          <p:cNvPr id="77829" name="Rectangle 7"/>
          <p:cNvSpPr>
            <a:spLocks noGrp="1" noChangeArrowheads="1"/>
          </p:cNvSpPr>
          <p:nvPr>
            <p:ph type="sldNum" sz="quarter" idx="5"/>
          </p:nvPr>
        </p:nvSpPr>
        <p:spPr/>
        <p:txBody>
          <a:bodyPr/>
          <a:lstStyle/>
          <a:p>
            <a:pPr>
              <a:defRPr/>
            </a:pPr>
            <a:fld id="{ACF316C6-5FC1-445E-B0C2-F8DA5BA907A7}" type="slidenum">
              <a:rPr lang="en-US" smtClean="0"/>
              <a:pPr>
                <a:defRPr/>
              </a:pPr>
              <a:t>28</a:t>
            </a:fld>
            <a:endParaRPr lang="en-US" smtClean="0"/>
          </a:p>
        </p:txBody>
      </p:sp>
      <p:sp>
        <p:nvSpPr>
          <p:cNvPr id="87046" name="Rectangle 2"/>
          <p:cNvSpPr>
            <a:spLocks noGrp="1" noRot="1" noChangeAspect="1" noChangeArrowheads="1" noTextEdit="1"/>
          </p:cNvSpPr>
          <p:nvPr>
            <p:ph type="sldImg"/>
          </p:nvPr>
        </p:nvSpPr>
        <p:spPr>
          <a:xfrm>
            <a:off x="803275" y="73025"/>
            <a:ext cx="5875338" cy="4406900"/>
          </a:xfrm>
          <a:solidFill>
            <a:srgbClr val="FFFFFF"/>
          </a:solidFill>
          <a:ln/>
        </p:spPr>
      </p:sp>
      <p:sp>
        <p:nvSpPr>
          <p:cNvPr id="87047" name="Rectangle 3"/>
          <p:cNvSpPr>
            <a:spLocks noGrp="1" noChangeArrowheads="1"/>
          </p:cNvSpPr>
          <p:nvPr>
            <p:ph type="body" idx="1"/>
          </p:nvPr>
        </p:nvSpPr>
        <p:spPr>
          <a:xfrm>
            <a:off x="402535" y="4620249"/>
            <a:ext cx="6505160" cy="4723542"/>
          </a:xfrm>
          <a:solidFill>
            <a:srgbClr val="FFFFFF"/>
          </a:solidFill>
          <a:ln/>
        </p:spPr>
        <p:txBody>
          <a:bodyPr lIns="95933" tIns="47968" rIns="95933" bIns="47968"/>
          <a:lstStyle/>
          <a:p>
            <a:r>
              <a:rPr lang="en-US" dirty="0" smtClean="0"/>
              <a:t>Fill-up questions:</a:t>
            </a:r>
          </a:p>
          <a:p>
            <a:pPr lvl="1"/>
            <a:r>
              <a:rPr lang="en-US" i="1" dirty="0" smtClean="0"/>
              <a:t>What do you think of “we must build where we live?”</a:t>
            </a:r>
          </a:p>
          <a:p>
            <a:pPr lvl="2"/>
            <a:r>
              <a:rPr lang="en-US" dirty="0" smtClean="0"/>
              <a:t>We will return to globalization and the </a:t>
            </a:r>
            <a:r>
              <a:rPr lang="en-US" dirty="0" err="1" smtClean="0"/>
              <a:t>offshoring</a:t>
            </a:r>
            <a:r>
              <a:rPr lang="en-US" dirty="0" smtClean="0"/>
              <a:t> question in a few weeks</a:t>
            </a:r>
          </a:p>
          <a:p>
            <a:pPr lvl="2"/>
            <a:r>
              <a:rPr lang="en-US" dirty="0" smtClean="0"/>
              <a:t>May discuss the Genteel Nation (David Brooks, NYT, 2010)</a:t>
            </a:r>
          </a:p>
          <a:p>
            <a:pPr lvl="1"/>
            <a:r>
              <a:rPr lang="en-US" i="1" dirty="0" smtClean="0"/>
              <a:t>Do you know about similar company dynamics?</a:t>
            </a:r>
          </a:p>
          <a:p>
            <a:pPr lvl="2"/>
            <a:r>
              <a:rPr lang="en-US" dirty="0" smtClean="0"/>
              <a:t>Kura (did for sushi in Japan what Swatch did for watches in Swiss)—NYT </a:t>
            </a:r>
            <a:r>
              <a:rPr lang="en-US" dirty="0" smtClean="0">
                <a:hlinkClick r:id="rId3"/>
              </a:rPr>
              <a:t>http://operationsroom.wordpress.com/2011/01/03/automated-sushi/#more-1962</a:t>
            </a:r>
            <a:endParaRPr lang="en-US" dirty="0" smtClean="0"/>
          </a:p>
          <a:p>
            <a:pPr lvl="2"/>
            <a:r>
              <a:rPr lang="en-US" dirty="0" smtClean="0"/>
              <a:t>ZARA is identical (see text! This gives you a second example.)</a:t>
            </a:r>
          </a:p>
          <a:p>
            <a:pPr lvl="2"/>
            <a:r>
              <a:rPr lang="en-US" dirty="0" smtClean="0"/>
              <a:t>Ferrari &amp; </a:t>
            </a:r>
            <a:r>
              <a:rPr lang="en-US" dirty="0" err="1" smtClean="0"/>
              <a:t>Maserati</a:t>
            </a:r>
            <a:endParaRPr lang="en-US" dirty="0" smtClean="0"/>
          </a:p>
          <a:p>
            <a:pPr lvl="2"/>
            <a:r>
              <a:rPr lang="en-US" dirty="0" smtClean="0"/>
              <a:t>Porsche &amp; </a:t>
            </a:r>
            <a:r>
              <a:rPr lang="en-US" dirty="0" err="1" smtClean="0"/>
              <a:t>Boxter</a:t>
            </a:r>
            <a:endParaRPr lang="en-US" dirty="0" smtClean="0"/>
          </a:p>
          <a:p>
            <a:pPr lvl="2"/>
            <a:r>
              <a:rPr lang="en-US" dirty="0" smtClean="0"/>
              <a:t>MB &amp; A-class</a:t>
            </a:r>
          </a:p>
          <a:p>
            <a:pPr lvl="2"/>
            <a:r>
              <a:rPr lang="en-US" dirty="0" smtClean="0"/>
              <a:t>Steinway &amp; Model-K</a:t>
            </a:r>
          </a:p>
          <a:p>
            <a:pPr lvl="2"/>
            <a:r>
              <a:rPr lang="en-US" i="1" dirty="0" smtClean="0"/>
              <a:t>Reverse: </a:t>
            </a:r>
            <a:r>
              <a:rPr lang="en-US" dirty="0" smtClean="0"/>
              <a:t>VW &amp; Phaeton</a:t>
            </a:r>
          </a:p>
          <a:p>
            <a:pPr lvl="2">
              <a:buFont typeface="Wingdings" pitchFamily="2" charset="2"/>
              <a:buNone/>
            </a:pPr>
            <a:endParaRPr lang="en-US" dirty="0" smtClean="0"/>
          </a:p>
          <a:p>
            <a:pPr lvl="2"/>
            <a:endParaRPr lang="en-US" dirty="0" smtClean="0"/>
          </a:p>
          <a:p>
            <a:r>
              <a:rPr lang="en-US" i="1" dirty="0" smtClean="0"/>
              <a:t>Next class: Evaluate an OS from an external investor perspective (Peapod) + identify key operational performance drivers</a:t>
            </a:r>
          </a:p>
          <a:p>
            <a:endParaRPr lang="en-US" i="1" dirty="0" smtClean="0"/>
          </a:p>
          <a:p>
            <a:r>
              <a:rPr lang="en-US" i="1" dirty="0" smtClean="0"/>
              <a:t>The ACC case will ask you to add a financial analysis to a similar OS dynamic</a:t>
            </a:r>
          </a:p>
          <a:p>
            <a:pPr lvl="1"/>
            <a:r>
              <a:rPr lang="en-US" dirty="0" smtClean="0"/>
              <a:t>Break up </a:t>
            </a:r>
            <a:r>
              <a:rPr lang="en-US" dirty="0" smtClean="0">
                <a:latin typeface="Symbol" pitchFamily="18" charset="2"/>
              </a:rPr>
              <a:t>D</a:t>
            </a:r>
            <a:r>
              <a:rPr lang="en-US" dirty="0" smtClean="0"/>
              <a:t>C in terms of various sources</a:t>
            </a:r>
          </a:p>
          <a:p>
            <a:pPr lvl="1"/>
            <a:r>
              <a:rPr lang="en-US" dirty="0" smtClean="0"/>
              <a:t>Determine which ones can be improved, which ones are strategic, etc.</a:t>
            </a:r>
          </a:p>
          <a:p>
            <a:pPr lvl="1"/>
            <a:r>
              <a:rPr lang="en-US" dirty="0" smtClean="0"/>
              <a:t>Assess threat and design operations-based strategic response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9/9/13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9/9/13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9/9/13</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35</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2011:</a:t>
            </a:r>
          </a:p>
          <a:p>
            <a:r>
              <a:rPr lang="en-US" dirty="0" smtClean="0"/>
              <a:t>Welcome to Ops </a:t>
            </a:r>
            <a:r>
              <a:rPr lang="en-US" dirty="0" err="1" smtClean="0"/>
              <a:t>Strat</a:t>
            </a:r>
            <a:r>
              <a:rPr lang="en-US" dirty="0" smtClean="0"/>
              <a:t>!  My name is JVM and I’ll be your instructor.  Before we introduce each other, let us first directly delve into the course: Why this course? How? And What? </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9/9/13</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38</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Mnemonic for score card.</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9/9/13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39</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8851" name="Rectangle 3"/>
          <p:cNvSpPr>
            <a:spLocks noGrp="1" noChangeArrowheads="1"/>
          </p:cNvSpPr>
          <p:nvPr>
            <p:ph type="dt" sz="quarter" idx="1"/>
          </p:nvPr>
        </p:nvSpPr>
        <p:spPr/>
        <p:txBody>
          <a:bodyPr/>
          <a:lstStyle/>
          <a:p>
            <a:pPr>
              <a:defRPr/>
            </a:pPr>
            <a:fld id="{2E4B622E-D088-4635-AC8C-07E3BB3D79EE}" type="datetime1">
              <a:rPr lang="en-US" smtClean="0"/>
              <a:pPr>
                <a:defRPr/>
              </a:pPr>
              <a:t>9/9/13</a:t>
            </a:fld>
            <a:endParaRPr lang="en-US" smtClean="0"/>
          </a:p>
        </p:txBody>
      </p:sp>
      <p:sp>
        <p:nvSpPr>
          <p:cNvPr id="78852" name="Rectangle 6"/>
          <p:cNvSpPr>
            <a:spLocks noGrp="1" noChangeArrowheads="1"/>
          </p:cNvSpPr>
          <p:nvPr>
            <p:ph type="ftr" sz="quarter" idx="4"/>
          </p:nvPr>
        </p:nvSpPr>
        <p:spPr/>
        <p:txBody>
          <a:bodyPr/>
          <a:lstStyle/>
          <a:p>
            <a:pPr>
              <a:defRPr/>
            </a:pPr>
            <a:r>
              <a:rPr lang="en-US" smtClean="0"/>
              <a:t>© Van Mieghem</a:t>
            </a:r>
          </a:p>
        </p:txBody>
      </p:sp>
      <p:sp>
        <p:nvSpPr>
          <p:cNvPr id="78853" name="Rectangle 7"/>
          <p:cNvSpPr>
            <a:spLocks noGrp="1" noChangeArrowheads="1"/>
          </p:cNvSpPr>
          <p:nvPr>
            <p:ph type="sldNum" sz="quarter" idx="5"/>
          </p:nvPr>
        </p:nvSpPr>
        <p:spPr/>
        <p:txBody>
          <a:bodyPr/>
          <a:lstStyle/>
          <a:p>
            <a:pPr>
              <a:defRPr/>
            </a:pPr>
            <a:fld id="{CCD6E326-DE00-48C8-8BEB-153EBE6E00AC}" type="slidenum">
              <a:rPr lang="en-US" smtClean="0"/>
              <a:pPr>
                <a:defRPr/>
              </a:pPr>
              <a:t>41</a:t>
            </a:fld>
            <a:endParaRPr lang="en-US" smtClean="0"/>
          </a:p>
        </p:txBody>
      </p:sp>
      <p:sp>
        <p:nvSpPr>
          <p:cNvPr id="72710" name="Rectangle 2"/>
          <p:cNvSpPr>
            <a:spLocks noGrp="1" noRot="1" noChangeAspect="1" noChangeArrowheads="1" noTextEdit="1"/>
          </p:cNvSpPr>
          <p:nvPr>
            <p:ph type="sldImg"/>
          </p:nvPr>
        </p:nvSpPr>
        <p:spPr>
          <a:xfrm>
            <a:off x="1546225" y="323850"/>
            <a:ext cx="4221163" cy="3165475"/>
          </a:xfrm>
          <a:ln/>
        </p:spPr>
      </p:sp>
      <p:sp>
        <p:nvSpPr>
          <p:cNvPr id="72711" name="Rectangle 3"/>
          <p:cNvSpPr>
            <a:spLocks noGrp="1" noChangeArrowheads="1"/>
          </p:cNvSpPr>
          <p:nvPr>
            <p:ph type="body" idx="1"/>
          </p:nvPr>
        </p:nvSpPr>
        <p:spPr>
          <a:noFill/>
          <a:ln/>
        </p:spPr>
        <p:txBody>
          <a:bodyPr/>
          <a:lstStyle/>
          <a:p>
            <a:r>
              <a:rPr lang="en-US" dirty="0" smtClean="0"/>
              <a:t>Time plan for 1.5hr day class #2:</a:t>
            </a:r>
          </a:p>
          <a:p>
            <a:pPr>
              <a:buFont typeface="Wingdings" pitchFamily="2" charset="2"/>
              <a:buAutoNum type="arabicPeriod"/>
            </a:pPr>
            <a:r>
              <a:rPr lang="en-US" dirty="0" smtClean="0"/>
              <a:t>0:00: Review key points class 1 (Course (build &amp; evaluate OS, why &amp; approach, OS v CS v OM, Framework).  Handout Michelin article to review framework + connection w/CS/global + contrast Sharp)</a:t>
            </a:r>
          </a:p>
          <a:p>
            <a:pPr>
              <a:buFont typeface="Wingdings" pitchFamily="2" charset="2"/>
              <a:buAutoNum type="arabicPeriod"/>
            </a:pPr>
            <a:r>
              <a:rPr lang="en-US" dirty="0" smtClean="0"/>
              <a:t>0:15: Tools to describe and assess OS</a:t>
            </a:r>
          </a:p>
          <a:p>
            <a:pPr>
              <a:buFont typeface="Wingdings" pitchFamily="2" charset="2"/>
              <a:buAutoNum type="arabicPeriod"/>
            </a:pPr>
            <a:r>
              <a:rPr lang="en-US" dirty="0" smtClean="0"/>
              <a:t>0:45: Swiss Watch to illustrate framework &amp; tools: 20min/20min part II.  A similar example: Kura.</a:t>
            </a:r>
          </a:p>
          <a:p>
            <a:pPr>
              <a:buFont typeface="Wingdings" pitchFamily="2" charset="2"/>
              <a:buAutoNum type="arabicPeriod"/>
            </a:pPr>
            <a:r>
              <a:rPr lang="en-US" dirty="0" smtClean="0"/>
              <a:t>1:25: summary: 1) tools to describe/assess OS; 2) applying framework; 3) competitive positioning</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“The formulation of great strategies is an art, and it will always remain so. But the description of strategy should not be an art.”</a:t>
            </a:r>
          </a:p>
          <a:p>
            <a:endParaRPr lang="en-US" dirty="0" smtClean="0"/>
          </a:p>
          <a:p>
            <a:r>
              <a:rPr lang="en-US" dirty="0" smtClean="0"/>
              <a:t>Let’s look at three sets of “maps” starting with the more strategic/high level and moving to more operational/detailed.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9/9/13</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4</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9/9/13</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42</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1" y="3726696"/>
            <a:ext cx="6791739" cy="5626933"/>
          </a:xfrm>
          <a:noFill/>
          <a:ln/>
        </p:spPr>
        <p:txBody>
          <a:bodyPr lIns="96454" tIns="48228" rIns="96454" bIns="48228"/>
          <a:lstStyle/>
          <a:p>
            <a:pPr marL="189373" indent="-189373"/>
            <a:r>
              <a:rPr lang="en-US" sz="1100" i="1" dirty="0" smtClean="0"/>
              <a:t>Ask: Where would you put the organization that you worked for?</a:t>
            </a:r>
          </a:p>
          <a:p>
            <a:pPr marL="189373" indent="-189373"/>
            <a:endParaRPr lang="en-US" sz="1100" dirty="0" smtClean="0"/>
          </a:p>
          <a:p>
            <a:pPr marL="189373" indent="-189373"/>
            <a:r>
              <a:rPr lang="en-US" sz="1100" dirty="0" smtClean="0"/>
              <a:t>These “four stages” can be used to:</a:t>
            </a:r>
          </a:p>
          <a:p>
            <a:pPr marL="189373" indent="-189373">
              <a:buFontTx/>
              <a:buAutoNum type="arabicPeriod"/>
            </a:pPr>
            <a:r>
              <a:rPr lang="en-US" sz="1100" dirty="0" smtClean="0"/>
              <a:t>Identify current position by summarizing the overall role of OS within a company’s competitive strategy.</a:t>
            </a:r>
          </a:p>
          <a:p>
            <a:pPr marL="189373" indent="-189373">
              <a:buFontTx/>
              <a:buAutoNum type="arabicPeriod"/>
            </a:pPr>
            <a:r>
              <a:rPr lang="en-US" sz="1100" dirty="0" smtClean="0"/>
              <a:t>Judge how long it may take to progress to the next stage</a:t>
            </a:r>
          </a:p>
          <a:p>
            <a:pPr marL="189373" indent="-189373">
              <a:buFontTx/>
              <a:buAutoNum type="arabicPeriod"/>
            </a:pPr>
            <a:r>
              <a:rPr lang="en-US" sz="1100" dirty="0" smtClean="0"/>
              <a:t>Suggest changes to be made in other parts of the organization to sustain a higher level/stage.</a:t>
            </a:r>
          </a:p>
          <a:p>
            <a:pPr marL="189373" indent="-189373"/>
            <a:endParaRPr lang="en-US" sz="1100" dirty="0" smtClean="0"/>
          </a:p>
          <a:p>
            <a:pPr marL="189373" indent="-189373"/>
            <a:r>
              <a:rPr lang="en-US" sz="1100" dirty="0" smtClean="0"/>
              <a:t>The stages are easiest understood by considering a specific activity in the value chain. (Originally the stages were designed to consider the strategic role of manufacturing!)</a:t>
            </a:r>
          </a:p>
          <a:p>
            <a:pPr marL="189373" indent="-189373"/>
            <a:r>
              <a:rPr lang="en-US" sz="1100" dirty="0" smtClean="0"/>
              <a:t>I think you should be familiar with these stages, so let’s quickly explain what they mean: Give a company example for each stage:</a:t>
            </a:r>
          </a:p>
          <a:p>
            <a:pPr marL="189373" indent="-189373">
              <a:buFontTx/>
              <a:buAutoNum type="arabicPeriod"/>
            </a:pPr>
            <a:r>
              <a:rPr lang="en-US" sz="1100" dirty="0" smtClean="0"/>
              <a:t>start-ups, hi-techs driven by mostly by ideas/invention rather than execution</a:t>
            </a:r>
          </a:p>
          <a:p>
            <a:pPr marL="189373" indent="-189373">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73" indent="-189373">
              <a:buFontTx/>
              <a:buAutoNum type="arabicPeriod"/>
            </a:pPr>
            <a:r>
              <a:rPr lang="en-US" sz="1100" dirty="0" smtClean="0"/>
              <a:t>An outside competitor (such as perhaps from China) may force a stage 2 company to become stage 3.</a:t>
            </a:r>
          </a:p>
          <a:p>
            <a:pPr marL="189373" indent="-189373">
              <a:buFontTx/>
              <a:buAutoNum type="arabicPeriod"/>
            </a:pPr>
            <a:r>
              <a:rPr lang="en-US" sz="1100" dirty="0" smtClean="0"/>
              <a:t>“Operational excellence”: Toyota, Dell, </a:t>
            </a:r>
            <a:r>
              <a:rPr lang="en-US" sz="1100" dirty="0" err="1" smtClean="0"/>
              <a:t>Walmart</a:t>
            </a:r>
            <a:r>
              <a:rPr lang="en-US" sz="1100" dirty="0" smtClean="0"/>
              <a:t>.</a:t>
            </a:r>
          </a:p>
          <a:p>
            <a:pPr marL="189373" indent="-189373"/>
            <a:endParaRPr lang="en-US" sz="1100" dirty="0" smtClean="0"/>
          </a:p>
          <a:p>
            <a:pPr marL="189373" indent="-189373"/>
            <a:r>
              <a:rPr lang="en-US" sz="1100" dirty="0" smtClean="0"/>
              <a:t>Note:</a:t>
            </a:r>
          </a:p>
          <a:p>
            <a:pPr marL="189373" indent="-189373">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159" lvl="1" indent="-189373"/>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73" indent="-189373">
              <a:buFontTx/>
              <a:buAutoNum type="arabicPeriod"/>
            </a:pPr>
            <a:r>
              <a:rPr lang="en-US" sz="1100" dirty="0" smtClean="0"/>
              <a:t>It is difficult, if not impossible, to skip a stage.</a:t>
            </a:r>
          </a:p>
          <a:p>
            <a:pPr marL="189373" indent="-189373">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43</a:t>
            </a:fld>
            <a:endParaRPr lang="en-US"/>
          </a:p>
        </p:txBody>
      </p:sp>
      <p:sp>
        <p:nvSpPr>
          <p:cNvPr id="9" name="Rectangle 3"/>
          <p:cNvSpPr>
            <a:spLocks noGrp="1" noChangeArrowheads="1"/>
          </p:cNvSpPr>
          <p:nvPr>
            <p:ph type="body" idx="3"/>
          </p:nvPr>
        </p:nvSpPr>
        <p:spPr>
          <a:xfrm>
            <a:off x="263388" y="3687347"/>
            <a:ext cx="6788426" cy="5341651"/>
          </a:xfrm>
          <a:noFill/>
          <a:ln/>
        </p:spPr>
        <p:txBody>
          <a:bodyPr lIns="97575" tIns="48789" rIns="97575" bIns="48789"/>
          <a:lstStyle/>
          <a:p>
            <a:pPr>
              <a:buFont typeface="Wingdings" pitchFamily="2" charset="2"/>
              <a:buNone/>
            </a:pPr>
            <a:r>
              <a:rPr lang="en-US" i="1" dirty="0" smtClean="0"/>
              <a:t>Does everyone understand what each box means and which questions to answer for it?  (This is what they will use for each case and they told me it wasn’t always clear what should go into a box.)</a:t>
            </a:r>
          </a:p>
          <a:p>
            <a:r>
              <a:rPr lang="en-US" dirty="0" smtClean="0"/>
              <a:t>You have three examples: Swatch, Zara (in textbook), and retail banking (next)</a:t>
            </a:r>
          </a:p>
          <a:p>
            <a:pPr lvl="1"/>
            <a:endParaRPr lang="en-US" dirty="0" smtClean="0"/>
          </a:p>
          <a:p>
            <a:r>
              <a:rPr lang="en-US" i="1" dirty="0" smtClean="0"/>
              <a:t>How would you apply this framework to study SCM? </a:t>
            </a:r>
            <a:r>
              <a:rPr lang="en-US" dirty="0" smtClean="0"/>
              <a:t>Which drivers are most important in SCM?</a:t>
            </a:r>
          </a:p>
          <a:p>
            <a:pPr lvl="1"/>
            <a:r>
              <a:rPr lang="en-US" dirty="0" smtClean="0"/>
              <a:t>Resource = mostly inventory of the right amount, time, type and the right location</a:t>
            </a:r>
          </a:p>
          <a:p>
            <a:pPr lvl="1"/>
            <a:r>
              <a:rPr lang="en-US" dirty="0" smtClean="0"/>
              <a:t>Processes = mostly coordination (information) of supply by transportation and warehousing technologies to match demand</a:t>
            </a:r>
          </a:p>
          <a:p>
            <a:pPr lvl="1"/>
            <a:endParaRPr lang="en-US" dirty="0" smtClean="0"/>
          </a:p>
          <a:p>
            <a:r>
              <a:rPr lang="en-US" dirty="0" smtClean="0">
                <a:solidFill>
                  <a:srgbClr val="FF3300"/>
                </a:solidFill>
              </a:rPr>
              <a:t>Consider discussing examples of companies that use one (or some) drivers as key to their OS:</a:t>
            </a:r>
          </a:p>
          <a:p>
            <a:pPr lvl="1"/>
            <a:r>
              <a:rPr lang="en-US" dirty="0" smtClean="0"/>
              <a:t>Assets: </a:t>
            </a:r>
          </a:p>
          <a:p>
            <a:pPr lvl="2"/>
            <a:r>
              <a:rPr lang="en-US" dirty="0" smtClean="0"/>
              <a:t>Sizing/timing: Ford</a:t>
            </a:r>
          </a:p>
          <a:p>
            <a:pPr lvl="2"/>
            <a:r>
              <a:rPr lang="en-US" dirty="0" smtClean="0"/>
              <a:t>Location: Mexico or China?</a:t>
            </a:r>
          </a:p>
          <a:p>
            <a:pPr lvl="1"/>
            <a:r>
              <a:rPr lang="en-US" dirty="0" smtClean="0"/>
              <a:t>Outsourcing: </a:t>
            </a:r>
            <a:r>
              <a:rPr lang="en-US" dirty="0" err="1" smtClean="0"/>
              <a:t>Guerlain</a:t>
            </a:r>
            <a:endParaRPr lang="en-US" dirty="0" smtClean="0"/>
          </a:p>
          <a:p>
            <a:pPr lvl="1"/>
            <a:r>
              <a:rPr lang="en-US" dirty="0" smtClean="0"/>
              <a:t>Technology:</a:t>
            </a:r>
          </a:p>
          <a:p>
            <a:pPr lvl="2"/>
            <a:r>
              <a:rPr lang="en-US" dirty="0" smtClean="0"/>
              <a:t>Swatch/Google/</a:t>
            </a:r>
            <a:r>
              <a:rPr lang="en-US" dirty="0" err="1" smtClean="0"/>
              <a:t>NetFlix</a:t>
            </a:r>
            <a:endParaRPr lang="en-US" dirty="0" smtClean="0"/>
          </a:p>
          <a:p>
            <a:pPr lvl="1"/>
            <a:r>
              <a:rPr lang="en-US" dirty="0" smtClean="0"/>
              <a:t>Innovation: IDEO</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0899" name="Rectangle 3"/>
          <p:cNvSpPr>
            <a:spLocks noGrp="1" noChangeArrowheads="1"/>
          </p:cNvSpPr>
          <p:nvPr>
            <p:ph type="dt" sz="quarter" idx="1"/>
          </p:nvPr>
        </p:nvSpPr>
        <p:spPr/>
        <p:txBody>
          <a:bodyPr/>
          <a:lstStyle/>
          <a:p>
            <a:pPr>
              <a:defRPr/>
            </a:pPr>
            <a:fld id="{4756F231-8A52-48AE-8E9A-D0B2E003C3EA}" type="datetime1">
              <a:rPr lang="en-US" smtClean="0"/>
              <a:pPr>
                <a:defRPr/>
              </a:pPr>
              <a:t>9/9/13</a:t>
            </a:fld>
            <a:endParaRPr lang="en-US" smtClean="0"/>
          </a:p>
        </p:txBody>
      </p:sp>
      <p:sp>
        <p:nvSpPr>
          <p:cNvPr id="80900" name="Rectangle 6"/>
          <p:cNvSpPr>
            <a:spLocks noGrp="1" noChangeArrowheads="1"/>
          </p:cNvSpPr>
          <p:nvPr>
            <p:ph type="ftr" sz="quarter" idx="4"/>
          </p:nvPr>
        </p:nvSpPr>
        <p:spPr/>
        <p:txBody>
          <a:bodyPr/>
          <a:lstStyle/>
          <a:p>
            <a:pPr>
              <a:defRPr/>
            </a:pPr>
            <a:r>
              <a:rPr lang="en-US" smtClean="0"/>
              <a:t>© Van Mieghem</a:t>
            </a:r>
          </a:p>
        </p:txBody>
      </p:sp>
      <p:sp>
        <p:nvSpPr>
          <p:cNvPr id="80901" name="Rectangle 7"/>
          <p:cNvSpPr>
            <a:spLocks noGrp="1" noChangeArrowheads="1"/>
          </p:cNvSpPr>
          <p:nvPr>
            <p:ph type="sldNum" sz="quarter" idx="5"/>
          </p:nvPr>
        </p:nvSpPr>
        <p:spPr/>
        <p:txBody>
          <a:bodyPr/>
          <a:lstStyle/>
          <a:p>
            <a:pPr>
              <a:defRPr/>
            </a:pPr>
            <a:fld id="{782CCB0D-F5EF-4013-8BC8-26C2DA651CE7}" type="slidenum">
              <a:rPr lang="en-US" smtClean="0"/>
              <a:pPr>
                <a:defRPr/>
              </a:pPr>
              <a:t>44</a:t>
            </a:fld>
            <a:endParaRPr lang="en-US" smtClean="0"/>
          </a:p>
        </p:txBody>
      </p:sp>
      <p:sp>
        <p:nvSpPr>
          <p:cNvPr id="77830" name="Rectangle 2"/>
          <p:cNvSpPr>
            <a:spLocks noGrp="1" noRot="1" noChangeAspect="1" noChangeArrowheads="1" noTextEdit="1"/>
          </p:cNvSpPr>
          <p:nvPr>
            <p:ph type="sldImg"/>
          </p:nvPr>
        </p:nvSpPr>
        <p:spPr>
          <a:xfrm>
            <a:off x="1863725" y="620713"/>
            <a:ext cx="3589338" cy="2692400"/>
          </a:xfrm>
          <a:ln/>
        </p:spPr>
      </p:sp>
      <p:sp>
        <p:nvSpPr>
          <p:cNvPr id="77831" name="Rectangle 3"/>
          <p:cNvSpPr>
            <a:spLocks noGrp="1" noChangeArrowheads="1"/>
          </p:cNvSpPr>
          <p:nvPr>
            <p:ph type="body" idx="1"/>
          </p:nvPr>
        </p:nvSpPr>
        <p:spPr>
          <a:xfrm>
            <a:off x="263388" y="3687347"/>
            <a:ext cx="6788426" cy="5341651"/>
          </a:xfrm>
          <a:noFill/>
          <a:ln/>
        </p:spPr>
        <p:txBody>
          <a:bodyPr lIns="97575" tIns="48789" rIns="97575" bIns="48789"/>
          <a:lstStyle/>
          <a:p>
            <a:r>
              <a:rPr lang="en-US" smtClean="0"/>
              <a:t>Example to service ops: retail banking</a:t>
            </a:r>
          </a:p>
          <a:p>
            <a:endParaRPr lang="en-US" smtClean="0"/>
          </a:p>
          <a:p>
            <a:r>
              <a:rPr lang="en-US" smtClean="0"/>
              <a:t>Key: often large organizations have various processing networks</a:t>
            </a:r>
          </a:p>
          <a:p>
            <a:pPr lvl="1"/>
            <a:r>
              <a:rPr lang="en-US" smtClean="0"/>
              <a:t>Apply framework to each network separately; often one per step in the value chain</a:t>
            </a:r>
          </a:p>
          <a:p>
            <a:pPr lvl="1"/>
            <a:r>
              <a:rPr lang="en-US" smtClean="0"/>
              <a:t>Check on alignment and coordination among them</a:t>
            </a:r>
          </a:p>
          <a:p>
            <a:pPr lvl="1"/>
            <a:endParaRPr lang="en-US" smtClean="0"/>
          </a:p>
          <a:p>
            <a:r>
              <a:rPr lang="en-US" smtClean="0"/>
              <a:t>Could extent into balanced scorecard view and add:</a:t>
            </a:r>
          </a:p>
          <a:p>
            <a:pPr lvl="1"/>
            <a:r>
              <a:rPr lang="en-US" smtClean="0"/>
              <a:t>Goal = increase NPV through scale and efficiency</a:t>
            </a:r>
          </a:p>
          <a:p>
            <a:pPr lvl="1"/>
            <a:r>
              <a:rPr lang="en-US" smtClean="0"/>
              <a:t>Financial: </a:t>
            </a:r>
          </a:p>
          <a:p>
            <a:pPr lvl="2"/>
            <a:r>
              <a:rPr lang="en-US" smtClean="0"/>
              <a:t>Back-office network: Increase productivity of most activities (except perhaps marketing)</a:t>
            </a:r>
          </a:p>
          <a:p>
            <a:pPr lvl="2"/>
            <a:r>
              <a:rPr lang="en-US" smtClean="0"/>
              <a:t>Retail network: Grow revenues organically and by acquisition; Extend into insurance, brokerage to cross-sell</a:t>
            </a:r>
          </a:p>
          <a:p>
            <a:pPr lvl="2"/>
            <a:endParaRPr lang="en-US" smtClean="0"/>
          </a:p>
          <a:p>
            <a:r>
              <a:rPr lang="en-US" smtClean="0"/>
              <a:t>Another example is Zara (see book). </a:t>
            </a:r>
          </a:p>
          <a:p>
            <a:r>
              <a:rPr lang="en-US" smtClean="0"/>
              <a:t>Similarly we have different networks: a supply network, a manufacturing network, a distribution network, and a retail network.</a:t>
            </a:r>
          </a:p>
          <a:p>
            <a:pPr lvl="1"/>
            <a:r>
              <a:rPr lang="en-US" smtClean="0"/>
              <a:t>It’s handy to summarize how well a company is doing on each part of the value chain by using the 4-stages categorization (next)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8611" name="Rectangle 3"/>
          <p:cNvSpPr>
            <a:spLocks noGrp="1" noChangeArrowheads="1"/>
          </p:cNvSpPr>
          <p:nvPr>
            <p:ph type="dt" sz="quarter" idx="1"/>
          </p:nvPr>
        </p:nvSpPr>
        <p:spPr/>
        <p:txBody>
          <a:bodyPr/>
          <a:lstStyle/>
          <a:p>
            <a:pPr>
              <a:defRPr/>
            </a:pPr>
            <a:fld id="{893CC4A0-C725-405C-9287-2590246D4936}" type="datetime1">
              <a:rPr lang="en-US" smtClean="0"/>
              <a:pPr>
                <a:defRPr/>
              </a:pPr>
              <a:t>9/9/13</a:t>
            </a:fld>
            <a:endParaRPr lang="en-US" smtClean="0"/>
          </a:p>
        </p:txBody>
      </p:sp>
      <p:sp>
        <p:nvSpPr>
          <p:cNvPr id="68612" name="Rectangle 6"/>
          <p:cNvSpPr>
            <a:spLocks noGrp="1" noChangeArrowheads="1"/>
          </p:cNvSpPr>
          <p:nvPr>
            <p:ph type="ftr" sz="quarter" idx="4"/>
          </p:nvPr>
        </p:nvSpPr>
        <p:spPr/>
        <p:txBody>
          <a:bodyPr/>
          <a:lstStyle/>
          <a:p>
            <a:pPr>
              <a:defRPr/>
            </a:pPr>
            <a:r>
              <a:rPr lang="en-US" smtClean="0"/>
              <a:t>© Van Mieghem</a:t>
            </a:r>
          </a:p>
        </p:txBody>
      </p:sp>
      <p:sp>
        <p:nvSpPr>
          <p:cNvPr id="68613" name="Rectangle 7"/>
          <p:cNvSpPr>
            <a:spLocks noGrp="1" noChangeArrowheads="1"/>
          </p:cNvSpPr>
          <p:nvPr>
            <p:ph type="sldNum" sz="quarter" idx="5"/>
          </p:nvPr>
        </p:nvSpPr>
        <p:spPr/>
        <p:txBody>
          <a:bodyPr/>
          <a:lstStyle/>
          <a:p>
            <a:pPr>
              <a:defRPr/>
            </a:pPr>
            <a:fld id="{CB7D321B-23BB-4AAC-B784-55BA91790826}" type="slidenum">
              <a:rPr lang="en-US" smtClean="0"/>
              <a:pPr>
                <a:defRPr/>
              </a:pPr>
              <a:t>45</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xfrm>
            <a:off x="289892" y="3566021"/>
            <a:ext cx="7025308" cy="5800725"/>
          </a:xfrm>
          <a:noFill/>
          <a:ln/>
        </p:spPr>
        <p:txBody>
          <a:bodyPr/>
          <a:lstStyle/>
          <a:p>
            <a:pPr>
              <a:lnSpc>
                <a:spcPct val="90000"/>
              </a:lnSpc>
            </a:pPr>
            <a:r>
              <a:rPr lang="en-US" sz="1000" dirty="0" smtClean="0"/>
              <a:t>The sequence of answering these questions can be (“you’ve seen this in the core class—just want to make sure we all remember</a:t>
            </a:r>
          </a:p>
          <a:p>
            <a:pPr>
              <a:lnSpc>
                <a:spcPct val="90000"/>
              </a:lnSpc>
            </a:pPr>
            <a:r>
              <a:rPr lang="en-US" sz="1000" dirty="0" smtClean="0"/>
              <a:t>Top-Down = market perspective = = “serve your customer”</a:t>
            </a:r>
          </a:p>
          <a:p>
            <a:pPr lvl="1">
              <a:lnSpc>
                <a:spcPct val="90000"/>
              </a:lnSpc>
            </a:pPr>
            <a:r>
              <a:rPr lang="en-US" sz="1000" dirty="0" smtClean="0"/>
              <a:t>Fairly straightforward</a:t>
            </a:r>
          </a:p>
          <a:p>
            <a:pPr lvl="1">
              <a:lnSpc>
                <a:spcPct val="90000"/>
              </a:lnSpc>
            </a:pPr>
            <a:r>
              <a:rPr lang="en-US" sz="1000" dirty="0" smtClean="0"/>
              <a:t>I say immediately: “</a:t>
            </a:r>
            <a:r>
              <a:rPr lang="en-US" sz="1000" dirty="0" smtClean="0">
                <a:solidFill>
                  <a:srgbClr val="FF3300"/>
                </a:solidFill>
              </a:rPr>
              <a:t>For example: Zara/Mango”: </a:t>
            </a:r>
            <a:r>
              <a:rPr lang="en-US" sz="1000" i="1" dirty="0" smtClean="0">
                <a:solidFill>
                  <a:srgbClr val="FF3300"/>
                </a:solidFill>
              </a:rPr>
              <a:t>who can tell us what this company is known for?</a:t>
            </a:r>
            <a:endParaRPr lang="en-US" sz="1000" dirty="0" smtClean="0">
              <a:solidFill>
                <a:srgbClr val="FF3300"/>
              </a:solidFill>
            </a:endParaRPr>
          </a:p>
          <a:p>
            <a:pPr lvl="2">
              <a:lnSpc>
                <a:spcPct val="90000"/>
              </a:lnSpc>
            </a:pPr>
            <a:r>
              <a:rPr lang="en-US" sz="900" dirty="0" smtClean="0"/>
              <a:t>find a new taste each week, quickly develop garment and market it.</a:t>
            </a:r>
          </a:p>
          <a:p>
            <a:pPr lvl="2">
              <a:lnSpc>
                <a:spcPct val="90000"/>
              </a:lnSpc>
            </a:pPr>
            <a:r>
              <a:rPr lang="en-US" sz="900" dirty="0" smtClean="0"/>
              <a:t>They do have great operational capability for fast production and global replenishment and IT to link with stores</a:t>
            </a:r>
          </a:p>
          <a:p>
            <a:pPr lvl="3">
              <a:lnSpc>
                <a:spcPct val="90000"/>
              </a:lnSpc>
            </a:pPr>
            <a:r>
              <a:rPr lang="en-US" sz="900" dirty="0" smtClean="0"/>
              <a:t>Price tags in zillions of currencies</a:t>
            </a:r>
          </a:p>
          <a:p>
            <a:pPr lvl="2">
              <a:lnSpc>
                <a:spcPct val="90000"/>
              </a:lnSpc>
            </a:pPr>
            <a:r>
              <a:rPr lang="en-US" sz="900" dirty="0" smtClean="0"/>
              <a:t>But what drive a new design?</a:t>
            </a:r>
          </a:p>
          <a:p>
            <a:pPr lvl="3">
              <a:lnSpc>
                <a:spcPct val="90000"/>
              </a:lnSpc>
            </a:pPr>
            <a:r>
              <a:rPr lang="en-US" sz="900" dirty="0" smtClean="0"/>
              <a:t>Young intelligence gatherers in hot markets/cities, sketches are sent to HQ</a:t>
            </a:r>
          </a:p>
          <a:p>
            <a:pPr lvl="2">
              <a:lnSpc>
                <a:spcPct val="90000"/>
              </a:lnSpc>
            </a:pPr>
            <a:r>
              <a:rPr lang="en-US" sz="900" dirty="0" smtClean="0"/>
              <a:t>So the mode is mostly to respond to market changes</a:t>
            </a:r>
          </a:p>
          <a:p>
            <a:pPr lvl="1">
              <a:lnSpc>
                <a:spcPct val="90000"/>
              </a:lnSpc>
            </a:pPr>
            <a:r>
              <a:rPr lang="en-US" sz="1000" i="1" dirty="0" smtClean="0">
                <a:solidFill>
                  <a:srgbClr val="FF3300"/>
                </a:solidFill>
              </a:rPr>
              <a:t>Other examples of companies that are </a:t>
            </a:r>
            <a:r>
              <a:rPr lang="en-US" sz="1000" b="1" i="1" dirty="0" smtClean="0">
                <a:solidFill>
                  <a:srgbClr val="FF3300"/>
                </a:solidFill>
              </a:rPr>
              <a:t>market </a:t>
            </a:r>
            <a:r>
              <a:rPr lang="en-US" sz="1000" i="1" dirty="0" smtClean="0">
                <a:solidFill>
                  <a:srgbClr val="FF3300"/>
                </a:solidFill>
              </a:rPr>
              <a:t>driven?</a:t>
            </a:r>
            <a:r>
              <a:rPr lang="en-US" sz="1000" i="1" dirty="0" smtClean="0"/>
              <a:t> </a:t>
            </a:r>
            <a:r>
              <a:rPr lang="en-US" sz="1000" dirty="0" smtClean="0"/>
              <a:t>(Following PLC a la </a:t>
            </a:r>
            <a:r>
              <a:rPr lang="en-US" sz="1000" dirty="0" err="1" smtClean="0"/>
              <a:t>Wriston</a:t>
            </a:r>
            <a:r>
              <a:rPr lang="en-US" sz="1000" dirty="0" smtClean="0"/>
              <a:t>)</a:t>
            </a:r>
            <a:endParaRPr lang="en-US" sz="1000" i="1" dirty="0" smtClean="0"/>
          </a:p>
          <a:p>
            <a:pPr>
              <a:lnSpc>
                <a:spcPct val="90000"/>
              </a:lnSpc>
            </a:pPr>
            <a:r>
              <a:rPr lang="en-US" sz="1000" dirty="0" smtClean="0"/>
              <a:t>Bottom-Up = resource perspective = “leveraging your core competencies”</a:t>
            </a:r>
          </a:p>
          <a:p>
            <a:pPr lvl="1">
              <a:lnSpc>
                <a:spcPct val="90000"/>
              </a:lnSpc>
            </a:pPr>
            <a:r>
              <a:rPr lang="en-US" sz="1000" dirty="0" smtClean="0"/>
              <a:t>According to Slack &amp; Lewis (2003), this means describing the collection of resources and processes you have</a:t>
            </a:r>
          </a:p>
          <a:p>
            <a:pPr lvl="2">
              <a:lnSpc>
                <a:spcPct val="90000"/>
              </a:lnSpc>
            </a:pPr>
            <a:r>
              <a:rPr lang="en-US" sz="900" dirty="0" smtClean="0"/>
              <a:t>don’t just list all resources: this is like trying to describe an automobile by listing its component parts</a:t>
            </a:r>
          </a:p>
          <a:p>
            <a:pPr lvl="2">
              <a:lnSpc>
                <a:spcPct val="90000"/>
              </a:lnSpc>
            </a:pPr>
            <a:r>
              <a:rPr lang="en-US" sz="900" dirty="0" smtClean="0"/>
              <a:t>Describe how resources &amp; flow units interact: the process = the way things happen</a:t>
            </a:r>
          </a:p>
          <a:p>
            <a:pPr lvl="3">
              <a:lnSpc>
                <a:spcPct val="90000"/>
              </a:lnSpc>
            </a:pPr>
            <a:r>
              <a:rPr lang="en-US" sz="900" dirty="0" smtClean="0"/>
              <a:t>processes are the mechanism that power, steer and control its performance</a:t>
            </a:r>
          </a:p>
          <a:p>
            <a:pPr lvl="2">
              <a:lnSpc>
                <a:spcPct val="90000"/>
              </a:lnSpc>
            </a:pPr>
            <a:r>
              <a:rPr lang="en-US" sz="900" dirty="0" smtClean="0"/>
              <a:t>Yet, even a full technical explanation of an automobile does not convey either the full extent of how it performs on the road or its style, feel, and ‘personality’.</a:t>
            </a:r>
          </a:p>
          <a:p>
            <a:pPr lvl="1">
              <a:lnSpc>
                <a:spcPct val="90000"/>
              </a:lnSpc>
            </a:pPr>
            <a:r>
              <a:rPr lang="en-US" sz="1000" dirty="0" smtClean="0"/>
              <a:t>Must include </a:t>
            </a:r>
            <a:r>
              <a:rPr lang="en-US" sz="1000" dirty="0" smtClean="0">
                <a:solidFill>
                  <a:srgbClr val="FF3300"/>
                </a:solidFill>
              </a:rPr>
              <a:t>intangible resources</a:t>
            </a:r>
            <a:r>
              <a:rPr lang="en-US" sz="1000" dirty="0" smtClean="0"/>
              <a:t> = explains, in part, difference between market value of corporation and its book value (physical assets only)</a:t>
            </a:r>
          </a:p>
          <a:p>
            <a:pPr lvl="1">
              <a:lnSpc>
                <a:spcPct val="90000"/>
              </a:lnSpc>
            </a:pPr>
            <a:r>
              <a:rPr lang="en-US" sz="1000" i="1" dirty="0" smtClean="0">
                <a:solidFill>
                  <a:srgbClr val="FF3300"/>
                </a:solidFill>
              </a:rPr>
              <a:t>Examples of </a:t>
            </a:r>
            <a:r>
              <a:rPr lang="en-US" sz="1000" b="1" i="1" dirty="0" smtClean="0">
                <a:solidFill>
                  <a:srgbClr val="FF3300"/>
                </a:solidFill>
              </a:rPr>
              <a:t>resource-driven </a:t>
            </a:r>
            <a:r>
              <a:rPr lang="en-US" sz="1000" i="1" dirty="0" smtClean="0">
                <a:solidFill>
                  <a:srgbClr val="FF3300"/>
                </a:solidFill>
              </a:rPr>
              <a:t>companies? Or </a:t>
            </a:r>
            <a:r>
              <a:rPr lang="en-US" sz="1000" b="1" i="1" dirty="0" smtClean="0">
                <a:solidFill>
                  <a:srgbClr val="FF3300"/>
                </a:solidFill>
              </a:rPr>
              <a:t>Market drivers?</a:t>
            </a:r>
            <a:endParaRPr lang="en-US" sz="1000" i="1" dirty="0" smtClean="0">
              <a:solidFill>
                <a:srgbClr val="FF3300"/>
              </a:solidFill>
            </a:endParaRPr>
          </a:p>
          <a:p>
            <a:pPr lvl="1">
              <a:lnSpc>
                <a:spcPct val="90000"/>
              </a:lnSpc>
            </a:pPr>
            <a:r>
              <a:rPr lang="en-US" sz="1000" dirty="0" smtClean="0"/>
              <a:t>I say: </a:t>
            </a:r>
          </a:p>
          <a:p>
            <a:pPr lvl="2">
              <a:lnSpc>
                <a:spcPct val="90000"/>
              </a:lnSpc>
            </a:pPr>
            <a:r>
              <a:rPr lang="en-US" sz="900" dirty="0" err="1" smtClean="0"/>
              <a:t>Ferragamo</a:t>
            </a:r>
            <a:r>
              <a:rPr lang="en-US" sz="900" dirty="0" smtClean="0"/>
              <a:t> and haute-couture designers: creativity and arts &amp; style knowledge</a:t>
            </a:r>
          </a:p>
          <a:p>
            <a:pPr lvl="2">
              <a:lnSpc>
                <a:spcPct val="90000"/>
              </a:lnSpc>
            </a:pPr>
            <a:r>
              <a:rPr lang="en-US" sz="900" dirty="0" smtClean="0">
                <a:solidFill>
                  <a:srgbClr val="FF3300"/>
                </a:solidFill>
              </a:rPr>
              <a:t>Intuit</a:t>
            </a:r>
            <a:r>
              <a:rPr lang="en-US" sz="900" dirty="0" smtClean="0"/>
              <a:t>: personal finance mgt software (Quicken) used for TurboTax, now into </a:t>
            </a:r>
            <a:r>
              <a:rPr lang="en-US" sz="900" dirty="0" err="1" smtClean="0"/>
              <a:t>Healthcar</a:t>
            </a:r>
            <a:endParaRPr lang="en-US" sz="900" dirty="0" smtClean="0"/>
          </a:p>
          <a:p>
            <a:pPr lvl="2">
              <a:lnSpc>
                <a:spcPct val="90000"/>
              </a:lnSpc>
            </a:pPr>
            <a:r>
              <a:rPr lang="en-US" sz="900" dirty="0" err="1" smtClean="0"/>
              <a:t>WalMart</a:t>
            </a:r>
            <a:r>
              <a:rPr lang="en-US" sz="900" dirty="0" smtClean="0"/>
              <a:t>: leveraged its SC competencies to go into groceries</a:t>
            </a:r>
          </a:p>
          <a:p>
            <a:pPr lvl="2">
              <a:lnSpc>
                <a:spcPct val="90000"/>
              </a:lnSpc>
            </a:pPr>
            <a:r>
              <a:rPr lang="en-US" sz="900" dirty="0" smtClean="0"/>
              <a:t>Honda: engine technology:</a:t>
            </a:r>
          </a:p>
          <a:p>
            <a:pPr lvl="3">
              <a:lnSpc>
                <a:spcPct val="90000"/>
              </a:lnSpc>
            </a:pPr>
            <a:r>
              <a:rPr lang="en-US" sz="900" dirty="0" smtClean="0"/>
              <a:t>Lawnmowers</a:t>
            </a:r>
          </a:p>
          <a:p>
            <a:pPr lvl="3">
              <a:lnSpc>
                <a:spcPct val="90000"/>
              </a:lnSpc>
            </a:pPr>
            <a:r>
              <a:rPr lang="en-US" sz="900" dirty="0" smtClean="0"/>
              <a:t>Motorcycles</a:t>
            </a:r>
          </a:p>
          <a:p>
            <a:pPr lvl="3">
              <a:lnSpc>
                <a:spcPct val="90000"/>
              </a:lnSpc>
            </a:pPr>
            <a:r>
              <a:rPr lang="en-US" sz="900" dirty="0" smtClean="0"/>
              <a:t>Cars</a:t>
            </a:r>
          </a:p>
          <a:p>
            <a:pPr lvl="1">
              <a:lnSpc>
                <a:spcPct val="90000"/>
              </a:lnSpc>
            </a:pPr>
            <a:r>
              <a:rPr lang="en-US" sz="1000" dirty="0" smtClean="0"/>
              <a:t>Sony: miniaturization of consumer electronics</a:t>
            </a:r>
          </a:p>
          <a:p>
            <a:pPr lvl="1">
              <a:lnSpc>
                <a:spcPct val="90000"/>
              </a:lnSpc>
            </a:pPr>
            <a:r>
              <a:rPr lang="en-US" sz="1000" dirty="0" smtClean="0"/>
              <a:t>Canon: imaging &amp; microprocessor control</a:t>
            </a:r>
          </a:p>
          <a:p>
            <a:pPr>
              <a:lnSpc>
                <a:spcPct val="90000"/>
              </a:lnSpc>
            </a:pPr>
            <a:r>
              <a:rPr lang="en-US" sz="1000" dirty="0" smtClean="0">
                <a:solidFill>
                  <a:srgbClr val="FF3300"/>
                </a:solidFill>
              </a:rPr>
              <a:t>Pro’s and con’s of either view? See next slide.</a:t>
            </a:r>
            <a:endParaRPr lang="en-US" sz="1000" dirty="0" smtClean="0"/>
          </a:p>
          <a:p>
            <a:pPr lvl="1">
              <a:lnSpc>
                <a:spcPct val="90000"/>
              </a:lnSpc>
            </a:pPr>
            <a:r>
              <a:rPr lang="en-US" sz="1000" dirty="0" smtClean="0"/>
              <a:t>We should apply both views! This leads to SOA.</a:t>
            </a:r>
          </a:p>
          <a:p>
            <a:pPr lvl="1">
              <a:lnSpc>
                <a:spcPct val="90000"/>
              </a:lnSpc>
            </a:pPr>
            <a:endParaRPr lang="en-US" sz="1000" dirty="0" smtClean="0"/>
          </a:p>
          <a:p>
            <a:pPr lvl="1">
              <a:lnSpc>
                <a:spcPct val="90000"/>
              </a:lnSpc>
            </a:pPr>
            <a:endParaRPr lang="en-US" sz="100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pPr>
                <a:defRPr/>
              </a:pPr>
              <a:t>9/9/13</a:t>
            </a:fld>
            <a:endParaRPr lang="en-US" smtClean="0"/>
          </a:p>
        </p:txBody>
      </p:sp>
      <p:sp>
        <p:nvSpPr>
          <p:cNvPr id="83972" name="Rectangle 6"/>
          <p:cNvSpPr>
            <a:spLocks noGrp="1" noChangeArrowheads="1"/>
          </p:cNvSpPr>
          <p:nvPr>
            <p:ph type="ftr" sz="quarter" idx="4"/>
          </p:nvPr>
        </p:nvSpPr>
        <p:spPr/>
        <p:txBody>
          <a:bodyPr/>
          <a:lstStyle/>
          <a:p>
            <a:pPr>
              <a:defRPr/>
            </a:pPr>
            <a:r>
              <a:rPr lang="en-US" smtClean="0"/>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pPr>
                <a:defRPr/>
              </a:pPr>
              <a:t>46</a:t>
            </a:fld>
            <a:endParaRPr lang="en-US" smtClean="0"/>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4995" name="Rectangle 3"/>
          <p:cNvSpPr>
            <a:spLocks noGrp="1" noChangeArrowheads="1"/>
          </p:cNvSpPr>
          <p:nvPr>
            <p:ph type="dt" sz="quarter" idx="1"/>
          </p:nvPr>
        </p:nvSpPr>
        <p:spPr/>
        <p:txBody>
          <a:bodyPr/>
          <a:lstStyle/>
          <a:p>
            <a:pPr>
              <a:defRPr/>
            </a:pPr>
            <a:fld id="{AE5BF737-CC57-4DB6-A89E-9BB57B917A93}" type="datetime1">
              <a:rPr lang="en-US" smtClean="0"/>
              <a:pPr>
                <a:defRPr/>
              </a:pPr>
              <a:t>9/9/13</a:t>
            </a:fld>
            <a:endParaRPr lang="en-US" smtClean="0"/>
          </a:p>
        </p:txBody>
      </p:sp>
      <p:sp>
        <p:nvSpPr>
          <p:cNvPr id="84996" name="Rectangle 6"/>
          <p:cNvSpPr>
            <a:spLocks noGrp="1" noChangeArrowheads="1"/>
          </p:cNvSpPr>
          <p:nvPr>
            <p:ph type="ftr" sz="quarter" idx="4"/>
          </p:nvPr>
        </p:nvSpPr>
        <p:spPr/>
        <p:txBody>
          <a:bodyPr/>
          <a:lstStyle/>
          <a:p>
            <a:pPr>
              <a:defRPr/>
            </a:pPr>
            <a:r>
              <a:rPr lang="en-US" smtClean="0"/>
              <a:t>© Van Mieghem</a:t>
            </a:r>
          </a:p>
        </p:txBody>
      </p:sp>
      <p:sp>
        <p:nvSpPr>
          <p:cNvPr id="84997" name="Rectangle 7"/>
          <p:cNvSpPr>
            <a:spLocks noGrp="1" noChangeArrowheads="1"/>
          </p:cNvSpPr>
          <p:nvPr>
            <p:ph type="sldNum" sz="quarter" idx="5"/>
          </p:nvPr>
        </p:nvSpPr>
        <p:spPr/>
        <p:txBody>
          <a:bodyPr/>
          <a:lstStyle/>
          <a:p>
            <a:pPr>
              <a:defRPr/>
            </a:pPr>
            <a:fld id="{12F0EFC8-FED0-4939-AFFE-C63ACEA09FC9}" type="slidenum">
              <a:rPr lang="en-US" smtClean="0"/>
              <a:pPr>
                <a:defRPr/>
              </a:pPr>
              <a:t>47</a:t>
            </a:fld>
            <a:endParaRPr lang="en-US" smtClean="0"/>
          </a:p>
        </p:txBody>
      </p:sp>
      <p:sp>
        <p:nvSpPr>
          <p:cNvPr id="78854" name="Rectangle 4"/>
          <p:cNvSpPr>
            <a:spLocks noGrp="1" noRot="1" noChangeAspect="1" noChangeArrowheads="1" noTextEdit="1"/>
          </p:cNvSpPr>
          <p:nvPr>
            <p:ph type="sldImg"/>
          </p:nvPr>
        </p:nvSpPr>
        <p:spPr>
          <a:ln/>
        </p:spPr>
      </p:sp>
      <p:sp>
        <p:nvSpPr>
          <p:cNvPr id="78855" name="Rectangle 5"/>
          <p:cNvSpPr>
            <a:spLocks noGrp="1" noChangeArrowheads="1"/>
          </p:cNvSpPr>
          <p:nvPr>
            <p:ph type="body" idx="1"/>
          </p:nvPr>
        </p:nvSpPr>
        <p:spPr>
          <a:noFill/>
          <a:ln/>
        </p:spPr>
        <p:txBody>
          <a:bodyPr/>
          <a:lstStyle/>
          <a:p>
            <a:r>
              <a:rPr lang="en-US" smtClean="0"/>
              <a:t>This map is used as a one-page overview/summary of total strategy including OS.</a:t>
            </a:r>
          </a:p>
          <a:p>
            <a:r>
              <a:rPr lang="en-US" smtClean="0"/>
              <a:t>Benefits:</a:t>
            </a:r>
          </a:p>
          <a:p>
            <a:pPr lvl="1"/>
            <a:r>
              <a:rPr lang="en-US" smtClean="0"/>
              <a:t>Integrated, comprehensive view</a:t>
            </a:r>
          </a:p>
          <a:p>
            <a:pPr lvl="1"/>
            <a:r>
              <a:rPr lang="en-US" smtClean="0"/>
              <a:t>Linkages and causal relationships via arrows.  Should lead to alignment.</a:t>
            </a:r>
          </a:p>
          <a:p>
            <a:pPr lvl="1"/>
            <a:r>
              <a:rPr lang="en-US" smtClean="0"/>
              <a:t>Good for teambuilding and understanding how all pieces come together.</a:t>
            </a:r>
          </a:p>
          <a:p>
            <a:pPr lvl="2"/>
            <a:r>
              <a:rPr lang="en-US" smtClean="0"/>
              <a:t>While the value proposition is key to competitive strategy, approximately three quarters of exec teams do not have consensus about this basic information.</a:t>
            </a:r>
          </a:p>
          <a:p>
            <a:pPr lvl="2"/>
            <a:r>
              <a:rPr lang="en-US" smtClean="0"/>
              <a:t>Similarly, L&amp;G is important but generally hard to define.</a:t>
            </a:r>
          </a:p>
          <a:p>
            <a:pPr lvl="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some students may not have seen this, here’s an example of a balanced scorecard.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9/9/13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9/9/13</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a:t>
            </a:r>
            <a:r>
              <a:rPr lang="en-US" dirty="0" smtClean="0"/>
              <a:t>processes = EXACTLY what the course is about:</a:t>
            </a:r>
          </a:p>
          <a:p>
            <a:pPr marL="1104900" marR="0" lvl="2" indent="-190500" algn="l" defTabSz="914400" rtl="0" eaLnBrk="0" fontAlgn="base" latinLnBrk="0" hangingPunct="0">
              <a:lnSpc>
                <a:spcPct val="100000"/>
              </a:lnSpc>
              <a:spcBef>
                <a:spcPct val="30000"/>
              </a:spcBef>
              <a:spcAft>
                <a:spcPct val="0"/>
              </a:spcAft>
              <a:buClrTx/>
              <a:buSzPct val="40000"/>
              <a:buFont typeface="Wingdings" pitchFamily="2" charset="2"/>
              <a:buChar char="q"/>
              <a:tabLst/>
              <a:defRPr/>
            </a:pPr>
            <a:r>
              <a:rPr lang="en-US" dirty="0" smtClean="0"/>
              <a:t>The course is about building the infrastructure to make better decisions on operations-related issues</a:t>
            </a:r>
            <a:endParaRPr lang="en-US" dirty="0" smtClean="0"/>
          </a:p>
          <a:p>
            <a:pPr lvl="1"/>
            <a:r>
              <a:rPr lang="en-US" dirty="0" smtClean="0"/>
              <a:t>People (= human resources)</a:t>
            </a:r>
          </a:p>
          <a:p>
            <a:pPr lvl="1"/>
            <a:r>
              <a:rPr lang="en-US" dirty="0" smtClean="0"/>
              <a:t># 2 = </a:t>
            </a:r>
            <a:r>
              <a:rPr lang="en-US" dirty="0" err="1" smtClean="0"/>
              <a:t>Interfunctional</a:t>
            </a:r>
            <a:r>
              <a:rPr lang="en-US" dirty="0" smtClean="0"/>
              <a:t> </a:t>
            </a:r>
            <a:r>
              <a:rPr lang="en-US" dirty="0" smtClean="0"/>
              <a:t>integration</a:t>
            </a:r>
          </a:p>
          <a:p>
            <a:pPr lvl="2"/>
            <a:r>
              <a:rPr lang="en-US" dirty="0" smtClean="0"/>
              <a:t>We will talk about integration with marketing and finance.</a:t>
            </a:r>
            <a:endParaRPr lang="en-US" dirty="0" smtClean="0"/>
          </a:p>
          <a:p>
            <a:pPr lvl="1"/>
            <a:r>
              <a:rPr lang="en-US" dirty="0" smtClean="0"/>
              <a:t>Good LT planning (=strategy)</a:t>
            </a:r>
          </a:p>
          <a:p>
            <a:pPr lvl="1"/>
            <a:r>
              <a:rPr lang="en-US" dirty="0" smtClean="0"/>
              <a:t>Decreasing complexity (=focus)</a:t>
            </a:r>
          </a:p>
          <a:p>
            <a:pPr lvl="1"/>
            <a:endParaRPr lang="en-US" dirty="0" smtClean="0"/>
          </a:p>
          <a:p>
            <a:r>
              <a:rPr lang="en-US" dirty="0" smtClean="0"/>
              <a:t>Point = </a:t>
            </a:r>
            <a:endParaRPr lang="en-US" dirty="0" smtClean="0"/>
          </a:p>
          <a:p>
            <a:pPr lvl="1">
              <a:buFont typeface="+mj-lt"/>
              <a:buAutoNum type="arabicPeriod"/>
            </a:pPr>
            <a:r>
              <a:rPr lang="en-US" dirty="0" smtClean="0"/>
              <a:t>these </a:t>
            </a:r>
            <a:r>
              <a:rPr lang="en-US" dirty="0" smtClean="0"/>
              <a:t>are exactly the levers that we will be </a:t>
            </a:r>
            <a:r>
              <a:rPr lang="en-US" dirty="0" smtClean="0"/>
              <a:t>studying</a:t>
            </a:r>
          </a:p>
          <a:p>
            <a:pPr lvl="1">
              <a:buFont typeface="+mj-lt"/>
              <a:buAutoNum type="arabicPeriod"/>
            </a:pPr>
            <a:r>
              <a:rPr lang="en-US" dirty="0" smtClean="0"/>
              <a:t>The course is about building the infrastructure to make better decisions on operations-related issues</a:t>
            </a:r>
            <a:endParaRPr lang="en-US" dirty="0" smtClean="0"/>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9/9/13</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6</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dirty="0" smtClean="0"/>
              <a:t>My name is Jan and to give you a little sense of my history (and at the same time signal the global content of this course), here’s my short bio…</a:t>
            </a:r>
          </a:p>
          <a:p>
            <a:pPr lvl="1"/>
            <a:r>
              <a:rPr lang="en-US" dirty="0" smtClean="0"/>
              <a:t>I was born and raised in the country of Belgium in a small town whose claim to fame is a yearly event that is televised globally.</a:t>
            </a:r>
          </a:p>
          <a:p>
            <a:pPr lvl="1"/>
            <a:r>
              <a:rPr lang="en-US" dirty="0" smtClean="0"/>
              <a:t>Which town?  Here’s a hint:</a:t>
            </a:r>
          </a:p>
          <a:p>
            <a:pPr lvl="2"/>
            <a:r>
              <a:rPr lang="en-US" dirty="0" smtClean="0"/>
              <a:t>Who’s familiar with this map?  (Tour de France, the toughest athletic event.)</a:t>
            </a:r>
          </a:p>
          <a:p>
            <a:pPr lvl="2"/>
            <a:r>
              <a:rPr lang="en-US" dirty="0" smtClean="0"/>
              <a:t>Who’s familiar with this map? (Tour of Flanders, the annual classic with a finish in </a:t>
            </a:r>
            <a:r>
              <a:rPr lang="en-US" dirty="0" err="1" smtClean="0"/>
              <a:t>Meerbeke</a:t>
            </a:r>
            <a:r>
              <a:rPr lang="en-US" dirty="0" smtClean="0"/>
              <a:t>, 300m from my mom’s house.)</a:t>
            </a:r>
          </a:p>
          <a:p>
            <a:pPr lvl="1"/>
            <a:r>
              <a:rPr lang="en-US" dirty="0" smtClean="0"/>
              <a:t>Graduate school brought me to Stanford</a:t>
            </a:r>
          </a:p>
          <a:p>
            <a:pPr lvl="1"/>
            <a:r>
              <a:rPr lang="en-US" dirty="0" smtClean="0"/>
              <a:t>And since 1995 I’ve been on the faculty at Kellogg.  My research is on:</a:t>
            </a:r>
          </a:p>
          <a:p>
            <a:pPr lvl="2"/>
            <a:r>
              <a:rPr lang="en-US" dirty="0" smtClean="0"/>
              <a:t>Ops </a:t>
            </a:r>
            <a:r>
              <a:rPr lang="en-US" dirty="0" err="1" smtClean="0"/>
              <a:t>strat</a:t>
            </a:r>
            <a:r>
              <a:rPr lang="en-US" dirty="0" smtClean="0"/>
              <a:t>: especially capacity investment, flexibility, hedging and sourcing</a:t>
            </a:r>
          </a:p>
          <a:p>
            <a:pPr lvl="2"/>
            <a:r>
              <a:rPr lang="en-US" dirty="0" smtClean="0"/>
              <a:t>OM: dynamic control</a:t>
            </a:r>
          </a:p>
          <a:p>
            <a:pPr lvl="2"/>
            <a:r>
              <a:rPr lang="en-US" dirty="0" smtClean="0"/>
              <a:t>Current projects: dual sourcing, flex, clicks</a:t>
            </a:r>
          </a:p>
          <a:p>
            <a:pPr lvl="1"/>
            <a:r>
              <a:rPr lang="en-US" dirty="0" smtClean="0"/>
              <a:t>Meanwhile, my professional activities have brought me at various places around the world (yellow); I spend social activities at additional venues (green).</a:t>
            </a:r>
          </a:p>
          <a:p>
            <a:pPr lvl="1"/>
            <a:r>
              <a:rPr lang="en-US" dirty="0" smtClean="0"/>
              <a:t>On my agenda is to visit India, Russia and Africa</a:t>
            </a:r>
          </a:p>
          <a:p>
            <a:pPr lvl="1"/>
            <a:r>
              <a:rPr lang="en-US" dirty="0" smtClean="0"/>
              <a:t>To conclude, I show my pride and joy on last summer vacation, which also brings me back to where we started if you look carefully at the picture.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4824AEAA-16A9-4948-AA9C-4EC45575C345}"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9/9/13</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8</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9/9/13</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9/9/13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9/9/13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9/9/13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9/9/13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9/9/13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9/9/13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9/9/13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9/9/13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9/9/13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9/9/13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9/9/13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9/9/13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F9BBF32-5465-418D-A795-32376668CDA1}"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5CVideo%5CUnderpants%20gnomes.flv" TargetMode="External"/><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www.renttherunway.com/" TargetMode="External"/><Relationship Id="rId4" Type="http://schemas.openxmlformats.org/officeDocument/2006/relationships/image" Target="../media/image9.png"/><Relationship Id="rId1" Type="http://schemas.openxmlformats.org/officeDocument/2006/relationships/slideLayout" Target="../slideLayouts/slideLayout2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2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hyperlink" Target="http://www.michelin.com/corporate/EN/group/michelin-worldwide/locations" TargetMode="External"/><Relationship Id="rId1" Type="http://schemas.openxmlformats.org/officeDocument/2006/relationships/slideLayout" Target="../slideLayouts/slideLayout1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4" Type="http://schemas.openxmlformats.org/officeDocument/2006/relationships/image" Target="../media/image13.jpeg"/><Relationship Id="rId5" Type="http://schemas.openxmlformats.org/officeDocument/2006/relationships/image" Target="../media/image14.jpeg"/><Relationship Id="rId6" Type="http://schemas.openxmlformats.org/officeDocument/2006/relationships/hyperlink" Target="http://www.2000watches.com/watches/Html/Images/swiss%20army/25249.jpg" TargetMode="External"/><Relationship Id="rId7" Type="http://schemas.openxmlformats.org/officeDocument/2006/relationships/image" Target="../media/image15.jpeg"/><Relationship Id="rId1" Type="http://schemas.openxmlformats.org/officeDocument/2006/relationships/slideLayout" Target="../slideLayouts/slideLayout3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1" Type="http://schemas.openxmlformats.org/officeDocument/2006/relationships/slideLayout" Target="../slideLayouts/slideLayout3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png"/><Relationship Id="rId7" Type="http://schemas.openxmlformats.org/officeDocument/2006/relationships/image" Target="../media/image22.jpeg"/><Relationship Id="rId1" Type="http://schemas.openxmlformats.org/officeDocument/2006/relationships/slideLayout" Target="../slideLayouts/slideLayout3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53.xml"/><Relationship Id="rId3"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9.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4" Type="http://schemas.openxmlformats.org/officeDocument/2006/relationships/image" Target="../media/image23.jpeg"/><Relationship Id="rId1" Type="http://schemas.openxmlformats.org/officeDocument/2006/relationships/slideLayout" Target="../slideLayouts/slideLayout2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9.xml"/><Relationship Id="rId3" Type="http://schemas.openxmlformats.org/officeDocument/2006/relationships/image" Target="../media/image24.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4" Type="http://schemas.openxmlformats.org/officeDocument/2006/relationships/oleObject" Target="../embeddings/Microsoft_Word_97_-_2004_Document1.doc"/><Relationship Id="rId5" Type="http://schemas.openxmlformats.org/officeDocument/2006/relationships/image" Target="../media/image25.emf"/><Relationship Id="rId1" Type="http://schemas.openxmlformats.org/officeDocument/2006/relationships/vmlDrawing" Target="../drawings/vmlDrawing1.vml"/><Relationship Id="rId2"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18.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6.xml"/><Relationship Id="rId3" Type="http://schemas.openxmlformats.org/officeDocument/2006/relationships/image" Target="../media/image2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3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7.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r>
              <a:rPr lang="en-US" sz="1400" cap="small" dirty="0" smtClean="0">
                <a:solidFill>
                  <a:schemeClr val="bg1"/>
                </a:solidFill>
              </a:rPr>
              <a:t>2013</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26629" name="Rectangle 7"/>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What is operations management? (Redux?)</a:t>
            </a:r>
            <a:endParaRPr lang="en-US" smtClean="0"/>
          </a:p>
        </p:txBody>
      </p:sp>
      <p:sp>
        <p:nvSpPr>
          <p:cNvPr id="19464" name="Rectangle 8"/>
          <p:cNvSpPr>
            <a:spLocks noGrp="1" noChangeArrowheads="1"/>
          </p:cNvSpPr>
          <p:nvPr>
            <p:ph idx="1"/>
          </p:nvPr>
        </p:nvSpPr>
        <p:spPr>
          <a:xfrm>
            <a:off x="4356847" y="1667716"/>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	The Underpants Gnomes have a three-phase business plan:</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Collect underpants</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 ?</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sp>
        <p:nvSpPr>
          <p:cNvPr id="22534" name="Rectangle 6"/>
          <p:cNvSpPr>
            <a:spLocks noGrp="1" noChangeArrowheads="1"/>
          </p:cNvSpPr>
          <p:nvPr>
            <p:ph idx="1"/>
          </p:nvPr>
        </p:nvSpPr>
        <p:spPr>
          <a:xfrm>
            <a:off x="455613" y="1114425"/>
            <a:ext cx="8228012" cy="5451475"/>
          </a:xfrm>
        </p:spPr>
        <p:txBody>
          <a:bodyPr lIns="88896" tIns="50798" rIns="88896" bIns="50798"/>
          <a:lstStyle/>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Started with 160 styles.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multiple sizes.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Sending two dresses with each request.</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Styles don’t stay in fashion forever.</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Need to pay for shipping, inspection, dry cleaning…</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Demand will spike on weekends.</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Suppose a dress with a $1,000 list price is bought for $500.</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two for one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Get $100 per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Ten rentals pays for dresses but not shipping etc.</a:t>
            </a:r>
            <a:endParaRPr lang="en-US" smtClean="0"/>
          </a:p>
        </p:txBody>
      </p:sp>
      <p:grpSp>
        <p:nvGrpSpPr>
          <p:cNvPr id="2" name="Group 7"/>
          <p:cNvGrpSpPr>
            <a:grpSpLocks/>
          </p:cNvGrpSpPr>
          <p:nvPr/>
        </p:nvGrpSpPr>
        <p:grpSpPr bwMode="auto">
          <a:xfrm>
            <a:off x="3849688" y="1979613"/>
            <a:ext cx="4837112" cy="2849562"/>
            <a:chOff x="30" y="0"/>
            <a:chExt cx="542" cy="320"/>
          </a:xfrm>
        </p:grpSpPr>
        <p:sp>
          <p:nvSpPr>
            <p:cNvPr id="28680" name="Rectangle 8"/>
            <p:cNvSpPr>
              <a:spLocks/>
            </p:cNvSpPr>
            <p:nvPr/>
          </p:nvSpPr>
          <p:spPr bwMode="auto">
            <a:xfrm>
              <a:off x="30" y="81"/>
              <a:ext cx="137" cy="152"/>
            </a:xfrm>
            <a:prstGeom prst="rect">
              <a:avLst/>
            </a:prstGeom>
            <a:noFill/>
            <a:ln w="12700">
              <a:noFill/>
              <a:miter lim="0"/>
              <a:headEnd/>
              <a:tailEnd/>
            </a:ln>
          </p:spPr>
          <p:txBody>
            <a:bodyPr lIns="126435" tIns="72248" rIns="126435" bIns="72248"/>
            <a:lstStyle/>
            <a:p>
              <a:pPr defTabSz="912813">
                <a:spcBef>
                  <a:spcPts val="700"/>
                </a:spcBef>
              </a:pPr>
              <a:r>
                <a:rPr lang="en-US" sz="8800">
                  <a:solidFill>
                    <a:srgbClr val="FFB829"/>
                  </a:solidFill>
                  <a:latin typeface="Times New Roman" pitchFamily="18" charset="0"/>
                  <a:cs typeface="Times New Roman" pitchFamily="18" charset="0"/>
                  <a:sym typeface="Times New Roman" pitchFamily="18" charset="0"/>
                </a:rPr>
                <a:t>=</a:t>
              </a:r>
              <a:endParaRPr lang="en-US"/>
            </a:p>
          </p:txBody>
        </p:sp>
        <p:pic>
          <p:nvPicPr>
            <p:cNvPr id="28681" name="Picture 9" descr="image.png"/>
            <p:cNvPicPr>
              <a:picLocks noChangeAspect="1"/>
            </p:cNvPicPr>
            <p:nvPr/>
          </p:nvPicPr>
          <p:blipFill>
            <a:blip r:embed="rId3" cstate="print"/>
            <a:srcRect/>
            <a:stretch>
              <a:fillRect/>
            </a:stretch>
          </p:blipFill>
          <p:spPr bwMode="auto">
            <a:xfrm>
              <a:off x="145" y="0"/>
              <a:ext cx="427" cy="320"/>
            </a:xfrm>
            <a:prstGeom prst="rect">
              <a:avLst/>
            </a:prstGeom>
            <a:noFill/>
            <a:ln w="12700">
              <a:noFill/>
              <a:miter lim="0"/>
              <a:headEnd/>
              <a:tailEnd/>
            </a:ln>
          </p:spPr>
        </p:pic>
      </p:grpSp>
      <p:pic>
        <p:nvPicPr>
          <p:cNvPr id="22539" name="Picture 11" descr="image.png"/>
          <p:cNvPicPr>
            <a:picLocks noChangeAspect="1"/>
          </p:cNvPicPr>
          <p:nvPr/>
        </p:nvPicPr>
        <p:blipFill>
          <a:blip r:embed="rId4" cstate="print"/>
          <a:srcRect/>
          <a:stretch>
            <a:fillRect/>
          </a:stretch>
        </p:blipFill>
        <p:spPr bwMode="auto">
          <a:xfrm>
            <a:off x="300038" y="1625600"/>
            <a:ext cx="3517900" cy="3670300"/>
          </a:xfrm>
          <a:prstGeom prst="rect">
            <a:avLst/>
          </a:prstGeom>
          <a:noFill/>
          <a:ln w="12700">
            <a:noFill/>
            <a:miter lim="0"/>
            <a:headEnd/>
            <a:tailEnd/>
          </a:ln>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5186176" presetClass="entr" presetSubtype="55269840" fill="hold" nodeType="click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40764" y="2505670"/>
            <a:ext cx="1788095"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1433124" y="5535934"/>
            <a:ext cx="201701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5166230" y="5535934"/>
            <a:ext cx="297900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2661119" y="3933740"/>
            <a:ext cx="3788417" cy="830997"/>
          </a:xfrm>
          <a:prstGeom prst="rect">
            <a:avLst/>
          </a:prstGeom>
          <a:noFill/>
        </p:spPr>
        <p:txBody>
          <a:bodyPr wrap="none">
            <a:spAutoFit/>
          </a:bodyPr>
          <a:lstStyle/>
          <a:p>
            <a:pPr algn="ctr" defTabSz="457200" fontAlgn="auto">
              <a:spcBef>
                <a:spcPts val="0"/>
              </a:spcBef>
              <a:spcAft>
                <a:spcPts val="0"/>
              </a:spcAft>
              <a:defRPr/>
            </a:pPr>
            <a:r>
              <a:rPr lang="en-US"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1" name="Curved Right Arrow 10"/>
          <p:cNvSpPr/>
          <p:nvPr/>
        </p:nvSpPr>
        <p:spPr>
          <a:xfrm rot="2302157">
            <a:off x="1285875" y="1082675"/>
            <a:ext cx="874713"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2" name="Rectangle 11"/>
          <p:cNvSpPr/>
          <p:nvPr/>
        </p:nvSpPr>
        <p:spPr>
          <a:xfrm rot="2863666">
            <a:off x="6737322" y="2561219"/>
            <a:ext cx="2716108"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330525" y="2070738"/>
            <a:ext cx="3374316"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sp>
        <p:nvSpPr>
          <p:cNvPr id="15" name="Title 1"/>
          <p:cNvSpPr txBox="1">
            <a:spLocks/>
          </p:cNvSpPr>
          <p:nvPr/>
        </p:nvSpPr>
        <p:spPr>
          <a:xfrm>
            <a:off x="457200" y="274638"/>
            <a:ext cx="8229600" cy="665162"/>
          </a:xfrm>
          <a:prstGeom prst="rect">
            <a:avLst/>
          </a:prstGeom>
        </p:spPr>
        <p:txBody>
          <a:bodyPr anchor="ctr"/>
          <a:lstStyle/>
          <a:p>
            <a:pPr defTabSz="457200" fontAlgn="auto">
              <a:spcAft>
                <a:spcPts val="0"/>
              </a:spcAft>
              <a:defRPr/>
            </a:pPr>
            <a:r>
              <a:rPr lang="en-US" sz="2800" dirty="0" smtClean="0">
                <a:solidFill>
                  <a:schemeClr val="bg1"/>
                </a:solidFill>
                <a:latin typeface="+mj-lt"/>
                <a:ea typeface="+mj-ea"/>
                <a:cs typeface="+mj-cs"/>
              </a:rPr>
              <a:t>VCAP Framework </a:t>
            </a:r>
            <a:r>
              <a:rPr lang="en-US" sz="2800" dirty="0">
                <a:solidFill>
                  <a:schemeClr val="bg1"/>
                </a:solidFill>
                <a:latin typeface="+mj-lt"/>
                <a:ea typeface="+mj-ea"/>
                <a:cs typeface="+mj-cs"/>
              </a:rPr>
              <a:t>of operations strategy</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6" name="Rectangle 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8" name="Rectangle 7"/>
          <p:cNvSpPr/>
          <p:nvPr/>
        </p:nvSpPr>
        <p:spPr>
          <a:xfrm>
            <a:off x="2633415" y="3705140"/>
            <a:ext cx="3793025" cy="1323439"/>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a:p>
            <a:pPr algn="ctr" defTabSz="457200" fontAlgn="auto">
              <a:spcBef>
                <a:spcPts val="0"/>
              </a:spcBef>
              <a:spcAft>
                <a:spcPts val="0"/>
              </a:spcAft>
              <a:defRPr/>
            </a:pPr>
            <a:r>
              <a:rPr lang="en-US" sz="1800" dirty="0" smtClean="0">
                <a:solidFill>
                  <a:prstClr val="white"/>
                </a:solidFill>
                <a:latin typeface="Optima"/>
                <a:cs typeface="Optima"/>
              </a:rPr>
              <a:t>Cost, Time, Quality, </a:t>
            </a:r>
          </a:p>
          <a:p>
            <a:pPr algn="ctr" defTabSz="457200" fontAlgn="auto">
              <a:spcBef>
                <a:spcPts val="0"/>
              </a:spcBef>
              <a:spcAft>
                <a:spcPts val="0"/>
              </a:spcAft>
              <a:defRPr/>
            </a:pPr>
            <a:r>
              <a:rPr lang="en-US" sz="1800" dirty="0" smtClean="0">
                <a:solidFill>
                  <a:prstClr val="white"/>
                </a:solidFill>
                <a:latin typeface="Optima"/>
                <a:cs typeface="Optima"/>
              </a:rPr>
              <a:t>Flexibility</a:t>
            </a:r>
            <a:endParaRPr lang="en-US" sz="1800" dirty="0">
              <a:ln w="12700">
                <a:solidFill>
                  <a:srgbClr val="FFFFFF"/>
                </a:solidFill>
                <a:prstDash val="solid"/>
              </a:ln>
              <a:solidFill>
                <a:prstClr val="white"/>
              </a:solidFill>
              <a:latin typeface="Optima"/>
              <a:cs typeface="Optima"/>
            </a:endParaRP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1" name="Curved Right Arrow 10"/>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2" name="Rectangle 11"/>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13" name="Rectangle 12"/>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14" name="Isosceles Triangle 13"/>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17" name="Isosceles Triangle 16"/>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18" name="Isosceles Triangle 17"/>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19" name="Isosceles Triangle 18"/>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20" name="Isosceles Triangle 19"/>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21" name="Isosceles Triangle 20"/>
          <p:cNvSpPr/>
          <p:nvPr/>
        </p:nvSpPr>
        <p:spPr>
          <a:xfrm>
            <a:off x="5902238"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7" name="Rectangle 6"/>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22" name="Isosceles Triangle 21"/>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
        <p:nvSpPr>
          <p:cNvPr id="23" name="Title 1"/>
          <p:cNvSpPr>
            <a:spLocks noGrp="1"/>
          </p:cNvSpPr>
          <p:nvPr>
            <p:ph type="title"/>
          </p:nvPr>
        </p:nvSpPr>
        <p:spPr>
          <a:xfrm>
            <a:off x="457200" y="274638"/>
            <a:ext cx="8686800" cy="665162"/>
          </a:xfrm>
        </p:spPr>
        <p:txBody>
          <a:bodyPr/>
          <a:lstStyle/>
          <a:p>
            <a:pPr algn="l"/>
            <a:r>
              <a:rPr lang="en-US" sz="2800" dirty="0" smtClean="0">
                <a:solidFill>
                  <a:schemeClr val="bg1"/>
                </a:solidFill>
                <a:latin typeface="Optima"/>
                <a:cs typeface="Optima"/>
              </a:rPr>
              <a:t>VCAP Framework for key decisions of operations strategy</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r>
              <a:rPr lang="en-US" dirty="0" smtClean="0">
                <a:solidFill>
                  <a:schemeClr val="bg1"/>
                </a:solidFill>
              </a:rPr>
              <a:t>Michelin’s Global Operations</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(1</a:t>
            </a:r>
            <a:r>
              <a:rPr lang="en-US" sz="3600" dirty="0">
                <a:solidFill>
                  <a:schemeClr val="bg1"/>
                </a:solidFill>
                <a:latin typeface="Garamond" pitchFamily="18" charset="0"/>
              </a:rPr>
              <a:t>)</a:t>
            </a:r>
          </a:p>
          <a:p>
            <a:pPr algn="ctr" eaLnBrk="0" hangingPunct="0">
              <a:spcBef>
                <a:spcPct val="50000"/>
              </a:spcBef>
            </a:pPr>
            <a:r>
              <a:rPr lang="en-US" sz="3600" dirty="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a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95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Description of operations strategy of a Swiss watch maker in the late 1970s, contrasted with Japan’s Seiko</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5"/>
            <a:ext cx="3924300" cy="5451475"/>
          </a:xfrm>
        </p:spPr>
        <p:txBody>
          <a:bodyPr/>
          <a:lstStyle/>
          <a:p>
            <a:pPr eaLnBrk="1" hangingPunct="1"/>
            <a:r>
              <a:rPr lang="en-US" sz="1800" smtClean="0">
                <a:solidFill>
                  <a:schemeClr val="bg1"/>
                </a:solidFill>
              </a:rPr>
              <a:t>New culture</a:t>
            </a:r>
          </a:p>
          <a:p>
            <a:pPr eaLnBrk="1" hangingPunct="1"/>
            <a:r>
              <a:rPr lang="en-US" sz="1800" smtClean="0">
                <a:solidFill>
                  <a:schemeClr val="bg1"/>
                </a:solidFill>
              </a:rPr>
              <a:t>Major push towards establishing an </a:t>
            </a:r>
            <a:r>
              <a:rPr lang="en-US" sz="1800" i="1" smtClean="0">
                <a:solidFill>
                  <a:schemeClr val="bg1"/>
                </a:solidFill>
              </a:rPr>
              <a:t>innovation </a:t>
            </a:r>
            <a:r>
              <a:rPr lang="en-US" sz="1800" smtClean="0">
                <a:solidFill>
                  <a:schemeClr val="bg1"/>
                </a:solidFill>
              </a:rPr>
              <a:t>capability</a:t>
            </a:r>
          </a:p>
          <a:p>
            <a:pPr lvl="1" eaLnBrk="1" hangingPunct="1"/>
            <a:r>
              <a:rPr lang="en-US" sz="1600" smtClean="0">
                <a:solidFill>
                  <a:schemeClr val="bg1"/>
                </a:solidFill>
              </a:rPr>
              <a:t>Swatch became a product design house</a:t>
            </a:r>
          </a:p>
          <a:p>
            <a:pPr lvl="1" eaLnBrk="1" hangingPunct="1"/>
            <a:r>
              <a:rPr lang="en-US" sz="1600" smtClean="0">
                <a:solidFill>
                  <a:schemeClr val="bg1"/>
                </a:solidFill>
              </a:rPr>
              <a:t>Enabled revenue growth through new markets:</a:t>
            </a:r>
          </a:p>
          <a:p>
            <a:pPr lvl="2" eaLnBrk="1" hangingPunct="1"/>
            <a:endParaRPr lang="en-US" sz="1400" smtClean="0">
              <a:solidFill>
                <a:schemeClr val="bg1"/>
              </a:solidFill>
            </a:endParaRPr>
          </a:p>
          <a:p>
            <a:pPr lvl="1" eaLnBrk="1" hangingPunct="1"/>
            <a:r>
              <a:rPr lang="en-US" sz="1600" smtClean="0">
                <a:solidFill>
                  <a:schemeClr val="bg1"/>
                </a:solidFill>
              </a:rPr>
              <a:t>Used operational integration for new production processes: </a:t>
            </a:r>
            <a:r>
              <a:rPr lang="en-US" sz="1600" b="1" smtClean="0">
                <a:solidFill>
                  <a:schemeClr val="bg1"/>
                </a:solidFill>
              </a:rPr>
              <a:t>smart™ville</a:t>
            </a:r>
            <a:endParaRPr lang="en-US" sz="160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288630"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868613"/>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Assessment of current </a:t>
            </a:r>
            <a:r>
              <a:rPr lang="en-US" dirty="0" err="1" smtClean="0"/>
              <a:t>OpsStrat</a:t>
            </a:r>
            <a:endParaRPr lang="en-US" dirty="0"/>
          </a:p>
        </p:txBody>
      </p:sp>
      <p:sp>
        <p:nvSpPr>
          <p:cNvPr id="4" name="Line 4"/>
          <p:cNvSpPr>
            <a:spLocks noChangeShapeType="1"/>
          </p:cNvSpPr>
          <p:nvPr/>
        </p:nvSpPr>
        <p:spPr bwMode="auto">
          <a:xfrm>
            <a:off x="4668584" y="4736355"/>
            <a:ext cx="3862467"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5" name="Line 5"/>
          <p:cNvSpPr>
            <a:spLocks noChangeShapeType="1"/>
          </p:cNvSpPr>
          <p:nvPr/>
        </p:nvSpPr>
        <p:spPr bwMode="auto">
          <a:xfrm flipV="1">
            <a:off x="4679547" y="180972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6" name="Arc 6"/>
          <p:cNvSpPr>
            <a:spLocks/>
          </p:cNvSpPr>
          <p:nvPr/>
        </p:nvSpPr>
        <p:spPr bwMode="auto">
          <a:xfrm>
            <a:off x="4680256" y="2190528"/>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7" name="Rectangle 7"/>
          <p:cNvSpPr>
            <a:spLocks noChangeArrowheads="1"/>
          </p:cNvSpPr>
          <p:nvPr/>
        </p:nvSpPr>
        <p:spPr bwMode="auto">
          <a:xfrm>
            <a:off x="6908191" y="4815730"/>
            <a:ext cx="1586011" cy="369974"/>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a:solidFill>
                  <a:srgbClr val="FFFFFF"/>
                </a:solidFill>
                <a:latin typeface="Times New Roman" pitchFamily="18" charset="0"/>
              </a:rPr>
              <a:t>Cost efficiency</a:t>
            </a:r>
          </a:p>
        </p:txBody>
      </p:sp>
      <p:sp>
        <p:nvSpPr>
          <p:cNvPr id="8" name="Rectangle 8"/>
          <p:cNvSpPr>
            <a:spLocks noChangeArrowheads="1"/>
          </p:cNvSpPr>
          <p:nvPr/>
        </p:nvSpPr>
        <p:spPr bwMode="auto">
          <a:xfrm>
            <a:off x="3943096" y="1418480"/>
            <a:ext cx="878446" cy="369974"/>
          </a:xfrm>
          <a:prstGeom prst="rect">
            <a:avLst/>
          </a:prstGeom>
          <a:noFill/>
          <a:ln w="9525">
            <a:noFill/>
            <a:miter lim="800000"/>
            <a:headEnd/>
            <a:tailEnd/>
          </a:ln>
        </p:spPr>
        <p:txBody>
          <a:bodyPr wrap="none" lIns="92075" tIns="46038" rIns="92075" bIns="46038">
            <a:spAutoFit/>
          </a:bodyPr>
          <a:lstStyle/>
          <a:p>
            <a:pPr defTabSz="762000" eaLnBrk="0" hangingPunct="0"/>
            <a:r>
              <a:rPr lang="en-US" sz="1800" dirty="0">
                <a:solidFill>
                  <a:srgbClr val="FFFFFF"/>
                </a:solidFill>
                <a:latin typeface="Times New Roman" pitchFamily="18" charset="0"/>
              </a:rPr>
              <a:t>Quality</a:t>
            </a:r>
          </a:p>
        </p:txBody>
      </p:sp>
      <p:sp>
        <p:nvSpPr>
          <p:cNvPr id="10" name="Rectangle 10"/>
          <p:cNvSpPr>
            <a:spLocks noChangeArrowheads="1"/>
          </p:cNvSpPr>
          <p:nvPr/>
        </p:nvSpPr>
        <p:spPr bwMode="auto">
          <a:xfrm>
            <a:off x="6339608" y="3323480"/>
            <a:ext cx="1244600" cy="733425"/>
          </a:xfrm>
          <a:prstGeom prst="rect">
            <a:avLst/>
          </a:prstGeom>
          <a:noFill/>
          <a:ln w="9525">
            <a:noFill/>
            <a:miter lim="800000"/>
            <a:headEnd/>
            <a:tailEnd/>
          </a:ln>
        </p:spPr>
        <p:txBody>
          <a:bodyPr wrap="none" lIns="92075" tIns="46038" rIns="92075" bIns="46038">
            <a:spAutoFit/>
          </a:bodyPr>
          <a:lstStyle/>
          <a:p>
            <a:pPr algn="r" defTabSz="762000" eaLnBrk="0" hangingPunct="0"/>
            <a:r>
              <a:rPr lang="en-US" sz="2100" i="1" dirty="0">
                <a:solidFill>
                  <a:srgbClr val="3333CC"/>
                </a:solidFill>
                <a:latin typeface="Times New Roman" pitchFamily="18" charset="0"/>
              </a:rPr>
              <a:t>Japanese </a:t>
            </a:r>
          </a:p>
          <a:p>
            <a:pPr algn="r" defTabSz="762000" eaLnBrk="0" hangingPunct="0"/>
            <a:r>
              <a:rPr lang="en-US" sz="2100" i="1" dirty="0">
                <a:solidFill>
                  <a:srgbClr val="3333CC"/>
                </a:solidFill>
                <a:latin typeface="Times New Roman" pitchFamily="18" charset="0"/>
              </a:rPr>
              <a:t>Firms</a:t>
            </a:r>
          </a:p>
        </p:txBody>
      </p:sp>
      <p:sp>
        <p:nvSpPr>
          <p:cNvPr id="11" name="Oval 11"/>
          <p:cNvSpPr>
            <a:spLocks noChangeArrowheads="1"/>
          </p:cNvSpPr>
          <p:nvPr/>
        </p:nvSpPr>
        <p:spPr bwMode="auto">
          <a:xfrm>
            <a:off x="7006152" y="3130048"/>
            <a:ext cx="152400" cy="152400"/>
          </a:xfrm>
          <a:prstGeom prst="ellipse">
            <a:avLst/>
          </a:prstGeom>
          <a:solidFill>
            <a:schemeClr val="accent2"/>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12" name="Oval 21"/>
          <p:cNvSpPr>
            <a:spLocks noChangeArrowheads="1"/>
          </p:cNvSpPr>
          <p:nvPr/>
        </p:nvSpPr>
        <p:spPr bwMode="auto">
          <a:xfrm>
            <a:off x="5270246" y="2364630"/>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dirty="0">
              <a:solidFill>
                <a:srgbClr val="FF0000"/>
              </a:solidFill>
            </a:endParaRPr>
          </a:p>
        </p:txBody>
      </p:sp>
      <p:sp>
        <p:nvSpPr>
          <p:cNvPr id="13" name="Rectangle 10"/>
          <p:cNvSpPr>
            <a:spLocks noChangeArrowheads="1"/>
          </p:cNvSpPr>
          <p:nvPr/>
        </p:nvSpPr>
        <p:spPr bwMode="auto">
          <a:xfrm>
            <a:off x="4753663" y="2506217"/>
            <a:ext cx="851195" cy="739306"/>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smtClean="0">
                <a:solidFill>
                  <a:srgbClr val="FF0000"/>
                </a:solidFill>
                <a:latin typeface="Times New Roman" pitchFamily="18" charset="0"/>
              </a:rPr>
              <a:t>Swiss </a:t>
            </a:r>
            <a:endParaRPr lang="en-US" sz="2100" i="1" dirty="0">
              <a:solidFill>
                <a:srgbClr val="FF0000"/>
              </a:solidFill>
              <a:latin typeface="Times New Roman" pitchFamily="18" charset="0"/>
            </a:endParaRPr>
          </a:p>
          <a:p>
            <a:pPr defTabSz="762000" eaLnBrk="0" hangingPunct="0"/>
            <a:r>
              <a:rPr lang="en-US" sz="2100" i="1" dirty="0">
                <a:solidFill>
                  <a:srgbClr val="FF0000"/>
                </a:solidFill>
                <a:latin typeface="Times New Roman" pitchFamily="18" charset="0"/>
              </a:rPr>
              <a:t>Firms</a:t>
            </a:r>
          </a:p>
        </p:txBody>
      </p:sp>
      <p:sp>
        <p:nvSpPr>
          <p:cNvPr id="14" name="Rectangle 7"/>
          <p:cNvSpPr>
            <a:spLocks noChangeArrowheads="1"/>
          </p:cNvSpPr>
          <p:nvPr/>
        </p:nvSpPr>
        <p:spPr bwMode="auto">
          <a:xfrm>
            <a:off x="6509285" y="2087608"/>
            <a:ext cx="1047403" cy="64697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smtClean="0">
                <a:solidFill>
                  <a:srgbClr val="FFFFFF"/>
                </a:solidFill>
                <a:latin typeface="Times New Roman" pitchFamily="18" charset="0"/>
              </a:rPr>
              <a:t>Efficient </a:t>
            </a:r>
          </a:p>
          <a:p>
            <a:pPr algn="ctr" defTabSz="762000" eaLnBrk="0" hangingPunct="0"/>
            <a:r>
              <a:rPr lang="en-US" sz="1800" dirty="0" smtClean="0">
                <a:solidFill>
                  <a:srgbClr val="FFFFFF"/>
                </a:solidFill>
                <a:latin typeface="Times New Roman" pitchFamily="18" charset="0"/>
              </a:rPr>
              <a:t>Frontier</a:t>
            </a:r>
            <a:endParaRPr lang="en-US" sz="1800" dirty="0">
              <a:solidFill>
                <a:srgbClr val="FFFFFF"/>
              </a:solidFill>
              <a:latin typeface="Times New Roman" pitchFamily="18" charset="0"/>
            </a:endParaRPr>
          </a:p>
        </p:txBody>
      </p:sp>
      <p:cxnSp>
        <p:nvCxnSpPr>
          <p:cNvPr id="16" name="Straight Arrow Connector 15"/>
          <p:cNvCxnSpPr>
            <a:stCxn id="12" idx="1"/>
          </p:cNvCxnSpPr>
          <p:nvPr/>
        </p:nvCxnSpPr>
        <p:spPr bwMode="auto">
          <a:xfrm flipH="1" flipV="1">
            <a:off x="5179925" y="2230734"/>
            <a:ext cx="112639" cy="1562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a:stCxn id="11" idx="0"/>
          </p:cNvCxnSpPr>
          <p:nvPr/>
        </p:nvCxnSpPr>
        <p:spPr bwMode="auto">
          <a:xfrm flipH="1" flipV="1">
            <a:off x="7003702" y="2929096"/>
            <a:ext cx="78650" cy="200952"/>
          </a:xfrm>
          <a:prstGeom prst="straightConnector1">
            <a:avLst/>
          </a:prstGeom>
          <a:solidFill>
            <a:schemeClr val="accent1"/>
          </a:solidFill>
          <a:ln w="9525" cap="flat" cmpd="sng" algn="ctr">
            <a:solidFill>
              <a:schemeClr val="accent2"/>
            </a:solidFill>
            <a:prstDash val="solid"/>
            <a:round/>
            <a:headEnd type="none" w="med" len="med"/>
            <a:tailEnd type="arrow"/>
          </a:ln>
          <a:effectLst/>
        </p:spPr>
      </p:cxnSp>
      <p:sp>
        <p:nvSpPr>
          <p:cNvPr id="24" name="Rectangle 10"/>
          <p:cNvSpPr>
            <a:spLocks noChangeAspect="1" noChangeArrowheads="1"/>
          </p:cNvSpPr>
          <p:nvPr/>
        </p:nvSpPr>
        <p:spPr bwMode="auto">
          <a:xfrm>
            <a:off x="206959" y="3935456"/>
            <a:ext cx="3656946" cy="808370"/>
          </a:xfrm>
          <a:prstGeom prst="rect">
            <a:avLst/>
          </a:prstGeom>
          <a:solidFill>
            <a:schemeClr val="accent2"/>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$75, 450M units, 90%</a:t>
            </a:r>
          </a:p>
        </p:txBody>
      </p:sp>
      <p:sp>
        <p:nvSpPr>
          <p:cNvPr id="25" name="Rectangle 11"/>
          <p:cNvSpPr>
            <a:spLocks noChangeAspect="1" noChangeArrowheads="1"/>
          </p:cNvSpPr>
          <p:nvPr/>
        </p:nvSpPr>
        <p:spPr bwMode="auto">
          <a:xfrm>
            <a:off x="1505476" y="3289589"/>
            <a:ext cx="1086414" cy="650184"/>
          </a:xfrm>
          <a:prstGeom prst="rect">
            <a:avLst/>
          </a:prstGeom>
          <a:solidFill>
            <a:srgbClr val="FFCCCC"/>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$450, </a:t>
            </a:r>
            <a:endParaRPr lang="en-US" sz="1600" dirty="0" smtClean="0">
              <a:solidFill>
                <a:srgbClr val="FFFFFF"/>
              </a:solidFill>
            </a:endParaRPr>
          </a:p>
          <a:p>
            <a:pPr algn="ctr"/>
            <a:r>
              <a:rPr lang="en-US" sz="1600" dirty="0" smtClean="0">
                <a:solidFill>
                  <a:srgbClr val="FFFFFF"/>
                </a:solidFill>
              </a:rPr>
              <a:t>42M units</a:t>
            </a:r>
          </a:p>
          <a:p>
            <a:pPr algn="ctr"/>
            <a:r>
              <a:rPr lang="en-US" sz="1600" dirty="0" smtClean="0">
                <a:solidFill>
                  <a:srgbClr val="FFFFFF"/>
                </a:solidFill>
              </a:rPr>
              <a:t>8.4</a:t>
            </a:r>
            <a:r>
              <a:rPr lang="en-US" sz="1600" dirty="0">
                <a:solidFill>
                  <a:srgbClr val="FFFFFF"/>
                </a:solidFill>
              </a:rPr>
              <a:t>%</a:t>
            </a:r>
          </a:p>
        </p:txBody>
      </p:sp>
      <p:sp>
        <p:nvSpPr>
          <p:cNvPr id="26" name="Rectangle 12"/>
          <p:cNvSpPr>
            <a:spLocks noChangeAspect="1" noChangeArrowheads="1"/>
          </p:cNvSpPr>
          <p:nvPr/>
        </p:nvSpPr>
        <p:spPr bwMode="auto">
          <a:xfrm>
            <a:off x="1903826" y="2167280"/>
            <a:ext cx="288058" cy="1124001"/>
          </a:xfrm>
          <a:prstGeom prst="rect">
            <a:avLst/>
          </a:prstGeom>
          <a:solidFill>
            <a:srgbClr val="FF0000"/>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&gt; $450, 8M units, 1.6%</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0" grpId="0"/>
      <p:bldP spid="11" grpId="0" animBg="1"/>
      <p:bldP spid="12" grpId="0" animBg="1"/>
      <p:bldP spid="13" grpId="0"/>
      <p:bldP spid="14" grpId="0"/>
      <p:bldP spid="24" grpId="0" animBg="1"/>
      <p:bldP spid="25" grpId="0" animBg="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sp>
        <p:nvSpPr>
          <p:cNvPr id="49159" name="Line 4"/>
          <p:cNvSpPr>
            <a:spLocks noChangeShapeType="1"/>
          </p:cNvSpPr>
          <p:nvPr/>
        </p:nvSpPr>
        <p:spPr bwMode="auto">
          <a:xfrm>
            <a:off x="3392488" y="4384675"/>
            <a:ext cx="4383088"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0" name="Line 5"/>
          <p:cNvSpPr>
            <a:spLocks noChangeShapeType="1"/>
          </p:cNvSpPr>
          <p:nvPr/>
        </p:nvSpPr>
        <p:spPr bwMode="auto">
          <a:xfrm flipV="1">
            <a:off x="3403451" y="145804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1" name="Arc 6"/>
          <p:cNvSpPr>
            <a:spLocks/>
          </p:cNvSpPr>
          <p:nvPr/>
        </p:nvSpPr>
        <p:spPr bwMode="auto">
          <a:xfrm>
            <a:off x="3454400" y="1828800"/>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62" name="Rectangle 7"/>
          <p:cNvSpPr>
            <a:spLocks noChangeArrowheads="1"/>
          </p:cNvSpPr>
          <p:nvPr/>
        </p:nvSpPr>
        <p:spPr bwMode="auto">
          <a:xfrm>
            <a:off x="6767513" y="4464050"/>
            <a:ext cx="1766888" cy="41275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FFFFFF"/>
                </a:solidFill>
                <a:latin typeface="Times New Roman" pitchFamily="18" charset="0"/>
              </a:rPr>
              <a:t>Cost</a:t>
            </a:r>
            <a:r>
              <a:rPr lang="en-US" sz="2100">
                <a:solidFill>
                  <a:srgbClr val="FFFFFF"/>
                </a:solidFill>
                <a:latin typeface="Times New Roman" pitchFamily="18" charset="0"/>
              </a:rPr>
              <a:t> </a:t>
            </a:r>
            <a:r>
              <a:rPr lang="en-US" sz="2100" i="1">
                <a:solidFill>
                  <a:srgbClr val="FFFFFF"/>
                </a:solidFill>
                <a:latin typeface="Times New Roman" pitchFamily="18" charset="0"/>
              </a:rPr>
              <a:t>efficiency</a:t>
            </a:r>
            <a:endParaRPr lang="en-US" sz="2100">
              <a:solidFill>
                <a:srgbClr val="FFFFFF"/>
              </a:solidFill>
              <a:latin typeface="Times New Roman" pitchFamily="18" charset="0"/>
            </a:endParaRPr>
          </a:p>
        </p:txBody>
      </p:sp>
      <p:sp>
        <p:nvSpPr>
          <p:cNvPr id="49163" name="Rectangle 8"/>
          <p:cNvSpPr>
            <a:spLocks noChangeArrowheads="1"/>
          </p:cNvSpPr>
          <p:nvPr/>
        </p:nvSpPr>
        <p:spPr bwMode="auto">
          <a:xfrm>
            <a:off x="2667000" y="1066800"/>
            <a:ext cx="98583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Quality</a:t>
            </a:r>
          </a:p>
        </p:txBody>
      </p:sp>
      <p:sp>
        <p:nvSpPr>
          <p:cNvPr id="49164" name="Rectangle 9"/>
          <p:cNvSpPr>
            <a:spLocks noChangeArrowheads="1"/>
          </p:cNvSpPr>
          <p:nvPr/>
        </p:nvSpPr>
        <p:spPr bwMode="auto">
          <a:xfrm>
            <a:off x="3366692" y="1724393"/>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Swiss</a:t>
            </a:r>
          </a:p>
        </p:txBody>
      </p:sp>
      <p:sp>
        <p:nvSpPr>
          <p:cNvPr id="49165" name="Rectangle 10"/>
          <p:cNvSpPr>
            <a:spLocks noChangeArrowheads="1"/>
          </p:cNvSpPr>
          <p:nvPr/>
        </p:nvSpPr>
        <p:spPr bwMode="auto">
          <a:xfrm>
            <a:off x="4495800" y="2971800"/>
            <a:ext cx="1244600" cy="7334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Japanese </a:t>
            </a:r>
          </a:p>
          <a:p>
            <a:pPr defTabSz="762000" eaLnBrk="0" hangingPunct="0"/>
            <a:r>
              <a:rPr lang="en-US" sz="2100" i="1">
                <a:solidFill>
                  <a:srgbClr val="FFFFFF"/>
                </a:solidFill>
                <a:latin typeface="Times New Roman" pitchFamily="18" charset="0"/>
              </a:rPr>
              <a:t>Firms</a:t>
            </a:r>
          </a:p>
        </p:txBody>
      </p:sp>
      <p:sp>
        <p:nvSpPr>
          <p:cNvPr id="49166" name="Oval 11"/>
          <p:cNvSpPr>
            <a:spLocks noChangeArrowheads="1"/>
          </p:cNvSpPr>
          <p:nvPr/>
        </p:nvSpPr>
        <p:spPr bwMode="auto">
          <a:xfrm>
            <a:off x="5257800" y="274320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67" name="Line 12"/>
          <p:cNvSpPr>
            <a:spLocks noChangeShapeType="1"/>
          </p:cNvSpPr>
          <p:nvPr/>
        </p:nvSpPr>
        <p:spPr bwMode="auto">
          <a:xfrm flipH="1">
            <a:off x="1336236" y="4388868"/>
            <a:ext cx="2057400" cy="1600200"/>
          </a:xfrm>
          <a:prstGeom prst="line">
            <a:avLst/>
          </a:prstGeom>
          <a:noFill/>
          <a:ln w="9525">
            <a:solidFill>
              <a:schemeClr val="bg1"/>
            </a:solidFill>
            <a:round/>
            <a:headEnd/>
            <a:tailEnd type="triangle" w="med" len="med"/>
          </a:ln>
        </p:spPr>
        <p:txBody>
          <a:bodyPr wrap="none" anchor="ctr"/>
          <a:lstStyle/>
          <a:p>
            <a:endParaRPr lang="en-US">
              <a:solidFill>
                <a:srgbClr val="FFFFFF"/>
              </a:solidFill>
            </a:endParaRPr>
          </a:p>
        </p:txBody>
      </p:sp>
      <p:sp>
        <p:nvSpPr>
          <p:cNvPr id="49168" name="Arc 13"/>
          <p:cNvSpPr>
            <a:spLocks/>
          </p:cNvSpPr>
          <p:nvPr/>
        </p:nvSpPr>
        <p:spPr bwMode="auto">
          <a:xfrm flipH="1">
            <a:off x="1676400" y="1828800"/>
            <a:ext cx="1752600" cy="38862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69" name="Arc 14"/>
          <p:cNvSpPr>
            <a:spLocks/>
          </p:cNvSpPr>
          <p:nvPr/>
        </p:nvSpPr>
        <p:spPr bwMode="auto">
          <a:xfrm flipV="1">
            <a:off x="1676400" y="4419600"/>
            <a:ext cx="5181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70" name="Rectangle 15"/>
          <p:cNvSpPr>
            <a:spLocks noChangeArrowheads="1"/>
          </p:cNvSpPr>
          <p:nvPr/>
        </p:nvSpPr>
        <p:spPr bwMode="auto">
          <a:xfrm>
            <a:off x="1219200" y="5943600"/>
            <a:ext cx="1971675" cy="4159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Flexibility of OS</a:t>
            </a:r>
          </a:p>
        </p:txBody>
      </p:sp>
      <p:sp>
        <p:nvSpPr>
          <p:cNvPr id="49171" name="Freeform 16"/>
          <p:cNvSpPr>
            <a:spLocks/>
          </p:cNvSpPr>
          <p:nvPr/>
        </p:nvSpPr>
        <p:spPr bwMode="auto">
          <a:xfrm>
            <a:off x="2133600" y="2063750"/>
            <a:ext cx="3581400" cy="990600"/>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bg1"/>
            </a:solidFill>
            <a:round/>
            <a:headEnd/>
            <a:tailEnd/>
          </a:ln>
        </p:spPr>
        <p:txBody>
          <a:bodyPr wrap="none" anchor="ctr"/>
          <a:lstStyle/>
          <a:p>
            <a:endParaRPr lang="en-US">
              <a:solidFill>
                <a:srgbClr val="FFFFFF"/>
              </a:solidFill>
            </a:endParaRPr>
          </a:p>
        </p:txBody>
      </p:sp>
      <p:sp>
        <p:nvSpPr>
          <p:cNvPr id="49172" name="Arc 17"/>
          <p:cNvSpPr>
            <a:spLocks/>
          </p:cNvSpPr>
          <p:nvPr/>
        </p:nvSpPr>
        <p:spPr bwMode="auto">
          <a:xfrm flipV="1">
            <a:off x="2209800" y="4343400"/>
            <a:ext cx="3429000" cy="990600"/>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bg1"/>
            </a:solidFill>
            <a:prstDash val="sysDot"/>
            <a:round/>
            <a:headEnd/>
            <a:tailEnd/>
          </a:ln>
        </p:spPr>
        <p:txBody>
          <a:bodyPr wrap="none" anchor="ctr"/>
          <a:lstStyle/>
          <a:p>
            <a:endParaRPr lang="en-US">
              <a:solidFill>
                <a:srgbClr val="FFFFFF"/>
              </a:solidFill>
            </a:endParaRPr>
          </a:p>
        </p:txBody>
      </p:sp>
      <p:sp>
        <p:nvSpPr>
          <p:cNvPr id="49175" name="Line 20"/>
          <p:cNvSpPr>
            <a:spLocks noChangeShapeType="1"/>
          </p:cNvSpPr>
          <p:nvPr/>
        </p:nvSpPr>
        <p:spPr bwMode="auto">
          <a:xfrm flipH="1">
            <a:off x="3061471" y="2073275"/>
            <a:ext cx="1000941" cy="872002"/>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6" name="Oval 21"/>
          <p:cNvSpPr>
            <a:spLocks noChangeArrowheads="1"/>
          </p:cNvSpPr>
          <p:nvPr/>
        </p:nvSpPr>
        <p:spPr bwMode="auto">
          <a:xfrm>
            <a:off x="3994150" y="201295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77" name="Line 22"/>
          <p:cNvSpPr>
            <a:spLocks noChangeShapeType="1"/>
          </p:cNvSpPr>
          <p:nvPr/>
        </p:nvSpPr>
        <p:spPr bwMode="auto">
          <a:xfrm>
            <a:off x="3027363" y="2971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8" name="Arc 23"/>
          <p:cNvSpPr>
            <a:spLocks/>
          </p:cNvSpPr>
          <p:nvPr/>
        </p:nvSpPr>
        <p:spPr bwMode="auto">
          <a:xfrm flipV="1">
            <a:off x="3142303" y="2212746"/>
            <a:ext cx="2328941" cy="74246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 name="connsiteX0" fmla="*/ 0 w 22548"/>
              <a:gd name="connsiteY0" fmla="*/ 14 h 21601"/>
              <a:gd name="connsiteX1" fmla="*/ 757 w 22548"/>
              <a:gd name="connsiteY1" fmla="*/ 1 h 21601"/>
              <a:gd name="connsiteX2" fmla="*/ 22357 w 22548"/>
              <a:gd name="connsiteY2" fmla="*/ 21601 h 21601"/>
              <a:gd name="connsiteX0" fmla="*/ 0 w 22548"/>
              <a:gd name="connsiteY0" fmla="*/ 14 h 21601"/>
              <a:gd name="connsiteX1" fmla="*/ 10619 w 22548"/>
              <a:gd name="connsiteY1" fmla="*/ 3404 h 21601"/>
              <a:gd name="connsiteX2" fmla="*/ 22357 w 22548"/>
              <a:gd name="connsiteY2" fmla="*/ 21601 h 21601"/>
              <a:gd name="connsiteX3" fmla="*/ 757 w 22548"/>
              <a:gd name="connsiteY3" fmla="*/ 21601 h 21601"/>
              <a:gd name="connsiteX4" fmla="*/ 0 w 22548"/>
              <a:gd name="connsiteY4" fmla="*/ 14 h 21601"/>
              <a:gd name="connsiteX0" fmla="*/ 0 w 22357"/>
              <a:gd name="connsiteY0" fmla="*/ 14 h 21601"/>
              <a:gd name="connsiteX1" fmla="*/ 757 w 22357"/>
              <a:gd name="connsiteY1" fmla="*/ 1 h 21601"/>
              <a:gd name="connsiteX2" fmla="*/ 22357 w 22357"/>
              <a:gd name="connsiteY2" fmla="*/ 21601 h 21601"/>
              <a:gd name="connsiteX0" fmla="*/ 0 w 22357"/>
              <a:gd name="connsiteY0" fmla="*/ 14 h 21601"/>
              <a:gd name="connsiteX1" fmla="*/ 22357 w 22357"/>
              <a:gd name="connsiteY1" fmla="*/ 21601 h 21601"/>
              <a:gd name="connsiteX2" fmla="*/ 757 w 22357"/>
              <a:gd name="connsiteY2" fmla="*/ 21601 h 21601"/>
              <a:gd name="connsiteX3" fmla="*/ 0 w 22357"/>
              <a:gd name="connsiteY3" fmla="*/ 14 h 21601"/>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Lst>
            <a:ahLst/>
            <a:cxnLst>
              <a:cxn ang="0">
                <a:pos x="connsiteX0" y="connsiteY0"/>
              </a:cxn>
              <a:cxn ang="0">
                <a:pos x="connsiteX1" y="connsiteY1"/>
              </a:cxn>
              <a:cxn ang="0">
                <a:pos x="connsiteX2" y="connsiteY2"/>
              </a:cxn>
              <a:cxn ang="0">
                <a:pos x="connsiteX3" y="connsiteY3"/>
              </a:cxn>
            </a:cxnLst>
            <a:rect l="l" t="t" r="r" b="b"/>
            <a:pathLst>
              <a:path w="22357" h="21596" fill="none" extrusionOk="0">
                <a:moveTo>
                  <a:pt x="0" y="9"/>
                </a:moveTo>
                <a:cubicBezTo>
                  <a:pt x="252" y="0"/>
                  <a:pt x="4354" y="1210"/>
                  <a:pt x="4607" y="1211"/>
                </a:cubicBezTo>
                <a:cubicBezTo>
                  <a:pt x="10760" y="3884"/>
                  <a:pt x="22357" y="9666"/>
                  <a:pt x="22357" y="21596"/>
                </a:cubicBezTo>
              </a:path>
              <a:path w="22357" h="21596" stroke="0" extrusionOk="0">
                <a:moveTo>
                  <a:pt x="0" y="9"/>
                </a:moveTo>
                <a:cubicBezTo>
                  <a:pt x="3600" y="9"/>
                  <a:pt x="22231" y="17998"/>
                  <a:pt x="22357" y="21596"/>
                </a:cubicBezTo>
                <a:lnTo>
                  <a:pt x="757" y="21596"/>
                </a:lnTo>
                <a:cubicBezTo>
                  <a:pt x="505" y="14400"/>
                  <a:pt x="252" y="7205"/>
                  <a:pt x="0" y="9"/>
                </a:cubicBezTo>
                <a:close/>
              </a:path>
            </a:pathLst>
          </a:custGeom>
          <a:noFill/>
          <a:ln w="28575">
            <a:solidFill>
              <a:srgbClr val="FFCCCC"/>
            </a:solidFill>
            <a:round/>
            <a:headEnd type="none" w="med" len="med"/>
            <a:tailEnd type="triangle" w="med" len="med"/>
          </a:ln>
        </p:spPr>
        <p:txBody>
          <a:bodyPr wrap="none" anchor="ctr"/>
          <a:lstStyle/>
          <a:p>
            <a:endParaRPr lang="en-US">
              <a:solidFill>
                <a:srgbClr val="FFFFFF"/>
              </a:solidFill>
            </a:endParaRPr>
          </a:p>
        </p:txBody>
      </p:sp>
      <p:sp>
        <p:nvSpPr>
          <p:cNvPr id="49179" name="Line 24"/>
          <p:cNvSpPr>
            <a:spLocks noChangeShapeType="1"/>
          </p:cNvSpPr>
          <p:nvPr/>
        </p:nvSpPr>
        <p:spPr bwMode="auto">
          <a:xfrm>
            <a:off x="5562600" y="2209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81" name="Rectangle 26"/>
          <p:cNvSpPr>
            <a:spLocks noChangeArrowheads="1"/>
          </p:cNvSpPr>
          <p:nvPr/>
        </p:nvSpPr>
        <p:spPr bwMode="auto">
          <a:xfrm>
            <a:off x="5638800" y="1676400"/>
            <a:ext cx="9556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Swatch</a:t>
            </a:r>
          </a:p>
        </p:txBody>
      </p:sp>
      <p:sp>
        <p:nvSpPr>
          <p:cNvPr id="49182" name="Arc 27"/>
          <p:cNvSpPr>
            <a:spLocks/>
          </p:cNvSpPr>
          <p:nvPr/>
        </p:nvSpPr>
        <p:spPr bwMode="auto">
          <a:xfrm>
            <a:off x="3429000" y="1600200"/>
            <a:ext cx="4191000" cy="2768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83" name="Arc 28"/>
          <p:cNvSpPr>
            <a:spLocks/>
          </p:cNvSpPr>
          <p:nvPr/>
        </p:nvSpPr>
        <p:spPr bwMode="auto">
          <a:xfrm flipV="1">
            <a:off x="1676400" y="4419600"/>
            <a:ext cx="5943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4" name="Arc 29"/>
          <p:cNvSpPr>
            <a:spLocks/>
          </p:cNvSpPr>
          <p:nvPr/>
        </p:nvSpPr>
        <p:spPr bwMode="auto">
          <a:xfrm flipH="1">
            <a:off x="1676400" y="1600200"/>
            <a:ext cx="1752600" cy="4114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5" name="Line 30"/>
          <p:cNvSpPr>
            <a:spLocks noChangeShapeType="1"/>
          </p:cNvSpPr>
          <p:nvPr/>
        </p:nvSpPr>
        <p:spPr bwMode="auto">
          <a:xfrm flipV="1">
            <a:off x="3021056" y="4387849"/>
            <a:ext cx="1055644" cy="876265"/>
          </a:xfrm>
          <a:prstGeom prst="line">
            <a:avLst/>
          </a:prstGeom>
          <a:noFill/>
          <a:ln w="9525">
            <a:solidFill>
              <a:schemeClr val="bg1"/>
            </a:solidFill>
            <a:prstDash val="dash"/>
            <a:round/>
            <a:headEnd/>
            <a:tailEnd/>
          </a:ln>
        </p:spPr>
        <p:txBody>
          <a:bodyPr wrap="none" anchor="ctr"/>
          <a:lstStyle/>
          <a:p>
            <a:endParaRPr lang="en-US">
              <a:solidFill>
                <a:srgbClr val="FFFFFF"/>
              </a:solidFill>
            </a:endParaRPr>
          </a:p>
        </p:txBody>
      </p:sp>
      <p:sp>
        <p:nvSpPr>
          <p:cNvPr id="49186" name="Line 31"/>
          <p:cNvSpPr>
            <a:spLocks noChangeShapeType="1"/>
          </p:cNvSpPr>
          <p:nvPr/>
        </p:nvSpPr>
        <p:spPr bwMode="auto">
          <a:xfrm>
            <a:off x="4084638" y="20955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4" name="Oval 19"/>
          <p:cNvSpPr>
            <a:spLocks noChangeArrowheads="1"/>
          </p:cNvSpPr>
          <p:nvPr/>
        </p:nvSpPr>
        <p:spPr bwMode="auto">
          <a:xfrm>
            <a:off x="5425776" y="2057400"/>
            <a:ext cx="152400" cy="152400"/>
          </a:xfrm>
          <a:prstGeom prst="ellipse">
            <a:avLst/>
          </a:prstGeom>
          <a:solidFill>
            <a:srgbClr val="FF9999"/>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1"/>
            </a:solidFill>
            <a:prstDash val="dash"/>
            <a:miter lim="800000"/>
            <a:headEnd/>
            <a:tailEnd/>
          </a:ln>
        </p:spPr>
        <p:txBody>
          <a:bodyPr wrap="none" anchor="ctr"/>
          <a:lstStyle/>
          <a:p>
            <a:endParaRPr lang="en-US">
              <a:solidFill>
                <a:srgbClr val="FFFFFF"/>
              </a:solidFill>
            </a:endParaRPr>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dirty="0">
                <a:solidFill>
                  <a:srgbClr val="FFFFFF"/>
                </a:solidFill>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dirty="0">
                <a:solidFill>
                  <a:srgbClr val="FFFFFF"/>
                </a:solidFill>
                <a:latin typeface="Times New Roman" pitchFamily="18" charset="0"/>
              </a:rPr>
              <a:t> Move Frontier</a:t>
            </a:r>
          </a:p>
        </p:txBody>
      </p:sp>
      <p:sp>
        <p:nvSpPr>
          <p:cNvPr id="49173" name="Oval 18"/>
          <p:cNvSpPr>
            <a:spLocks noChangeArrowheads="1"/>
          </p:cNvSpPr>
          <p:nvPr/>
        </p:nvSpPr>
        <p:spPr bwMode="auto">
          <a:xfrm>
            <a:off x="2967038" y="2855913"/>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35" name="Rectangle 9"/>
          <p:cNvSpPr>
            <a:spLocks noChangeArrowheads="1"/>
          </p:cNvSpPr>
          <p:nvPr/>
        </p:nvSpPr>
        <p:spPr bwMode="auto">
          <a:xfrm>
            <a:off x="2195485" y="3038738"/>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Swiss</a:t>
            </a:r>
          </a:p>
        </p:txBody>
      </p:sp>
      <p:cxnSp>
        <p:nvCxnSpPr>
          <p:cNvPr id="37" name="Straight Connector 36"/>
          <p:cNvCxnSpPr/>
          <p:nvPr/>
        </p:nvCxnSpPr>
        <p:spPr bwMode="auto">
          <a:xfrm>
            <a:off x="2323889" y="5254012"/>
            <a:ext cx="702219" cy="10104"/>
          </a:xfrm>
          <a:prstGeom prst="line">
            <a:avLst/>
          </a:prstGeom>
          <a:solidFill>
            <a:schemeClr val="accent1"/>
          </a:solidFill>
          <a:ln w="9525" cap="flat" cmpd="sng" algn="ctr">
            <a:solidFill>
              <a:schemeClr val="bg1"/>
            </a:solidFill>
            <a:prstDash val="dash"/>
            <a:round/>
            <a:headEnd type="none" w="med" len="med"/>
            <a:tailEnd type="none" w="med" len="med"/>
          </a:ln>
          <a:effectLst/>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1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1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91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15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7" grpId="0" animBg="1"/>
      <p:bldP spid="49168" grpId="0" animBg="1"/>
      <p:bldP spid="49169" grpId="0" animBg="1"/>
      <p:bldP spid="49170" grpId="0"/>
      <p:bldP spid="49171" grpId="0" animBg="1"/>
      <p:bldP spid="49172" grpId="0" animBg="1"/>
      <p:bldP spid="49175" grpId="0" animBg="1"/>
      <p:bldP spid="49177" grpId="0" animBg="1"/>
      <p:bldP spid="49178" grpId="0" animBg="1"/>
      <p:bldP spid="49179" grpId="0" animBg="1"/>
      <p:bldP spid="49181" grpId="0"/>
      <p:bldP spid="49182" grpId="0" animBg="1"/>
      <p:bldP spid="49183" grpId="0" animBg="1"/>
      <p:bldP spid="49184" grpId="0" animBg="1"/>
      <p:bldP spid="49185" grpId="0" animBg="1"/>
      <p:bldP spid="49186" grpId="0" animBg="1"/>
      <p:bldP spid="49174" grpId="0" animBg="1"/>
      <p:bldP spid="49156" grpId="0" animBg="1"/>
      <p:bldP spid="49157" grpId="0"/>
      <p:bldP spid="49158" grpId="0"/>
      <p:bldP spid="49173" grpId="0" animBg="1"/>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6082" name="Rectangle 3"/>
          <p:cNvSpPr>
            <a:spLocks noGrp="1" noChangeArrowheads="1"/>
          </p:cNvSpPr>
          <p:nvPr>
            <p:ph type="title"/>
          </p:nvPr>
        </p:nvSpPr>
        <p:spPr>
          <a:xfrm>
            <a:off x="381000" y="7938"/>
            <a:ext cx="8305800" cy="536575"/>
          </a:xfrm>
        </p:spPr>
        <p:txBody>
          <a:bodyPr/>
          <a:lstStyle/>
          <a:p>
            <a:pPr eaLnBrk="1" hangingPunct="1"/>
            <a:r>
              <a:rPr lang="en-US" sz="2400" dirty="0" smtClean="0">
                <a:solidFill>
                  <a:srgbClr val="FF0000"/>
                </a:solidFill>
              </a:rPr>
              <a:t>Summarizing the </a:t>
            </a:r>
            <a:r>
              <a:rPr lang="en-US" sz="2400" i="1" dirty="0" smtClean="0">
                <a:solidFill>
                  <a:srgbClr val="FF0000"/>
                </a:solidFill>
              </a:rPr>
              <a:t>new </a:t>
            </a:r>
            <a:r>
              <a:rPr lang="en-US" sz="2400" dirty="0" smtClean="0">
                <a:solidFill>
                  <a:srgbClr val="FF0000"/>
                </a:solidFill>
              </a:rPr>
              <a:t>operations strategy for Swiss watch makers</a:t>
            </a:r>
          </a:p>
        </p:txBody>
      </p:sp>
      <p:sp>
        <p:nvSpPr>
          <p:cNvPr id="46083" name="Rectangle 37"/>
          <p:cNvSpPr>
            <a:spLocks noGrp="1" noChangeArrowheads="1"/>
          </p:cNvSpPr>
          <p:nvPr>
            <p:ph idx="1"/>
          </p:nvPr>
        </p:nvSpPr>
        <p:spPr>
          <a:xfrm>
            <a:off x="0" y="561109"/>
            <a:ext cx="9144000" cy="6258791"/>
          </a:xfrm>
          <a:noFill/>
        </p:spPr>
        <p:txBody>
          <a:bodyPr/>
          <a:lstStyle/>
          <a:p>
            <a:pPr marL="381000" indent="-381000" eaLnBrk="1" hangingPunct="1">
              <a:lnSpc>
                <a:spcPct val="90000"/>
              </a:lnSpc>
              <a:buFont typeface="Wingdings" pitchFamily="2" charset="2"/>
              <a:buAutoNum type="arabicPeriod"/>
            </a:pPr>
            <a:r>
              <a:rPr lang="en-US" sz="1600" dirty="0" smtClean="0">
                <a:solidFill>
                  <a:schemeClr val="bg1"/>
                </a:solidFill>
              </a:rPr>
              <a:t>Competitive strategy: </a:t>
            </a:r>
            <a:r>
              <a:rPr lang="en-US" sz="1400" dirty="0" smtClean="0">
                <a:solidFill>
                  <a:schemeClr val="bg1"/>
                </a:solidFill>
              </a:rPr>
              <a:t>Goal = survive and then grow NPV</a:t>
            </a:r>
          </a:p>
          <a:p>
            <a:pPr marL="800100" lvl="1" indent="-342900" eaLnBrk="1" hangingPunct="1">
              <a:lnSpc>
                <a:spcPct val="90000"/>
              </a:lnSpc>
              <a:buFont typeface="Wingdings" pitchFamily="2" charset="2"/>
              <a:buChar char="Ø"/>
            </a:pPr>
            <a:r>
              <a:rPr lang="en-US" sz="1400" dirty="0" smtClean="0">
                <a:solidFill>
                  <a:schemeClr val="bg1"/>
                </a:solidFill>
              </a:rPr>
              <a:t>Financial view: work on both levers:</a:t>
            </a:r>
          </a:p>
          <a:p>
            <a:pPr marL="1219200" lvl="2" indent="-304800" eaLnBrk="1" hangingPunct="1">
              <a:lnSpc>
                <a:spcPct val="90000"/>
              </a:lnSpc>
              <a:buFontTx/>
              <a:buChar char="o"/>
            </a:pPr>
            <a:r>
              <a:rPr lang="en-US" sz="1400" dirty="0" smtClean="0">
                <a:solidFill>
                  <a:schemeClr val="bg1"/>
                </a:solidFill>
              </a:rPr>
              <a:t>Revenue lever: go downstream &amp; build share.</a:t>
            </a:r>
          </a:p>
          <a:p>
            <a:pPr marL="1219200" lvl="2" indent="-304800" eaLnBrk="1" hangingPunct="1">
              <a:lnSpc>
                <a:spcPct val="90000"/>
              </a:lnSpc>
              <a:buFontTx/>
              <a:buChar char="o"/>
            </a:pPr>
            <a:r>
              <a:rPr lang="en-US" sz="1400" dirty="0" smtClean="0">
                <a:solidFill>
                  <a:schemeClr val="bg1"/>
                </a:solidFill>
              </a:rPr>
              <a:t>Productivity lever: cut cost such that </a:t>
            </a:r>
            <a:r>
              <a:rPr lang="en-US" sz="1400" dirty="0" smtClean="0">
                <a:solidFill>
                  <a:schemeClr val="bg1"/>
                </a:solidFill>
                <a:latin typeface="Symbol" pitchFamily="18" charset="2"/>
              </a:rPr>
              <a:t>D</a:t>
            </a:r>
            <a:r>
              <a:rPr lang="en-US" sz="1400" dirty="0" smtClean="0">
                <a:solidFill>
                  <a:schemeClr val="bg1"/>
                </a:solidFill>
              </a:rPr>
              <a:t>C</a:t>
            </a:r>
            <a:r>
              <a:rPr lang="en-US" sz="1400" baseline="-25000" dirty="0" smtClean="0">
                <a:solidFill>
                  <a:schemeClr val="bg1"/>
                </a:solidFill>
              </a:rPr>
              <a:t>DL</a:t>
            </a:r>
            <a:r>
              <a:rPr lang="en-US" sz="1400" dirty="0" smtClean="0">
                <a:solidFill>
                  <a:schemeClr val="bg1"/>
                </a:solidFill>
              </a:rPr>
              <a:t> &lt; value (</a:t>
            </a:r>
            <a:r>
              <a:rPr lang="en-US" sz="1400" dirty="0" smtClean="0">
                <a:solidFill>
                  <a:schemeClr val="bg1"/>
                </a:solidFill>
                <a:latin typeface="Symbol" pitchFamily="18" charset="2"/>
              </a:rPr>
              <a:t>D</a:t>
            </a:r>
            <a:r>
              <a:rPr lang="en-US" sz="1400" dirty="0" smtClean="0">
                <a:solidFill>
                  <a:schemeClr val="bg1"/>
                </a:solidFill>
              </a:rPr>
              <a:t>Q) = 7-10%. “Then cost is taken out of the equation.”</a:t>
            </a:r>
          </a:p>
          <a:p>
            <a:pPr marL="800100" lvl="1" indent="-342900" eaLnBrk="1" hangingPunct="1">
              <a:lnSpc>
                <a:spcPct val="90000"/>
              </a:lnSpc>
              <a:buFont typeface="Wingdings" pitchFamily="2" charset="2"/>
              <a:buChar char="Ø"/>
            </a:pPr>
            <a:r>
              <a:rPr lang="en-US" sz="1400" dirty="0" smtClean="0">
                <a:solidFill>
                  <a:schemeClr val="bg1"/>
                </a:solidFill>
              </a:rPr>
              <a:t>Market view: adjusted value proposition: Keep Q perception + offer a “message” of “joy de vivre” (intangible Q)</a:t>
            </a:r>
          </a:p>
          <a:p>
            <a:pPr marL="1219200" lvl="2" indent="-304800" eaLnBrk="1" hangingPunct="1">
              <a:lnSpc>
                <a:spcPct val="90000"/>
              </a:lnSpc>
              <a:buFontTx/>
              <a:buChar char="o"/>
            </a:pPr>
            <a:r>
              <a:rPr lang="en-US" sz="1400" dirty="0" smtClean="0">
                <a:solidFill>
                  <a:schemeClr val="bg1"/>
                </a:solidFill>
              </a:rPr>
              <a:t>Cheap fashion (Variety) </a:t>
            </a:r>
          </a:p>
          <a:p>
            <a:pPr marL="1219200" lvl="2" indent="-304800" eaLnBrk="1" hangingPunct="1">
              <a:lnSpc>
                <a:spcPct val="90000"/>
              </a:lnSpc>
              <a:buFontTx/>
              <a:buChar char="o"/>
            </a:pPr>
            <a:r>
              <a:rPr lang="en-US" sz="1400" dirty="0" smtClean="0">
                <a:solidFill>
                  <a:schemeClr val="bg1"/>
                </a:solidFill>
              </a:rPr>
              <a:t>New brand: “Swatch. Swiss. 60DM.” “affordable fashion and emotion”</a:t>
            </a:r>
          </a:p>
          <a:p>
            <a:pPr marL="381000" indent="-381000" eaLnBrk="1" hangingPunct="1">
              <a:lnSpc>
                <a:spcPct val="90000"/>
              </a:lnSpc>
              <a:buFont typeface="Wingdings" pitchFamily="2" charset="2"/>
              <a:buAutoNum type="arabicPeriod"/>
            </a:pPr>
            <a:r>
              <a:rPr lang="en-US" sz="1600" dirty="0" smtClean="0">
                <a:solidFill>
                  <a:schemeClr val="bg1"/>
                </a:solidFill>
              </a:rPr>
              <a:t>Build Operational Competency: hold Q but build efficiency and variety in miniaturization</a:t>
            </a:r>
          </a:p>
          <a:p>
            <a:pPr marL="381000" indent="-381000" eaLnBrk="1" hangingPunct="1">
              <a:lnSpc>
                <a:spcPct val="90000"/>
              </a:lnSpc>
              <a:buFont typeface="Wingdings" pitchFamily="2" charset="2"/>
              <a:buAutoNum type="arabicPeriod"/>
            </a:pPr>
            <a:r>
              <a:rPr lang="en-US" sz="1600" dirty="0" smtClean="0">
                <a:solidFill>
                  <a:schemeClr val="bg1"/>
                </a:solidFill>
              </a:rPr>
              <a:t>Resource view:</a:t>
            </a:r>
          </a:p>
          <a:p>
            <a:pPr marL="800100" lvl="1" indent="-342900" eaLnBrk="1" hangingPunct="1">
              <a:lnSpc>
                <a:spcPct val="90000"/>
              </a:lnSpc>
              <a:buFont typeface="Wingdings" pitchFamily="2" charset="2"/>
              <a:buAutoNum type="arabicPeriod"/>
            </a:pPr>
            <a:r>
              <a:rPr lang="en-US" sz="1400" dirty="0" smtClean="0">
                <a:solidFill>
                  <a:schemeClr val="bg1"/>
                </a:solidFill>
              </a:rPr>
              <a:t>Size: capacity for mass production</a:t>
            </a:r>
          </a:p>
          <a:p>
            <a:pPr marL="800100" lvl="1" indent="-342900" eaLnBrk="1" hangingPunct="1">
              <a:lnSpc>
                <a:spcPct val="90000"/>
              </a:lnSpc>
              <a:buFont typeface="Wingdings" pitchFamily="2" charset="2"/>
              <a:buAutoNum type="arabicPeriod"/>
            </a:pPr>
            <a:r>
              <a:rPr lang="en-US" sz="1400" dirty="0" smtClean="0">
                <a:solidFill>
                  <a:schemeClr val="bg1"/>
                </a:solidFill>
              </a:rPr>
              <a:t>Timing of capacity adjustments: complete restructuring </a:t>
            </a:r>
            <a:r>
              <a:rPr lang="en-US" sz="1400" i="1" dirty="0" smtClean="0">
                <a:solidFill>
                  <a:schemeClr val="bg1"/>
                </a:solidFill>
              </a:rPr>
              <a:t>now</a:t>
            </a:r>
          </a:p>
          <a:p>
            <a:pPr marL="800100" lvl="1" indent="-342900" eaLnBrk="1" hangingPunct="1">
              <a:lnSpc>
                <a:spcPct val="90000"/>
              </a:lnSpc>
              <a:buFont typeface="Wingdings" pitchFamily="2" charset="2"/>
              <a:buAutoNum type="arabicPeriod"/>
            </a:pPr>
            <a:r>
              <a:rPr lang="en-US" sz="1400" dirty="0" smtClean="0">
                <a:solidFill>
                  <a:schemeClr val="bg1"/>
                </a:solidFill>
              </a:rPr>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400" dirty="0" smtClean="0">
                <a:solidFill>
                  <a:schemeClr val="bg1"/>
                </a:solidFill>
              </a:rPr>
              <a:t>Location: all centralized in one location in Switzerland</a:t>
            </a:r>
          </a:p>
          <a:p>
            <a:pPr marL="381000" indent="-381000" eaLnBrk="1" hangingPunct="1">
              <a:lnSpc>
                <a:spcPct val="90000"/>
              </a:lnSpc>
              <a:buFont typeface="Wingdings" pitchFamily="2" charset="2"/>
              <a:buAutoNum type="arabicPeriod"/>
            </a:pPr>
            <a:r>
              <a:rPr lang="en-US" sz="1600" dirty="0" smtClean="0">
                <a:solidFill>
                  <a:schemeClr val="bg1"/>
                </a:solidFill>
              </a:rPr>
              <a:t>Process view:</a:t>
            </a:r>
          </a:p>
          <a:p>
            <a:pPr marL="800100" lvl="1" indent="-342900" eaLnBrk="1" hangingPunct="1">
              <a:lnSpc>
                <a:spcPct val="90000"/>
              </a:lnSpc>
              <a:buFont typeface="Wingdings" pitchFamily="2" charset="2"/>
              <a:buAutoNum type="arabicPeriod"/>
            </a:pPr>
            <a:r>
              <a:rPr lang="en-US" sz="1400" dirty="0" smtClean="0">
                <a:solidFill>
                  <a:schemeClr val="bg1"/>
                </a:solidFill>
              </a:rPr>
              <a:t>Supply and demand mgt: complete vertical integration of value chain</a:t>
            </a:r>
          </a:p>
          <a:p>
            <a:pPr marL="800100" lvl="1" indent="-342900" eaLnBrk="1" hangingPunct="1">
              <a:lnSpc>
                <a:spcPct val="90000"/>
              </a:lnSpc>
              <a:buFont typeface="Wingdings" pitchFamily="2" charset="2"/>
              <a:buAutoNum type="arabicPeriod"/>
            </a:pPr>
            <a:r>
              <a:rPr lang="en-US" sz="1400" dirty="0" smtClean="0">
                <a:solidFill>
                  <a:schemeClr val="bg1"/>
                </a:solidFill>
              </a:rPr>
              <a:t>Technology:</a:t>
            </a:r>
          </a:p>
          <a:p>
            <a:pPr marL="1219200" lvl="2" indent="-304800" eaLnBrk="1" hangingPunct="1">
              <a:lnSpc>
                <a:spcPct val="90000"/>
              </a:lnSpc>
              <a:buFontTx/>
              <a:buChar char="o"/>
            </a:pPr>
            <a:r>
              <a:rPr lang="en-US" sz="1400" dirty="0" smtClean="0">
                <a:solidFill>
                  <a:schemeClr val="bg1"/>
                </a:solidFill>
              </a:rPr>
              <a:t>product design tech for variety</a:t>
            </a:r>
          </a:p>
          <a:p>
            <a:pPr marL="1638300" lvl="3" indent="-266700" eaLnBrk="1" hangingPunct="1">
              <a:lnSpc>
                <a:spcPct val="90000"/>
              </a:lnSpc>
            </a:pPr>
            <a:r>
              <a:rPr lang="en-US" dirty="0" smtClean="0">
                <a:solidFill>
                  <a:schemeClr val="bg1"/>
                </a:solidFill>
              </a:rPr>
              <a:t>Simplified design down to 51 parts in the movement</a:t>
            </a:r>
          </a:p>
          <a:p>
            <a:pPr marL="1638300" lvl="3" indent="-266700" eaLnBrk="1" hangingPunct="1">
              <a:lnSpc>
                <a:spcPct val="90000"/>
              </a:lnSpc>
            </a:pPr>
            <a:r>
              <a:rPr lang="en-US" dirty="0" smtClean="0">
                <a:solidFill>
                  <a:schemeClr val="bg1"/>
                </a:solidFill>
              </a:rPr>
              <a:t>Standardize movement (hard V) with adaptable exterior (cosmetic V)</a:t>
            </a:r>
          </a:p>
          <a:p>
            <a:pPr marL="1219200" lvl="2" indent="-304800" eaLnBrk="1" hangingPunct="1">
              <a:lnSpc>
                <a:spcPct val="90000"/>
              </a:lnSpc>
              <a:buFontTx/>
              <a:buChar char="o"/>
            </a:pPr>
            <a:r>
              <a:rPr lang="en-US" sz="1400" dirty="0" smtClean="0">
                <a:solidFill>
                  <a:schemeClr val="bg1"/>
                </a:solidFill>
              </a:rPr>
              <a:t>Process tech: continuous 24/7 integrated flow, ATO of exterior</a:t>
            </a:r>
          </a:p>
          <a:p>
            <a:pPr marL="1219200" lvl="2" indent="-304800" eaLnBrk="1" hangingPunct="1">
              <a:lnSpc>
                <a:spcPct val="90000"/>
              </a:lnSpc>
              <a:buFontTx/>
              <a:buChar char="o"/>
            </a:pPr>
            <a:r>
              <a:rPr lang="en-US" sz="1400" dirty="0" smtClean="0">
                <a:solidFill>
                  <a:schemeClr val="bg1"/>
                </a:solidFill>
              </a:rPr>
              <a:t>Information &amp; coordination tech of entire value chain </a:t>
            </a:r>
          </a:p>
          <a:p>
            <a:pPr marL="400050" eaLnBrk="1" hangingPunct="1">
              <a:lnSpc>
                <a:spcPct val="90000"/>
              </a:lnSpc>
              <a:buFont typeface="Wingdings" pitchFamily="2" charset="2"/>
              <a:buAutoNum type="arabicPeriod"/>
            </a:pPr>
            <a:r>
              <a:rPr lang="en-US" sz="1600" dirty="0" smtClean="0">
                <a:solidFill>
                  <a:schemeClr val="bg1"/>
                </a:solidFill>
              </a:rPr>
              <a:t>Innovation:</a:t>
            </a:r>
          </a:p>
          <a:p>
            <a:pPr marL="857250" lvl="1" indent="-342900" eaLnBrk="1" hangingPunct="1">
              <a:lnSpc>
                <a:spcPct val="90000"/>
              </a:lnSpc>
              <a:buFont typeface="+mj-lt"/>
              <a:buAutoNum type="arabicPeriod"/>
            </a:pPr>
            <a:r>
              <a:rPr lang="en-US" sz="1400" dirty="0" smtClean="0">
                <a:solidFill>
                  <a:schemeClr val="bg1"/>
                </a:solidFill>
              </a:rPr>
              <a:t>R&amp;D driven: product (cheap fashion, high Q) and process (hi-tech 1.5V miniaturization) &gt; Smart car w/ reconfigurable panels; telecom pagers, ski watch.</a:t>
            </a:r>
          </a:p>
          <a:p>
            <a:pPr marL="857250" lvl="1" indent="-342900" eaLnBrk="1" hangingPunct="1">
              <a:lnSpc>
                <a:spcPct val="90000"/>
              </a:lnSpc>
              <a:buFont typeface="+mj-lt"/>
              <a:buAutoNum type="arabicPeriod"/>
            </a:pPr>
            <a:r>
              <a:rPr lang="en-US" sz="1400" dirty="0" smtClean="0">
                <a:solidFill>
                  <a:schemeClr val="bg1"/>
                </a:solidFill>
              </a:rPr>
              <a:t>New competency/culture: “customer-sensitive design and can-do engineering + can-do mass-production </a:t>
            </a:r>
            <a:r>
              <a:rPr lang="en-US" sz="1400" dirty="0" err="1" smtClean="0">
                <a:solidFill>
                  <a:schemeClr val="bg1"/>
                </a:solidFill>
              </a:rPr>
              <a:t>inSwiss</a:t>
            </a:r>
            <a:r>
              <a:rPr lang="en-US" sz="1400" dirty="0" smtClean="0">
                <a:solidFill>
                  <a:schemeClr val="bg1"/>
                </a:solidFill>
              </a:rPr>
              <a:t>”</a:t>
            </a:r>
            <a:endParaRPr lang="en-US" sz="1100"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dirty="0" smtClean="0">
                <a:solidFill>
                  <a:schemeClr val="bg1"/>
                </a:solidFill>
              </a:rPr>
              <a:t>Learning Points: </a:t>
            </a:r>
            <a:br>
              <a:rPr lang="en-US" dirty="0" smtClean="0">
                <a:solidFill>
                  <a:schemeClr val="bg1"/>
                </a:solidFill>
              </a:rPr>
            </a:br>
            <a:r>
              <a:rPr lang="en-US" dirty="0" smtClean="0">
                <a:solidFill>
                  <a:schemeClr val="bg1"/>
                </a:solidFill>
              </a:rPr>
              <a:t>	Mini-case 1: </a:t>
            </a:r>
            <a:r>
              <a:rPr lang="en-US" i="1" dirty="0" smtClean="0">
                <a:solidFill>
                  <a:schemeClr val="bg1"/>
                </a:solidFill>
              </a:rPr>
              <a:t>Swiss Watch Industry</a:t>
            </a:r>
            <a:endParaRPr lang="en-US" dirty="0" smtClean="0">
              <a:solidFill>
                <a:schemeClr val="bg1"/>
              </a:solidFill>
            </a:endParaRPr>
          </a:p>
        </p:txBody>
      </p:sp>
      <p:sp>
        <p:nvSpPr>
          <p:cNvPr id="50179" name="Rectangle 3"/>
          <p:cNvSpPr>
            <a:spLocks noGrp="1" noChangeArrowheads="1"/>
          </p:cNvSpPr>
          <p:nvPr>
            <p:ph idx="1"/>
          </p:nvPr>
        </p:nvSpPr>
        <p:spPr>
          <a:xfrm>
            <a:off x="0" y="1114425"/>
            <a:ext cx="9144000" cy="5440363"/>
          </a:xfrm>
        </p:spPr>
        <p:txBody>
          <a:bodyPr/>
          <a:lstStyle/>
          <a:p>
            <a:pPr eaLnBrk="1" hangingPunct="1">
              <a:lnSpc>
                <a:spcPct val="80000"/>
              </a:lnSpc>
            </a:pPr>
            <a:r>
              <a:rPr lang="en-US" sz="1800" dirty="0" smtClean="0">
                <a:solidFill>
                  <a:schemeClr val="bg1"/>
                </a:solidFill>
              </a:rPr>
              <a:t>Assess current operations strategy and situation</a:t>
            </a:r>
          </a:p>
          <a:p>
            <a:pPr lvl="1" eaLnBrk="1" hangingPunct="1">
              <a:lnSpc>
                <a:spcPct val="80000"/>
              </a:lnSpc>
            </a:pPr>
            <a:r>
              <a:rPr lang="en-US" sz="1600" dirty="0" smtClean="0">
                <a:solidFill>
                  <a:schemeClr val="bg1"/>
                </a:solidFill>
              </a:rPr>
              <a:t>Use three perspectives to formulating operations strategy:</a:t>
            </a:r>
          </a:p>
          <a:p>
            <a:pPr lvl="2" eaLnBrk="1" hangingPunct="1">
              <a:lnSpc>
                <a:spcPct val="80000"/>
              </a:lnSpc>
            </a:pPr>
            <a:r>
              <a:rPr lang="en-US" sz="1400" dirty="0" smtClean="0">
                <a:solidFill>
                  <a:schemeClr val="bg1"/>
                </a:solidFill>
              </a:rPr>
              <a:t>Competency view: connects customer needs, outside-in, top-down</a:t>
            </a:r>
          </a:p>
          <a:p>
            <a:pPr lvl="2" eaLnBrk="1" hangingPunct="1">
              <a:lnSpc>
                <a:spcPct val="80000"/>
              </a:lnSpc>
            </a:pPr>
            <a:r>
              <a:rPr lang="en-US" sz="1400" dirty="0" smtClean="0">
                <a:solidFill>
                  <a:schemeClr val="bg1"/>
                </a:solidFill>
              </a:rPr>
              <a:t>Resource &amp; process views: inside-out, bottom-up </a:t>
            </a:r>
          </a:p>
          <a:p>
            <a:pPr lvl="1" eaLnBrk="1" hangingPunct="1">
              <a:lnSpc>
                <a:spcPct val="80000"/>
              </a:lnSpc>
            </a:pPr>
            <a:r>
              <a:rPr lang="en-US" sz="1600" dirty="0" smtClean="0">
                <a:solidFill>
                  <a:schemeClr val="bg1"/>
                </a:solidFill>
              </a:rPr>
              <a:t>The issue is not changing customer needs, but differences in resources, processes and positioning</a:t>
            </a:r>
          </a:p>
          <a:p>
            <a:pPr eaLnBrk="1" hangingPunct="1">
              <a:lnSpc>
                <a:spcPct val="80000"/>
              </a:lnSpc>
            </a:pPr>
            <a:endParaRPr lang="en-US" sz="1800" dirty="0" smtClean="0">
              <a:solidFill>
                <a:schemeClr val="bg1"/>
              </a:solidFill>
            </a:endParaRPr>
          </a:p>
          <a:p>
            <a:pPr eaLnBrk="1" hangingPunct="1">
              <a:lnSpc>
                <a:spcPct val="80000"/>
              </a:lnSpc>
            </a:pPr>
            <a:r>
              <a:rPr lang="en-US" sz="1800" dirty="0" smtClean="0">
                <a:solidFill>
                  <a:schemeClr val="bg1"/>
                </a:solidFill>
              </a:rPr>
              <a:t>Formulate a new operations strategy:</a:t>
            </a:r>
          </a:p>
          <a:p>
            <a:pPr lvl="1" eaLnBrk="1" hangingPunct="1">
              <a:lnSpc>
                <a:spcPct val="80000"/>
              </a:lnSpc>
            </a:pPr>
            <a:r>
              <a:rPr lang="en-US" sz="1600" dirty="0" smtClean="0">
                <a:solidFill>
                  <a:schemeClr val="bg1"/>
                </a:solidFill>
              </a:rPr>
              <a:t>Use the strategic operational audit to close gaps between market and resource perspective</a:t>
            </a:r>
          </a:p>
          <a:p>
            <a:pPr lvl="1" eaLnBrk="1" hangingPunct="1">
              <a:lnSpc>
                <a:spcPct val="80000"/>
              </a:lnSpc>
            </a:pPr>
            <a:r>
              <a:rPr lang="en-US" sz="1600" dirty="0" smtClean="0">
                <a:solidFill>
                  <a:schemeClr val="bg1"/>
                </a:solidFill>
              </a:rPr>
              <a:t>Decide on the key decisions of operations strategy</a:t>
            </a:r>
          </a:p>
          <a:p>
            <a:pPr eaLnBrk="1" hangingPunct="1">
              <a:lnSpc>
                <a:spcPct val="80000"/>
              </a:lnSpc>
            </a:pPr>
            <a:endParaRPr lang="en-US" sz="1800" dirty="0" smtClean="0">
              <a:solidFill>
                <a:schemeClr val="bg1"/>
              </a:solidFill>
            </a:endParaRPr>
          </a:p>
          <a:p>
            <a:pPr eaLnBrk="1" hangingPunct="1">
              <a:lnSpc>
                <a:spcPct val="80000"/>
              </a:lnSpc>
            </a:pPr>
            <a:r>
              <a:rPr lang="en-US" sz="1800" dirty="0" smtClean="0">
                <a:solidFill>
                  <a:schemeClr val="bg1"/>
                </a:solidFill>
              </a:rPr>
              <a:t>Insights</a:t>
            </a:r>
          </a:p>
          <a:p>
            <a:pPr lvl="1" eaLnBrk="1" hangingPunct="1">
              <a:lnSpc>
                <a:spcPct val="80000"/>
              </a:lnSpc>
            </a:pPr>
            <a:r>
              <a:rPr lang="en-US" sz="1600" dirty="0" smtClean="0">
                <a:solidFill>
                  <a:schemeClr val="bg1"/>
                </a:solidFill>
              </a:rPr>
              <a:t>Turnarounds activate </a:t>
            </a:r>
            <a:r>
              <a:rPr lang="en-US" sz="1600" i="1" dirty="0" smtClean="0">
                <a:solidFill>
                  <a:schemeClr val="bg1"/>
                </a:solidFill>
              </a:rPr>
              <a:t>all </a:t>
            </a:r>
            <a:r>
              <a:rPr lang="en-US" sz="1600" dirty="0" smtClean="0">
                <a:solidFill>
                  <a:schemeClr val="bg1"/>
                </a:solidFill>
              </a:rPr>
              <a:t>aspects of the business: marketing, product design, process design, and infrastructure</a:t>
            </a:r>
          </a:p>
          <a:p>
            <a:pPr lvl="1" eaLnBrk="1" hangingPunct="1">
              <a:lnSpc>
                <a:spcPct val="80000"/>
              </a:lnSpc>
            </a:pPr>
            <a:r>
              <a:rPr lang="en-US" sz="1600" dirty="0" smtClean="0">
                <a:solidFill>
                  <a:schemeClr val="bg1"/>
                </a:solidFill>
              </a:rPr>
              <a:t>Operations strategy may lead or lag marketing strategy, but it must be congruent</a:t>
            </a:r>
          </a:p>
          <a:p>
            <a:pPr lvl="1" eaLnBrk="1" hangingPunct="1">
              <a:lnSpc>
                <a:spcPct val="80000"/>
              </a:lnSpc>
            </a:pPr>
            <a:r>
              <a:rPr lang="en-US" sz="1600" dirty="0" smtClean="0">
                <a:solidFill>
                  <a:schemeClr val="bg1"/>
                </a:solidFill>
              </a:rPr>
              <a:t>Illustrates a profitable maverick strategy: no globalization nor production outsourcing</a:t>
            </a:r>
          </a:p>
          <a:p>
            <a:pPr lvl="1" eaLnBrk="1" hangingPunct="1">
              <a:lnSpc>
                <a:spcPct val="80000"/>
              </a:lnSpc>
              <a:buFontTx/>
              <a:buNone/>
            </a:pPr>
            <a:endParaRPr lang="en-US" sz="1600" i="1" dirty="0" smtClean="0">
              <a:solidFill>
                <a:schemeClr val="bg1"/>
              </a:solidFill>
            </a:endParaRPr>
          </a:p>
          <a:p>
            <a:pPr eaLnBrk="1" hangingPunct="1">
              <a:lnSpc>
                <a:spcPct val="80000"/>
              </a:lnSpc>
            </a:pPr>
            <a:r>
              <a:rPr lang="en-US" sz="1800" i="1" dirty="0" smtClean="0">
                <a:solidFill>
                  <a:schemeClr val="bg1"/>
                </a:solidFill>
              </a:rPr>
              <a:t>Analytics: Competency Space</a:t>
            </a:r>
            <a:r>
              <a:rPr lang="en-US" sz="1800" dirty="0" smtClean="0">
                <a:solidFill>
                  <a:schemeClr val="bg1"/>
                </a:solidFill>
              </a:rPr>
              <a:t> as a tool to:</a:t>
            </a:r>
          </a:p>
          <a:p>
            <a:pPr lvl="1" eaLnBrk="1" hangingPunct="1">
              <a:lnSpc>
                <a:spcPct val="80000"/>
              </a:lnSpc>
            </a:pPr>
            <a:r>
              <a:rPr lang="en-US" sz="1600" dirty="0" smtClean="0">
                <a:solidFill>
                  <a:schemeClr val="bg1"/>
                </a:solidFill>
              </a:rPr>
              <a:t>show current competitive positioning and trade-offs (the essence of strategy)</a:t>
            </a:r>
          </a:p>
          <a:p>
            <a:pPr lvl="1" eaLnBrk="1" hangingPunct="1">
              <a:lnSpc>
                <a:spcPct val="80000"/>
              </a:lnSpc>
            </a:pPr>
            <a:r>
              <a:rPr lang="en-US" sz="1600" dirty="0" smtClean="0">
                <a:solidFill>
                  <a:schemeClr val="bg1"/>
                </a:solidFill>
              </a:rPr>
              <a:t>show directions of strategic movement </a:t>
            </a:r>
          </a:p>
          <a:p>
            <a:pPr lvl="2" eaLnBrk="1" hangingPunct="1">
              <a:lnSpc>
                <a:spcPct val="80000"/>
              </a:lnSpc>
            </a:pPr>
            <a:r>
              <a:rPr lang="en-US" sz="1400" dirty="0" smtClean="0">
                <a:solidFill>
                  <a:schemeClr val="bg1"/>
                </a:solidFill>
              </a:rPr>
              <a:t>Moving to a new position is fraught with risk, </a:t>
            </a:r>
          </a:p>
          <a:p>
            <a:pPr lvl="2" eaLnBrk="1" hangingPunct="1">
              <a:lnSpc>
                <a:spcPct val="80000"/>
              </a:lnSpc>
            </a:pPr>
            <a:r>
              <a:rPr lang="en-US" sz="1400" dirty="0" smtClean="0">
                <a:solidFill>
                  <a:schemeClr val="bg1"/>
                </a:solidFill>
              </a:rPr>
              <a:t>yet it is essential to do in certain situations</a:t>
            </a:r>
          </a:p>
          <a:p>
            <a:pPr lvl="1" eaLnBrk="1" hangingPunct="1">
              <a:lnSpc>
                <a:spcPct val="80000"/>
              </a:lnSpc>
            </a:pPr>
            <a:r>
              <a:rPr lang="en-US" sz="1600" dirty="0" smtClean="0">
                <a:solidFill>
                  <a:schemeClr val="bg1"/>
                </a:solidFill>
              </a:rPr>
              <a:t>Performance evaluation: depends on </a:t>
            </a:r>
            <a:r>
              <a:rPr lang="en-US" sz="1600" dirty="0" smtClean="0">
                <a:solidFill>
                  <a:schemeClr val="bg1"/>
                </a:solidFill>
                <a:latin typeface="Symbol" pitchFamily="18" charset="2"/>
              </a:rPr>
              <a:t>D</a:t>
            </a:r>
            <a:r>
              <a:rPr lang="en-US" sz="1600" dirty="0" smtClean="0">
                <a:solidFill>
                  <a:schemeClr val="bg1"/>
                </a:solidFill>
              </a:rPr>
              <a:t>V versus </a:t>
            </a:r>
            <a:r>
              <a:rPr lang="en-US" sz="1600" dirty="0" smtClean="0">
                <a:solidFill>
                  <a:schemeClr val="bg1"/>
                </a:solidFill>
                <a:latin typeface="Symbol" pitchFamily="18" charset="2"/>
              </a:rPr>
              <a:t>D</a:t>
            </a:r>
            <a:r>
              <a:rPr lang="en-US" sz="1600" dirty="0" smtClean="0">
                <a:solidFill>
                  <a:schemeClr val="bg1"/>
                </a:solidFill>
              </a:rPr>
              <a:t>C</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solidFill>
                <a:srgbClr val="FFFFFF"/>
              </a:solidFill>
            </a:endParaRPr>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solidFill>
                <a:srgbClr val="FFFFFF"/>
              </a:solidFill>
            </a:endParaRPr>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alphaModFix/>
          </a:blip>
          <a:srcRect/>
          <a:stretch>
            <a:fillRect/>
          </a:stretch>
        </p:blipFill>
        <p:spPr bwMode="auto">
          <a:xfrm>
            <a:off x="95250" y="1847861"/>
            <a:ext cx="4279900" cy="2217738"/>
          </a:xfrm>
          <a:prstGeom prst="rect">
            <a:avLst/>
          </a:prstGeom>
          <a:solidFill>
            <a:schemeClr val="accent6">
              <a:lumMod val="20000"/>
              <a:lumOff val="80000"/>
            </a:schemeClr>
          </a:solidFill>
          <a:ln>
            <a:noFill/>
          </a:ln>
        </p:spPr>
      </p:pic>
      <p:pic>
        <p:nvPicPr>
          <p:cNvPr id="5128" name="Picture 8" descr="image.png"/>
          <p:cNvPicPr>
            <a:picLocks noChangeAspect="1"/>
          </p:cNvPicPr>
          <p:nvPr/>
        </p:nvPicPr>
        <p:blipFill rotWithShape="1">
          <a:blip r:embed="rId4" cstate="print"/>
          <a:srcRect l="1230"/>
          <a:stretch/>
        </p:blipFill>
        <p:spPr bwMode="auto">
          <a:xfrm>
            <a:off x="4199466" y="3688296"/>
            <a:ext cx="4758267" cy="2779713"/>
          </a:xfrm>
          <a:prstGeom prst="rect">
            <a:avLst/>
          </a:prstGeom>
          <a:solidFill>
            <a:schemeClr val="accent6">
              <a:lumMod val="20000"/>
              <a:lumOff val="80000"/>
            </a:schemeClr>
          </a:solid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chemeClr val="bg1"/>
              </a:solidFill>
              <a:prstDash val="solid"/>
              <a:round/>
              <a:headEnd/>
              <a:tailEnd/>
            </a:ln>
          </p:spPr>
          <p:txBody>
            <a:bodyPr lIns="72248" tIns="72248" rIns="72248" bIns="72248" anchor="ctr"/>
            <a:lstStyle/>
            <a:p>
              <a:endParaRPr lang="en-US">
                <a:solidFill>
                  <a:srgbClr val="FFFFFF"/>
                </a:solidFill>
              </a:endParaRPr>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solidFill>
                    <a:srgbClr val="FFFFFF"/>
                  </a:solidFill>
                  <a:latin typeface="Optima" charset="0"/>
                  <a:sym typeface="Optima" charset="0"/>
                </a:rPr>
                <a:t>42% had Operations experience at some point in their career</a:t>
              </a:r>
              <a:endParaRPr lang="en-US">
                <a:solidFill>
                  <a:srgbClr val="FFFFFF"/>
                </a:solidFill>
              </a:endParaRPr>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FFFFFF"/>
              </a:solidFill>
              <a:prstDash val="solid"/>
              <a:round/>
              <a:headEnd/>
              <a:tailEnd/>
            </a:ln>
          </p:spPr>
          <p:txBody>
            <a:bodyPr lIns="0" tIns="0" rIns="0" bIns="0" anchor="ctr"/>
            <a:lstStyle/>
            <a:p>
              <a:endParaRPr lang="en-US">
                <a:solidFill>
                  <a:srgbClr val="FFFFFF"/>
                </a:solidFill>
              </a:endParaRPr>
            </a:p>
          </p:txBody>
        </p:sp>
        <p:sp>
          <p:nvSpPr>
            <p:cNvPr id="19467" name="Rectangle 14"/>
            <p:cNvSpPr>
              <a:spLocks/>
            </p:cNvSpPr>
            <p:nvPr/>
          </p:nvSpPr>
          <p:spPr bwMode="auto">
            <a:xfrm>
              <a:off x="0" y="27"/>
              <a:ext cx="342" cy="94"/>
            </a:xfrm>
            <a:prstGeom prst="rect">
              <a:avLst/>
            </a:prstGeom>
            <a:noFill/>
            <a:ln w="12700">
              <a:solidFill>
                <a:srgbClr val="FFFFFF"/>
              </a:solid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dirty="0">
                  <a:solidFill>
                    <a:srgbClr val="FFFFFF"/>
                  </a:solidFill>
                  <a:latin typeface="Optima" charset="0"/>
                  <a:sym typeface="Optima" charset="0"/>
                </a:rPr>
                <a:t>31% were in Operations immediately before  becoming CEO</a:t>
              </a:r>
              <a:endParaRPr lang="en-US" dirty="0">
                <a:solidFill>
                  <a:srgbClr val="FFFFFF"/>
                </a:solidFill>
              </a:endParaRPr>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solidFill>
                  <a:srgbClr val="FFFFFF"/>
                </a:solidFill>
                <a:latin typeface="Optima" charset="0"/>
                <a:sym typeface="Optima" charset="0"/>
              </a:rPr>
              <a:t>Source: Spencer Stuart “Route to the top” Survey, 2008</a:t>
            </a:r>
            <a:endParaRPr lang="en-US" sz="180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latin typeface="+mj-lt"/>
              </a:rPr>
              <a:t>Adapted from Beer and </a:t>
            </a:r>
            <a:r>
              <a:rPr lang="en-US" sz="1200" dirty="0" err="1" smtClean="0">
                <a:latin typeface="+mj-lt"/>
              </a:rPr>
              <a:t>Nohria</a:t>
            </a:r>
            <a:r>
              <a:rPr lang="en-US" sz="1200" dirty="0" smtClean="0">
                <a:latin typeface="+mj-lt"/>
              </a:rPr>
              <a:t>, “Cracking the Code of Change,” </a:t>
            </a:r>
            <a:r>
              <a:rPr lang="en-US" sz="1200" i="1" dirty="0" smtClean="0">
                <a:latin typeface="+mj-lt"/>
              </a:rPr>
              <a:t>HBR</a:t>
            </a:r>
            <a:r>
              <a:rPr lang="en-US" sz="1200" dirty="0" smtClean="0">
                <a:latin typeface="+mj-lt"/>
              </a:rPr>
              <a:t> 2000. </a:t>
            </a:r>
            <a:endParaRPr lang="en-US" sz="1200" dirty="0">
              <a:latin typeface="+mj-lt"/>
            </a:endParaRPr>
          </a:p>
        </p:txBody>
      </p:sp>
    </p:spTree>
    <p:extLst>
      <p:ext uri="{BB962C8B-B14F-4D97-AF65-F5344CB8AC3E}">
        <p14:creationId xmlns:p14="http://schemas.microsoft.com/office/powerpoint/2010/main" val="345913676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val="132518876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solidFill>
                  <a:srgbClr val="000099"/>
                </a:solidFill>
                <a:cs typeface="Optima"/>
              </a:rPr>
              <a:t>Renault’s </a:t>
            </a:r>
            <a:r>
              <a:rPr lang="en-US" dirty="0" smtClean="0">
                <a:solidFill>
                  <a:srgbClr val="006600"/>
                </a:solidFill>
                <a:cs typeface="Optima"/>
              </a:rPr>
              <a:t>equity investment</a:t>
            </a:r>
            <a:r>
              <a:rPr lang="en-US" dirty="0" smtClean="0">
                <a:solidFill>
                  <a:srgbClr val="000099"/>
                </a:solidFill>
                <a:cs typeface="Optima"/>
              </a:rPr>
              <a:t> of 5.4 billion $ for 36% of Nissan’s stock</a:t>
            </a:r>
          </a:p>
          <a:p>
            <a:pPr>
              <a:spcBef>
                <a:spcPct val="40000"/>
              </a:spcBef>
              <a:buClr>
                <a:srgbClr val="000099"/>
              </a:buClr>
              <a:buFontTx/>
              <a:buChar char="•"/>
            </a:pPr>
            <a:r>
              <a:rPr lang="en-US" dirty="0" smtClean="0">
                <a:solidFill>
                  <a:srgbClr val="000099"/>
                </a:solidFill>
                <a:cs typeface="Optima"/>
              </a:rPr>
              <a:t> Reduces Nissan’s debt</a:t>
            </a:r>
          </a:p>
          <a:p>
            <a:pPr>
              <a:spcBef>
                <a:spcPct val="40000"/>
              </a:spcBef>
              <a:buClr>
                <a:srgbClr val="000099"/>
              </a:buClr>
              <a:buFontTx/>
              <a:buChar char="•"/>
            </a:pPr>
            <a:r>
              <a:rPr lang="en-US" dirty="0" smtClean="0">
                <a:solidFill>
                  <a:srgbClr val="000099"/>
                </a:solidFill>
                <a:cs typeface="Optima"/>
              </a:rPr>
              <a:t> Renault gains access to Asia and North America</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Synergy</a:t>
            </a:r>
            <a:r>
              <a:rPr lang="en-US" dirty="0" smtClean="0">
                <a:solidFill>
                  <a:srgbClr val="000099"/>
                </a:solidFill>
                <a:cs typeface="Optima"/>
              </a:rPr>
              <a:t> in car development, systems manufacturing and component/subsystems purchasing</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Learning</a:t>
            </a:r>
            <a:r>
              <a:rPr lang="en-US" dirty="0" smtClean="0">
                <a:solidFill>
                  <a:srgbClr val="000099"/>
                </a:solidFill>
                <a:cs typeface="Optima"/>
              </a:rPr>
              <a:t> in manufacturing and improvement by Renault</a:t>
            </a:r>
          </a:p>
          <a:p>
            <a:pPr>
              <a:spcBef>
                <a:spcPct val="40000"/>
              </a:spcBef>
              <a:buClr>
                <a:srgbClr val="000099"/>
              </a:buClr>
              <a:buFontTx/>
              <a:buChar char="•"/>
            </a:pPr>
            <a:r>
              <a:rPr lang="en-US" dirty="0" smtClean="0">
                <a:solidFill>
                  <a:srgbClr val="000099"/>
                </a:solidFill>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CC3300"/>
                </a:solidFill>
                <a:cs typeface="Optima"/>
              </a:rPr>
              <a:t>Losses</a:t>
            </a:r>
            <a:r>
              <a:rPr lang="en-US" dirty="0" smtClean="0">
                <a:solidFill>
                  <a:srgbClr val="000099"/>
                </a:solidFill>
                <a:cs typeface="Optima"/>
              </a:rPr>
              <a:t> in 6 out of the 7 previous years (spent 1 billion $ in interest in 1998 – not invested in new models)</a:t>
            </a:r>
          </a:p>
          <a:p>
            <a:pPr>
              <a:spcBef>
                <a:spcPct val="30000"/>
              </a:spcBef>
              <a:buClr>
                <a:srgbClr val="000099"/>
              </a:buClr>
              <a:buFontTx/>
              <a:buChar char="•"/>
            </a:pPr>
            <a:r>
              <a:rPr lang="en-US" dirty="0" smtClean="0">
                <a:solidFill>
                  <a:srgbClr val="000099"/>
                </a:solidFill>
                <a:cs typeface="Optima"/>
              </a:rPr>
              <a:t> Only 4 out of 43 models are </a:t>
            </a:r>
            <a:r>
              <a:rPr lang="en-US" dirty="0" smtClean="0">
                <a:solidFill>
                  <a:srgbClr val="CC3300"/>
                </a:solidFill>
                <a:cs typeface="Optima"/>
              </a:rPr>
              <a:t>profitable</a:t>
            </a:r>
          </a:p>
          <a:p>
            <a:pPr>
              <a:spcBef>
                <a:spcPct val="30000"/>
              </a:spcBef>
              <a:buClr>
                <a:srgbClr val="000099"/>
              </a:buClr>
              <a:buFontTx/>
              <a:buChar char="•"/>
            </a:pPr>
            <a:r>
              <a:rPr lang="en-US" dirty="0" smtClean="0">
                <a:solidFill>
                  <a:srgbClr val="000099"/>
                </a:solidFill>
                <a:cs typeface="Optima"/>
              </a:rPr>
              <a:t> Too many plants : some at 50% </a:t>
            </a:r>
            <a:r>
              <a:rPr lang="en-US" dirty="0" smtClean="0">
                <a:solidFill>
                  <a:srgbClr val="CC3300"/>
                </a:solidFill>
                <a:cs typeface="Optima"/>
              </a:rPr>
              <a:t>capacity</a:t>
            </a:r>
          </a:p>
          <a:p>
            <a:pPr>
              <a:spcBef>
                <a:spcPct val="30000"/>
              </a:spcBef>
              <a:buClr>
                <a:srgbClr val="000099"/>
              </a:buClr>
              <a:buFontTx/>
              <a:buChar char="•"/>
            </a:pPr>
            <a:r>
              <a:rPr lang="en-US" dirty="0" smtClean="0">
                <a:solidFill>
                  <a:srgbClr val="000099"/>
                </a:solidFill>
                <a:cs typeface="Optima"/>
              </a:rPr>
              <a:t> Too many car </a:t>
            </a:r>
            <a:r>
              <a:rPr lang="en-US" dirty="0" smtClean="0">
                <a:solidFill>
                  <a:srgbClr val="CC3300"/>
                </a:solidFill>
                <a:cs typeface="Optima"/>
              </a:rPr>
              <a:t>platforms</a:t>
            </a:r>
            <a:r>
              <a:rPr lang="en-US" dirty="0" smtClean="0">
                <a:solidFill>
                  <a:srgbClr val="000099"/>
                </a:solidFill>
                <a:cs typeface="Optima"/>
              </a:rPr>
              <a:t>: 25 (VW has 4)</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suppliers</a:t>
            </a:r>
            <a:r>
              <a:rPr lang="en-US" dirty="0" smtClean="0">
                <a:solidFill>
                  <a:srgbClr val="000099"/>
                </a:solidFill>
                <a:cs typeface="Optima"/>
              </a:rPr>
              <a:t>: 3,000 (10x Ford) </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dealers</a:t>
            </a:r>
            <a:r>
              <a:rPr lang="en-US" dirty="0" smtClean="0">
                <a:solidFill>
                  <a:srgbClr val="000099"/>
                </a:solidFill>
                <a:cs typeface="Optima"/>
              </a:rPr>
              <a:t> in Japan</a:t>
            </a:r>
          </a:p>
          <a:p>
            <a:pPr>
              <a:spcBef>
                <a:spcPct val="30000"/>
              </a:spcBef>
              <a:buClr>
                <a:srgbClr val="000099"/>
              </a:buClr>
              <a:buFontTx/>
              <a:buChar char="•"/>
            </a:pPr>
            <a:r>
              <a:rPr lang="en-US" dirty="0" smtClean="0">
                <a:solidFill>
                  <a:srgbClr val="000099"/>
                </a:solidFill>
                <a:cs typeface="Optima"/>
              </a:rPr>
              <a:t> </a:t>
            </a:r>
            <a:r>
              <a:rPr lang="en-US" dirty="0" smtClean="0">
                <a:solidFill>
                  <a:srgbClr val="CC3300"/>
                </a:solidFill>
                <a:cs typeface="Optima"/>
              </a:rPr>
              <a:t>Tradition</a:t>
            </a:r>
            <a:r>
              <a:rPr lang="en-US" dirty="0" smtClean="0">
                <a:solidFill>
                  <a:srgbClr val="000099"/>
                </a:solidFill>
                <a:cs typeface="Optima"/>
              </a:rPr>
              <a:t>: keiretsu (interlocking relationship with suppliers), lifetime employment in Japan</a:t>
            </a:r>
          </a:p>
          <a:p>
            <a:pPr>
              <a:spcBef>
                <a:spcPct val="30000"/>
              </a:spcBef>
              <a:buClr>
                <a:srgbClr val="000099"/>
              </a:buClr>
              <a:buFontTx/>
              <a:buChar char="•"/>
            </a:pPr>
            <a:r>
              <a:rPr lang="en-US" dirty="0" smtClean="0">
                <a:solidFill>
                  <a:srgbClr val="000099"/>
                </a:solidFill>
                <a:cs typeface="Optima"/>
              </a:rPr>
              <a:t> Chairman </a:t>
            </a:r>
            <a:r>
              <a:rPr lang="en-US" dirty="0" err="1" smtClean="0">
                <a:solidFill>
                  <a:srgbClr val="000099"/>
                </a:solidFill>
                <a:cs typeface="Optima"/>
              </a:rPr>
              <a:t>Hanawa</a:t>
            </a:r>
            <a:r>
              <a:rPr lang="en-US" dirty="0" smtClean="0">
                <a:solidFill>
                  <a:srgbClr val="000099"/>
                </a:solidFill>
                <a:cs typeface="Optima"/>
              </a:rPr>
              <a:t> tries to secure financing from known groups in, but all afraid to touch it and walk away -  Chrysler exec: </a:t>
            </a:r>
            <a:r>
              <a:rPr lang="en-US" i="1" dirty="0" smtClean="0">
                <a:solidFill>
                  <a:srgbClr val="000099"/>
                </a:solidFill>
                <a:cs typeface="Optima"/>
              </a:rPr>
              <a:t>“</a:t>
            </a:r>
            <a:r>
              <a:rPr lang="en-US" i="1" dirty="0" smtClean="0">
                <a:solidFill>
                  <a:srgbClr val="006600"/>
                </a:solidFill>
                <a:cs typeface="Optima"/>
              </a:rPr>
              <a:t>Bailing out Nissan is like putting 5 billion $ into a steel container and throwing it in the ocean”</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None/>
            </a:pPr>
            <a:r>
              <a:rPr lang="en-US" sz="1600" dirty="0" smtClean="0"/>
              <a:t>Approach: Combine qualitative and quantitative tools to make strategic decisions that are grounded in operational reality</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(quantification in next classes)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r>
              <a:rPr lang="en-US" sz="1400" cap="small" dirty="0" smtClean="0">
                <a:solidFill>
                  <a:schemeClr val="bg1"/>
                </a:solidFill>
              </a:rPr>
              <a:t>2012</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D</a:t>
            </a:r>
            <a:r>
              <a:rPr lang="en-US" dirty="0" smtClean="0">
                <a:solidFill>
                  <a:schemeClr val="bg1"/>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055688"/>
            <a:ext cx="8380413" cy="457200"/>
          </a:xfrm>
          <a:prstGeom prst="rect">
            <a:avLst/>
          </a:prstGeom>
          <a:noFill/>
          <a:ln w="12700" algn="ctr">
            <a:noFill/>
            <a:miter lim="800000"/>
            <a:headEnd/>
            <a:tailEnd/>
          </a:ln>
        </p:spPr>
        <p:txBody>
          <a:bodyPr>
            <a:spAutoFit/>
          </a:bodyPr>
          <a:lstStyle/>
          <a:p>
            <a:pPr eaLnBrk="0" hangingPunct="0"/>
            <a:r>
              <a:rPr lang="en-US" sz="1200"/>
              <a:t>Manufacturing leaders handle much more than manufacturing: more than 40 percent oversee customer service and R&amp;D.</a:t>
            </a:r>
          </a:p>
          <a:p>
            <a:pPr eaLnBrk="0" hangingPunct="0"/>
            <a:r>
              <a:rPr lang="en-US" sz="1200"/>
              <a:t>Clearly, for services and non-manufacturing operations, these numbers only increase.</a:t>
            </a:r>
          </a:p>
        </p:txBody>
      </p:sp>
      <p:sp>
        <p:nvSpPr>
          <p:cNvPr id="20483" name="Rectangle 3"/>
          <p:cNvSpPr>
            <a:spLocks noChangeArrowheads="1"/>
          </p:cNvSpPr>
          <p:nvPr/>
        </p:nvSpPr>
        <p:spPr bwMode="auto">
          <a:xfrm>
            <a:off x="642938" y="1490663"/>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1676400"/>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1676400"/>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1676400"/>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1676400"/>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619625"/>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4667250"/>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6196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4654550"/>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219575"/>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267200"/>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219575"/>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254500"/>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3819525"/>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3867150"/>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38195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3854450"/>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419475"/>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467100"/>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419475"/>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454400"/>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019425"/>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067050"/>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019425"/>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054350"/>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2628900"/>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2667000"/>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26289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2654300"/>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228850"/>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266950"/>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22885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254250"/>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1828800"/>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1866900"/>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18288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1854200"/>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4972050"/>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4972050"/>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4972050"/>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4972050"/>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4972050"/>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4972050"/>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4972050"/>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4972050"/>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4972050"/>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4972050"/>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057775"/>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1781175"/>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1781175"/>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181225"/>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581275"/>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2971800"/>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371850"/>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3771900"/>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171950"/>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572000"/>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4972050"/>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1905000"/>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305050"/>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2705100"/>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095625"/>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495675"/>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3895725"/>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295775"/>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4695825"/>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5330825"/>
            <a:ext cx="5357813" cy="396875"/>
          </a:xfrm>
          <a:prstGeom prst="rect">
            <a:avLst/>
          </a:prstGeom>
          <a:noFill/>
          <a:ln w="12700" algn="ctr">
            <a:noFill/>
            <a:miter lim="800000"/>
            <a:headEnd/>
            <a:tailEnd/>
          </a:ln>
        </p:spPr>
        <p:txBody>
          <a:bodyPr>
            <a:spAutoFit/>
          </a:bodyPr>
          <a:lstStyle/>
          <a:p>
            <a:pPr eaLnBrk="0" hangingPunct="0"/>
            <a:r>
              <a:rPr lang="en-US" sz="1000" b="1"/>
              <a:t>Note: </a:t>
            </a:r>
            <a:r>
              <a:rPr lang="en-US" sz="1000"/>
              <a:t>Multiple responses possible</a:t>
            </a:r>
          </a:p>
          <a:p>
            <a:pPr eaLnBrk="0" hangingPunct="0"/>
            <a:r>
              <a:rPr lang="en-US" sz="1000" b="1"/>
              <a:t>Source: </a:t>
            </a:r>
            <a:r>
              <a:rPr lang="en-US" sz="1000"/>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4" descr="Strategy_Battle_Map"/>
          <p:cNvPicPr>
            <a:picLocks noChangeAspect="1" noChangeArrowheads="1"/>
          </p:cNvPicPr>
          <p:nvPr/>
        </p:nvPicPr>
        <p:blipFill>
          <a:blip r:embed="rId3" cstate="print"/>
          <a:srcRect/>
          <a:stretch>
            <a:fillRect/>
          </a:stretch>
        </p:blipFill>
        <p:spPr bwMode="auto">
          <a:xfrm>
            <a:off x="0" y="241300"/>
            <a:ext cx="9144000" cy="6118225"/>
          </a:xfrm>
          <a:prstGeom prst="rect">
            <a:avLst/>
          </a:prstGeom>
          <a:noFill/>
          <a:ln w="9525">
            <a:noFill/>
            <a:miter lim="800000"/>
            <a:headEnd/>
            <a:tailEnd/>
          </a:ln>
        </p:spPr>
      </p:pic>
      <p:sp>
        <p:nvSpPr>
          <p:cNvPr id="35843" name="Rectangle 5"/>
          <p:cNvSpPr>
            <a:spLocks noGrp="1" noChangeArrowheads="1"/>
          </p:cNvSpPr>
          <p:nvPr>
            <p:ph type="title"/>
          </p:nvPr>
        </p:nvSpPr>
        <p:spPr>
          <a:xfrm>
            <a:off x="1008063" y="285750"/>
            <a:ext cx="7051675" cy="492125"/>
          </a:xfrm>
          <a:solidFill>
            <a:schemeClr val="bg1">
              <a:alpha val="72156"/>
            </a:schemeClr>
          </a:solidFill>
        </p:spPr>
        <p:txBody>
          <a:bodyPr/>
          <a:lstStyle/>
          <a:p>
            <a:pPr algn="ctr" eaLnBrk="1" hangingPunct="1"/>
            <a:r>
              <a:rPr lang="en-US" sz="2400" b="1" smtClean="0"/>
              <a:t>To execute a strategy, you need a map to </a:t>
            </a:r>
            <a:r>
              <a:rPr lang="en-US" sz="2400" b="1" i="1" smtClean="0"/>
              <a:t>describe</a:t>
            </a:r>
            <a:r>
              <a:rPr lang="en-US" sz="2400" b="1" smtClean="0"/>
              <a:t> it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1030" name="Document" r:id="rId4" imgW="7934569" imgH="4674785" progId="Word.Document.8">
                  <p:embed/>
                </p:oleObj>
              </mc:Choice>
              <mc:Fallback>
                <p:oleObj name="Document" r:id="rId4" imgW="7934569" imgH="4674785"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t>How to describe an operations strategy?  </a:t>
            </a:r>
            <a:br>
              <a:rPr lang="en-US" sz="2800" dirty="0" smtClean="0"/>
            </a:br>
            <a:r>
              <a:rPr lang="en-US" sz="2800" dirty="0" smtClean="0"/>
              <a:t>	Use VCAP Framework</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608013"/>
            <a:ext cx="9144000" cy="6030912"/>
          </a:xfrm>
          <a:prstGeom prst="rect">
            <a:avLst/>
          </a:prstGeom>
          <a:solidFill>
            <a:srgbClr val="F8F8F8"/>
          </a:solidFill>
          <a:ln w="12700">
            <a:noFill/>
            <a:miter lim="800000"/>
            <a:headEnd type="none" w="sm" len="sm"/>
            <a:tailEnd type="none" w="sm" len="sm"/>
          </a:ln>
        </p:spPr>
        <p:txBody>
          <a:bodyPr wrap="none" anchor="ctr"/>
          <a:lstStyle/>
          <a:p>
            <a:endParaRPr lang="en-US"/>
          </a:p>
        </p:txBody>
      </p:sp>
      <p:sp>
        <p:nvSpPr>
          <p:cNvPr id="39939" name="Rectangle 50"/>
          <p:cNvSpPr>
            <a:spLocks noChangeArrowheads="1"/>
          </p:cNvSpPr>
          <p:nvPr/>
        </p:nvSpPr>
        <p:spPr bwMode="auto">
          <a:xfrm>
            <a:off x="0" y="4914900"/>
            <a:ext cx="9029700" cy="10668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0" name="Rectangle 47"/>
          <p:cNvSpPr>
            <a:spLocks noChangeArrowheads="1"/>
          </p:cNvSpPr>
          <p:nvPr/>
        </p:nvSpPr>
        <p:spPr bwMode="auto">
          <a:xfrm>
            <a:off x="0" y="3990975"/>
            <a:ext cx="9029700" cy="8382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1" name="Rectangle 2"/>
          <p:cNvSpPr>
            <a:spLocks noGrp="1" noChangeArrowheads="1"/>
          </p:cNvSpPr>
          <p:nvPr>
            <p:ph type="title"/>
          </p:nvPr>
        </p:nvSpPr>
        <p:spPr/>
        <p:txBody>
          <a:bodyPr/>
          <a:lstStyle/>
          <a:p>
            <a:pPr eaLnBrk="1" hangingPunct="1"/>
            <a:r>
              <a:rPr lang="en-US" smtClean="0"/>
              <a:t>A service example: </a:t>
            </a:r>
            <a:r>
              <a:rPr lang="en-US" i="1" smtClean="0"/>
              <a:t>Retail Banking</a:t>
            </a:r>
            <a:br>
              <a:rPr lang="en-US" i="1" smtClean="0"/>
            </a:br>
            <a:endParaRPr lang="en-US" i="1" smtClean="0"/>
          </a:p>
        </p:txBody>
      </p:sp>
      <p:sp>
        <p:nvSpPr>
          <p:cNvPr id="39942" name="Rectangle 4"/>
          <p:cNvSpPr>
            <a:spLocks noChangeArrowheads="1"/>
          </p:cNvSpPr>
          <p:nvPr/>
        </p:nvSpPr>
        <p:spPr bwMode="auto">
          <a:xfrm>
            <a:off x="320675" y="1643063"/>
            <a:ext cx="8483600"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Deliver customer service availability efficiently by separating the retail network (service &amp; CRM) </a:t>
            </a:r>
          </a:p>
          <a:p>
            <a:pPr algn="ctr" eaLnBrk="0" hangingPunct="0"/>
            <a:r>
              <a:rPr lang="en-US" sz="1600">
                <a:latin typeface="Times New Roman" pitchFamily="18" charset="0"/>
              </a:rPr>
              <a:t>from back-office network (efficient information handling).</a:t>
            </a:r>
            <a:r>
              <a:rPr lang="en-US" sz="1600" b="1">
                <a:latin typeface="Times New Roman" pitchFamily="18" charset="0"/>
              </a:rPr>
              <a:t>  </a:t>
            </a:r>
          </a:p>
        </p:txBody>
      </p:sp>
      <p:cxnSp>
        <p:nvCxnSpPr>
          <p:cNvPr id="39943" name="AutoShape 5"/>
          <p:cNvCxnSpPr>
            <a:cxnSpLocks noChangeShapeType="1"/>
            <a:stCxn id="39961" idx="2"/>
            <a:endCxn id="39953" idx="0"/>
          </p:cNvCxnSpPr>
          <p:nvPr/>
        </p:nvCxnSpPr>
        <p:spPr bwMode="auto">
          <a:xfrm flipH="1">
            <a:off x="674688" y="3135313"/>
            <a:ext cx="1692275" cy="346075"/>
          </a:xfrm>
          <a:prstGeom prst="straightConnector1">
            <a:avLst/>
          </a:prstGeom>
          <a:noFill/>
          <a:ln w="12700">
            <a:solidFill>
              <a:schemeClr val="tx1"/>
            </a:solidFill>
            <a:round/>
            <a:headEnd type="none" w="sm" len="sm"/>
            <a:tailEnd type="none" w="sm" len="sm"/>
          </a:ln>
        </p:spPr>
      </p:cxnSp>
      <p:cxnSp>
        <p:nvCxnSpPr>
          <p:cNvPr id="39944" name="AutoShape 6"/>
          <p:cNvCxnSpPr>
            <a:cxnSpLocks noChangeShapeType="1"/>
            <a:stCxn id="39961" idx="2"/>
            <a:endCxn id="39952" idx="0"/>
          </p:cNvCxnSpPr>
          <p:nvPr/>
        </p:nvCxnSpPr>
        <p:spPr bwMode="auto">
          <a:xfrm flipH="1">
            <a:off x="1787525" y="3135313"/>
            <a:ext cx="579438" cy="346075"/>
          </a:xfrm>
          <a:prstGeom prst="straightConnector1">
            <a:avLst/>
          </a:prstGeom>
          <a:noFill/>
          <a:ln w="12700">
            <a:solidFill>
              <a:schemeClr val="tx1"/>
            </a:solidFill>
            <a:round/>
            <a:headEnd type="none" w="sm" len="sm"/>
            <a:tailEnd type="none" w="sm" len="sm"/>
          </a:ln>
        </p:spPr>
      </p:cxnSp>
      <p:cxnSp>
        <p:nvCxnSpPr>
          <p:cNvPr id="39945" name="AutoShape 7"/>
          <p:cNvCxnSpPr>
            <a:cxnSpLocks noChangeShapeType="1"/>
            <a:stCxn id="39962" idx="2"/>
            <a:endCxn id="39951" idx="0"/>
          </p:cNvCxnSpPr>
          <p:nvPr/>
        </p:nvCxnSpPr>
        <p:spPr bwMode="auto">
          <a:xfrm flipH="1">
            <a:off x="6243638" y="3136900"/>
            <a:ext cx="514350" cy="344488"/>
          </a:xfrm>
          <a:prstGeom prst="straightConnector1">
            <a:avLst/>
          </a:prstGeom>
          <a:noFill/>
          <a:ln w="12700">
            <a:solidFill>
              <a:schemeClr val="tx1"/>
            </a:solidFill>
            <a:round/>
            <a:headEnd type="none" w="sm" len="sm"/>
            <a:tailEnd type="none" w="sm" len="sm"/>
          </a:ln>
        </p:spPr>
      </p:cxnSp>
      <p:cxnSp>
        <p:nvCxnSpPr>
          <p:cNvPr id="39946" name="AutoShape 8"/>
          <p:cNvCxnSpPr>
            <a:cxnSpLocks noChangeShapeType="1"/>
            <a:stCxn id="39962" idx="2"/>
            <a:endCxn id="39950" idx="0"/>
          </p:cNvCxnSpPr>
          <p:nvPr/>
        </p:nvCxnSpPr>
        <p:spPr bwMode="auto">
          <a:xfrm flipH="1">
            <a:off x="5129213" y="3136900"/>
            <a:ext cx="1628775" cy="344488"/>
          </a:xfrm>
          <a:prstGeom prst="straightConnector1">
            <a:avLst/>
          </a:prstGeom>
          <a:noFill/>
          <a:ln w="12700">
            <a:solidFill>
              <a:schemeClr val="tx1"/>
            </a:solidFill>
            <a:round/>
            <a:headEnd type="none" w="sm" len="sm"/>
            <a:tailEnd type="none" w="sm" len="sm"/>
          </a:ln>
        </p:spPr>
      </p:cxnSp>
      <p:cxnSp>
        <p:nvCxnSpPr>
          <p:cNvPr id="39947" name="AutoShape 9"/>
          <p:cNvCxnSpPr>
            <a:cxnSpLocks noChangeShapeType="1"/>
            <a:stCxn id="39962" idx="2"/>
            <a:endCxn id="39949" idx="0"/>
          </p:cNvCxnSpPr>
          <p:nvPr/>
        </p:nvCxnSpPr>
        <p:spPr bwMode="auto">
          <a:xfrm>
            <a:off x="6757988" y="3136900"/>
            <a:ext cx="1714500" cy="344488"/>
          </a:xfrm>
          <a:prstGeom prst="straightConnector1">
            <a:avLst/>
          </a:prstGeom>
          <a:noFill/>
          <a:ln w="12700">
            <a:solidFill>
              <a:schemeClr val="tx1"/>
            </a:solidFill>
            <a:round/>
            <a:headEnd type="none" w="sm" len="sm"/>
            <a:tailEnd type="none" w="sm" len="sm"/>
          </a:ln>
        </p:spPr>
      </p:cxnSp>
      <p:cxnSp>
        <p:nvCxnSpPr>
          <p:cNvPr id="39948" name="AutoShape 10"/>
          <p:cNvCxnSpPr>
            <a:cxnSpLocks noChangeShapeType="1"/>
            <a:stCxn id="39962" idx="2"/>
            <a:endCxn id="39954" idx="0"/>
          </p:cNvCxnSpPr>
          <p:nvPr/>
        </p:nvCxnSpPr>
        <p:spPr bwMode="auto">
          <a:xfrm>
            <a:off x="6757988" y="3136900"/>
            <a:ext cx="600075" cy="344488"/>
          </a:xfrm>
          <a:prstGeom prst="straightConnector1">
            <a:avLst/>
          </a:prstGeom>
          <a:noFill/>
          <a:ln w="12700">
            <a:solidFill>
              <a:schemeClr val="tx1"/>
            </a:solidFill>
            <a:round/>
            <a:headEnd type="none" w="sm" len="sm"/>
            <a:tailEnd type="none" w="sm" len="sm"/>
          </a:ln>
        </p:spPr>
      </p:cxnSp>
      <p:sp>
        <p:nvSpPr>
          <p:cNvPr id="39949" name="Rectangle 11"/>
          <p:cNvSpPr>
            <a:spLocks noChangeArrowheads="1"/>
          </p:cNvSpPr>
          <p:nvPr/>
        </p:nvSpPr>
        <p:spPr bwMode="auto">
          <a:xfrm>
            <a:off x="79914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Demand</a:t>
            </a:r>
          </a:p>
        </p:txBody>
      </p:sp>
      <p:sp>
        <p:nvSpPr>
          <p:cNvPr id="39950" name="Rectangle 12"/>
          <p:cNvSpPr>
            <a:spLocks noChangeArrowheads="1"/>
          </p:cNvSpPr>
          <p:nvPr/>
        </p:nvSpPr>
        <p:spPr bwMode="auto">
          <a:xfrm>
            <a:off x="464820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Supply</a:t>
            </a:r>
          </a:p>
        </p:txBody>
      </p:sp>
      <p:sp>
        <p:nvSpPr>
          <p:cNvPr id="39951" name="Rectangle 13"/>
          <p:cNvSpPr>
            <a:spLocks noChangeArrowheads="1"/>
          </p:cNvSpPr>
          <p:nvPr/>
        </p:nvSpPr>
        <p:spPr bwMode="auto">
          <a:xfrm>
            <a:off x="576262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Technology</a:t>
            </a:r>
          </a:p>
        </p:txBody>
      </p:sp>
      <p:sp>
        <p:nvSpPr>
          <p:cNvPr id="39952" name="Rectangle 14"/>
          <p:cNvSpPr>
            <a:spLocks noChangeArrowheads="1"/>
          </p:cNvSpPr>
          <p:nvPr/>
        </p:nvSpPr>
        <p:spPr bwMode="auto">
          <a:xfrm>
            <a:off x="130651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Time</a:t>
            </a:r>
          </a:p>
        </p:txBody>
      </p:sp>
      <p:sp>
        <p:nvSpPr>
          <p:cNvPr id="39953" name="Rectangle 15"/>
          <p:cNvSpPr>
            <a:spLocks noChangeArrowheads="1"/>
          </p:cNvSpPr>
          <p:nvPr/>
        </p:nvSpPr>
        <p:spPr bwMode="auto">
          <a:xfrm>
            <a:off x="1936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Size</a:t>
            </a:r>
          </a:p>
        </p:txBody>
      </p:sp>
      <p:sp>
        <p:nvSpPr>
          <p:cNvPr id="39954" name="Rectangle 16"/>
          <p:cNvSpPr>
            <a:spLocks noChangeArrowheads="1"/>
          </p:cNvSpPr>
          <p:nvPr/>
        </p:nvSpPr>
        <p:spPr bwMode="auto">
          <a:xfrm>
            <a:off x="687705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39955" name="Rectangle 17"/>
          <p:cNvSpPr>
            <a:spLocks noChangeArrowheads="1"/>
          </p:cNvSpPr>
          <p:nvPr/>
        </p:nvSpPr>
        <p:spPr bwMode="auto">
          <a:xfrm>
            <a:off x="304800" y="914400"/>
            <a:ext cx="8515350" cy="458788"/>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b="1">
                <a:latin typeface="Times New Roman" pitchFamily="18" charset="0"/>
              </a:rPr>
              <a:t>Customers </a:t>
            </a:r>
            <a:r>
              <a:rPr lang="en-US" sz="1600">
                <a:latin typeface="Times New Roman" pitchFamily="18" charset="0"/>
              </a:rPr>
              <a:t>value </a:t>
            </a:r>
            <a:r>
              <a:rPr lang="en-US" sz="1600" i="1">
                <a:latin typeface="Times New Roman" pitchFamily="18" charset="0"/>
              </a:rPr>
              <a:t>availability and QoS </a:t>
            </a:r>
            <a:r>
              <a:rPr lang="en-US" sz="1600">
                <a:latin typeface="Times New Roman" pitchFamily="18" charset="0"/>
              </a:rPr>
              <a:t>of physical and virtual network; </a:t>
            </a:r>
            <a:r>
              <a:rPr lang="en-US" sz="1600" i="1">
                <a:latin typeface="Times New Roman" pitchFamily="18" charset="0"/>
              </a:rPr>
              <a:t>V </a:t>
            </a:r>
            <a:r>
              <a:rPr lang="en-US" sz="1600">
                <a:latin typeface="Times New Roman" pitchFamily="18" charset="0"/>
              </a:rPr>
              <a:t>and </a:t>
            </a:r>
            <a:r>
              <a:rPr lang="en-US" sz="1600" i="1">
                <a:latin typeface="Times New Roman" pitchFamily="18" charset="0"/>
              </a:rPr>
              <a:t>p </a:t>
            </a:r>
            <a:r>
              <a:rPr lang="en-US" sz="1600">
                <a:latin typeface="Times New Roman" pitchFamily="18" charset="0"/>
              </a:rPr>
              <a:t>are not a differentiator.</a:t>
            </a:r>
            <a:endParaRPr lang="en-US" sz="1600" b="1">
              <a:latin typeface="Times New Roman" pitchFamily="18" charset="0"/>
            </a:endParaRPr>
          </a:p>
        </p:txBody>
      </p:sp>
      <p:cxnSp>
        <p:nvCxnSpPr>
          <p:cNvPr id="39956" name="AutoShape 18"/>
          <p:cNvCxnSpPr>
            <a:cxnSpLocks noChangeShapeType="1"/>
            <a:stCxn id="39955" idx="2"/>
            <a:endCxn id="39942" idx="0"/>
          </p:cNvCxnSpPr>
          <p:nvPr/>
        </p:nvCxnSpPr>
        <p:spPr bwMode="auto">
          <a:xfrm>
            <a:off x="4562475" y="1373188"/>
            <a:ext cx="0" cy="269875"/>
          </a:xfrm>
          <a:prstGeom prst="straightConnector1">
            <a:avLst/>
          </a:prstGeom>
          <a:noFill/>
          <a:ln w="12700">
            <a:solidFill>
              <a:schemeClr val="tx1"/>
            </a:solidFill>
            <a:round/>
            <a:headEnd type="triangle" w="med" len="med"/>
            <a:tailEnd type="triangle" w="med" len="med"/>
          </a:ln>
        </p:spPr>
      </p:cxnSp>
      <p:sp>
        <p:nvSpPr>
          <p:cNvPr id="39957" name="Rectangle 19"/>
          <p:cNvSpPr>
            <a:spLocks noChangeArrowheads="1"/>
          </p:cNvSpPr>
          <p:nvPr/>
        </p:nvSpPr>
        <p:spPr bwMode="auto">
          <a:xfrm>
            <a:off x="353536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Location</a:t>
            </a:r>
          </a:p>
        </p:txBody>
      </p:sp>
      <p:cxnSp>
        <p:nvCxnSpPr>
          <p:cNvPr id="39958" name="AutoShape 20"/>
          <p:cNvCxnSpPr>
            <a:cxnSpLocks noChangeShapeType="1"/>
            <a:stCxn id="39957" idx="0"/>
            <a:endCxn id="39961" idx="2"/>
          </p:cNvCxnSpPr>
          <p:nvPr/>
        </p:nvCxnSpPr>
        <p:spPr bwMode="auto">
          <a:xfrm flipH="1" flipV="1">
            <a:off x="2366963" y="3135313"/>
            <a:ext cx="1649412" cy="346075"/>
          </a:xfrm>
          <a:prstGeom prst="straightConnector1">
            <a:avLst/>
          </a:prstGeom>
          <a:noFill/>
          <a:ln w="12700">
            <a:solidFill>
              <a:schemeClr val="tx1"/>
            </a:solidFill>
            <a:round/>
            <a:headEnd/>
            <a:tailEnd/>
          </a:ln>
        </p:spPr>
      </p:cxnSp>
      <p:sp>
        <p:nvSpPr>
          <p:cNvPr id="39959" name="Rectangle 21"/>
          <p:cNvSpPr>
            <a:spLocks noChangeArrowheads="1"/>
          </p:cNvSpPr>
          <p:nvPr/>
        </p:nvSpPr>
        <p:spPr bwMode="auto">
          <a:xfrm>
            <a:off x="2420938"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Type</a:t>
            </a:r>
          </a:p>
        </p:txBody>
      </p:sp>
      <p:cxnSp>
        <p:nvCxnSpPr>
          <p:cNvPr id="39960" name="AutoShape 22"/>
          <p:cNvCxnSpPr>
            <a:cxnSpLocks noChangeShapeType="1"/>
            <a:stCxn id="39961" idx="2"/>
            <a:endCxn id="39959" idx="0"/>
          </p:cNvCxnSpPr>
          <p:nvPr/>
        </p:nvCxnSpPr>
        <p:spPr bwMode="auto">
          <a:xfrm>
            <a:off x="2366963" y="3135313"/>
            <a:ext cx="534987" cy="346075"/>
          </a:xfrm>
          <a:prstGeom prst="straightConnector1">
            <a:avLst/>
          </a:prstGeom>
          <a:noFill/>
          <a:ln w="12700">
            <a:solidFill>
              <a:schemeClr val="tx1"/>
            </a:solidFill>
            <a:round/>
            <a:headEnd/>
            <a:tailEnd/>
          </a:ln>
        </p:spPr>
      </p:cxnSp>
      <p:sp>
        <p:nvSpPr>
          <p:cNvPr id="39961" name="Rectangle 24"/>
          <p:cNvSpPr>
            <a:spLocks noChangeArrowheads="1"/>
          </p:cNvSpPr>
          <p:nvPr/>
        </p:nvSpPr>
        <p:spPr bwMode="auto">
          <a:xfrm>
            <a:off x="1481138" y="2703513"/>
            <a:ext cx="1771650"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latin typeface="Times New Roman" pitchFamily="18" charset="0"/>
              </a:rPr>
              <a:t>Assets</a:t>
            </a:r>
            <a:endParaRPr lang="en-US" sz="1600" dirty="0">
              <a:latin typeface="Times New Roman" pitchFamily="18" charset="0"/>
            </a:endParaRPr>
          </a:p>
        </p:txBody>
      </p:sp>
      <p:sp>
        <p:nvSpPr>
          <p:cNvPr id="39962" name="Rectangle 25"/>
          <p:cNvSpPr>
            <a:spLocks noChangeArrowheads="1"/>
          </p:cNvSpPr>
          <p:nvPr/>
        </p:nvSpPr>
        <p:spPr bwMode="auto">
          <a:xfrm>
            <a:off x="5908675" y="2705100"/>
            <a:ext cx="1698625"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latin typeface="Times New Roman" pitchFamily="18" charset="0"/>
              </a:rPr>
              <a:t>Processes</a:t>
            </a:r>
            <a:endParaRPr lang="en-US" sz="1600">
              <a:latin typeface="Times New Roman" pitchFamily="18" charset="0"/>
            </a:endParaRPr>
          </a:p>
        </p:txBody>
      </p:sp>
      <p:sp>
        <p:nvSpPr>
          <p:cNvPr id="39963" name="Text Box 26"/>
          <p:cNvSpPr txBox="1">
            <a:spLocks noChangeArrowheads="1"/>
          </p:cNvSpPr>
          <p:nvPr/>
        </p:nvSpPr>
        <p:spPr bwMode="blackWhite">
          <a:xfrm>
            <a:off x="3611563" y="3992563"/>
            <a:ext cx="1117600" cy="1341437"/>
          </a:xfrm>
          <a:prstGeom prst="rect">
            <a:avLst/>
          </a:prstGeom>
          <a:noFill/>
          <a:ln w="9525">
            <a:noFill/>
            <a:miter lim="800000"/>
            <a:headEnd/>
            <a:tailEnd/>
          </a:ln>
        </p:spPr>
        <p:txBody>
          <a:bodyPr/>
          <a:lstStyle/>
          <a:p>
            <a:pPr marL="119063" indent="-119063">
              <a:lnSpc>
                <a:spcPct val="90000"/>
              </a:lnSpc>
              <a:spcBef>
                <a:spcPct val="20000"/>
              </a:spcBef>
            </a:pPr>
            <a:r>
              <a:rPr lang="en-US" sz="1200"/>
              <a:t>Centralized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Decentralized</a:t>
            </a:r>
          </a:p>
          <a:p>
            <a:pPr marL="119063" indent="-119063">
              <a:lnSpc>
                <a:spcPct val="90000"/>
              </a:lnSpc>
              <a:spcBef>
                <a:spcPct val="20000"/>
              </a:spcBef>
            </a:pPr>
            <a:r>
              <a:rPr lang="en-US" sz="1200"/>
              <a:t>(fragmented</a:t>
            </a:r>
          </a:p>
          <a:p>
            <a:pPr marL="119063" indent="-119063">
              <a:lnSpc>
                <a:spcPct val="90000"/>
              </a:lnSpc>
              <a:spcBef>
                <a:spcPct val="20000"/>
              </a:spcBef>
            </a:pPr>
            <a:r>
              <a:rPr lang="en-US" sz="1200"/>
              <a:t>but clustered)</a:t>
            </a:r>
          </a:p>
          <a:p>
            <a:pPr marL="119063" indent="-119063">
              <a:lnSpc>
                <a:spcPct val="90000"/>
              </a:lnSpc>
              <a:spcBef>
                <a:spcPct val="20000"/>
              </a:spcBef>
            </a:pPr>
            <a:endParaRPr lang="en-US" sz="1200"/>
          </a:p>
        </p:txBody>
      </p:sp>
      <p:sp>
        <p:nvSpPr>
          <p:cNvPr id="39964" name="Text Box 27"/>
          <p:cNvSpPr txBox="1">
            <a:spLocks noChangeArrowheads="1"/>
          </p:cNvSpPr>
          <p:nvPr/>
        </p:nvSpPr>
        <p:spPr bwMode="blackWhite">
          <a:xfrm>
            <a:off x="4603750" y="3992563"/>
            <a:ext cx="1158875" cy="1341437"/>
          </a:xfrm>
          <a:prstGeom prst="rect">
            <a:avLst/>
          </a:prstGeom>
          <a:noFill/>
          <a:ln w="9525">
            <a:noFill/>
            <a:miter lim="800000"/>
            <a:headEnd/>
            <a:tailEnd/>
          </a:ln>
        </p:spPr>
        <p:txBody>
          <a:bodyPr/>
          <a:lstStyle/>
          <a:p>
            <a:pPr marL="119063" indent="-119063">
              <a:lnSpc>
                <a:spcPct val="90000"/>
              </a:lnSpc>
              <a:spcBef>
                <a:spcPct val="20000"/>
              </a:spcBef>
            </a:pPr>
            <a:r>
              <a:rPr lang="en-US" sz="1200"/>
              <a:t> Highly integrated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Outsourcing</a:t>
            </a:r>
          </a:p>
          <a:p>
            <a:pPr marL="119063" indent="-119063">
              <a:lnSpc>
                <a:spcPct val="90000"/>
              </a:lnSpc>
              <a:spcBef>
                <a:spcPct val="20000"/>
              </a:spcBef>
            </a:pPr>
            <a:r>
              <a:rPr lang="en-US" sz="1200"/>
              <a:t>and alliances</a:t>
            </a:r>
          </a:p>
        </p:txBody>
      </p:sp>
      <p:sp>
        <p:nvSpPr>
          <p:cNvPr id="39965" name="Text Box 28"/>
          <p:cNvSpPr txBox="1">
            <a:spLocks noChangeArrowheads="1"/>
          </p:cNvSpPr>
          <p:nvPr/>
        </p:nvSpPr>
        <p:spPr bwMode="blackWhite">
          <a:xfrm>
            <a:off x="2117725" y="3992563"/>
            <a:ext cx="1595438" cy="1341437"/>
          </a:xfrm>
          <a:prstGeom prst="rect">
            <a:avLst/>
          </a:prstGeom>
          <a:noFill/>
          <a:ln w="9525">
            <a:noFill/>
            <a:miter lim="800000"/>
            <a:headEnd/>
            <a:tailEnd/>
          </a:ln>
        </p:spPr>
        <p:txBody>
          <a:bodyPr/>
          <a:lstStyle/>
          <a:p>
            <a:pPr marL="119063" indent="-119063">
              <a:lnSpc>
                <a:spcPct val="90000"/>
              </a:lnSpc>
              <a:spcBef>
                <a:spcPct val="20000"/>
              </a:spcBef>
            </a:pPr>
            <a:r>
              <a:rPr lang="en-US" sz="1200"/>
              <a:t>Electronic servers,</a:t>
            </a:r>
          </a:p>
          <a:p>
            <a:pPr marL="119063" indent="-119063">
              <a:lnSpc>
                <a:spcPct val="90000"/>
              </a:lnSpc>
              <a:spcBef>
                <a:spcPct val="20000"/>
              </a:spcBef>
            </a:pPr>
            <a:r>
              <a:rPr lang="en-US" sz="1200"/>
              <a:t>Product-dedicated,</a:t>
            </a:r>
          </a:p>
          <a:p>
            <a:pPr marL="119063" indent="-119063">
              <a:lnSpc>
                <a:spcPct val="90000"/>
              </a:lnSpc>
              <a:spcBef>
                <a:spcPct val="20000"/>
              </a:spcBef>
            </a:pPr>
            <a:r>
              <a:rPr lang="en-US" sz="1200"/>
              <a:t>Labor still bottleneck</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Branches, DL</a:t>
            </a:r>
          </a:p>
        </p:txBody>
      </p:sp>
      <p:sp>
        <p:nvSpPr>
          <p:cNvPr id="39966" name="Text Box 29"/>
          <p:cNvSpPr txBox="1">
            <a:spLocks noChangeArrowheads="1"/>
          </p:cNvSpPr>
          <p:nvPr/>
        </p:nvSpPr>
        <p:spPr bwMode="blackWhite">
          <a:xfrm>
            <a:off x="1233488" y="3992563"/>
            <a:ext cx="1238250" cy="1341437"/>
          </a:xfrm>
          <a:prstGeom prst="rect">
            <a:avLst/>
          </a:prstGeom>
          <a:noFill/>
          <a:ln w="9525">
            <a:noFill/>
            <a:miter lim="800000"/>
            <a:headEnd/>
            <a:tailEnd/>
          </a:ln>
        </p:spPr>
        <p:txBody>
          <a:bodyPr/>
          <a:lstStyle/>
          <a:p>
            <a:pPr marL="119063" indent="-119063">
              <a:lnSpc>
                <a:spcPct val="90000"/>
              </a:lnSpc>
              <a:spcBef>
                <a:spcPct val="20000"/>
              </a:spcBef>
            </a:pPr>
            <a:r>
              <a:rPr lang="en-US" sz="1200"/>
              <a:t> Adjustable labor</a:t>
            </a:r>
          </a:p>
        </p:txBody>
      </p:sp>
      <p:sp>
        <p:nvSpPr>
          <p:cNvPr id="39967" name="Text Box 30"/>
          <p:cNvSpPr txBox="1">
            <a:spLocks noChangeArrowheads="1"/>
          </p:cNvSpPr>
          <p:nvPr/>
        </p:nvSpPr>
        <p:spPr bwMode="blackWhite">
          <a:xfrm>
            <a:off x="5548313" y="3992563"/>
            <a:ext cx="2439987" cy="1951037"/>
          </a:xfrm>
          <a:prstGeom prst="rect">
            <a:avLst/>
          </a:prstGeom>
          <a:noFill/>
          <a:ln w="9525">
            <a:noFill/>
            <a:miter lim="800000"/>
            <a:headEnd/>
            <a:tailEnd/>
          </a:ln>
        </p:spPr>
        <p:txBody>
          <a:bodyPr/>
          <a:lstStyle/>
          <a:p>
            <a:pPr marL="119063" indent="-119063">
              <a:lnSpc>
                <a:spcPct val="90000"/>
              </a:lnSpc>
              <a:spcBef>
                <a:spcPct val="20000"/>
              </a:spcBef>
            </a:pPr>
            <a:r>
              <a:rPr lang="en-US" sz="1200"/>
              <a:t>Automated flow</a:t>
            </a:r>
          </a:p>
          <a:p>
            <a:pPr marL="119063" indent="-119063">
              <a:lnSpc>
                <a:spcPct val="90000"/>
              </a:lnSpc>
              <a:spcBef>
                <a:spcPct val="20000"/>
              </a:spcBef>
            </a:pPr>
            <a:r>
              <a:rPr lang="en-US" sz="1200"/>
              <a:t>shop, high utilization</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Manual information</a:t>
            </a:r>
          </a:p>
          <a:p>
            <a:pPr marL="119063" indent="-119063">
              <a:lnSpc>
                <a:spcPct val="90000"/>
              </a:lnSpc>
              <a:spcBef>
                <a:spcPct val="20000"/>
              </a:spcBef>
            </a:pPr>
            <a:r>
              <a:rPr lang="en-US" sz="1200"/>
              <a:t>collection</a:t>
            </a:r>
            <a:endParaRPr lang="en-US" sz="1200">
              <a:solidFill>
                <a:schemeClr val="accent2"/>
              </a:solidFill>
            </a:endParaRPr>
          </a:p>
          <a:p>
            <a:pPr marL="119063" indent="-119063">
              <a:lnSpc>
                <a:spcPct val="90000"/>
              </a:lnSpc>
              <a:spcBef>
                <a:spcPct val="20000"/>
              </a:spcBef>
            </a:pPr>
            <a:r>
              <a:rPr lang="en-US" sz="1200" b="1"/>
              <a:t>IT is the core for coordination</a:t>
            </a:r>
          </a:p>
          <a:p>
            <a:pPr marL="119063" indent="-119063">
              <a:lnSpc>
                <a:spcPct val="90000"/>
              </a:lnSpc>
              <a:spcBef>
                <a:spcPct val="20000"/>
              </a:spcBef>
            </a:pPr>
            <a:r>
              <a:rPr lang="en-US" sz="1200" b="1"/>
              <a:t>(merger problems)</a:t>
            </a:r>
          </a:p>
          <a:p>
            <a:pPr marL="119063" indent="-119063">
              <a:lnSpc>
                <a:spcPct val="90000"/>
              </a:lnSpc>
              <a:spcBef>
                <a:spcPct val="20000"/>
              </a:spcBef>
            </a:pPr>
            <a:endParaRPr lang="en-US" sz="1200"/>
          </a:p>
        </p:txBody>
      </p:sp>
      <p:sp>
        <p:nvSpPr>
          <p:cNvPr id="39968" name="Text Box 31"/>
          <p:cNvSpPr txBox="1">
            <a:spLocks noChangeArrowheads="1"/>
          </p:cNvSpPr>
          <p:nvPr/>
        </p:nvSpPr>
        <p:spPr bwMode="blackWhite">
          <a:xfrm>
            <a:off x="68263" y="3992563"/>
            <a:ext cx="1343025" cy="1341437"/>
          </a:xfrm>
          <a:prstGeom prst="rect">
            <a:avLst/>
          </a:prstGeom>
          <a:noFill/>
          <a:ln w="9525">
            <a:noFill/>
            <a:miter lim="800000"/>
            <a:headEnd/>
            <a:tailEnd/>
          </a:ln>
        </p:spPr>
        <p:txBody>
          <a:bodyPr/>
          <a:lstStyle/>
          <a:p>
            <a:pPr marL="119063" indent="-119063">
              <a:lnSpc>
                <a:spcPct val="90000"/>
              </a:lnSpc>
              <a:spcBef>
                <a:spcPct val="20000"/>
              </a:spcBef>
            </a:pPr>
            <a:r>
              <a:rPr lang="en-US" sz="1200"/>
              <a:t>High throughput</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Low throughput</a:t>
            </a:r>
          </a:p>
          <a:p>
            <a:pPr marL="119063" indent="-119063">
              <a:lnSpc>
                <a:spcPct val="90000"/>
              </a:lnSpc>
              <a:spcBef>
                <a:spcPct val="20000"/>
              </a:spcBef>
            </a:pPr>
            <a:r>
              <a:rPr lang="en-US" sz="1200"/>
              <a:t>per branch</a:t>
            </a:r>
          </a:p>
        </p:txBody>
      </p:sp>
      <p:sp>
        <p:nvSpPr>
          <p:cNvPr id="39969" name="Text Box 32"/>
          <p:cNvSpPr txBox="1">
            <a:spLocks noChangeArrowheads="1"/>
          </p:cNvSpPr>
          <p:nvPr/>
        </p:nvSpPr>
        <p:spPr bwMode="blackWhite">
          <a:xfrm>
            <a:off x="6967538" y="3992563"/>
            <a:ext cx="2176462" cy="1341437"/>
          </a:xfrm>
          <a:prstGeom prst="rect">
            <a:avLst/>
          </a:prstGeom>
          <a:noFill/>
          <a:ln w="9525">
            <a:noFill/>
            <a:miter lim="800000"/>
            <a:headEnd/>
            <a:tailEnd/>
          </a:ln>
        </p:spPr>
        <p:txBody>
          <a:bodyPr/>
          <a:lstStyle/>
          <a:p>
            <a:pPr marL="119063" indent="-119063">
              <a:lnSpc>
                <a:spcPct val="90000"/>
              </a:lnSpc>
              <a:spcBef>
                <a:spcPct val="20000"/>
              </a:spcBef>
            </a:pPr>
            <a:r>
              <a:rPr lang="en-US" sz="1200"/>
              <a:t>Mainly process</a:t>
            </a:r>
          </a:p>
          <a:p>
            <a:pPr marL="119063" indent="-119063">
              <a:lnSpc>
                <a:spcPct val="90000"/>
              </a:lnSpc>
              <a:spcBef>
                <a:spcPct val="20000"/>
              </a:spcBef>
            </a:pPr>
            <a:r>
              <a:rPr lang="en-US" sz="1200"/>
              <a:t>focused for efficiency</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Product innovation</a:t>
            </a:r>
          </a:p>
          <a:p>
            <a:pPr marL="119063" indent="-119063">
              <a:lnSpc>
                <a:spcPct val="90000"/>
              </a:lnSpc>
              <a:spcBef>
                <a:spcPct val="20000"/>
              </a:spcBef>
            </a:pPr>
            <a:r>
              <a:rPr lang="en-US" sz="1200"/>
              <a:t>occurs but is easily copied</a:t>
            </a:r>
          </a:p>
        </p:txBody>
      </p:sp>
      <p:sp>
        <p:nvSpPr>
          <p:cNvPr id="39970" name="Text Box 41"/>
          <p:cNvSpPr txBox="1">
            <a:spLocks noChangeArrowheads="1"/>
          </p:cNvSpPr>
          <p:nvPr/>
        </p:nvSpPr>
        <p:spPr bwMode="blackWhite">
          <a:xfrm>
            <a:off x="6223000" y="4902200"/>
            <a:ext cx="1647825" cy="274638"/>
          </a:xfrm>
          <a:prstGeom prst="rect">
            <a:avLst/>
          </a:prstGeom>
          <a:noFill/>
          <a:ln w="9525">
            <a:noFill/>
            <a:miter lim="800000"/>
            <a:headEnd/>
            <a:tailEnd/>
          </a:ln>
        </p:spPr>
        <p:txBody>
          <a:bodyPr>
            <a:spAutoFit/>
          </a:bodyPr>
          <a:lstStyle/>
          <a:p>
            <a:pPr>
              <a:spcBef>
                <a:spcPct val="20000"/>
              </a:spcBef>
            </a:pPr>
            <a:r>
              <a:rPr lang="en-US" sz="1200" b="1">
                <a:solidFill>
                  <a:srgbClr val="FF3300"/>
                </a:solidFill>
              </a:rPr>
              <a:t>Retail Network</a:t>
            </a:r>
          </a:p>
        </p:txBody>
      </p:sp>
      <p:sp>
        <p:nvSpPr>
          <p:cNvPr id="39971" name="Text Box 42"/>
          <p:cNvSpPr txBox="1">
            <a:spLocks noChangeArrowheads="1"/>
          </p:cNvSpPr>
          <p:nvPr/>
        </p:nvSpPr>
        <p:spPr bwMode="blackWhite">
          <a:xfrm>
            <a:off x="-263525" y="4451350"/>
            <a:ext cx="2290763" cy="274638"/>
          </a:xfrm>
          <a:prstGeom prst="rect">
            <a:avLst/>
          </a:prstGeom>
          <a:noFill/>
          <a:ln w="9525">
            <a:noFill/>
            <a:miter lim="800000"/>
            <a:headEnd/>
            <a:tailEnd/>
          </a:ln>
        </p:spPr>
        <p:txBody>
          <a:bodyPr>
            <a:spAutoFit/>
          </a:bodyPr>
          <a:lstStyle/>
          <a:p>
            <a:pPr algn="ctr">
              <a:spcBef>
                <a:spcPct val="20000"/>
              </a:spcBef>
            </a:pPr>
            <a:r>
              <a:rPr lang="en-US" sz="1200" b="1">
                <a:solidFill>
                  <a:srgbClr val="FF3300"/>
                </a:solidFill>
              </a:rPr>
              <a:t>Back-office Network</a:t>
            </a:r>
          </a:p>
        </p:txBody>
      </p:sp>
      <p:cxnSp>
        <p:nvCxnSpPr>
          <p:cNvPr id="39972" name="AutoShape 43"/>
          <p:cNvCxnSpPr>
            <a:cxnSpLocks noChangeShapeType="1"/>
            <a:stCxn id="39942" idx="2"/>
            <a:endCxn id="39961" idx="0"/>
          </p:cNvCxnSpPr>
          <p:nvPr/>
        </p:nvCxnSpPr>
        <p:spPr bwMode="auto">
          <a:xfrm flipH="1">
            <a:off x="2366963" y="2312988"/>
            <a:ext cx="2195512" cy="390525"/>
          </a:xfrm>
          <a:prstGeom prst="straightConnector1">
            <a:avLst/>
          </a:prstGeom>
          <a:noFill/>
          <a:ln w="9525">
            <a:solidFill>
              <a:schemeClr val="tx1"/>
            </a:solidFill>
            <a:round/>
            <a:headEnd type="triangle" w="med" len="med"/>
            <a:tailEnd type="triangle" w="med" len="med"/>
          </a:ln>
        </p:spPr>
      </p:cxnSp>
      <p:cxnSp>
        <p:nvCxnSpPr>
          <p:cNvPr id="39973" name="AutoShape 44"/>
          <p:cNvCxnSpPr>
            <a:cxnSpLocks noChangeShapeType="1"/>
            <a:stCxn id="39942" idx="2"/>
            <a:endCxn id="39962" idx="0"/>
          </p:cNvCxnSpPr>
          <p:nvPr/>
        </p:nvCxnSpPr>
        <p:spPr bwMode="auto">
          <a:xfrm>
            <a:off x="4562475" y="2312988"/>
            <a:ext cx="2195513" cy="392112"/>
          </a:xfrm>
          <a:prstGeom prst="straightConnector1">
            <a:avLst/>
          </a:prstGeom>
          <a:noFill/>
          <a:ln w="9525">
            <a:solidFill>
              <a:schemeClr val="tx1"/>
            </a:solidFill>
            <a:round/>
            <a:headEnd type="triangle" w="med" len="med"/>
            <a:tailEnd type="triangle" w="med" len="med"/>
          </a:ln>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Rectangle 20"/>
          <p:cNvSpPr>
            <a:spLocks noGrp="1" noChangeArrowheads="1"/>
          </p:cNvSpPr>
          <p:nvPr>
            <p:ph type="title"/>
          </p:nvPr>
        </p:nvSpPr>
        <p:spPr/>
        <p:txBody>
          <a:bodyPr/>
          <a:lstStyle/>
          <a:p>
            <a:pPr eaLnBrk="1" hangingPunct="1"/>
            <a:r>
              <a:rPr lang="en-US" dirty="0" smtClean="0"/>
              <a:t>VCAP framework and Principle of alignment</a:t>
            </a:r>
          </a:p>
        </p:txBody>
      </p:sp>
      <p:sp>
        <p:nvSpPr>
          <p:cNvPr id="36867" name="Rectangle 3"/>
          <p:cNvSpPr>
            <a:spLocks noGrp="1" noChangeArrowheads="1"/>
          </p:cNvSpPr>
          <p:nvPr>
            <p:ph type="body" idx="4294967295"/>
          </p:nvPr>
        </p:nvSpPr>
        <p:spPr>
          <a:xfrm>
            <a:off x="771525" y="5326063"/>
            <a:ext cx="8372475" cy="1074737"/>
          </a:xfrm>
        </p:spPr>
        <p:txBody>
          <a:bodyPr/>
          <a:lstStyle/>
          <a:p>
            <a:pPr eaLnBrk="1" hangingPunct="1"/>
            <a:r>
              <a:rPr lang="en-US" dirty="0" smtClean="0"/>
              <a:t>Operations strategy should develop assets and configure processes such that the resulting competencies are </a:t>
            </a:r>
            <a:r>
              <a:rPr lang="en-US" b="1" dirty="0" smtClean="0">
                <a:solidFill>
                  <a:srgbClr val="FF3300"/>
                </a:solidFill>
              </a:rPr>
              <a:t>aligned</a:t>
            </a:r>
            <a:r>
              <a:rPr lang="en-US" dirty="0" smtClean="0"/>
              <a:t> with (and adapt to) the competitive position that the firm seeks over time</a:t>
            </a:r>
          </a:p>
        </p:txBody>
      </p:sp>
      <p:sp>
        <p:nvSpPr>
          <p:cNvPr id="36868" name="Rectangle 4"/>
          <p:cNvSpPr>
            <a:spLocks noChangeArrowheads="1"/>
          </p:cNvSpPr>
          <p:nvPr/>
        </p:nvSpPr>
        <p:spPr bwMode="auto">
          <a:xfrm>
            <a:off x="776288" y="2597150"/>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69" name="Rectangle 5"/>
          <p:cNvSpPr>
            <a:spLocks noChangeArrowheads="1"/>
          </p:cNvSpPr>
          <p:nvPr/>
        </p:nvSpPr>
        <p:spPr bwMode="auto">
          <a:xfrm>
            <a:off x="792163" y="2611438"/>
            <a:ext cx="1900237" cy="960437"/>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Competencies</a:t>
            </a:r>
          </a:p>
        </p:txBody>
      </p:sp>
      <p:sp>
        <p:nvSpPr>
          <p:cNvPr id="36870" name="Rectangle 6"/>
          <p:cNvSpPr>
            <a:spLocks noChangeArrowheads="1"/>
          </p:cNvSpPr>
          <p:nvPr/>
        </p:nvSpPr>
        <p:spPr bwMode="auto">
          <a:xfrm>
            <a:off x="776288" y="3948113"/>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1" name="Rectangle 7"/>
          <p:cNvSpPr>
            <a:spLocks noChangeArrowheads="1"/>
          </p:cNvSpPr>
          <p:nvPr/>
        </p:nvSpPr>
        <p:spPr bwMode="auto">
          <a:xfrm>
            <a:off x="792163" y="3962400"/>
            <a:ext cx="1900237" cy="960438"/>
          </a:xfrm>
          <a:prstGeom prst="rect">
            <a:avLst/>
          </a:prstGeom>
          <a:noFill/>
          <a:ln w="9525">
            <a:noFill/>
            <a:miter lim="800000"/>
            <a:headEnd type="none" w="sm" len="sm"/>
            <a:tailEnd type="none" w="sm" len="sm"/>
          </a:ln>
        </p:spPr>
        <p:txBody>
          <a:bodyPr wrap="none" anchor="ctr"/>
          <a:lstStyle/>
          <a:p>
            <a:pPr algn="ctr" eaLnBrk="0" hangingPunct="0"/>
            <a:r>
              <a:rPr lang="en-US" sz="2000" b="1" dirty="0" smtClean="0">
                <a:solidFill>
                  <a:schemeClr val="accent2"/>
                </a:solidFill>
                <a:latin typeface="Times New Roman" pitchFamily="18" charset="0"/>
              </a:rPr>
              <a:t>Assets </a:t>
            </a:r>
            <a:endParaRPr lang="en-US" sz="2000" b="1" dirty="0">
              <a:solidFill>
                <a:schemeClr val="accent2"/>
              </a:solidFill>
              <a:latin typeface="Times New Roman" pitchFamily="18" charset="0"/>
            </a:endParaRPr>
          </a:p>
          <a:p>
            <a:pPr algn="ctr" eaLnBrk="0" hangingPunct="0"/>
            <a:r>
              <a:rPr lang="en-US" sz="2000" b="1" dirty="0">
                <a:solidFill>
                  <a:schemeClr val="accent2"/>
                </a:solidFill>
                <a:latin typeface="Times New Roman" pitchFamily="18" charset="0"/>
              </a:rPr>
              <a:t>&amp; </a:t>
            </a:r>
          </a:p>
          <a:p>
            <a:pPr algn="ctr" eaLnBrk="0" hangingPunct="0"/>
            <a:r>
              <a:rPr lang="en-US" sz="2000" b="1" dirty="0">
                <a:solidFill>
                  <a:schemeClr val="accent2"/>
                </a:solidFill>
                <a:latin typeface="Times New Roman" pitchFamily="18" charset="0"/>
              </a:rPr>
              <a:t>Processes</a:t>
            </a:r>
          </a:p>
        </p:txBody>
      </p:sp>
      <p:sp>
        <p:nvSpPr>
          <p:cNvPr id="36872" name="Rectangle 8"/>
          <p:cNvSpPr>
            <a:spLocks noChangeArrowheads="1"/>
          </p:cNvSpPr>
          <p:nvPr/>
        </p:nvSpPr>
        <p:spPr bwMode="auto">
          <a:xfrm>
            <a:off x="776288" y="1252538"/>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3" name="Rectangle 9"/>
          <p:cNvSpPr>
            <a:spLocks noChangeArrowheads="1"/>
          </p:cNvSpPr>
          <p:nvPr/>
        </p:nvSpPr>
        <p:spPr bwMode="auto">
          <a:xfrm>
            <a:off x="2768600" y="13557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compete &amp; provide value to our customers?</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customer value proposition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price, responsiveness, quality, variety</a:t>
            </a:r>
          </a:p>
        </p:txBody>
      </p:sp>
      <p:sp>
        <p:nvSpPr>
          <p:cNvPr id="36874" name="Rectangle 10"/>
          <p:cNvSpPr>
            <a:spLocks noChangeArrowheads="1"/>
          </p:cNvSpPr>
          <p:nvPr/>
        </p:nvSpPr>
        <p:spPr bwMode="auto">
          <a:xfrm>
            <a:off x="2768600" y="4024313"/>
            <a:ext cx="5475288" cy="831850"/>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configure and develop our operations?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Configure the activity network or processes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Develop the bundle of real assets or resources</a:t>
            </a:r>
          </a:p>
        </p:txBody>
      </p:sp>
      <p:sp>
        <p:nvSpPr>
          <p:cNvPr id="36875" name="Rectangle 11"/>
          <p:cNvSpPr>
            <a:spLocks noChangeArrowheads="1"/>
          </p:cNvSpPr>
          <p:nvPr/>
        </p:nvSpPr>
        <p:spPr bwMode="auto">
          <a:xfrm>
            <a:off x="2768600" y="27019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What must operations do particularly well?</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process competencies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cost, flow time, quality, flexibility</a:t>
            </a:r>
          </a:p>
        </p:txBody>
      </p:sp>
      <p:sp>
        <p:nvSpPr>
          <p:cNvPr id="36876" name="Rectangle 12"/>
          <p:cNvSpPr>
            <a:spLocks noChangeArrowheads="1"/>
          </p:cNvSpPr>
          <p:nvPr/>
        </p:nvSpPr>
        <p:spPr bwMode="auto">
          <a:xfrm>
            <a:off x="958850" y="1360488"/>
            <a:ext cx="1565275" cy="771525"/>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Competitive</a:t>
            </a:r>
          </a:p>
          <a:p>
            <a:pPr algn="ctr" eaLnBrk="0" hangingPunct="0"/>
            <a:r>
              <a:rPr lang="en-US" sz="2000" b="1">
                <a:solidFill>
                  <a:schemeClr val="accent2"/>
                </a:solidFill>
                <a:latin typeface="Times New Roman" pitchFamily="18" charset="0"/>
              </a:rPr>
              <a:t>Strategy</a:t>
            </a:r>
          </a:p>
        </p:txBody>
      </p:sp>
      <p:sp>
        <p:nvSpPr>
          <p:cNvPr id="36877" name="AutoShape 13"/>
          <p:cNvSpPr>
            <a:spLocks noChangeArrowheads="1"/>
          </p:cNvSpPr>
          <p:nvPr/>
        </p:nvSpPr>
        <p:spPr bwMode="auto">
          <a:xfrm>
            <a:off x="3702050" y="2244725"/>
            <a:ext cx="735013"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8" name="AutoShape 14"/>
          <p:cNvSpPr>
            <a:spLocks noChangeArrowheads="1"/>
          </p:cNvSpPr>
          <p:nvPr/>
        </p:nvSpPr>
        <p:spPr bwMode="auto">
          <a:xfrm>
            <a:off x="3702050" y="3595688"/>
            <a:ext cx="735013"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9" name="Text Box 15"/>
          <p:cNvSpPr txBox="1">
            <a:spLocks noChangeArrowheads="1"/>
          </p:cNvSpPr>
          <p:nvPr/>
        </p:nvSpPr>
        <p:spPr bwMode="auto">
          <a:xfrm>
            <a:off x="2781300" y="2181225"/>
            <a:ext cx="881063"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Market</a:t>
            </a:r>
          </a:p>
          <a:p>
            <a:pPr algn="ctr" eaLnBrk="0" hangingPunct="0"/>
            <a:r>
              <a:rPr lang="en-US" sz="1200" i="1">
                <a:solidFill>
                  <a:srgbClr val="FF3300"/>
                </a:solidFill>
                <a:latin typeface="Times New Roman" pitchFamily="18" charset="0"/>
              </a:rPr>
              <a:t>perspective</a:t>
            </a:r>
          </a:p>
        </p:txBody>
      </p:sp>
      <p:sp>
        <p:nvSpPr>
          <p:cNvPr id="36880" name="Text Box 16"/>
          <p:cNvSpPr txBox="1">
            <a:spLocks noChangeArrowheads="1"/>
          </p:cNvSpPr>
          <p:nvPr/>
        </p:nvSpPr>
        <p:spPr bwMode="auto">
          <a:xfrm>
            <a:off x="5500688" y="2181225"/>
            <a:ext cx="881062"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Resource</a:t>
            </a:r>
          </a:p>
          <a:p>
            <a:pPr algn="ctr" eaLnBrk="0" hangingPunct="0"/>
            <a:r>
              <a:rPr lang="en-US" sz="1200" i="1">
                <a:solidFill>
                  <a:srgbClr val="FF3300"/>
                </a:solidFill>
                <a:latin typeface="Times New Roman" pitchFamily="18" charset="0"/>
              </a:rPr>
              <a:t>perspective</a:t>
            </a:r>
          </a:p>
        </p:txBody>
      </p:sp>
      <p:sp>
        <p:nvSpPr>
          <p:cNvPr id="36881" name="AutoShape 17"/>
          <p:cNvSpPr>
            <a:spLocks noChangeArrowheads="1"/>
          </p:cNvSpPr>
          <p:nvPr/>
        </p:nvSpPr>
        <p:spPr bwMode="auto">
          <a:xfrm flipH="1" flipV="1">
            <a:off x="4799013" y="2244725"/>
            <a:ext cx="735012"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82" name="AutoShape 18"/>
          <p:cNvSpPr>
            <a:spLocks noChangeArrowheads="1"/>
          </p:cNvSpPr>
          <p:nvPr/>
        </p:nvSpPr>
        <p:spPr bwMode="auto">
          <a:xfrm flipH="1" flipV="1">
            <a:off x="4799013" y="3595688"/>
            <a:ext cx="735012"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892"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3"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5"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7" name="Text Box 9"/>
          <p:cNvSpPr txBox="1">
            <a:spLocks noChangeArrowheads="1"/>
          </p:cNvSpPr>
          <p:nvPr/>
        </p:nvSpPr>
        <p:spPr bwMode="auto">
          <a:xfrm>
            <a:off x="3106738" y="4911725"/>
            <a:ext cx="2349746" cy="369332"/>
          </a:xfrm>
          <a:prstGeom prst="rect">
            <a:avLst/>
          </a:prstGeom>
          <a:noFill/>
          <a:ln w="9525">
            <a:noFill/>
            <a:miter lim="800000"/>
            <a:headEnd/>
            <a:tailEnd/>
          </a:ln>
        </p:spPr>
        <p:txBody>
          <a:bodyPr wrap="none">
            <a:spAutoFit/>
          </a:bodyPr>
          <a:lstStyle/>
          <a:p>
            <a:pPr eaLnBrk="0" hangingPunct="0"/>
            <a:r>
              <a:rPr lang="en-US" sz="1800" i="1" dirty="0" smtClean="0">
                <a:latin typeface="Times New Roman" pitchFamily="18" charset="0"/>
              </a:rPr>
              <a:t>Assets </a:t>
            </a:r>
            <a:r>
              <a:rPr lang="en-US" sz="1800" i="1" dirty="0">
                <a:latin typeface="Times New Roman" pitchFamily="18"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Value</a:t>
            </a:r>
          </a:p>
          <a:p>
            <a:pPr algn="ctr" eaLnBrk="0" hangingPunct="0"/>
            <a:r>
              <a:rPr lang="en-US" b="1">
                <a:solidFill>
                  <a:schemeClr val="accent2"/>
                </a:solidFill>
                <a:latin typeface="Times New Roman" pitchFamily="18"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chemeClr val="accent2"/>
                </a:solidFill>
                <a:latin typeface="Times New Roman" pitchFamily="18" charset="0"/>
              </a:rPr>
              <a:t>Assets </a:t>
            </a:r>
            <a:endParaRPr lang="en-US" b="1" dirty="0">
              <a:solidFill>
                <a:schemeClr val="accent2"/>
              </a:solidFill>
              <a:latin typeface="Times New Roman" pitchFamily="18" charset="0"/>
            </a:endParaRPr>
          </a:p>
          <a:p>
            <a:pPr algn="ctr" eaLnBrk="0" hangingPunct="0">
              <a:lnSpc>
                <a:spcPct val="50000"/>
              </a:lnSpc>
            </a:pPr>
            <a:r>
              <a:rPr lang="en-US" sz="1400" b="1" dirty="0">
                <a:solidFill>
                  <a:schemeClr val="accent2"/>
                </a:solidFill>
                <a:latin typeface="Times New Roman" pitchFamily="18" charset="0"/>
              </a:rPr>
              <a:t>&amp;</a:t>
            </a:r>
            <a:r>
              <a:rPr lang="en-US" b="1" dirty="0">
                <a:solidFill>
                  <a:schemeClr val="accent2"/>
                </a:solidFill>
                <a:latin typeface="Times New Roman" pitchFamily="18" charset="0"/>
              </a:rPr>
              <a:t> </a:t>
            </a:r>
          </a:p>
          <a:p>
            <a:pPr algn="ctr" eaLnBrk="0" hangingPunct="0">
              <a:lnSpc>
                <a:spcPct val="65000"/>
              </a:lnSpc>
            </a:pPr>
            <a:r>
              <a:rPr lang="en-US" b="1" dirty="0">
                <a:solidFill>
                  <a:schemeClr val="accent2"/>
                </a:solidFill>
                <a:latin typeface="Times New Roman" pitchFamily="18"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Deliverable</a:t>
            </a:r>
          </a:p>
          <a:p>
            <a:pPr algn="ctr" eaLnBrk="0" hangingPunct="0"/>
            <a:r>
              <a:rPr lang="en-US" sz="1800">
                <a:latin typeface="Times New Roman" pitchFamily="18" charset="0"/>
              </a:rPr>
              <a:t>Value</a:t>
            </a:r>
          </a:p>
          <a:p>
            <a:pPr algn="ctr" eaLnBrk="0" hangingPunct="0"/>
            <a:r>
              <a:rPr lang="en-US" sz="1800">
                <a:latin typeface="Times New Roman" pitchFamily="18" charset="0"/>
              </a:rPr>
              <a:t>Propositions</a:t>
            </a:r>
            <a:endParaRPr lang="en-US" sz="1800" b="1">
              <a:latin typeface="Times New Roman" pitchFamily="18"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Needed</a:t>
            </a:r>
          </a:p>
          <a:p>
            <a:pPr algn="ctr" eaLnBrk="0" hangingPunct="0"/>
            <a:r>
              <a:rPr lang="en-US" sz="1800">
                <a:latin typeface="Times New Roman" pitchFamily="18" charset="0"/>
              </a:rPr>
              <a:t>Competencies</a:t>
            </a:r>
            <a:endParaRPr lang="en-US" sz="1800" b="1">
              <a:latin typeface="Times New Roman" pitchFamily="18"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latin typeface="Times New Roman" pitchFamily="18" charset="0"/>
              </a:rPr>
              <a:t>Needed</a:t>
            </a:r>
          </a:p>
          <a:p>
            <a:pPr algn="ctr" eaLnBrk="0" hangingPunct="0"/>
            <a:r>
              <a:rPr lang="en-US" sz="1800" dirty="0" smtClean="0">
                <a:latin typeface="Times New Roman" pitchFamily="18" charset="0"/>
              </a:rPr>
              <a:t>Assets </a:t>
            </a:r>
            <a:r>
              <a:rPr lang="en-US" sz="1800" dirty="0">
                <a:latin typeface="Times New Roman" pitchFamily="18" charset="0"/>
              </a:rPr>
              <a:t>&amp; </a:t>
            </a:r>
          </a:p>
          <a:p>
            <a:pPr algn="ctr" eaLnBrk="0" hangingPunct="0"/>
            <a:r>
              <a:rPr lang="en-US" sz="1800" dirty="0">
                <a:latin typeface="Times New Roman" pitchFamily="18" charset="0"/>
              </a:rPr>
              <a:t>Processes</a:t>
            </a:r>
            <a:endParaRPr lang="en-US" sz="1800" b="1" dirty="0">
              <a:latin typeface="Times New Roman" pitchFamily="18"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Market</a:t>
            </a:r>
          </a:p>
          <a:p>
            <a:pPr algn="ctr" eaLnBrk="0" hangingPunct="0"/>
            <a:r>
              <a:rPr lang="en-US" sz="1600" i="1">
                <a:latin typeface="Times New Roman" pitchFamily="18"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Resource</a:t>
            </a:r>
          </a:p>
          <a:p>
            <a:pPr algn="ctr" eaLnBrk="0" hangingPunct="0"/>
            <a:r>
              <a:rPr lang="en-US" sz="1600" i="1">
                <a:latin typeface="Times New Roman" pitchFamily="18" charset="0"/>
              </a:rPr>
              <a:t>view</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14488" y="-990600"/>
            <a:ext cx="6829425" cy="8839200"/>
          </a:xfrm>
          <a:prstGeom prst="rect">
            <a:avLst/>
          </a:prstGeom>
          <a:noFill/>
          <a:ln w="9525">
            <a:noFill/>
            <a:miter lim="800000"/>
            <a:headEnd/>
            <a:tailEnd/>
          </a:ln>
        </p:spPr>
        <p:txBody>
          <a:bodyPr/>
          <a:lstStyle/>
          <a:p>
            <a:endParaRPr lang="en-US"/>
          </a:p>
        </p:txBody>
      </p:sp>
      <p:sp>
        <p:nvSpPr>
          <p:cNvPr id="40963" name="Rectangle 96"/>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 balanced scorecard map</a:t>
            </a:r>
          </a:p>
        </p:txBody>
      </p:sp>
      <p:sp>
        <p:nvSpPr>
          <p:cNvPr id="40964" name="Rectangle 67"/>
          <p:cNvSpPr>
            <a:spLocks noChangeArrowheads="1"/>
          </p:cNvSpPr>
          <p:nvPr/>
        </p:nvSpPr>
        <p:spPr bwMode="auto">
          <a:xfrm>
            <a:off x="795338" y="898525"/>
            <a:ext cx="7278687" cy="5892800"/>
          </a:xfrm>
          <a:prstGeom prst="rect">
            <a:avLst/>
          </a:prstGeom>
          <a:solidFill>
            <a:srgbClr val="E4FFC9"/>
          </a:solidFill>
          <a:ln w="12700">
            <a:solidFill>
              <a:schemeClr val="tx1"/>
            </a:solidFill>
            <a:miter lim="800000"/>
            <a:headEnd type="none" w="sm" len="sm"/>
            <a:tailEnd type="none" w="sm" len="sm"/>
          </a:ln>
        </p:spPr>
        <p:txBody>
          <a:bodyPr wrap="none" anchor="ctr"/>
          <a:lstStyle/>
          <a:p>
            <a:endParaRPr lang="en-US"/>
          </a:p>
        </p:txBody>
      </p:sp>
      <p:sp>
        <p:nvSpPr>
          <p:cNvPr id="40965" name="Rectangle 68"/>
          <p:cNvSpPr>
            <a:spLocks noChangeArrowheads="1"/>
          </p:cNvSpPr>
          <p:nvPr/>
        </p:nvSpPr>
        <p:spPr bwMode="auto">
          <a:xfrm>
            <a:off x="3943350" y="5186363"/>
            <a:ext cx="2438400" cy="758825"/>
          </a:xfrm>
          <a:prstGeom prst="rect">
            <a:avLst/>
          </a:prstGeom>
          <a:solidFill>
            <a:srgbClr val="C9EA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Growth Strategy</a:t>
            </a:r>
          </a:p>
          <a:p>
            <a:pPr algn="ctr" eaLnBrk="0" hangingPunct="0"/>
            <a:endParaRPr lang="en-US" sz="1800" b="1">
              <a:solidFill>
                <a:schemeClr val="accent2"/>
              </a:solidFill>
              <a:latin typeface="Times New Roman" pitchFamily="18" charset="0"/>
            </a:endParaRPr>
          </a:p>
        </p:txBody>
      </p:sp>
      <p:sp>
        <p:nvSpPr>
          <p:cNvPr id="40966" name="Rectangle 69"/>
          <p:cNvSpPr>
            <a:spLocks noChangeArrowheads="1"/>
          </p:cNvSpPr>
          <p:nvPr/>
        </p:nvSpPr>
        <p:spPr bwMode="auto">
          <a:xfrm>
            <a:off x="4364038" y="2135188"/>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Competencies</a:t>
            </a:r>
          </a:p>
        </p:txBody>
      </p:sp>
      <p:sp>
        <p:nvSpPr>
          <p:cNvPr id="40967" name="AutoShape 70"/>
          <p:cNvSpPr>
            <a:spLocks noChangeArrowheads="1"/>
          </p:cNvSpPr>
          <p:nvPr/>
        </p:nvSpPr>
        <p:spPr bwMode="auto">
          <a:xfrm>
            <a:off x="3609975" y="2670175"/>
            <a:ext cx="3105150" cy="1190625"/>
          </a:xfrm>
          <a:prstGeom prst="triangle">
            <a:avLst>
              <a:gd name="adj" fmla="val 50000"/>
            </a:avLst>
          </a:prstGeom>
          <a:solidFill>
            <a:schemeClr val="accent2"/>
          </a:solidFill>
          <a:ln w="9525">
            <a:solidFill>
              <a:schemeClr val="tx1"/>
            </a:solidFill>
            <a:prstDash val="dash"/>
            <a:miter lim="800000"/>
            <a:headEnd/>
            <a:tailEnd/>
          </a:ln>
        </p:spPr>
        <p:txBody>
          <a:bodyPr wrap="none" anchor="ctr"/>
          <a:lstStyle/>
          <a:p>
            <a:pPr algn="ctr" eaLnBrk="0" hangingPunct="0"/>
            <a:r>
              <a:rPr lang="en-US" sz="2000" b="1" dirty="0">
                <a:solidFill>
                  <a:schemeClr val="bg1"/>
                </a:solidFill>
                <a:latin typeface="Times New Roman" pitchFamily="18" charset="0"/>
              </a:rPr>
              <a:t>Operations</a:t>
            </a:r>
          </a:p>
          <a:p>
            <a:pPr algn="ctr" eaLnBrk="0" hangingPunct="0"/>
            <a:r>
              <a:rPr lang="en-US" sz="2000" b="1" dirty="0">
                <a:solidFill>
                  <a:schemeClr val="bg1"/>
                </a:solidFill>
                <a:latin typeface="Times New Roman" pitchFamily="18" charset="0"/>
              </a:rPr>
              <a:t> Strategy</a:t>
            </a:r>
          </a:p>
        </p:txBody>
      </p:sp>
      <p:sp>
        <p:nvSpPr>
          <p:cNvPr id="40968" name="Rectangle 71"/>
          <p:cNvSpPr>
            <a:spLocks noChangeArrowheads="1"/>
          </p:cNvSpPr>
          <p:nvPr/>
        </p:nvSpPr>
        <p:spPr bwMode="auto">
          <a:xfrm>
            <a:off x="2879725" y="3559175"/>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dirty="0" smtClean="0">
                <a:solidFill>
                  <a:schemeClr val="accent2"/>
                </a:solidFill>
                <a:latin typeface="Times New Roman" pitchFamily="18" charset="0"/>
              </a:rPr>
              <a:t>Assets</a:t>
            </a:r>
            <a:endParaRPr lang="en-US" sz="1800" b="1" dirty="0">
              <a:solidFill>
                <a:schemeClr val="accent2"/>
              </a:solidFill>
              <a:latin typeface="Times New Roman" pitchFamily="18" charset="0"/>
            </a:endParaRPr>
          </a:p>
        </p:txBody>
      </p:sp>
      <p:sp>
        <p:nvSpPr>
          <p:cNvPr id="40969" name="Rectangle 72"/>
          <p:cNvSpPr>
            <a:spLocks noChangeArrowheads="1"/>
          </p:cNvSpPr>
          <p:nvPr/>
        </p:nvSpPr>
        <p:spPr bwMode="auto">
          <a:xfrm>
            <a:off x="5822950" y="3560763"/>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Processes</a:t>
            </a:r>
          </a:p>
        </p:txBody>
      </p:sp>
      <p:sp>
        <p:nvSpPr>
          <p:cNvPr id="40970" name="AutoShape 73"/>
          <p:cNvSpPr>
            <a:spLocks noChangeArrowheads="1"/>
          </p:cNvSpPr>
          <p:nvPr/>
        </p:nvSpPr>
        <p:spPr bwMode="auto">
          <a:xfrm flipV="1">
            <a:off x="4930775" y="5989638"/>
            <a:ext cx="457200" cy="401637"/>
          </a:xfrm>
          <a:prstGeom prst="upArrow">
            <a:avLst>
              <a:gd name="adj1" fmla="val 50000"/>
              <a:gd name="adj2" fmla="val 25000"/>
            </a:avLst>
          </a:prstGeom>
          <a:solidFill>
            <a:srgbClr val="CCCCFF"/>
          </a:solidFill>
          <a:ln w="9525">
            <a:solidFill>
              <a:schemeClr val="tx1"/>
            </a:solidFill>
            <a:miter lim="800000"/>
            <a:headEnd/>
            <a:tailEnd/>
          </a:ln>
        </p:spPr>
        <p:txBody>
          <a:bodyPr wrap="none" anchor="ctr"/>
          <a:lstStyle/>
          <a:p>
            <a:endParaRPr lang="en-US"/>
          </a:p>
        </p:txBody>
      </p:sp>
      <p:sp>
        <p:nvSpPr>
          <p:cNvPr id="40971" name="Rectangle 74"/>
          <p:cNvSpPr>
            <a:spLocks noChangeArrowheads="1"/>
          </p:cNvSpPr>
          <p:nvPr/>
        </p:nvSpPr>
        <p:spPr bwMode="auto">
          <a:xfrm>
            <a:off x="4752975" y="6381750"/>
            <a:ext cx="803275" cy="314325"/>
          </a:xfrm>
          <a:prstGeom prst="rect">
            <a:avLst/>
          </a:prstGeom>
          <a:noFill/>
          <a:ln w="9525">
            <a:no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NPV</a:t>
            </a:r>
          </a:p>
        </p:txBody>
      </p:sp>
      <p:sp>
        <p:nvSpPr>
          <p:cNvPr id="40972" name="Rectangle 75"/>
          <p:cNvSpPr>
            <a:spLocks noChangeArrowheads="1"/>
          </p:cNvSpPr>
          <p:nvPr/>
        </p:nvSpPr>
        <p:spPr bwMode="auto">
          <a:xfrm>
            <a:off x="4364038" y="1106488"/>
            <a:ext cx="1597025" cy="577850"/>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Value</a:t>
            </a:r>
          </a:p>
          <a:p>
            <a:pPr algn="ctr" eaLnBrk="0" hangingPunct="0"/>
            <a:r>
              <a:rPr lang="en-US" sz="1800" b="1">
                <a:solidFill>
                  <a:schemeClr val="accent2"/>
                </a:solidFill>
                <a:latin typeface="Times New Roman" pitchFamily="18" charset="0"/>
              </a:rPr>
              <a:t>Proposition</a:t>
            </a:r>
          </a:p>
        </p:txBody>
      </p:sp>
      <p:cxnSp>
        <p:nvCxnSpPr>
          <p:cNvPr id="40973" name="AutoShape 76"/>
          <p:cNvCxnSpPr>
            <a:cxnSpLocks noChangeShapeType="1"/>
            <a:stCxn id="40972" idx="2"/>
            <a:endCxn id="40966" idx="0"/>
          </p:cNvCxnSpPr>
          <p:nvPr/>
        </p:nvCxnSpPr>
        <p:spPr bwMode="auto">
          <a:xfrm>
            <a:off x="5162550" y="1684338"/>
            <a:ext cx="0" cy="450850"/>
          </a:xfrm>
          <a:prstGeom prst="straightConnector1">
            <a:avLst/>
          </a:prstGeom>
          <a:noFill/>
          <a:ln w="12700">
            <a:solidFill>
              <a:schemeClr val="tx1"/>
            </a:solidFill>
            <a:round/>
            <a:headEnd type="triangle" w="sm" len="sm"/>
            <a:tailEnd type="triangle" w="sm" len="sm"/>
          </a:ln>
        </p:spPr>
      </p:cxnSp>
      <p:cxnSp>
        <p:nvCxnSpPr>
          <p:cNvPr id="40974" name="AutoShape 77"/>
          <p:cNvCxnSpPr>
            <a:cxnSpLocks noChangeShapeType="1"/>
            <a:stCxn id="40968" idx="2"/>
            <a:endCxn id="40965" idx="0"/>
          </p:cNvCxnSpPr>
          <p:nvPr/>
        </p:nvCxnSpPr>
        <p:spPr bwMode="auto">
          <a:xfrm>
            <a:off x="3678238" y="4076700"/>
            <a:ext cx="1484312" cy="1109663"/>
          </a:xfrm>
          <a:prstGeom prst="straightConnector1">
            <a:avLst/>
          </a:prstGeom>
          <a:noFill/>
          <a:ln w="12700">
            <a:solidFill>
              <a:schemeClr val="tx1"/>
            </a:solidFill>
            <a:round/>
            <a:headEnd type="triangle" w="sm" len="sm"/>
            <a:tailEnd type="triangle" w="sm" len="sm"/>
          </a:ln>
        </p:spPr>
      </p:cxnSp>
      <p:cxnSp>
        <p:nvCxnSpPr>
          <p:cNvPr id="40975" name="AutoShape 78"/>
          <p:cNvCxnSpPr>
            <a:cxnSpLocks noChangeShapeType="1"/>
            <a:stCxn id="40969" idx="2"/>
            <a:endCxn id="40965" idx="0"/>
          </p:cNvCxnSpPr>
          <p:nvPr/>
        </p:nvCxnSpPr>
        <p:spPr bwMode="auto">
          <a:xfrm flipH="1">
            <a:off x="5162550" y="4078288"/>
            <a:ext cx="1458913" cy="1108075"/>
          </a:xfrm>
          <a:prstGeom prst="straightConnector1">
            <a:avLst/>
          </a:prstGeom>
          <a:noFill/>
          <a:ln w="12700">
            <a:solidFill>
              <a:schemeClr val="tx1"/>
            </a:solidFill>
            <a:round/>
            <a:headEnd type="triangle" w="sm" len="sm"/>
            <a:tailEnd type="triangle" w="sm" len="sm"/>
          </a:ln>
        </p:spPr>
      </p:cxnSp>
      <p:sp>
        <p:nvSpPr>
          <p:cNvPr id="40976" name="Text Box 79"/>
          <p:cNvSpPr txBox="1">
            <a:spLocks noChangeArrowheads="1"/>
          </p:cNvSpPr>
          <p:nvPr/>
        </p:nvSpPr>
        <p:spPr bwMode="auto">
          <a:xfrm>
            <a:off x="841375" y="3113088"/>
            <a:ext cx="1573213" cy="304800"/>
          </a:xfrm>
          <a:prstGeom prst="rect">
            <a:avLst/>
          </a:prstGeom>
          <a:noFill/>
          <a:ln w="9525">
            <a:noFill/>
            <a:prstDash val="dash"/>
            <a:miter lim="800000"/>
            <a:headEnd/>
            <a:tailEnd/>
          </a:ln>
        </p:spPr>
        <p:txBody>
          <a:bodyPr wrap="none">
            <a:spAutoFit/>
          </a:bodyPr>
          <a:lstStyle/>
          <a:p>
            <a:pPr eaLnBrk="0" hangingPunct="0"/>
            <a:r>
              <a:rPr lang="en-US" sz="1400" b="1"/>
              <a:t>Operations View</a:t>
            </a:r>
          </a:p>
        </p:txBody>
      </p:sp>
      <p:sp>
        <p:nvSpPr>
          <p:cNvPr id="40977" name="Text Box 80"/>
          <p:cNvSpPr txBox="1">
            <a:spLocks noChangeArrowheads="1"/>
          </p:cNvSpPr>
          <p:nvPr/>
        </p:nvSpPr>
        <p:spPr bwMode="auto">
          <a:xfrm>
            <a:off x="841375" y="1298575"/>
            <a:ext cx="1209675" cy="304800"/>
          </a:xfrm>
          <a:prstGeom prst="rect">
            <a:avLst/>
          </a:prstGeom>
          <a:noFill/>
          <a:ln w="9525">
            <a:noFill/>
            <a:prstDash val="dash"/>
            <a:miter lim="800000"/>
            <a:headEnd/>
            <a:tailEnd/>
          </a:ln>
        </p:spPr>
        <p:txBody>
          <a:bodyPr wrap="none">
            <a:spAutoFit/>
          </a:bodyPr>
          <a:lstStyle/>
          <a:p>
            <a:pPr eaLnBrk="0" hangingPunct="0"/>
            <a:r>
              <a:rPr lang="en-US" sz="1400" b="1"/>
              <a:t>Market View</a:t>
            </a:r>
          </a:p>
        </p:txBody>
      </p:sp>
      <p:sp>
        <p:nvSpPr>
          <p:cNvPr id="40978" name="Text Box 81"/>
          <p:cNvSpPr txBox="1">
            <a:spLocks noChangeArrowheads="1"/>
          </p:cNvSpPr>
          <p:nvPr/>
        </p:nvSpPr>
        <p:spPr bwMode="auto">
          <a:xfrm>
            <a:off x="841375" y="5548313"/>
            <a:ext cx="1404938" cy="304800"/>
          </a:xfrm>
          <a:prstGeom prst="rect">
            <a:avLst/>
          </a:prstGeom>
          <a:noFill/>
          <a:ln w="9525">
            <a:noFill/>
            <a:prstDash val="dash"/>
            <a:miter lim="800000"/>
            <a:headEnd/>
            <a:tailEnd/>
          </a:ln>
        </p:spPr>
        <p:txBody>
          <a:bodyPr wrap="none">
            <a:spAutoFit/>
          </a:bodyPr>
          <a:lstStyle/>
          <a:p>
            <a:pPr eaLnBrk="0" hangingPunct="0"/>
            <a:r>
              <a:rPr lang="en-US" sz="1400" b="1"/>
              <a:t>Financial View</a:t>
            </a:r>
          </a:p>
        </p:txBody>
      </p:sp>
      <p:sp>
        <p:nvSpPr>
          <p:cNvPr id="40979" name="Line 82"/>
          <p:cNvSpPr>
            <a:spLocks noChangeShapeType="1"/>
          </p:cNvSpPr>
          <p:nvPr/>
        </p:nvSpPr>
        <p:spPr bwMode="auto">
          <a:xfrm>
            <a:off x="795338" y="193198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0" name="Line 83"/>
          <p:cNvSpPr>
            <a:spLocks noChangeShapeType="1"/>
          </p:cNvSpPr>
          <p:nvPr/>
        </p:nvSpPr>
        <p:spPr bwMode="auto">
          <a:xfrm>
            <a:off x="795338" y="49863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1" name="Rectangle 84"/>
          <p:cNvSpPr>
            <a:spLocks noChangeArrowheads="1"/>
          </p:cNvSpPr>
          <p:nvPr/>
        </p:nvSpPr>
        <p:spPr bwMode="auto">
          <a:xfrm>
            <a:off x="4683125" y="4341813"/>
            <a:ext cx="960438" cy="457200"/>
          </a:xfrm>
          <a:prstGeom prst="rect">
            <a:avLst/>
          </a:prstGeom>
          <a:solidFill>
            <a:srgbClr val="C9EAFF"/>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40982" name="Line 85"/>
          <p:cNvSpPr>
            <a:spLocks noChangeShapeType="1"/>
          </p:cNvSpPr>
          <p:nvPr/>
        </p:nvSpPr>
        <p:spPr bwMode="auto">
          <a:xfrm>
            <a:off x="795338" y="42116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3" name="Text Box 86"/>
          <p:cNvSpPr txBox="1">
            <a:spLocks noChangeArrowheads="1"/>
          </p:cNvSpPr>
          <p:nvPr/>
        </p:nvSpPr>
        <p:spPr bwMode="auto">
          <a:xfrm>
            <a:off x="841375" y="4484688"/>
            <a:ext cx="2233613" cy="304800"/>
          </a:xfrm>
          <a:prstGeom prst="rect">
            <a:avLst/>
          </a:prstGeom>
          <a:noFill/>
          <a:ln w="9525">
            <a:noFill/>
            <a:prstDash val="dash"/>
            <a:miter lim="800000"/>
            <a:headEnd/>
            <a:tailEnd/>
          </a:ln>
        </p:spPr>
        <p:txBody>
          <a:bodyPr wrap="none">
            <a:spAutoFit/>
          </a:bodyPr>
          <a:lstStyle/>
          <a:p>
            <a:pPr eaLnBrk="0" hangingPunct="0"/>
            <a:r>
              <a:rPr lang="en-US" sz="1400" b="1"/>
              <a:t>Learning &amp; Growth View</a:t>
            </a:r>
          </a:p>
        </p:txBody>
      </p:sp>
      <p:cxnSp>
        <p:nvCxnSpPr>
          <p:cNvPr id="40984" name="AutoShape 87"/>
          <p:cNvCxnSpPr>
            <a:cxnSpLocks noChangeShapeType="1"/>
            <a:stCxn id="40965" idx="0"/>
            <a:endCxn id="40981" idx="2"/>
          </p:cNvCxnSpPr>
          <p:nvPr/>
        </p:nvCxnSpPr>
        <p:spPr bwMode="auto">
          <a:xfrm flipV="1">
            <a:off x="5162550" y="4799013"/>
            <a:ext cx="1588" cy="387350"/>
          </a:xfrm>
          <a:prstGeom prst="straightConnector1">
            <a:avLst/>
          </a:prstGeom>
          <a:noFill/>
          <a:ln w="12700">
            <a:solidFill>
              <a:schemeClr val="tx1"/>
            </a:solidFill>
            <a:round/>
            <a:headEnd type="triangle" w="med" len="med"/>
            <a:tailEnd type="triangle" w="med" len="med"/>
          </a:ln>
        </p:spPr>
      </p:cxnSp>
      <p:cxnSp>
        <p:nvCxnSpPr>
          <p:cNvPr id="40985" name="AutoShape 88"/>
          <p:cNvCxnSpPr>
            <a:cxnSpLocks noChangeShapeType="1"/>
            <a:stCxn id="40981" idx="0"/>
            <a:endCxn id="40967" idx="3"/>
          </p:cNvCxnSpPr>
          <p:nvPr/>
        </p:nvCxnSpPr>
        <p:spPr bwMode="auto">
          <a:xfrm flipH="1" flipV="1">
            <a:off x="5162550" y="3860800"/>
            <a:ext cx="1588" cy="481013"/>
          </a:xfrm>
          <a:prstGeom prst="straightConnector1">
            <a:avLst/>
          </a:prstGeom>
          <a:noFill/>
          <a:ln w="12700">
            <a:solidFill>
              <a:schemeClr val="tx1"/>
            </a:solidFill>
            <a:round/>
            <a:headEnd type="triangle" w="med" len="med"/>
            <a:tailEnd type="triangle" w="med" len="med"/>
          </a:ln>
        </p:spPr>
      </p:cxnSp>
      <p:sp>
        <p:nvSpPr>
          <p:cNvPr id="40986" name="Line 89"/>
          <p:cNvSpPr>
            <a:spLocks noChangeShapeType="1"/>
          </p:cNvSpPr>
          <p:nvPr/>
        </p:nvSpPr>
        <p:spPr bwMode="auto">
          <a:xfrm>
            <a:off x="4165600" y="5772150"/>
            <a:ext cx="1987550" cy="0"/>
          </a:xfrm>
          <a:prstGeom prst="line">
            <a:avLst/>
          </a:prstGeom>
          <a:noFill/>
          <a:ln w="12700">
            <a:solidFill>
              <a:schemeClr val="tx1"/>
            </a:solidFill>
            <a:round/>
            <a:headEnd/>
            <a:tailEnd/>
          </a:ln>
        </p:spPr>
        <p:txBody>
          <a:bodyPr/>
          <a:lstStyle/>
          <a:p>
            <a:endParaRPr lang="en-US"/>
          </a:p>
        </p:txBody>
      </p:sp>
      <p:sp>
        <p:nvSpPr>
          <p:cNvPr id="40987" name="Text Box 90"/>
          <p:cNvSpPr txBox="1">
            <a:spLocks noChangeArrowheads="1"/>
          </p:cNvSpPr>
          <p:nvPr/>
        </p:nvSpPr>
        <p:spPr bwMode="auto">
          <a:xfrm>
            <a:off x="3884613" y="5702300"/>
            <a:ext cx="1062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Productivity</a:t>
            </a:r>
          </a:p>
        </p:txBody>
      </p:sp>
      <p:sp>
        <p:nvSpPr>
          <p:cNvPr id="40988" name="Text Box 91"/>
          <p:cNvSpPr txBox="1">
            <a:spLocks noChangeArrowheads="1"/>
          </p:cNvSpPr>
          <p:nvPr/>
        </p:nvSpPr>
        <p:spPr bwMode="auto">
          <a:xfrm>
            <a:off x="5621338" y="5702300"/>
            <a:ext cx="808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Revenue</a:t>
            </a:r>
          </a:p>
        </p:txBody>
      </p:sp>
      <p:sp>
        <p:nvSpPr>
          <p:cNvPr id="40989" name="Text Box 92"/>
          <p:cNvSpPr txBox="1">
            <a:spLocks noChangeArrowheads="1"/>
          </p:cNvSpPr>
          <p:nvPr/>
        </p:nvSpPr>
        <p:spPr bwMode="auto">
          <a:xfrm>
            <a:off x="5360988" y="5613400"/>
            <a:ext cx="273050" cy="304800"/>
          </a:xfrm>
          <a:prstGeom prst="rect">
            <a:avLst/>
          </a:prstGeom>
          <a:noFill/>
          <a:ln w="12700">
            <a:noFill/>
            <a:miter lim="800000"/>
            <a:headEnd type="none" w="sm" len="sm"/>
            <a:tailEnd type="none" w="sm" len="sm"/>
          </a:ln>
        </p:spPr>
        <p:txBody>
          <a:bodyPr wrap="none">
            <a:spAutoFit/>
          </a:bodyPr>
          <a:lstStyle/>
          <a:p>
            <a:pPr eaLnBrk="0" hangingPunct="0"/>
            <a:r>
              <a:rPr lang="en-US" sz="1400"/>
              <a:t>x</a:t>
            </a:r>
          </a:p>
        </p:txBody>
      </p:sp>
      <p:sp>
        <p:nvSpPr>
          <p:cNvPr id="40990" name="Line 93"/>
          <p:cNvSpPr>
            <a:spLocks noChangeShapeType="1"/>
          </p:cNvSpPr>
          <p:nvPr/>
        </p:nvSpPr>
        <p:spPr bwMode="auto">
          <a:xfrm flipV="1">
            <a:off x="4189413"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1" name="Line 94"/>
          <p:cNvSpPr>
            <a:spLocks noChangeShapeType="1"/>
          </p:cNvSpPr>
          <p:nvPr/>
        </p:nvSpPr>
        <p:spPr bwMode="auto">
          <a:xfrm flipV="1">
            <a:off x="6135688"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2" name="AutoShape 95"/>
          <p:cNvSpPr>
            <a:spLocks noChangeArrowheads="1"/>
          </p:cNvSpPr>
          <p:nvPr/>
        </p:nvSpPr>
        <p:spPr bwMode="auto">
          <a:xfrm>
            <a:off x="5432425" y="5791200"/>
            <a:ext cx="123825" cy="114300"/>
          </a:xfrm>
          <a:prstGeom prst="triangle">
            <a:avLst>
              <a:gd name="adj" fmla="val 50000"/>
            </a:avLst>
          </a:prstGeom>
          <a:solidFill>
            <a:srgbClr val="808080"/>
          </a:solidFill>
          <a:ln w="12700" algn="ctr">
            <a:noFill/>
            <a:miter lim="800000"/>
            <a:headEnd/>
            <a:tailEnd/>
          </a:ln>
        </p:spPr>
        <p:txBody>
          <a:bodyPr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smtClean="0"/>
          </a:p>
        </p:txBody>
      </p:sp>
      <p:pic>
        <p:nvPicPr>
          <p:cNvPr id="41987" name="Picture 2" descr="BalancedScoreCard_Mobil.eps"/>
          <p:cNvPicPr>
            <a:picLocks noChangeAspect="1"/>
          </p:cNvPicPr>
          <p:nvPr/>
        </p:nvPicPr>
        <p:blipFill>
          <a:blip r:embed="rId3" cstate="print"/>
          <a:srcRect/>
          <a:stretch>
            <a:fillRect/>
          </a:stretch>
        </p:blipFill>
        <p:spPr bwMode="auto">
          <a:xfrm rot="-5400000">
            <a:off x="1139825" y="-1143000"/>
            <a:ext cx="6864350" cy="91440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dirty="0">
                <a:solidFill>
                  <a:srgbClr val="000000"/>
                </a:solidFill>
              </a:rPr>
              <a:t>Better plant work force</a:t>
            </a:r>
            <a:endParaRPr lang="en-US" sz="1200" i="1" dirty="0"/>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016625"/>
            <a:ext cx="5357813" cy="244475"/>
          </a:xfrm>
          <a:prstGeom prst="rect">
            <a:avLst/>
          </a:prstGeom>
          <a:noFill/>
          <a:ln w="12700" algn="ctr">
            <a:noFill/>
            <a:miter lim="800000"/>
            <a:headEnd/>
            <a:tailEnd/>
          </a:ln>
        </p:spPr>
        <p:txBody>
          <a:bodyPr>
            <a:spAutoFit/>
          </a:bodyPr>
          <a:lstStyle/>
          <a:p>
            <a:pPr eaLnBrk="0" hangingPunct="0"/>
            <a:r>
              <a:rPr lang="en-US" sz="1000" b="1"/>
              <a:t>Source: </a:t>
            </a:r>
            <a:r>
              <a:rPr lang="en-US" sz="1000"/>
              <a:t>Booz Allen Hamilton/IPSOS-MORI survey of manufacturing leaders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cstate="print"/>
          <a:srcRect t="18909"/>
          <a:stretch>
            <a:fillRect/>
          </a:stretch>
        </p:blipFill>
        <p:spPr bwMode="auto">
          <a:xfrm>
            <a:off x="-558800" y="-2381"/>
            <a:ext cx="9966325" cy="5211763"/>
          </a:xfrm>
          <a:prstGeom prst="rect">
            <a:avLst/>
          </a:prstGeom>
          <a:noFill/>
          <a:ln w="9525">
            <a:noFill/>
            <a:miter lim="800000"/>
            <a:headEnd/>
            <a:tailEnd/>
          </a:ln>
        </p:spPr>
      </p:pic>
      <p:sp>
        <p:nvSpPr>
          <p:cNvPr id="17411" name="Oval 5"/>
          <p:cNvSpPr>
            <a:spLocks noChangeArrowheads="1"/>
          </p:cNvSpPr>
          <p:nvPr/>
        </p:nvSpPr>
        <p:spPr bwMode="auto">
          <a:xfrm>
            <a:off x="1803400" y="1920082"/>
            <a:ext cx="166688" cy="166687"/>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2" name="Oval 6"/>
          <p:cNvSpPr>
            <a:spLocks noChangeArrowheads="1"/>
          </p:cNvSpPr>
          <p:nvPr/>
        </p:nvSpPr>
        <p:spPr bwMode="auto">
          <a:xfrm>
            <a:off x="908050" y="2086769"/>
            <a:ext cx="166688" cy="168275"/>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3" name="Oval 7"/>
          <p:cNvSpPr>
            <a:spLocks noChangeArrowheads="1"/>
          </p:cNvSpPr>
          <p:nvPr/>
        </p:nvSpPr>
        <p:spPr bwMode="auto">
          <a:xfrm>
            <a:off x="4405313" y="1566069"/>
            <a:ext cx="166687" cy="166688"/>
          </a:xfrm>
          <a:prstGeom prst="ellipse">
            <a:avLst/>
          </a:prstGeom>
          <a:solidFill>
            <a:srgbClr val="FF3300"/>
          </a:solidFill>
          <a:ln w="9525" algn="ctr">
            <a:solidFill>
              <a:schemeClr val="tx1"/>
            </a:solidFill>
            <a:round/>
            <a:headEnd/>
            <a:tailEnd/>
          </a:ln>
        </p:spPr>
        <p:txBody>
          <a:bodyPr wrap="none">
            <a:spAutoFit/>
          </a:bodyPr>
          <a:lstStyle/>
          <a:p>
            <a:endParaRPr lang="en-US"/>
          </a:p>
        </p:txBody>
      </p:sp>
      <p:pic>
        <p:nvPicPr>
          <p:cNvPr id="17414" name="Picture 5" descr="Carte du Tour 2010"/>
          <p:cNvPicPr>
            <a:picLocks noChangeAspect="1" noChangeArrowheads="1"/>
          </p:cNvPicPr>
          <p:nvPr/>
        </p:nvPicPr>
        <p:blipFill>
          <a:blip r:embed="rId4" cstate="print"/>
          <a:srcRect/>
          <a:stretch>
            <a:fillRect/>
          </a:stretch>
        </p:blipFill>
        <p:spPr bwMode="auto">
          <a:xfrm>
            <a:off x="0" y="1807369"/>
            <a:ext cx="4742063" cy="5050630"/>
          </a:xfrm>
          <a:prstGeom prst="rect">
            <a:avLst/>
          </a:prstGeom>
          <a:noFill/>
          <a:ln w="9525">
            <a:noFill/>
            <a:miter lim="800000"/>
            <a:headEnd/>
            <a:tailEnd/>
          </a:ln>
        </p:spPr>
      </p:pic>
      <p:pic>
        <p:nvPicPr>
          <p:cNvPr id="17415" name="Picture 7" descr="Tour of Flanders 2010 route map"/>
          <p:cNvPicPr>
            <a:picLocks noChangeAspect="1" noChangeArrowheads="1"/>
          </p:cNvPicPr>
          <p:nvPr/>
        </p:nvPicPr>
        <p:blipFill>
          <a:blip r:embed="rId5" cstate="print"/>
          <a:srcRect/>
          <a:stretch>
            <a:fillRect/>
          </a:stretch>
        </p:blipFill>
        <p:spPr bwMode="auto">
          <a:xfrm>
            <a:off x="1928164" y="1821656"/>
            <a:ext cx="7215836" cy="5036344"/>
          </a:xfrm>
          <a:prstGeom prst="rect">
            <a:avLst/>
          </a:prstGeom>
          <a:noFill/>
          <a:ln w="9525">
            <a:noFill/>
            <a:miter lim="800000"/>
            <a:headEnd/>
            <a:tailEnd/>
          </a:ln>
        </p:spPr>
      </p:pic>
      <p:grpSp>
        <p:nvGrpSpPr>
          <p:cNvPr id="3" name="Group 77"/>
          <p:cNvGrpSpPr/>
          <p:nvPr/>
        </p:nvGrpSpPr>
        <p:grpSpPr>
          <a:xfrm>
            <a:off x="922048" y="1704876"/>
            <a:ext cx="4076994" cy="3062581"/>
            <a:chOff x="922048" y="1697732"/>
            <a:chExt cx="4076994" cy="3062581"/>
          </a:xfrm>
          <a:solidFill>
            <a:srgbClr val="CCFF99"/>
          </a:solidFill>
        </p:grpSpPr>
        <p:sp>
          <p:nvSpPr>
            <p:cNvPr id="38" name="Oval 37"/>
            <p:cNvSpPr>
              <a:spLocks noChangeAspect="1"/>
            </p:cNvSpPr>
            <p:nvPr/>
          </p:nvSpPr>
          <p:spPr bwMode="auto">
            <a:xfrm>
              <a:off x="922048" y="19310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39" name="Oval 38"/>
            <p:cNvSpPr>
              <a:spLocks noChangeAspect="1"/>
            </p:cNvSpPr>
            <p:nvPr/>
          </p:nvSpPr>
          <p:spPr bwMode="auto">
            <a:xfrm>
              <a:off x="1117311" y="19072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0" name="Oval 39"/>
            <p:cNvSpPr>
              <a:spLocks noChangeAspect="1"/>
            </p:cNvSpPr>
            <p:nvPr/>
          </p:nvSpPr>
          <p:spPr bwMode="auto">
            <a:xfrm>
              <a:off x="1217323" y="16977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1" name="Oval 40"/>
            <p:cNvSpPr>
              <a:spLocks noChangeAspect="1"/>
            </p:cNvSpPr>
            <p:nvPr/>
          </p:nvSpPr>
          <p:spPr bwMode="auto">
            <a:xfrm>
              <a:off x="1317336" y="187870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2" name="Oval 41"/>
            <p:cNvSpPr>
              <a:spLocks noChangeAspect="1"/>
            </p:cNvSpPr>
            <p:nvPr/>
          </p:nvSpPr>
          <p:spPr bwMode="auto">
            <a:xfrm>
              <a:off x="1098261" y="208825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3" name="Oval 42"/>
            <p:cNvSpPr>
              <a:spLocks noChangeAspect="1"/>
            </p:cNvSpPr>
            <p:nvPr/>
          </p:nvSpPr>
          <p:spPr bwMode="auto">
            <a:xfrm>
              <a:off x="1422111"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4" name="Oval 43"/>
            <p:cNvSpPr>
              <a:spLocks noChangeAspect="1"/>
            </p:cNvSpPr>
            <p:nvPr/>
          </p:nvSpPr>
          <p:spPr bwMode="auto">
            <a:xfrm>
              <a:off x="1379248" y="22120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5" name="Oval 44"/>
            <p:cNvSpPr>
              <a:spLocks noChangeAspect="1"/>
            </p:cNvSpPr>
            <p:nvPr/>
          </p:nvSpPr>
          <p:spPr bwMode="auto">
            <a:xfrm>
              <a:off x="1707861" y="220255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6" name="Oval 45"/>
            <p:cNvSpPr>
              <a:spLocks noChangeAspect="1"/>
            </p:cNvSpPr>
            <p:nvPr/>
          </p:nvSpPr>
          <p:spPr bwMode="auto">
            <a:xfrm>
              <a:off x="1769773" y="2383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7" name="Oval 46"/>
            <p:cNvSpPr>
              <a:spLocks noChangeAspect="1"/>
            </p:cNvSpPr>
            <p:nvPr/>
          </p:nvSpPr>
          <p:spPr bwMode="auto">
            <a:xfrm>
              <a:off x="1593561" y="19501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8" name="Oval 47"/>
            <p:cNvSpPr>
              <a:spLocks noChangeAspect="1"/>
            </p:cNvSpPr>
            <p:nvPr/>
          </p:nvSpPr>
          <p:spPr bwMode="auto">
            <a:xfrm>
              <a:off x="1493548" y="18644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9" name="Oval 48"/>
            <p:cNvSpPr>
              <a:spLocks noChangeAspect="1"/>
            </p:cNvSpPr>
            <p:nvPr/>
          </p:nvSpPr>
          <p:spPr bwMode="auto">
            <a:xfrm>
              <a:off x="1584036" y="1740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0" name="Oval 49"/>
            <p:cNvSpPr>
              <a:spLocks noChangeAspect="1"/>
            </p:cNvSpPr>
            <p:nvPr/>
          </p:nvSpPr>
          <p:spPr bwMode="auto">
            <a:xfrm>
              <a:off x="1717386"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1" name="Oval 50"/>
            <p:cNvSpPr>
              <a:spLocks noChangeAspect="1"/>
            </p:cNvSpPr>
            <p:nvPr/>
          </p:nvSpPr>
          <p:spPr bwMode="auto">
            <a:xfrm>
              <a:off x="1722148"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2" name="Oval 51"/>
            <p:cNvSpPr>
              <a:spLocks noChangeAspect="1"/>
            </p:cNvSpPr>
            <p:nvPr/>
          </p:nvSpPr>
          <p:spPr bwMode="auto">
            <a:xfrm>
              <a:off x="1774536" y="21168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3" name="Oval 52"/>
            <p:cNvSpPr>
              <a:spLocks noChangeAspect="1"/>
            </p:cNvSpPr>
            <p:nvPr/>
          </p:nvSpPr>
          <p:spPr bwMode="auto">
            <a:xfrm>
              <a:off x="1903123" y="218826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5" name="Oval 54"/>
            <p:cNvSpPr>
              <a:spLocks noChangeAspect="1"/>
            </p:cNvSpPr>
            <p:nvPr/>
          </p:nvSpPr>
          <p:spPr bwMode="auto">
            <a:xfrm>
              <a:off x="1984086" y="21025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6" name="Oval 55"/>
            <p:cNvSpPr>
              <a:spLocks noChangeAspect="1"/>
            </p:cNvSpPr>
            <p:nvPr/>
          </p:nvSpPr>
          <p:spPr bwMode="auto">
            <a:xfrm>
              <a:off x="2036473"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7" name="Oval 56"/>
            <p:cNvSpPr>
              <a:spLocks noChangeAspect="1"/>
            </p:cNvSpPr>
            <p:nvPr/>
          </p:nvSpPr>
          <p:spPr bwMode="auto">
            <a:xfrm>
              <a:off x="2141248" y="2002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8" name="Oval 57"/>
            <p:cNvSpPr>
              <a:spLocks noChangeAspect="1"/>
            </p:cNvSpPr>
            <p:nvPr/>
          </p:nvSpPr>
          <p:spPr bwMode="auto">
            <a:xfrm>
              <a:off x="1965036"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9" name="Oval 58"/>
            <p:cNvSpPr>
              <a:spLocks noChangeAspect="1"/>
            </p:cNvSpPr>
            <p:nvPr/>
          </p:nvSpPr>
          <p:spPr bwMode="auto">
            <a:xfrm>
              <a:off x="2222211" y="19120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0" name="Oval 59"/>
            <p:cNvSpPr>
              <a:spLocks noChangeAspect="1"/>
            </p:cNvSpPr>
            <p:nvPr/>
          </p:nvSpPr>
          <p:spPr bwMode="auto">
            <a:xfrm>
              <a:off x="2288886" y="18501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1" name="Oval 60"/>
            <p:cNvSpPr>
              <a:spLocks noChangeAspect="1"/>
            </p:cNvSpPr>
            <p:nvPr/>
          </p:nvSpPr>
          <p:spPr bwMode="auto">
            <a:xfrm>
              <a:off x="2417473"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2" name="Oval 61"/>
            <p:cNvSpPr>
              <a:spLocks noChangeAspect="1"/>
            </p:cNvSpPr>
            <p:nvPr/>
          </p:nvSpPr>
          <p:spPr bwMode="auto">
            <a:xfrm>
              <a:off x="1893598" y="26502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3" name="Oval 62"/>
            <p:cNvSpPr>
              <a:spLocks noChangeAspect="1"/>
            </p:cNvSpPr>
            <p:nvPr/>
          </p:nvSpPr>
          <p:spPr bwMode="auto">
            <a:xfrm>
              <a:off x="1317336" y="24930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4" name="Oval 63"/>
            <p:cNvSpPr>
              <a:spLocks noChangeAspect="1"/>
            </p:cNvSpPr>
            <p:nvPr/>
          </p:nvSpPr>
          <p:spPr bwMode="auto">
            <a:xfrm>
              <a:off x="1860261" y="2788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5" name="Oval 64"/>
            <p:cNvSpPr>
              <a:spLocks noChangeAspect="1"/>
            </p:cNvSpPr>
            <p:nvPr/>
          </p:nvSpPr>
          <p:spPr bwMode="auto">
            <a:xfrm>
              <a:off x="2403186" y="295979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6" name="Oval 65"/>
            <p:cNvSpPr>
              <a:spLocks noChangeAspect="1"/>
            </p:cNvSpPr>
            <p:nvPr/>
          </p:nvSpPr>
          <p:spPr bwMode="auto">
            <a:xfrm>
              <a:off x="2584161" y="30645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7" name="Oval 66"/>
            <p:cNvSpPr>
              <a:spLocks noChangeAspect="1"/>
            </p:cNvSpPr>
            <p:nvPr/>
          </p:nvSpPr>
          <p:spPr bwMode="auto">
            <a:xfrm>
              <a:off x="2369848" y="395991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8" name="Oval 67"/>
            <p:cNvSpPr>
              <a:spLocks noChangeAspect="1"/>
            </p:cNvSpPr>
            <p:nvPr/>
          </p:nvSpPr>
          <p:spPr bwMode="auto">
            <a:xfrm>
              <a:off x="2260311" y="4693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9" name="Oval 68"/>
            <p:cNvSpPr>
              <a:spLocks noChangeAspect="1"/>
            </p:cNvSpPr>
            <p:nvPr/>
          </p:nvSpPr>
          <p:spPr bwMode="auto">
            <a:xfrm>
              <a:off x="4260560"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0" name="Oval 69"/>
            <p:cNvSpPr>
              <a:spLocks noChangeAspect="1"/>
            </p:cNvSpPr>
            <p:nvPr/>
          </p:nvSpPr>
          <p:spPr bwMode="auto">
            <a:xfrm>
              <a:off x="4398672" y="190728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1" name="Oval 70"/>
            <p:cNvSpPr>
              <a:spLocks noChangeAspect="1"/>
            </p:cNvSpPr>
            <p:nvPr/>
          </p:nvSpPr>
          <p:spPr bwMode="auto">
            <a:xfrm>
              <a:off x="4570122" y="20311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2" name="Oval 71"/>
            <p:cNvSpPr>
              <a:spLocks noChangeAspect="1"/>
            </p:cNvSpPr>
            <p:nvPr/>
          </p:nvSpPr>
          <p:spPr bwMode="auto">
            <a:xfrm>
              <a:off x="4751097" y="20263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3" name="Oval 72"/>
            <p:cNvSpPr>
              <a:spLocks noChangeAspect="1"/>
            </p:cNvSpPr>
            <p:nvPr/>
          </p:nvSpPr>
          <p:spPr bwMode="auto">
            <a:xfrm>
              <a:off x="4932072" y="2121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4" name="Oval 73"/>
            <p:cNvSpPr>
              <a:spLocks noChangeAspect="1"/>
            </p:cNvSpPr>
            <p:nvPr/>
          </p:nvSpPr>
          <p:spPr bwMode="auto">
            <a:xfrm>
              <a:off x="4484397"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5" name="Oval 74"/>
            <p:cNvSpPr>
              <a:spLocks noChangeAspect="1"/>
            </p:cNvSpPr>
            <p:nvPr/>
          </p:nvSpPr>
          <p:spPr bwMode="auto">
            <a:xfrm>
              <a:off x="4651085" y="18501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6" name="Oval 75"/>
            <p:cNvSpPr>
              <a:spLocks noChangeAspect="1"/>
            </p:cNvSpPr>
            <p:nvPr/>
          </p:nvSpPr>
          <p:spPr bwMode="auto">
            <a:xfrm>
              <a:off x="4727285" y="1712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grpSp>
      <p:grpSp>
        <p:nvGrpSpPr>
          <p:cNvPr id="106" name="Group 105"/>
          <p:cNvGrpSpPr/>
          <p:nvPr/>
        </p:nvGrpSpPr>
        <p:grpSpPr>
          <a:xfrm>
            <a:off x="939800" y="1562894"/>
            <a:ext cx="6978650" cy="1424997"/>
            <a:chOff x="939800" y="1562894"/>
            <a:chExt cx="6978650" cy="1424997"/>
          </a:xfrm>
        </p:grpSpPr>
        <p:sp>
          <p:nvSpPr>
            <p:cNvPr id="107" name="Oval 10"/>
            <p:cNvSpPr>
              <a:spLocks noChangeAspect="1"/>
            </p:cNvSpPr>
            <p:nvPr/>
          </p:nvSpPr>
          <p:spPr bwMode="auto">
            <a:xfrm>
              <a:off x="939800" y="179795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8" name="Oval 11"/>
            <p:cNvSpPr>
              <a:spLocks noChangeAspect="1"/>
            </p:cNvSpPr>
            <p:nvPr/>
          </p:nvSpPr>
          <p:spPr bwMode="auto">
            <a:xfrm>
              <a:off x="1236061" y="22293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9" name="Oval 12"/>
            <p:cNvSpPr>
              <a:spLocks noChangeAspect="1"/>
            </p:cNvSpPr>
            <p:nvPr/>
          </p:nvSpPr>
          <p:spPr bwMode="auto">
            <a:xfrm>
              <a:off x="1242501" y="204259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0" name="Oval 13"/>
            <p:cNvSpPr>
              <a:spLocks noChangeAspect="1"/>
            </p:cNvSpPr>
            <p:nvPr/>
          </p:nvSpPr>
          <p:spPr bwMode="auto">
            <a:xfrm>
              <a:off x="1525881" y="235806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1" name="Oval 14"/>
            <p:cNvSpPr>
              <a:spLocks noChangeAspect="1"/>
            </p:cNvSpPr>
            <p:nvPr/>
          </p:nvSpPr>
          <p:spPr bwMode="auto">
            <a:xfrm>
              <a:off x="2135576" y="221045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2" name="Oval 15"/>
            <p:cNvSpPr>
              <a:spLocks noChangeAspect="1"/>
            </p:cNvSpPr>
            <p:nvPr/>
          </p:nvSpPr>
          <p:spPr bwMode="auto">
            <a:xfrm>
              <a:off x="2016494" y="23247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3" name="Oval 16"/>
            <p:cNvSpPr>
              <a:spLocks noChangeAspect="1"/>
            </p:cNvSpPr>
            <p:nvPr/>
          </p:nvSpPr>
          <p:spPr bwMode="auto">
            <a:xfrm>
              <a:off x="2083180" y="24771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4" name="Oval 17"/>
            <p:cNvSpPr>
              <a:spLocks noChangeAspect="1"/>
            </p:cNvSpPr>
            <p:nvPr/>
          </p:nvSpPr>
          <p:spPr bwMode="auto">
            <a:xfrm>
              <a:off x="2226077" y="206761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5" name="Oval 18"/>
            <p:cNvSpPr>
              <a:spLocks noChangeAspect="1"/>
            </p:cNvSpPr>
            <p:nvPr/>
          </p:nvSpPr>
          <p:spPr bwMode="auto">
            <a:xfrm>
              <a:off x="2292762" y="199619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6" name="Oval 19"/>
            <p:cNvSpPr>
              <a:spLocks noChangeAspect="1"/>
            </p:cNvSpPr>
            <p:nvPr/>
          </p:nvSpPr>
          <p:spPr bwMode="auto">
            <a:xfrm>
              <a:off x="2345159" y="192476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7" name="Oval 20"/>
            <p:cNvSpPr>
              <a:spLocks noChangeAspect="1"/>
            </p:cNvSpPr>
            <p:nvPr/>
          </p:nvSpPr>
          <p:spPr bwMode="auto">
            <a:xfrm>
              <a:off x="2226078" y="181049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8" name="Oval 21"/>
            <p:cNvSpPr>
              <a:spLocks noChangeAspect="1"/>
            </p:cNvSpPr>
            <p:nvPr/>
          </p:nvSpPr>
          <p:spPr bwMode="auto">
            <a:xfrm>
              <a:off x="2059365" y="177716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9" name="Oval 22"/>
            <p:cNvSpPr>
              <a:spLocks noChangeAspect="1"/>
            </p:cNvSpPr>
            <p:nvPr/>
          </p:nvSpPr>
          <p:spPr bwMode="auto">
            <a:xfrm>
              <a:off x="4336195" y="200095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0" name="Oval 23"/>
            <p:cNvSpPr>
              <a:spLocks noChangeAspect="1"/>
            </p:cNvSpPr>
            <p:nvPr/>
          </p:nvSpPr>
          <p:spPr bwMode="auto">
            <a:xfrm>
              <a:off x="4364775" y="173430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1" name="Oval 24"/>
            <p:cNvSpPr>
              <a:spLocks noChangeAspect="1"/>
            </p:cNvSpPr>
            <p:nvPr/>
          </p:nvSpPr>
          <p:spPr bwMode="auto">
            <a:xfrm>
              <a:off x="4321906" y="1562894"/>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2" name="Oval 25"/>
            <p:cNvSpPr>
              <a:spLocks noChangeAspect="1"/>
            </p:cNvSpPr>
            <p:nvPr/>
          </p:nvSpPr>
          <p:spPr bwMode="auto">
            <a:xfrm>
              <a:off x="4598174" y="161050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3" name="Oval 26"/>
            <p:cNvSpPr>
              <a:spLocks noChangeAspect="1"/>
            </p:cNvSpPr>
            <p:nvPr/>
          </p:nvSpPr>
          <p:spPr bwMode="auto">
            <a:xfrm>
              <a:off x="4641043" y="172954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4" name="Oval 27"/>
            <p:cNvSpPr>
              <a:spLocks noChangeAspect="1"/>
            </p:cNvSpPr>
            <p:nvPr/>
          </p:nvSpPr>
          <p:spPr bwMode="auto">
            <a:xfrm>
              <a:off x="4550542" y="179620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5" name="Oval 28"/>
            <p:cNvSpPr>
              <a:spLocks noChangeAspect="1"/>
            </p:cNvSpPr>
            <p:nvPr/>
          </p:nvSpPr>
          <p:spPr bwMode="auto">
            <a:xfrm>
              <a:off x="5088788" y="201523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6" name="Oval 29"/>
            <p:cNvSpPr>
              <a:spLocks noChangeAspect="1"/>
            </p:cNvSpPr>
            <p:nvPr/>
          </p:nvSpPr>
          <p:spPr bwMode="auto">
            <a:xfrm>
              <a:off x="7117930" y="290087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7" name="Oval 30"/>
            <p:cNvSpPr>
              <a:spLocks noChangeAspect="1"/>
            </p:cNvSpPr>
            <p:nvPr/>
          </p:nvSpPr>
          <p:spPr bwMode="auto">
            <a:xfrm>
              <a:off x="7851470" y="219617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8" name="Oval 31"/>
            <p:cNvSpPr>
              <a:spLocks noChangeAspect="1"/>
            </p:cNvSpPr>
            <p:nvPr/>
          </p:nvSpPr>
          <p:spPr bwMode="auto">
            <a:xfrm>
              <a:off x="7684755" y="239139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9" name="Oval 32"/>
            <p:cNvSpPr>
              <a:spLocks noChangeAspect="1"/>
            </p:cNvSpPr>
            <p:nvPr/>
          </p:nvSpPr>
          <p:spPr bwMode="auto">
            <a:xfrm>
              <a:off x="7470410" y="259137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0" name="Oval 33"/>
            <p:cNvSpPr>
              <a:spLocks noChangeAspect="1"/>
            </p:cNvSpPr>
            <p:nvPr/>
          </p:nvSpPr>
          <p:spPr bwMode="auto">
            <a:xfrm>
              <a:off x="7579964" y="208189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1" name="Oval 33"/>
            <p:cNvSpPr>
              <a:spLocks noChangeAspect="1"/>
            </p:cNvSpPr>
            <p:nvPr/>
          </p:nvSpPr>
          <p:spPr bwMode="auto">
            <a:xfrm>
              <a:off x="6524887" y="2519000"/>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2" name="Oval 33"/>
            <p:cNvSpPr>
              <a:spLocks noChangeAspect="1"/>
            </p:cNvSpPr>
            <p:nvPr/>
          </p:nvSpPr>
          <p:spPr bwMode="auto">
            <a:xfrm>
              <a:off x="6364113" y="269987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3" name="Oval 33"/>
            <p:cNvSpPr>
              <a:spLocks noChangeAspect="1"/>
            </p:cNvSpPr>
            <p:nvPr/>
          </p:nvSpPr>
          <p:spPr bwMode="auto">
            <a:xfrm>
              <a:off x="6474645" y="29209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4" name="Oval 33"/>
            <p:cNvSpPr>
              <a:spLocks noChangeAspect="1"/>
            </p:cNvSpPr>
            <p:nvPr/>
          </p:nvSpPr>
          <p:spPr bwMode="auto">
            <a:xfrm>
              <a:off x="6479669" y="280537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grpSp>
      <p:pic>
        <p:nvPicPr>
          <p:cNvPr id="17419" name="Picture 79" descr="2010_21Juni_Kids in Brussels_Manneken Pis.jpg"/>
          <p:cNvPicPr>
            <a:picLocks noChangeAspect="1"/>
          </p:cNvPicPr>
          <p:nvPr/>
        </p:nvPicPr>
        <p:blipFill>
          <a:blip r:embed="rId6" cstate="print"/>
          <a:stretch>
            <a:fillRect/>
          </a:stretch>
        </p:blipFill>
        <p:spPr bwMode="auto">
          <a:xfrm>
            <a:off x="4724400" y="962021"/>
            <a:ext cx="4419600" cy="5892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500" fill="hold"/>
                                        <p:tgtEl>
                                          <p:spTgt spid="17414"/>
                                        </p:tgtEl>
                                        <p:attrNameLst>
                                          <p:attrName>ppt_w</p:attrName>
                                        </p:attrNameLst>
                                      </p:cBhvr>
                                      <p:tavLst>
                                        <p:tav tm="0">
                                          <p:val>
                                            <p:fltVal val="0"/>
                                          </p:val>
                                        </p:tav>
                                        <p:tav tm="100000">
                                          <p:val>
                                            <p:strVal val="#ppt_w"/>
                                          </p:val>
                                        </p:tav>
                                      </p:tavLst>
                                    </p:anim>
                                    <p:anim calcmode="lin" valueType="num">
                                      <p:cBhvr>
                                        <p:cTn id="8" dur="500" fill="hold"/>
                                        <p:tgtEl>
                                          <p:spTgt spid="17414"/>
                                        </p:tgtEl>
                                        <p:attrNameLst>
                                          <p:attrName>ppt_h</p:attrName>
                                        </p:attrNameLst>
                                      </p:cBhvr>
                                      <p:tavLst>
                                        <p:tav tm="0">
                                          <p:val>
                                            <p:fltVal val="0"/>
                                          </p:val>
                                        </p:tav>
                                        <p:tav tm="100000">
                                          <p:val>
                                            <p:strVal val="#ppt_h"/>
                                          </p:val>
                                        </p:tav>
                                      </p:tavLst>
                                    </p:anim>
                                    <p:animEffect transition="in" filter="fade">
                                      <p:cBhvr>
                                        <p:cTn id="9" dur="5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0" fill="hold" nodeType="clickEffect">
                                  <p:stCondLst>
                                    <p:cond delay="0"/>
                                  </p:stCondLst>
                                  <p:childTnLst>
                                    <p:anim calcmode="lin" valueType="num">
                                      <p:cBhvr>
                                        <p:cTn id="13" dur="500"/>
                                        <p:tgtEl>
                                          <p:spTgt spid="17414"/>
                                        </p:tgtEl>
                                        <p:attrNameLst>
                                          <p:attrName>ppt_w</p:attrName>
                                        </p:attrNameLst>
                                      </p:cBhvr>
                                      <p:tavLst>
                                        <p:tav tm="0">
                                          <p:val>
                                            <p:strVal val="ppt_w"/>
                                          </p:val>
                                        </p:tav>
                                        <p:tav tm="100000">
                                          <p:val>
                                            <p:fltVal val="0"/>
                                          </p:val>
                                        </p:tav>
                                      </p:tavLst>
                                    </p:anim>
                                    <p:anim calcmode="lin" valueType="num">
                                      <p:cBhvr>
                                        <p:cTn id="14" dur="500"/>
                                        <p:tgtEl>
                                          <p:spTgt spid="17414"/>
                                        </p:tgtEl>
                                        <p:attrNameLst>
                                          <p:attrName>ppt_h</p:attrName>
                                        </p:attrNameLst>
                                      </p:cBhvr>
                                      <p:tavLst>
                                        <p:tav tm="0">
                                          <p:val>
                                            <p:strVal val="ppt_h"/>
                                          </p:val>
                                        </p:tav>
                                        <p:tav tm="100000">
                                          <p:val>
                                            <p:fltVal val="0"/>
                                          </p:val>
                                        </p:tav>
                                      </p:tavLst>
                                    </p:anim>
                                    <p:animEffect transition="out" filter="fade">
                                      <p:cBhvr>
                                        <p:cTn id="15" dur="500"/>
                                        <p:tgtEl>
                                          <p:spTgt spid="17414"/>
                                        </p:tgtEl>
                                      </p:cBhvr>
                                    </p:animEffect>
                                    <p:set>
                                      <p:cBhvr>
                                        <p:cTn id="16" dur="1" fill="hold">
                                          <p:stCondLst>
                                            <p:cond delay="499"/>
                                          </p:stCondLst>
                                        </p:cTn>
                                        <p:tgtEl>
                                          <p:spTgt spid="17414"/>
                                        </p:tgtEl>
                                        <p:attrNameLst>
                                          <p:attrName>style.visibility</p:attrName>
                                        </p:attrNameLst>
                                      </p:cBhvr>
                                      <p:to>
                                        <p:strVal val="hidden"/>
                                      </p:to>
                                    </p:set>
                                  </p:childTnLst>
                                </p:cTn>
                              </p:par>
                            </p:childTnLst>
                          </p:cTn>
                        </p:par>
                        <p:par>
                          <p:cTn id="17" fill="hold">
                            <p:stCondLst>
                              <p:cond delay="500"/>
                            </p:stCondLst>
                            <p:childTnLst>
                              <p:par>
                                <p:cTn id="18" presetID="53" presetClass="entr" presetSubtype="0" fill="hold" nodeType="afterEffect">
                                  <p:stCondLst>
                                    <p:cond delay="0"/>
                                  </p:stCondLst>
                                  <p:childTnLst>
                                    <p:set>
                                      <p:cBhvr>
                                        <p:cTn id="19" dur="1" fill="hold">
                                          <p:stCondLst>
                                            <p:cond delay="0"/>
                                          </p:stCondLst>
                                        </p:cTn>
                                        <p:tgtEl>
                                          <p:spTgt spid="17415"/>
                                        </p:tgtEl>
                                        <p:attrNameLst>
                                          <p:attrName>style.visibility</p:attrName>
                                        </p:attrNameLst>
                                      </p:cBhvr>
                                      <p:to>
                                        <p:strVal val="visible"/>
                                      </p:to>
                                    </p:set>
                                    <p:anim calcmode="lin" valueType="num">
                                      <p:cBhvr>
                                        <p:cTn id="20" dur="500" fill="hold"/>
                                        <p:tgtEl>
                                          <p:spTgt spid="17415"/>
                                        </p:tgtEl>
                                        <p:attrNameLst>
                                          <p:attrName>ppt_w</p:attrName>
                                        </p:attrNameLst>
                                      </p:cBhvr>
                                      <p:tavLst>
                                        <p:tav tm="0">
                                          <p:val>
                                            <p:fltVal val="0"/>
                                          </p:val>
                                        </p:tav>
                                        <p:tav tm="100000">
                                          <p:val>
                                            <p:strVal val="#ppt_w"/>
                                          </p:val>
                                        </p:tav>
                                      </p:tavLst>
                                    </p:anim>
                                    <p:anim calcmode="lin" valueType="num">
                                      <p:cBhvr>
                                        <p:cTn id="21" dur="500" fill="hold"/>
                                        <p:tgtEl>
                                          <p:spTgt spid="17415"/>
                                        </p:tgtEl>
                                        <p:attrNameLst>
                                          <p:attrName>ppt_h</p:attrName>
                                        </p:attrNameLst>
                                      </p:cBhvr>
                                      <p:tavLst>
                                        <p:tav tm="0">
                                          <p:val>
                                            <p:fltVal val="0"/>
                                          </p:val>
                                        </p:tav>
                                        <p:tav tm="100000">
                                          <p:val>
                                            <p:strVal val="#ppt_h"/>
                                          </p:val>
                                        </p:tav>
                                      </p:tavLst>
                                    </p:anim>
                                    <p:animEffect transition="in" filter="fade">
                                      <p:cBhvr>
                                        <p:cTn id="22" dur="500"/>
                                        <p:tgtEl>
                                          <p:spTgt spid="1741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xit" presetSubtype="0" fill="hold" nodeType="clickEffect">
                                  <p:stCondLst>
                                    <p:cond delay="0"/>
                                  </p:stCondLst>
                                  <p:childTnLst>
                                    <p:anim calcmode="lin" valueType="num">
                                      <p:cBhvr>
                                        <p:cTn id="26" dur="500"/>
                                        <p:tgtEl>
                                          <p:spTgt spid="17415"/>
                                        </p:tgtEl>
                                        <p:attrNameLst>
                                          <p:attrName>ppt_w</p:attrName>
                                        </p:attrNameLst>
                                      </p:cBhvr>
                                      <p:tavLst>
                                        <p:tav tm="0">
                                          <p:val>
                                            <p:strVal val="ppt_w"/>
                                          </p:val>
                                        </p:tav>
                                        <p:tav tm="100000">
                                          <p:val>
                                            <p:fltVal val="0"/>
                                          </p:val>
                                        </p:tav>
                                      </p:tavLst>
                                    </p:anim>
                                    <p:anim calcmode="lin" valueType="num">
                                      <p:cBhvr>
                                        <p:cTn id="27" dur="500"/>
                                        <p:tgtEl>
                                          <p:spTgt spid="17415"/>
                                        </p:tgtEl>
                                        <p:attrNameLst>
                                          <p:attrName>ppt_h</p:attrName>
                                        </p:attrNameLst>
                                      </p:cBhvr>
                                      <p:tavLst>
                                        <p:tav tm="0">
                                          <p:val>
                                            <p:strVal val="ppt_h"/>
                                          </p:val>
                                        </p:tav>
                                        <p:tav tm="100000">
                                          <p:val>
                                            <p:fltVal val="0"/>
                                          </p:val>
                                        </p:tav>
                                      </p:tavLst>
                                    </p:anim>
                                    <p:animEffect transition="out" filter="fade">
                                      <p:cBhvr>
                                        <p:cTn id="28" dur="500"/>
                                        <p:tgtEl>
                                          <p:spTgt spid="17415"/>
                                        </p:tgtEl>
                                      </p:cBhvr>
                                    </p:animEffect>
                                    <p:set>
                                      <p:cBhvr>
                                        <p:cTn id="29" dur="1" fill="hold">
                                          <p:stCondLst>
                                            <p:cond delay="499"/>
                                          </p:stCondLst>
                                        </p:cTn>
                                        <p:tgtEl>
                                          <p:spTgt spid="17415"/>
                                        </p:tgtEl>
                                        <p:attrNameLst>
                                          <p:attrName>style.visibility</p:attrName>
                                        </p:attrNameLst>
                                      </p:cBhvr>
                                      <p:to>
                                        <p:strVal val="hidden"/>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174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4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7419"/>
                                        </p:tgtEl>
                                        <p:attrNameLst>
                                          <p:attrName>style.visibility</p:attrName>
                                        </p:attrNameLst>
                                      </p:cBhvr>
                                      <p:to>
                                        <p:strVal val="visible"/>
                                      </p:to>
                                    </p:set>
                                    <p:anim calcmode="lin" valueType="num">
                                      <p:cBhvr>
                                        <p:cTn id="49" dur="500" fill="hold"/>
                                        <p:tgtEl>
                                          <p:spTgt spid="17419"/>
                                        </p:tgtEl>
                                        <p:attrNameLst>
                                          <p:attrName>ppt_w</p:attrName>
                                        </p:attrNameLst>
                                      </p:cBhvr>
                                      <p:tavLst>
                                        <p:tav tm="0">
                                          <p:val>
                                            <p:fltVal val="0"/>
                                          </p:val>
                                        </p:tav>
                                        <p:tav tm="100000">
                                          <p:val>
                                            <p:strVal val="#ppt_w"/>
                                          </p:val>
                                        </p:tav>
                                      </p:tavLst>
                                    </p:anim>
                                    <p:anim calcmode="lin" valueType="num">
                                      <p:cBhvr>
                                        <p:cTn id="50" dur="500" fill="hold"/>
                                        <p:tgtEl>
                                          <p:spTgt spid="17419"/>
                                        </p:tgtEl>
                                        <p:attrNameLst>
                                          <p:attrName>ppt_h</p:attrName>
                                        </p:attrNameLst>
                                      </p:cBhvr>
                                      <p:tavLst>
                                        <p:tav tm="0">
                                          <p:val>
                                            <p:fltVal val="0"/>
                                          </p:val>
                                        </p:tav>
                                        <p:tav tm="100000">
                                          <p:val>
                                            <p:strVal val="#ppt_h"/>
                                          </p:val>
                                        </p:tav>
                                      </p:tavLst>
                                    </p:anim>
                                    <p:animEffect transition="in" filter="fade">
                                      <p:cBhvr>
                                        <p:cTn id="51"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1"/>
          <p:cNvSpPr>
            <a:spLocks noChangeArrowheads="1"/>
          </p:cNvSpPr>
          <p:nvPr/>
        </p:nvSpPr>
        <p:spPr bwMode="auto">
          <a:xfrm>
            <a:off x="1579563" y="1924050"/>
            <a:ext cx="5994400" cy="3162300"/>
          </a:xfrm>
          <a:prstGeom prst="rect">
            <a:avLst/>
          </a:prstGeom>
          <a:solidFill>
            <a:srgbClr val="FFFFCC"/>
          </a:solidFill>
          <a:ln w="12700">
            <a:solidFill>
              <a:schemeClr val="bg1"/>
            </a:solidFill>
            <a:miter lim="800000"/>
            <a:headEnd/>
            <a:tailEnd/>
          </a:ln>
        </p:spPr>
        <p:txBody>
          <a:bodyPr/>
          <a:lstStyle/>
          <a:p>
            <a:endParaRPr lang="en-US">
              <a:solidFill>
                <a:srgbClr val="FFFFFF"/>
              </a:solidFill>
            </a:endParaRPr>
          </a:p>
        </p:txBody>
      </p:sp>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4582" name="Rectangle 22"/>
          <p:cNvSpPr>
            <a:spLocks noChangeArrowheads="1"/>
          </p:cNvSpPr>
          <p:nvPr/>
        </p:nvSpPr>
        <p:spPr bwMode="auto">
          <a:xfrm>
            <a:off x="2923883" y="1447800"/>
            <a:ext cx="1065997" cy="184666"/>
          </a:xfrm>
          <a:prstGeom prst="rect">
            <a:avLst/>
          </a:prstGeom>
          <a:noFill/>
          <a:ln w="9525">
            <a:noFill/>
            <a:miter lim="800000"/>
            <a:headEnd/>
            <a:tailEnd/>
          </a:ln>
        </p:spPr>
        <p:txBody>
          <a:bodyPr wrap="none" lIns="0" tIns="0" rIns="0" bIns="0">
            <a:spAutoFit/>
          </a:bodyPr>
          <a:lstStyle/>
          <a:p>
            <a:pPr algn="ctr"/>
            <a:r>
              <a:rPr lang="en-US" sz="1200" dirty="0">
                <a:solidFill>
                  <a:srgbClr val="FFFFFF"/>
                </a:solidFill>
                <a:latin typeface="Geneva"/>
              </a:rPr>
              <a:t>Capital markets</a:t>
            </a:r>
            <a:endParaRPr lang="en-US" dirty="0">
              <a:solidFill>
                <a:srgbClr val="FFFFFF"/>
              </a:solidFill>
              <a:latin typeface="Times New Roman" pitchFamily="18" charset="0"/>
            </a:endParaRPr>
          </a:p>
        </p:txBody>
      </p:sp>
      <p:sp>
        <p:nvSpPr>
          <p:cNvPr id="24607" name="Rectangle 62"/>
          <p:cNvSpPr>
            <a:spLocks noChangeArrowheads="1"/>
          </p:cNvSpPr>
          <p:nvPr/>
        </p:nvSpPr>
        <p:spPr bwMode="auto">
          <a:xfrm>
            <a:off x="7882059" y="3567198"/>
            <a:ext cx="811119" cy="553998"/>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Output</a:t>
            </a:r>
          </a:p>
          <a:p>
            <a:pPr algn="ctr"/>
            <a:r>
              <a:rPr lang="en-US" sz="1200" dirty="0" smtClean="0">
                <a:solidFill>
                  <a:srgbClr val="FFFFFF"/>
                </a:solidFill>
                <a:latin typeface="Geneva"/>
              </a:rPr>
              <a:t>Markets</a:t>
            </a:r>
          </a:p>
          <a:p>
            <a:pPr algn="ctr"/>
            <a:r>
              <a:rPr lang="en-US" sz="1200" dirty="0" smtClean="0">
                <a:solidFill>
                  <a:srgbClr val="FFFFFF"/>
                </a:solidFill>
                <a:latin typeface="Geneva"/>
              </a:rPr>
              <a:t>(DEMAND) </a:t>
            </a:r>
            <a:endParaRPr lang="en-US" dirty="0">
              <a:solidFill>
                <a:srgbClr val="FFFFFF"/>
              </a:solidFill>
              <a:latin typeface="Times New Roman" pitchFamily="18" charset="0"/>
            </a:endParaRPr>
          </a:p>
        </p:txBody>
      </p:sp>
      <p:sp>
        <p:nvSpPr>
          <p:cNvPr id="24610" name="Rectangle 65"/>
          <p:cNvSpPr>
            <a:spLocks noChangeArrowheads="1"/>
          </p:cNvSpPr>
          <p:nvPr/>
        </p:nvSpPr>
        <p:spPr bwMode="auto">
          <a:xfrm>
            <a:off x="670712" y="3572250"/>
            <a:ext cx="740395" cy="553998"/>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Input</a:t>
            </a:r>
          </a:p>
          <a:p>
            <a:pPr algn="ctr"/>
            <a:r>
              <a:rPr lang="en-US" sz="1200" dirty="0" smtClean="0">
                <a:solidFill>
                  <a:srgbClr val="FFFFFF"/>
                </a:solidFill>
                <a:latin typeface="Geneva"/>
              </a:rPr>
              <a:t>markets</a:t>
            </a:r>
          </a:p>
          <a:p>
            <a:pPr algn="ctr"/>
            <a:r>
              <a:rPr lang="en-US" sz="1200" dirty="0" smtClean="0">
                <a:solidFill>
                  <a:srgbClr val="FFFFFF"/>
                </a:solidFill>
                <a:latin typeface="Geneva"/>
              </a:rPr>
              <a:t>(SUPPLY) </a:t>
            </a:r>
            <a:endParaRPr lang="en-US" dirty="0">
              <a:solidFill>
                <a:srgbClr val="FFFFFF"/>
              </a:solidFill>
              <a:latin typeface="Times New Roman" pitchFamily="18" charset="0"/>
            </a:endParaRPr>
          </a:p>
        </p:txBody>
      </p:sp>
      <p:sp>
        <p:nvSpPr>
          <p:cNvPr id="71" name="Rectangle 22"/>
          <p:cNvSpPr>
            <a:spLocks noChangeArrowheads="1"/>
          </p:cNvSpPr>
          <p:nvPr/>
        </p:nvSpPr>
        <p:spPr bwMode="auto">
          <a:xfrm>
            <a:off x="5209422" y="1447800"/>
            <a:ext cx="981039" cy="184666"/>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Labor </a:t>
            </a:r>
            <a:r>
              <a:rPr lang="en-US" sz="1200" dirty="0">
                <a:solidFill>
                  <a:srgbClr val="FFFFFF"/>
                </a:solidFill>
                <a:latin typeface="Geneva"/>
              </a:rPr>
              <a:t>markets</a:t>
            </a:r>
            <a:endParaRPr lang="en-US" dirty="0">
              <a:solidFill>
                <a:srgbClr val="FFFFFF"/>
              </a:solidFill>
              <a:latin typeface="Times New Roman" pitchFamily="18" charset="0"/>
            </a:endParaRPr>
          </a:p>
        </p:txBody>
      </p:sp>
      <p:sp>
        <p:nvSpPr>
          <p:cNvPr id="82" name="Rounded Rectangle 81"/>
          <p:cNvSpPr/>
          <p:nvPr/>
        </p:nvSpPr>
        <p:spPr bwMode="auto">
          <a:xfrm>
            <a:off x="2937084" y="2345800"/>
            <a:ext cx="1043840" cy="892488"/>
          </a:xfrm>
          <a:prstGeom prst="roundRect">
            <a:avLst/>
          </a:prstGeom>
          <a:solidFill>
            <a:schemeClr val="accent6">
              <a:lumMod val="20000"/>
              <a:lumOff val="80000"/>
            </a:schemeClr>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algn="ctr"/>
            <a:r>
              <a:rPr lang="en-US" sz="4000" dirty="0" smtClean="0">
                <a:solidFill>
                  <a:srgbClr val="000000"/>
                </a:solidFill>
                <a:latin typeface="Arial" charset="0"/>
              </a:rPr>
              <a:t>A</a:t>
            </a:r>
          </a:p>
        </p:txBody>
      </p:sp>
      <p:grpSp>
        <p:nvGrpSpPr>
          <p:cNvPr id="2" name="Group 87"/>
          <p:cNvGrpSpPr/>
          <p:nvPr/>
        </p:nvGrpSpPr>
        <p:grpSpPr>
          <a:xfrm>
            <a:off x="1874268" y="3507306"/>
            <a:ext cx="5486400" cy="680748"/>
            <a:chOff x="76200" y="1905000"/>
            <a:chExt cx="8991600" cy="3733800"/>
          </a:xfrm>
        </p:grpSpPr>
        <p:sp>
          <p:nvSpPr>
            <p:cNvPr id="83" name="AutoShape 3"/>
            <p:cNvSpPr>
              <a:spLocks noChangeArrowheads="1"/>
            </p:cNvSpPr>
            <p:nvPr/>
          </p:nvSpPr>
          <p:spPr bwMode="auto">
            <a:xfrm>
              <a:off x="76200" y="1905000"/>
              <a:ext cx="2392363"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Design</a:t>
              </a:r>
              <a:endParaRPr lang="en-US" sz="1200" dirty="0">
                <a:solidFill>
                  <a:srgbClr val="000000"/>
                </a:solidFill>
              </a:endParaRPr>
            </a:p>
          </p:txBody>
        </p:sp>
        <p:sp>
          <p:nvSpPr>
            <p:cNvPr id="85" name="AutoShape 5"/>
            <p:cNvSpPr>
              <a:spLocks noChangeArrowheads="1"/>
            </p:cNvSpPr>
            <p:nvPr/>
          </p:nvSpPr>
          <p:spPr bwMode="auto">
            <a:xfrm>
              <a:off x="2819671"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Make</a:t>
              </a:r>
              <a:endParaRPr lang="en-US" sz="1200" dirty="0">
                <a:solidFill>
                  <a:srgbClr val="000000"/>
                </a:solidFill>
              </a:endParaRPr>
            </a:p>
          </p:txBody>
        </p:sp>
        <p:sp>
          <p:nvSpPr>
            <p:cNvPr id="90" name="AutoShape 5"/>
            <p:cNvSpPr>
              <a:spLocks noChangeArrowheads="1"/>
            </p:cNvSpPr>
            <p:nvPr/>
          </p:nvSpPr>
          <p:spPr bwMode="auto">
            <a:xfrm>
              <a:off x="1652252"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Buy</a:t>
              </a:r>
              <a:endParaRPr lang="en-US" sz="1200" dirty="0">
                <a:solidFill>
                  <a:srgbClr val="000000"/>
                </a:solidFill>
              </a:endParaRPr>
            </a:p>
          </p:txBody>
        </p:sp>
        <p:sp>
          <p:nvSpPr>
            <p:cNvPr id="91" name="AutoShape 5"/>
            <p:cNvSpPr>
              <a:spLocks noChangeArrowheads="1"/>
            </p:cNvSpPr>
            <p:nvPr/>
          </p:nvSpPr>
          <p:spPr bwMode="auto">
            <a:xfrm>
              <a:off x="2720316"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Make</a:t>
              </a:r>
              <a:endParaRPr lang="en-US" sz="1200" dirty="0">
                <a:solidFill>
                  <a:srgbClr val="000000"/>
                </a:solidFill>
              </a:endParaRPr>
            </a:p>
          </p:txBody>
        </p:sp>
        <p:sp>
          <p:nvSpPr>
            <p:cNvPr id="89" name="AutoShape 5"/>
            <p:cNvSpPr>
              <a:spLocks noChangeArrowheads="1"/>
            </p:cNvSpPr>
            <p:nvPr/>
          </p:nvSpPr>
          <p:spPr bwMode="auto">
            <a:xfrm>
              <a:off x="4011926"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Market</a:t>
              </a:r>
              <a:endParaRPr lang="en-US" sz="1200" dirty="0">
                <a:solidFill>
                  <a:srgbClr val="000000"/>
                </a:solidFill>
              </a:endParaRPr>
            </a:p>
          </p:txBody>
        </p:sp>
        <p:sp>
          <p:nvSpPr>
            <p:cNvPr id="86" name="AutoShape 6"/>
            <p:cNvSpPr>
              <a:spLocks noChangeArrowheads="1"/>
            </p:cNvSpPr>
            <p:nvPr/>
          </p:nvSpPr>
          <p:spPr bwMode="auto">
            <a:xfrm>
              <a:off x="5381625" y="1905000"/>
              <a:ext cx="2392363"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Distribute</a:t>
              </a:r>
            </a:p>
          </p:txBody>
        </p:sp>
        <p:sp>
          <p:nvSpPr>
            <p:cNvPr id="87" name="AutoShape 7"/>
            <p:cNvSpPr>
              <a:spLocks noChangeArrowheads="1"/>
            </p:cNvSpPr>
            <p:nvPr/>
          </p:nvSpPr>
          <p:spPr bwMode="auto">
            <a:xfrm>
              <a:off x="7086600" y="1905000"/>
              <a:ext cx="1981200"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a:solidFill>
                    <a:srgbClr val="000000"/>
                  </a:solidFill>
                </a:rPr>
                <a:t>  Service</a:t>
              </a:r>
            </a:p>
          </p:txBody>
        </p:sp>
      </p:grpSp>
      <p:sp>
        <p:nvSpPr>
          <p:cNvPr id="92" name="Rounded Rectangle 91"/>
          <p:cNvSpPr/>
          <p:nvPr/>
        </p:nvSpPr>
        <p:spPr bwMode="auto">
          <a:xfrm>
            <a:off x="5175091" y="2345800"/>
            <a:ext cx="1043840" cy="892488"/>
          </a:xfrm>
          <a:prstGeom prst="roundRect">
            <a:avLst/>
          </a:prstGeom>
          <a:solidFill>
            <a:schemeClr val="accent6">
              <a:lumMod val="20000"/>
              <a:lumOff val="80000"/>
            </a:schemeClr>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algn="ctr"/>
            <a:r>
              <a:rPr lang="en-US" sz="4000" dirty="0" smtClean="0">
                <a:solidFill>
                  <a:srgbClr val="000000"/>
                </a:solidFill>
                <a:latin typeface="Arial" charset="0"/>
              </a:rPr>
              <a:t>P</a:t>
            </a:r>
          </a:p>
        </p:txBody>
      </p:sp>
      <p:cxnSp>
        <p:nvCxnSpPr>
          <p:cNvPr id="94" name="Straight Arrow Connector 93"/>
          <p:cNvCxnSpPr>
            <a:stCxn id="24582" idx="2"/>
            <a:endCxn id="82" idx="0"/>
          </p:cNvCxnSpPr>
          <p:nvPr/>
        </p:nvCxnSpPr>
        <p:spPr bwMode="auto">
          <a:xfrm>
            <a:off x="3456882" y="1632466"/>
            <a:ext cx="2122" cy="713334"/>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95" name="Straight Arrow Connector 94"/>
          <p:cNvCxnSpPr>
            <a:stCxn id="71" idx="2"/>
            <a:endCxn id="82" idx="3"/>
          </p:cNvCxnSpPr>
          <p:nvPr/>
        </p:nvCxnSpPr>
        <p:spPr bwMode="auto">
          <a:xfrm flipH="1">
            <a:off x="3980924" y="1632466"/>
            <a:ext cx="1719018" cy="1159578"/>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98" name="Straight Arrow Connector 97"/>
          <p:cNvCxnSpPr>
            <a:stCxn id="24582" idx="2"/>
            <a:endCxn id="92" idx="1"/>
          </p:cNvCxnSpPr>
          <p:nvPr/>
        </p:nvCxnSpPr>
        <p:spPr bwMode="auto">
          <a:xfrm>
            <a:off x="3456882" y="1632466"/>
            <a:ext cx="1718209" cy="1159578"/>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101" name="Straight Arrow Connector 100"/>
          <p:cNvCxnSpPr>
            <a:stCxn id="71" idx="2"/>
            <a:endCxn id="92" idx="0"/>
          </p:cNvCxnSpPr>
          <p:nvPr/>
        </p:nvCxnSpPr>
        <p:spPr bwMode="auto">
          <a:xfrm flipH="1">
            <a:off x="5697011" y="1632466"/>
            <a:ext cx="2931" cy="713334"/>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sp>
        <p:nvSpPr>
          <p:cNvPr id="106" name="Text Box 8"/>
          <p:cNvSpPr txBox="1">
            <a:spLocks noChangeArrowheads="1"/>
          </p:cNvSpPr>
          <p:nvPr/>
        </p:nvSpPr>
        <p:spPr bwMode="auto">
          <a:xfrm>
            <a:off x="2386898" y="4285297"/>
            <a:ext cx="4409733" cy="276999"/>
          </a:xfrm>
          <a:prstGeom prst="rect">
            <a:avLst/>
          </a:prstGeom>
          <a:noFill/>
          <a:ln w="12700">
            <a:noFill/>
            <a:miter lim="800000"/>
            <a:headEnd type="none" w="sm" len="sm"/>
            <a:tailEnd type="none" w="sm" len="sm"/>
          </a:ln>
          <a:effectLst/>
        </p:spPr>
        <p:txBody>
          <a:bodyPr wrap="none">
            <a:spAutoFit/>
          </a:bodyPr>
          <a:lstStyle/>
          <a:p>
            <a:pPr eaLnBrk="0" hangingPunct="0"/>
            <a:r>
              <a:rPr lang="en-US" sz="1200" dirty="0">
                <a:solidFill>
                  <a:srgbClr val="000000"/>
                </a:solidFill>
              </a:rPr>
              <a:t>Finance, Information Systems, Human Resources, Accounting</a:t>
            </a:r>
          </a:p>
        </p:txBody>
      </p:sp>
      <p:cxnSp>
        <p:nvCxnSpPr>
          <p:cNvPr id="107" name="Straight Arrow Connector 106"/>
          <p:cNvCxnSpPr>
            <a:stCxn id="24610" idx="3"/>
            <a:endCxn id="83" idx="1"/>
          </p:cNvCxnSpPr>
          <p:nvPr/>
        </p:nvCxnSpPr>
        <p:spPr bwMode="auto">
          <a:xfrm flipV="1">
            <a:off x="1411107" y="3847680"/>
            <a:ext cx="633348" cy="1569"/>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110" name="Straight Arrow Connector 109"/>
          <p:cNvCxnSpPr>
            <a:stCxn id="87" idx="3"/>
            <a:endCxn id="24607" idx="1"/>
          </p:cNvCxnSpPr>
          <p:nvPr/>
        </p:nvCxnSpPr>
        <p:spPr bwMode="auto">
          <a:xfrm flipV="1">
            <a:off x="7360668" y="3844197"/>
            <a:ext cx="521391" cy="3483"/>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6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6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P spid="24607" grpId="0"/>
      <p:bldP spid="24610" grpId="0"/>
      <p:bldP spid="71" grpId="0"/>
      <p:bldP spid="82" grpId="0" animBg="1"/>
      <p:bldP spid="92" grpId="0" animBg="1"/>
      <p:bldP spid="10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ncies</a:t>
            </a:r>
            <a:endParaRPr lang="en-US" sz="3200" dirty="0">
              <a:solidFill>
                <a:prstClr val="black"/>
              </a:solidFill>
              <a:latin typeface="Calibri"/>
              <a:cs typeface="+mn-cs"/>
            </a:endParaRPr>
          </a:p>
        </p:txBody>
      </p:sp>
      <p:sp>
        <p:nvSpPr>
          <p:cNvPr id="13" name="Rectangle 23"/>
          <p:cNvSpPr txBox="1">
            <a:spLocks noChangeArrowheads="1"/>
          </p:cNvSpPr>
          <p:nvPr/>
        </p:nvSpPr>
        <p:spPr>
          <a:xfrm>
            <a:off x="455613" y="6011624"/>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competencies 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HST_TIMELINE" val="18.4|30.7|39.5|61.6|76.2|84.9|99.9"/>
  <p:tag name="HST_TIMELINE_INTERVALS" val="|18.4|12.3|8.8|22.0|14.6|8.7"/>
  <p:tag name="TIMING" val="|18.4|12.3|8.8|22.0|14.6|8.7"/>
  <p:tag name="HST_AUDIO_DURATION" val="99920"/>
  <p:tag name="HST_ACTIVE_THIS_SESSION" val="NO"/>
</p:tagLst>
</file>

<file path=ppt/tags/tag3.xml><?xml version="1.0" encoding="utf-8"?>
<p:tagLst xmlns:a="http://schemas.openxmlformats.org/drawingml/2006/main" xmlns:r="http://schemas.openxmlformats.org/officeDocument/2006/relationships" xmlns:p="http://schemas.openxmlformats.org/presentationml/2006/main">
  <p:tag name="HST_TIMELINE" val="32.1|50.7|64.9|115.2|124.7|139.2|142.5"/>
  <p:tag name="HST_TIMELINE_INTERVALS" val="|32.1|18.5|14.2|50.3|9.5|14.5"/>
  <p:tag name="TIMING" val="|32.1|18.5|14.2|50.3|9.5|14.5"/>
  <p:tag name="HST_AUDIO_DURATION" val="1424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22425</TotalTime>
  <Words>12431</Words>
  <Application>Microsoft Macintosh PowerPoint</Application>
  <PresentationFormat>On-screen Show (4:3)</PresentationFormat>
  <Paragraphs>1418</Paragraphs>
  <Slides>48</Slides>
  <Notes>46</Notes>
  <HiddenSlides>11</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48</vt:i4>
      </vt:variant>
    </vt:vector>
  </HeadingPairs>
  <TitlesOfParts>
    <vt:vector size="55" baseType="lpstr">
      <vt:lpstr>Cachon_Slide_Template</vt:lpstr>
      <vt:lpstr>Office Theme</vt:lpstr>
      <vt:lpstr>1_Cachon_Slide_Template</vt:lpstr>
      <vt:lpstr>2_Cachon_Slide_Template</vt:lpstr>
      <vt:lpstr>3_Cachon_Slide_Template</vt:lpstr>
      <vt:lpstr>4_Cachon_Slide_Template</vt:lpstr>
      <vt:lpstr>Document</vt:lpstr>
      <vt:lpstr>Operations Strategy</vt:lpstr>
      <vt:lpstr>PowerPoint Presentation</vt:lpstr>
      <vt:lpstr>“Route to the top” of CEOs of S&amp;P 500 companies</vt:lpstr>
      <vt:lpstr>What do operations leaders do?  &amp; Course content</vt:lpstr>
      <vt:lpstr>How do operations leaders create value?</vt:lpstr>
      <vt:lpstr>Goals &amp; Approach of this course</vt:lpstr>
      <vt:lpstr>PowerPoint Presentation</vt:lpstr>
      <vt:lpstr>The Operating System of the Firm = Assets and Processes </vt:lpstr>
      <vt:lpstr>Operations strategy  &amp; Principle of value maximization</vt:lpstr>
      <vt:lpstr>The Concept of Operations Strategy  Competitive Strategy and Operations Strategy</vt:lpstr>
      <vt:lpstr>What is operations management? (Redux?)</vt:lpstr>
      <vt:lpstr>PowerPoint Presentation</vt:lpstr>
      <vt:lpstr>Will it work?</vt:lpstr>
      <vt:lpstr>Operations Management and Operations Strategy</vt:lpstr>
      <vt:lpstr>PowerPoint Presentation</vt:lpstr>
      <vt:lpstr>VCAP Framework for key decisions of operations strategy</vt:lpstr>
      <vt:lpstr>Michelin’s Global Operations</vt:lpstr>
      <vt:lpstr>Renault’s Global Network</vt:lpstr>
      <vt:lpstr>Operating System Design Roadmap  </vt:lpstr>
      <vt:lpstr>Roadmap </vt:lpstr>
      <vt:lpstr>PowerPoint Presentation</vt:lpstr>
      <vt:lpstr>Description of operations strategy of a Swiss watch maker in the late 1970s, contrasted with Japan’s Seiko</vt:lpstr>
      <vt:lpstr>PowerPoint Presentation</vt:lpstr>
      <vt:lpstr>Swatch’s new strategy also emphasized innovation capability</vt:lpstr>
      <vt:lpstr>Assessment of current OpsStrat</vt:lpstr>
      <vt:lpstr>Swatch: Dynamics in Competency Space</vt:lpstr>
      <vt:lpstr>Summarizing the new operations strategy for Swiss watch makers</vt:lpstr>
      <vt:lpstr>Learning Points:   Mini-case 1: Swiss Watch Industry</vt:lpstr>
      <vt:lpstr>Kura, Japan</vt:lpstr>
      <vt:lpstr>Operational Turnarounds</vt:lpstr>
      <vt:lpstr>Sustaining Initiatives for Operational Turnaround</vt:lpstr>
      <vt:lpstr>The Nissan Turnaround Story</vt:lpstr>
      <vt:lpstr>Nissan’s (known) problems</vt:lpstr>
      <vt:lpstr>Main Changes</vt:lpstr>
      <vt:lpstr>Learning Points:   Concept and Framework</vt:lpstr>
      <vt:lpstr>Strategic Decisions In Operations</vt:lpstr>
      <vt:lpstr>Operations Strategy</vt:lpstr>
      <vt:lpstr>Nicholas Hayek (you) must determine a strategy to “improve the situation.”  How do you start?  What questions do you ask?</vt:lpstr>
      <vt:lpstr>Assessment Framework: s-cArD</vt:lpstr>
      <vt:lpstr>VCAP Framework and key decisions of operations strategy</vt:lpstr>
      <vt:lpstr>To execute a strategy, you need a map to describe it</vt:lpstr>
      <vt:lpstr>How to describe the strategic role of operations?  The “Four Stages” classification</vt:lpstr>
      <vt:lpstr>How to describe an operations strategy?    Use VCAP Framework</vt:lpstr>
      <vt:lpstr>A service example: Retail Banking </vt:lpstr>
      <vt:lpstr>VCAP framework and Principle of alignment</vt:lpstr>
      <vt:lpstr>Tool to Tailor Operations:  Strategic Operational Audit</vt:lpstr>
      <vt:lpstr>Tool to Tailor Operations:   A balanced scorecard map</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Van Mieghem</cp:lastModifiedBy>
  <cp:revision>1355</cp:revision>
  <cp:lastPrinted>1999-09-27T17:55:50Z</cp:lastPrinted>
  <dcterms:created xsi:type="dcterms:W3CDTF">1998-09-22T23:11:58Z</dcterms:created>
  <dcterms:modified xsi:type="dcterms:W3CDTF">2013-09-09T18:44:51Z</dcterms:modified>
</cp:coreProperties>
</file>