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Default Extension="gif" ContentType="image/gif"/>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69" r:id="rId2"/>
    <p:sldMasterId id="2147483781" r:id="rId3"/>
  </p:sldMasterIdLst>
  <p:notesMasterIdLst>
    <p:notesMasterId r:id="rId87"/>
  </p:notesMasterIdLst>
  <p:handoutMasterIdLst>
    <p:handoutMasterId r:id="rId88"/>
  </p:handoutMasterIdLst>
  <p:sldIdLst>
    <p:sldId id="524" r:id="rId4"/>
    <p:sldId id="443" r:id="rId5"/>
    <p:sldId id="504" r:id="rId6"/>
    <p:sldId id="495" r:id="rId7"/>
    <p:sldId id="520" r:id="rId8"/>
    <p:sldId id="523" r:id="rId9"/>
    <p:sldId id="498" r:id="rId10"/>
    <p:sldId id="499" r:id="rId11"/>
    <p:sldId id="500" r:id="rId12"/>
    <p:sldId id="501" r:id="rId13"/>
    <p:sldId id="502" r:id="rId14"/>
    <p:sldId id="479" r:id="rId15"/>
    <p:sldId id="480" r:id="rId16"/>
    <p:sldId id="481" r:id="rId17"/>
    <p:sldId id="514" r:id="rId18"/>
    <p:sldId id="509" r:id="rId19"/>
    <p:sldId id="510" r:id="rId20"/>
    <p:sldId id="512" r:id="rId21"/>
    <p:sldId id="507" r:id="rId22"/>
    <p:sldId id="483" r:id="rId23"/>
    <p:sldId id="484" r:id="rId24"/>
    <p:sldId id="515" r:id="rId25"/>
    <p:sldId id="516" r:id="rId26"/>
    <p:sldId id="517" r:id="rId27"/>
    <p:sldId id="518" r:id="rId28"/>
    <p:sldId id="519" r:id="rId29"/>
    <p:sldId id="373" r:id="rId30"/>
    <p:sldId id="467" r:id="rId31"/>
    <p:sldId id="513" r:id="rId32"/>
    <p:sldId id="464" r:id="rId33"/>
    <p:sldId id="422" r:id="rId34"/>
    <p:sldId id="388" r:id="rId35"/>
    <p:sldId id="411" r:id="rId36"/>
    <p:sldId id="412" r:id="rId37"/>
    <p:sldId id="415" r:id="rId38"/>
    <p:sldId id="393" r:id="rId39"/>
    <p:sldId id="394" r:id="rId40"/>
    <p:sldId id="395" r:id="rId41"/>
    <p:sldId id="396" r:id="rId42"/>
    <p:sldId id="486" r:id="rId43"/>
    <p:sldId id="487" r:id="rId44"/>
    <p:sldId id="488" r:id="rId45"/>
    <p:sldId id="489" r:id="rId46"/>
    <p:sldId id="490" r:id="rId47"/>
    <p:sldId id="503" r:id="rId48"/>
    <p:sldId id="525" r:id="rId49"/>
    <p:sldId id="437" r:id="rId50"/>
    <p:sldId id="496" r:id="rId51"/>
    <p:sldId id="397" r:id="rId52"/>
    <p:sldId id="465" r:id="rId53"/>
    <p:sldId id="444" r:id="rId54"/>
    <p:sldId id="413" r:id="rId55"/>
    <p:sldId id="414" r:id="rId56"/>
    <p:sldId id="430" r:id="rId57"/>
    <p:sldId id="423" r:id="rId58"/>
    <p:sldId id="403" r:id="rId59"/>
    <p:sldId id="374" r:id="rId60"/>
    <p:sldId id="416" r:id="rId61"/>
    <p:sldId id="439" r:id="rId62"/>
    <p:sldId id="441" r:id="rId63"/>
    <p:sldId id="426" r:id="rId64"/>
    <p:sldId id="442" r:id="rId65"/>
    <p:sldId id="420" r:id="rId66"/>
    <p:sldId id="421" r:id="rId67"/>
    <p:sldId id="424" r:id="rId68"/>
    <p:sldId id="436" r:id="rId69"/>
    <p:sldId id="428" r:id="rId70"/>
    <p:sldId id="417" r:id="rId71"/>
    <p:sldId id="427" r:id="rId72"/>
    <p:sldId id="404" r:id="rId73"/>
    <p:sldId id="401" r:id="rId74"/>
    <p:sldId id="402" r:id="rId75"/>
    <p:sldId id="399" r:id="rId76"/>
    <p:sldId id="418" r:id="rId77"/>
    <p:sldId id="419" r:id="rId78"/>
    <p:sldId id="392" r:id="rId79"/>
    <p:sldId id="386" r:id="rId80"/>
    <p:sldId id="400" r:id="rId81"/>
    <p:sldId id="440" r:id="rId82"/>
    <p:sldId id="455" r:id="rId83"/>
    <p:sldId id="458" r:id="rId84"/>
    <p:sldId id="459" r:id="rId85"/>
    <p:sldId id="460" r:id="rId8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FFFCC"/>
    <a:srgbClr val="CCFF99"/>
    <a:srgbClr val="FFCCCC"/>
    <a:srgbClr val="FF0000"/>
    <a:srgbClr val="CCFF66"/>
    <a:srgbClr val="66FF66"/>
    <a:srgbClr val="99FF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85" autoAdjust="0"/>
    <p:restoredTop sz="68970" autoAdjust="0"/>
  </p:normalViewPr>
  <p:slideViewPr>
    <p:cSldViewPr snapToGrid="0">
      <p:cViewPr varScale="1">
        <p:scale>
          <a:sx n="125" d="100"/>
          <a:sy n="125" d="100"/>
        </p:scale>
        <p:origin x="-3144" y="-90"/>
      </p:cViewPr>
      <p:guideLst>
        <p:guide orient="horz" pos="2160"/>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1836" y="3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4" Type="http://schemas.openxmlformats.org/officeDocument/2006/relationships/slide" Target="slides/slide1.xml"/><Relationship Id="rId9" Type="http://schemas.openxmlformats.org/officeDocument/2006/relationships/slide" Target="slides/slide6.xml"/></Relationships>
</file>

<file path=ppt/_rels/viewProps.xml.rels><?xml version="1.0" encoding="UTF-8" standalone="yes"?>
<Relationships xmlns="http://schemas.openxmlformats.org/package/2006/relationships"><Relationship Id="rId3" Type="http://schemas.openxmlformats.org/officeDocument/2006/relationships/slide" Target="slides/slide74.xml"/><Relationship Id="rId2" Type="http://schemas.openxmlformats.org/officeDocument/2006/relationships/slide" Target="slides/slide70.xml"/><Relationship Id="rId1" Type="http://schemas.openxmlformats.org/officeDocument/2006/relationships/slide" Target="slides/slide27.xml"/><Relationship Id="rId4" Type="http://schemas.openxmlformats.org/officeDocument/2006/relationships/slide" Target="slides/slide7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859DD93-D3DB-EE47-AF2C-3AE2A1C64ADE}" srcId="{B21C862C-BCF1-F544-BD07-29CD2C2ABB4C}" destId="{76B5C694-B853-0246-BCA0-5E7F2433D535}" srcOrd="0" destOrd="0" parTransId="{801AEFB9-0C88-9441-96CF-AF5BFC1EBEF5}" sibTransId="{183C4D7A-51E5-9D4A-8722-B033BB650077}"/>
    <dgm:cxn modelId="{74207B69-AE58-490A-80C2-89903A27F54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4F325BC-D25B-4894-91BD-1E86E4BA809A}" type="presOf" srcId="{BE52F91F-FC70-D84E-8B56-57DD33F1959A}" destId="{FB9B2694-C9DD-5F41-AEF5-FE06D207342C}" srcOrd="0" destOrd="0" presId="urn:microsoft.com/office/officeart/2005/8/layout/equation1"/>
    <dgm:cxn modelId="{AC485E2F-D383-4BB8-9032-2B8CEF4EE51F}" type="presOf" srcId="{D407CFE4-E8FB-E245-AFDB-410BA6680B55}" destId="{8550BC7D-E478-6C47-BCD8-EB8C32D6A82C}" srcOrd="0" destOrd="0" presId="urn:microsoft.com/office/officeart/2005/8/layout/equation1"/>
    <dgm:cxn modelId="{04A7EED7-CB77-434B-A7FD-D73E740526D2}" type="presOf" srcId="{76B5C694-B853-0246-BCA0-5E7F2433D535}" destId="{0472C170-12DA-B143-AD1C-711D1168B5FF}" srcOrd="0" destOrd="0" presId="urn:microsoft.com/office/officeart/2005/8/layout/equation1"/>
    <dgm:cxn modelId="{9A71AF3C-C3E2-45D8-8B08-4AD0E620A4BB}" type="presOf" srcId="{C17C9D10-EE76-7640-A94C-D94C87A3F6C3}" destId="{A9C6362F-FD2C-A44B-8412-4E042722523A}" srcOrd="0" destOrd="0" presId="urn:microsoft.com/office/officeart/2005/8/layout/equation1"/>
    <dgm:cxn modelId="{3EF5EF9A-59E3-4DF1-B2D2-14F4E16B2CBC}"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0774583-8F03-472D-97C4-08A9A53053F1}"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D407E9FC-6FA8-4CC8-9CF6-0BE4B5FABC34}" type="presOf" srcId="{F32F0913-A3AF-1446-B5C2-B320E756F7AD}" destId="{43B7E150-48FC-BF4A-9779-A59569998339}" srcOrd="0" destOrd="0" presId="urn:microsoft.com/office/officeart/2005/8/layout/equation1"/>
    <dgm:cxn modelId="{E9A4894A-94A8-4F3E-95B8-4DD796375A56}" type="presParOf" srcId="{53655511-3EA9-E24B-ADA6-7E53EB5D5B44}" destId="{0472C170-12DA-B143-AD1C-711D1168B5FF}" srcOrd="0" destOrd="0" presId="urn:microsoft.com/office/officeart/2005/8/layout/equation1"/>
    <dgm:cxn modelId="{AE2FE005-F7D6-43CB-B78F-58097EDB1285}" type="presParOf" srcId="{53655511-3EA9-E24B-ADA6-7E53EB5D5B44}" destId="{0A08B234-ABF7-DB43-A58C-B3C0794EAE49}" srcOrd="1" destOrd="0" presId="urn:microsoft.com/office/officeart/2005/8/layout/equation1"/>
    <dgm:cxn modelId="{A66FA42C-EC4C-4611-BADF-80115A05B05F}" type="presParOf" srcId="{53655511-3EA9-E24B-ADA6-7E53EB5D5B44}" destId="{A2D8B243-9861-CB4C-9DC9-4D3970B797C1}" srcOrd="2" destOrd="0" presId="urn:microsoft.com/office/officeart/2005/8/layout/equation1"/>
    <dgm:cxn modelId="{5B5B368E-A743-4749-B6C7-C4DB43A25F6E}" type="presParOf" srcId="{53655511-3EA9-E24B-ADA6-7E53EB5D5B44}" destId="{EDB500EE-8294-3F4B-8417-8BE8023C1D35}" srcOrd="3" destOrd="0" presId="urn:microsoft.com/office/officeart/2005/8/layout/equation1"/>
    <dgm:cxn modelId="{5E080AD7-BBBF-474F-A423-408EC3F81FBE}" type="presParOf" srcId="{53655511-3EA9-E24B-ADA6-7E53EB5D5B44}" destId="{A9C6362F-FD2C-A44B-8412-4E042722523A}" srcOrd="4" destOrd="0" presId="urn:microsoft.com/office/officeart/2005/8/layout/equation1"/>
    <dgm:cxn modelId="{3B1A0916-64C1-4E9F-8B9A-3B25D8F26465}" type="presParOf" srcId="{53655511-3EA9-E24B-ADA6-7E53EB5D5B44}" destId="{1D85500E-2E82-6A4A-91EE-9AF48FEC6C45}" srcOrd="5" destOrd="0" presId="urn:microsoft.com/office/officeart/2005/8/layout/equation1"/>
    <dgm:cxn modelId="{0EC372E7-9473-4327-9EF9-9FC3F2BACF28}" type="presParOf" srcId="{53655511-3EA9-E24B-ADA6-7E53EB5D5B44}" destId="{43B7E150-48FC-BF4A-9779-A59569998339}" srcOrd="6" destOrd="0" presId="urn:microsoft.com/office/officeart/2005/8/layout/equation1"/>
    <dgm:cxn modelId="{415E8323-388D-4BF0-B00A-22C5D1F18946}" type="presParOf" srcId="{53655511-3EA9-E24B-ADA6-7E53EB5D5B44}" destId="{88E048A8-2DA0-7B47-9D5D-4C623211681A}" srcOrd="7" destOrd="0" presId="urn:microsoft.com/office/officeart/2005/8/layout/equation1"/>
    <dgm:cxn modelId="{B662B204-E1DB-4DFB-B6DA-7EF238F547A9}" type="presParOf" srcId="{53655511-3EA9-E24B-ADA6-7E53EB5D5B44}" destId="{8C6BBD0A-341D-F448-AE4B-11C0CE9949B8}" srcOrd="8" destOrd="0" presId="urn:microsoft.com/office/officeart/2005/8/layout/equation1"/>
    <dgm:cxn modelId="{A3733CD6-177A-40A3-AA04-EA46530629A9}" type="presParOf" srcId="{53655511-3EA9-E24B-ADA6-7E53EB5D5B44}" destId="{73DEAC19-71FE-434C-B8AB-5F6FDE04D5DA}" srcOrd="9" destOrd="0" presId="urn:microsoft.com/office/officeart/2005/8/layout/equation1"/>
    <dgm:cxn modelId="{E89FD0F9-772F-4A43-A9F4-DE7B0B11BB1D}" type="presParOf" srcId="{53655511-3EA9-E24B-ADA6-7E53EB5D5B44}" destId="{FB9B2694-C9DD-5F41-AEF5-FE06D207342C}" srcOrd="10" destOrd="0" presId="urn:microsoft.com/office/officeart/2005/8/layout/equation1"/>
    <dgm:cxn modelId="{F8C5DE79-457C-4B55-8E0B-27FB1B7BF961}" type="presParOf" srcId="{53655511-3EA9-E24B-ADA6-7E53EB5D5B44}" destId="{ABE3BCDB-6BFB-044A-9A25-2B53D8273D94}" srcOrd="11" destOrd="0" presId="urn:microsoft.com/office/officeart/2005/8/layout/equation1"/>
    <dgm:cxn modelId="{551B2EF3-160D-4656-912C-218661025F88}"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4" Type="http://schemas.openxmlformats.org/officeDocument/2006/relationships/image" Target="../media/image5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1/17/2013</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gaming.unlv.edu/subject/casinomath.htm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ytimes.com/2010/12/31/business/global/31sushi.html?_r=1&amp;pagewanted=print"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build-to-order-consulting.com/Lean%20Retailing.ht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2" Type="http://schemas.openxmlformats.org/officeDocument/2006/relationships/slide" Target="../slides/slide64.xml"/><Relationship Id="rId1" Type="http://schemas.openxmlformats.org/officeDocument/2006/relationships/notesMaster" Target="../notesMasters/notesMaster1.xml"/><Relationship Id="rId4" Type="http://schemas.openxmlformats.org/officeDocument/2006/relationships/hyperlink" Target="http://www.build-to-order-consulting.com/Standardization.htm" TargetMode="Externa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649"/>
            <a:r>
              <a:rPr lang="en-US" sz="11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30649"/>
            <a:r>
              <a:rPr lang="en-US" sz="11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30649"/>
            <a:fld id="{22B74EB2-F2BF-4DCB-AA59-5111CBCF7A1F}" type="slidenum">
              <a:rPr lang="en-US" sz="1100" b="1" smtClean="0">
                <a:solidFill>
                  <a:srgbClr val="000000"/>
                </a:solidFill>
              </a:rPr>
              <a:pPr defTabSz="930649"/>
              <a:t>2</a:t>
            </a:fld>
            <a:endParaRPr lang="en-US" sz="11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34333" y="3899228"/>
            <a:ext cx="6547909" cy="5209243"/>
          </a:xfrm>
        </p:spPr>
        <p:txBody>
          <a:bodyPr>
            <a:normAutofit/>
          </a:bodyPr>
          <a:lstStyle/>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25841" indent="-225841">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25841" indent="-225841">
              <a:lnSpc>
                <a:spcPct val="90000"/>
              </a:lnSpc>
            </a:pPr>
            <a:r>
              <a:rPr lang="en-US" dirty="0" smtClean="0"/>
              <a:t>1:30-2:15: mass customization</a:t>
            </a:r>
          </a:p>
          <a:p>
            <a:pPr marL="225841" indent="-225841">
              <a:lnSpc>
                <a:spcPct val="90000"/>
              </a:lnSpc>
            </a:pPr>
            <a:r>
              <a:rPr lang="en-US" dirty="0" smtClean="0"/>
              <a:t>2:15-3:00: Peapod Cost to Serve analysis</a:t>
            </a:r>
          </a:p>
          <a:p>
            <a:pPr marL="225841" indent="-225841">
              <a:lnSpc>
                <a:spcPct val="90000"/>
              </a:lnSpc>
            </a:pPr>
            <a:endParaRPr lang="en-US" dirty="0" smtClean="0"/>
          </a:p>
          <a:p>
            <a:pPr marL="225841" indent="-225841">
              <a:lnSpc>
                <a:spcPct val="90000"/>
              </a:lnSpc>
            </a:pPr>
            <a:endParaRPr lang="en-US" dirty="0" smtClean="0"/>
          </a:p>
          <a:p>
            <a:pPr marL="225841" indent="-225841">
              <a:lnSpc>
                <a:spcPct val="90000"/>
              </a:lnSpc>
            </a:pPr>
            <a:r>
              <a:rPr lang="en-US" dirty="0" err="1" smtClean="0"/>
              <a:t>Actuals</a:t>
            </a:r>
            <a:r>
              <a:rPr lang="en-US" dirty="0" smtClean="0"/>
              <a:t> of 3hr night class (Feb 2007)</a:t>
            </a:r>
          </a:p>
          <a:p>
            <a:pPr marL="225841" indent="-225841">
              <a:lnSpc>
                <a:spcPct val="90000"/>
              </a:lnSpc>
            </a:pPr>
            <a:r>
              <a:rPr lang="en-US" dirty="0" smtClean="0"/>
              <a:t>6:30pm: opening: operations strategy drivers today </a:t>
            </a:r>
          </a:p>
          <a:p>
            <a:pPr marL="225841" indent="-225841">
              <a:lnSpc>
                <a:spcPct val="90000"/>
              </a:lnSpc>
            </a:pPr>
            <a:r>
              <a:rPr lang="en-US" dirty="0" smtClean="0"/>
              <a:t>6:35pm : mass customization</a:t>
            </a:r>
          </a:p>
          <a:p>
            <a:pPr marL="225841" indent="-225841">
              <a:lnSpc>
                <a:spcPct val="90000"/>
              </a:lnSpc>
            </a:pPr>
            <a:r>
              <a:rPr lang="en-US" dirty="0" smtClean="0"/>
              <a:t>7:15pm: scorecard to analyze IT applied to Peapod </a:t>
            </a:r>
          </a:p>
          <a:p>
            <a:pPr marL="225841" indent="-225841">
              <a:lnSpc>
                <a:spcPct val="90000"/>
              </a:lnSpc>
            </a:pPr>
            <a:r>
              <a:rPr lang="en-US" dirty="0" smtClean="0"/>
              <a:t>7:20pm: Peapod: Understand processes + three different network structures (in-store picking, DCs, clicks &amp; bricks);  Performance Evaluation of Peapod ; Path to Profitability + learning points</a:t>
            </a:r>
          </a:p>
          <a:p>
            <a:pPr marL="225841" indent="-225841">
              <a:lnSpc>
                <a:spcPct val="90000"/>
              </a:lnSpc>
            </a:pPr>
            <a:r>
              <a:rPr lang="en-US" dirty="0" smtClean="0"/>
              <a:t>8:05pm (8:17	/8:16	): break</a:t>
            </a:r>
          </a:p>
          <a:p>
            <a:pPr marL="225841" indent="-225841">
              <a:lnSpc>
                <a:spcPct val="90000"/>
              </a:lnSpc>
            </a:pPr>
            <a:r>
              <a:rPr lang="en-US" dirty="0" smtClean="0"/>
              <a:t>8:25pm (8:30	/8:30	): speaker</a:t>
            </a:r>
          </a:p>
          <a:p>
            <a:pPr marL="225841" indent="-225841">
              <a:lnSpc>
                <a:spcPct val="90000"/>
              </a:lnSpc>
            </a:pPr>
            <a:r>
              <a:rPr lang="en-US" dirty="0" smtClean="0"/>
              <a:t>9:30pm (9:30	/9:30	): end</a:t>
            </a:r>
          </a:p>
          <a:p>
            <a:pPr marL="225841" indent="-225841">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21555"/>
            <a:fld id="{8DF3C2D1-16AA-6B42-A38E-2072796A8374}" type="datetime1">
              <a:rPr lang="en-US" smtClean="0"/>
              <a:pPr defTabSz="921555"/>
              <a:t>1/17/2013</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Typically there are two approaches:</a:t>
            </a:r>
          </a:p>
          <a:p>
            <a:pPr marL="218290" indent="-218290">
              <a:buAutoNum type="arabicPeriod"/>
            </a:pPr>
            <a:r>
              <a:rPr lang="en-US" dirty="0" smtClean="0"/>
              <a:t>Top-down (or outside-in): next examples</a:t>
            </a:r>
            <a:r>
              <a:rPr lang="en-US" baseline="0" dirty="0" smtClean="0"/>
              <a:t> of airlines and gaming using external data</a:t>
            </a:r>
          </a:p>
          <a:p>
            <a:pPr marL="218290" indent="-218290">
              <a:buAutoNum type="arabicPeriod"/>
            </a:pPr>
            <a:r>
              <a:rPr lang="en-US" baseline="0" dirty="0" smtClean="0"/>
              <a:t>Bottom-up (or inside-out): requires more internal data. [in Peapod we’ll do both]</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 built from publicly available data (typical for larger firms).</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p>
          <a:p>
            <a:endParaRPr lang="en-US" baseline="0" dirty="0" smtClean="0"/>
          </a:p>
          <a:p>
            <a:r>
              <a:rPr lang="en-US" baseline="0" dirty="0" smtClean="0"/>
              <a:t>USE: to illustrate usefulness of ROIC tree method, follow three steps:</a:t>
            </a:r>
          </a:p>
          <a:p>
            <a:pPr marL="218290" indent="-218290">
              <a:buAutoNum type="arabicPeriod"/>
            </a:pPr>
            <a:r>
              <a:rPr lang="en-US" baseline="0" dirty="0" smtClean="0"/>
              <a:t>Identify firms in an industry that have demonstrated and sustained superior financial performance &gt; for US airline industry it is Southwest.</a:t>
            </a:r>
          </a:p>
          <a:p>
            <a:pPr marL="218290" indent="-218290">
              <a:buAutoNum type="arabicPeriod"/>
            </a:pPr>
            <a:r>
              <a:rPr lang="en-US" baseline="0" dirty="0" smtClean="0"/>
              <a:t>Build a ROIC tree for an airline.  Below are some useful bits of airline vocabulary.</a:t>
            </a:r>
          </a:p>
          <a:p>
            <a:pPr marL="218290" indent="-218290">
              <a:buAutoNum type="arabicPeriod"/>
            </a:pPr>
            <a:r>
              <a:rPr lang="en-US" baseline="0" dirty="0" smtClean="0"/>
              <a:t>Explore why the financially high-performing firm is doing better than its peers.</a:t>
            </a:r>
          </a:p>
          <a:p>
            <a:endParaRPr lang="en-US" baseline="0" dirty="0" smtClean="0"/>
          </a:p>
          <a:p>
            <a:r>
              <a:rPr lang="en-US" baseline="0" dirty="0" smtClean="0"/>
              <a:t>RPM = Revenue Passenger Mile = transporting a paying passenger for for one mile.</a:t>
            </a:r>
          </a:p>
          <a:p>
            <a:r>
              <a:rPr lang="en-US" baseline="0" dirty="0" smtClean="0"/>
              <a:t>	Example: Philly to Boston with 200 passengers = 447 mi x 200 paying customers = 89,400 RPMs.</a:t>
            </a:r>
          </a:p>
          <a:p>
            <a:endParaRPr lang="en-US" baseline="0" dirty="0" smtClean="0"/>
          </a:p>
          <a:p>
            <a:r>
              <a:rPr lang="en-US" baseline="0" dirty="0" smtClean="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3161">
              <a:defRPr/>
            </a:pPr>
            <a:r>
              <a:rPr lang="en-US" dirty="0" smtClean="0"/>
              <a:t>3. </a:t>
            </a:r>
            <a:r>
              <a:rPr lang="en-US" baseline="0" dirty="0" smtClean="0"/>
              <a:t>Explore why the financially high-performing firm is doing better than its peers.</a:t>
            </a:r>
          </a:p>
          <a:p>
            <a:endParaRPr lang="en-US" dirty="0" smtClean="0"/>
          </a:p>
          <a:p>
            <a:r>
              <a:rPr lang="en-US" dirty="0" smtClean="0"/>
              <a:t>A first diagnostic</a:t>
            </a:r>
            <a:r>
              <a:rPr lang="en-US" baseline="0" dirty="0" smtClean="0"/>
              <a:t> tool for this are productivity ratios = revenue (or profit) per person [or labor, or hr].</a:t>
            </a:r>
          </a:p>
          <a:p>
            <a:r>
              <a:rPr lang="en-US" baseline="0" dirty="0" smtClean="0"/>
              <a:t>We see that Southwest is 40% higher than US Airways.  (Numbers from 2000, just before Sep 11, 2001.)</a:t>
            </a:r>
          </a:p>
          <a:p>
            <a:r>
              <a:rPr lang="en-US" baseline="0" dirty="0" smtClean="0"/>
              <a:t>But where is this productivity advantage coming from?</a:t>
            </a:r>
          </a:p>
          <a:p>
            <a:endParaRPr lang="en-US" baseline="0" dirty="0" smtClean="0"/>
          </a:p>
          <a:p>
            <a:r>
              <a:rPr lang="en-US" baseline="0" dirty="0" smtClean="0"/>
              <a:t>Break up the productivity measure as: (Rev/flow rate) x (flow rate/resource) x (resource/cost)</a:t>
            </a:r>
          </a:p>
          <a:p>
            <a:endParaRPr lang="en-US" baseline="0" dirty="0" smtClean="0"/>
          </a:p>
          <a:p>
            <a:r>
              <a:rPr lang="en-US" baseline="0" dirty="0" smtClean="0"/>
              <a:t>[note: next class we will become more refined than productivity ratios and correct for strategic positioning: hence OE!] </a:t>
            </a:r>
            <a:endParaRPr lang="en-US" dirty="0" smtClean="0"/>
          </a:p>
          <a:p>
            <a:endParaRPr lang="en-US" dirty="0" smtClean="0"/>
          </a:p>
          <a:p>
            <a:endParaRPr lang="en-US" dirty="0" smtClean="0"/>
          </a:p>
          <a:p>
            <a:r>
              <a:rPr lang="en-US" dirty="0" smtClean="0"/>
              <a:t>What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Next = step 4 = How much could US Airways improve if it could imitate</a:t>
            </a:r>
            <a:r>
              <a:rPr lang="en-US" baseline="0" dirty="0" smtClean="0"/>
              <a:t> some parts of Southwest?</a:t>
            </a:r>
            <a:endParaRPr lang="en-US" dirty="0" smtClean="0"/>
          </a:p>
          <a:p>
            <a:endParaRPr lang="en-US" dirty="0" smtClean="0"/>
          </a:p>
          <a:p>
            <a:r>
              <a:rPr lang="en-US" dirty="0" smtClean="0"/>
              <a:t>E.g.,</a:t>
            </a:r>
            <a:r>
              <a:rPr lang="en-US" baseline="0" dirty="0" smtClean="0"/>
              <a:t> w</a:t>
            </a:r>
            <a:r>
              <a:rPr lang="en-US" dirty="0" smtClean="0"/>
              <a:t>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extLst>
      <p:ext uri="{BB962C8B-B14F-4D97-AF65-F5344CB8AC3E}">
        <p14:creationId xmlns="" xmlns:p14="http://schemas.microsoft.com/office/powerpoint/2010/main" val="3711127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Char char="-"/>
            </a:pPr>
            <a:r>
              <a:rPr lang="en-US" baseline="0" dirty="0" smtClean="0"/>
              <a:t>This is what financial analysts follow: they know how various operational metrics impact financials == key value of tying KPIs into a MAP/TREE.</a:t>
            </a:r>
          </a:p>
          <a:p>
            <a:pPr>
              <a:buFontTx/>
              <a:buChar char="-"/>
            </a:pPr>
            <a:endParaRPr lang="en-US" baseline="0" dirty="0" smtClean="0"/>
          </a:p>
          <a:p>
            <a:r>
              <a:rPr lang="en-US" dirty="0" smtClean="0"/>
              <a:t>there is quite a bit of confusion about the “house advantage” metrics, including the ‘hold ratio’.</a:t>
            </a:r>
          </a:p>
          <a:p>
            <a:r>
              <a:rPr lang="en-US" dirty="0" smtClean="0"/>
              <a:t>Here’s a quick good read: </a:t>
            </a:r>
            <a:r>
              <a:rPr lang="en-US" u="sng" dirty="0" smtClean="0">
                <a:hlinkClick r:id="rId3"/>
              </a:rPr>
              <a:t>http://gaming.unlv.edu/subject/casinomath.html</a:t>
            </a:r>
            <a:r>
              <a:rPr lang="en-US" dirty="0" smtClean="0"/>
              <a:t> with some paragraphs below.</a:t>
            </a:r>
          </a:p>
          <a:p>
            <a:r>
              <a:rPr lang="en-US" dirty="0" smtClean="0"/>
              <a:t>Hope that clarifies our class discussion, when I said: “Hold ratio = win/drop”; note that a hold is about 24% for roulette – it need not exceed 50%.  Best-Jan</a:t>
            </a:r>
          </a:p>
          <a:p>
            <a:r>
              <a:rPr lang="en-US" dirty="0" smtClean="0"/>
              <a:t> </a:t>
            </a:r>
          </a:p>
          <a:p>
            <a:r>
              <a:rPr lang="en-US" dirty="0" smtClean="0"/>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dirty="0" smtClean="0"/>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dirty="0" smtClean="0"/>
              <a:t>· Hold % = Win/Drop</a:t>
            </a:r>
            <a:br>
              <a:rPr lang="en-US" dirty="0" smtClean="0"/>
            </a:br>
            <a:r>
              <a:rPr lang="en-US" dirty="0" smtClean="0"/>
              <a:t>· Win % (actual) = Win/Handle</a:t>
            </a:r>
            <a:br>
              <a:rPr lang="en-US" dirty="0" smtClean="0"/>
            </a:br>
            <a:r>
              <a:rPr lang="en-US" dirty="0" smtClean="0"/>
              <a:t>· H.A. = Theoretical Win % = Limit(Actual Win %) = Limit(Win/Handle)</a:t>
            </a:r>
            <a:br>
              <a:rPr lang="en-US" dirty="0" smtClean="0"/>
            </a:br>
            <a:r>
              <a:rPr lang="en-US" dirty="0" smtClean="0"/>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casinos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J.A. Van Mieghem/Operations/Strategy</a:t>
            </a:r>
          </a:p>
        </p:txBody>
      </p:sp>
      <p:sp>
        <p:nvSpPr>
          <p:cNvPr id="5" name="Rectangle 7"/>
          <p:cNvSpPr>
            <a:spLocks noGrp="1" noChangeArrowheads="1"/>
          </p:cNvSpPr>
          <p:nvPr>
            <p:ph type="sldNum" sz="quarter" idx="5"/>
          </p:nvPr>
        </p:nvSpPr>
        <p:spPr>
          <a:ln/>
        </p:spPr>
        <p:txBody>
          <a:bodyPr/>
          <a:lstStyle/>
          <a:p>
            <a:fld id="{B81FCCFA-8496-4D64-9B3A-01B6FE0A388F}" type="slidenum">
              <a:rPr lang="en-US"/>
              <a:pPr/>
              <a:t>22</a:t>
            </a:fld>
            <a:endParaRPr lang="en-US"/>
          </a:p>
        </p:txBody>
      </p:sp>
      <p:sp>
        <p:nvSpPr>
          <p:cNvPr id="851970" name="Rectangle 2"/>
          <p:cNvSpPr>
            <a:spLocks noGrp="1" noRot="1" noChangeAspect="1" noChangeArrowheads="1" noTextEdit="1"/>
          </p:cNvSpPr>
          <p:nvPr>
            <p:ph type="sldImg"/>
          </p:nvPr>
        </p:nvSpPr>
        <p:spPr>
          <a:ln/>
        </p:spPr>
      </p:sp>
      <p:sp>
        <p:nvSpPr>
          <p:cNvPr id="85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J.A. Van Mieghem/Operations/Strategy</a:t>
            </a:r>
          </a:p>
        </p:txBody>
      </p:sp>
      <p:sp>
        <p:nvSpPr>
          <p:cNvPr id="5" name="Rectangle 7"/>
          <p:cNvSpPr>
            <a:spLocks noGrp="1" noChangeArrowheads="1"/>
          </p:cNvSpPr>
          <p:nvPr>
            <p:ph type="sldNum" sz="quarter" idx="5"/>
          </p:nvPr>
        </p:nvSpPr>
        <p:spPr>
          <a:ln/>
        </p:spPr>
        <p:txBody>
          <a:bodyPr/>
          <a:lstStyle/>
          <a:p>
            <a:fld id="{C352EFBE-52B5-4B72-9618-C66DAD89A79E}" type="slidenum">
              <a:rPr lang="en-US"/>
              <a:pPr/>
              <a:t>23</a:t>
            </a:fld>
            <a:endParaRPr lang="en-US"/>
          </a:p>
        </p:txBody>
      </p:sp>
      <p:sp>
        <p:nvSpPr>
          <p:cNvPr id="852994" name="Rectangle 2"/>
          <p:cNvSpPr>
            <a:spLocks noGrp="1" noRot="1" noChangeAspect="1" noChangeArrowheads="1" noTextEdit="1"/>
          </p:cNvSpPr>
          <p:nvPr>
            <p:ph type="sldImg"/>
          </p:nvPr>
        </p:nvSpPr>
        <p:spPr>
          <a:ln/>
        </p:spPr>
      </p:sp>
      <p:sp>
        <p:nvSpPr>
          <p:cNvPr id="85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pPr/>
              <a:t>1/17/2013</a:t>
            </a:fld>
            <a:endParaRPr lang="en-US" sz="1000" dirty="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4"/>
            <a:ext cx="6698522" cy="5089349"/>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98584" indent="-198584"/>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198584" indent="-198584"/>
            <a:endParaRPr lang="en-US" dirty="0">
              <a:latin typeface="Times New Roman" charset="0"/>
              <a:ea typeface="ＭＳ Ｐゴシック" charset="0"/>
              <a:cs typeface="ＭＳ Ｐゴシック" charset="0"/>
            </a:endParaRPr>
          </a:p>
          <a:p>
            <a:pPr marL="198584" indent="-198584"/>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35164" lvl="1" indent="-198584">
              <a:buFontTx/>
              <a:buChar char="•"/>
            </a:pPr>
            <a:r>
              <a:rPr lang="en-US" dirty="0">
                <a:latin typeface="Times New Roman" charset="0"/>
                <a:ea typeface="ＭＳ Ｐゴシック" charset="0"/>
              </a:rPr>
              <a:t>Use the framework</a:t>
            </a:r>
          </a:p>
          <a:p>
            <a:pPr marL="635164" lvl="1" indent="-198584">
              <a:buFontTx/>
              <a:buChar char="•"/>
            </a:pPr>
            <a:r>
              <a:rPr lang="en-US" dirty="0">
                <a:latin typeface="Times New Roman" charset="0"/>
                <a:ea typeface="ＭＳ Ｐゴシック" charset="0"/>
              </a:rPr>
              <a:t>Evaluate qualitatively and financially</a:t>
            </a:r>
          </a:p>
          <a:p>
            <a:pPr marL="198584" indent="-198584"/>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35164" lvl="1" indent="-198584">
              <a:buFontTx/>
              <a:buChar char="•"/>
            </a:pPr>
            <a:r>
              <a:rPr lang="en-US" dirty="0">
                <a:latin typeface="Times New Roman" charset="0"/>
                <a:ea typeface="ＭＳ Ｐゴシック" charset="0"/>
              </a:rPr>
              <a:t>Understand the trade-offs among different drivers and of the operational system</a:t>
            </a:r>
          </a:p>
          <a:p>
            <a:pPr marL="635164" lvl="1" indent="-198584">
              <a:buFontTx/>
              <a:buChar char="•"/>
            </a:pPr>
            <a:r>
              <a:rPr lang="en-US" dirty="0">
                <a:latin typeface="Times New Roman" charset="0"/>
                <a:ea typeface="ＭＳ Ｐゴシック" charset="0"/>
              </a:rPr>
              <a:t>Tailor the operational system to the competitive strategy (= optimize)</a:t>
            </a:r>
          </a:p>
          <a:p>
            <a:pPr marL="635164" lvl="1" indent="-198584">
              <a:buFontTx/>
              <a:buChar char="•"/>
            </a:pPr>
            <a:endParaRPr lang="en-US" dirty="0">
              <a:latin typeface="Times New Roman" charset="0"/>
              <a:ea typeface="ＭＳ Ｐゴシック" charset="0"/>
            </a:endParaRPr>
          </a:p>
          <a:p>
            <a:pPr marL="198584" indent="-198584"/>
            <a:r>
              <a:rPr lang="en-US" dirty="0">
                <a:latin typeface="Times New Roman" charset="0"/>
                <a:ea typeface="ＭＳ Ｐゴシック" charset="0"/>
                <a:cs typeface="ＭＳ Ｐゴシック" charset="0"/>
              </a:rPr>
              <a:t>The course has three parts:</a:t>
            </a:r>
          </a:p>
          <a:p>
            <a:pPr marL="198584" indent="-198584"/>
            <a:r>
              <a:rPr lang="en-US" dirty="0">
                <a:latin typeface="Times New Roman" charset="0"/>
                <a:ea typeface="ＭＳ Ｐゴシック" charset="0"/>
                <a:cs typeface="ＭＳ Ｐゴシック" charset="0"/>
              </a:rPr>
              <a:t>Part I introduces the framework + evaluates whether operations makes CA sustainable.</a:t>
            </a:r>
          </a:p>
          <a:p>
            <a:pPr marL="198584" indent="-198584"/>
            <a:r>
              <a:rPr lang="en-US" dirty="0">
                <a:latin typeface="Times New Roman" charset="0"/>
                <a:ea typeface="ＭＳ Ｐゴシック" charset="0"/>
                <a:cs typeface="ＭＳ Ｐゴシック" charset="0"/>
              </a:rPr>
              <a:t>Parts II and III investigate each element in the framework in detail to:</a:t>
            </a:r>
          </a:p>
          <a:p>
            <a:pPr marL="635164" lvl="1" indent="-198584">
              <a:buFontTx/>
              <a:buAutoNum type="arabicPeriod"/>
            </a:pPr>
            <a:r>
              <a:rPr lang="en-US" dirty="0">
                <a:latin typeface="Times New Roman" charset="0"/>
                <a:ea typeface="ＭＳ Ｐゴシック" charset="0"/>
              </a:rPr>
              <a:t>establish its drivers and the trade-offs</a:t>
            </a:r>
          </a:p>
          <a:p>
            <a:pPr marL="635164" lvl="1" indent="-198584">
              <a:buFontTx/>
              <a:buAutoNum type="arabicPeriod"/>
            </a:pPr>
            <a:r>
              <a:rPr lang="en-US" dirty="0">
                <a:latin typeface="Times New Roman" charset="0"/>
                <a:ea typeface="ＭＳ Ｐゴシック" charset="0"/>
              </a:rPr>
              <a:t>Tailor and optimize the operations strategy</a:t>
            </a:r>
          </a:p>
          <a:p>
            <a:pPr marL="198584" indent="-198584"/>
            <a:r>
              <a:rPr lang="en-US" dirty="0">
                <a:latin typeface="Times New Roman" charset="0"/>
                <a:ea typeface="ＭＳ Ｐゴシック" charset="0"/>
                <a:cs typeface="ＭＳ Ｐゴシック" charset="0"/>
              </a:rPr>
              <a:t>Part II focuses on the assets while Part III focuses on the activities.</a:t>
            </a:r>
          </a:p>
          <a:p>
            <a:pPr marL="198584" indent="-198584"/>
            <a:endParaRPr lang="en-US" dirty="0">
              <a:latin typeface="Times New Roman" charset="0"/>
              <a:ea typeface="ＭＳ Ｐゴシック" charset="0"/>
              <a:cs typeface="ＭＳ Ｐゴシック" charset="0"/>
            </a:endParaRPr>
          </a:p>
          <a:p>
            <a:pPr marL="198584" indent="-198584"/>
            <a:endParaRPr lang="en-US" dirty="0">
              <a:latin typeface="Times New Roman" charset="0"/>
              <a:ea typeface="ＭＳ Ｐゴシック" charset="0"/>
              <a:cs typeface="ＭＳ Ｐゴシック" charset="0"/>
            </a:endParaRPr>
          </a:p>
          <a:p>
            <a:pPr marL="198584" indent="-198584">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J.A. Van Mieghem/Operations/Strategy</a:t>
            </a:r>
          </a:p>
        </p:txBody>
      </p:sp>
      <p:sp>
        <p:nvSpPr>
          <p:cNvPr id="5" name="Rectangle 7"/>
          <p:cNvSpPr>
            <a:spLocks noGrp="1" noChangeArrowheads="1"/>
          </p:cNvSpPr>
          <p:nvPr>
            <p:ph type="sldNum" sz="quarter" idx="5"/>
          </p:nvPr>
        </p:nvSpPr>
        <p:spPr>
          <a:ln/>
        </p:spPr>
        <p:txBody>
          <a:bodyPr/>
          <a:lstStyle/>
          <a:p>
            <a:fld id="{F4316A27-49D5-455D-B173-94AAECC14AB0}" type="slidenum">
              <a:rPr lang="en-US"/>
              <a:pPr/>
              <a:t>24</a:t>
            </a:fld>
            <a:endParaRPr lang="en-US"/>
          </a:p>
        </p:txBody>
      </p:sp>
      <p:sp>
        <p:nvSpPr>
          <p:cNvPr id="854018" name="Rectangle 2"/>
          <p:cNvSpPr>
            <a:spLocks noGrp="1" noRot="1" noChangeAspect="1" noChangeArrowheads="1" noTextEdit="1"/>
          </p:cNvSpPr>
          <p:nvPr>
            <p:ph type="sldImg"/>
          </p:nvPr>
        </p:nvSpPr>
        <p:spPr>
          <a:ln/>
        </p:spPr>
      </p:sp>
      <p:sp>
        <p:nvSpPr>
          <p:cNvPr id="854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J.A. Van Mieghem/Operations/Strategy</a:t>
            </a:r>
          </a:p>
        </p:txBody>
      </p:sp>
      <p:sp>
        <p:nvSpPr>
          <p:cNvPr id="5" name="Rectangle 7"/>
          <p:cNvSpPr>
            <a:spLocks noGrp="1" noChangeArrowheads="1"/>
          </p:cNvSpPr>
          <p:nvPr>
            <p:ph type="sldNum" sz="quarter" idx="5"/>
          </p:nvPr>
        </p:nvSpPr>
        <p:spPr>
          <a:ln/>
        </p:spPr>
        <p:txBody>
          <a:bodyPr/>
          <a:lstStyle/>
          <a:p>
            <a:fld id="{09096E7A-43D8-491E-A959-A621CC295B59}" type="slidenum">
              <a:rPr lang="en-US"/>
              <a:pPr/>
              <a:t>25</a:t>
            </a:fld>
            <a:endParaRPr lang="en-US"/>
          </a:p>
        </p:txBody>
      </p:sp>
      <p:sp>
        <p:nvSpPr>
          <p:cNvPr id="855042" name="Rectangle 2"/>
          <p:cNvSpPr>
            <a:spLocks noGrp="1" noRot="1" noChangeAspect="1" noChangeArrowheads="1" noTextEdit="1"/>
          </p:cNvSpPr>
          <p:nvPr>
            <p:ph type="sldImg"/>
          </p:nvPr>
        </p:nvSpPr>
        <p:spPr>
          <a:ln/>
        </p:spPr>
      </p:sp>
      <p:sp>
        <p:nvSpPr>
          <p:cNvPr id="855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J.A. Van Mieghem/Operations/Strategy</a:t>
            </a:r>
          </a:p>
        </p:txBody>
      </p:sp>
      <p:sp>
        <p:nvSpPr>
          <p:cNvPr id="5" name="Rectangle 7"/>
          <p:cNvSpPr>
            <a:spLocks noGrp="1" noChangeArrowheads="1"/>
          </p:cNvSpPr>
          <p:nvPr>
            <p:ph type="sldNum" sz="quarter" idx="5"/>
          </p:nvPr>
        </p:nvSpPr>
        <p:spPr>
          <a:ln/>
        </p:spPr>
        <p:txBody>
          <a:bodyPr/>
          <a:lstStyle/>
          <a:p>
            <a:fld id="{4C0A33B4-BEE0-479A-A8F7-5F755FA76F1F}" type="slidenum">
              <a:rPr lang="en-US"/>
              <a:pPr/>
              <a:t>26</a:t>
            </a:fld>
            <a:endParaRPr lang="en-US"/>
          </a:p>
        </p:txBody>
      </p:sp>
      <p:sp>
        <p:nvSpPr>
          <p:cNvPr id="856066" name="Rectangle 2"/>
          <p:cNvSpPr>
            <a:spLocks noGrp="1" noRot="1" noChangeAspect="1" noChangeArrowheads="1" noTextEdit="1"/>
          </p:cNvSpPr>
          <p:nvPr>
            <p:ph type="sldImg"/>
          </p:nvPr>
        </p:nvSpPr>
        <p:spPr>
          <a:ln/>
        </p:spPr>
      </p:sp>
      <p:sp>
        <p:nvSpPr>
          <p:cNvPr id="85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21555"/>
            <a:fld id="{46997449-5E06-4DC4-A39B-F863A49CF2C0}" type="datetime1">
              <a:rPr lang="en-US" smtClean="0"/>
              <a:pPr defTabSz="921555"/>
              <a:t>1/17/2013</a:t>
            </a:fld>
            <a:endParaRPr lang="en-US" dirty="0" smtClean="0"/>
          </a:p>
        </p:txBody>
      </p:sp>
      <p:sp>
        <p:nvSpPr>
          <p:cNvPr id="95236" name="Rectangle 6"/>
          <p:cNvSpPr>
            <a:spLocks noGrp="1" noChangeArrowheads="1"/>
          </p:cNvSpPr>
          <p:nvPr>
            <p:ph type="ftr" sz="quarter" idx="4"/>
          </p:nvPr>
        </p:nvSpPr>
        <p:spPr>
          <a:noFill/>
        </p:spPr>
        <p:txBody>
          <a:bodyPr/>
          <a:lstStyle/>
          <a:p>
            <a:pPr defTabSz="921555"/>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28572" indent="-228572">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28572" indent="-228572">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endParaRPr lang="en-US" b="1" dirty="0" smtClean="0"/>
          </a:p>
          <a:p>
            <a:endParaRPr lang="en-US" dirty="0" smtClean="0"/>
          </a:p>
          <a:p>
            <a:endParaRPr lang="en-US" dirty="0" smtClean="0"/>
          </a:p>
          <a:p>
            <a:r>
              <a:rPr lang="en-US" dirty="0" smtClean="0"/>
              <a:t>Do groups presentations after the financial ratios.</a:t>
            </a:r>
          </a:p>
          <a:p>
            <a:r>
              <a:rPr lang="en-US" dirty="0" smtClean="0"/>
              <a:t>Then after groups, go through these slides as summary and “how to put it all together: analysis &gt; drivers &gt; financial impact &gt; action plan”</a:t>
            </a:r>
          </a:p>
          <a:p>
            <a:r>
              <a:rPr lang="en-US" dirty="0" smtClean="0"/>
              <a:t>- We start with traditional</a:t>
            </a:r>
            <a:r>
              <a:rPr lang="en-US" baseline="0" dirty="0" smtClean="0"/>
              <a:t> valuation metric (ROIC) and then deepen the tree using </a:t>
            </a:r>
            <a:r>
              <a:rPr lang="en-US" dirty="0" smtClean="0"/>
              <a:t>cost–to–serve to distill</a:t>
            </a:r>
            <a:r>
              <a:rPr lang="en-US" baseline="0" dirty="0" smtClean="0"/>
              <a:t> drivers</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ln/>
        </p:spPr>
        <p:txBody>
          <a:bodyPr/>
          <a:lstStyle/>
          <a:p>
            <a:pPr>
              <a:defRPr/>
            </a:pPr>
            <a:r>
              <a:rPr lang="en-US" dirty="0" smtClean="0"/>
              <a:t>Recall the framework.  For Peapod, they have built a specific operating system:</a:t>
            </a:r>
          </a:p>
          <a:p>
            <a:pPr>
              <a:buFontTx/>
              <a:buChar char="-"/>
              <a:defRPr/>
            </a:pPr>
            <a:r>
              <a:rPr lang="en-US" dirty="0" smtClean="0"/>
              <a:t>What are their competencies</a:t>
            </a:r>
          </a:p>
          <a:p>
            <a:pPr>
              <a:buFontTx/>
              <a:buChar char="-"/>
              <a:defRPr/>
            </a:pPr>
            <a:r>
              <a:rPr lang="en-US" dirty="0" smtClean="0"/>
              <a:t>What about A and P</a:t>
            </a:r>
          </a:p>
          <a:p>
            <a:pPr>
              <a:buFontTx/>
              <a:buChar char="-"/>
              <a:defRPr/>
            </a:pPr>
            <a:r>
              <a:rPr lang="en-US" dirty="0" smtClean="0"/>
              <a:t>The question of the case is really to evaluate V.</a:t>
            </a:r>
          </a:p>
          <a:p>
            <a:pPr>
              <a:defRPr/>
            </a:pPr>
            <a:endParaRPr lang="en-US" dirty="0" smtClean="0"/>
          </a:p>
          <a:p>
            <a:pPr>
              <a:defRPr/>
            </a:pPr>
            <a:endParaRPr lang="en-US" dirty="0" smtClean="0"/>
          </a:p>
          <a:p>
            <a:pPr>
              <a:defRPr/>
            </a:pPr>
            <a:endParaRPr lang="en-US" dirty="0" smtClean="0"/>
          </a:p>
          <a:p>
            <a:pPr marL="225841" indent="-225841">
              <a:lnSpc>
                <a:spcPct val="90000"/>
              </a:lnSpc>
              <a:defRPr/>
            </a:pPr>
            <a:r>
              <a:rPr lang="en-US" sz="900" dirty="0" smtClean="0"/>
              <a:t>To put things in perspective, think about comp </a:t>
            </a:r>
            <a:r>
              <a:rPr lang="en-US" sz="900" dirty="0" err="1" smtClean="0"/>
              <a:t>strat</a:t>
            </a:r>
            <a:r>
              <a:rPr lang="en-US" sz="900" dirty="0" smtClean="0"/>
              <a:t> for Peapod?</a:t>
            </a:r>
          </a:p>
          <a:p>
            <a:pPr marL="225841" indent="-225841">
              <a:lnSpc>
                <a:spcPct val="90000"/>
              </a:lnSpc>
              <a:defRPr/>
            </a:pPr>
            <a:endParaRPr lang="en-US" sz="900" dirty="0" smtClean="0"/>
          </a:p>
          <a:p>
            <a:pPr marL="225841" indent="-225841">
              <a:lnSpc>
                <a:spcPct val="90000"/>
              </a:lnSpc>
              <a:defRPr/>
            </a:pPr>
            <a:r>
              <a:rPr lang="en-US" sz="900" dirty="0" smtClean="0"/>
              <a:t>Goal: yes, become profitable!</a:t>
            </a:r>
          </a:p>
          <a:p>
            <a:pPr marL="225841" indent="-225841">
              <a:lnSpc>
                <a:spcPct val="90000"/>
              </a:lnSpc>
              <a:defRPr/>
            </a:pPr>
            <a:r>
              <a:rPr lang="en-US" sz="900" dirty="0" smtClean="0"/>
              <a:t>Financial: use both levers to the extent possible. We will be conservative and focus on productivity growth (assuming roughly constant sales).</a:t>
            </a:r>
          </a:p>
          <a:p>
            <a:pPr marL="225841" indent="-225841">
              <a:lnSpc>
                <a:spcPct val="90000"/>
              </a:lnSpc>
              <a:defRPr/>
            </a:pPr>
            <a:r>
              <a:rPr lang="en-US" sz="900" dirty="0" smtClean="0"/>
              <a:t>Value prop: convenience, convenience, convenience. This means: being on time with good quality (while keeping price and selection reasonable; there is strong competition here!)</a:t>
            </a:r>
          </a:p>
          <a:p>
            <a:pPr marL="225841" indent="-225841">
              <a:lnSpc>
                <a:spcPct val="90000"/>
              </a:lnSpc>
              <a:defRPr/>
            </a:pPr>
            <a:r>
              <a:rPr lang="en-US" sz="900" dirty="0" smtClean="0"/>
              <a:t>Competencies: deliver </a:t>
            </a:r>
            <a:r>
              <a:rPr lang="en-US" sz="900" b="1" dirty="0" smtClean="0">
                <a:solidFill>
                  <a:srgbClr val="FF0000"/>
                </a:solidFill>
              </a:rPr>
              <a:t>mass customization</a:t>
            </a:r>
            <a:r>
              <a:rPr lang="en-US" sz="900" dirty="0" smtClean="0"/>
              <a:t> (or high selection and delivery service at good cost efficiency</a:t>
            </a:r>
          </a:p>
          <a:p>
            <a:pPr marL="225841" indent="-225841">
              <a:lnSpc>
                <a:spcPct val="90000"/>
              </a:lnSpc>
              <a:defRPr/>
            </a:pPr>
            <a:endParaRPr lang="en-US" sz="900" dirty="0" smtClean="0"/>
          </a:p>
          <a:p>
            <a:pPr marL="225841" indent="-225841">
              <a:lnSpc>
                <a:spcPct val="90000"/>
              </a:lnSpc>
              <a:defRPr/>
            </a:pPr>
            <a:r>
              <a:rPr lang="en-US" sz="900" dirty="0" smtClean="0"/>
              <a:t>Process view: focus on </a:t>
            </a:r>
            <a:r>
              <a:rPr lang="en-US" sz="900" b="1" dirty="0" smtClean="0"/>
              <a:t>technology </a:t>
            </a:r>
            <a:r>
              <a:rPr lang="en-US" sz="900" dirty="0" smtClean="0"/>
              <a:t>to deliver mass customization, with links to asset types needed and demand mgt (which really becomes our topic next week). Specific questions we want to address:</a:t>
            </a:r>
          </a:p>
          <a:p>
            <a:pPr marL="225841" indent="-225841">
              <a:lnSpc>
                <a:spcPct val="90000"/>
              </a:lnSpc>
              <a:buFontTx/>
              <a:buAutoNum type="arabicPeriod"/>
              <a:defRPr/>
            </a:pPr>
            <a:r>
              <a:rPr lang="en-US" sz="900" b="1" dirty="0" smtClean="0"/>
              <a:t>How product, process, transportation, and coordination &amp; IT technology work together to deliver MC</a:t>
            </a:r>
          </a:p>
          <a:p>
            <a:pPr marL="225841" indent="-225841">
              <a:lnSpc>
                <a:spcPct val="90000"/>
              </a:lnSpc>
              <a:buFontTx/>
              <a:buAutoNum type="arabicPeriod"/>
              <a:defRPr/>
            </a:pPr>
            <a:r>
              <a:rPr lang="en-US" sz="900" dirty="0" smtClean="0"/>
              <a:t>Interaction between demand chain and supply chain, with link to Price and Service customization (intro to Rev Mgt for next week)</a:t>
            </a:r>
          </a:p>
          <a:p>
            <a:pPr marL="225841" indent="-225841">
              <a:lnSpc>
                <a:spcPct val="90000"/>
              </a:lnSpc>
              <a:buFontTx/>
              <a:buAutoNum type="arabicPeriod"/>
              <a:defRPr/>
            </a:pPr>
            <a:r>
              <a:rPr lang="en-US" sz="900" dirty="0" smtClean="0"/>
              <a:t>Resource types needed to deliver (flexible assets) + possible SC network fulfillment strategies (DC, in-store pick, fast-pick)</a:t>
            </a:r>
          </a:p>
          <a:p>
            <a:pPr marL="679041" lvl="1" indent="-225841">
              <a:lnSpc>
                <a:spcPct val="90000"/>
              </a:lnSpc>
              <a:buFontTx/>
              <a:buChar char="•"/>
              <a:defRPr/>
            </a:pPr>
            <a:r>
              <a:rPr lang="en-US" sz="900" dirty="0" smtClean="0"/>
              <a:t>Connection to more liquid assets and inventory: Can point out that turns at Peapod are about 40 vs. 18-19 at typical supermarket.  Reason: </a:t>
            </a:r>
            <a:r>
              <a:rPr lang="en-US" sz="900" dirty="0" err="1" smtClean="0"/>
              <a:t>Andronicos</a:t>
            </a:r>
            <a:r>
              <a:rPr lang="en-US" sz="900" dirty="0" smtClean="0"/>
              <a:t>’ story later &amp; fast information and replenishment.</a:t>
            </a:r>
          </a:p>
          <a:p>
            <a:pPr marL="225841" indent="-225841">
              <a:lnSpc>
                <a:spcPct val="90000"/>
              </a:lnSpc>
              <a:defRPr/>
            </a:pPr>
            <a:endParaRPr lang="en-US" sz="900" dirty="0" smtClean="0"/>
          </a:p>
          <a:p>
            <a:pPr>
              <a:defRPr/>
            </a:pPr>
            <a:endParaRPr lang="en-US" dirty="0" smtClean="0"/>
          </a:p>
        </p:txBody>
      </p:sp>
      <p:sp>
        <p:nvSpPr>
          <p:cNvPr id="96260" name="Header Placeholder 3"/>
          <p:cNvSpPr>
            <a:spLocks noGrp="1"/>
          </p:cNvSpPr>
          <p:nvPr>
            <p:ph type="hdr" sz="quarter"/>
          </p:nvPr>
        </p:nvSpPr>
        <p:spPr>
          <a:noFill/>
        </p:spPr>
        <p:txBody>
          <a:bodyPr/>
          <a:lstStyle/>
          <a:p>
            <a:pPr defTabSz="921555"/>
            <a:r>
              <a:rPr lang="en-US" dirty="0" smtClean="0">
                <a:solidFill>
                  <a:srgbClr val="000000"/>
                </a:solidFill>
              </a:rPr>
              <a:t>Operations Strategy Week #1: Concept &amp; Framework</a:t>
            </a:r>
          </a:p>
        </p:txBody>
      </p:sp>
      <p:sp>
        <p:nvSpPr>
          <p:cNvPr id="96261" name="Date Placeholder 4"/>
          <p:cNvSpPr>
            <a:spLocks noGrp="1"/>
          </p:cNvSpPr>
          <p:nvPr>
            <p:ph type="dt" sz="quarter" idx="1"/>
          </p:nvPr>
        </p:nvSpPr>
        <p:spPr>
          <a:noFill/>
        </p:spPr>
        <p:txBody>
          <a:bodyPr/>
          <a:lstStyle/>
          <a:p>
            <a:pPr defTabSz="921555"/>
            <a:fld id="{2C96A797-56B2-4860-A0C6-B7C800814A45}" type="datetime1">
              <a:rPr lang="en-US" smtClean="0">
                <a:solidFill>
                  <a:srgbClr val="000000"/>
                </a:solidFill>
              </a:rPr>
              <a:pPr defTabSz="921555"/>
              <a:t>1/17/2013</a:t>
            </a:fld>
            <a:endParaRPr lang="en-US" dirty="0" smtClean="0">
              <a:solidFill>
                <a:srgbClr val="000000"/>
              </a:solidFill>
            </a:endParaRPr>
          </a:p>
        </p:txBody>
      </p:sp>
      <p:sp>
        <p:nvSpPr>
          <p:cNvPr id="96262" name="Footer Placeholder 5"/>
          <p:cNvSpPr>
            <a:spLocks noGrp="1"/>
          </p:cNvSpPr>
          <p:nvPr>
            <p:ph type="ftr" sz="quarter" idx="4"/>
          </p:nvPr>
        </p:nvSpPr>
        <p:spPr>
          <a:noFill/>
        </p:spPr>
        <p:txBody>
          <a:bodyPr/>
          <a:lstStyle/>
          <a:p>
            <a:pPr defTabSz="921555"/>
            <a:r>
              <a:rPr lang="en-US" dirty="0" smtClean="0">
                <a:solidFill>
                  <a:srgbClr val="000000"/>
                </a:solidFill>
              </a:rPr>
              <a:t>© Van Mieghem</a:t>
            </a:r>
          </a:p>
        </p:txBody>
      </p:sp>
      <p:sp>
        <p:nvSpPr>
          <p:cNvPr id="96263" name="Slide Number Placeholder 6"/>
          <p:cNvSpPr>
            <a:spLocks noGrp="1"/>
          </p:cNvSpPr>
          <p:nvPr>
            <p:ph type="sldNum" sz="quarter" idx="5"/>
          </p:nvPr>
        </p:nvSpPr>
        <p:spPr>
          <a:noFill/>
        </p:spPr>
        <p:txBody>
          <a:bodyPr/>
          <a:lstStyle/>
          <a:p>
            <a:pPr defTabSz="921555"/>
            <a:fld id="{67177B31-06AE-425F-8E64-23ED38C35699}" type="slidenum">
              <a:rPr lang="en-US" smtClean="0">
                <a:solidFill>
                  <a:srgbClr val="000000"/>
                </a:solidFill>
              </a:rPr>
              <a:pPr defTabSz="921555"/>
              <a:t>30</a:t>
            </a:fld>
            <a:endParaRPr lang="en-US" dirty="0" smtClean="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21555"/>
            <a:fld id="{665A39FD-2729-4A75-AA4F-E551E61CB25F}" type="datetime1">
              <a:rPr lang="en-US" smtClean="0"/>
              <a:pPr defTabSz="921555"/>
              <a:t>1/17/2013</a:t>
            </a:fld>
            <a:endParaRPr lang="en-US" dirty="0" smtClean="0"/>
          </a:p>
        </p:txBody>
      </p:sp>
      <p:sp>
        <p:nvSpPr>
          <p:cNvPr id="97284" name="Rectangle 6"/>
          <p:cNvSpPr>
            <a:spLocks noGrp="1" noChangeArrowheads="1"/>
          </p:cNvSpPr>
          <p:nvPr>
            <p:ph type="ftr" sz="quarter" idx="4"/>
          </p:nvPr>
        </p:nvSpPr>
        <p:spPr>
          <a:noFill/>
        </p:spPr>
        <p:txBody>
          <a:bodyPr/>
          <a:lstStyle/>
          <a:p>
            <a:pPr defTabSz="921555"/>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25841" indent="-225841">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25841" indent="-225841">
              <a:lnSpc>
                <a:spcPct val="80000"/>
              </a:lnSpc>
              <a:defRPr/>
            </a:pPr>
            <a:endParaRPr lang="en-US" dirty="0" smtClean="0"/>
          </a:p>
          <a:p>
            <a:pPr marL="225841" indent="-225841">
              <a:lnSpc>
                <a:spcPct val="80000"/>
              </a:lnSpc>
              <a:defRPr/>
            </a:pPr>
            <a:r>
              <a:rPr lang="en-US" dirty="0" smtClean="0"/>
              <a:t>Servitude:</a:t>
            </a:r>
          </a:p>
          <a:p>
            <a:pPr marL="225841" indent="-225841">
              <a:lnSpc>
                <a:spcPct val="80000"/>
              </a:lnSpc>
              <a:buFontTx/>
              <a:buChar char="•"/>
              <a:defRPr/>
            </a:pPr>
            <a:r>
              <a:rPr lang="en-US" dirty="0" smtClean="0"/>
              <a:t>Emphasizes responsiveness, customization and empathy using skilled and experienced professionals: the butler of yore.</a:t>
            </a:r>
          </a:p>
          <a:p>
            <a:pPr marL="225841" indent="-225841">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25841" indent="-225841">
              <a:lnSpc>
                <a:spcPct val="80000"/>
              </a:lnSpc>
              <a:defRPr/>
            </a:pPr>
            <a:endParaRPr lang="en-US" dirty="0" smtClean="0"/>
          </a:p>
          <a:p>
            <a:pPr marL="225841" indent="-225841">
              <a:lnSpc>
                <a:spcPct val="80000"/>
              </a:lnSpc>
              <a:defRPr/>
            </a:pPr>
            <a:r>
              <a:rPr lang="en-US" dirty="0" smtClean="0"/>
              <a:t>Factory:</a:t>
            </a:r>
          </a:p>
          <a:p>
            <a:pPr marL="225841" indent="-225841">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25841" indent="-225841">
              <a:lnSpc>
                <a:spcPct val="80000"/>
              </a:lnSpc>
              <a:buFontTx/>
              <a:buChar char="•"/>
              <a:defRPr/>
            </a:pPr>
            <a:endParaRPr lang="en-US" dirty="0" smtClean="0"/>
          </a:p>
          <a:p>
            <a:pPr marL="225841" indent="-225841">
              <a:lnSpc>
                <a:spcPct val="80000"/>
              </a:lnSpc>
              <a:defRPr/>
            </a:pPr>
            <a:r>
              <a:rPr lang="en-US" dirty="0" smtClean="0"/>
              <a:t>Industrial intimacy:</a:t>
            </a:r>
          </a:p>
          <a:p>
            <a:pPr marL="225841" indent="-225841">
              <a:lnSpc>
                <a:spcPct val="80000"/>
              </a:lnSpc>
              <a:buFontTx/>
              <a:buChar char="•"/>
              <a:defRPr/>
            </a:pPr>
            <a:r>
              <a:rPr lang="en-US" dirty="0" smtClean="0"/>
              <a:t>Is focused to provide customized, high-value service at an industrial scale</a:t>
            </a:r>
          </a:p>
          <a:p>
            <a:pPr marL="225841" indent="-225841">
              <a:lnSpc>
                <a:spcPct val="80000"/>
              </a:lnSpc>
              <a:defRPr/>
            </a:pPr>
            <a:r>
              <a:rPr lang="en-US" dirty="0" smtClean="0"/>
              <a:t>it derives from:</a:t>
            </a:r>
          </a:p>
          <a:p>
            <a:pPr marL="225841" indent="-225841">
              <a:lnSpc>
                <a:spcPct val="80000"/>
              </a:lnSpc>
              <a:buFontTx/>
              <a:buChar char="•"/>
              <a:defRPr/>
            </a:pPr>
            <a:r>
              <a:rPr lang="en-US" dirty="0" smtClean="0"/>
              <a:t>Having systems for capturing and deploying customer knowledge (CRM) together</a:t>
            </a:r>
          </a:p>
          <a:p>
            <a:pPr marL="225841" indent="-225841">
              <a:lnSpc>
                <a:spcPct val="80000"/>
              </a:lnSpc>
              <a:buFontTx/>
              <a:buChar char="•"/>
              <a:defRPr/>
            </a:pPr>
            <a:r>
              <a:rPr lang="en-US" dirty="0" smtClean="0"/>
              <a:t>With carefully engineered delivery processes and new organizational designs</a:t>
            </a:r>
          </a:p>
          <a:p>
            <a:pPr marL="225841" indent="-225841">
              <a:lnSpc>
                <a:spcPct val="80000"/>
              </a:lnSpc>
              <a:defRPr/>
            </a:pPr>
            <a:endParaRPr lang="en-US" dirty="0" smtClean="0"/>
          </a:p>
          <a:p>
            <a:pPr marL="225841" indent="-225841">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25841" indent="-225841">
              <a:lnSpc>
                <a:spcPct val="80000"/>
              </a:lnSpc>
              <a:defRPr/>
            </a:pPr>
            <a:r>
              <a:rPr lang="en-US" dirty="0" smtClean="0"/>
              <a:t>Examples:</a:t>
            </a:r>
          </a:p>
          <a:p>
            <a:pPr marL="225841" indent="-225841">
              <a:lnSpc>
                <a:spcPct val="80000"/>
              </a:lnSpc>
              <a:buFontTx/>
              <a:buChar char="-"/>
              <a:defRPr/>
            </a:pPr>
            <a:r>
              <a:rPr lang="en-US" dirty="0" smtClean="0">
                <a:solidFill>
                  <a:srgbClr val="FF0000"/>
                </a:solidFill>
              </a:rPr>
              <a:t>Peapod</a:t>
            </a:r>
          </a:p>
          <a:p>
            <a:pPr marL="225841" indent="-225841">
              <a:lnSpc>
                <a:spcPct val="80000"/>
              </a:lnSpc>
              <a:buFontTx/>
              <a:buChar char="-"/>
              <a:defRPr/>
            </a:pPr>
            <a:r>
              <a:rPr lang="en-US" dirty="0" smtClean="0">
                <a:solidFill>
                  <a:srgbClr val="FF0000"/>
                </a:solidFill>
              </a:rPr>
              <a:t>Ritz-Carlton’s IT system</a:t>
            </a:r>
            <a:r>
              <a:rPr lang="en-US" dirty="0" smtClean="0"/>
              <a:t> </a:t>
            </a:r>
          </a:p>
          <a:p>
            <a:pPr marL="225841" indent="-225841">
              <a:lnSpc>
                <a:spcPct val="80000"/>
              </a:lnSpc>
              <a:defRPr/>
            </a:pPr>
            <a:r>
              <a:rPr lang="en-US" dirty="0" smtClean="0"/>
              <a:t>How do it?</a:t>
            </a:r>
          </a:p>
          <a:p>
            <a:pPr marL="225841" indent="-225841">
              <a:lnSpc>
                <a:spcPct val="80000"/>
              </a:lnSpc>
              <a:buFontTx/>
              <a:buAutoNum type="arabicPeriod"/>
              <a:defRPr/>
            </a:pPr>
            <a:r>
              <a:rPr lang="en-US" dirty="0" smtClean="0"/>
              <a:t>Know your customer and, using IT, build it into the service-delivery system. (CRM integrated in operational system)</a:t>
            </a:r>
          </a:p>
          <a:p>
            <a:pPr marL="225841" indent="-225841">
              <a:lnSpc>
                <a:spcPct val="80000"/>
              </a:lnSpc>
              <a:buFontTx/>
              <a:buAutoNum type="arabicPeriod"/>
              <a:defRPr/>
            </a:pPr>
            <a:r>
              <a:rPr lang="en-US" dirty="0" smtClean="0"/>
              <a:t>Engineer competency into the system</a:t>
            </a:r>
          </a:p>
          <a:p>
            <a:pPr marL="225841" indent="-225841">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25841" indent="-225841">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25841" indent="-225841">
              <a:lnSpc>
                <a:spcPct val="80000"/>
              </a:lnSpc>
              <a:defRPr/>
            </a:pPr>
            <a:r>
              <a:rPr lang="en-US" dirty="0" smtClean="0"/>
              <a:t>The result: it is remarkable how illusory this relationship is!  No single person in the organization has anything approaching a full understanding of any given customer!</a:t>
            </a:r>
          </a:p>
          <a:p>
            <a:pPr marL="225841" indent="-225841">
              <a:lnSpc>
                <a:spcPct val="80000"/>
              </a:lnSpc>
              <a:defRPr/>
            </a:pPr>
            <a:endParaRPr lang="en-US" dirty="0" smtClean="0"/>
          </a:p>
          <a:p>
            <a:pPr marL="225841" indent="-225841">
              <a:lnSpc>
                <a:spcPct val="80000"/>
              </a:lnSpc>
              <a:defRPr/>
            </a:pPr>
            <a:r>
              <a:rPr lang="en-US" dirty="0" smtClean="0"/>
              <a:t>DANGERS: respect customer privacy and don’t brazenly cross-sell!</a:t>
            </a:r>
          </a:p>
          <a:p>
            <a:pPr marL="225841" indent="-225841">
              <a:lnSpc>
                <a:spcPct val="80000"/>
              </a:lnSpc>
              <a:defRPr/>
            </a:pPr>
            <a:endParaRPr lang="en-US" dirty="0" smtClean="0"/>
          </a:p>
          <a:p>
            <a:pPr marL="225841" indent="-225841">
              <a:lnSpc>
                <a:spcPct val="80000"/>
              </a:lnSpc>
              <a:defRPr/>
            </a:pPr>
            <a:r>
              <a:rPr lang="en-US" dirty="0" smtClean="0"/>
              <a:t>Notice: also an example of service inventory and choice!</a:t>
            </a:r>
          </a:p>
          <a:p>
            <a:pPr marL="225841" indent="-225841">
              <a:lnSpc>
                <a:spcPct val="80000"/>
              </a:lnSpc>
              <a:defRPr/>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21555"/>
            <a:fld id="{C4637381-7DF6-4859-B274-D9DAA9CD0609}" type="datetime1">
              <a:rPr lang="en-US" smtClean="0"/>
              <a:pPr defTabSz="921555"/>
              <a:t>1/17/2013</a:t>
            </a:fld>
            <a:endParaRPr lang="en-US" dirty="0" smtClean="0"/>
          </a:p>
        </p:txBody>
      </p:sp>
      <p:sp>
        <p:nvSpPr>
          <p:cNvPr id="99332" name="Rectangle 6"/>
          <p:cNvSpPr>
            <a:spLocks noGrp="1" noChangeArrowheads="1"/>
          </p:cNvSpPr>
          <p:nvPr>
            <p:ph type="ftr" sz="quarter" idx="4"/>
          </p:nvPr>
        </p:nvSpPr>
        <p:spPr>
          <a:noFill/>
        </p:spPr>
        <p:txBody>
          <a:bodyPr/>
          <a:lstStyle/>
          <a:p>
            <a:pPr defTabSz="921555"/>
            <a:r>
              <a:rPr lang="en-US" dirty="0" smtClean="0"/>
              <a:t>© Van Mieghem</a:t>
            </a:r>
          </a:p>
        </p:txBody>
      </p:sp>
      <p:sp>
        <p:nvSpPr>
          <p:cNvPr id="99333" name="Rectangle 2"/>
          <p:cNvSpPr>
            <a:spLocks noGrp="1" noRot="1" noChangeAspect="1" noChangeArrowheads="1" noTextEdit="1"/>
          </p:cNvSpPr>
          <p:nvPr>
            <p:ph type="sldImg"/>
          </p:nvPr>
        </p:nvSpPr>
        <p:spPr>
          <a:xfrm>
            <a:off x="250825" y="319088"/>
            <a:ext cx="4649788" cy="3486150"/>
          </a:xfrm>
          <a:solidFill>
            <a:srgbClr val="FFFFFF"/>
          </a:solidFill>
          <a:ln/>
        </p:spPr>
      </p:sp>
      <p:sp>
        <p:nvSpPr>
          <p:cNvPr id="61446" name="Rectangle 3"/>
          <p:cNvSpPr>
            <a:spLocks noGrp="1" noChangeArrowheads="1"/>
          </p:cNvSpPr>
          <p:nvPr>
            <p:ph type="body" idx="1"/>
          </p:nvPr>
        </p:nvSpPr>
        <p:spPr>
          <a:solidFill>
            <a:srgbClr val="FFFFFF"/>
          </a:solidFill>
          <a:ln/>
        </p:spPr>
        <p:txBody>
          <a:bodyPr lIns="92258" tIns="46129" rIns="92258" bIns="46129"/>
          <a:lstStyle/>
          <a:p>
            <a:pPr marL="187948" indent="-187948">
              <a:defRPr/>
            </a:pPr>
            <a:r>
              <a:rPr lang="en-US" b="1" dirty="0" smtClean="0"/>
              <a:t>After the financial ratios</a:t>
            </a:r>
            <a:r>
              <a:rPr lang="en-US" dirty="0" smtClean="0"/>
              <a:t>, let’s dig deeper and look at the operations system.  Compare traditional to e-grocer and it is clear that:</a:t>
            </a:r>
          </a:p>
          <a:p>
            <a:pPr marL="218262" indent="-218262">
              <a:buFontTx/>
              <a:buAutoNum type="arabicPeriod"/>
              <a:defRPr/>
            </a:pPr>
            <a:r>
              <a:rPr lang="en-US" dirty="0" smtClean="0"/>
              <a:t>e-grocer is picking up more variable cost: expect higher cost to serve, but can we still do it profitably?</a:t>
            </a:r>
          </a:p>
          <a:p>
            <a:pPr marL="654788" lvl="1" indent="-218262">
              <a:buFontTx/>
              <a:buAutoNum type="arabicPeriod"/>
              <a:defRPr/>
            </a:pPr>
            <a:r>
              <a:rPr lang="en-US" dirty="0" smtClean="0"/>
              <a:t>There are three models to do that: see next slides.</a:t>
            </a:r>
          </a:p>
          <a:p>
            <a:pPr marL="218262" indent="-218262">
              <a:buFontTx/>
              <a:buAutoNum type="arabicPeriod"/>
              <a:defRPr/>
            </a:pPr>
            <a:r>
              <a:rPr lang="en-US" dirty="0" smtClean="0"/>
              <a:t>Should be saving in assets (retail operations): is this true?</a:t>
            </a:r>
            <a:endParaRPr lang="en-US" b="1" dirty="0" smtClean="0"/>
          </a:p>
          <a:p>
            <a:pPr marL="187948" indent="-187948">
              <a:defRPr/>
            </a:pPr>
            <a:endParaRPr lang="en-US" b="1" dirty="0" smtClean="0"/>
          </a:p>
          <a:p>
            <a:pPr marL="187948" indent="-187948">
              <a:defRPr/>
            </a:pPr>
            <a:r>
              <a:rPr lang="en-US" b="1" dirty="0" smtClean="0"/>
              <a:t>Concept: </a:t>
            </a:r>
            <a:r>
              <a:rPr lang="en-US" dirty="0" smtClean="0"/>
              <a:t>Cost to serve = the total process cost to serve a (average) customer.  It starts by mapping the process and costing out all activities involved.</a:t>
            </a:r>
          </a:p>
          <a:p>
            <a:pPr marL="187948" indent="-187948">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87948" indent="-187948">
              <a:defRPr/>
            </a:pPr>
            <a:endParaRPr lang="en-US" dirty="0" smtClean="0"/>
          </a:p>
          <a:p>
            <a:pPr marL="187948" indent="-187948">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18262" indent="-218262">
              <a:buFont typeface="+mj-lt"/>
              <a:buAutoNum type="arabicPeriod"/>
              <a:defRPr/>
            </a:pPr>
            <a:r>
              <a:rPr lang="en-US" dirty="0" smtClean="0"/>
              <a:t>many more SKUs—bags come in a few colors, but shoes come in several colors and many sizes (easily 30 or more variations of a single model!)</a:t>
            </a:r>
          </a:p>
          <a:p>
            <a:pPr marL="218262" indent="-218262">
              <a:buFont typeface="+mj-lt"/>
              <a:buAutoNum type="arabicPeriod"/>
              <a:defRPr/>
            </a:pPr>
            <a:r>
              <a:rPr lang="en-US" dirty="0" smtClean="0"/>
              <a:t>Inbound packaging: manufacturers ship shoes in bulk v. bags in individual boxes.</a:t>
            </a:r>
          </a:p>
          <a:p>
            <a:pPr marL="218262" indent="-218262">
              <a:buFont typeface="+mj-lt"/>
              <a:buAutoNum type="arabicPeriod"/>
              <a:defRPr/>
            </a:pPr>
            <a:r>
              <a:rPr lang="en-US" dirty="0" smtClean="0"/>
              <a:t>Shoes have short PLC and suffer from high return rates.</a:t>
            </a:r>
          </a:p>
          <a:p>
            <a:pPr marL="218262" indent="-218262">
              <a:defRPr/>
            </a:pPr>
            <a:endParaRPr lang="en-US" dirty="0" smtClean="0"/>
          </a:p>
          <a:p>
            <a:pPr marL="218262" indent="-218262">
              <a:defRPr/>
            </a:pPr>
            <a:r>
              <a:rPr lang="en-US" dirty="0" smtClean="0"/>
              <a:t>For supermarkets: the key difference with </a:t>
            </a:r>
            <a:r>
              <a:rPr lang="en-US" dirty="0" err="1" smtClean="0"/>
              <a:t>egrocer</a:t>
            </a:r>
            <a:r>
              <a:rPr lang="en-US" dirty="0" smtClean="0"/>
              <a:t> is: </a:t>
            </a:r>
          </a:p>
          <a:p>
            <a:pPr marL="187948" indent="-187948">
              <a:buFontTx/>
              <a:buChar char="•"/>
              <a:defRPr/>
            </a:pPr>
            <a:r>
              <a:rPr lang="en-US" dirty="0" smtClean="0"/>
              <a:t> no stores = key potential savings</a:t>
            </a:r>
          </a:p>
          <a:p>
            <a:pPr marL="187948" indent="-187948">
              <a:buFontTx/>
              <a:buChar char="•"/>
              <a:defRPr/>
            </a:pPr>
            <a:r>
              <a:rPr lang="en-US" dirty="0" smtClean="0"/>
              <a:t> but no more customer self service &gt; </a:t>
            </a:r>
            <a:r>
              <a:rPr lang="en-US" dirty="0" err="1" smtClean="0"/>
              <a:t>eGrocer</a:t>
            </a:r>
            <a:r>
              <a:rPr lang="en-US" dirty="0" smtClean="0"/>
              <a:t> assumes more cost (going back to the old days)</a:t>
            </a:r>
          </a:p>
          <a:p>
            <a:pPr marL="187948" indent="-187948">
              <a:buFontTx/>
              <a:buChar char="•"/>
              <a:defRPr/>
            </a:pPr>
            <a:endParaRPr lang="en-US" dirty="0" smtClean="0"/>
          </a:p>
          <a:p>
            <a:pPr marL="187948" indent="-187948">
              <a:defRPr/>
            </a:pPr>
            <a:r>
              <a:rPr lang="en-US" dirty="0" smtClean="0"/>
              <a:t>Another key difference is in:</a:t>
            </a:r>
          </a:p>
          <a:p>
            <a:pPr marL="187948" indent="-187948">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87948" indent="-187948">
              <a:buFontTx/>
              <a:buAutoNum type="arabicPeriod"/>
              <a:defRPr/>
            </a:pPr>
            <a:r>
              <a:rPr lang="en-US" dirty="0" smtClean="0"/>
              <a:t>Scope/density: traditional only delivers to 100 supermarkets in Chicago area v. to 10,000-100,000 residential homes!</a:t>
            </a:r>
          </a:p>
          <a:p>
            <a:pPr marL="187948" indent="-187948">
              <a:defRPr/>
            </a:pPr>
            <a:endParaRPr lang="en-US" dirty="0" smtClean="0"/>
          </a:p>
          <a:p>
            <a:pPr marL="187948" indent="-187948">
              <a:defRPr/>
            </a:pPr>
            <a:endParaRPr lang="en-US" dirty="0" smtClean="0"/>
          </a:p>
          <a:p>
            <a:pPr marL="187948" indent="-187948">
              <a:defRPr/>
            </a:pPr>
            <a:r>
              <a:rPr lang="en-US" dirty="0" smtClean="0"/>
              <a:t>Old:</a:t>
            </a:r>
          </a:p>
          <a:p>
            <a:pPr marL="187948" indent="-187948">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87948" indent="-187948">
              <a:defRPr/>
            </a:pPr>
            <a:endParaRPr lang="en-US" dirty="0" smtClean="0"/>
          </a:p>
          <a:p>
            <a:pPr marL="187948" indent="-187948">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21555"/>
            <a:fld id="{314EA516-4D9E-4053-A711-52EF6D2D26DB}" type="datetime1">
              <a:rPr lang="en-US" smtClean="0"/>
              <a:pPr defTabSz="921555"/>
              <a:t>1/17/2013</a:t>
            </a:fld>
            <a:endParaRPr lang="en-US" dirty="0" smtClean="0"/>
          </a:p>
        </p:txBody>
      </p:sp>
      <p:sp>
        <p:nvSpPr>
          <p:cNvPr id="1003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21555"/>
            <a:fld id="{999D83C6-54A8-4FF8-A067-968B5F5B2D2C}" type="datetime1">
              <a:rPr lang="en-US" smtClean="0"/>
              <a:pPr defTabSz="921555"/>
              <a:t>1/17/2013</a:t>
            </a:fld>
            <a:endParaRPr lang="en-US" dirty="0" smtClean="0"/>
          </a:p>
        </p:txBody>
      </p:sp>
      <p:sp>
        <p:nvSpPr>
          <p:cNvPr id="1013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600" dirty="0" smtClean="0">
                <a:latin typeface="Arial" pitchFamily="34" charset="0"/>
              </a:rPr>
              <a:t>Peapod’s CA warehouse is smaller than a regular grocery store and contains no remarkable material handling systems.  This picture was taken from the back of the warehouse looking forward.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Our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21555"/>
            <a:fld id="{DC4DE088-E7D1-4C2F-9A20-C0949F22099C}" type="datetime1">
              <a:rPr lang="en-US" smtClean="0"/>
              <a:pPr defTabSz="921555"/>
              <a:t>1/17/2013</a:t>
            </a:fld>
            <a:endParaRPr lang="en-US" dirty="0" smtClean="0"/>
          </a:p>
        </p:txBody>
      </p:sp>
      <p:sp>
        <p:nvSpPr>
          <p:cNvPr id="1044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21555"/>
            <a:fld id="{4F925E54-F4CE-4CAA-9A61-B97A15737955}" type="datetime1">
              <a:rPr lang="en-US" smtClean="0"/>
              <a:pPr defTabSz="921555"/>
              <a:t>1/17/2013</a:t>
            </a:fld>
            <a:endParaRPr lang="en-US" dirty="0" smtClean="0"/>
          </a:p>
        </p:txBody>
      </p:sp>
      <p:sp>
        <p:nvSpPr>
          <p:cNvPr id="1065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87948" indent="-187948"/>
            <a:r>
              <a:rPr lang="en-US" dirty="0" smtClean="0"/>
              <a:t>Bricks &amp; clicks = mixed strategy:</a:t>
            </a:r>
          </a:p>
          <a:p>
            <a:pPr marL="187948" indent="-187948">
              <a:buFontTx/>
              <a:buChar char="•"/>
            </a:pPr>
            <a:r>
              <a:rPr lang="en-US" dirty="0" smtClean="0"/>
              <a:t> low volume or transition markets: fast fulfillment centers (FFC)</a:t>
            </a:r>
          </a:p>
          <a:p>
            <a:pPr marL="187948" indent="-187948">
              <a:buFontTx/>
              <a:buChar char="•"/>
            </a:pPr>
            <a:r>
              <a:rPr lang="en-US" dirty="0" smtClean="0"/>
              <a:t> high volume: centralized DC</a:t>
            </a:r>
          </a:p>
          <a:p>
            <a:pPr marL="187948" indent="-187948">
              <a:buFontTx/>
              <a:buChar char="•"/>
            </a:pPr>
            <a:endParaRPr lang="en-US" dirty="0" smtClean="0"/>
          </a:p>
          <a:p>
            <a:pPr marL="187948" indent="-187948"/>
            <a:r>
              <a:rPr lang="en-US" dirty="0" smtClean="0"/>
              <a:t>The smart student will say: Could take hybrid further and allow customer to choose delivery or pickup. (</a:t>
            </a:r>
            <a:r>
              <a:rPr lang="en-US" dirty="0" smtClean="0">
                <a:solidFill>
                  <a:srgbClr val="FF0000"/>
                </a:solidFill>
              </a:rPr>
              <a:t>My Home Depot deck</a:t>
            </a:r>
            <a:r>
              <a:rPr lang="en-US" dirty="0" smtClean="0"/>
              <a:t>), but the real customer (Shannon) would laugh at such suggestion for groceries…</a:t>
            </a:r>
          </a:p>
          <a:p>
            <a:pPr marL="187948" indent="-187948"/>
            <a:endParaRPr lang="en-US" dirty="0" smtClean="0"/>
          </a:p>
          <a:p>
            <a:pPr marL="187948" indent="-187948"/>
            <a:endParaRPr lang="en-US" dirty="0" smtClean="0"/>
          </a:p>
          <a:p>
            <a:pPr marL="187948" indent="-187948"/>
            <a:r>
              <a:rPr lang="en-US" b="1" dirty="0" smtClean="0"/>
              <a:t>Let’s now move to the financial analysis:</a:t>
            </a:r>
          </a:p>
          <a:p>
            <a:pPr marL="187948" indent="-187948"/>
            <a:endParaRPr lang="en-US" b="1" dirty="0" smtClean="0"/>
          </a:p>
          <a:p>
            <a:pPr marL="187948" indent="-187948"/>
            <a:r>
              <a:rPr lang="en-US" i="1" dirty="0" smtClean="0"/>
              <a:t>How did you guys approach this analysis?  What steps did you take?</a:t>
            </a:r>
          </a:p>
          <a:p>
            <a:pPr marL="187948" indent="-187948"/>
            <a:endParaRPr lang="en-US" i="1" dirty="0" smtClean="0"/>
          </a:p>
          <a:p>
            <a:pPr marL="187948" indent="-187948"/>
            <a:r>
              <a:rPr lang="en-US" dirty="0" smtClean="0"/>
              <a:t>There are various ways.  Two main directions: </a:t>
            </a:r>
          </a:p>
          <a:p>
            <a:pPr marL="187948" indent="-187948">
              <a:buFontTx/>
              <a:buAutoNum type="arabicPeriod"/>
            </a:pPr>
            <a:r>
              <a:rPr lang="en-US" dirty="0" smtClean="0"/>
              <a:t>Top-down: go from the aggregate information (</a:t>
            </a:r>
            <a:r>
              <a:rPr lang="en-US" dirty="0" err="1" smtClean="0"/>
              <a:t>Exh</a:t>
            </a:r>
            <a:r>
              <a:rPr lang="en-US" dirty="0" smtClean="0"/>
              <a:t> 4a) and try to distill important drivers and pick best strategy for improvement</a:t>
            </a:r>
          </a:p>
          <a:p>
            <a:pPr marL="187948" indent="-187948">
              <a:buFontTx/>
              <a:buAutoNum type="arabicPeriod"/>
            </a:pPr>
            <a:r>
              <a:rPr lang="en-US" dirty="0" smtClean="0"/>
              <a:t>Bottom-up: build up cost to fulfill one order (</a:t>
            </a:r>
            <a:r>
              <a:rPr lang="en-US" dirty="0" err="1" smtClean="0"/>
              <a:t>Exh</a:t>
            </a:r>
            <a:r>
              <a:rPr lang="en-US" dirty="0" smtClean="0"/>
              <a:t> 4b) and scale up = derive cost to serve </a:t>
            </a:r>
            <a:r>
              <a:rPr lang="en-US" i="1" dirty="0" smtClean="0"/>
              <a:t>per order.</a:t>
            </a:r>
            <a:endParaRPr lang="en-US" dirty="0" smtClean="0"/>
          </a:p>
          <a:p>
            <a:pPr marL="187948" indent="-187948">
              <a:buFontTx/>
              <a:buAutoNum type="arabicPeriod"/>
            </a:pPr>
            <a:endParaRPr lang="en-US" dirty="0" smtClean="0"/>
          </a:p>
          <a:p>
            <a:pPr marL="187948" indent="-187948"/>
            <a:r>
              <a:rPr lang="en-US" dirty="0" smtClean="0"/>
              <a:t>Either approach is fine; let me show you one example of bottom-up…</a:t>
            </a:r>
          </a:p>
          <a:p>
            <a:pPr marL="187948" indent="-187948"/>
            <a:endParaRPr lang="en-US" b="1"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21555"/>
            <a:fld id="{F7B88F92-C76C-42FF-B444-0DFAB1F64721}" type="datetime1">
              <a:rPr lang="en-US" smtClean="0"/>
              <a:pPr defTabSz="921555"/>
              <a:t>1/17/2013</a:t>
            </a:fld>
            <a:endParaRPr lang="en-US" dirty="0" smtClean="0"/>
          </a:p>
        </p:txBody>
      </p:sp>
      <p:sp>
        <p:nvSpPr>
          <p:cNvPr id="1085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21555"/>
            <a:fld id="{FD3BE276-D904-4078-A98E-3A6189C3EB1F}" type="datetime1">
              <a:rPr lang="en-US" smtClean="0"/>
              <a:pPr defTabSz="921555"/>
              <a:t>1/17/2013</a:t>
            </a:fld>
            <a:endParaRPr lang="en-US" dirty="0" smtClean="0"/>
          </a:p>
        </p:txBody>
      </p:sp>
      <p:sp>
        <p:nvSpPr>
          <p:cNvPr id="1095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21555"/>
            <a:fld id="{CA28D8B1-E935-40B6-8865-5BA60810CAD8}" type="datetime1">
              <a:rPr lang="en-US" smtClean="0"/>
              <a:pPr defTabSz="921555"/>
              <a:t>1/17/2013</a:t>
            </a:fld>
            <a:endParaRPr lang="en-US" dirty="0" smtClean="0"/>
          </a:p>
        </p:txBody>
      </p:sp>
      <p:sp>
        <p:nvSpPr>
          <p:cNvPr id="11059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1/17/2013</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40</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in 2011, Peapod was about $400M company, growing about 5-10% per year steadily.</a:t>
            </a:r>
          </a:p>
          <a:p>
            <a:pPr lvl="1">
              <a:buFontTx/>
              <a:buChar char="-"/>
            </a:pPr>
            <a:r>
              <a:rPr lang="en-US" baseline="0" dirty="0" smtClean="0"/>
              <a:t>So current throughput per quarter = 400M / 4 / $155 =  645k; here we have quadrupled throughput and kept </a:t>
            </a:r>
            <a:r>
              <a:rPr lang="en-US" baseline="0" smtClean="0"/>
              <a:t>basket constant, so rev = $100M = 2011.</a:t>
            </a:r>
            <a:endParaRPr lang="en-US" baseline="0" dirty="0" smtClean="0"/>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43</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class today – the break outs work well.  1hr15 is good: they all “got it”.</a:t>
            </a:r>
          </a:p>
          <a:p>
            <a:r>
              <a:rPr lang="en-US" dirty="0" smtClean="0"/>
              <a:t>In my last hr I had a group quickly show their results (attached) and then I “put it in perspective”: went through the slides and then back to ROIC.</a:t>
            </a:r>
          </a:p>
          <a:p>
            <a:r>
              <a:rPr lang="en-US" dirty="0" smtClean="0"/>
              <a:t>Showed on the board how to estimate P&amp;P and then delivery.</a:t>
            </a:r>
          </a:p>
          <a:p>
            <a:r>
              <a:rPr lang="en-US" dirty="0" smtClean="0"/>
              <a:t>Then sensitivity results from slides.</a:t>
            </a:r>
          </a:p>
          <a:p>
            <a:r>
              <a:rPr lang="en-US" dirty="0" smtClean="0"/>
              <a:t>Done in 1hr.</a:t>
            </a:r>
          </a:p>
          <a:p>
            <a:r>
              <a:rPr lang="en-US" dirty="0" smtClean="0"/>
              <a:t> </a:t>
            </a:r>
          </a:p>
          <a:p>
            <a:r>
              <a:rPr lang="en-US" dirty="0" smtClean="0"/>
              <a:t>What I told them: “often KPIs are identified heuristically; this is a systematic process for identification AND prioritization (using sensitivity analysis).</a:t>
            </a:r>
          </a:p>
          <a:p>
            <a:r>
              <a:rPr lang="en-US" dirty="0" smtClean="0"/>
              <a:t>To this tonight for your project.”</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21555"/>
            <a:fld id="{15EC3F48-9203-4342-911B-1DBAD04F2A82}" type="datetime1">
              <a:rPr lang="en-US" smtClean="0"/>
              <a:pPr defTabSz="921555"/>
              <a:t>1/17/2013</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third area we will cover is turnarounds.</a:t>
            </a:r>
          </a:p>
          <a:p>
            <a:endParaRPr lang="en-US" dirty="0" smtClean="0"/>
          </a:p>
          <a:p>
            <a:pPr defTabSz="922897">
              <a:defRPr/>
            </a:pPr>
            <a:r>
              <a:rPr lang="en-US" dirty="0" smtClean="0"/>
              <a:t>One way to look at turnarounds is to consider two extremes.</a:t>
            </a:r>
          </a:p>
          <a:p>
            <a:pPr defTabSz="922897">
              <a:defRPr/>
            </a:pPr>
            <a:endParaRPr lang="en-US" dirty="0" smtClean="0"/>
          </a:p>
          <a:p>
            <a:pPr defTabSz="922897">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22897">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22897">
              <a:defRPr/>
            </a:pPr>
            <a:endParaRPr lang="en-US" dirty="0" smtClean="0"/>
          </a:p>
          <a:p>
            <a:pPr defTabSz="922897">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22897">
              <a:defRPr/>
            </a:pPr>
            <a:endParaRPr lang="en-US" baseline="0" dirty="0" smtClean="0"/>
          </a:p>
          <a:p>
            <a:pPr defTabSz="922897">
              <a:defRPr/>
            </a:pPr>
            <a:r>
              <a:rPr lang="en-US" baseline="0" dirty="0" smtClean="0"/>
              <a:t>[RESULTS:</a:t>
            </a:r>
          </a:p>
          <a:p>
            <a:pPr defTabSz="922897">
              <a:defRPr/>
            </a:pPr>
            <a:r>
              <a:rPr lang="en-US" dirty="0" smtClean="0"/>
              <a:t>Champion “had not seen a significant increase in the economic value of the company in more than a decade” </a:t>
            </a:r>
          </a:p>
          <a:p>
            <a:pPr defTabSz="922897">
              <a:defRPr/>
            </a:pPr>
            <a:r>
              <a:rPr lang="en-US" baseline="0" dirty="0" smtClean="0"/>
              <a:t>Scott Paper’s </a:t>
            </a:r>
            <a:r>
              <a:rPr lang="en-US" dirty="0" smtClean="0"/>
              <a:t>market value rose from $3 billion in 1994 to $9 billion in 1995.  And then Scott Paper imploded].</a:t>
            </a:r>
          </a:p>
          <a:p>
            <a:pPr defTabSz="922897">
              <a:defRPr/>
            </a:pPr>
            <a:endParaRPr lang="en-US" dirty="0" smtClean="0"/>
          </a:p>
          <a:p>
            <a:pPr defTabSz="922897">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22897">
              <a:defRPr/>
            </a:pPr>
            <a:endParaRPr lang="en-US" dirty="0" smtClean="0"/>
          </a:p>
          <a:p>
            <a:pPr defTabSz="922897">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7</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18290" indent="-218290">
              <a:buAutoNum type="arabicPeriod"/>
            </a:pPr>
            <a:r>
              <a:rPr lang="en-US" baseline="0" dirty="0" smtClean="0"/>
              <a:t>Automation in P&amp;P using </a:t>
            </a:r>
            <a:r>
              <a:rPr lang="en-US" baseline="0" dirty="0" err="1" smtClean="0"/>
              <a:t>Kiva</a:t>
            </a:r>
            <a:r>
              <a:rPr lang="en-US" baseline="0" dirty="0" smtClean="0"/>
              <a:t> robots</a:t>
            </a:r>
          </a:p>
          <a:p>
            <a:pPr marL="218290" indent="-21829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54870" lvl="1" indent="-218290">
              <a:buAutoNum type="arabicPeriod"/>
            </a:pPr>
            <a:r>
              <a:rPr lang="en-US" baseline="0" dirty="0" smtClean="0"/>
              <a:t>Clearly they will have scale</a:t>
            </a:r>
          </a:p>
          <a:p>
            <a:pPr marL="654870" lvl="1" indent="-21829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54870" lvl="1" indent="-218290">
              <a:buAutoNum type="arabicPeriod"/>
            </a:pPr>
            <a:r>
              <a:rPr lang="en-US" baseline="0" dirty="0" smtClean="0"/>
              <a:t>They would like to be your last mile contact each week.</a:t>
            </a:r>
          </a:p>
          <a:p>
            <a:pPr marL="654870" lvl="1" indent="-218290">
              <a:buAutoNum type="arabicPeriod"/>
            </a:pPr>
            <a:endParaRPr lang="en-US" baseline="0" dirty="0" smtClean="0"/>
          </a:p>
          <a:p>
            <a:pPr marL="218290" indent="-218290"/>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48</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21555"/>
            <a:fld id="{28229699-E853-48BC-88EE-F090AEDF53E0}" type="datetime1">
              <a:rPr lang="en-US" smtClean="0"/>
              <a:pPr defTabSz="921555"/>
              <a:t>1/17/2013</a:t>
            </a:fld>
            <a:endParaRPr lang="en-US" dirty="0" smtClean="0"/>
          </a:p>
        </p:txBody>
      </p:sp>
      <p:sp>
        <p:nvSpPr>
          <p:cNvPr id="11162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87948" indent="-187948"/>
            <a:r>
              <a:rPr lang="en-US" dirty="0" smtClean="0"/>
              <a:t>Improvement: list all drivers (from analysis) and discuss how to improve them:</a:t>
            </a:r>
          </a:p>
          <a:p>
            <a:pPr marL="187948" indent="-187948">
              <a:buFontTx/>
              <a:buAutoNum type="arabicPeriod"/>
            </a:pPr>
            <a:r>
              <a:rPr lang="en-US" dirty="0" smtClean="0"/>
              <a:t>Increase scale: </a:t>
            </a:r>
          </a:p>
          <a:p>
            <a:pPr marL="641149" lvl="1" indent="-187948">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41149" lvl="1" indent="-187948">
              <a:buFontTx/>
              <a:buChar char="•"/>
            </a:pPr>
            <a:r>
              <a:rPr lang="en-US" dirty="0" smtClean="0"/>
              <a:t>Not by increasing customers (unless unit margin is positive). Recall </a:t>
            </a:r>
            <a:r>
              <a:rPr lang="en-US" dirty="0" err="1" smtClean="0"/>
              <a:t>Webvan</a:t>
            </a:r>
            <a:r>
              <a:rPr lang="en-US" dirty="0" smtClean="0"/>
              <a:t> giving free delivery of gum!</a:t>
            </a:r>
          </a:p>
          <a:p>
            <a:pPr marL="187948" indent="-187948">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87948" indent="-187948">
              <a:buFontTx/>
              <a:buAutoNum type="arabicPeriod"/>
            </a:pPr>
            <a:r>
              <a:rPr lang="en-US" dirty="0" smtClean="0"/>
              <a:t>DL: not much can be done b/c close to ‘desirable markets’ and scale to low for automation</a:t>
            </a:r>
          </a:p>
          <a:p>
            <a:pPr marL="187948" indent="-187948">
              <a:buFontTx/>
              <a:buAutoNum type="arabicPeriod"/>
            </a:pPr>
            <a:r>
              <a:rPr lang="en-US" dirty="0" smtClean="0"/>
              <a:t>PPPH: </a:t>
            </a:r>
          </a:p>
          <a:p>
            <a:pPr marL="641149" lvl="1" indent="-187948">
              <a:buFontTx/>
              <a:buChar char="•"/>
            </a:pPr>
            <a:r>
              <a:rPr lang="en-US" dirty="0" smtClean="0"/>
              <a:t>SKU rationalization</a:t>
            </a:r>
          </a:p>
          <a:p>
            <a:pPr marL="641149" lvl="1" indent="-187948">
              <a:buFontTx/>
              <a:buChar char="•"/>
            </a:pPr>
            <a:r>
              <a:rPr lang="en-US" dirty="0" smtClean="0"/>
              <a:t>Layout in warehouse is optimized based on picking usage, which increases #lines picked/min</a:t>
            </a:r>
          </a:p>
          <a:p>
            <a:pPr marL="641149" lvl="1" indent="-187948">
              <a:buFontTx/>
              <a:buChar char="•"/>
            </a:pPr>
            <a:r>
              <a:rPr lang="en-US" dirty="0" smtClean="0"/>
              <a:t>Could we pick in parallel (batch)? Perhaps with sophisticated automation</a:t>
            </a:r>
          </a:p>
          <a:p>
            <a:pPr marL="187948" indent="-187948">
              <a:buFontTx/>
              <a:buAutoNum type="arabicPeriod"/>
            </a:pPr>
            <a:r>
              <a:rPr lang="en-US" dirty="0" smtClean="0"/>
              <a:t>Fuel: more fuel efficient trucks, higher density</a:t>
            </a:r>
          </a:p>
          <a:p>
            <a:pPr marL="187948" indent="-187948">
              <a:buFontTx/>
              <a:buAutoNum type="arabicPeriod"/>
            </a:pPr>
            <a:r>
              <a:rPr lang="en-US" dirty="0" smtClean="0"/>
              <a:t>OH trucks: run 2 shifts</a:t>
            </a:r>
          </a:p>
          <a:p>
            <a:pPr marL="187948" indent="-187948">
              <a:buFontTx/>
              <a:buAutoNum type="arabicPeriod"/>
            </a:pPr>
            <a:r>
              <a:rPr lang="en-US" dirty="0" smtClean="0"/>
              <a:t>SPH: </a:t>
            </a:r>
          </a:p>
          <a:p>
            <a:pPr marL="641149" lvl="1" indent="-187948">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41149" lvl="1" indent="-187948">
              <a:buFontTx/>
              <a:buChar char="•"/>
            </a:pPr>
            <a:r>
              <a:rPr lang="en-US" dirty="0" smtClean="0"/>
              <a:t>Good zone/route loading</a:t>
            </a:r>
          </a:p>
          <a:p>
            <a:pPr marL="641149" lvl="1" indent="-187948">
              <a:buFontTx/>
              <a:buChar char="•"/>
            </a:pPr>
            <a:r>
              <a:rPr lang="en-US" dirty="0" smtClean="0"/>
              <a:t>Decrease talk time</a:t>
            </a:r>
          </a:p>
          <a:p>
            <a:pPr marL="641149" lvl="1" indent="-187948">
              <a:buFontTx/>
              <a:buChar char="•"/>
            </a:pPr>
            <a:r>
              <a:rPr lang="en-US" dirty="0" smtClean="0"/>
              <a:t>Optimize unloading</a:t>
            </a:r>
          </a:p>
          <a:p>
            <a:pPr marL="641149" lvl="1" indent="-187948">
              <a:buFontTx/>
              <a:buChar char="•"/>
            </a:pPr>
            <a:r>
              <a:rPr lang="en-US" i="1" dirty="0" smtClean="0"/>
              <a:t>I think Peapod can learn something from UPS here</a:t>
            </a:r>
          </a:p>
          <a:p>
            <a:pPr marL="187948" indent="-187948">
              <a:buFontTx/>
              <a:buAutoNum type="arabicPeriod"/>
            </a:pPr>
            <a:r>
              <a:rPr lang="en-US" dirty="0" smtClean="0"/>
              <a:t>General OH: tailored design (FFC v. DC) to size of </a:t>
            </a:r>
            <a:r>
              <a:rPr lang="en-US" dirty="0" err="1" smtClean="0"/>
              <a:t>mkt</a:t>
            </a:r>
            <a:r>
              <a:rPr lang="en-US" dirty="0" smtClean="0"/>
              <a:t>; control SG&amp;A…</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21555"/>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21555"/>
            <a:fld id="{34F187CC-C2D1-45CF-9DC3-B4BA762F9BEE}" type="datetime1">
              <a:rPr lang="en-US" smtClean="0">
                <a:solidFill>
                  <a:srgbClr val="000000"/>
                </a:solidFill>
              </a:rPr>
              <a:pPr defTabSz="921555"/>
              <a:t>1/17/2013</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21555"/>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21555"/>
            <a:fld id="{93CD032C-4782-41B6-BB7B-D4A588199CC3}" type="slidenum">
              <a:rPr lang="en-US" smtClean="0">
                <a:solidFill>
                  <a:srgbClr val="000000"/>
                </a:solidFill>
              </a:rPr>
              <a:pPr defTabSz="921555"/>
              <a:t>50</a:t>
            </a:fld>
            <a:endParaRPr lang="en-US" dirty="0" smtClean="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21555"/>
            <a:fld id="{75D3ADFF-7DF5-4F04-A50C-737D7B326B80}" type="datetime1">
              <a:rPr lang="en-US" smtClean="0"/>
              <a:pPr defTabSz="921555"/>
              <a:t>1/17/2013</a:t>
            </a:fld>
            <a:endParaRPr lang="en-US" dirty="0" smtClean="0"/>
          </a:p>
        </p:txBody>
      </p:sp>
      <p:sp>
        <p:nvSpPr>
          <p:cNvPr id="1024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2405" name="Rectangle 2"/>
          <p:cNvSpPr>
            <a:spLocks noGrp="1" noRot="1" noChangeAspect="1" noChangeArrowheads="1" noTextEdit="1"/>
          </p:cNvSpPr>
          <p:nvPr>
            <p:ph type="sldImg"/>
          </p:nvPr>
        </p:nvSpPr>
        <p:spPr>
          <a:xfrm>
            <a:off x="250825" y="319088"/>
            <a:ext cx="4649788" cy="3486150"/>
          </a:xfrm>
          <a:ln/>
        </p:spPr>
      </p:sp>
      <p:sp>
        <p:nvSpPr>
          <p:cNvPr id="102406" name="Rectangle 3"/>
          <p:cNvSpPr>
            <a:spLocks noGrp="1" noChangeArrowheads="1"/>
          </p:cNvSpPr>
          <p:nvPr>
            <p:ph type="body" idx="1"/>
          </p:nvPr>
        </p:nvSpPr>
        <p:spPr>
          <a:noFill/>
          <a:ln/>
        </p:spPr>
        <p:txBody>
          <a:bodyPr lIns="92258" tIns="46129" rIns="92258" bIns="46129"/>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21555"/>
            <a:fld id="{0DCDE5FC-010D-40DC-A387-642FC7264061}" type="datetime1">
              <a:rPr lang="en-US" smtClean="0"/>
              <a:pPr defTabSz="921555"/>
              <a:t>1/17/2013</a:t>
            </a:fld>
            <a:endParaRPr lang="en-US" dirty="0" smtClean="0"/>
          </a:p>
        </p:txBody>
      </p:sp>
      <p:sp>
        <p:nvSpPr>
          <p:cNvPr id="1034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3429" name="Rectangle 2"/>
          <p:cNvSpPr>
            <a:spLocks noGrp="1" noRot="1" noChangeAspect="1" noChangeArrowheads="1" noTextEdit="1"/>
          </p:cNvSpPr>
          <p:nvPr>
            <p:ph type="sldImg"/>
          </p:nvPr>
        </p:nvSpPr>
        <p:spPr>
          <a:xfrm>
            <a:off x="250825" y="319088"/>
            <a:ext cx="4649788" cy="3486150"/>
          </a:xfrm>
          <a:ln/>
        </p:spPr>
      </p:sp>
      <p:sp>
        <p:nvSpPr>
          <p:cNvPr id="103430" name="Rectangle 3"/>
          <p:cNvSpPr>
            <a:spLocks noGrp="1" noChangeArrowheads="1"/>
          </p:cNvSpPr>
          <p:nvPr>
            <p:ph type="body" idx="1"/>
          </p:nvPr>
        </p:nvSpPr>
        <p:spPr>
          <a:xfrm>
            <a:off x="209947" y="4416100"/>
            <a:ext cx="6590506" cy="4183995"/>
          </a:xfrm>
          <a:noFill/>
          <a:ln/>
        </p:spPr>
        <p:txBody>
          <a:bodyPr lIns="92258" tIns="46129" rIns="92258" bIns="46129"/>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21555"/>
            <a:fld id="{46118813-AEC2-4997-94D3-01F71E3D6CCF}" type="datetime1">
              <a:rPr lang="en-US" smtClean="0"/>
              <a:pPr defTabSz="921555"/>
              <a:t>1/17/2013</a:t>
            </a:fld>
            <a:endParaRPr lang="en-US" dirty="0" smtClean="0"/>
          </a:p>
        </p:txBody>
      </p:sp>
      <p:sp>
        <p:nvSpPr>
          <p:cNvPr id="1054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7948" indent="-187948"/>
            <a:r>
              <a:rPr lang="en-US" dirty="0" smtClean="0"/>
              <a:t>Similar to a DC (75,000 sq. ft.), but:</a:t>
            </a:r>
          </a:p>
          <a:p>
            <a:pPr marL="187948" indent="-187948">
              <a:buFontTx/>
              <a:buAutoNum type="arabicPeriod"/>
            </a:pPr>
            <a:r>
              <a:rPr lang="en-US" dirty="0" smtClean="0"/>
              <a:t>smaller (8,000+ </a:t>
            </a:r>
            <a:r>
              <a:rPr lang="en-US" dirty="0" err="1" smtClean="0"/>
              <a:t>sq.ft</a:t>
            </a:r>
            <a:r>
              <a:rPr lang="en-US" dirty="0" smtClean="0"/>
              <a:t>.) and </a:t>
            </a:r>
          </a:p>
          <a:p>
            <a:pPr marL="187948" indent="-187948">
              <a:buFontTx/>
              <a:buAutoNum type="arabicPeriod"/>
            </a:pPr>
            <a:r>
              <a:rPr lang="en-US" dirty="0" smtClean="0"/>
              <a:t>sometimes in the mezzanine storage area of </a:t>
            </a:r>
            <a:r>
              <a:rPr lang="en-US" dirty="0" err="1" smtClean="0"/>
              <a:t>stop&amp;shop</a:t>
            </a:r>
            <a:r>
              <a:rPr lang="en-US" dirty="0" smtClean="0"/>
              <a:t> store (in which case the pickers are stop &amp; shop employees)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21555"/>
            <a:fld id="{057EAB88-D02D-4468-A937-7E19316CEB38}" type="datetime1">
              <a:rPr lang="en-US" smtClean="0"/>
              <a:pPr defTabSz="921555"/>
              <a:t>1/17/2013</a:t>
            </a:fld>
            <a:endParaRPr lang="en-US" dirty="0" smtClean="0"/>
          </a:p>
        </p:txBody>
      </p:sp>
      <p:sp>
        <p:nvSpPr>
          <p:cNvPr id="98308" name="Rectangle 6"/>
          <p:cNvSpPr>
            <a:spLocks noGrp="1" noChangeArrowheads="1"/>
          </p:cNvSpPr>
          <p:nvPr>
            <p:ph type="ftr" sz="quarter" idx="4"/>
          </p:nvPr>
        </p:nvSpPr>
        <p:spPr>
          <a:noFill/>
        </p:spPr>
        <p:txBody>
          <a:bodyPr/>
          <a:lstStyle/>
          <a:p>
            <a:pPr defTabSz="921555"/>
            <a:r>
              <a:rPr lang="en-US" dirty="0"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31248" y="3587599"/>
            <a:ext cx="6547909" cy="5492070"/>
          </a:xfrm>
          <a:noFill/>
          <a:ln/>
        </p:spPr>
        <p:txBody>
          <a:bodyPr/>
          <a:lstStyle/>
          <a:p>
            <a:pPr marL="187948" indent="-187948"/>
            <a:r>
              <a:rPr lang="en-US" dirty="0" smtClean="0"/>
              <a:t>CRM = </a:t>
            </a:r>
          </a:p>
          <a:p>
            <a:pPr marL="187948" indent="-187948">
              <a:buFontTx/>
              <a:buChar char="•"/>
            </a:pPr>
            <a:r>
              <a:rPr lang="en-US" dirty="0" smtClean="0"/>
              <a:t> the stream of interactions between a company and a customer are not simply a collection of unrelated events, but they comprise a relationship.</a:t>
            </a:r>
          </a:p>
          <a:p>
            <a:pPr marL="187948" indent="-187948">
              <a:buFontTx/>
              <a:buChar char="•"/>
            </a:pPr>
            <a:r>
              <a:rPr lang="en-US" dirty="0" smtClean="0"/>
              <a:t> managing the interactions with customers in a systematic way. </a:t>
            </a:r>
          </a:p>
          <a:p>
            <a:pPr marL="187948" indent="-187948">
              <a:buFontTx/>
              <a:buChar char="•"/>
            </a:pPr>
            <a:r>
              <a:rPr lang="en-US" dirty="0"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87948" indent="-187948">
              <a:buFontTx/>
              <a:buChar char="•"/>
            </a:pPr>
            <a:endParaRPr lang="en-US" dirty="0" smtClean="0"/>
          </a:p>
          <a:p>
            <a:pPr marL="187948" indent="-187948"/>
            <a:r>
              <a:rPr lang="en-US" dirty="0" smtClean="0"/>
              <a:t>Why CRM?</a:t>
            </a:r>
          </a:p>
          <a:p>
            <a:pPr marL="187948" indent="-187948">
              <a:buFontTx/>
              <a:buChar char="•"/>
            </a:pPr>
            <a:r>
              <a:rPr lang="en-US" dirty="0" smtClean="0"/>
              <a:t> segment customers based on value of the relationship</a:t>
            </a:r>
          </a:p>
          <a:p>
            <a:pPr marL="187948" indent="-187948">
              <a:buFontTx/>
              <a:buChar char="•"/>
            </a:pPr>
            <a:r>
              <a:rPr lang="en-US" dirty="0" smtClean="0"/>
              <a:t> deploy finite resources against customer service and account management tied to that value.</a:t>
            </a:r>
          </a:p>
          <a:p>
            <a:pPr marL="187948" indent="-187948"/>
            <a:endParaRPr lang="en-US" dirty="0" smtClean="0"/>
          </a:p>
          <a:p>
            <a:pPr marL="187948" indent="-187948"/>
            <a:r>
              <a:rPr lang="en-US" dirty="0" smtClean="0"/>
              <a:t>Examples: </a:t>
            </a:r>
          </a:p>
          <a:p>
            <a:pPr marL="187948" indent="-187948">
              <a:buFontTx/>
              <a:buAutoNum type="arabicPeriod"/>
            </a:pPr>
            <a:r>
              <a:rPr lang="en-US" dirty="0" smtClean="0"/>
              <a:t>PRODUCTIVITY: retail bank productivity is driven by coverage/density of retail banks.  Few banks lead to </a:t>
            </a:r>
            <a:r>
              <a:rPr lang="en-US" dirty="0" err="1" smtClean="0"/>
              <a:t>EoS</a:t>
            </a:r>
            <a:r>
              <a:rPr lang="en-US" dirty="0" smtClean="0"/>
              <a:t> and higher productivity.  Density in US is much lower than in Europe (e.g., Belgium and Switzerland), yet Belgian productivity is much higher.  Why?  Role of IT: physical check usage is negligible and electronic transfers between even consumer accounts are high. </a:t>
            </a:r>
          </a:p>
          <a:p>
            <a:pPr marL="187948" indent="-187948">
              <a:buFontTx/>
              <a:buAutoNum type="arabicPeriod"/>
            </a:pPr>
            <a:r>
              <a:rPr lang="en-US" dirty="0" smtClean="0"/>
              <a:t>NEW VALUE PROPOSITIONS: custom publishing of textbooks by McGraw-Hill:</a:t>
            </a:r>
          </a:p>
          <a:p>
            <a:pPr marL="187948" indent="-187948">
              <a:buFontTx/>
              <a:buChar char="-"/>
            </a:pPr>
            <a:r>
              <a:rPr lang="en-US" dirty="0" smtClean="0"/>
              <a:t>Demand management: really driven by instructor who chooses reading list for courses</a:t>
            </a:r>
          </a:p>
          <a:p>
            <a:pPr marL="187948" indent="-187948">
              <a:buFontTx/>
              <a:buChar char="-"/>
            </a:pPr>
            <a:r>
              <a:rPr lang="en-US" dirty="0" smtClean="0"/>
              <a:t>McGraw-Hill moved its “value-offering-point” in the demand chain from the retailer (university bookstore) back to the instructor and its “order-penetration-point” forward to the retailer:</a:t>
            </a:r>
          </a:p>
          <a:p>
            <a:pPr marL="641149" lvl="1" indent="-187948">
              <a:buFontTx/>
              <a:buChar char="-"/>
            </a:pPr>
            <a:r>
              <a:rPr lang="en-US" dirty="0" smtClean="0"/>
              <a:t>using its </a:t>
            </a:r>
            <a:r>
              <a:rPr lang="en-US" dirty="0" err="1" smtClean="0"/>
              <a:t>Primis</a:t>
            </a:r>
            <a:r>
              <a:rPr lang="en-US" dirty="0" smtClean="0"/>
              <a:t> electronic-publishing system allows instructors to mix-and-match standard textbook chapters from a database and add their own complementary materials from a variety of sources</a:t>
            </a:r>
          </a:p>
          <a:p>
            <a:pPr marL="641149" lvl="1" indent="-187948">
              <a:buFontTx/>
              <a:buChar char="-"/>
            </a:pPr>
            <a:r>
              <a:rPr lang="en-US" dirty="0" smtClean="0"/>
              <a:t>All readings are then combined into a single package and printed and bound in the bookstore</a:t>
            </a:r>
          </a:p>
          <a:p>
            <a:pPr marL="641149" lvl="1" indent="-187948">
              <a:buFontTx/>
              <a:buChar char="-"/>
            </a:pPr>
            <a:r>
              <a:rPr lang="en-US" dirty="0" smtClean="0"/>
              <a:t>This thus goes beyond our case-pack system…</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21555"/>
            <a:fld id="{F4A955B1-AA56-4F45-964C-CEB98FD449FD}" type="datetime1">
              <a:rPr lang="en-US" smtClean="0"/>
              <a:pPr defTabSz="921555"/>
              <a:t>1/17/2013</a:t>
            </a:fld>
            <a:endParaRPr lang="en-US" dirty="0" smtClean="0"/>
          </a:p>
        </p:txBody>
      </p:sp>
      <p:sp>
        <p:nvSpPr>
          <p:cNvPr id="1075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87948" indent="-187948">
              <a:buFontTx/>
              <a:buChar char="•"/>
            </a:pPr>
            <a:r>
              <a:rPr lang="en-US" dirty="0" smtClean="0"/>
              <a:t>Hypothesis: cost of running a DC &lt; running several retail stores</a:t>
            </a:r>
          </a:p>
          <a:p>
            <a:pPr marL="187948" indent="-187948">
              <a:buFontTx/>
              <a:buChar char="•"/>
            </a:pPr>
            <a:r>
              <a:rPr lang="en-US" dirty="0" smtClean="0"/>
              <a:t>Differential flows:</a:t>
            </a:r>
          </a:p>
          <a:p>
            <a:pPr marL="641149" lvl="1" indent="-187948">
              <a:buFontTx/>
              <a:buChar char="•"/>
            </a:pPr>
            <a:r>
              <a:rPr lang="en-US" dirty="0" smtClean="0"/>
              <a:t>Del V, del p is about 0, except for delivery charge which captures some of the del V.</a:t>
            </a:r>
          </a:p>
          <a:p>
            <a:pPr marL="641149" lvl="1" indent="-187948">
              <a:buFontTx/>
              <a:buChar char="•"/>
            </a:pPr>
            <a:r>
              <a:rPr lang="en-US" dirty="0" smtClean="0"/>
              <a:t>Thus, focus on del C = sourcing + P&amp;P + delivery – retail stores</a:t>
            </a:r>
          </a:p>
          <a:p>
            <a:pPr marL="641149" lvl="1" indent="-187948">
              <a:buFontTx/>
              <a:buChar char="•"/>
            </a:pPr>
            <a:endParaRPr lang="en-US" dirty="0" smtClean="0"/>
          </a:p>
          <a:p>
            <a:pPr marL="187948" indent="-187948">
              <a:buFontTx/>
              <a:buChar char="•"/>
            </a:pPr>
            <a:r>
              <a:rPr lang="en-US" dirty="0" smtClean="0"/>
              <a:t>Recall that we qualitatively said: strategically it must be value enhancing b/c del C is small, if not negative. Let us analyze this now financially and look at the implications and road for improvement.</a:t>
            </a:r>
          </a:p>
          <a:p>
            <a:pPr marL="187948" indent="-187948"/>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21555"/>
            <a:fld id="{EAD09A08-9150-41C5-8190-AC747FF27B11}" type="datetime1">
              <a:rPr lang="en-US" smtClean="0"/>
              <a:pPr defTabSz="921555"/>
              <a:t>1/17/2013</a:t>
            </a:fld>
            <a:endParaRPr lang="en-US" dirty="0" smtClean="0"/>
          </a:p>
        </p:txBody>
      </p:sp>
      <p:sp>
        <p:nvSpPr>
          <p:cNvPr id="11366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21555"/>
            <a:fld id="{5737A05B-3A62-434E-BCF4-8E29FCE138BF}" type="datetime1">
              <a:rPr lang="en-US" smtClean="0"/>
              <a:pPr defTabSz="921555"/>
              <a:t>1/17/2013</a:t>
            </a:fld>
            <a:endParaRPr lang="en-US" dirty="0" smtClean="0"/>
          </a:p>
        </p:txBody>
      </p:sp>
      <p:sp>
        <p:nvSpPr>
          <p:cNvPr id="11469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4693" name="Rectangle 2"/>
          <p:cNvSpPr>
            <a:spLocks noGrp="1" noRot="1" noChangeAspect="1" noChangeArrowheads="1" noTextEdit="1"/>
          </p:cNvSpPr>
          <p:nvPr>
            <p:ph type="sldImg"/>
          </p:nvPr>
        </p:nvSpPr>
        <p:spPr>
          <a:xfrm>
            <a:off x="250825" y="319088"/>
            <a:ext cx="4649788" cy="3486150"/>
          </a:xfrm>
          <a:ln/>
        </p:spPr>
      </p:sp>
      <p:sp>
        <p:nvSpPr>
          <p:cNvPr id="114694" name="Rectangle 3"/>
          <p:cNvSpPr>
            <a:spLocks noGrp="1" noChangeArrowheads="1"/>
          </p:cNvSpPr>
          <p:nvPr>
            <p:ph type="body" idx="1"/>
          </p:nvPr>
        </p:nvSpPr>
        <p:spPr>
          <a:noFill/>
          <a:ln/>
        </p:spPr>
        <p:txBody>
          <a:bodyPr lIns="92258" tIns="46129" rIns="92258" bIns="46129"/>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8</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21555"/>
            <a:fld id="{82E22930-624B-4CD1-A065-BE2B506FFBDB}" type="datetime1">
              <a:rPr lang="en-US" smtClean="0"/>
              <a:pPr defTabSz="921555"/>
              <a:t>1/17/2013</a:t>
            </a:fld>
            <a:endParaRPr lang="en-US" dirty="0" smtClean="0"/>
          </a:p>
        </p:txBody>
      </p:sp>
      <p:sp>
        <p:nvSpPr>
          <p:cNvPr id="11571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21555"/>
            <a:fld id="{4AE6AE72-F83E-48BE-ACF5-683162B44700}" type="datetime1">
              <a:rPr lang="en-US" smtClean="0"/>
              <a:pPr defTabSz="921555"/>
              <a:t>1/17/2013</a:t>
            </a:fld>
            <a:endParaRPr lang="en-US" dirty="0" smtClean="0"/>
          </a:p>
        </p:txBody>
      </p:sp>
      <p:sp>
        <p:nvSpPr>
          <p:cNvPr id="11674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7948" indent="-187948">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87948" indent="-187948">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87948" indent="-187948">
              <a:buFontTx/>
              <a:buAutoNum type="arabicPeriod"/>
              <a:defRPr/>
            </a:pPr>
            <a:r>
              <a:rPr lang="en-US" dirty="0" smtClean="0"/>
              <a:t> </a:t>
            </a:r>
            <a:r>
              <a:rPr lang="en-US" i="1" dirty="0" smtClean="0"/>
              <a:t>service? </a:t>
            </a:r>
            <a:r>
              <a:rPr lang="en-US" dirty="0" smtClean="0"/>
              <a:t>HR Block tax preparation, Café Kellogg sandwiches, restaurant</a:t>
            </a:r>
          </a:p>
          <a:p>
            <a:pPr marL="187948" indent="-187948">
              <a:buFontTx/>
              <a:buAutoNum type="arabicPeriod"/>
              <a:defRPr/>
            </a:pPr>
            <a:endParaRPr lang="en-US" dirty="0" smtClean="0"/>
          </a:p>
          <a:p>
            <a:pPr marL="187948" indent="-187948">
              <a:defRPr/>
            </a:pPr>
            <a:r>
              <a:rPr lang="en-US" dirty="0" smtClean="0"/>
              <a:t>What’s common: a FIXED yet flexible flow process that can accommodate variety within bounds</a:t>
            </a:r>
          </a:p>
          <a:p>
            <a:pPr marL="187948" indent="-187948">
              <a:buFontTx/>
              <a:buAutoNum type="arabicPeriod"/>
              <a:defRPr/>
            </a:pPr>
            <a:endParaRPr lang="en-US" dirty="0" smtClean="0"/>
          </a:p>
          <a:p>
            <a:pPr marL="187948" indent="-187948">
              <a:defRPr/>
            </a:pPr>
            <a:r>
              <a:rPr lang="en-US" dirty="0" smtClean="0"/>
              <a:t>Internet:</a:t>
            </a:r>
          </a:p>
          <a:p>
            <a:pPr marL="187948" indent="-187948">
              <a:buFontTx/>
              <a:buAutoNum type="arabicPeriod"/>
              <a:defRPr/>
            </a:pPr>
            <a:r>
              <a:rPr lang="en-US" dirty="0" smtClean="0"/>
              <a:t> </a:t>
            </a:r>
            <a:r>
              <a:rPr lang="en-US" i="1" dirty="0" smtClean="0"/>
              <a:t>goods: </a:t>
            </a:r>
            <a:r>
              <a:rPr lang="en-US" dirty="0" smtClean="0"/>
              <a:t>Dell, Build-a-Bear, bags.com, timbuk2</a:t>
            </a:r>
          </a:p>
          <a:p>
            <a:pPr marL="187948" lvl="2" indent="-187948">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87948" indent="-187948">
              <a:defRPr/>
            </a:pPr>
            <a:endParaRPr lang="en-US" dirty="0" smtClean="0"/>
          </a:p>
          <a:p>
            <a:pPr marL="187948" indent="-187948">
              <a:buFontTx/>
              <a:buAutoNum type="arabicPeriod"/>
              <a:defRPr/>
            </a:pPr>
            <a:endParaRPr lang="en-US" dirty="0" smtClean="0"/>
          </a:p>
          <a:p>
            <a:pPr marL="187948" indent="-187948">
              <a:buFont typeface="Wingdings" pitchFamily="2" charset="2"/>
              <a:buChar char="Ø"/>
              <a:defRPr/>
            </a:pPr>
            <a:r>
              <a:rPr lang="en-US" dirty="0" smtClean="0"/>
              <a:t>“It’s not really mass production that shoppers are looking to escape; it’s mass products.” </a:t>
            </a:r>
          </a:p>
          <a:p>
            <a:pPr marL="624474" lvl="1" indent="-187948">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24474" lvl="1" indent="-187948">
              <a:buFont typeface="Wingdings" pitchFamily="2" charset="2"/>
              <a:buChar char="§"/>
              <a:defRPr/>
            </a:pPr>
            <a:endParaRPr lang="en-US" dirty="0" smtClean="0"/>
          </a:p>
          <a:p>
            <a:pPr marL="169760" indent="-169760">
              <a:lnSpc>
                <a:spcPct val="80000"/>
              </a:lnSpc>
              <a:buFontTx/>
              <a:buChar char="•"/>
              <a:defRPr/>
            </a:pPr>
            <a:r>
              <a:rPr lang="en-US" i="1" dirty="0" smtClean="0"/>
              <a:t>Question: in what sense is mass customization different from regular grocery shopping?  </a:t>
            </a:r>
          </a:p>
          <a:p>
            <a:pPr marL="169760" indent="-169760">
              <a:lnSpc>
                <a:spcPct val="80000"/>
              </a:lnSpc>
              <a:buFontTx/>
              <a:buChar char="•"/>
              <a:defRPr/>
            </a:pPr>
            <a:r>
              <a:rPr lang="en-US" dirty="0" smtClean="0"/>
              <a:t>(Answer: it depends where you draw the process boundaries. Traditionally, if you exclude the customer then the process offers choice, but the </a:t>
            </a:r>
            <a:r>
              <a:rPr lang="en-US" b="1" dirty="0" smtClean="0"/>
              <a:t>process nor the service </a:t>
            </a:r>
            <a:r>
              <a:rPr lang="en-US"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smtClean="0"/>
          </a:p>
          <a:p>
            <a:pPr marL="187948" indent="-187948">
              <a:buFont typeface="Wingdings" pitchFamily="2" charset="2"/>
              <a:buChar char="§"/>
              <a:defRPr/>
            </a:pPr>
            <a:endParaRPr lang="en-US" dirty="0" smtClean="0"/>
          </a:p>
          <a:p>
            <a:pPr marL="187948" indent="-187948">
              <a:buFontTx/>
              <a:buAutoNum type="arabicPeriod"/>
              <a:defRPr/>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21555"/>
            <a:fld id="{19322D37-89F2-4D57-82BD-E15D71853510}" type="datetime1">
              <a:rPr lang="en-US" smtClean="0"/>
              <a:pPr defTabSz="921555"/>
              <a:t>1/17/2013</a:t>
            </a:fld>
            <a:endParaRPr lang="en-US" dirty="0" smtClean="0"/>
          </a:p>
        </p:txBody>
      </p:sp>
      <p:sp>
        <p:nvSpPr>
          <p:cNvPr id="11776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31248" y="3870426"/>
            <a:ext cx="6547909" cy="5425974"/>
          </a:xfrm>
          <a:noFill/>
          <a:ln/>
        </p:spPr>
        <p:txBody>
          <a:bodyPr/>
          <a:lstStyle/>
          <a:p>
            <a:pPr marL="187948" indent="-187948">
              <a:lnSpc>
                <a:spcPct val="90000"/>
              </a:lnSpc>
            </a:pPr>
            <a:r>
              <a:rPr lang="en-US" sz="900" dirty="0" smtClean="0"/>
              <a:t>Show website (check whether any links changed!)</a:t>
            </a:r>
          </a:p>
          <a:p>
            <a:pPr marL="187948" indent="-187948">
              <a:lnSpc>
                <a:spcPct val="90000"/>
              </a:lnSpc>
              <a:buFontTx/>
              <a:buAutoNum type="arabicPeriod"/>
            </a:pPr>
            <a:r>
              <a:rPr lang="en-US" sz="900" dirty="0" smtClean="0"/>
              <a:t>Show messenger bags, laptop, etc. </a:t>
            </a:r>
          </a:p>
          <a:p>
            <a:pPr marL="187948" indent="-187948">
              <a:lnSpc>
                <a:spcPct val="90000"/>
              </a:lnSpc>
              <a:buFontTx/>
              <a:buAutoNum type="arabicPeriod"/>
            </a:pPr>
            <a:r>
              <a:rPr lang="en-US" sz="900" dirty="0" smtClean="0"/>
              <a:t>Then show “Build your own”</a:t>
            </a:r>
          </a:p>
          <a:p>
            <a:pPr marL="187948" indent="-187948">
              <a:lnSpc>
                <a:spcPct val="90000"/>
              </a:lnSpc>
              <a:buFontTx/>
              <a:buAutoNum type="arabicPeriod"/>
            </a:pPr>
            <a:r>
              <a:rPr lang="en-US" sz="900" dirty="0" smtClean="0"/>
              <a:t>Then go under “Service” and “Products FQA” (see below)</a:t>
            </a:r>
          </a:p>
          <a:p>
            <a:pPr marL="187948" indent="-187948">
              <a:lnSpc>
                <a:spcPct val="90000"/>
              </a:lnSpc>
              <a:buFontTx/>
              <a:buAutoNum type="arabicPeriod"/>
            </a:pPr>
            <a:r>
              <a:rPr lang="en-US" sz="900" dirty="0" smtClean="0"/>
              <a:t>Last, go under “Service” and “about </a:t>
            </a:r>
            <a:r>
              <a:rPr lang="en-US" sz="900" dirty="0" err="1" smtClean="0"/>
              <a:t>Timbuk</a:t>
            </a:r>
            <a:r>
              <a:rPr lang="en-US" sz="900" dirty="0" smtClean="0"/>
              <a:t> 2” to talk about where there manufacturing is happening and China outsourcing (see below)</a:t>
            </a:r>
          </a:p>
          <a:p>
            <a:pPr marL="187948" indent="-187948">
              <a:lnSpc>
                <a:spcPct val="90000"/>
              </a:lnSpc>
              <a:buFontTx/>
              <a:buAutoNum type="arabicPeriod"/>
            </a:pPr>
            <a:endParaRPr lang="en-US" sz="900" dirty="0" smtClean="0"/>
          </a:p>
          <a:p>
            <a:pPr marL="187948" indent="-187948">
              <a:lnSpc>
                <a:spcPct val="90000"/>
              </a:lnSpc>
            </a:pPr>
            <a:r>
              <a:rPr lang="en-US" sz="900" dirty="0" smtClean="0"/>
              <a:t>A major issue w/ mass customization is to control variety, which Timbuk2 does well: </a:t>
            </a:r>
          </a:p>
          <a:p>
            <a:pPr marL="187948" indent="-187948">
              <a:lnSpc>
                <a:spcPct val="90000"/>
              </a:lnSpc>
            </a:pPr>
            <a:r>
              <a:rPr lang="en-US" sz="900" dirty="0" smtClean="0"/>
              <a:t>Go under customer service &gt; products to show:</a:t>
            </a:r>
          </a:p>
          <a:p>
            <a:pPr marL="187948" indent="-187948">
              <a:lnSpc>
                <a:spcPct val="90000"/>
              </a:lnSpc>
            </a:pPr>
            <a:r>
              <a:rPr lang="en-US" sz="900" dirty="0" smtClean="0"/>
              <a:t>http://www.timbuk2.com/tb2/faqproducts.t2#custom</a:t>
            </a:r>
          </a:p>
          <a:p>
            <a:pPr marL="187948" indent="-187948">
              <a:lnSpc>
                <a:spcPct val="90000"/>
              </a:lnSpc>
            </a:pPr>
            <a:endParaRPr lang="en-US" sz="900" dirty="0" smtClean="0"/>
          </a:p>
          <a:p>
            <a:pPr marL="187948" indent="-187948">
              <a:lnSpc>
                <a:spcPct val="90000"/>
              </a:lnSpc>
            </a:pPr>
            <a:r>
              <a:rPr lang="en-US" sz="900" b="1" dirty="0" smtClean="0"/>
              <a:t>Can I add custom features to a bag I already have?</a:t>
            </a:r>
          </a:p>
          <a:p>
            <a:pPr marL="187948" indent="-187948">
              <a:lnSpc>
                <a:spcPct val="90000"/>
              </a:lnSpc>
            </a:pPr>
            <a:r>
              <a:rPr lang="en-US" sz="900" dirty="0" smtClean="0"/>
              <a:t>Sorry, no. The custom features that we offer are sewn into the bag as it's made. To add those items to a finished bag would require complete disassembly, which would take far more time than making a completely new bag.</a:t>
            </a:r>
            <a:endParaRPr lang="en-US" sz="900" b="1" dirty="0" smtClean="0"/>
          </a:p>
          <a:p>
            <a:pPr marL="187948" indent="-187948">
              <a:lnSpc>
                <a:spcPct val="90000"/>
              </a:lnSpc>
            </a:pPr>
            <a:r>
              <a:rPr lang="en-US" sz="900" b="1" dirty="0" smtClean="0"/>
              <a:t>Can I have extra pockets (straps, etc.) sewn into a custom bag?</a:t>
            </a:r>
          </a:p>
          <a:p>
            <a:pPr marL="187948" indent="-187948">
              <a:lnSpc>
                <a:spcPct val="90000"/>
              </a:lnSpc>
            </a:pPr>
            <a:r>
              <a:rPr lang="en-US" sz="900" dirty="0" smtClean="0"/>
              <a:t>Again, efficiency requires us to say 'No.' See, our production process (called "Mass Customization") is designed so that we can offer you a </a:t>
            </a:r>
            <a:r>
              <a:rPr lang="en-US" sz="900" b="1" dirty="0" smtClean="0">
                <a:solidFill>
                  <a:srgbClr val="FF0000"/>
                </a:solidFill>
              </a:rPr>
              <a:t>large variety of specific, predetermined options</a:t>
            </a:r>
            <a:r>
              <a:rPr lang="en-US" sz="900" dirty="0" smtClean="0"/>
              <a:t> that you can use to customize your bag. To design and produce anything that falls outside these options would easily make the bags cost double or triple their current price. </a:t>
            </a:r>
          </a:p>
          <a:p>
            <a:pPr marL="187948" indent="-187948">
              <a:lnSpc>
                <a:spcPct val="90000"/>
              </a:lnSpc>
            </a:pPr>
            <a:r>
              <a:rPr lang="en-US" sz="900" dirty="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smtClean="0"/>
          </a:p>
          <a:p>
            <a:pPr marL="187948" indent="-187948">
              <a:lnSpc>
                <a:spcPct val="90000"/>
              </a:lnSpc>
            </a:pPr>
            <a:r>
              <a:rPr lang="en-US" sz="900" b="1" dirty="0" smtClean="0"/>
              <a:t>Can you make me a bag with 4 or 5 panels instead of just 3?</a:t>
            </a:r>
          </a:p>
          <a:p>
            <a:pPr marL="187948" indent="-187948">
              <a:lnSpc>
                <a:spcPct val="90000"/>
              </a:lnSpc>
            </a:pPr>
            <a:r>
              <a:rPr lang="en-US" sz="900" dirty="0" smtClean="0"/>
              <a:t>Old( until 2004): Hell, no! See previous question.</a:t>
            </a:r>
          </a:p>
          <a:p>
            <a:pPr marL="187948" indent="-187948">
              <a:lnSpc>
                <a:spcPct val="90000"/>
              </a:lnSpc>
            </a:pPr>
            <a:endParaRPr lang="en-US" sz="900" dirty="0" smtClean="0"/>
          </a:p>
          <a:p>
            <a:pPr marL="187948" indent="-187948">
              <a:lnSpc>
                <a:spcPct val="90000"/>
              </a:lnSpc>
            </a:pPr>
            <a:r>
              <a:rPr lang="en-US" sz="900" b="1" dirty="0" smtClean="0"/>
              <a:t>Manufacturing Philosophy</a:t>
            </a:r>
          </a:p>
          <a:p>
            <a:pPr marL="187948" indent="-187948">
              <a:lnSpc>
                <a:spcPct val="90000"/>
              </a:lnSpc>
            </a:pPr>
            <a:r>
              <a:rPr lang="en-US" sz="900" b="1" dirty="0" smtClean="0"/>
              <a:t>What's this I hear about Timbuk2 bags "Made in China"?</a:t>
            </a:r>
            <a:r>
              <a:rPr lang="en-US" sz="900" dirty="0" smtClean="0"/>
              <a:t/>
            </a:r>
            <a:br>
              <a:rPr lang="en-US" sz="900" dirty="0" smtClean="0"/>
            </a:br>
            <a:r>
              <a:rPr lang="en-US" sz="900" dirty="0" smtClean="0"/>
              <a:t>Yes, it's true. Timbuk2 is making some of its new products in China. We realize this may concern some of our longstanding customers, so let us explain. </a:t>
            </a:r>
          </a:p>
          <a:p>
            <a:pPr marL="187948" indent="-187948">
              <a:lnSpc>
                <a:spcPct val="90000"/>
              </a:lnSpc>
            </a:pPr>
            <a:endParaRPr lang="en-US" sz="900" dirty="0" smtClean="0"/>
          </a:p>
          <a:p>
            <a:pPr marL="187948" indent="-187948">
              <a:lnSpc>
                <a:spcPct val="90000"/>
              </a:lnSpc>
            </a:pPr>
            <a:r>
              <a:rPr lang="en-US" sz="900" dirty="0" smtClean="0"/>
              <a:t>Could talk about how to link standard (all laptop) and customized (messenger) bags to assets:</a:t>
            </a:r>
          </a:p>
          <a:p>
            <a:pPr marL="187948" indent="-187948">
              <a:lnSpc>
                <a:spcPct val="90000"/>
              </a:lnSpc>
              <a:buFontTx/>
              <a:buAutoNum type="arabicPeriod"/>
            </a:pPr>
            <a:r>
              <a:rPr lang="en-US" sz="900" dirty="0" smtClean="0"/>
              <a:t>Local SFO flexible process: for customized. But can go further and do mixed production: prioritize customized (lead time) but </a:t>
            </a:r>
            <a:r>
              <a:rPr lang="en-US" sz="900" b="1" i="1" dirty="0" smtClean="0"/>
              <a:t>spackle </a:t>
            </a:r>
            <a:r>
              <a:rPr lang="en-US" sz="900" dirty="0" smtClean="0"/>
              <a:t>(fill excess capacity with standard to smooth utilization)</a:t>
            </a:r>
          </a:p>
          <a:p>
            <a:pPr marL="187948" indent="-187948">
              <a:lnSpc>
                <a:spcPct val="90000"/>
              </a:lnSpc>
              <a:buFontTx/>
              <a:buAutoNum type="arabicPeriod"/>
            </a:pPr>
            <a:r>
              <a:rPr lang="en-US" sz="900" dirty="0" smtClean="0"/>
              <a:t>Offshore China process: cheap for standard.</a:t>
            </a:r>
            <a:br>
              <a:rPr lang="en-US" sz="900" dirty="0" smtClean="0"/>
            </a:br>
            <a:endParaRPr lang="en-US" sz="90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21555"/>
            <a:fld id="{F8AF94B3-31E9-4CC4-9F51-38D8D6797E70}" type="datetime1">
              <a:rPr lang="en-US" smtClean="0"/>
              <a:pPr defTabSz="921555"/>
              <a:t>1/17/2013</a:t>
            </a:fld>
            <a:endParaRPr lang="en-US" dirty="0" smtClean="0"/>
          </a:p>
        </p:txBody>
      </p:sp>
      <p:sp>
        <p:nvSpPr>
          <p:cNvPr id="11878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21555"/>
            <a:fld id="{B6A4606F-72EB-42A6-80C8-71B63059B39E}" type="datetime1">
              <a:rPr lang="en-US" smtClean="0"/>
              <a:pPr defTabSz="921555"/>
              <a:t>1/17/2013</a:t>
            </a:fld>
            <a:endParaRPr lang="en-US" dirty="0" smtClean="0"/>
          </a:p>
        </p:txBody>
      </p:sp>
      <p:sp>
        <p:nvSpPr>
          <p:cNvPr id="11981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69760" indent="-169760">
              <a:lnSpc>
                <a:spcPct val="80000"/>
              </a:lnSpc>
            </a:pPr>
            <a:r>
              <a:rPr lang="en-US" sz="900" dirty="0" smtClean="0"/>
              <a:t>Write in figure: </a:t>
            </a:r>
          </a:p>
          <a:p>
            <a:pPr marL="169760" indent="-169760">
              <a:lnSpc>
                <a:spcPct val="80000"/>
              </a:lnSpc>
            </a:pPr>
            <a:r>
              <a:rPr lang="en-US" sz="900" dirty="0" smtClean="0"/>
              <a:t>	Custom = custom shapers of surfboard; custom tailor. &gt; limit choices to go to MC</a:t>
            </a:r>
          </a:p>
          <a:p>
            <a:pPr marL="169760" indent="-169760">
              <a:lnSpc>
                <a:spcPct val="80000"/>
              </a:lnSpc>
            </a:pPr>
            <a:r>
              <a:rPr lang="en-US" sz="900" dirty="0" smtClean="0"/>
              <a:t>	Standard = MTS boards (</a:t>
            </a:r>
            <a:r>
              <a:rPr lang="en-US" sz="900" dirty="0" err="1" smtClean="0"/>
              <a:t>Surftech</a:t>
            </a:r>
            <a:r>
              <a:rPr lang="en-US" sz="900" dirty="0" smtClean="0"/>
              <a:t>) or suits, Henry Ford. &gt; increase flex to go to MC</a:t>
            </a:r>
          </a:p>
          <a:p>
            <a:pPr marL="169760" indent="-169760">
              <a:lnSpc>
                <a:spcPct val="80000"/>
              </a:lnSpc>
            </a:pPr>
            <a:r>
              <a:rPr lang="en-US" sz="900" dirty="0" smtClean="0"/>
              <a:t>	MC = standard process, yet it allows for parameters set by customers.</a:t>
            </a:r>
          </a:p>
          <a:p>
            <a:pPr marL="169760" indent="-169760">
              <a:lnSpc>
                <a:spcPct val="80000"/>
              </a:lnSpc>
            </a:pPr>
            <a:endParaRPr lang="en-US" sz="900" dirty="0" smtClean="0"/>
          </a:p>
          <a:p>
            <a:pPr marL="169760" indent="-169760">
              <a:lnSpc>
                <a:spcPct val="80000"/>
              </a:lnSpc>
            </a:pPr>
            <a:r>
              <a:rPr lang="en-US" sz="900" dirty="0" smtClean="0"/>
              <a:t>MC is a compromise between mass production and full custom work:</a:t>
            </a:r>
          </a:p>
          <a:p>
            <a:pPr marL="621444" lvl="1" indent="-169760">
              <a:lnSpc>
                <a:spcPct val="80000"/>
              </a:lnSpc>
              <a:buFontTx/>
              <a:buChar char="•"/>
            </a:pPr>
            <a:r>
              <a:rPr lang="en-US" sz="900" dirty="0" smtClean="0"/>
              <a:t>Constrain customization to a pre-set range = large variety of specific, predetermined choices</a:t>
            </a:r>
          </a:p>
          <a:p>
            <a:pPr marL="621444" lvl="1" indent="-169760">
              <a:lnSpc>
                <a:spcPct val="80000"/>
              </a:lnSpc>
              <a:buFontTx/>
              <a:buChar char="•"/>
            </a:pPr>
            <a:r>
              <a:rPr lang="en-US" sz="900" dirty="0" smtClean="0"/>
              <a:t>In such manner that it can be delivered with a limited amount of flexibility on a flexible but standardized </a:t>
            </a:r>
            <a:r>
              <a:rPr lang="en-US" sz="900" b="1" dirty="0" smtClean="0"/>
              <a:t>flow shop </a:t>
            </a:r>
            <a:r>
              <a:rPr lang="en-US" sz="900" dirty="0" smtClean="0"/>
              <a:t>process = “commoditized variety/flexibility”</a:t>
            </a:r>
          </a:p>
          <a:p>
            <a:pPr marL="621444" lvl="1" indent="-169760">
              <a:lnSpc>
                <a:spcPct val="80000"/>
              </a:lnSpc>
              <a:buFontTx/>
              <a:buChar char="•"/>
            </a:pPr>
            <a:r>
              <a:rPr lang="en-US" sz="900" dirty="0" smtClean="0"/>
              <a:t>The key here is in “flexible flow” which is a compromise between a job shop and a single-flow shop. In contrast to a job shop, the flow shop process is fixed: it allows a finite number of “routes”.</a:t>
            </a:r>
          </a:p>
          <a:p>
            <a:pPr marL="621444" lvl="1" indent="-169760">
              <a:lnSpc>
                <a:spcPct val="80000"/>
              </a:lnSpc>
              <a:buFontTx/>
              <a:buChar char="•"/>
            </a:pPr>
            <a:r>
              <a:rPr lang="en-US" sz="900" dirty="0" smtClean="0"/>
              <a:t>Link to asset types: MC is better than a “linear combination” of job shop and standard flow shop b/c it typically is obtained not through a linear combination of two focused capacity sources, but through a single flexible asset that:</a:t>
            </a:r>
          </a:p>
          <a:p>
            <a:pPr marL="621444" lvl="1" indent="-169760">
              <a:lnSpc>
                <a:spcPct val="80000"/>
              </a:lnSpc>
              <a:buFontTx/>
              <a:buAutoNum type="arabicPeriod"/>
            </a:pPr>
            <a:r>
              <a:rPr lang="en-US" sz="900" dirty="0" smtClean="0"/>
              <a:t>Using some postponement and product tricks described in next slide to process MC.</a:t>
            </a:r>
          </a:p>
          <a:p>
            <a:pPr marL="621444" lvl="1" indent="-169760">
              <a:lnSpc>
                <a:spcPct val="80000"/>
              </a:lnSpc>
              <a:buFontTx/>
              <a:buAutoNum type="arabicPeriod"/>
            </a:pPr>
            <a:r>
              <a:rPr lang="en-US" sz="900" dirty="0" smtClean="0"/>
              <a:t>It could even produce both MC (MTO) and standard MTS goods using “spackling” mode: prioritize MTO and fill up remaining capacity with MTS so as to attain a smooth “spackled” end schedule. (See Schmidt &amp; </a:t>
            </a:r>
            <a:r>
              <a:rPr lang="en-US" sz="900" dirty="0" err="1" smtClean="0"/>
              <a:t>Cattani</a:t>
            </a:r>
            <a:r>
              <a:rPr lang="en-US" sz="900" dirty="0" smtClean="0"/>
              <a:t>)</a:t>
            </a:r>
          </a:p>
          <a:p>
            <a:pPr marL="169760" indent="-169760">
              <a:lnSpc>
                <a:spcPct val="80000"/>
              </a:lnSpc>
            </a:pPr>
            <a:endParaRPr lang="en-US" sz="900" dirty="0" smtClean="0"/>
          </a:p>
          <a:p>
            <a:pPr marL="169760" indent="-169760">
              <a:lnSpc>
                <a:spcPct val="80000"/>
              </a:lnSpc>
              <a:buFontTx/>
              <a:buChar char="•"/>
            </a:pPr>
            <a:endParaRPr lang="en-US" sz="900" dirty="0" smtClean="0"/>
          </a:p>
          <a:p>
            <a:pPr marL="169760" indent="-169760">
              <a:lnSpc>
                <a:spcPct val="80000"/>
              </a:lnSpc>
            </a:pPr>
            <a:r>
              <a:rPr lang="en-US" sz="900" dirty="0" smtClean="0"/>
              <a:t>Benefits: (http://www.build-to-order-consulting.com/mc.htm or "</a:t>
            </a:r>
            <a:r>
              <a:rPr lang="en-US" sz="900" b="1" dirty="0" smtClean="0"/>
              <a:t>Build-to-Order &amp; Mass Customization; the Ultimate Supply Chain Management and Lean Manufacturing Strategy</a:t>
            </a:r>
            <a:r>
              <a:rPr lang="en-US" sz="900" dirty="0" smtClean="0"/>
              <a:t> </a:t>
            </a:r>
            <a:r>
              <a:rPr lang="en-US" sz="900" b="1" i="1" dirty="0" smtClean="0"/>
              <a:t>for Low-Cost On-Demand Production without Forecasts or Inventory,"</a:t>
            </a:r>
            <a:r>
              <a:rPr lang="en-US" sz="900" b="1" dirty="0" smtClean="0"/>
              <a:t> </a:t>
            </a:r>
            <a:r>
              <a:rPr lang="en-US" sz="900" dirty="0" smtClean="0"/>
              <a:t>by Dr. David M. Anderson, (2004, CIM Press, 805-924-0200), Hardbound, 520 pages, ISBN 1-878072-30-7; $49.95. )</a:t>
            </a:r>
          </a:p>
          <a:p>
            <a:pPr marL="169760" indent="-169760">
              <a:lnSpc>
                <a:spcPct val="80000"/>
              </a:lnSpc>
            </a:pPr>
            <a:r>
              <a:rPr lang="en-US" sz="900" dirty="0" smtClean="0"/>
              <a:t>The biggest appeals of mass customization are being able to </a:t>
            </a:r>
          </a:p>
          <a:p>
            <a:pPr marL="169760" indent="-169760">
              <a:lnSpc>
                <a:spcPct val="80000"/>
              </a:lnSpc>
              <a:buFontTx/>
              <a:buAutoNum type="arabicParenBoth"/>
            </a:pPr>
            <a:r>
              <a:rPr lang="en-US" sz="900" u="sng" dirty="0" smtClean="0"/>
              <a:t>provide customized goods</a:t>
            </a:r>
            <a:r>
              <a:rPr lang="en-US" sz="900" dirty="0" smtClean="0"/>
              <a:t>, </a:t>
            </a:r>
          </a:p>
          <a:p>
            <a:pPr marL="169760" indent="-169760">
              <a:lnSpc>
                <a:spcPct val="80000"/>
              </a:lnSpc>
              <a:buFontTx/>
              <a:buAutoNum type="arabicParenBoth"/>
            </a:pPr>
            <a:r>
              <a:rPr lang="en-US" sz="900" dirty="0" smtClean="0"/>
              <a:t> quickly resupply stores with standard products that have just been sold with </a:t>
            </a:r>
            <a:r>
              <a:rPr lang="en-US" sz="900" dirty="0" smtClean="0">
                <a:hlinkClick r:id="rId3"/>
              </a:rPr>
              <a:t>built-to-order replacements</a:t>
            </a:r>
            <a:r>
              <a:rPr lang="en-US" sz="900" dirty="0" smtClean="0"/>
              <a:t>, and </a:t>
            </a:r>
          </a:p>
          <a:p>
            <a:pPr marL="169760" indent="-169760">
              <a:lnSpc>
                <a:spcPct val="80000"/>
              </a:lnSpc>
              <a:buFontTx/>
              <a:buAutoNum type="arabicParenBoth"/>
            </a:pPr>
            <a:r>
              <a:rPr lang="en-US" sz="900" dirty="0" smtClean="0"/>
              <a:t>, for industrial suppliers, to be able to respond on-demand to assemblers’ pull signals, which may be part of the spontaneous supply chain for the first two cases.  [JVM: this has nothing to do with MC, but only MTO]</a:t>
            </a:r>
          </a:p>
          <a:p>
            <a:pPr marL="169760" indent="-169760">
              <a:lnSpc>
                <a:spcPct val="80000"/>
              </a:lnSpc>
            </a:pPr>
            <a:endParaRPr lang="en-US" sz="900" dirty="0" smtClean="0"/>
          </a:p>
          <a:p>
            <a:pPr marL="169760" indent="-169760">
              <a:lnSpc>
                <a:spcPct val="80000"/>
              </a:lnSpc>
            </a:pPr>
            <a:r>
              <a:rPr lang="en-US" sz="900" dirty="0" smtClean="0"/>
              <a:t>Downsides:  No matter how advanced the technology and possibilities go, there will always be some quantity of products that are simple made one way in one size for all interested customers.  This is true for several reasons including that:</a:t>
            </a:r>
          </a:p>
          <a:p>
            <a:pPr marL="169760" indent="-169760">
              <a:lnSpc>
                <a:spcPct val="80000"/>
              </a:lnSpc>
              <a:buFontTx/>
              <a:buChar char="•"/>
            </a:pPr>
            <a:r>
              <a:rPr lang="en-US" sz="900" dirty="0" smtClean="0"/>
              <a:t>Mass customized goods compete with standard goods which may be available right now at stores or dealers. For all of the above benefits to accrue, speed is imperative to minimize </a:t>
            </a:r>
            <a:r>
              <a:rPr lang="en-US" sz="900" u="sng" dirty="0" smtClean="0"/>
              <a:t>mass customization’s biggest vulnerability: waiting</a:t>
            </a:r>
            <a:r>
              <a:rPr lang="en-US" sz="900" dirty="0" smtClean="0"/>
              <a:t>. </a:t>
            </a:r>
          </a:p>
          <a:p>
            <a:pPr marL="169760" indent="-169760">
              <a:lnSpc>
                <a:spcPct val="80000"/>
              </a:lnSpc>
              <a:buFontTx/>
              <a:buChar char="•"/>
            </a:pPr>
            <a:r>
              <a:rPr lang="en-US" sz="900" u="sng" dirty="0" smtClean="0"/>
              <a:t>people love to shop in stores, always have and always will</a:t>
            </a:r>
            <a:r>
              <a:rPr lang="en-US" sz="900" dirty="0" smtClean="0"/>
              <a:t>. Some products (like a computer) will have so many different permutations, it will be impossible for a company to offer all of them in a retail setting. </a:t>
            </a:r>
          </a:p>
          <a:p>
            <a:pPr marL="169760" indent="-169760">
              <a:lnSpc>
                <a:spcPct val="80000"/>
              </a:lnSpc>
              <a:buFontTx/>
              <a:buChar char="•"/>
            </a:pPr>
            <a:r>
              <a:rPr lang="en-US" sz="900" u="sng" dirty="0" smtClean="0"/>
              <a:t>some folks don’t want choices</a:t>
            </a:r>
            <a:r>
              <a:rPr lang="en-US" sz="900" dirty="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smtClean="0"/>
              <a:t>Talk about jam </a:t>
            </a:r>
            <a:r>
              <a:rPr lang="en-US" sz="900" i="1" dirty="0" err="1" smtClean="0"/>
              <a:t>experiement</a:t>
            </a:r>
            <a:r>
              <a:rPr lang="en-US" sz="900" i="1" dirty="0" smtClean="0"/>
              <a:t>: 36sku, 3% sales v. 6 SKUs 33%.</a:t>
            </a:r>
            <a:endParaRPr lang="en-US" sz="900" dirty="0" smtClean="0"/>
          </a:p>
          <a:p>
            <a:pPr marL="169760" indent="-169760">
              <a:lnSpc>
                <a:spcPct val="80000"/>
              </a:lnSpc>
              <a:buFontTx/>
              <a:buChar char="•"/>
            </a:pPr>
            <a:r>
              <a:rPr lang="en-US" sz="900" dirty="0" smtClean="0"/>
              <a:t>Offering flexibility usually translates into a </a:t>
            </a:r>
            <a:r>
              <a:rPr lang="en-US" sz="900" u="sng" dirty="0" smtClean="0"/>
              <a:t>sharp rise in cost of delivery</a:t>
            </a:r>
            <a:r>
              <a:rPr lang="en-US" sz="900" dirty="0" smtClean="0"/>
              <a:t> because of tremendous </a:t>
            </a:r>
            <a:r>
              <a:rPr lang="en-US" sz="900" u="sng" dirty="0" smtClean="0"/>
              <a:t>increase in variability and underutilization of assets</a:t>
            </a:r>
            <a:endParaRPr lang="en-US" sz="900"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21555"/>
            <a:fld id="{AB2E02A9-B5FB-4C5C-9C0E-3778A9A3C0E0}" type="datetime1">
              <a:rPr lang="en-US" smtClean="0"/>
              <a:pPr defTabSz="921555"/>
              <a:t>1/17/2013</a:t>
            </a:fld>
            <a:endParaRPr lang="en-US" dirty="0" smtClean="0"/>
          </a:p>
        </p:txBody>
      </p:sp>
      <p:sp>
        <p:nvSpPr>
          <p:cNvPr id="12083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31248" y="3722866"/>
            <a:ext cx="6547909" cy="5356805"/>
          </a:xfrm>
          <a:noFill/>
          <a:ln/>
        </p:spPr>
        <p:txBody>
          <a:bodyPr/>
          <a:lstStyle/>
          <a:p>
            <a:r>
              <a:rPr lang="en-US" sz="900" dirty="0" smtClean="0"/>
              <a:t>Product:</a:t>
            </a:r>
          </a:p>
          <a:p>
            <a:r>
              <a:rPr lang="en-US" sz="900" dirty="0" smtClean="0"/>
              <a:t>For fast and easy production, mass customization products should be </a:t>
            </a:r>
            <a:r>
              <a:rPr lang="en-US" sz="900" dirty="0" smtClean="0">
                <a:hlinkClick r:id="rId3"/>
              </a:rPr>
              <a:t>d</a:t>
            </a:r>
            <a:r>
              <a:rPr lang="en-US" sz="900" i="1" dirty="0" smtClean="0">
                <a:hlinkClick r:id="rId3"/>
              </a:rPr>
              <a:t>esigned for manufacturability</a:t>
            </a:r>
            <a:r>
              <a:rPr lang="en-US" sz="900" i="1" dirty="0" smtClean="0"/>
              <a:t>.4  </a:t>
            </a:r>
            <a:r>
              <a:rPr lang="en-US" sz="900" dirty="0" smtClean="0"/>
              <a:t>A key element of DFM is designing for lean production, build-to-order, and mass customization.  Products should be developed in synergistic product </a:t>
            </a:r>
            <a:r>
              <a:rPr lang="en-US" sz="900" i="1" dirty="0" smtClean="0"/>
              <a:t>families</a:t>
            </a:r>
            <a:r>
              <a:rPr lang="en-US" sz="900" dirty="0" smtClean="0"/>
              <a:t> and be designed around aggressively standardized parts and materials, designed for no setup, and designed for CNC programmable machine tools. </a:t>
            </a:r>
          </a:p>
          <a:p>
            <a:endParaRPr lang="en-US" sz="900" dirty="0" smtClean="0"/>
          </a:p>
          <a:p>
            <a:r>
              <a:rPr lang="en-US" sz="900" b="1" dirty="0" smtClean="0">
                <a:hlinkClick r:id="rId4"/>
              </a:rPr>
              <a:t>Standardization</a:t>
            </a:r>
            <a:r>
              <a:rPr lang="en-US" sz="900" b="1" dirty="0" smtClean="0"/>
              <a:t>. </a:t>
            </a:r>
            <a:r>
              <a:rPr lang="en-US" sz="900" dirty="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smtClean="0"/>
          </a:p>
          <a:p>
            <a:r>
              <a:rPr lang="en-US" sz="900" b="1" dirty="0" smtClean="0"/>
              <a:t>How Products are Customized: see my Flex chapter</a:t>
            </a:r>
          </a:p>
          <a:p>
            <a:r>
              <a:rPr lang="en-US" sz="900" dirty="0" smtClean="0"/>
              <a:t>Standard &gt; common part/platform &gt; modular.  Orthogonal = adaptable design (reversible/adjustable or irreversible/dimensional)</a:t>
            </a:r>
          </a:p>
          <a:p>
            <a:r>
              <a:rPr lang="en-US" sz="900" dirty="0" smtClean="0">
                <a:solidFill>
                  <a:srgbClr val="FF0000"/>
                </a:solidFill>
              </a:rPr>
              <a:t>Stress that these are orthogonal dimensions. Give examples.</a:t>
            </a:r>
          </a:p>
          <a:p>
            <a:r>
              <a:rPr lang="en-US" sz="900" dirty="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smtClean="0"/>
          </a:p>
          <a:p>
            <a:r>
              <a:rPr lang="en-US" sz="900" b="1" dirty="0" smtClean="0"/>
              <a:t>Modular Customization. </a:t>
            </a:r>
            <a:r>
              <a:rPr lang="en-US" sz="900" dirty="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smtClean="0">
                <a:solidFill>
                  <a:srgbClr val="FF0000"/>
                </a:solidFill>
              </a:rPr>
              <a:t>Example: computers (DELL) = Mix &amp; Match</a:t>
            </a:r>
          </a:p>
          <a:p>
            <a:r>
              <a:rPr lang="en-US" sz="900" b="1" dirty="0" smtClean="0"/>
              <a:t>Adjustable Customization. </a:t>
            </a:r>
            <a:r>
              <a:rPr lang="en-US" sz="900" dirty="0" smtClean="0"/>
              <a:t>Adjustments are a </a:t>
            </a:r>
            <a:r>
              <a:rPr lang="en-US" sz="900" i="1" dirty="0" smtClean="0"/>
              <a:t>reversible</a:t>
            </a:r>
            <a:r>
              <a:rPr lang="en-US" sz="900" dirty="0" smtClean="0"/>
              <a:t> way to customize a product, such as mechanical or electrical adjustments. Adjustments could be infinitely variable. Discrete adjustments, or </a:t>
            </a:r>
            <a:r>
              <a:rPr lang="en-US" sz="900" i="1" dirty="0" smtClean="0"/>
              <a:t>configurations,</a:t>
            </a:r>
            <a:r>
              <a:rPr lang="en-US" sz="900" dirty="0" smtClean="0"/>
              <a:t> would represent few choices, such as those provided by electronic switches, jumpers, cables, or discrete software controlled configurations. These adjustments and configurations make the product </a:t>
            </a:r>
            <a:r>
              <a:rPr lang="en-US" sz="900" i="1" dirty="0" smtClean="0"/>
              <a:t>customizable</a:t>
            </a:r>
            <a:r>
              <a:rPr lang="en-US" sz="900" dirty="0" smtClean="0"/>
              <a:t> by the factory, by dealers, or by customer. Software can be customized by user-defined settings or by </a:t>
            </a:r>
            <a:r>
              <a:rPr lang="en-US" sz="900" i="1" dirty="0" smtClean="0"/>
              <a:t>table driven programming</a:t>
            </a:r>
            <a:r>
              <a:rPr lang="en-US" sz="900" dirty="0" smtClean="0"/>
              <a:t> in which the software is specifically written to accommodate variables that can be customized by entering customer data into a table. The result is customized software that does not does not have to be debugged.6</a:t>
            </a:r>
          </a:p>
          <a:p>
            <a:r>
              <a:rPr lang="en-US" sz="900" dirty="0" smtClean="0">
                <a:solidFill>
                  <a:srgbClr val="FF0000"/>
                </a:solidFill>
              </a:rPr>
              <a:t>Example: customizable SUUNTO watches: the core is fully functional, customize by “turning off features”.</a:t>
            </a:r>
          </a:p>
          <a:p>
            <a:r>
              <a:rPr lang="en-US" sz="900" b="1" dirty="0" smtClean="0"/>
              <a:t>Dimensional Customization. </a:t>
            </a:r>
            <a:r>
              <a:rPr lang="en-US" sz="900" dirty="0" smtClean="0"/>
              <a:t>Dimensional customization involves a </a:t>
            </a:r>
            <a:r>
              <a:rPr lang="en-US" sz="900" i="1" dirty="0" smtClean="0"/>
              <a:t>permanent</a:t>
            </a:r>
            <a:r>
              <a:rPr lang="en-US" sz="900" dirty="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smtClean="0"/>
              <a:t>parametric CAD</a:t>
            </a:r>
            <a:r>
              <a:rPr lang="en-US" sz="900" dirty="0" smtClean="0"/>
              <a:t> (see discussion below).</a:t>
            </a:r>
          </a:p>
          <a:p>
            <a:r>
              <a:rPr lang="en-US" sz="900" dirty="0" smtClean="0">
                <a:solidFill>
                  <a:srgbClr val="FF0000"/>
                </a:solidFill>
              </a:rPr>
              <a:t>Example: Timbuk2 bags, tailoring, paint mix (once customized, cannot be undone)</a:t>
            </a:r>
          </a:p>
          <a:p>
            <a:r>
              <a:rPr lang="en-US" sz="900" dirty="0" smtClean="0">
                <a:solidFill>
                  <a:srgbClr val="FF0000"/>
                </a:solidFill>
              </a:rPr>
              <a:t>I would say two ways: modular and adjustable, where adjustable is either reversible or not.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21555"/>
            <a:fld id="{FEC1E790-3940-4F78-B2D4-BFEBE63A5A39}" type="datetime1">
              <a:rPr lang="en-US" smtClean="0"/>
              <a:pPr defTabSz="921555"/>
              <a:t>1/17/2013</a:t>
            </a:fld>
            <a:endParaRPr lang="en-US" dirty="0" smtClean="0"/>
          </a:p>
        </p:txBody>
      </p:sp>
      <p:sp>
        <p:nvSpPr>
          <p:cNvPr id="12186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620532"/>
            <a:ext cx="3439782" cy="2447068"/>
          </a:xfrm>
          <a:prstGeom prst="rect">
            <a:avLst/>
          </a:prstGeom>
          <a:noFill/>
          <a:ln w="9525">
            <a:noFill/>
            <a:miter lim="800000"/>
            <a:headEnd/>
            <a:tailEnd/>
          </a:ln>
        </p:spPr>
        <p:txBody>
          <a:bodyPr lIns="91459" tIns="45731" rIns="91459" bIns="45731"/>
          <a:lstStyle/>
          <a:p>
            <a:pPr marL="221294" indent="-221294"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498671" lvl="1" indent="-163698" eaLnBrk="0" hangingPunct="0">
              <a:lnSpc>
                <a:spcPct val="90000"/>
              </a:lnSpc>
              <a:spcBef>
                <a:spcPct val="30000"/>
              </a:spcBef>
            </a:pPr>
            <a:r>
              <a:rPr lang="en-US" sz="800" dirty="0">
                <a:latin typeface="Arial" pitchFamily="34" charset="0"/>
              </a:rPr>
              <a:t>0	Higher margins from eliminating intermediaries</a:t>
            </a:r>
          </a:p>
          <a:p>
            <a:pPr marL="221294" indent="-221294" eaLnBrk="0" hangingPunct="0">
              <a:lnSpc>
                <a:spcPct val="90000"/>
              </a:lnSpc>
              <a:spcBef>
                <a:spcPct val="30000"/>
              </a:spcBef>
            </a:pPr>
            <a:r>
              <a:rPr lang="en-US" sz="800" dirty="0">
                <a:latin typeface="Arial" pitchFamily="34" charset="0"/>
              </a:rPr>
              <a:t>2. On-line information allows:</a:t>
            </a:r>
          </a:p>
          <a:p>
            <a:pPr marL="498671" lvl="1" indent="-163698"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498671" lvl="1" indent="-163698" eaLnBrk="0" hangingPunct="0">
              <a:lnSpc>
                <a:spcPct val="90000"/>
              </a:lnSpc>
              <a:spcBef>
                <a:spcPct val="30000"/>
              </a:spcBef>
            </a:pPr>
            <a:r>
              <a:rPr lang="en-US" sz="800" dirty="0">
                <a:solidFill>
                  <a:srgbClr val="33CC33"/>
                </a:solidFill>
                <a:latin typeface="Arial" pitchFamily="34" charset="0"/>
              </a:rPr>
              <a:t>- Wider product portfolio: specialty items</a:t>
            </a:r>
          </a:p>
          <a:p>
            <a:pPr marL="498671" lvl="1" indent="-163698" eaLnBrk="0" hangingPunct="0">
              <a:lnSpc>
                <a:spcPct val="90000"/>
              </a:lnSpc>
              <a:spcBef>
                <a:spcPct val="30000"/>
              </a:spcBef>
            </a:pPr>
            <a:r>
              <a:rPr lang="en-US" sz="800" dirty="0">
                <a:latin typeface="Arial" pitchFamily="34" charset="0"/>
              </a:rPr>
              <a:t>-	Faster time to market</a:t>
            </a:r>
          </a:p>
          <a:p>
            <a:pPr marL="221294" indent="-221294" eaLnBrk="0" hangingPunct="0">
              <a:lnSpc>
                <a:spcPct val="90000"/>
              </a:lnSpc>
              <a:spcBef>
                <a:spcPct val="30000"/>
              </a:spcBef>
            </a:pPr>
            <a:r>
              <a:rPr lang="en-US" sz="800" dirty="0">
                <a:latin typeface="Arial" pitchFamily="34" charset="0"/>
              </a:rPr>
              <a:t>3. On-line negotiations of prices and contract terms:</a:t>
            </a:r>
          </a:p>
          <a:p>
            <a:pPr marL="498671" lvl="1" indent="-163698"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498671" lvl="1" indent="-163698"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21294" indent="-221294" eaLnBrk="0" hangingPunct="0">
              <a:lnSpc>
                <a:spcPct val="90000"/>
              </a:lnSpc>
              <a:spcBef>
                <a:spcPct val="30000"/>
              </a:spcBef>
            </a:pPr>
            <a:r>
              <a:rPr lang="en-US" sz="800" dirty="0">
                <a:latin typeface="Arial" pitchFamily="34" charset="0"/>
              </a:rPr>
              <a:t>4. Order placement and tracking: </a:t>
            </a:r>
          </a:p>
          <a:p>
            <a:pPr marL="498671" lvl="1" indent="-163698"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21294" indent="-221294"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498671" lvl="1" indent="-163698" eaLnBrk="0" hangingPunct="0">
              <a:lnSpc>
                <a:spcPct val="90000"/>
              </a:lnSpc>
              <a:spcBef>
                <a:spcPct val="30000"/>
              </a:spcBef>
            </a:pPr>
            <a:r>
              <a:rPr lang="en-US" sz="800" dirty="0">
                <a:latin typeface="Arial" pitchFamily="34" charset="0"/>
              </a:rPr>
              <a:t>0	Increased availability by aggregating information</a:t>
            </a:r>
          </a:p>
          <a:p>
            <a:pPr marL="498671" lvl="1" indent="-163698"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498671" lvl="1" indent="-163698" eaLnBrk="0" hangingPunct="0">
              <a:lnSpc>
                <a:spcPct val="90000"/>
              </a:lnSpc>
              <a:spcBef>
                <a:spcPct val="30000"/>
              </a:spcBef>
            </a:pPr>
            <a:r>
              <a:rPr lang="en-US" sz="800" dirty="0">
                <a:latin typeface="Arial" pitchFamily="34" charset="0"/>
              </a:rPr>
              <a:t>0	Increased choice of delivery options</a:t>
            </a:r>
          </a:p>
          <a:p>
            <a:pPr marL="221294" indent="-221294"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059445" y="4637441"/>
            <a:ext cx="3950956" cy="2285672"/>
          </a:xfrm>
          <a:prstGeom prst="rect">
            <a:avLst/>
          </a:prstGeom>
          <a:noFill/>
          <a:ln w="9525">
            <a:noFill/>
            <a:miter lim="800000"/>
            <a:headEnd/>
            <a:tailEnd/>
          </a:ln>
        </p:spPr>
        <p:txBody>
          <a:bodyPr lIns="91459" tIns="45731" rIns="91459" bIns="45731"/>
          <a:lstStyle/>
          <a:p>
            <a:pPr marL="225841" indent="-225841" eaLnBrk="0" hangingPunct="0">
              <a:lnSpc>
                <a:spcPct val="90000"/>
              </a:lnSpc>
              <a:spcBef>
                <a:spcPct val="30000"/>
              </a:spcBef>
            </a:pPr>
            <a:r>
              <a:rPr lang="en-US" sz="800" dirty="0">
                <a:latin typeface="Arial" pitchFamily="34" charset="0"/>
              </a:rPr>
              <a:t>1. Capacity &amp; Facilities: </a:t>
            </a:r>
          </a:p>
          <a:p>
            <a:pPr marL="489576" lvl="1" indent="-150057"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489576" lvl="1" indent="-150057"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25841" indent="-225841" eaLnBrk="0" hangingPunct="0">
              <a:lnSpc>
                <a:spcPct val="90000"/>
              </a:lnSpc>
              <a:spcBef>
                <a:spcPct val="30000"/>
              </a:spcBef>
            </a:pPr>
            <a:r>
              <a:rPr lang="en-US" sz="800" dirty="0">
                <a:latin typeface="Arial" pitchFamily="34" charset="0"/>
              </a:rPr>
              <a:t>2. Vertical Integration</a:t>
            </a:r>
          </a:p>
          <a:p>
            <a:pPr marL="489576" lvl="1" indent="-150057"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489576" lvl="1" indent="-150057" eaLnBrk="0" hangingPunct="0">
              <a:lnSpc>
                <a:spcPct val="90000"/>
              </a:lnSpc>
              <a:spcBef>
                <a:spcPct val="30000"/>
              </a:spcBef>
            </a:pPr>
            <a:r>
              <a:rPr lang="en-US" sz="800" dirty="0">
                <a:latin typeface="Arial" pitchFamily="34" charset="0"/>
              </a:rPr>
              <a:t>0	Eliminate intermediaries</a:t>
            </a:r>
          </a:p>
          <a:p>
            <a:pPr marL="225841" indent="-225841" eaLnBrk="0" hangingPunct="0">
              <a:lnSpc>
                <a:spcPct val="90000"/>
              </a:lnSpc>
              <a:spcBef>
                <a:spcPct val="30000"/>
              </a:spcBef>
            </a:pPr>
            <a:r>
              <a:rPr lang="en-US" sz="800" dirty="0">
                <a:latin typeface="Arial" pitchFamily="34" charset="0"/>
              </a:rPr>
              <a:t>3. Network design: Inventory &amp; 			Transportation</a:t>
            </a:r>
          </a:p>
          <a:p>
            <a:pPr marL="489576" lvl="1" indent="-150057" eaLnBrk="0" hangingPunct="0">
              <a:lnSpc>
                <a:spcPct val="90000"/>
              </a:lnSpc>
              <a:spcBef>
                <a:spcPct val="30000"/>
              </a:spcBef>
            </a:pPr>
            <a:r>
              <a:rPr lang="en-US" sz="800" dirty="0">
                <a:latin typeface="Arial" pitchFamily="34" charset="0"/>
              </a:rPr>
              <a:t>0	Reduce cycle stock (geographic centralization)</a:t>
            </a:r>
          </a:p>
          <a:p>
            <a:pPr marL="489576" lvl="1" indent="-150057" eaLnBrk="0" hangingPunct="0">
              <a:lnSpc>
                <a:spcPct val="90000"/>
              </a:lnSpc>
              <a:spcBef>
                <a:spcPct val="30000"/>
              </a:spcBef>
            </a:pPr>
            <a:r>
              <a:rPr lang="en-US" sz="800" dirty="0">
                <a:latin typeface="Arial" pitchFamily="34" charset="0"/>
              </a:rPr>
              <a:t>0	Reduce safety stock (statistical aggregation)</a:t>
            </a:r>
          </a:p>
          <a:p>
            <a:pPr marL="489576" lvl="1" indent="-150057" eaLnBrk="0" hangingPunct="0">
              <a:lnSpc>
                <a:spcPct val="90000"/>
              </a:lnSpc>
              <a:spcBef>
                <a:spcPct val="30000"/>
              </a:spcBef>
            </a:pPr>
            <a:r>
              <a:rPr lang="en-US" sz="800" dirty="0">
                <a:latin typeface="Arial" pitchFamily="34" charset="0"/>
              </a:rPr>
              <a:t>0	Inbound</a:t>
            </a:r>
          </a:p>
          <a:p>
            <a:pPr marL="489576" lvl="1" indent="-150057"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25841" indent="-225841" eaLnBrk="0" hangingPunct="0">
              <a:lnSpc>
                <a:spcPct val="90000"/>
              </a:lnSpc>
              <a:spcBef>
                <a:spcPct val="30000"/>
              </a:spcBef>
            </a:pPr>
            <a:r>
              <a:rPr lang="en-US" sz="800" dirty="0">
                <a:latin typeface="Arial" pitchFamily="34" charset="0"/>
              </a:rPr>
              <a:t>4. Technology:</a:t>
            </a:r>
          </a:p>
          <a:p>
            <a:pPr marL="489576" lvl="1" indent="-150057" eaLnBrk="0" hangingPunct="0">
              <a:lnSpc>
                <a:spcPct val="90000"/>
              </a:lnSpc>
              <a:spcBef>
                <a:spcPct val="30000"/>
              </a:spcBef>
            </a:pPr>
            <a:r>
              <a:rPr lang="en-US" sz="800" dirty="0">
                <a:latin typeface="Arial" pitchFamily="34" charset="0"/>
              </a:rPr>
              <a:t>0	Process: postpone product differentiation to after order placement</a:t>
            </a:r>
          </a:p>
          <a:p>
            <a:pPr marL="489576" lvl="1" indent="-150057" eaLnBrk="0" hangingPunct="0">
              <a:lnSpc>
                <a:spcPct val="90000"/>
              </a:lnSpc>
              <a:spcBef>
                <a:spcPct val="30000"/>
              </a:spcBef>
            </a:pPr>
            <a:r>
              <a:rPr lang="en-US" sz="800" dirty="0">
                <a:latin typeface="Arial" pitchFamily="34" charset="0"/>
              </a:rPr>
              <a:t>0	Product: allow modular ATO</a:t>
            </a:r>
          </a:p>
          <a:p>
            <a:pPr marL="225841" indent="-225841" eaLnBrk="0" hangingPunct="0">
              <a:lnSpc>
                <a:spcPct val="90000"/>
              </a:lnSpc>
              <a:spcBef>
                <a:spcPct val="30000"/>
              </a:spcBef>
            </a:pPr>
            <a:r>
              <a:rPr lang="en-US" sz="800" dirty="0">
                <a:latin typeface="Arial" pitchFamily="34" charset="0"/>
              </a:rPr>
              <a:t>5. Coordination and Information</a:t>
            </a:r>
          </a:p>
          <a:p>
            <a:pPr marL="489576" lvl="1" indent="-150057" eaLnBrk="0" hangingPunct="0">
              <a:lnSpc>
                <a:spcPct val="90000"/>
              </a:lnSpc>
              <a:spcBef>
                <a:spcPct val="30000"/>
              </a:spcBef>
            </a:pPr>
            <a:r>
              <a:rPr lang="en-US" sz="800" dirty="0">
                <a:latin typeface="Arial" pitchFamily="34" charset="0"/>
              </a:rPr>
              <a:t>0	automate, improves coordination (bullwhip , planning, forecasting)</a:t>
            </a:r>
          </a:p>
          <a:p>
            <a:pPr marL="225841" indent="-225841"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84495" y="3987248"/>
            <a:ext cx="5473832" cy="4800698"/>
          </a:xfrm>
          <a:prstGeom prst="rect">
            <a:avLst/>
          </a:prstGeom>
          <a:noFill/>
          <a:ln w="9525" algn="ctr">
            <a:noFill/>
            <a:prstDash val="dash"/>
            <a:miter lim="800000"/>
            <a:headEnd/>
            <a:tailEnd/>
          </a:ln>
        </p:spPr>
        <p:txBody>
          <a:bodyPr lIns="90829" tIns="45415" rIns="90829" bIns="45415">
            <a:spAutoFit/>
          </a:bodyPr>
          <a:lstStyle/>
          <a:p>
            <a:pPr defTabSz="907914"/>
            <a:r>
              <a:rPr lang="en-US" sz="1800" dirty="0"/>
              <a:t>Go over each item and ask what impact it has for Peapod.</a:t>
            </a:r>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r>
              <a:rPr lang="en-US" sz="1800" dirty="0"/>
              <a:t>&gt; Cost increases. Thus, it must be on value enhancing! To understand, let’s look at the processes involved.</a:t>
            </a:r>
          </a:p>
          <a:p>
            <a:pPr defTabSz="907914"/>
            <a:endParaRPr lang="en-US" sz="1800" dirty="0"/>
          </a:p>
          <a:p>
            <a:pPr defTabSz="907914"/>
            <a:endParaRPr lang="en-US" sz="18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21555"/>
            <a:fld id="{36354BE1-A537-42DE-AC59-B581EA347C98}" type="datetime1">
              <a:rPr lang="en-US" smtClean="0"/>
              <a:pPr defTabSz="921555"/>
              <a:t>1/17/2013</a:t>
            </a:fld>
            <a:endParaRPr lang="en-US" dirty="0" smtClean="0"/>
          </a:p>
        </p:txBody>
      </p:sp>
      <p:sp>
        <p:nvSpPr>
          <p:cNvPr id="12288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21555"/>
            <a:fld id="{7762938A-AF24-45EB-BBCF-820905AD98E6}" type="datetime1">
              <a:rPr lang="en-US" smtClean="0"/>
              <a:pPr defTabSz="921555"/>
              <a:t>1/17/2013</a:t>
            </a:fld>
            <a:endParaRPr lang="en-US" dirty="0" smtClean="0"/>
          </a:p>
        </p:txBody>
      </p:sp>
      <p:sp>
        <p:nvSpPr>
          <p:cNvPr id="12390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3909" name="Rectangle 2"/>
          <p:cNvSpPr>
            <a:spLocks noGrp="1" noRot="1" noChangeAspect="1" noChangeArrowheads="1" noTextEdit="1"/>
          </p:cNvSpPr>
          <p:nvPr>
            <p:ph type="sldImg"/>
          </p:nvPr>
        </p:nvSpPr>
        <p:spPr>
          <a:xfrm>
            <a:off x="1181100" y="695325"/>
            <a:ext cx="4651375" cy="3487738"/>
          </a:xfrm>
          <a:ln/>
        </p:spPr>
      </p:sp>
      <p:sp>
        <p:nvSpPr>
          <p:cNvPr id="123910" name="Rectangle 3"/>
          <p:cNvSpPr>
            <a:spLocks noGrp="1" noChangeArrowheads="1"/>
          </p:cNvSpPr>
          <p:nvPr>
            <p:ph type="body" idx="1"/>
          </p:nvPr>
        </p:nvSpPr>
        <p:spPr>
          <a:xfrm>
            <a:off x="252546" y="4416100"/>
            <a:ext cx="6505311" cy="4328483"/>
          </a:xfrm>
          <a:noFill/>
          <a:ln/>
        </p:spPr>
        <p:txBody>
          <a:bodyPr/>
          <a:lstStyle/>
          <a:p>
            <a:pPr>
              <a:lnSpc>
                <a:spcPct val="80000"/>
              </a:lnSpc>
            </a:pPr>
            <a:r>
              <a:rPr lang="en-US" sz="900" dirty="0" smtClean="0"/>
              <a:t>I think Papa Murphy's Pizza provides an interesting contrast to Peapod that </a:t>
            </a:r>
          </a:p>
          <a:p>
            <a:pPr>
              <a:lnSpc>
                <a:spcPct val="80000"/>
              </a:lnSpc>
            </a:pPr>
            <a:r>
              <a:rPr lang="en-US" sz="900" dirty="0" smtClean="0"/>
              <a:t>might complement the point you are making with the Peapod case.</a:t>
            </a:r>
          </a:p>
          <a:p>
            <a:pPr>
              <a:lnSpc>
                <a:spcPct val="80000"/>
              </a:lnSpc>
            </a:pPr>
            <a:endParaRPr lang="en-US" sz="900" dirty="0" smtClean="0"/>
          </a:p>
          <a:p>
            <a:pPr>
              <a:lnSpc>
                <a:spcPct val="80000"/>
              </a:lnSpc>
            </a:pPr>
            <a:r>
              <a:rPr lang="en-US" sz="900" dirty="0" smtClean="0"/>
              <a:t>Papa Murphy's competes with pizza delivery companies through a </a:t>
            </a:r>
          </a:p>
          <a:p>
            <a:pPr>
              <a:lnSpc>
                <a:spcPct val="80000"/>
              </a:lnSpc>
            </a:pPr>
            <a:r>
              <a:rPr lang="en-US" sz="900" dirty="0" smtClean="0"/>
              <a:t>"Take-n-Bake" model. Customers buy an unbaked pizza in one of the Papa </a:t>
            </a:r>
          </a:p>
          <a:p>
            <a:pPr>
              <a:lnSpc>
                <a:spcPct val="80000"/>
              </a:lnSpc>
            </a:pPr>
            <a:r>
              <a:rPr lang="en-US" sz="900" dirty="0" smtClean="0"/>
              <a:t>Murphy's retail stores, take it home, and bake the pizza in the home oven. </a:t>
            </a:r>
          </a:p>
          <a:p>
            <a:pPr>
              <a:lnSpc>
                <a:spcPct val="80000"/>
              </a:lnSpc>
            </a:pPr>
            <a:r>
              <a:rPr lang="en-US" sz="900" dirty="0" smtClean="0"/>
              <a:t>The pizza is supposed to be of superior quality (I indeed think it is), </a:t>
            </a:r>
          </a:p>
          <a:p>
            <a:pPr>
              <a:lnSpc>
                <a:spcPct val="80000"/>
              </a:lnSpc>
            </a:pPr>
            <a:r>
              <a:rPr lang="en-US" sz="900" dirty="0" smtClean="0"/>
              <a:t>especially since customers eat it fresh and hot out of the oven. The price </a:t>
            </a:r>
          </a:p>
          <a:p>
            <a:pPr>
              <a:lnSpc>
                <a:spcPct val="80000"/>
              </a:lnSpc>
            </a:pPr>
            <a:r>
              <a:rPr lang="en-US" sz="900" dirty="0" smtClean="0"/>
              <a:t>being charged to the customer is pretty much the same as a delivery pizza. </a:t>
            </a:r>
          </a:p>
          <a:p>
            <a:pPr>
              <a:lnSpc>
                <a:spcPct val="80000"/>
              </a:lnSpc>
            </a:pPr>
            <a:r>
              <a:rPr lang="en-US" sz="900" dirty="0" smtClean="0"/>
              <a:t>The value proposition seems to be doing well, looking at the rapid growth </a:t>
            </a:r>
          </a:p>
          <a:p>
            <a:pPr>
              <a:lnSpc>
                <a:spcPct val="80000"/>
              </a:lnSpc>
            </a:pPr>
            <a:r>
              <a:rPr lang="en-US" sz="900" dirty="0" smtClean="0"/>
              <a:t>of the company.</a:t>
            </a:r>
          </a:p>
          <a:p>
            <a:pPr>
              <a:lnSpc>
                <a:spcPct val="80000"/>
              </a:lnSpc>
            </a:pPr>
            <a:endParaRPr lang="en-US" sz="900" dirty="0" smtClean="0"/>
          </a:p>
          <a:p>
            <a:pPr>
              <a:lnSpc>
                <a:spcPct val="80000"/>
              </a:lnSpc>
            </a:pPr>
            <a:r>
              <a:rPr lang="en-US" sz="900" dirty="0" smtClean="0"/>
              <a:t> From an operational perspective the opposite of Peapod is going on: many </a:t>
            </a:r>
          </a:p>
          <a:p>
            <a:pPr>
              <a:lnSpc>
                <a:spcPct val="80000"/>
              </a:lnSpc>
            </a:pPr>
            <a:r>
              <a:rPr lang="en-US" sz="900" dirty="0" smtClean="0"/>
              <a:t>functions (or activities) are being shifted to the Papa Murphy's customer </a:t>
            </a:r>
          </a:p>
          <a:p>
            <a:pPr>
              <a:lnSpc>
                <a:spcPct val="80000"/>
              </a:lnSpc>
            </a:pPr>
            <a:r>
              <a:rPr lang="en-US" sz="900" dirty="0" smtClean="0"/>
              <a:t>even though the customer is still paying the same for the pizza compared to </a:t>
            </a:r>
          </a:p>
          <a:p>
            <a:pPr>
              <a:lnSpc>
                <a:spcPct val="80000"/>
              </a:lnSpc>
            </a:pPr>
            <a:r>
              <a:rPr lang="en-US" sz="900" dirty="0" smtClean="0"/>
              <a:t>a delivery pizza.</a:t>
            </a:r>
          </a:p>
          <a:p>
            <a:pPr>
              <a:lnSpc>
                <a:spcPct val="80000"/>
              </a:lnSpc>
            </a:pPr>
            <a:endParaRPr lang="en-US" sz="900" dirty="0" smtClean="0"/>
          </a:p>
          <a:p>
            <a:pPr>
              <a:lnSpc>
                <a:spcPct val="80000"/>
              </a:lnSpc>
            </a:pPr>
            <a:r>
              <a:rPr lang="en-US" sz="900" dirty="0" smtClean="0"/>
              <a:t>Papa Murphy's is saving money by eliminating the following:</a:t>
            </a:r>
          </a:p>
          <a:p>
            <a:pPr>
              <a:lnSpc>
                <a:spcPct val="80000"/>
              </a:lnSpc>
            </a:pPr>
            <a:r>
              <a:rPr lang="en-US" sz="900" dirty="0" smtClean="0"/>
              <a:t>- buying ovens</a:t>
            </a:r>
          </a:p>
          <a:p>
            <a:pPr>
              <a:lnSpc>
                <a:spcPct val="80000"/>
              </a:lnSpc>
            </a:pPr>
            <a:r>
              <a:rPr lang="en-US" sz="900" dirty="0" smtClean="0"/>
              <a:t>- operating ovens (heating and cleaning ovens, cooling the building)</a:t>
            </a:r>
          </a:p>
          <a:p>
            <a:pPr>
              <a:lnSpc>
                <a:spcPct val="80000"/>
              </a:lnSpc>
            </a:pPr>
            <a:r>
              <a:rPr lang="en-US" sz="900" dirty="0" smtClean="0"/>
              <a:t>- reduced fire insurance costs</a:t>
            </a:r>
          </a:p>
          <a:p>
            <a:pPr>
              <a:lnSpc>
                <a:spcPct val="80000"/>
              </a:lnSpc>
            </a:pPr>
            <a:r>
              <a:rPr lang="en-US" sz="900" dirty="0" smtClean="0"/>
              <a:t>- delivery costs</a:t>
            </a:r>
          </a:p>
          <a:p>
            <a:pPr>
              <a:lnSpc>
                <a:spcPct val="80000"/>
              </a:lnSpc>
            </a:pPr>
            <a:endParaRPr lang="en-US" sz="900" dirty="0" smtClean="0"/>
          </a:p>
          <a:p>
            <a:pPr>
              <a:lnSpc>
                <a:spcPct val="80000"/>
              </a:lnSpc>
            </a:pPr>
            <a:r>
              <a:rPr lang="en-US" sz="900" dirty="0" smtClean="0"/>
              <a:t>Looks like a pretty profitable model, right?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21555"/>
            <a:fld id="{D2FDF6BD-864B-4C7A-A784-0B9D607D9396}" type="datetime1">
              <a:rPr lang="en-US" smtClean="0"/>
              <a:pPr defTabSz="921555"/>
              <a:t>1/17/2013</a:t>
            </a:fld>
            <a:endParaRPr lang="en-US" dirty="0" smtClean="0"/>
          </a:p>
        </p:txBody>
      </p:sp>
      <p:sp>
        <p:nvSpPr>
          <p:cNvPr id="124932" name="Rectangle 6"/>
          <p:cNvSpPr>
            <a:spLocks noGrp="1" noChangeArrowheads="1"/>
          </p:cNvSpPr>
          <p:nvPr>
            <p:ph type="ftr" sz="quarter" idx="4"/>
          </p:nvPr>
        </p:nvSpPr>
        <p:spPr>
          <a:noFill/>
        </p:spPr>
        <p:txBody>
          <a:bodyPr/>
          <a:lstStyle/>
          <a:p>
            <a:pPr defTabSz="921555"/>
            <a:r>
              <a:rPr lang="en-US" dirty="0"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9</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21555"/>
            <a:fld id="{34AB49C7-6DB0-41D7-BFD7-0764BA022553}" type="datetime1">
              <a:rPr lang="en-US" smtClean="0"/>
              <a:pPr defTabSz="921555"/>
              <a:t>1/17/2013</a:t>
            </a:fld>
            <a:endParaRPr lang="en-US" dirty="0" smtClean="0"/>
          </a:p>
        </p:txBody>
      </p:sp>
      <p:sp>
        <p:nvSpPr>
          <p:cNvPr id="1259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21555"/>
            <a:fld id="{D9F74BC8-6E84-4CA0-84A1-8051FECE656B}" type="datetime1">
              <a:rPr lang="en-US" smtClean="0"/>
              <a:pPr defTabSz="921555"/>
              <a:t>1/17/2013</a:t>
            </a:fld>
            <a:endParaRPr lang="en-US" dirty="0" smtClean="0"/>
          </a:p>
        </p:txBody>
      </p:sp>
      <p:sp>
        <p:nvSpPr>
          <p:cNvPr id="1269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21555"/>
            <a:fld id="{16C11F06-1A36-4945-9626-D926FA29B8CB}" type="datetime1">
              <a:rPr lang="en-US" smtClean="0"/>
              <a:pPr defTabSz="921555"/>
              <a:t>1/17/2013</a:t>
            </a:fld>
            <a:endParaRPr lang="en-US" dirty="0" smtClean="0"/>
          </a:p>
        </p:txBody>
      </p:sp>
      <p:sp>
        <p:nvSpPr>
          <p:cNvPr id="1280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21555"/>
            <a:fld id="{3C2D8B9D-0915-4EC3-9AB8-288A4325E2E9}" type="datetime1">
              <a:rPr lang="en-US" smtClean="0"/>
              <a:pPr defTabSz="921555"/>
              <a:t>1/17/2013</a:t>
            </a:fld>
            <a:endParaRPr lang="en-US" dirty="0" smtClean="0"/>
          </a:p>
        </p:txBody>
      </p:sp>
      <p:sp>
        <p:nvSpPr>
          <p:cNvPr id="1290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21555"/>
            <a:fld id="{1F19524D-FD8D-4DAA-81BE-6D5737860F4D}" type="datetime1">
              <a:rPr lang="en-US" smtClean="0"/>
              <a:pPr defTabSz="921555"/>
              <a:t>1/17/2013</a:t>
            </a:fld>
            <a:endParaRPr lang="en-US" dirty="0" smtClean="0"/>
          </a:p>
        </p:txBody>
      </p:sp>
      <p:sp>
        <p:nvSpPr>
          <p:cNvPr id="1300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21555"/>
            <a:fld id="{08AF3119-448C-4BF0-B091-66F511A3623F}" type="datetime1">
              <a:rPr lang="en-US" smtClean="0"/>
              <a:pPr defTabSz="921555"/>
              <a:t>1/17/2013</a:t>
            </a:fld>
            <a:endParaRPr lang="en-US" dirty="0" smtClean="0"/>
          </a:p>
        </p:txBody>
      </p:sp>
      <p:sp>
        <p:nvSpPr>
          <p:cNvPr id="1310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21555"/>
            <a:fld id="{6C049E54-F2E4-4A1A-BC76-7AF04C50C94A}" type="datetime1">
              <a:rPr lang="en-US" smtClean="0"/>
              <a:pPr defTabSz="921555"/>
              <a:t>1/17/2013</a:t>
            </a:fld>
            <a:endParaRPr lang="en-US" dirty="0" smtClean="0"/>
          </a:p>
        </p:txBody>
      </p:sp>
      <p:sp>
        <p:nvSpPr>
          <p:cNvPr id="1321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21555"/>
            <a:fld id="{8E865F28-610B-415D-BEA9-6910CFA76047}" type="datetime1">
              <a:rPr lang="en-US" smtClean="0"/>
              <a:pPr defTabSz="921555"/>
              <a:t>1/17/2013</a:t>
            </a:fld>
            <a:endParaRPr lang="en-US" dirty="0" smtClean="0"/>
          </a:p>
        </p:txBody>
      </p:sp>
      <p:sp>
        <p:nvSpPr>
          <p:cNvPr id="1331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21555"/>
            <a:fld id="{A8012E68-1B03-4256-891D-B4DB27A88019}" type="datetime1">
              <a:rPr lang="en-US" smtClean="0"/>
              <a:pPr defTabSz="921555"/>
              <a:t>1/17/2013</a:t>
            </a:fld>
            <a:endParaRPr lang="en-US" dirty="0" smtClean="0"/>
          </a:p>
        </p:txBody>
      </p:sp>
      <p:sp>
        <p:nvSpPr>
          <p:cNvPr id="1341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21555"/>
            <a:fld id="{6E77892E-E268-4788-B085-D87C61EA98DB}" type="datetime1">
              <a:rPr lang="en-US" smtClean="0"/>
              <a:pPr defTabSz="921555"/>
              <a:t>1/17/2013</a:t>
            </a:fld>
            <a:endParaRPr lang="en-US" dirty="0" smtClean="0"/>
          </a:p>
        </p:txBody>
      </p:sp>
      <p:sp>
        <p:nvSpPr>
          <p:cNvPr id="1351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10</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21555"/>
            <a:r>
              <a:rPr lang="en-US" dirty="0"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21555"/>
            <a:fld id="{CEFA269E-B9F6-4F0F-8CCB-190CDF124F14}" type="datetime1">
              <a:rPr lang="en-US" smtClean="0"/>
              <a:pPr defTabSz="921555"/>
              <a:t>1/17/2013</a:t>
            </a:fld>
            <a:endParaRPr lang="en-US" dirty="0" smtClean="0"/>
          </a:p>
        </p:txBody>
      </p:sp>
      <p:sp>
        <p:nvSpPr>
          <p:cNvPr id="136198" name="Footer Placeholder 5"/>
          <p:cNvSpPr>
            <a:spLocks noGrp="1"/>
          </p:cNvSpPr>
          <p:nvPr>
            <p:ph type="ftr" sz="quarter" idx="4"/>
          </p:nvPr>
        </p:nvSpPr>
        <p:spPr>
          <a:noFill/>
        </p:spPr>
        <p:txBody>
          <a:bodyPr/>
          <a:lstStyle/>
          <a:p>
            <a:pPr defTabSz="921555"/>
            <a:r>
              <a:rPr lang="en-US" dirty="0" smtClean="0"/>
              <a:t>© Van Mieghem</a:t>
            </a:r>
          </a:p>
        </p:txBody>
      </p:sp>
      <p:sp>
        <p:nvSpPr>
          <p:cNvPr id="136199" name="Slide Number Placeholder 6"/>
          <p:cNvSpPr>
            <a:spLocks noGrp="1"/>
          </p:cNvSpPr>
          <p:nvPr>
            <p:ph type="sldNum" sz="quarter" idx="5"/>
          </p:nvPr>
        </p:nvSpPr>
        <p:spPr>
          <a:noFill/>
        </p:spPr>
        <p:txBody>
          <a:bodyPr/>
          <a:lstStyle/>
          <a:p>
            <a:pPr defTabSz="921555"/>
            <a:fld id="{A251B8D1-8024-4DA1-B0B4-1C16EF362510}" type="slidenum">
              <a:rPr lang="en-US" smtClean="0"/>
              <a:pPr defTabSz="921555"/>
              <a:t>79</a:t>
            </a:fld>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1/17/2013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00374D-DE24-432A-A555-117A9B7117D2}" type="datetimeFigureOut">
              <a:rPr lang="en-US"/>
              <a:pPr>
                <a:defRPr/>
              </a:pPr>
              <a:t>1/17/2013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4CAE6F0-43AB-4106-94BB-587E9FA3B19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2B8E468-3EEB-40D5-AF12-B662251B8F77}" type="datetimeFigureOut">
              <a:rPr lang="en-US"/>
              <a:pPr>
                <a:defRPr/>
              </a:pPr>
              <a:t>1/17/2013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B0D384D-6DD8-472F-9994-3DF306E858B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CE752E69-66A6-4DAB-AB68-8CCA2B5DCC10}" type="datetimeFigureOut">
              <a:rPr lang="en-US"/>
              <a:pPr>
                <a:defRPr/>
              </a:pPr>
              <a:t>1/17/2013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511044E5-B915-4FE7-A716-ADB42DE83CC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E0D4699D-31B4-4819-8870-563A01B59F9F}" type="datetimeFigureOut">
              <a:rPr lang="en-US"/>
              <a:pPr>
                <a:defRPr/>
              </a:pPr>
              <a:t>1/17/2013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0DB4D8C-D68F-4D06-B836-3FB792B68F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4BBE9478-6773-4CD5-BF69-2B4C4624D824}" type="datetimeFigureOut">
              <a:rPr lang="en-US"/>
              <a:pPr>
                <a:defRPr/>
              </a:pPr>
              <a:t>1/17/2013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E47C2C93-F82C-4E4B-BD1B-8FCD5C68F7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A6B6F1B-FEE7-4B8C-A452-CBDE9E3EB258}" type="datetimeFigureOut">
              <a:rPr lang="en-US"/>
              <a:pPr>
                <a:defRPr/>
              </a:pPr>
              <a:t>1/17/2013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9867759-4B09-4917-9E7F-DB40190B9747}"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A00FB79A-C268-4BAD-86E9-DC005B9F7726}" type="datetimeFigureOut">
              <a:rPr lang="en-US"/>
              <a:pPr>
                <a:defRPr/>
              </a:pPr>
              <a:t>1/17/2013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A3238790-0A44-4A78-A69F-BD377095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B47EBE-FB7E-4F91-9DB9-A2EFDCE61AFF}" type="datetimeFigureOut">
              <a:rPr lang="en-US"/>
              <a:pPr>
                <a:defRPr/>
              </a:pPr>
              <a:t>1/17/2013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03793E99-45EC-409D-A540-A09E785679E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BE9450F-8356-4A60-AFDE-E135D759F99B}" type="datetimeFigureOut">
              <a:rPr lang="en-US"/>
              <a:pPr>
                <a:defRPr/>
              </a:pPr>
              <a:t>1/17/2013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46CE01DE-D1E8-48AC-BA3C-5F96293BCC7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346DC646-46CB-4D99-BA43-D25846538BE6}" type="datetimeFigureOut">
              <a:rPr lang="en-US"/>
              <a:pPr>
                <a:defRPr/>
              </a:pPr>
              <a:t>1/17/2013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27E53CD4-A309-4E74-ACA1-C74CC47A12E0}"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CED34F1-D4CD-4098-9EFB-2EB71E8B5887}" type="datetimeFigureOut">
              <a:rPr lang="en-US"/>
              <a:pPr>
                <a:defRPr/>
              </a:pPr>
              <a:t>1/17/2013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BB1F661E-3E86-43D3-93F2-79FA35BB7AA3}"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pPr>
              <a:defRPr/>
            </a:pPr>
            <a:fld id="{19CC850D-106C-483D-B89E-3E330FC6A51D}" type="datetimeFigureOut">
              <a:rPr lang="en-US"/>
              <a:pPr>
                <a:defRPr/>
              </a:pPr>
              <a:t>1/17/2013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pPr>
              <a:defRPr/>
            </a:pPr>
            <a:fld id="{C4543243-4A52-4C31-8439-B49AC50AA1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hyperlink" Target="http://www.shop.pauldowns.com/tables.html"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hyperlink" Target="http://www.shop.pauldowns.com/BWSdbd58.html" TargetMode="External"/><Relationship Id="rId4" Type="http://schemas.openxmlformats.org/officeDocument/2006/relationships/image" Target="../media/image7.jpeg"/><Relationship Id="rId9"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www.shop.pauldowns.com/BWSdbd58.html" TargetMode="External"/><Relationship Id="rId7"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hyperlink" Target="http://www.shop.pauldowns.com/tables.html" TargetMode="External"/><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2" Type="http://schemas.openxmlformats.org/officeDocument/2006/relationships/notesSlide" Target="../notesSlides/notesSlide3.xml"/><Relationship Id="rId1" Type="http://schemas.openxmlformats.org/officeDocument/2006/relationships/slideLayout" Target="../slideLayouts/slideLayout27.xml"/><Relationship Id="rId5" Type="http://schemas.openxmlformats.org/officeDocument/2006/relationships/image" Target="../media/image2.jpeg"/><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6.emf"/><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wmf"/></Relationships>
</file>

<file path=ppt/slides/_rels/slide4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6.xml"/><Relationship Id="rId4" Type="http://schemas.openxmlformats.org/officeDocument/2006/relationships/image" Target="../media/image29.emf"/></Relationships>
</file>

<file path=ppt/slides/_rels/slide4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4.xml"/><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ideo" Target="file:///C:\Users\mjv617\Documents\3MyTeach\454\Video\2010_Dec19_WSJ_Holiday%20Help_people%20vs%20robots.wmv" TargetMode="Externa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49.xml"/><Relationship Id="rId7" Type="http://schemas.openxmlformats.org/officeDocument/2006/relationships/image" Target="../media/image55.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4.jpeg"/><Relationship Id="rId11" Type="http://schemas.openxmlformats.org/officeDocument/2006/relationships/image" Target="../media/image14.png"/><Relationship Id="rId5" Type="http://schemas.openxmlformats.org/officeDocument/2006/relationships/oleObject" Target="../embeddings/oleObject3.bin"/><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56.jpeg"/></Relationships>
</file>

<file path=ppt/slides/_rels/slide59.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hyperlink" Target="http://www.timbuk2.com/" TargetMode="External"/><Relationship Id="rId7"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image" Target="../media/image60.jpeg"/><Relationship Id="rId5" Type="http://schemas.openxmlformats.org/officeDocument/2006/relationships/image" Target="../media/image59.gif"/><Relationship Id="rId4" Type="http://schemas.openxmlformats.org/officeDocument/2006/relationships/image" Target="../media/image58.jpeg"/></Relationships>
</file>

<file path=ppt/slides/_rels/slide62.xml.rels><?xml version="1.0" encoding="UTF-8" standalone="yes"?>
<Relationships xmlns="http://schemas.openxmlformats.org/package/2006/relationships"><Relationship Id="rId3" Type="http://schemas.openxmlformats.org/officeDocument/2006/relationships/hyperlink" Target="http://www.timbuk2.com/"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66.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4.png"/><Relationship Id="rId4" Type="http://schemas.openxmlformats.org/officeDocument/2006/relationships/oleObject" Target="../embeddings/oleObject6.bin"/></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image" Target="http://www.jup.com/docs/sps/dcs/1999/v11/images/dcsv11-8.gif" TargetMode="External"/><Relationship Id="rId5" Type="http://schemas.openxmlformats.org/officeDocument/2006/relationships/image" Target="../media/image69.png"/><Relationship Id="rId4" Type="http://schemas.openxmlformats.org/officeDocument/2006/relationships/image" Target="http://www.jup.com/docs/sps/dcs/1999/v11/images/dcsv11-3.gif"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Count the number of “F”s in this text and write it down.</a:t>
            </a:r>
            <a:br>
              <a:rPr lang="en-US" dirty="0" smtClean="0"/>
            </a:br>
            <a:r>
              <a:rPr lang="en-US" dirty="0" smtClean="0"/>
              <a:t>(keep private--do not yell out)</a:t>
            </a:r>
            <a:endParaRPr lang="en-US" dirty="0"/>
          </a:p>
        </p:txBody>
      </p:sp>
      <p:sp>
        <p:nvSpPr>
          <p:cNvPr id="5" name="Content Placeholder 4"/>
          <p:cNvSpPr>
            <a:spLocks noGrp="1"/>
          </p:cNvSpPr>
          <p:nvPr>
            <p:ph idx="1"/>
          </p:nvPr>
        </p:nvSpPr>
        <p:spPr/>
        <p:txBody>
          <a:bodyPr/>
          <a:lstStyle/>
          <a:p>
            <a:r>
              <a:rPr lang="en-US" sz="2800" dirty="0" smtClean="0"/>
              <a:t>FINISHED FILES ARE THE RESULT OF YEARS OF SCIENTIFIC STUDY COMBINED WITH THE EXPERIENCE OF YEARS.....</a:t>
            </a:r>
          </a:p>
          <a:p>
            <a:endParaRPr lang="en-US"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CC3300"/>
                </a:solidFill>
                <a:cs typeface="Optima"/>
              </a:rPr>
              <a:t>Losses</a:t>
            </a:r>
            <a:r>
              <a:rPr lang="en-US" dirty="0" smtClean="0">
                <a:solidFill>
                  <a:srgbClr val="000099"/>
                </a:solidFill>
                <a:cs typeface="Optima"/>
              </a:rPr>
              <a:t> in 6 out of the 7 previous years (spent 1 billion $ in interest in 1998 – not invested in new models)</a:t>
            </a:r>
          </a:p>
          <a:p>
            <a:pPr>
              <a:spcBef>
                <a:spcPct val="30000"/>
              </a:spcBef>
              <a:buClr>
                <a:srgbClr val="000099"/>
              </a:buClr>
              <a:buFontTx/>
              <a:buChar char="•"/>
            </a:pPr>
            <a:r>
              <a:rPr lang="en-US" dirty="0" smtClean="0">
                <a:solidFill>
                  <a:srgbClr val="000099"/>
                </a:solidFill>
                <a:cs typeface="Optima"/>
              </a:rPr>
              <a:t> Only 4 out of 43 models are </a:t>
            </a:r>
            <a:r>
              <a:rPr lang="en-US" dirty="0" smtClean="0">
                <a:solidFill>
                  <a:srgbClr val="CC3300"/>
                </a:solidFill>
                <a:cs typeface="Optima"/>
              </a:rPr>
              <a:t>profitable</a:t>
            </a:r>
          </a:p>
          <a:p>
            <a:pPr>
              <a:spcBef>
                <a:spcPct val="30000"/>
              </a:spcBef>
              <a:buClr>
                <a:srgbClr val="000099"/>
              </a:buClr>
              <a:buFontTx/>
              <a:buChar char="•"/>
            </a:pPr>
            <a:r>
              <a:rPr lang="en-US" dirty="0" smtClean="0">
                <a:solidFill>
                  <a:srgbClr val="000099"/>
                </a:solidFill>
                <a:cs typeface="Optima"/>
              </a:rPr>
              <a:t> Too many plants : some at 50% </a:t>
            </a:r>
            <a:r>
              <a:rPr lang="en-US" dirty="0" smtClean="0">
                <a:solidFill>
                  <a:srgbClr val="CC3300"/>
                </a:solidFill>
                <a:cs typeface="Optima"/>
              </a:rPr>
              <a:t>capacity</a:t>
            </a:r>
          </a:p>
          <a:p>
            <a:pPr>
              <a:spcBef>
                <a:spcPct val="30000"/>
              </a:spcBef>
              <a:buClr>
                <a:srgbClr val="000099"/>
              </a:buClr>
              <a:buFontTx/>
              <a:buChar char="•"/>
            </a:pPr>
            <a:r>
              <a:rPr lang="en-US" dirty="0" smtClean="0">
                <a:solidFill>
                  <a:srgbClr val="000099"/>
                </a:solidFill>
                <a:cs typeface="Optima"/>
              </a:rPr>
              <a:t> Too many car </a:t>
            </a:r>
            <a:r>
              <a:rPr lang="en-US" dirty="0" smtClean="0">
                <a:solidFill>
                  <a:srgbClr val="CC3300"/>
                </a:solidFill>
                <a:cs typeface="Optima"/>
              </a:rPr>
              <a:t>platforms</a:t>
            </a:r>
            <a:r>
              <a:rPr lang="en-US" dirty="0" smtClean="0">
                <a:solidFill>
                  <a:srgbClr val="000099"/>
                </a:solidFill>
                <a:cs typeface="Optima"/>
              </a:rPr>
              <a:t>: 25 (VW has 4)</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suppliers</a:t>
            </a:r>
            <a:r>
              <a:rPr lang="en-US" dirty="0" smtClean="0">
                <a:solidFill>
                  <a:srgbClr val="000099"/>
                </a:solidFill>
                <a:cs typeface="Optima"/>
              </a:rPr>
              <a:t>: 3,000 (10x Ford) </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dealers</a:t>
            </a:r>
            <a:r>
              <a:rPr lang="en-US" dirty="0" smtClean="0">
                <a:solidFill>
                  <a:srgbClr val="000099"/>
                </a:solidFill>
                <a:cs typeface="Optima"/>
              </a:rPr>
              <a:t> in Japan</a:t>
            </a:r>
          </a:p>
          <a:p>
            <a:pPr>
              <a:spcBef>
                <a:spcPct val="30000"/>
              </a:spcBef>
              <a:buClr>
                <a:srgbClr val="000099"/>
              </a:buClr>
              <a:buFontTx/>
              <a:buChar char="•"/>
            </a:pPr>
            <a:r>
              <a:rPr lang="en-US" dirty="0" smtClean="0">
                <a:solidFill>
                  <a:srgbClr val="000099"/>
                </a:solidFill>
                <a:cs typeface="Optima"/>
              </a:rPr>
              <a:t> </a:t>
            </a:r>
            <a:r>
              <a:rPr lang="en-US" dirty="0" smtClean="0">
                <a:solidFill>
                  <a:srgbClr val="CC3300"/>
                </a:solidFill>
                <a:cs typeface="Optima"/>
              </a:rPr>
              <a:t>Tradition</a:t>
            </a:r>
            <a:r>
              <a:rPr lang="en-US" dirty="0" smtClean="0">
                <a:solidFill>
                  <a:srgbClr val="000099"/>
                </a:solidFill>
                <a:cs typeface="Optima"/>
              </a:rPr>
              <a:t>: keiretsu (interlocking relationship with suppliers), lifetime employment in Japan</a:t>
            </a:r>
          </a:p>
          <a:p>
            <a:pPr>
              <a:spcBef>
                <a:spcPct val="30000"/>
              </a:spcBef>
              <a:buClr>
                <a:srgbClr val="000099"/>
              </a:buClr>
              <a:buFontTx/>
              <a:buChar char="•"/>
            </a:pPr>
            <a:r>
              <a:rPr lang="en-US" dirty="0" smtClean="0">
                <a:solidFill>
                  <a:srgbClr val="000099"/>
                </a:solidFill>
                <a:cs typeface="Optima"/>
              </a:rPr>
              <a:t> Chairman </a:t>
            </a:r>
            <a:r>
              <a:rPr lang="en-US" dirty="0" err="1" smtClean="0">
                <a:solidFill>
                  <a:srgbClr val="000099"/>
                </a:solidFill>
                <a:cs typeface="Optima"/>
              </a:rPr>
              <a:t>Hanawa</a:t>
            </a:r>
            <a:r>
              <a:rPr lang="en-US" dirty="0" smtClean="0">
                <a:solidFill>
                  <a:srgbClr val="000099"/>
                </a:solidFill>
                <a:cs typeface="Optima"/>
              </a:rPr>
              <a:t> tries to secure financing from known groups in, but all afraid to touch it and walk away -  Chrysler exec: </a:t>
            </a:r>
            <a:r>
              <a:rPr lang="en-US" i="1" dirty="0" smtClean="0">
                <a:solidFill>
                  <a:srgbClr val="000099"/>
                </a:solidFill>
                <a:cs typeface="Optima"/>
              </a:rPr>
              <a:t>“</a:t>
            </a:r>
            <a:r>
              <a:rPr lang="en-US" i="1" dirty="0" smtClean="0">
                <a:solidFill>
                  <a:srgbClr val="006600"/>
                </a:solidFill>
                <a:cs typeface="Optima"/>
              </a:rPr>
              <a:t>Bailing out Nissan is like putting 5 billion $ into a steel container and throwing it in the ocean”</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 (suppliers and HR)</a:t>
            </a:r>
          </a:p>
          <a:p>
            <a:pPr>
              <a:spcBef>
                <a:spcPct val="25000"/>
              </a:spcBef>
              <a:buClr>
                <a:srgbClr val="000099"/>
              </a:buClr>
            </a:pPr>
            <a:endParaRPr lang="en-US" sz="1800" dirty="0" smtClean="0">
              <a:cs typeface="Optima"/>
            </a:endParaRPr>
          </a:p>
          <a:p>
            <a:pPr>
              <a:spcBef>
                <a:spcPct val="25000"/>
              </a:spcBef>
              <a:buClr>
                <a:srgbClr val="000099"/>
              </a:buClr>
            </a:pPr>
            <a:r>
              <a:rPr lang="en-US" b="1" dirty="0" smtClean="0">
                <a:solidFill>
                  <a:schemeClr val="accent6"/>
                </a:solidFill>
                <a:cs typeface="Optima"/>
              </a:rPr>
              <a:t>Fair Process</a:t>
            </a:r>
            <a:r>
              <a:rPr lang="en-US" sz="1800" dirty="0" smtClean="0">
                <a:cs typeface="Optima"/>
              </a:rPr>
              <a:t>: Focus on Transparency and Consistency:</a:t>
            </a:r>
          </a:p>
          <a:p>
            <a:pPr lvl="1">
              <a:spcBef>
                <a:spcPct val="25000"/>
              </a:spcBef>
              <a:buClr>
                <a:srgbClr val="000099"/>
              </a:buClr>
            </a:pPr>
            <a:r>
              <a:rPr lang="ja-JP" altLang="en-US" sz="1600" smtClean="0">
                <a:solidFill>
                  <a:srgbClr val="000099"/>
                </a:solidFill>
                <a:latin typeface="Arial"/>
              </a:rPr>
              <a:t>“</a:t>
            </a:r>
            <a:r>
              <a:rPr lang="en-US" sz="1600" i="1" dirty="0" smtClean="0">
                <a:solidFill>
                  <a:srgbClr val="006600"/>
                </a:solidFill>
              </a:rPr>
              <a:t>What we think, what we say, and what we do must be the same,.  We have to be impeccable in ensuring that our words correspond to our actions.  If there are discrepancies between what we profess and how we behave, that will spell disaster.</a:t>
            </a:r>
            <a:r>
              <a:rPr lang="ja-JP" altLang="en-US" sz="1600" i="1" smtClean="0">
                <a:solidFill>
                  <a:srgbClr val="006600"/>
                </a:solidFill>
                <a:latin typeface="Arial"/>
              </a:rPr>
              <a:t>”</a:t>
            </a:r>
            <a:endParaRPr lang="en-US" altLang="ja-JP" sz="1600" i="1" dirty="0" smtClean="0">
              <a:solidFill>
                <a:srgbClr val="006600"/>
              </a:solidFill>
              <a:latin typeface="Arial"/>
            </a:endParaRPr>
          </a:p>
          <a:p>
            <a:pPr>
              <a:spcBef>
                <a:spcPct val="25000"/>
              </a:spcBef>
              <a:buClr>
                <a:srgbClr val="000099"/>
              </a:buClr>
            </a:pPr>
            <a:r>
              <a:rPr lang="en-US" i="1" dirty="0" smtClean="0">
                <a:solidFill>
                  <a:srgbClr val="006600"/>
                </a:solidFill>
                <a:latin typeface="Arial"/>
                <a:cs typeface="Optima"/>
              </a:rPr>
              <a:t>Sep 2012: “</a:t>
            </a:r>
            <a:r>
              <a:rPr lang="en-US" dirty="0" smtClean="0"/>
              <a:t>I cannot imagine myself doing today what I did in Japan in 1999. Today, I would need</a:t>
            </a:r>
          </a:p>
          <a:p>
            <a:pPr lvl="1">
              <a:spcBef>
                <a:spcPct val="25000"/>
              </a:spcBef>
              <a:buClr>
                <a:srgbClr val="000099"/>
              </a:buClr>
            </a:pPr>
            <a:r>
              <a:rPr lang="en-US" sz="1600" dirty="0" smtClean="0"/>
              <a:t>much more emotional stability and certainty AND Leaders of the future will also need to have a lot more empathy and sensitivity—not just for people from their own countries, but also for people from different countries and cultures. They are going to need global empathy, which is a lot more difficult.</a:t>
            </a:r>
            <a:endParaRPr lang="en-US" sz="1600" dirty="0" smtClean="0">
              <a:cs typeface="Optima"/>
            </a:endParaRPr>
          </a:p>
          <a:p>
            <a:pPr>
              <a:buNone/>
            </a:pPr>
            <a:endParaRPr lang="en-US"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a:xfrm>
            <a:off x="612384" y="11398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4" name="Rectangle 3"/>
          <p:cNvSpPr/>
          <p:nvPr/>
        </p:nvSpPr>
        <p:spPr bwMode="auto">
          <a:xfrm>
            <a:off x="584200"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8007392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xmlns="" val="182196993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3" cstate="print"/>
          <a:stretch>
            <a:fillRect/>
          </a:stretch>
        </p:blipFill>
        <p:spPr>
          <a:xfrm>
            <a:off x="5502017" y="1428901"/>
            <a:ext cx="3022600" cy="571500"/>
          </a:xfrm>
          <a:prstGeom prst="rect">
            <a:avLst/>
          </a:prstGeom>
        </p:spPr>
      </p:pic>
    </p:spTree>
    <p:extLst>
      <p:ext uri="{BB962C8B-B14F-4D97-AF65-F5344CB8AC3E}">
        <p14:creationId xmlns:p14="http://schemas.microsoft.com/office/powerpoint/2010/main" xmlns="" val="3603578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Tree</a:t>
            </a:r>
            <a:endParaRPr lang="en-US" dirty="0"/>
          </a:p>
        </p:txBody>
      </p:sp>
      <p:sp>
        <p:nvSpPr>
          <p:cNvPr id="4" name="Rounded Rectangle 3"/>
          <p:cNvSpPr/>
          <p:nvPr/>
        </p:nvSpPr>
        <p:spPr bwMode="auto">
          <a:xfrm>
            <a:off x="312814" y="3200415"/>
            <a:ext cx="1010653"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ROIC</a:t>
            </a:r>
          </a:p>
        </p:txBody>
      </p:sp>
      <p:grpSp>
        <p:nvGrpSpPr>
          <p:cNvPr id="35" name="Group 34"/>
          <p:cNvGrpSpPr/>
          <p:nvPr/>
        </p:nvGrpSpPr>
        <p:grpSpPr>
          <a:xfrm>
            <a:off x="818141" y="1804737"/>
            <a:ext cx="2418354" cy="3698267"/>
            <a:chOff x="818141" y="1804737"/>
            <a:chExt cx="2418354" cy="3698267"/>
          </a:xfrm>
        </p:grpSpPr>
        <p:sp>
          <p:nvSpPr>
            <p:cNvPr id="5" name="Rounded Rectangle 4"/>
            <p:cNvSpPr/>
            <p:nvPr/>
          </p:nvSpPr>
          <p:spPr bwMode="auto">
            <a:xfrm>
              <a:off x="1720514" y="180473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Return</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(NOPAT)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6" name="Rounded Rectangle 5"/>
            <p:cNvSpPr/>
            <p:nvPr/>
          </p:nvSpPr>
          <p:spPr bwMode="auto">
            <a:xfrm>
              <a:off x="1708483" y="4174981"/>
              <a:ext cx="1528012" cy="13280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Invested Capital</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a:t>
              </a:r>
              <a:r>
                <a:rPr kumimoji="0" lang="en-US" sz="1800" b="0" i="0" u="none" strike="noStrike" cap="none" normalizeH="0" dirty="0" smtClean="0">
                  <a:ln>
                    <a:noFill/>
                  </a:ln>
                  <a:solidFill>
                    <a:schemeClr val="tx1"/>
                  </a:solidFill>
                  <a:effectLst/>
                  <a:latin typeface="Helvetica" pitchFamily="34" charset="0"/>
                  <a:cs typeface="Helvetica" pitchFamily="34" charset="0"/>
                </a:rPr>
                <a:t> Assets</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18" name="Elbow Connector 17"/>
            <p:cNvCxnSpPr>
              <a:stCxn id="5" idx="1"/>
              <a:endCxn id="4" idx="0"/>
            </p:cNvCxnSpPr>
            <p:nvPr/>
          </p:nvCxnSpPr>
          <p:spPr bwMode="auto">
            <a:xfrm rot="10800000" flipV="1">
              <a:off x="818142" y="2162281"/>
              <a:ext cx="902373" cy="1038133"/>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1" name="Shape 20"/>
            <p:cNvCxnSpPr>
              <a:stCxn id="6" idx="1"/>
              <a:endCxn id="4" idx="2"/>
            </p:cNvCxnSpPr>
            <p:nvPr/>
          </p:nvCxnSpPr>
          <p:spPr bwMode="auto">
            <a:xfrm rot="10800000">
              <a:off x="818141" y="3609039"/>
              <a:ext cx="890342" cy="1229955"/>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2" name="TextBox 21"/>
            <p:cNvSpPr txBox="1"/>
            <p:nvPr/>
          </p:nvSpPr>
          <p:spPr>
            <a:xfrm>
              <a:off x="1431752" y="3176332"/>
              <a:ext cx="352982" cy="461665"/>
            </a:xfrm>
            <a:prstGeom prst="rect">
              <a:avLst/>
            </a:prstGeom>
            <a:noFill/>
          </p:spPr>
          <p:txBody>
            <a:bodyPr wrap="none" rtlCol="0">
              <a:spAutoFit/>
            </a:bodyPr>
            <a:lstStyle/>
            <a:p>
              <a:r>
                <a:rPr lang="en-US" dirty="0" smtClean="0"/>
                <a:t>÷</a:t>
              </a:r>
              <a:endParaRPr lang="en-US" dirty="0"/>
            </a:p>
          </p:txBody>
        </p:sp>
      </p:grpSp>
      <p:grpSp>
        <p:nvGrpSpPr>
          <p:cNvPr id="48" name="Group 47"/>
          <p:cNvGrpSpPr/>
          <p:nvPr/>
        </p:nvGrpSpPr>
        <p:grpSpPr>
          <a:xfrm>
            <a:off x="2466474" y="1082842"/>
            <a:ext cx="2743199" cy="1962363"/>
            <a:chOff x="2466474" y="1082842"/>
            <a:chExt cx="2743199" cy="1962363"/>
          </a:xfrm>
        </p:grpSpPr>
        <p:sp>
          <p:nvSpPr>
            <p:cNvPr id="7" name="Rounded Rectangle 6"/>
            <p:cNvSpPr/>
            <p:nvPr/>
          </p:nvSpPr>
          <p:spPr bwMode="auto">
            <a:xfrm>
              <a:off x="3717756" y="1082842"/>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Income</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(EBIT)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8" name="Rounded Rectangle 7"/>
            <p:cNvSpPr/>
            <p:nvPr/>
          </p:nvSpPr>
          <p:spPr bwMode="auto">
            <a:xfrm>
              <a:off x="3717756" y="2636582"/>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1- tax rate</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24" name="Shape 23"/>
            <p:cNvCxnSpPr>
              <a:stCxn id="7" idx="1"/>
              <a:endCxn id="5" idx="0"/>
            </p:cNvCxnSpPr>
            <p:nvPr/>
          </p:nvCxnSpPr>
          <p:spPr bwMode="auto">
            <a:xfrm rot="10800000" flipV="1">
              <a:off x="2466474" y="1593619"/>
              <a:ext cx="1251283" cy="21111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6" name="Shape 25"/>
            <p:cNvCxnSpPr>
              <a:stCxn id="8" idx="1"/>
              <a:endCxn id="5" idx="2"/>
            </p:cNvCxnSpPr>
            <p:nvPr/>
          </p:nvCxnSpPr>
          <p:spPr bwMode="auto">
            <a:xfrm rot="10800000">
              <a:off x="2466474" y="2519826"/>
              <a:ext cx="1251283" cy="321068"/>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7" name="TextBox 26"/>
            <p:cNvSpPr txBox="1"/>
            <p:nvPr/>
          </p:nvSpPr>
          <p:spPr>
            <a:xfrm>
              <a:off x="3284622" y="1949115"/>
              <a:ext cx="357790" cy="461665"/>
            </a:xfrm>
            <a:prstGeom prst="rect">
              <a:avLst/>
            </a:prstGeom>
            <a:noFill/>
          </p:spPr>
          <p:txBody>
            <a:bodyPr wrap="none" rtlCol="0">
              <a:spAutoFit/>
            </a:bodyPr>
            <a:lstStyle/>
            <a:p>
              <a:r>
                <a:rPr lang="en-US" dirty="0" smtClean="0"/>
                <a:t>×</a:t>
              </a:r>
              <a:endParaRPr lang="en-US" dirty="0"/>
            </a:p>
          </p:txBody>
        </p:sp>
      </p:grpSp>
      <p:grpSp>
        <p:nvGrpSpPr>
          <p:cNvPr id="38" name="Group 37"/>
          <p:cNvGrpSpPr/>
          <p:nvPr/>
        </p:nvGrpSpPr>
        <p:grpSpPr>
          <a:xfrm>
            <a:off x="2472490" y="3577389"/>
            <a:ext cx="2737183" cy="2701982"/>
            <a:chOff x="2472490" y="3577389"/>
            <a:chExt cx="2737183" cy="2701982"/>
          </a:xfrm>
        </p:grpSpPr>
        <p:sp>
          <p:nvSpPr>
            <p:cNvPr id="9" name="Rounded Rectangle 8"/>
            <p:cNvSpPr/>
            <p:nvPr/>
          </p:nvSpPr>
          <p:spPr bwMode="auto">
            <a:xfrm>
              <a:off x="3717756" y="3577389"/>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net WC</a:t>
              </a:r>
            </a:p>
          </p:txBody>
        </p:sp>
        <p:sp>
          <p:nvSpPr>
            <p:cNvPr id="10" name="Rounded Rectangle 9"/>
            <p:cNvSpPr/>
            <p:nvPr/>
          </p:nvSpPr>
          <p:spPr bwMode="auto">
            <a:xfrm>
              <a:off x="3717756" y="5257815"/>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Fixed Assets</a:t>
              </a:r>
            </a:p>
          </p:txBody>
        </p:sp>
        <p:cxnSp>
          <p:nvCxnSpPr>
            <p:cNvPr id="29" name="Shape 28"/>
            <p:cNvCxnSpPr>
              <a:stCxn id="9" idx="1"/>
              <a:endCxn id="6" idx="0"/>
            </p:cNvCxnSpPr>
            <p:nvPr/>
          </p:nvCxnSpPr>
          <p:spPr bwMode="auto">
            <a:xfrm rot="10800000" flipV="1">
              <a:off x="2472490" y="3934933"/>
              <a:ext cx="1245267" cy="24004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31" name="Shape 30"/>
            <p:cNvCxnSpPr>
              <a:stCxn id="10" idx="1"/>
              <a:endCxn id="6" idx="2"/>
            </p:cNvCxnSpPr>
            <p:nvPr/>
          </p:nvCxnSpPr>
          <p:spPr bwMode="auto">
            <a:xfrm rot="10800000">
              <a:off x="2472490" y="5503005"/>
              <a:ext cx="1245267" cy="265589"/>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32" name="TextBox 31"/>
            <p:cNvSpPr txBox="1"/>
            <p:nvPr/>
          </p:nvSpPr>
          <p:spPr>
            <a:xfrm>
              <a:off x="3284622" y="4632157"/>
              <a:ext cx="357790" cy="461665"/>
            </a:xfrm>
            <a:prstGeom prst="rect">
              <a:avLst/>
            </a:prstGeom>
            <a:noFill/>
          </p:spPr>
          <p:txBody>
            <a:bodyPr wrap="none" rtlCol="0">
              <a:spAutoFit/>
            </a:bodyPr>
            <a:lstStyle/>
            <a:p>
              <a:r>
                <a:rPr lang="en-US" dirty="0" smtClean="0"/>
                <a:t>+</a:t>
              </a:r>
              <a:endParaRPr lang="en-US" dirty="0"/>
            </a:p>
          </p:txBody>
        </p:sp>
      </p:grpSp>
      <p:grpSp>
        <p:nvGrpSpPr>
          <p:cNvPr id="40" name="Group 39"/>
          <p:cNvGrpSpPr/>
          <p:nvPr/>
        </p:nvGrpSpPr>
        <p:grpSpPr>
          <a:xfrm>
            <a:off x="5209673" y="625627"/>
            <a:ext cx="2081463" cy="2176595"/>
            <a:chOff x="5209673" y="625627"/>
            <a:chExt cx="2081463" cy="2176595"/>
          </a:xfrm>
        </p:grpSpPr>
        <p:sp>
          <p:nvSpPr>
            <p:cNvPr id="11" name="Rounded Rectangle 10"/>
            <p:cNvSpPr/>
            <p:nvPr/>
          </p:nvSpPr>
          <p:spPr bwMode="auto">
            <a:xfrm>
              <a:off x="5799219" y="62562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Revenue</a:t>
              </a:r>
            </a:p>
          </p:txBody>
        </p:sp>
        <p:sp>
          <p:nvSpPr>
            <p:cNvPr id="12" name="Rounded Rectangle 11"/>
            <p:cNvSpPr/>
            <p:nvPr/>
          </p:nvSpPr>
          <p:spPr bwMode="auto">
            <a:xfrm>
              <a:off x="5799219" y="1780666"/>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Expense OPEX</a:t>
              </a:r>
            </a:p>
          </p:txBody>
        </p:sp>
        <p:cxnSp>
          <p:nvCxnSpPr>
            <p:cNvPr id="34" name="Elbow Connector 33"/>
            <p:cNvCxnSpPr>
              <a:stCxn id="11" idx="1"/>
              <a:endCxn id="7" idx="3"/>
            </p:cNvCxnSpPr>
            <p:nvPr/>
          </p:nvCxnSpPr>
          <p:spPr bwMode="auto">
            <a:xfrm rot="10800000" flipV="1">
              <a:off x="5209673" y="983172"/>
              <a:ext cx="589546" cy="610448"/>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36" name="Elbow Connector 35"/>
            <p:cNvCxnSpPr>
              <a:stCxn id="12" idx="1"/>
              <a:endCxn id="7" idx="3"/>
            </p:cNvCxnSpPr>
            <p:nvPr/>
          </p:nvCxnSpPr>
          <p:spPr bwMode="auto">
            <a:xfrm rot="10800000">
              <a:off x="5209673" y="1593620"/>
              <a:ext cx="589546" cy="69782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37" name="TextBox 36"/>
            <p:cNvSpPr txBox="1"/>
            <p:nvPr/>
          </p:nvSpPr>
          <p:spPr>
            <a:xfrm>
              <a:off x="5642811" y="1371599"/>
              <a:ext cx="287258" cy="461665"/>
            </a:xfrm>
            <a:prstGeom prst="rect">
              <a:avLst/>
            </a:prstGeom>
            <a:noFill/>
          </p:spPr>
          <p:txBody>
            <a:bodyPr wrap="none" rtlCol="0">
              <a:spAutoFit/>
            </a:bodyPr>
            <a:lstStyle/>
            <a:p>
              <a:r>
                <a:rPr lang="en-US" dirty="0" smtClean="0"/>
                <a:t>-</a:t>
              </a:r>
              <a:endParaRPr lang="en-US" dirty="0"/>
            </a:p>
          </p:txBody>
        </p:sp>
      </p:grpSp>
      <p:grpSp>
        <p:nvGrpSpPr>
          <p:cNvPr id="44" name="Group 43"/>
          <p:cNvGrpSpPr/>
          <p:nvPr/>
        </p:nvGrpSpPr>
        <p:grpSpPr>
          <a:xfrm>
            <a:off x="5209673" y="3109820"/>
            <a:ext cx="2081463" cy="1713712"/>
            <a:chOff x="5209673" y="3109820"/>
            <a:chExt cx="2081463" cy="1713712"/>
          </a:xfrm>
        </p:grpSpPr>
        <p:sp>
          <p:nvSpPr>
            <p:cNvPr id="13" name="Rounded Rectangle 12"/>
            <p:cNvSpPr/>
            <p:nvPr/>
          </p:nvSpPr>
          <p:spPr bwMode="auto">
            <a:xfrm>
              <a:off x="5799219" y="3109820"/>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assets</a:t>
              </a:r>
            </a:p>
          </p:txBody>
        </p:sp>
        <p:sp>
          <p:nvSpPr>
            <p:cNvPr id="14" name="Rounded Rectangle 13"/>
            <p:cNvSpPr/>
            <p:nvPr/>
          </p:nvSpPr>
          <p:spPr bwMode="auto">
            <a:xfrm>
              <a:off x="5799219" y="4108443"/>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liabilities</a:t>
              </a:r>
            </a:p>
          </p:txBody>
        </p:sp>
        <p:cxnSp>
          <p:nvCxnSpPr>
            <p:cNvPr id="39" name="Elbow Connector 38"/>
            <p:cNvCxnSpPr>
              <a:stCxn id="13" idx="1"/>
              <a:endCxn id="9" idx="3"/>
            </p:cNvCxnSpPr>
            <p:nvPr/>
          </p:nvCxnSpPr>
          <p:spPr bwMode="auto">
            <a:xfrm rot="10800000" flipV="1">
              <a:off x="5209673" y="3467364"/>
              <a:ext cx="589546" cy="467569"/>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1" name="Elbow Connector 40"/>
            <p:cNvCxnSpPr>
              <a:stCxn id="14" idx="1"/>
              <a:endCxn id="9" idx="3"/>
            </p:cNvCxnSpPr>
            <p:nvPr/>
          </p:nvCxnSpPr>
          <p:spPr bwMode="auto">
            <a:xfrm rot="10800000">
              <a:off x="5209673" y="3934934"/>
              <a:ext cx="589546" cy="53105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42" name="TextBox 41"/>
            <p:cNvSpPr txBox="1"/>
            <p:nvPr/>
          </p:nvSpPr>
          <p:spPr>
            <a:xfrm>
              <a:off x="5642811" y="3741820"/>
              <a:ext cx="287258" cy="461665"/>
            </a:xfrm>
            <a:prstGeom prst="rect">
              <a:avLst/>
            </a:prstGeom>
            <a:noFill/>
          </p:spPr>
          <p:txBody>
            <a:bodyPr wrap="none" rtlCol="0">
              <a:spAutoFit/>
            </a:bodyPr>
            <a:lstStyle/>
            <a:p>
              <a:r>
                <a:rPr lang="en-US" dirty="0" smtClean="0"/>
                <a:t>-</a:t>
              </a:r>
              <a:endParaRPr lang="en-US" dirty="0"/>
            </a:p>
          </p:txBody>
        </p:sp>
      </p:grpSp>
      <p:grpSp>
        <p:nvGrpSpPr>
          <p:cNvPr id="46" name="Group 45"/>
          <p:cNvGrpSpPr/>
          <p:nvPr/>
        </p:nvGrpSpPr>
        <p:grpSpPr>
          <a:xfrm>
            <a:off x="5209673" y="5179258"/>
            <a:ext cx="2081463" cy="1359116"/>
            <a:chOff x="5209673" y="5179258"/>
            <a:chExt cx="2081463" cy="1359116"/>
          </a:xfrm>
        </p:grpSpPr>
        <p:sp>
          <p:nvSpPr>
            <p:cNvPr id="15" name="Rounded Rectangle 14"/>
            <p:cNvSpPr/>
            <p:nvPr/>
          </p:nvSpPr>
          <p:spPr bwMode="auto">
            <a:xfrm>
              <a:off x="5799219" y="5179258"/>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PPE</a:t>
              </a:r>
            </a:p>
          </p:txBody>
        </p:sp>
        <p:sp>
          <p:nvSpPr>
            <p:cNvPr id="16" name="Rounded Rectangle 15"/>
            <p:cNvSpPr/>
            <p:nvPr/>
          </p:nvSpPr>
          <p:spPr bwMode="auto">
            <a:xfrm>
              <a:off x="5799219" y="5823285"/>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Goodwill,</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other</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43" name="TextBox 42"/>
            <p:cNvSpPr txBox="1"/>
            <p:nvPr/>
          </p:nvSpPr>
          <p:spPr>
            <a:xfrm>
              <a:off x="5498433" y="5510462"/>
              <a:ext cx="357790" cy="461665"/>
            </a:xfrm>
            <a:prstGeom prst="rect">
              <a:avLst/>
            </a:prstGeom>
            <a:noFill/>
          </p:spPr>
          <p:txBody>
            <a:bodyPr wrap="none" rtlCol="0">
              <a:spAutoFit/>
            </a:bodyPr>
            <a:lstStyle/>
            <a:p>
              <a:r>
                <a:rPr lang="en-US" dirty="0" smtClean="0"/>
                <a:t>+</a:t>
              </a:r>
              <a:endParaRPr lang="en-US" dirty="0"/>
            </a:p>
          </p:txBody>
        </p:sp>
        <p:cxnSp>
          <p:nvCxnSpPr>
            <p:cNvPr id="45" name="Elbow Connector 44"/>
            <p:cNvCxnSpPr>
              <a:stCxn id="15" idx="1"/>
              <a:endCxn id="10" idx="3"/>
            </p:cNvCxnSpPr>
            <p:nvPr/>
          </p:nvCxnSpPr>
          <p:spPr bwMode="auto">
            <a:xfrm rot="10800000" flipV="1">
              <a:off x="5209673" y="5383569"/>
              <a:ext cx="589546" cy="385023"/>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7" name="Elbow Connector 46"/>
            <p:cNvCxnSpPr>
              <a:stCxn id="16" idx="1"/>
              <a:endCxn id="10" idx="3"/>
            </p:cNvCxnSpPr>
            <p:nvPr/>
          </p:nvCxnSpPr>
          <p:spPr bwMode="auto">
            <a:xfrm rot="10800000">
              <a:off x="5209673" y="5768594"/>
              <a:ext cx="589546" cy="412237"/>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 xmlns:p14="http://schemas.microsoft.com/office/powerpoint/2010/main" val="6624488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114425"/>
          <a:ext cx="8229600" cy="1112520"/>
        </p:xfrm>
        <a:graphic>
          <a:graphicData uri="http://schemas.openxmlformats.org/drawingml/2006/table">
            <a:tbl>
              <a:tblPr firstRow="1" bandRow="1">
                <a:tableStyleId>{F5AB1C69-6EDB-4FF4-983F-18BD219EF322}</a:tableStyleId>
              </a:tblPr>
              <a:tblGrid>
                <a:gridCol w="4114800"/>
                <a:gridCol w="41148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Text Placeholder 10"/>
          <p:cNvSpPr>
            <a:spLocks noGrp="1"/>
          </p:cNvSpPr>
          <p:nvPr>
            <p:ph type="body" sz="half" idx="2"/>
          </p:nvPr>
        </p:nvSpPr>
        <p:spPr/>
        <p:txBody>
          <a:bodyPr/>
          <a:lstStyle/>
          <a:p>
            <a:r>
              <a:rPr lang="en-US" dirty="0" smtClean="0"/>
              <a:t>Productivity = Output / Input [during a given period]</a:t>
            </a:r>
          </a:p>
          <a:p>
            <a:pPr lvl="1"/>
            <a:r>
              <a:rPr lang="en-US" dirty="0" smtClean="0"/>
              <a:t>Labor Productivity = Revenue / Labor Cost</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546572"/>
          <a:ext cx="8229600" cy="1564640"/>
        </p:xfrm>
        <a:graphic>
          <a:graphicData uri="http://schemas.openxmlformats.org/drawingml/2006/table">
            <a:tbl>
              <a:tblPr firstRow="1" bandRow="1">
                <a:tableStyleId>{F5AB1C69-6EDB-4FF4-983F-18BD219EF322}</a:tableStyleId>
              </a:tblPr>
              <a:tblGrid>
                <a:gridCol w="1371600"/>
                <a:gridCol w="1371600"/>
                <a:gridCol w="1371600"/>
                <a:gridCol w="1371600"/>
                <a:gridCol w="1371600"/>
                <a:gridCol w="13716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Operational Yield </a:t>
                      </a:r>
                    </a:p>
                    <a:p>
                      <a:pPr algn="ctr"/>
                      <a:r>
                        <a:rPr lang="en-US" sz="1200" dirty="0" smtClean="0">
                          <a:solidFill>
                            <a:schemeClr val="accent2"/>
                          </a:solidFill>
                          <a:latin typeface="Arial" pitchFamily="34" charset="0"/>
                          <a:cs typeface="Arial" pitchFamily="34" charset="0"/>
                        </a:rPr>
                        <a:t>[Rev/RPM]</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Load Factor</a:t>
                      </a:r>
                    </a:p>
                    <a:p>
                      <a:pPr algn="ctr"/>
                      <a:endParaRPr lang="en-US" sz="1200" dirty="0" smtClean="0">
                        <a:solidFill>
                          <a:schemeClr val="accent2"/>
                        </a:solidFill>
                        <a:latin typeface="Arial" pitchFamily="34" charset="0"/>
                        <a:cs typeface="Arial" pitchFamily="34" charset="0"/>
                      </a:endParaRPr>
                    </a:p>
                    <a:p>
                      <a:pPr algn="ctr"/>
                      <a:r>
                        <a:rPr lang="en-US" sz="1200" dirty="0" smtClean="0">
                          <a:solidFill>
                            <a:schemeClr val="accent2"/>
                          </a:solidFill>
                          <a:latin typeface="Arial" pitchFamily="34" charset="0"/>
                          <a:cs typeface="Arial" pitchFamily="34" charset="0"/>
                        </a:rPr>
                        <a:t>[RPM/ASM %]</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ASM per Employee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Number of Employees/Million US$ of labor costs</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0.197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0.70</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0.37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47.35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0.69</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0.53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67.01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 Placeholder 7"/>
          <p:cNvSpPr>
            <a:spLocks noGrp="1"/>
          </p:cNvSpPr>
          <p:nvPr>
            <p:ph type="body" sz="half" idx="2"/>
          </p:nvPr>
        </p:nvSpPr>
        <p:spPr/>
        <p:txBody>
          <a:bodyPr/>
          <a:lstStyle/>
          <a:p>
            <a:pPr>
              <a:buNone/>
            </a:pPr>
            <a:r>
              <a:rPr lang="en-US" sz="2800" b="1" dirty="0" smtClean="0">
                <a:solidFill>
                  <a:schemeClr val="accent2"/>
                </a:solidFill>
              </a:rPr>
              <a:t>Facts</a:t>
            </a:r>
          </a:p>
          <a:p>
            <a:pPr>
              <a:buNone/>
            </a:pPr>
            <a:r>
              <a:rPr lang="en-US" dirty="0" smtClean="0"/>
              <a:t>US Airways gets 50% more money for every passenger mile.</a:t>
            </a:r>
          </a:p>
          <a:p>
            <a:pPr>
              <a:buNone/>
            </a:pPr>
            <a:r>
              <a:rPr lang="en-US" dirty="0" smtClean="0"/>
              <a:t>A Southwest employee supports 50% more ASMs</a:t>
            </a:r>
          </a:p>
          <a:p>
            <a:pPr>
              <a:buNone/>
            </a:pPr>
            <a:r>
              <a:rPr lang="en-US" dirty="0" smtClean="0"/>
              <a:t>A Southwest employee is paid 50% less</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pic>
        <p:nvPicPr>
          <p:cNvPr id="4" name="Content Placeholder 3" descr="Screen Shot 2011-09-03 at 8.33.54 PM.png"/>
          <p:cNvPicPr>
            <a:picLocks noGrp="1" noChangeAspect="1"/>
          </p:cNvPicPr>
          <p:nvPr>
            <p:ph idx="1"/>
          </p:nvPr>
        </p:nvPicPr>
        <p:blipFill rotWithShape="1">
          <a:blip r:embed="rId3" cstate="print">
            <a:extLst>
              <a:ext uri="{28A0092B-C50C-407E-A947-70E740481C1C}">
                <a14:useLocalDpi xmlns="" xmlns:a14="http://schemas.microsoft.com/office/drawing/2010/main" val="0"/>
              </a:ext>
            </a:extLst>
          </a:blip>
          <a:srcRect t="2013" b="164"/>
          <a:stretch/>
        </p:blipFill>
        <p:spPr>
          <a:xfrm>
            <a:off x="455613" y="1114425"/>
            <a:ext cx="8229600" cy="5472209"/>
          </a:xfrm>
        </p:spPr>
      </p:pic>
    </p:spTree>
    <p:extLst>
      <p:ext uri="{BB962C8B-B14F-4D97-AF65-F5344CB8AC3E}">
        <p14:creationId xmlns="" xmlns:p14="http://schemas.microsoft.com/office/powerpoint/2010/main" val="2433889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(week </a:t>
            </a:r>
            <a:r>
              <a:rPr lang="en-US" sz="3600" b="1" dirty="0">
                <a:solidFill>
                  <a:srgbClr val="FFFFFF"/>
                </a:solidFill>
                <a:latin typeface="Garamond" pitchFamily="18" charset="0"/>
              </a:rPr>
              <a:t>2)</a:t>
            </a:r>
          </a:p>
          <a:p>
            <a:pPr algn="ctr" eaLnBrk="0" hangingPunct="0">
              <a:spcBef>
                <a:spcPct val="50000"/>
              </a:spcBef>
            </a:pPr>
            <a:r>
              <a:rPr lang="en-US" sz="3600" b="1" dirty="0">
                <a:solidFill>
                  <a:srgbClr val="FF3300"/>
                </a:solidFill>
                <a:latin typeface="Garamond" pitchFamily="18" charset="0"/>
              </a:rPr>
              <a:t>External View and 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smtClean="0">
                <a:solidFill>
                  <a:schemeClr val="bg1"/>
                </a:solidFill>
                <a:latin typeface="Albertus Extra Bold" pitchFamily="34" charset="0"/>
              </a:rPr>
              <a:t>Turnarounds, due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ROIC tree expansion: Linking Operational KPIs to Value</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ROA</a:t>
            </a:r>
          </a:p>
        </p:txBody>
      </p:sp>
      <p:sp>
        <p:nvSpPr>
          <p:cNvPr id="5" name="TextBox 4"/>
          <p:cNvSpPr txBox="1"/>
          <p:nvPr/>
        </p:nvSpPr>
        <p:spPr>
          <a:xfrm>
            <a:off x="814528" y="3960300"/>
            <a:ext cx="873762" cy="276999"/>
          </a:xfrm>
          <a:prstGeom prst="rect">
            <a:avLst/>
          </a:prstGeom>
          <a:noFill/>
          <a:ln>
            <a:solidFill>
              <a:schemeClr val="tx1"/>
            </a:solidFill>
          </a:ln>
        </p:spPr>
        <p:txBody>
          <a:bodyPr wrap="square" rtlCol="0">
            <a:spAutoFit/>
          </a:bodyPr>
          <a:lstStyle/>
          <a:p>
            <a:r>
              <a:rPr lang="en-US" sz="1200" dirty="0" smtClean="0">
                <a:latin typeface="Cambria" pitchFamily="18" charset="0"/>
              </a:rPr>
              <a:t>Earnings</a:t>
            </a:r>
            <a:endParaRPr lang="en-US" sz="1200" dirty="0">
              <a:latin typeface="Cambria" pitchFamily="18" charset="0"/>
            </a:endParaRPr>
          </a:p>
        </p:txBody>
      </p:sp>
      <p:sp>
        <p:nvSpPr>
          <p:cNvPr id="6" name="TextBox 5"/>
          <p:cNvSpPr txBox="1"/>
          <p:nvPr/>
        </p:nvSpPr>
        <p:spPr>
          <a:xfrm>
            <a:off x="1798599" y="4072839"/>
            <a:ext cx="10563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Rooms (see hotels)</a:t>
            </a:r>
            <a:endParaRPr lang="en-US" sz="1200" dirty="0">
              <a:latin typeface="Cambria" pitchFamily="18" charset="0"/>
            </a:endParaRPr>
          </a:p>
        </p:txBody>
      </p:sp>
      <p:sp>
        <p:nvSpPr>
          <p:cNvPr id="7" name="TextBox 6"/>
          <p:cNvSpPr txBox="1"/>
          <p:nvPr/>
        </p:nvSpPr>
        <p:spPr>
          <a:xfrm>
            <a:off x="1798599" y="2826466"/>
            <a:ext cx="700761" cy="276999"/>
          </a:xfrm>
          <a:prstGeom prst="rect">
            <a:avLst/>
          </a:prstGeom>
          <a:noFill/>
          <a:ln>
            <a:solidFill>
              <a:schemeClr val="tx1"/>
            </a:solidFill>
          </a:ln>
        </p:spPr>
        <p:txBody>
          <a:bodyPr wrap="square" rtlCol="0">
            <a:spAutoFit/>
          </a:bodyPr>
          <a:lstStyle/>
          <a:p>
            <a:r>
              <a:rPr lang="en-US" sz="1200" dirty="0" smtClean="0">
                <a:latin typeface="Cambria" pitchFamily="18" charset="0"/>
              </a:rPr>
              <a:t>Gaming</a:t>
            </a:r>
            <a:endParaRPr lang="en-US" sz="1200" dirty="0">
              <a:latin typeface="Cambria" pitchFamily="18" charset="0"/>
            </a:endParaRPr>
          </a:p>
        </p:txBody>
      </p:sp>
      <p:cxnSp>
        <p:nvCxnSpPr>
          <p:cNvPr id="8" name="Elbow Connector 7"/>
          <p:cNvCxnSpPr>
            <a:stCxn id="6" idx="1"/>
            <a:endCxn id="5" idx="3"/>
          </p:cNvCxnSpPr>
          <p:nvPr/>
        </p:nvCxnSpPr>
        <p:spPr>
          <a:xfrm rot="10800000">
            <a:off x="1688291" y="4098800"/>
            <a:ext cx="110309" cy="2048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2964966"/>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798599" y="4572343"/>
            <a:ext cx="110844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F&amp;B (see restaurants)</a:t>
            </a:r>
            <a:endParaRPr lang="en-US" sz="1200" dirty="0">
              <a:latin typeface="Cambria" pitchFamily="18" charset="0"/>
            </a:endParaRPr>
          </a:p>
        </p:txBody>
      </p:sp>
      <p:cxnSp>
        <p:nvCxnSpPr>
          <p:cNvPr id="11" name="Elbow Connector 10"/>
          <p:cNvCxnSpPr>
            <a:stCxn id="10" idx="1"/>
            <a:endCxn id="5" idx="3"/>
          </p:cNvCxnSpPr>
          <p:nvPr/>
        </p:nvCxnSpPr>
        <p:spPr>
          <a:xfrm rot="10800000">
            <a:off x="1688291" y="4098800"/>
            <a:ext cx="110309" cy="70437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90790" y="3272878"/>
            <a:ext cx="80692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Comps expense</a:t>
            </a:r>
            <a:endParaRPr lang="en-US" sz="1200" dirty="0">
              <a:latin typeface="Cambria" pitchFamily="18" charset="0"/>
            </a:endParaRPr>
          </a:p>
        </p:txBody>
      </p:sp>
      <p:sp>
        <p:nvSpPr>
          <p:cNvPr id="13" name="TextBox 12"/>
          <p:cNvSpPr txBox="1"/>
          <p:nvPr/>
        </p:nvSpPr>
        <p:spPr>
          <a:xfrm>
            <a:off x="3490790" y="3768907"/>
            <a:ext cx="7967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Credit losses</a:t>
            </a:r>
            <a:endParaRPr lang="en-US" sz="1200" dirty="0">
              <a:latin typeface="Cambria" pitchFamily="18" charset="0"/>
            </a:endParaRPr>
          </a:p>
        </p:txBody>
      </p:sp>
      <p:cxnSp>
        <p:nvCxnSpPr>
          <p:cNvPr id="14" name="Elbow Connector 13"/>
          <p:cNvCxnSpPr>
            <a:stCxn id="13" idx="1"/>
            <a:endCxn id="17" idx="3"/>
          </p:cNvCxnSpPr>
          <p:nvPr/>
        </p:nvCxnSpPr>
        <p:spPr>
          <a:xfrm rot="10800000">
            <a:off x="3332480" y="3691224"/>
            <a:ext cx="158310" cy="30851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12" idx="1"/>
            <a:endCxn id="17" idx="3"/>
          </p:cNvCxnSpPr>
          <p:nvPr/>
        </p:nvCxnSpPr>
        <p:spPr>
          <a:xfrm rot="10800000" flipV="1">
            <a:off x="3332480" y="3503710"/>
            <a:ext cx="158310" cy="1875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Win</a:t>
            </a:r>
            <a:endParaRPr lang="en-US" sz="1200" dirty="0">
              <a:latin typeface="Cambria" pitchFamily="18" charset="0"/>
            </a:endParaRPr>
          </a:p>
        </p:txBody>
      </p:sp>
      <p:sp>
        <p:nvSpPr>
          <p:cNvPr id="17" name="TextBox 16"/>
          <p:cNvSpPr txBox="1"/>
          <p:nvPr/>
        </p:nvSpPr>
        <p:spPr>
          <a:xfrm>
            <a:off x="2605808" y="3368058"/>
            <a:ext cx="72667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Gaming expense</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1994818"/>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7" idx="1"/>
            <a:endCxn id="7" idx="3"/>
          </p:cNvCxnSpPr>
          <p:nvPr/>
        </p:nvCxnSpPr>
        <p:spPr>
          <a:xfrm rot="10800000">
            <a:off x="2499360" y="2964966"/>
            <a:ext cx="106448" cy="726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323706" y="3476179"/>
            <a:ext cx="9102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Play rate</a:t>
            </a:r>
            <a:endParaRPr lang="en-US" sz="1200" dirty="0">
              <a:latin typeface="Cambria" pitchFamily="18" charset="0"/>
            </a:endParaRPr>
          </a:p>
        </p:txBody>
      </p:sp>
      <p:sp>
        <p:nvSpPr>
          <p:cNvPr id="21" name="TextBox 20"/>
          <p:cNvSpPr txBox="1"/>
          <p:nvPr/>
        </p:nvSpPr>
        <p:spPr>
          <a:xfrm>
            <a:off x="6323706" y="3161118"/>
            <a:ext cx="68500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Traffic</a:t>
            </a:r>
            <a:endParaRPr lang="en-US" sz="1200" dirty="0">
              <a:latin typeface="Cambria" pitchFamily="18" charset="0"/>
            </a:endParaRPr>
          </a:p>
        </p:txBody>
      </p:sp>
      <p:cxnSp>
        <p:nvCxnSpPr>
          <p:cNvPr id="22" name="Elbow Connector 21"/>
          <p:cNvCxnSpPr>
            <a:stCxn id="21" idx="1"/>
            <a:endCxn id="38" idx="3"/>
          </p:cNvCxnSpPr>
          <p:nvPr/>
        </p:nvCxnSpPr>
        <p:spPr>
          <a:xfrm rot="10800000" flipV="1">
            <a:off x="6207760" y="3299617"/>
            <a:ext cx="115946" cy="18733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20" idx="1"/>
            <a:endCxn id="38" idx="3"/>
          </p:cNvCxnSpPr>
          <p:nvPr/>
        </p:nvCxnSpPr>
        <p:spPr>
          <a:xfrm rot="10800000">
            <a:off x="6207760" y="3486955"/>
            <a:ext cx="115946" cy="12772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490790" y="4603838"/>
            <a:ext cx="651985" cy="284480"/>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Labor</a:t>
            </a:r>
            <a:endParaRPr lang="en-US" sz="1200" dirty="0">
              <a:latin typeface="Cambria" pitchFamily="18" charset="0"/>
            </a:endParaRPr>
          </a:p>
        </p:txBody>
      </p:sp>
      <p:cxnSp>
        <p:nvCxnSpPr>
          <p:cNvPr id="25" name="Elbow Connector 24"/>
          <p:cNvCxnSpPr>
            <a:stCxn id="24" idx="1"/>
            <a:endCxn id="17" idx="3"/>
          </p:cNvCxnSpPr>
          <p:nvPr/>
        </p:nvCxnSpPr>
        <p:spPr>
          <a:xfrm rot="10800000">
            <a:off x="3332480" y="3691224"/>
            <a:ext cx="158310" cy="105485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ROA</a:t>
            </a:r>
            <a:endParaRPr lang="en-US" sz="1200" dirty="0">
              <a:latin typeface="Cambria" pitchFamily="18" charset="0"/>
            </a:endParaRPr>
          </a:p>
        </p:txBody>
      </p:sp>
      <p:sp>
        <p:nvSpPr>
          <p:cNvPr id="27" name="TextBox 26"/>
          <p:cNvSpPr txBox="1"/>
          <p:nvPr/>
        </p:nvSpPr>
        <p:spPr>
          <a:xfrm>
            <a:off x="814528" y="5388198"/>
            <a:ext cx="77043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Assets</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7067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098799"/>
            <a:ext cx="118567" cy="7211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798599" y="5073013"/>
            <a:ext cx="1239712" cy="461665"/>
          </a:xfrm>
          <a:prstGeom prst="rect">
            <a:avLst/>
          </a:prstGeom>
          <a:noFill/>
          <a:ln>
            <a:solidFill>
              <a:schemeClr val="tx1"/>
            </a:solidFill>
          </a:ln>
        </p:spPr>
        <p:txBody>
          <a:bodyPr wrap="square" rtlCol="0">
            <a:spAutoFit/>
          </a:bodyPr>
          <a:lstStyle/>
          <a:p>
            <a:r>
              <a:rPr lang="en-US" sz="1200" dirty="0" smtClean="0">
                <a:latin typeface="Cambria" pitchFamily="18" charset="0"/>
              </a:rPr>
              <a:t>Franchise, reputation, </a:t>
            </a:r>
            <a:r>
              <a:rPr lang="en-US" sz="1200" i="1" dirty="0" smtClean="0">
                <a:latin typeface="Cambria" pitchFamily="18" charset="0"/>
              </a:rPr>
              <a:t>etc.</a:t>
            </a:r>
            <a:endParaRPr lang="en-US" sz="1200" dirty="0">
              <a:latin typeface="Cambria" pitchFamily="18" charset="0"/>
            </a:endParaRPr>
          </a:p>
        </p:txBody>
      </p:sp>
      <p:sp>
        <p:nvSpPr>
          <p:cNvPr id="31" name="TextBox 30"/>
          <p:cNvSpPr txBox="1"/>
          <p:nvPr/>
        </p:nvSpPr>
        <p:spPr>
          <a:xfrm>
            <a:off x="1798599" y="6055472"/>
            <a:ext cx="61995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PPE</a:t>
            </a:r>
            <a:endParaRPr lang="en-US" sz="1200" dirty="0">
              <a:latin typeface="Cambria" pitchFamily="18" charset="0"/>
            </a:endParaRPr>
          </a:p>
        </p:txBody>
      </p:sp>
      <p:cxnSp>
        <p:nvCxnSpPr>
          <p:cNvPr id="32" name="Elbow Connector 31"/>
          <p:cNvCxnSpPr>
            <a:stCxn id="27" idx="3"/>
            <a:endCxn id="31" idx="1"/>
          </p:cNvCxnSpPr>
          <p:nvPr/>
        </p:nvCxnSpPr>
        <p:spPr>
          <a:xfrm>
            <a:off x="1584960" y="5526698"/>
            <a:ext cx="213639" cy="66727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303846"/>
            <a:ext cx="213639" cy="222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490790" y="2094419"/>
            <a:ext cx="1396170"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x Drop, including inventory changes, fills, credit</a:t>
            </a:r>
            <a:endParaRPr lang="en-US" sz="1200" dirty="0">
              <a:latin typeface="Cambria" pitchFamily="18" charset="0"/>
            </a:endParaRPr>
          </a:p>
        </p:txBody>
      </p:sp>
      <p:sp>
        <p:nvSpPr>
          <p:cNvPr id="35" name="TextBox 34"/>
          <p:cNvSpPr txBox="1"/>
          <p:nvPr/>
        </p:nvSpPr>
        <p:spPr>
          <a:xfrm>
            <a:off x="4212150" y="1525358"/>
            <a:ext cx="1355530"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Average house advantage</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1994819"/>
            <a:ext cx="320870" cy="42276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0" y="1563151"/>
            <a:ext cx="300550" cy="43166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053738" y="3256122"/>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Clients per hour</a:t>
            </a:r>
            <a:endParaRPr lang="en-US" sz="1200" dirty="0">
              <a:latin typeface="Cambria" pitchFamily="18" charset="0"/>
            </a:endParaRPr>
          </a:p>
        </p:txBody>
      </p:sp>
      <p:sp>
        <p:nvSpPr>
          <p:cNvPr id="39" name="TextBox 38"/>
          <p:cNvSpPr txBox="1"/>
          <p:nvPr/>
        </p:nvSpPr>
        <p:spPr>
          <a:xfrm>
            <a:off x="5053738" y="2035970"/>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Games per client</a:t>
            </a:r>
            <a:endParaRPr lang="en-US" sz="1200" dirty="0">
              <a:latin typeface="Cambria" pitchFamily="18" charset="0"/>
            </a:endParaRPr>
          </a:p>
        </p:txBody>
      </p:sp>
      <p:cxnSp>
        <p:nvCxnSpPr>
          <p:cNvPr id="40" name="Elbow Connector 39"/>
          <p:cNvCxnSpPr>
            <a:stCxn id="38" idx="1"/>
            <a:endCxn id="34" idx="3"/>
          </p:cNvCxnSpPr>
          <p:nvPr/>
        </p:nvCxnSpPr>
        <p:spPr>
          <a:xfrm rot="10800000">
            <a:off x="4886960" y="2417585"/>
            <a:ext cx="166778" cy="106937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39" idx="1"/>
            <a:endCxn id="34" idx="3"/>
          </p:cNvCxnSpPr>
          <p:nvPr/>
        </p:nvCxnSpPr>
        <p:spPr>
          <a:xfrm rot="10800000" flipV="1">
            <a:off x="4886960" y="2266803"/>
            <a:ext cx="166778" cy="1507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323706" y="2138698"/>
            <a:ext cx="961014"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Turn-around per game</a:t>
            </a:r>
            <a:endParaRPr lang="en-US" sz="1200" dirty="0">
              <a:latin typeface="Cambria" pitchFamily="18" charset="0"/>
            </a:endParaRPr>
          </a:p>
        </p:txBody>
      </p:sp>
      <p:sp>
        <p:nvSpPr>
          <p:cNvPr id="43" name="TextBox 42"/>
          <p:cNvSpPr txBox="1"/>
          <p:nvPr/>
        </p:nvSpPr>
        <p:spPr>
          <a:xfrm>
            <a:off x="6323706" y="1827378"/>
            <a:ext cx="92037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Setup time</a:t>
            </a:r>
            <a:endParaRPr lang="en-US" sz="1200" dirty="0">
              <a:latin typeface="Cambria" pitchFamily="18" charset="0"/>
            </a:endParaRPr>
          </a:p>
        </p:txBody>
      </p:sp>
      <p:cxnSp>
        <p:nvCxnSpPr>
          <p:cNvPr id="44" name="Elbow Connector 43"/>
          <p:cNvCxnSpPr>
            <a:stCxn id="43" idx="1"/>
            <a:endCxn id="39" idx="3"/>
          </p:cNvCxnSpPr>
          <p:nvPr/>
        </p:nvCxnSpPr>
        <p:spPr>
          <a:xfrm rot="10800000" flipV="1">
            <a:off x="6207760" y="1965877"/>
            <a:ext cx="115946" cy="3009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42" idx="1"/>
            <a:endCxn id="39" idx="3"/>
          </p:cNvCxnSpPr>
          <p:nvPr/>
        </p:nvCxnSpPr>
        <p:spPr>
          <a:xfrm rot="10800000">
            <a:off x="6207760" y="2266804"/>
            <a:ext cx="115946" cy="19506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053738" y="2564525"/>
            <a:ext cx="115402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Dollars per game per client</a:t>
            </a:r>
            <a:endParaRPr lang="en-US" sz="1200" dirty="0">
              <a:latin typeface="Cambria" pitchFamily="18" charset="0"/>
            </a:endParaRPr>
          </a:p>
        </p:txBody>
      </p:sp>
      <p:sp>
        <p:nvSpPr>
          <p:cNvPr id="47" name="TextBox 46"/>
          <p:cNvSpPr txBox="1"/>
          <p:nvPr/>
        </p:nvSpPr>
        <p:spPr>
          <a:xfrm>
            <a:off x="3470470" y="1332318"/>
            <a:ext cx="603689"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Hold ratio</a:t>
            </a:r>
            <a:endParaRPr lang="en-US" sz="1200" dirty="0">
              <a:latin typeface="Cambria" pitchFamily="18" charset="0"/>
            </a:endParaRPr>
          </a:p>
        </p:txBody>
      </p:sp>
      <p:sp>
        <p:nvSpPr>
          <p:cNvPr id="48" name="TextBox 47"/>
          <p:cNvSpPr txBox="1"/>
          <p:nvPr/>
        </p:nvSpPr>
        <p:spPr>
          <a:xfrm>
            <a:off x="4212150" y="1191439"/>
            <a:ext cx="786569"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100%</a:t>
            </a:r>
            <a:endParaRPr lang="en-US" sz="1200" dirty="0">
              <a:latin typeface="Cambria" pitchFamily="18" charset="0"/>
            </a:endParaRPr>
          </a:p>
        </p:txBody>
      </p:sp>
      <p:cxnSp>
        <p:nvCxnSpPr>
          <p:cNvPr id="49" name="Elbow Connector 48"/>
          <p:cNvCxnSpPr>
            <a:stCxn id="35" idx="1"/>
            <a:endCxn id="47" idx="3"/>
          </p:cNvCxnSpPr>
          <p:nvPr/>
        </p:nvCxnSpPr>
        <p:spPr>
          <a:xfrm rot="10800000">
            <a:off x="4074160" y="1563151"/>
            <a:ext cx="137991" cy="193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10800000" flipV="1">
            <a:off x="4074160" y="1346219"/>
            <a:ext cx="137991" cy="21693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8" y="2955239"/>
            <a:ext cx="155979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Croupier rake-off</a:t>
            </a:r>
            <a:endParaRPr lang="en-US" sz="1200" dirty="0">
              <a:latin typeface="Cambria" pitchFamily="18" charset="0"/>
            </a:endParaRPr>
          </a:p>
        </p:txBody>
      </p:sp>
      <p:cxnSp>
        <p:nvCxnSpPr>
          <p:cNvPr id="52" name="Elbow Connector 51"/>
          <p:cNvCxnSpPr>
            <a:stCxn id="51" idx="1"/>
            <a:endCxn id="7" idx="3"/>
          </p:cNvCxnSpPr>
          <p:nvPr/>
        </p:nvCxnSpPr>
        <p:spPr>
          <a:xfrm rot="10800000">
            <a:off x="2499360" y="2964967"/>
            <a:ext cx="106448" cy="12877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373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22"/>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44"/>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6" grpId="0" animBg="1"/>
      <p:bldP spid="17" grpId="0" animBg="1"/>
      <p:bldP spid="20" grpId="0" animBg="1"/>
      <p:bldP spid="21" grpId="0" animBg="1"/>
      <p:bldP spid="24" grpId="0" animBg="1"/>
      <p:bldP spid="26" grpId="0" animBg="1"/>
      <p:bldP spid="27" grpId="0" animBg="1"/>
      <p:bldP spid="30" grpId="0" animBg="1"/>
      <p:bldP spid="31" grpId="0" animBg="1"/>
      <p:bldP spid="34" grpId="0" animBg="1"/>
      <p:bldP spid="35" grpId="0" animBg="1"/>
      <p:bldP spid="38" grpId="0" animBg="1"/>
      <p:bldP spid="39" grpId="0" animBg="1"/>
      <p:bldP spid="42" grpId="0" animBg="1"/>
      <p:bldP spid="43" grpId="0" animBg="1"/>
      <p:bldP spid="46" grpId="0" animBg="1"/>
      <p:bldP spid="47" grpId="0" animBg="1"/>
      <p:bldP spid="48" grpId="0" animBg="1"/>
      <p:bldP spid="5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xmlns="" val="2851319046"/>
              </p:ext>
            </p:extLst>
          </p:nvPr>
        </p:nvGraphicFramePr>
        <p:xfrm>
          <a:off x="740809" y="1352197"/>
          <a:ext cx="7129453" cy="4282440"/>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xmlns="" val="2789578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02" name="Picture 2" descr="Cabinetmakers"/>
          <p:cNvPicPr>
            <a:picLocks noChangeAspect="1" noChangeArrowheads="1"/>
          </p:cNvPicPr>
          <p:nvPr/>
        </p:nvPicPr>
        <p:blipFill>
          <a:blip r:embed="rId3" cstate="print"/>
          <a:srcRect/>
          <a:stretch>
            <a:fillRect/>
          </a:stretch>
        </p:blipFill>
        <p:spPr bwMode="auto">
          <a:xfrm>
            <a:off x="5181600" y="0"/>
            <a:ext cx="2924175" cy="790575"/>
          </a:xfrm>
          <a:prstGeom prst="rect">
            <a:avLst/>
          </a:prstGeom>
          <a:noFill/>
        </p:spPr>
      </p:pic>
      <p:pic>
        <p:nvPicPr>
          <p:cNvPr id="716803" name="Picture 3" descr="sig"/>
          <p:cNvPicPr>
            <a:picLocks noChangeAspect="1" noChangeArrowheads="1"/>
          </p:cNvPicPr>
          <p:nvPr/>
        </p:nvPicPr>
        <p:blipFill>
          <a:blip r:embed="rId4" cstate="print"/>
          <a:srcRect/>
          <a:stretch>
            <a:fillRect/>
          </a:stretch>
        </p:blipFill>
        <p:spPr bwMode="auto">
          <a:xfrm>
            <a:off x="4343400" y="5715000"/>
            <a:ext cx="3457575" cy="923925"/>
          </a:xfrm>
          <a:prstGeom prst="rect">
            <a:avLst/>
          </a:prstGeom>
          <a:noFill/>
        </p:spPr>
      </p:pic>
      <p:pic>
        <p:nvPicPr>
          <p:cNvPr id="716804" name="Picture 4" descr="BWSdbd58-t.jpg">
            <a:hlinkClick r:id="rId5"/>
          </p:cNvPr>
          <p:cNvPicPr>
            <a:picLocks noChangeAspect="1" noChangeArrowheads="1"/>
          </p:cNvPicPr>
          <p:nvPr/>
        </p:nvPicPr>
        <p:blipFill>
          <a:blip r:embed="rId6" cstate="print"/>
          <a:srcRect/>
          <a:stretch>
            <a:fillRect/>
          </a:stretch>
        </p:blipFill>
        <p:spPr bwMode="auto">
          <a:xfrm>
            <a:off x="4953000" y="1143000"/>
            <a:ext cx="2057400" cy="1657350"/>
          </a:xfrm>
          <a:prstGeom prst="rect">
            <a:avLst/>
          </a:prstGeom>
          <a:noFill/>
        </p:spPr>
      </p:pic>
      <p:pic>
        <p:nvPicPr>
          <p:cNvPr id="716805" name="Picture 5" descr="Dining Tables">
            <a:hlinkClick r:id="rId7"/>
          </p:cNvPr>
          <p:cNvPicPr>
            <a:picLocks noChangeAspect="1" noChangeArrowheads="1"/>
          </p:cNvPicPr>
          <p:nvPr/>
        </p:nvPicPr>
        <p:blipFill>
          <a:blip r:embed="rId8" cstate="print"/>
          <a:srcRect/>
          <a:stretch>
            <a:fillRect/>
          </a:stretch>
        </p:blipFill>
        <p:spPr bwMode="auto">
          <a:xfrm>
            <a:off x="1143000" y="1295400"/>
            <a:ext cx="2486025" cy="1371600"/>
          </a:xfrm>
          <a:prstGeom prst="rect">
            <a:avLst/>
          </a:prstGeom>
          <a:noFill/>
        </p:spPr>
      </p:pic>
      <p:sp>
        <p:nvSpPr>
          <p:cNvPr id="716806" name="Text Box 6"/>
          <p:cNvSpPr txBox="1">
            <a:spLocks noChangeArrowheads="1"/>
          </p:cNvSpPr>
          <p:nvPr/>
        </p:nvSpPr>
        <p:spPr bwMode="auto">
          <a:xfrm>
            <a:off x="304800" y="3151188"/>
            <a:ext cx="8229600" cy="2014537"/>
          </a:xfrm>
          <a:prstGeom prst="rect">
            <a:avLst/>
          </a:prstGeom>
          <a:noFill/>
          <a:ln w="9525">
            <a:noFill/>
            <a:miter lim="800000"/>
            <a:headEnd/>
            <a:tailEnd/>
          </a:ln>
          <a:effectLst/>
        </p:spPr>
        <p:txBody>
          <a:bodyPr>
            <a:spAutoFit/>
          </a:bodyPr>
          <a:lstStyle/>
          <a:p>
            <a:pPr algn="l"/>
            <a:r>
              <a:rPr lang="en-US" sz="1800" dirty="0">
                <a:latin typeface="Arial" charset="0"/>
              </a:rPr>
              <a:t>Paul Downs started making furniture in 1986, in a small shop in </a:t>
            </a:r>
            <a:r>
              <a:rPr lang="en-US" sz="1800" dirty="0" err="1">
                <a:latin typeface="Arial" charset="0"/>
              </a:rPr>
              <a:t>Manayunk</a:t>
            </a:r>
            <a:r>
              <a:rPr lang="en-US" sz="1800" dirty="0">
                <a:latin typeface="Arial" charset="0"/>
              </a:rPr>
              <a:t>. Over the years we have outgrown 4 other shops and we now operate a 20,000 </a:t>
            </a:r>
            <a:r>
              <a:rPr lang="en-US" sz="1800" dirty="0" err="1">
                <a:latin typeface="Arial" charset="0"/>
              </a:rPr>
              <a:t>sq.ft</a:t>
            </a:r>
            <a:r>
              <a:rPr lang="en-US" sz="1800" dirty="0">
                <a:latin typeface="Arial" charset="0"/>
              </a:rPr>
              <a:t>. shop (see below) in Bridgeport, PA. </a:t>
            </a:r>
          </a:p>
          <a:p>
            <a:pPr algn="l"/>
            <a:endParaRPr lang="en-US" sz="1800" dirty="0">
              <a:latin typeface="Arial" charset="0"/>
            </a:endParaRPr>
          </a:p>
          <a:p>
            <a:pPr algn="l"/>
            <a:r>
              <a:rPr lang="en-US" sz="1800" dirty="0">
                <a:latin typeface="Arial" charset="0"/>
              </a:rPr>
              <a:t>Much of our work is residential, but we also do a lot of office furniture, including desks and conference tables. We complete 125 commissions per year, consisting of about </a:t>
            </a:r>
            <a:r>
              <a:rPr lang="en-US" sz="1800" dirty="0" smtClean="0">
                <a:latin typeface="Arial" charset="0"/>
              </a:rPr>
              <a:t>400 </a:t>
            </a:r>
            <a:r>
              <a:rPr lang="en-US" sz="1800" dirty="0">
                <a:latin typeface="Arial" charset="0"/>
              </a:rPr>
              <a:t>separate pieces of furniture. </a:t>
            </a:r>
          </a:p>
        </p:txBody>
      </p:sp>
      <p:pic>
        <p:nvPicPr>
          <p:cNvPr id="716807" name="Picture 7" descr="Paul Downs"/>
          <p:cNvPicPr>
            <a:picLocks noChangeAspect="1" noChangeArrowheads="1"/>
          </p:cNvPicPr>
          <p:nvPr/>
        </p:nvPicPr>
        <p:blipFill>
          <a:blip r:embed="rId9" cstate="print"/>
          <a:srcRect/>
          <a:stretch>
            <a:fillRect/>
          </a:stretch>
        </p:blipFill>
        <p:spPr bwMode="auto">
          <a:xfrm>
            <a:off x="168275" y="46038"/>
            <a:ext cx="4895850" cy="781050"/>
          </a:xfrm>
          <a:prstGeom prst="rect">
            <a:avLst/>
          </a:prstGeom>
          <a:noFill/>
        </p:spPr>
      </p:pic>
      <p:sp>
        <p:nvSpPr>
          <p:cNvPr id="716808" name="Text Box 8"/>
          <p:cNvSpPr txBox="1">
            <a:spLocks noChangeArrowheads="1"/>
          </p:cNvSpPr>
          <p:nvPr/>
        </p:nvSpPr>
        <p:spPr bwMode="auto">
          <a:xfrm>
            <a:off x="365125" y="6107113"/>
            <a:ext cx="184150" cy="304800"/>
          </a:xfrm>
          <a:prstGeom prst="rect">
            <a:avLst/>
          </a:prstGeom>
          <a:noFill/>
          <a:ln w="12700">
            <a:noFill/>
            <a:miter lim="800000"/>
            <a:headEnd type="none" w="sm" len="sm"/>
            <a:tailEnd type="none" w="sm" len="sm"/>
          </a:ln>
          <a:effectLst/>
        </p:spPr>
        <p:txBody>
          <a:bodyPr wrap="none">
            <a:spAutoFit/>
          </a:bodyPr>
          <a:lstStyle/>
          <a:p>
            <a:pPr algn="l" eaLnBrk="0" hangingPunct="0"/>
            <a:endParaRPr lang="en-US" sz="1400"/>
          </a:p>
        </p:txBody>
      </p:sp>
      <p:sp>
        <p:nvSpPr>
          <p:cNvPr id="716809" name="Text Box 9"/>
          <p:cNvSpPr txBox="1">
            <a:spLocks noChangeArrowheads="1"/>
          </p:cNvSpPr>
          <p:nvPr/>
        </p:nvSpPr>
        <p:spPr bwMode="auto">
          <a:xfrm>
            <a:off x="76200" y="6373813"/>
            <a:ext cx="1633538" cy="244475"/>
          </a:xfrm>
          <a:prstGeom prst="rect">
            <a:avLst/>
          </a:prstGeom>
          <a:noFill/>
          <a:ln w="12700">
            <a:noFill/>
            <a:miter lim="800000"/>
            <a:headEnd type="none" w="sm" len="sm"/>
            <a:tailEnd type="none" w="sm" len="sm"/>
          </a:ln>
          <a:effectLst/>
        </p:spPr>
        <p:txBody>
          <a:bodyPr wrap="none">
            <a:spAutoFit/>
          </a:bodyPr>
          <a:lstStyle/>
          <a:p>
            <a:pPr algn="l" eaLnBrk="0" hangingPunct="0"/>
            <a:r>
              <a:rPr lang="en-US" sz="1000"/>
              <a:t>Source: Christian Terwiesch</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26" name="Picture 2" descr="Our shop"/>
          <p:cNvPicPr>
            <a:picLocks noChangeAspect="1" noChangeArrowheads="1"/>
          </p:cNvPicPr>
          <p:nvPr/>
        </p:nvPicPr>
        <p:blipFill>
          <a:blip r:embed="rId3" cstate="print"/>
          <a:srcRect/>
          <a:stretch>
            <a:fillRect/>
          </a:stretch>
        </p:blipFill>
        <p:spPr bwMode="auto">
          <a:xfrm>
            <a:off x="609600" y="152400"/>
            <a:ext cx="3911600" cy="2933700"/>
          </a:xfrm>
          <a:prstGeom prst="rect">
            <a:avLst/>
          </a:prstGeom>
          <a:noFill/>
        </p:spPr>
      </p:pic>
      <p:sp>
        <p:nvSpPr>
          <p:cNvPr id="717827" name="Text Box 3"/>
          <p:cNvSpPr txBox="1">
            <a:spLocks noChangeArrowheads="1"/>
          </p:cNvSpPr>
          <p:nvPr/>
        </p:nvSpPr>
        <p:spPr bwMode="auto">
          <a:xfrm>
            <a:off x="152400" y="3085032"/>
            <a:ext cx="8683951" cy="3477875"/>
          </a:xfrm>
          <a:prstGeom prst="rect">
            <a:avLst/>
          </a:prstGeom>
          <a:noFill/>
          <a:ln w="9525">
            <a:noFill/>
            <a:miter lim="800000"/>
            <a:headEnd/>
            <a:tailEnd/>
          </a:ln>
          <a:effectLst/>
        </p:spPr>
        <p:txBody>
          <a:bodyPr wrap="square">
            <a:spAutoFit/>
          </a:bodyPr>
          <a:lstStyle/>
          <a:p>
            <a:pPr algn="l"/>
            <a:r>
              <a:rPr lang="en-US" sz="2000" dirty="0">
                <a:latin typeface="Arial" charset="0"/>
              </a:rPr>
              <a:t>Production </a:t>
            </a:r>
            <a:r>
              <a:rPr lang="en-US" sz="2000" dirty="0" smtClean="0">
                <a:latin typeface="Arial" charset="0"/>
              </a:rPr>
              <a:t>facility: Machines </a:t>
            </a:r>
            <a:r>
              <a:rPr lang="en-US" sz="2000" dirty="0">
                <a:latin typeface="Arial" charset="0"/>
              </a:rPr>
              <a:t>valued about $350k, </a:t>
            </a:r>
            <a:r>
              <a:rPr lang="en-US" sz="2000" dirty="0" smtClean="0">
                <a:latin typeface="Arial" charset="0"/>
              </a:rPr>
              <a:t>annual depreciation $80k</a:t>
            </a:r>
            <a:endParaRPr lang="en-US" sz="2000" dirty="0">
              <a:latin typeface="Arial" charset="0"/>
            </a:endParaRPr>
          </a:p>
          <a:p>
            <a:pPr algn="l"/>
            <a:r>
              <a:rPr lang="en-US" sz="2000" dirty="0">
                <a:latin typeface="Arial" charset="0"/>
              </a:rPr>
              <a:t>	Overall facility is utilized at 100% right now </a:t>
            </a:r>
            <a:br>
              <a:rPr lang="en-US" sz="2000" dirty="0">
                <a:latin typeface="Arial" charset="0"/>
              </a:rPr>
            </a:br>
            <a:endParaRPr lang="en-US" sz="2000" dirty="0">
              <a:latin typeface="Arial" charset="0"/>
            </a:endParaRPr>
          </a:p>
          <a:p>
            <a:pPr algn="l"/>
            <a:r>
              <a:rPr lang="en-US" sz="2000" dirty="0">
                <a:latin typeface="Arial" charset="0"/>
              </a:rPr>
              <a:t>Show rooms and factory: $150k for </a:t>
            </a:r>
            <a:r>
              <a:rPr lang="en-US" sz="2000" dirty="0" smtClean="0">
                <a:latin typeface="Arial" charset="0"/>
              </a:rPr>
              <a:t>annual rent</a:t>
            </a:r>
            <a:endParaRPr lang="en-US" sz="2000" dirty="0">
              <a:latin typeface="Arial" charset="0"/>
            </a:endParaRPr>
          </a:p>
          <a:p>
            <a:pPr algn="l"/>
            <a:endParaRPr lang="en-US" sz="2000" dirty="0">
              <a:latin typeface="Arial" charset="0"/>
            </a:endParaRPr>
          </a:p>
          <a:p>
            <a:pPr algn="l"/>
            <a:r>
              <a:rPr lang="en-US" sz="2000" dirty="0">
                <a:latin typeface="Arial" charset="0"/>
              </a:rPr>
              <a:t>Indirect </a:t>
            </a:r>
            <a:r>
              <a:rPr lang="en-US" sz="2000" dirty="0" smtClean="0">
                <a:latin typeface="Arial" charset="0"/>
              </a:rPr>
              <a:t>costs per annum: </a:t>
            </a:r>
            <a:r>
              <a:rPr lang="en-US" sz="2000" dirty="0">
                <a:latin typeface="Arial" charset="0"/>
              </a:rPr>
              <a:t>marketing ($</a:t>
            </a:r>
            <a:r>
              <a:rPr lang="en-US" sz="2000" dirty="0" smtClean="0">
                <a:latin typeface="Arial" charset="0"/>
              </a:rPr>
              <a:t>100k), customer service ($60k), </a:t>
            </a:r>
          </a:p>
          <a:p>
            <a:pPr algn="l"/>
            <a:r>
              <a:rPr lang="en-US" sz="2000" dirty="0" smtClean="0">
                <a:latin typeface="Arial" charset="0"/>
              </a:rPr>
              <a:t>	other management ($180k)</a:t>
            </a:r>
            <a:endParaRPr lang="en-US" sz="2000" dirty="0">
              <a:latin typeface="Arial" charset="0"/>
            </a:endParaRPr>
          </a:p>
          <a:p>
            <a:pPr algn="l"/>
            <a:endParaRPr lang="en-US" sz="2000" dirty="0">
              <a:latin typeface="Arial" charset="0"/>
            </a:endParaRPr>
          </a:p>
          <a:p>
            <a:pPr algn="l"/>
            <a:r>
              <a:rPr lang="en-US" sz="2000" dirty="0">
                <a:latin typeface="Arial" charset="0"/>
              </a:rPr>
              <a:t>Inventory: $50,000 WIP and $20,000 raw material</a:t>
            </a:r>
          </a:p>
          <a:p>
            <a:pPr algn="l"/>
            <a:endParaRPr lang="en-US" sz="2000" dirty="0">
              <a:latin typeface="Arial" charset="0"/>
            </a:endParaRPr>
          </a:p>
          <a:p>
            <a:pPr algn="l"/>
            <a:r>
              <a:rPr lang="en-US" sz="2000" dirty="0">
                <a:latin typeface="Arial" charset="0"/>
              </a:rPr>
              <a:t>Suppliers need to be paid 1 month before receiving the wood</a:t>
            </a:r>
            <a:r>
              <a:rPr lang="en-US" sz="2000" dirty="0" smtClean="0">
                <a:latin typeface="Arial" charset="0"/>
              </a:rPr>
              <a:t>.</a:t>
            </a:r>
            <a:endParaRPr lang="en-US" sz="2000" dirty="0">
              <a:latin typeface="Arial" charset="0"/>
            </a:endParaRPr>
          </a:p>
        </p:txBody>
      </p:sp>
      <p:pic>
        <p:nvPicPr>
          <p:cNvPr id="717828" name="Picture 4" descr="Cabinetmakers"/>
          <p:cNvPicPr>
            <a:picLocks noChangeAspect="1" noChangeArrowheads="1"/>
          </p:cNvPicPr>
          <p:nvPr/>
        </p:nvPicPr>
        <p:blipFill>
          <a:blip r:embed="rId4" cstate="print"/>
          <a:srcRect/>
          <a:stretch>
            <a:fillRect/>
          </a:stretch>
        </p:blipFill>
        <p:spPr bwMode="auto">
          <a:xfrm>
            <a:off x="5715000" y="685800"/>
            <a:ext cx="2924175" cy="790575"/>
          </a:xfrm>
          <a:prstGeom prst="rect">
            <a:avLst/>
          </a:prstGeom>
          <a:noFill/>
        </p:spPr>
      </p:pic>
      <p:pic>
        <p:nvPicPr>
          <p:cNvPr id="717829" name="Picture 5" descr="Paul Downs"/>
          <p:cNvPicPr>
            <a:picLocks noChangeAspect="1" noChangeArrowheads="1"/>
          </p:cNvPicPr>
          <p:nvPr/>
        </p:nvPicPr>
        <p:blipFill>
          <a:blip r:embed="rId5" cstate="print"/>
          <a:srcRect/>
          <a:stretch>
            <a:fillRect/>
          </a:stretch>
        </p:blipFill>
        <p:spPr bwMode="auto">
          <a:xfrm>
            <a:off x="5334000" y="0"/>
            <a:ext cx="3641725" cy="581025"/>
          </a:xfrm>
          <a:prstGeom prst="rect">
            <a:avLst/>
          </a:prstGeom>
          <a:noFill/>
        </p:spPr>
      </p:pic>
      <p:sp>
        <p:nvSpPr>
          <p:cNvPr id="717830" name="Text Box 6"/>
          <p:cNvSpPr txBox="1">
            <a:spLocks noChangeArrowheads="1"/>
          </p:cNvSpPr>
          <p:nvPr/>
        </p:nvSpPr>
        <p:spPr bwMode="auto">
          <a:xfrm>
            <a:off x="6934200" y="1801813"/>
            <a:ext cx="1633538" cy="244475"/>
          </a:xfrm>
          <a:prstGeom prst="rect">
            <a:avLst/>
          </a:prstGeom>
          <a:noFill/>
          <a:ln w="12700">
            <a:noFill/>
            <a:miter lim="800000"/>
            <a:headEnd type="none" w="sm" len="sm"/>
            <a:tailEnd type="none" w="sm" len="sm"/>
          </a:ln>
          <a:effectLst/>
        </p:spPr>
        <p:txBody>
          <a:bodyPr wrap="none">
            <a:spAutoFit/>
          </a:bodyPr>
          <a:lstStyle/>
          <a:p>
            <a:pPr algn="l" eaLnBrk="0" hangingPunct="0"/>
            <a:r>
              <a:rPr lang="en-US" sz="1000"/>
              <a:t>Source: Christian Terwiesch</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Text Box 2"/>
          <p:cNvSpPr txBox="1">
            <a:spLocks noChangeArrowheads="1"/>
          </p:cNvSpPr>
          <p:nvPr/>
        </p:nvSpPr>
        <p:spPr bwMode="auto">
          <a:xfrm>
            <a:off x="0" y="4125913"/>
            <a:ext cx="9366923" cy="2862322"/>
          </a:xfrm>
          <a:prstGeom prst="rect">
            <a:avLst/>
          </a:prstGeom>
          <a:noFill/>
          <a:ln w="9525">
            <a:noFill/>
            <a:miter lim="800000"/>
            <a:headEnd/>
            <a:tailEnd/>
          </a:ln>
          <a:effectLst/>
        </p:spPr>
        <p:txBody>
          <a:bodyPr wrap="none">
            <a:spAutoFit/>
          </a:bodyPr>
          <a:lstStyle/>
          <a:p>
            <a:pPr algn="l"/>
            <a:r>
              <a:rPr lang="en-US" sz="2000" dirty="0">
                <a:latin typeface="Arial" charset="0"/>
              </a:rPr>
              <a:t>Work force</a:t>
            </a:r>
          </a:p>
          <a:p>
            <a:pPr algn="l"/>
            <a:r>
              <a:rPr lang="en-US" sz="2000" dirty="0">
                <a:latin typeface="Arial" charset="0"/>
              </a:rPr>
              <a:t>	12 cabinet makers each working about (220 days @8h/day)</a:t>
            </a:r>
          </a:p>
          <a:p>
            <a:pPr algn="l"/>
            <a:r>
              <a:rPr lang="en-US" sz="2000" dirty="0">
                <a:latin typeface="Arial" charset="0"/>
              </a:rPr>
              <a:t>	Make $20 per hour</a:t>
            </a:r>
          </a:p>
          <a:p>
            <a:pPr algn="l"/>
            <a:r>
              <a:rPr lang="en-US" sz="2000" dirty="0">
                <a:latin typeface="Arial" charset="0"/>
              </a:rPr>
              <a:t>				</a:t>
            </a:r>
          </a:p>
          <a:p>
            <a:pPr algn="l"/>
            <a:r>
              <a:rPr lang="en-US" sz="2000" dirty="0" smtClean="0">
                <a:latin typeface="Arial" charset="0"/>
              </a:rPr>
              <a:t>A cabinet maker spends </a:t>
            </a:r>
            <a:r>
              <a:rPr lang="en-US" sz="2000" dirty="0">
                <a:latin typeface="Arial" charset="0"/>
              </a:rPr>
              <a:t>about 40h </a:t>
            </a:r>
            <a:r>
              <a:rPr lang="en-US" sz="2000" dirty="0" smtClean="0">
                <a:latin typeface="Arial" charset="0"/>
              </a:rPr>
              <a:t>on a unit </a:t>
            </a:r>
            <a:r>
              <a:rPr lang="en-US" sz="2000" dirty="0">
                <a:latin typeface="Arial" charset="0"/>
              </a:rPr>
              <a:t>of </a:t>
            </a:r>
            <a:r>
              <a:rPr lang="en-US" sz="2000" dirty="0" smtClean="0">
                <a:latin typeface="Arial" charset="0"/>
              </a:rPr>
              <a:t>furniture (labor content)</a:t>
            </a:r>
            <a:endParaRPr lang="en-US" sz="2000" dirty="0">
              <a:latin typeface="Arial" charset="0"/>
            </a:endParaRPr>
          </a:p>
          <a:p>
            <a:pPr algn="l"/>
            <a:r>
              <a:rPr lang="en-US" sz="2000" dirty="0" smtClean="0">
                <a:latin typeface="Arial" charset="0"/>
              </a:rPr>
              <a:t>Spends an additional </a:t>
            </a:r>
            <a:r>
              <a:rPr lang="en-US" sz="2000" dirty="0">
                <a:latin typeface="Arial" charset="0"/>
              </a:rPr>
              <a:t>15% of time on set-ups (build fixtures / program machines)</a:t>
            </a:r>
          </a:p>
          <a:p>
            <a:pPr algn="l"/>
            <a:r>
              <a:rPr lang="en-US" sz="2000" dirty="0">
                <a:latin typeface="Arial" charset="0"/>
              </a:rPr>
              <a:t>	Labor utilization around 90% (idle time resulting from waiting)</a:t>
            </a:r>
          </a:p>
          <a:p>
            <a:pPr algn="l"/>
            <a:endParaRPr lang="en-US" sz="2000" dirty="0">
              <a:latin typeface="Arial" charset="0"/>
            </a:endParaRPr>
          </a:p>
          <a:p>
            <a:pPr algn="l"/>
            <a:endParaRPr lang="en-US" sz="2000" dirty="0">
              <a:latin typeface="Arial" charset="0"/>
            </a:endParaRPr>
          </a:p>
        </p:txBody>
      </p:sp>
      <p:pic>
        <p:nvPicPr>
          <p:cNvPr id="718851" name="Picture 3" descr="woodworker"/>
          <p:cNvPicPr>
            <a:picLocks noChangeAspect="1" noChangeArrowheads="1"/>
          </p:cNvPicPr>
          <p:nvPr/>
        </p:nvPicPr>
        <p:blipFill>
          <a:blip r:embed="rId3" cstate="print"/>
          <a:srcRect/>
          <a:stretch>
            <a:fillRect/>
          </a:stretch>
        </p:blipFill>
        <p:spPr bwMode="auto">
          <a:xfrm>
            <a:off x="762000" y="304800"/>
            <a:ext cx="3429000" cy="3429000"/>
          </a:xfrm>
          <a:prstGeom prst="rect">
            <a:avLst/>
          </a:prstGeom>
          <a:noFill/>
        </p:spPr>
      </p:pic>
      <p:pic>
        <p:nvPicPr>
          <p:cNvPr id="718852" name="Picture 4" descr="Cabinetmakers"/>
          <p:cNvPicPr>
            <a:picLocks noChangeAspect="1" noChangeArrowheads="1"/>
          </p:cNvPicPr>
          <p:nvPr/>
        </p:nvPicPr>
        <p:blipFill>
          <a:blip r:embed="rId4" cstate="print"/>
          <a:srcRect/>
          <a:stretch>
            <a:fillRect/>
          </a:stretch>
        </p:blipFill>
        <p:spPr bwMode="auto">
          <a:xfrm>
            <a:off x="5715000" y="685800"/>
            <a:ext cx="2924175" cy="790575"/>
          </a:xfrm>
          <a:prstGeom prst="rect">
            <a:avLst/>
          </a:prstGeom>
          <a:noFill/>
        </p:spPr>
      </p:pic>
      <p:pic>
        <p:nvPicPr>
          <p:cNvPr id="718853" name="Picture 5" descr="Paul Downs"/>
          <p:cNvPicPr>
            <a:picLocks noChangeAspect="1" noChangeArrowheads="1"/>
          </p:cNvPicPr>
          <p:nvPr/>
        </p:nvPicPr>
        <p:blipFill>
          <a:blip r:embed="rId5" cstate="print"/>
          <a:srcRect/>
          <a:stretch>
            <a:fillRect/>
          </a:stretch>
        </p:blipFill>
        <p:spPr bwMode="auto">
          <a:xfrm>
            <a:off x="5334000" y="0"/>
            <a:ext cx="3641725" cy="581025"/>
          </a:xfrm>
          <a:prstGeom prst="rect">
            <a:avLst/>
          </a:prstGeom>
          <a:noFill/>
        </p:spPr>
      </p:pic>
      <p:sp>
        <p:nvSpPr>
          <p:cNvPr id="718855" name="Text Box 7"/>
          <p:cNvSpPr txBox="1">
            <a:spLocks noChangeArrowheads="1"/>
          </p:cNvSpPr>
          <p:nvPr/>
        </p:nvSpPr>
        <p:spPr bwMode="auto">
          <a:xfrm>
            <a:off x="6934200" y="1801813"/>
            <a:ext cx="1633538" cy="244475"/>
          </a:xfrm>
          <a:prstGeom prst="rect">
            <a:avLst/>
          </a:prstGeom>
          <a:noFill/>
          <a:ln w="12700">
            <a:noFill/>
            <a:miter lim="800000"/>
            <a:headEnd type="none" w="sm" len="sm"/>
            <a:tailEnd type="none" w="sm" len="sm"/>
          </a:ln>
          <a:effectLst/>
        </p:spPr>
        <p:txBody>
          <a:bodyPr wrap="none">
            <a:spAutoFit/>
          </a:bodyPr>
          <a:lstStyle/>
          <a:p>
            <a:pPr algn="l" eaLnBrk="0" hangingPunct="0"/>
            <a:r>
              <a:rPr lang="en-US" sz="1000"/>
              <a:t>Source: Christian Terwiesch</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Text Box 2"/>
          <p:cNvSpPr txBox="1">
            <a:spLocks noChangeArrowheads="1"/>
          </p:cNvSpPr>
          <p:nvPr/>
        </p:nvSpPr>
        <p:spPr bwMode="auto">
          <a:xfrm>
            <a:off x="152400" y="4125913"/>
            <a:ext cx="8715153" cy="2862322"/>
          </a:xfrm>
          <a:prstGeom prst="rect">
            <a:avLst/>
          </a:prstGeom>
          <a:noFill/>
          <a:ln w="9525">
            <a:noFill/>
            <a:miter lim="800000"/>
            <a:headEnd/>
            <a:tailEnd/>
          </a:ln>
          <a:effectLst/>
        </p:spPr>
        <p:txBody>
          <a:bodyPr wrap="square">
            <a:spAutoFit/>
          </a:bodyPr>
          <a:lstStyle/>
          <a:p>
            <a:pPr algn="l"/>
            <a:r>
              <a:rPr lang="en-US" sz="2000" dirty="0">
                <a:latin typeface="Arial" charset="0"/>
              </a:rPr>
              <a:t>End Product</a:t>
            </a:r>
          </a:p>
          <a:p>
            <a:pPr algn="l"/>
            <a:r>
              <a:rPr lang="en-US" sz="2000" dirty="0">
                <a:latin typeface="Arial" charset="0"/>
              </a:rPr>
              <a:t>	Average price is $3000 per unit</a:t>
            </a:r>
          </a:p>
          <a:p>
            <a:pPr algn="l"/>
            <a:r>
              <a:rPr lang="en-US" sz="2000" dirty="0">
                <a:latin typeface="Arial" charset="0"/>
              </a:rPr>
              <a:t>	</a:t>
            </a:r>
            <a:r>
              <a:rPr lang="en-US" sz="2000" dirty="0" smtClean="0">
                <a:latin typeface="Arial" charset="0"/>
              </a:rPr>
              <a:t>The finished end piece contains about </a:t>
            </a:r>
            <a:r>
              <a:rPr lang="en-US" sz="2000" dirty="0">
                <a:latin typeface="Arial" charset="0"/>
              </a:rPr>
              <a:t>30kg of </a:t>
            </a:r>
            <a:r>
              <a:rPr lang="en-US" sz="2000" dirty="0" smtClean="0">
                <a:latin typeface="Arial" charset="0"/>
              </a:rPr>
              <a:t>wood</a:t>
            </a:r>
            <a:endParaRPr lang="en-US" sz="2000" dirty="0">
              <a:latin typeface="Arial" charset="0"/>
            </a:endParaRPr>
          </a:p>
          <a:p>
            <a:pPr algn="l"/>
            <a:r>
              <a:rPr lang="en-US" sz="2000" dirty="0">
                <a:latin typeface="Arial" charset="0"/>
              </a:rPr>
              <a:t>	</a:t>
            </a:r>
            <a:r>
              <a:rPr lang="en-US" sz="2000" dirty="0" smtClean="0">
                <a:latin typeface="Arial" charset="0"/>
              </a:rPr>
              <a:t>Wood costs about $10 per kg and sourcing includes an additional 25</a:t>
            </a:r>
            <a:r>
              <a:rPr lang="en-US" sz="2000" dirty="0">
                <a:latin typeface="Arial" charset="0"/>
              </a:rPr>
              <a:t>% </a:t>
            </a:r>
            <a:r>
              <a:rPr lang="en-US" sz="2000" dirty="0" smtClean="0">
                <a:latin typeface="Arial" charset="0"/>
              </a:rPr>
              <a:t>scrap = 7.5kg per end product.</a:t>
            </a:r>
            <a:endParaRPr lang="en-US" sz="2000" dirty="0">
              <a:latin typeface="Arial" charset="0"/>
            </a:endParaRPr>
          </a:p>
          <a:p>
            <a:pPr algn="l"/>
            <a:r>
              <a:rPr lang="en-US" sz="2000" dirty="0">
                <a:latin typeface="Arial" charset="0"/>
              </a:rPr>
              <a:t>				</a:t>
            </a:r>
          </a:p>
          <a:p>
            <a:pPr algn="l"/>
            <a:r>
              <a:rPr lang="en-US" sz="2000" dirty="0">
                <a:latin typeface="Arial" charset="0"/>
              </a:rPr>
              <a:t>Customer pays 50% down and gets her furniture 3 months later</a:t>
            </a:r>
          </a:p>
          <a:p>
            <a:pPr algn="l"/>
            <a:endParaRPr lang="en-US" sz="2000" dirty="0">
              <a:latin typeface="Arial" charset="0"/>
            </a:endParaRPr>
          </a:p>
          <a:p>
            <a:pPr algn="l"/>
            <a:endParaRPr lang="en-US" sz="2000" dirty="0">
              <a:latin typeface="Arial" charset="0"/>
            </a:endParaRPr>
          </a:p>
        </p:txBody>
      </p:sp>
      <p:pic>
        <p:nvPicPr>
          <p:cNvPr id="719875" name="Picture 3" descr="BWSdbd58-t.jpg">
            <a:hlinkClick r:id="rId3"/>
          </p:cNvPr>
          <p:cNvPicPr>
            <a:picLocks noChangeAspect="1" noChangeArrowheads="1"/>
          </p:cNvPicPr>
          <p:nvPr/>
        </p:nvPicPr>
        <p:blipFill>
          <a:blip r:embed="rId4" cstate="print"/>
          <a:srcRect/>
          <a:stretch>
            <a:fillRect/>
          </a:stretch>
        </p:blipFill>
        <p:spPr bwMode="auto">
          <a:xfrm>
            <a:off x="5181600" y="1752600"/>
            <a:ext cx="2743200" cy="2209800"/>
          </a:xfrm>
          <a:prstGeom prst="rect">
            <a:avLst/>
          </a:prstGeom>
          <a:noFill/>
        </p:spPr>
      </p:pic>
      <p:pic>
        <p:nvPicPr>
          <p:cNvPr id="719876" name="Picture 4" descr="Dining Tables">
            <a:hlinkClick r:id="rId5"/>
          </p:cNvPr>
          <p:cNvPicPr>
            <a:picLocks noChangeAspect="1" noChangeArrowheads="1"/>
          </p:cNvPicPr>
          <p:nvPr/>
        </p:nvPicPr>
        <p:blipFill>
          <a:blip r:embed="rId6" cstate="print"/>
          <a:srcRect/>
          <a:stretch>
            <a:fillRect/>
          </a:stretch>
        </p:blipFill>
        <p:spPr bwMode="auto">
          <a:xfrm>
            <a:off x="685800" y="1828800"/>
            <a:ext cx="3886200" cy="2144713"/>
          </a:xfrm>
          <a:prstGeom prst="rect">
            <a:avLst/>
          </a:prstGeom>
          <a:noFill/>
        </p:spPr>
      </p:pic>
      <p:pic>
        <p:nvPicPr>
          <p:cNvPr id="719877" name="Picture 5" descr="Cabinetmakers"/>
          <p:cNvPicPr>
            <a:picLocks noChangeAspect="1" noChangeArrowheads="1"/>
          </p:cNvPicPr>
          <p:nvPr/>
        </p:nvPicPr>
        <p:blipFill>
          <a:blip r:embed="rId7" cstate="print"/>
          <a:srcRect/>
          <a:stretch>
            <a:fillRect/>
          </a:stretch>
        </p:blipFill>
        <p:spPr bwMode="auto">
          <a:xfrm>
            <a:off x="5791200" y="609600"/>
            <a:ext cx="2924175" cy="790575"/>
          </a:xfrm>
          <a:prstGeom prst="rect">
            <a:avLst/>
          </a:prstGeom>
          <a:noFill/>
        </p:spPr>
      </p:pic>
      <p:pic>
        <p:nvPicPr>
          <p:cNvPr id="719878" name="Picture 6" descr="Paul Downs"/>
          <p:cNvPicPr>
            <a:picLocks noChangeAspect="1" noChangeArrowheads="1"/>
          </p:cNvPicPr>
          <p:nvPr/>
        </p:nvPicPr>
        <p:blipFill>
          <a:blip r:embed="rId8" cstate="print"/>
          <a:srcRect/>
          <a:stretch>
            <a:fillRect/>
          </a:stretch>
        </p:blipFill>
        <p:spPr bwMode="auto">
          <a:xfrm>
            <a:off x="5334000" y="0"/>
            <a:ext cx="3641725" cy="58102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Text Box 2"/>
          <p:cNvSpPr txBox="1">
            <a:spLocks noChangeArrowheads="1"/>
          </p:cNvSpPr>
          <p:nvPr/>
        </p:nvSpPr>
        <p:spPr bwMode="auto">
          <a:xfrm>
            <a:off x="1538288" y="3084513"/>
            <a:ext cx="5912196" cy="1938992"/>
          </a:xfrm>
          <a:prstGeom prst="rect">
            <a:avLst/>
          </a:prstGeom>
          <a:noFill/>
          <a:ln w="9525">
            <a:noFill/>
            <a:miter lim="800000"/>
            <a:headEnd/>
            <a:tailEnd/>
          </a:ln>
          <a:effectLst/>
        </p:spPr>
        <p:txBody>
          <a:bodyPr wrap="none">
            <a:spAutoFit/>
          </a:bodyPr>
          <a:lstStyle/>
          <a:p>
            <a:pPr algn="l"/>
            <a:r>
              <a:rPr lang="en-US" sz="2000" dirty="0">
                <a:latin typeface="Arial" charset="0"/>
              </a:rPr>
              <a:t>What </a:t>
            </a:r>
            <a:r>
              <a:rPr lang="en-US" sz="2000" dirty="0" smtClean="0">
                <a:latin typeface="Arial" charset="0"/>
              </a:rPr>
              <a:t>is Paul Downs’ profitability?</a:t>
            </a:r>
          </a:p>
          <a:p>
            <a:pPr algn="l"/>
            <a:r>
              <a:rPr lang="en-US" sz="2000" dirty="0" smtClean="0">
                <a:latin typeface="Arial" charset="0"/>
              </a:rPr>
              <a:t>What operational actions can improve profitability?</a:t>
            </a:r>
          </a:p>
          <a:p>
            <a:pPr algn="l"/>
            <a:r>
              <a:rPr lang="en-US" sz="2000" dirty="0" smtClean="0">
                <a:latin typeface="Arial" charset="0"/>
              </a:rPr>
              <a:t>How significant is their impact?</a:t>
            </a:r>
            <a:endParaRPr lang="en-US" sz="2000" dirty="0">
              <a:latin typeface="Arial" charset="0"/>
            </a:endParaRPr>
          </a:p>
          <a:p>
            <a:pPr algn="l"/>
            <a:endParaRPr lang="en-US" sz="2000" dirty="0">
              <a:latin typeface="Arial" charset="0"/>
            </a:endParaRPr>
          </a:p>
          <a:p>
            <a:pPr algn="l"/>
            <a:endParaRPr lang="en-US" sz="2000" dirty="0">
              <a:latin typeface="Arial" charset="0"/>
            </a:endParaRPr>
          </a:p>
          <a:p>
            <a:pPr algn="l"/>
            <a:endParaRPr lang="en-US" sz="2000" dirty="0">
              <a:latin typeface="Arial" charset="0"/>
            </a:endParaRPr>
          </a:p>
        </p:txBody>
      </p:sp>
      <p:pic>
        <p:nvPicPr>
          <p:cNvPr id="720899" name="Picture 3" descr="Cabinetmakers"/>
          <p:cNvPicPr>
            <a:picLocks noChangeAspect="1" noChangeArrowheads="1"/>
          </p:cNvPicPr>
          <p:nvPr/>
        </p:nvPicPr>
        <p:blipFill>
          <a:blip r:embed="rId3" cstate="print"/>
          <a:srcRect/>
          <a:stretch>
            <a:fillRect/>
          </a:stretch>
        </p:blipFill>
        <p:spPr bwMode="auto">
          <a:xfrm>
            <a:off x="5791200" y="609600"/>
            <a:ext cx="2924175" cy="790575"/>
          </a:xfrm>
          <a:prstGeom prst="rect">
            <a:avLst/>
          </a:prstGeom>
          <a:noFill/>
        </p:spPr>
      </p:pic>
      <p:pic>
        <p:nvPicPr>
          <p:cNvPr id="720900" name="Picture 4" descr="Paul Downs"/>
          <p:cNvPicPr>
            <a:picLocks noChangeAspect="1" noChangeArrowheads="1"/>
          </p:cNvPicPr>
          <p:nvPr/>
        </p:nvPicPr>
        <p:blipFill>
          <a:blip r:embed="rId4" cstate="print"/>
          <a:srcRect/>
          <a:stretch>
            <a:fillRect/>
          </a:stretch>
        </p:blipFill>
        <p:spPr bwMode="auto">
          <a:xfrm>
            <a:off x="5334000" y="0"/>
            <a:ext cx="3641725" cy="58102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br>
              <a:rPr lang="en-US" dirty="0" smtClean="0"/>
            </a:br>
            <a:r>
              <a:rPr lang="en-US" smtClean="0"/>
              <a:t>Value Analysis with ROIC</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Peapod</a:t>
            </a:r>
            <a:br>
              <a:rPr lang="en-US" dirty="0" smtClean="0"/>
            </a:br>
            <a:r>
              <a:rPr lang="en-US" dirty="0" smtClean="0"/>
              <a:t>	Cost to Serve is </a:t>
            </a:r>
            <a:r>
              <a:rPr lang="en-US" i="1" dirty="0" smtClean="0"/>
              <a:t>increasing</a:t>
            </a:r>
            <a:r>
              <a:rPr lang="en-US" dirty="0" smtClean="0"/>
              <a:t> in scale</a:t>
            </a:r>
            <a:endParaRPr lang="en-US" dirty="0"/>
          </a:p>
        </p:txBody>
      </p:sp>
      <p:pic>
        <p:nvPicPr>
          <p:cNvPr id="167938" name="Picture 2"/>
          <p:cNvPicPr>
            <a:picLocks noChangeAspect="1" noChangeArrowheads="1"/>
          </p:cNvPicPr>
          <p:nvPr/>
        </p:nvPicPr>
        <p:blipFill>
          <a:blip r:embed="rId2" cstate="print"/>
          <a:srcRect/>
          <a:stretch>
            <a:fillRect/>
          </a:stretch>
        </p:blipFill>
        <p:spPr bwMode="auto">
          <a:xfrm>
            <a:off x="604838" y="1299411"/>
            <a:ext cx="7934325" cy="5163302"/>
          </a:xfrm>
          <a:prstGeom prst="rect">
            <a:avLst/>
          </a:prstGeom>
          <a:noFill/>
          <a:ln w="9525">
            <a:noFill/>
            <a:miter lim="800000"/>
            <a:headEnd/>
            <a:tailEnd/>
          </a:ln>
          <a:effectLst/>
        </p:spPr>
      </p:pic>
      <p:sp>
        <p:nvSpPr>
          <p:cNvPr id="7" name="TextBox 6"/>
          <p:cNvSpPr txBox="1"/>
          <p:nvPr/>
        </p:nvSpPr>
        <p:spPr>
          <a:xfrm>
            <a:off x="1335510" y="6232346"/>
            <a:ext cx="800219" cy="461665"/>
          </a:xfrm>
          <a:prstGeom prst="rect">
            <a:avLst/>
          </a:prstGeom>
          <a:noFill/>
        </p:spPr>
        <p:txBody>
          <a:bodyPr wrap="none" rtlCol="0">
            <a:spAutoFit/>
          </a:bodyPr>
          <a:lstStyle/>
          <a:p>
            <a:r>
              <a:rPr lang="en-US" dirty="0" smtClean="0"/>
              <a:t>1999</a:t>
            </a:r>
            <a:endParaRPr lang="en-US" dirty="0"/>
          </a:p>
        </p:txBody>
      </p:sp>
      <p:sp>
        <p:nvSpPr>
          <p:cNvPr id="8" name="TextBox 7"/>
          <p:cNvSpPr txBox="1"/>
          <p:nvPr/>
        </p:nvSpPr>
        <p:spPr>
          <a:xfrm>
            <a:off x="3332752" y="6232346"/>
            <a:ext cx="800219" cy="461665"/>
          </a:xfrm>
          <a:prstGeom prst="rect">
            <a:avLst/>
          </a:prstGeom>
          <a:noFill/>
        </p:spPr>
        <p:txBody>
          <a:bodyPr wrap="none" rtlCol="0">
            <a:spAutoFit/>
          </a:bodyPr>
          <a:lstStyle/>
          <a:p>
            <a:r>
              <a:rPr lang="en-US" dirty="0" smtClean="0"/>
              <a:t>2000</a:t>
            </a:r>
            <a:endParaRPr lang="en-US" dirty="0"/>
          </a:p>
        </p:txBody>
      </p:sp>
      <p:sp>
        <p:nvSpPr>
          <p:cNvPr id="9" name="TextBox 8"/>
          <p:cNvSpPr txBox="1"/>
          <p:nvPr/>
        </p:nvSpPr>
        <p:spPr>
          <a:xfrm>
            <a:off x="5438278" y="6232346"/>
            <a:ext cx="800219" cy="461665"/>
          </a:xfrm>
          <a:prstGeom prst="rect">
            <a:avLst/>
          </a:prstGeom>
          <a:noFill/>
        </p:spPr>
        <p:txBody>
          <a:bodyPr wrap="none" rtlCol="0">
            <a:spAutoFit/>
          </a:bodyPr>
          <a:lstStyle/>
          <a:p>
            <a:r>
              <a:rPr lang="en-US" dirty="0" smtClean="0"/>
              <a:t>2001</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xmlns=""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93663"/>
            <a:ext cx="8229600" cy="911225"/>
          </a:xfrm>
        </p:spPr>
        <p:txBody>
          <a:bodyPr/>
          <a:lstStyle/>
          <a:p>
            <a:pPr algn="l" eaLnBrk="1" hangingPunct="1"/>
            <a:r>
              <a:rPr lang="en-US" sz="2800" smtClean="0">
                <a:solidFill>
                  <a:schemeClr val="bg1"/>
                </a:solidFill>
              </a:rPr>
              <a:t>A definition of operations strategy</a:t>
            </a:r>
            <a:br>
              <a:rPr lang="en-US" sz="2800" smtClean="0">
                <a:solidFill>
                  <a:schemeClr val="bg1"/>
                </a:solidFill>
              </a:rPr>
            </a:br>
            <a:r>
              <a:rPr lang="en-US" sz="280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36874" name="Rectangle 23"/>
          <p:cNvSpPr txBox="1">
            <a:spLocks noChangeArrowheads="1"/>
          </p:cNvSpPr>
          <p:nvPr/>
        </p:nvSpPr>
        <p:spPr bwMode="auto">
          <a:xfrm>
            <a:off x="455613" y="6197600"/>
            <a:ext cx="8229600" cy="788988"/>
          </a:xfrm>
          <a:prstGeom prst="rect">
            <a:avLst/>
          </a:prstGeom>
          <a:noFill/>
          <a:ln w="9525">
            <a:noFill/>
            <a:miter lim="800000"/>
            <a:headEnd/>
            <a:tailEnd/>
          </a:ln>
        </p:spPr>
        <p:txBody>
          <a:bodyPr/>
          <a:lstStyle/>
          <a:p>
            <a:pPr marL="342900" indent="-342900" defTabSz="457200">
              <a:spcBef>
                <a:spcPct val="20000"/>
              </a:spcBef>
              <a:buClr>
                <a:srgbClr val="FF3300"/>
              </a:buClr>
              <a:buFont typeface="Wingdings" pitchFamily="2" charset="2"/>
              <a:buChar char="Ø"/>
            </a:pPr>
            <a:r>
              <a:rPr lang="en-US" sz="1800">
                <a:solidFill>
                  <a:srgbClr val="FFFFFF"/>
                </a:solidFill>
                <a:latin typeface="Calibri" pitchFamily="34" charset="0"/>
                <a:cs typeface="Arial" pitchFamily="34" charset="0"/>
              </a:rPr>
              <a:t>Operations strategy is a plan for developing 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12700">
              <a:solidFill>
                <a:schemeClr val="tx1"/>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a:xfrm>
            <a:off x="384175" y="7938"/>
            <a:ext cx="8628063" cy="955675"/>
          </a:xfrm>
        </p:spPr>
        <p:txBody>
          <a:bodyPr/>
          <a:lstStyle/>
          <a:p>
            <a:pPr eaLnBrk="1" hangingPunct="1"/>
            <a:r>
              <a:rPr lang="en-US" b="1" smtClean="0"/>
              <a:t>Cost to Serve</a:t>
            </a:r>
            <a:r>
              <a:rPr lang="en-US" smtClean="0"/>
              <a:t> and </a:t>
            </a:r>
            <a:r>
              <a:rPr lang="en-US" b="1" smtClean="0"/>
              <a:t>Profitability</a:t>
            </a:r>
            <a:r>
              <a:rPr lang="en-US" smtClean="0"/>
              <a:t> Analysis:</a:t>
            </a:r>
            <a:br>
              <a:rPr lang="en-US" smtClean="0"/>
            </a:br>
            <a:r>
              <a:rPr lang="en-US" smtClean="0"/>
              <a:t>	</a:t>
            </a:r>
            <a:r>
              <a:rPr lang="en-US" i="1" smtClean="0"/>
              <a:t>Clue: </a:t>
            </a:r>
            <a:r>
              <a:rPr lang="en-US" smtClean="0"/>
              <a:t>Start by understanding the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49155"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3"/>
            </a:pPr>
            <a:r>
              <a:rPr lang="en-US" dirty="0" smtClean="0"/>
              <a:t>DC Processing Cost Differential (Pick, Pack,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4"/>
            </a:pPr>
            <a:r>
              <a:rPr lang="en-US" sz="1800" dirty="0" smtClean="0"/>
              <a:t>Delivery Cost Differential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smtClean="0"/>
              <a:t>Total estimated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br>
              <a:rPr lang="en-US" dirty="0" smtClean="0"/>
            </a:br>
            <a:r>
              <a:rPr lang="en-US" dirty="0" smtClean="0"/>
              <a:t>Luxottica, Italy</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smtClean="0"/>
          </a:p>
          <a:p>
            <a:endParaRPr lang="en-US" dirty="0" smtClean="0"/>
          </a:p>
          <a:p>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6158345" y="3178270"/>
            <a:ext cx="2985654" cy="2227757"/>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83970" name="Picture 2" descr="http://www.luxottica.com/shared/i/luxottica_new_logo.jpg"/>
          <p:cNvPicPr>
            <a:picLocks noChangeAspect="1" noChangeArrowheads="1"/>
          </p:cNvPicPr>
          <p:nvPr/>
        </p:nvPicPr>
        <p:blipFill>
          <a:blip r:embed="rId5" cstate="print"/>
          <a:srcRect/>
          <a:stretch>
            <a:fillRect/>
          </a:stretch>
        </p:blipFill>
        <p:spPr bwMode="auto">
          <a:xfrm>
            <a:off x="176357" y="5949517"/>
            <a:ext cx="1838325" cy="50482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Very optimistic projection with current demand</a:t>
            </a:r>
            <a:endParaRPr lang="en-US" dirty="0"/>
          </a:p>
        </p:txBody>
      </p:sp>
      <p:pic>
        <p:nvPicPr>
          <p:cNvPr id="99330" name="Picture 2"/>
          <p:cNvPicPr>
            <a:picLocks noChangeAspect="1" noChangeArrowheads="1"/>
          </p:cNvPicPr>
          <p:nvPr/>
        </p:nvPicPr>
        <p:blipFill>
          <a:blip r:embed="rId3" cstate="print"/>
          <a:srcRect/>
          <a:stretch>
            <a:fillRect/>
          </a:stretch>
        </p:blipFill>
        <p:spPr bwMode="auto">
          <a:xfrm>
            <a:off x="-24366" y="1351011"/>
            <a:ext cx="9168366" cy="37338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2011 demand</a:t>
            </a:r>
            <a:endParaRPr lang="en-US" dirty="0"/>
          </a:p>
        </p:txBody>
      </p:sp>
      <p:pic>
        <p:nvPicPr>
          <p:cNvPr id="101378" name="Picture 2"/>
          <p:cNvPicPr>
            <a:picLocks noChangeAspect="1" noChangeArrowheads="1"/>
          </p:cNvPicPr>
          <p:nvPr/>
        </p:nvPicPr>
        <p:blipFill>
          <a:blip r:embed="rId3" cstate="print"/>
          <a:srcRect/>
          <a:stretch>
            <a:fillRect/>
          </a:stretch>
        </p:blipFill>
        <p:spPr bwMode="auto">
          <a:xfrm>
            <a:off x="0" y="1466534"/>
            <a:ext cx="9144000" cy="3723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and Productivity Drivers</a:t>
            </a:r>
            <a:br>
              <a:rPr lang="en-US" dirty="0" smtClean="0"/>
            </a:br>
            <a:r>
              <a:rPr lang="en-US" dirty="0" smtClean="0"/>
              <a:t>	Impact of SPH and P&amp;PPH on Estimated 2011</a:t>
            </a:r>
            <a:endParaRPr lang="en-US" dirty="0"/>
          </a:p>
        </p:txBody>
      </p:sp>
      <p:sp>
        <p:nvSpPr>
          <p:cNvPr id="8" name="Content Placeholder 7"/>
          <p:cNvSpPr>
            <a:spLocks noGrp="1"/>
          </p:cNvSpPr>
          <p:nvPr>
            <p:ph idx="1"/>
          </p:nvPr>
        </p:nvSpPr>
        <p:spPr>
          <a:xfrm>
            <a:off x="455613" y="5631084"/>
            <a:ext cx="8229600" cy="864966"/>
          </a:xfrm>
        </p:spPr>
        <p:txBody>
          <a:bodyPr/>
          <a:lstStyle/>
          <a:p>
            <a:pPr>
              <a:buFont typeface="Wingdings" pitchFamily="2" charset="2"/>
              <a:buChar char="Ø"/>
            </a:pPr>
            <a:r>
              <a:rPr lang="en-US" dirty="0" smtClean="0"/>
              <a:t>10% improvement in SPH increases ROIC by (16%-9%)/9% = 82%!</a:t>
            </a:r>
            <a:endParaRPr lang="en-US" dirty="0"/>
          </a:p>
        </p:txBody>
      </p:sp>
      <p:pic>
        <p:nvPicPr>
          <p:cNvPr id="100354" name="Picture 2"/>
          <p:cNvPicPr>
            <a:picLocks noChangeAspect="1" noChangeArrowheads="1"/>
          </p:cNvPicPr>
          <p:nvPr/>
        </p:nvPicPr>
        <p:blipFill>
          <a:blip r:embed="rId3" cstate="print"/>
          <a:srcRect/>
          <a:stretch>
            <a:fillRect/>
          </a:stretch>
        </p:blipFill>
        <p:spPr bwMode="auto">
          <a:xfrm>
            <a:off x="1728788" y="1343025"/>
            <a:ext cx="5686425" cy="4171950"/>
          </a:xfrm>
          <a:prstGeom prst="rect">
            <a:avLst/>
          </a:prstGeom>
          <a:noFill/>
          <a:ln w="9525">
            <a:noFill/>
            <a:miter lim="800000"/>
            <a:headEnd/>
            <a:tailEnd/>
          </a:ln>
          <a:effectLst/>
        </p:spPr>
      </p:pic>
      <p:sp>
        <p:nvSpPr>
          <p:cNvPr id="4" name="TextBox 3"/>
          <p:cNvSpPr txBox="1"/>
          <p:nvPr/>
        </p:nvSpPr>
        <p:spPr>
          <a:xfrm>
            <a:off x="4120581" y="3877525"/>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
        <p:nvSpPr>
          <p:cNvPr id="5" name="TextBox 4"/>
          <p:cNvSpPr txBox="1"/>
          <p:nvPr/>
        </p:nvSpPr>
        <p:spPr>
          <a:xfrm>
            <a:off x="6771184" y="2123961"/>
            <a:ext cx="1383175" cy="400110"/>
          </a:xfrm>
          <a:prstGeom prst="rect">
            <a:avLst/>
          </a:prstGeom>
          <a:noFill/>
        </p:spPr>
        <p:txBody>
          <a:bodyPr wrap="square" rtlCol="0">
            <a:spAutoFit/>
          </a:bodyPr>
          <a:lstStyle/>
          <a:p>
            <a:r>
              <a:rPr lang="en-US" sz="2000" i="0" dirty="0" smtClean="0">
                <a:solidFill>
                  <a:srgbClr val="FF0000"/>
                </a:solidFill>
              </a:rPr>
              <a:t>P&amp;PPH</a:t>
            </a:r>
            <a:endParaRPr lang="en-US" sz="2000" i="0" dirty="0">
              <a:solidFill>
                <a:srgbClr val="FF0000"/>
              </a:solidFill>
            </a:endParaRPr>
          </a:p>
        </p:txBody>
      </p:sp>
      <p:sp>
        <p:nvSpPr>
          <p:cNvPr id="6" name="Freeform 5"/>
          <p:cNvSpPr/>
          <p:nvPr/>
        </p:nvSpPr>
        <p:spPr bwMode="auto">
          <a:xfrm>
            <a:off x="4467828" y="2772137"/>
            <a:ext cx="839164" cy="422476"/>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1730410" y="995427"/>
            <a:ext cx="1383175" cy="400110"/>
          </a:xfrm>
          <a:prstGeom prst="rect">
            <a:avLst/>
          </a:prstGeom>
          <a:noFill/>
        </p:spPr>
        <p:txBody>
          <a:bodyPr wrap="square" rtlCol="0">
            <a:spAutoFit/>
          </a:bodyPr>
          <a:lstStyle/>
          <a:p>
            <a:r>
              <a:rPr lang="en-US" sz="2000" i="0" dirty="0" smtClean="0"/>
              <a:t>ROIC</a:t>
            </a:r>
            <a:endParaRPr lang="en-US" sz="2000" i="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ROIC and Profit Drivers</a:t>
            </a:r>
            <a:br>
              <a:rPr lang="en-US" dirty="0" smtClean="0"/>
            </a:br>
            <a:r>
              <a:rPr lang="en-US" dirty="0" smtClean="0"/>
              <a:t>	Impact of SPH and </a:t>
            </a:r>
            <a:r>
              <a:rPr lang="en-US" dirty="0" err="1" smtClean="0"/>
              <a:t>Basketsize</a:t>
            </a:r>
            <a:r>
              <a:rPr lang="en-US" dirty="0" smtClean="0"/>
              <a:t> on Estimated 2012</a:t>
            </a:r>
            <a:endParaRPr lang="en-US" dirty="0"/>
          </a:p>
        </p:txBody>
      </p:sp>
      <p:pic>
        <p:nvPicPr>
          <p:cNvPr id="125954" name="Picture 2"/>
          <p:cNvPicPr>
            <a:picLocks noChangeAspect="1" noChangeArrowheads="1"/>
          </p:cNvPicPr>
          <p:nvPr/>
        </p:nvPicPr>
        <p:blipFill>
          <a:blip r:embed="rId2" cstate="print"/>
          <a:srcRect/>
          <a:stretch>
            <a:fillRect/>
          </a:stretch>
        </p:blipFill>
        <p:spPr bwMode="auto">
          <a:xfrm>
            <a:off x="901239" y="1122908"/>
            <a:ext cx="7339936" cy="5382486"/>
          </a:xfrm>
          <a:prstGeom prst="rect">
            <a:avLst/>
          </a:prstGeom>
          <a:noFill/>
          <a:ln w="9525">
            <a:noFill/>
            <a:miter lim="800000"/>
            <a:headEnd/>
            <a:tailEnd/>
          </a:ln>
          <a:effectLst/>
        </p:spPr>
      </p:pic>
      <p:sp>
        <p:nvSpPr>
          <p:cNvPr id="5" name="TextBox 4"/>
          <p:cNvSpPr txBox="1"/>
          <p:nvPr/>
        </p:nvSpPr>
        <p:spPr>
          <a:xfrm>
            <a:off x="7473380" y="2022221"/>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challenges in operating strategies:</a:t>
            </a:r>
            <a:endParaRPr lang="en-US" dirty="0"/>
          </a:p>
        </p:txBody>
      </p:sp>
      <p:sp>
        <p:nvSpPr>
          <p:cNvPr id="6" name="Text Placeholder 5"/>
          <p:cNvSpPr>
            <a:spLocks noGrp="1"/>
          </p:cNvSpPr>
          <p:nvPr>
            <p:ph type="body" sz="half" idx="1"/>
          </p:nvPr>
        </p:nvSpPr>
        <p:spPr/>
        <p:txBody>
          <a:bodyPr/>
          <a:lstStyle/>
          <a:p>
            <a:r>
              <a:rPr lang="en-US" dirty="0" smtClean="0"/>
              <a:t>Pick-up</a:t>
            </a:r>
            <a:endParaRPr lang="en-US" dirty="0"/>
          </a:p>
        </p:txBody>
      </p:sp>
      <p:sp>
        <p:nvSpPr>
          <p:cNvPr id="7" name="Content Placeholder 6"/>
          <p:cNvSpPr>
            <a:spLocks noGrp="1"/>
          </p:cNvSpPr>
          <p:nvPr>
            <p:ph sz="half" idx="2"/>
          </p:nvPr>
        </p:nvSpPr>
        <p:spPr>
          <a:xfrm>
            <a:off x="5326379" y="1114425"/>
            <a:ext cx="3358833" cy="5381625"/>
          </a:xfrm>
        </p:spPr>
        <p:txBody>
          <a:bodyPr/>
          <a:lstStyle/>
          <a:p>
            <a:r>
              <a:rPr lang="en-US" dirty="0" smtClean="0"/>
              <a:t>Same-day delivery</a:t>
            </a:r>
          </a:p>
          <a:p>
            <a:endParaRPr lang="en-US" dirty="0"/>
          </a:p>
        </p:txBody>
      </p:sp>
      <p:pic>
        <p:nvPicPr>
          <p:cNvPr id="185347" name="Picture 3" descr="Fresh Direct boxes on production line"/>
          <p:cNvPicPr>
            <a:picLocks noChangeAspect="1" noChangeArrowheads="1"/>
          </p:cNvPicPr>
          <p:nvPr/>
        </p:nvPicPr>
        <p:blipFill>
          <a:blip r:embed="rId2" cstate="print"/>
          <a:srcRect/>
          <a:stretch>
            <a:fillRect/>
          </a:stretch>
        </p:blipFill>
        <p:spPr bwMode="auto">
          <a:xfrm>
            <a:off x="5443855" y="1623695"/>
            <a:ext cx="2895600" cy="3857625"/>
          </a:xfrm>
          <a:prstGeom prst="rect">
            <a:avLst/>
          </a:prstGeom>
          <a:noFill/>
        </p:spPr>
      </p:pic>
      <p:sp>
        <p:nvSpPr>
          <p:cNvPr id="5" name="TextBox 4"/>
          <p:cNvSpPr txBox="1"/>
          <p:nvPr/>
        </p:nvSpPr>
        <p:spPr>
          <a:xfrm>
            <a:off x="5052060" y="5844540"/>
            <a:ext cx="3592202" cy="307777"/>
          </a:xfrm>
          <a:prstGeom prst="rect">
            <a:avLst/>
          </a:prstGeom>
          <a:noFill/>
        </p:spPr>
        <p:txBody>
          <a:bodyPr wrap="none" rtlCol="0">
            <a:spAutoFit/>
          </a:bodyPr>
          <a:lstStyle/>
          <a:p>
            <a:r>
              <a:rPr lang="en-US" sz="1400" dirty="0" smtClean="0"/>
              <a:t>http://www.bbc.co.uk/news/business-20790533</a:t>
            </a:r>
            <a:endParaRPr lang="en-US" sz="1400" dirty="0"/>
          </a:p>
        </p:txBody>
      </p:sp>
      <p:sp>
        <p:nvSpPr>
          <p:cNvPr id="8" name="Rectangle 7"/>
          <p:cNvSpPr/>
          <p:nvPr/>
        </p:nvSpPr>
        <p:spPr>
          <a:xfrm>
            <a:off x="251460" y="5794802"/>
            <a:ext cx="4572000" cy="338554"/>
          </a:xfrm>
          <a:prstGeom prst="rect">
            <a:avLst/>
          </a:prstGeom>
        </p:spPr>
        <p:txBody>
          <a:bodyPr>
            <a:spAutoFit/>
          </a:bodyPr>
          <a:lstStyle/>
          <a:p>
            <a:r>
              <a:rPr lang="en-US" sz="1600" dirty="0" smtClean="0"/>
              <a:t>http://www.youtube.com/watch?v=OHP_eg9G0jM</a:t>
            </a:r>
            <a:endParaRPr lang="en-US" sz="1600" dirty="0"/>
          </a:p>
        </p:txBody>
      </p:sp>
      <p:pic>
        <p:nvPicPr>
          <p:cNvPr id="185349" name="Picture 5"/>
          <p:cNvPicPr>
            <a:picLocks noChangeAspect="1" noChangeArrowheads="1"/>
          </p:cNvPicPr>
          <p:nvPr/>
        </p:nvPicPr>
        <p:blipFill>
          <a:blip r:embed="rId3" cstate="print"/>
          <a:srcRect/>
          <a:stretch>
            <a:fillRect/>
          </a:stretch>
        </p:blipFill>
        <p:spPr bwMode="auto">
          <a:xfrm>
            <a:off x="335281" y="3866847"/>
            <a:ext cx="3093720" cy="694028"/>
          </a:xfrm>
          <a:prstGeom prst="rect">
            <a:avLst/>
          </a:prstGeom>
          <a:noFill/>
          <a:ln w="9525">
            <a:noFill/>
            <a:miter lim="800000"/>
            <a:headEnd/>
            <a:tailEnd/>
          </a:ln>
        </p:spPr>
      </p:pic>
      <p:pic>
        <p:nvPicPr>
          <p:cNvPr id="185351" name="Picture 7" descr="http://static1.chronodrive.com/refonte/static/images/prehomeVI/bg_magasin.jpg"/>
          <p:cNvPicPr>
            <a:picLocks noChangeAspect="1" noChangeArrowheads="1"/>
          </p:cNvPicPr>
          <p:nvPr/>
        </p:nvPicPr>
        <p:blipFill>
          <a:blip r:embed="rId4" cstate="print"/>
          <a:srcRect/>
          <a:stretch>
            <a:fillRect/>
          </a:stretch>
        </p:blipFill>
        <p:spPr bwMode="auto">
          <a:xfrm>
            <a:off x="310515" y="1657377"/>
            <a:ext cx="5002357" cy="1984983"/>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is a s</a:t>
            </a:r>
            <a:r>
              <a:rPr lang="en-US" sz="1600" dirty="0" smtClean="0"/>
              <a:t>ystematic process for </a:t>
            </a:r>
          </a:p>
          <a:p>
            <a:pPr marL="800100" lvl="1" indent="-342900" eaLnBrk="1" hangingPunct="1">
              <a:lnSpc>
                <a:spcPct val="80000"/>
              </a:lnSpc>
              <a:buFont typeface="+mj-lt"/>
              <a:buAutoNum type="arabicPeriod"/>
            </a:pPr>
            <a:r>
              <a:rPr lang="en-US" sz="1600" dirty="0" smtClean="0"/>
              <a:t>identifying and </a:t>
            </a:r>
          </a:p>
          <a:p>
            <a:pPr marL="800100" lvl="1" indent="-342900" eaLnBrk="1" hangingPunct="1">
              <a:lnSpc>
                <a:spcPct val="80000"/>
              </a:lnSpc>
              <a:buFont typeface="+mj-lt"/>
              <a:buAutoNum type="arabicPeriod"/>
            </a:pPr>
            <a:r>
              <a:rPr lang="en-US" sz="1600" dirty="0" smtClean="0"/>
              <a:t>prioritizing (using sensitivity analysis) KPIs and </a:t>
            </a:r>
          </a:p>
          <a:p>
            <a:pPr marL="800100" lvl="1" indent="-342900" eaLnBrk="1" hangingPunct="1">
              <a:lnSpc>
                <a:spcPct val="80000"/>
              </a:lnSpc>
              <a:buFont typeface="+mj-lt"/>
              <a:buAutoNum type="arabicPeriod"/>
            </a:pPr>
            <a:r>
              <a:rPr lang="en-US" sz="1600" dirty="0" smtClean="0"/>
              <a:t>communicating value-creating action plan at the executive level</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4"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graphics8.nytimes.com/images/2013/01/13/opinion/13greenhousech/13greenhousech-popup-v4.png"/>
          <p:cNvPicPr>
            <a:picLocks noChangeAspect="1" noChangeArrowheads="1"/>
          </p:cNvPicPr>
          <p:nvPr/>
        </p:nvPicPr>
        <p:blipFill>
          <a:blip r:embed="rId2" cstate="print"/>
          <a:srcRect b="58793"/>
          <a:stretch>
            <a:fillRect/>
          </a:stretch>
        </p:blipFill>
        <p:spPr bwMode="auto">
          <a:xfrm>
            <a:off x="-7364" y="1046922"/>
            <a:ext cx="8000990" cy="5797591"/>
          </a:xfrm>
          <a:prstGeom prst="rect">
            <a:avLst/>
          </a:prstGeom>
          <a:noFill/>
        </p:spPr>
      </p:pic>
      <p:sp>
        <p:nvSpPr>
          <p:cNvPr id="6" name="Title 5"/>
          <p:cNvSpPr>
            <a:spLocks noGrp="1"/>
          </p:cNvSpPr>
          <p:nvPr>
            <p:ph type="title"/>
          </p:nvPr>
        </p:nvSpPr>
        <p:spPr/>
        <p:txBody>
          <a:bodyPr/>
          <a:lstStyle/>
          <a:p>
            <a:r>
              <a:rPr lang="en-US" dirty="0" smtClean="0"/>
              <a:t>The Social Challenge behind Operational Improvement</a:t>
            </a:r>
            <a:endParaRPr lang="en-US" dirty="0"/>
          </a:p>
        </p:txBody>
      </p:sp>
      <p:sp>
        <p:nvSpPr>
          <p:cNvPr id="7" name="TextBox 6"/>
          <p:cNvSpPr txBox="1"/>
          <p:nvPr/>
        </p:nvSpPr>
        <p:spPr>
          <a:xfrm>
            <a:off x="7575486" y="6321331"/>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ChangeAspect="1"/>
          </p:cNvGraphicFramePr>
          <p:nvPr>
            <p:ph type="body" idx="4294967295"/>
          </p:nvPr>
        </p:nvGraphicFramePr>
        <p:xfrm>
          <a:off x="582613" y="1216025"/>
          <a:ext cx="7832725" cy="4841875"/>
        </p:xfrm>
        <a:graphic>
          <a:graphicData uri="http://schemas.openxmlformats.org/presentationml/2006/ole">
            <p:oleObj spid="_x0000_s1026" name="Bitmap Image" r:id="rId4" imgW="3838449" imgH="2876490" progId="PBrush">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smtClean="0"/>
              <a:t>IT to enhance customer relationship management (CRM)</a:t>
            </a:r>
          </a:p>
          <a:p>
            <a:pPr eaLnBrk="1" hangingPunct="1"/>
            <a:r>
              <a:rPr lang="en-US" smtClean="0"/>
              <a:t>The Internet allows new business processes and managerial policies that shift the efficient frontier outward</a:t>
            </a:r>
          </a:p>
          <a:p>
            <a:pPr eaLnBrk="1" hangingPunct="1"/>
            <a:r>
              <a:rPr lang="en-US" smtClean="0"/>
              <a:t>The type of shift will vary by industry:</a:t>
            </a:r>
          </a:p>
          <a:p>
            <a:pPr lvl="1" eaLnBrk="1" hangingPunct="1"/>
            <a:r>
              <a:rPr lang="en-US" sz="1800" smtClean="0"/>
              <a:t>Value or Productivity enhancing</a:t>
            </a:r>
          </a:p>
          <a:p>
            <a:pPr lvl="1" eaLnBrk="1" hangingPunct="1"/>
            <a:r>
              <a:rPr lang="en-US" sz="1800" smtClean="0"/>
              <a:t>Analyze by comparing</a:t>
            </a:r>
          </a:p>
          <a:p>
            <a:pPr lvl="2" eaLnBrk="1" hangingPunct="1"/>
            <a:r>
              <a:rPr lang="en-US" smtClean="0"/>
              <a:t>Market or customer view</a:t>
            </a:r>
          </a:p>
          <a:p>
            <a:pPr lvl="2" eaLnBrk="1" hangingPunct="1"/>
            <a:r>
              <a:rPr lang="en-US" smtClean="0"/>
              <a:t>Resource &amp; process view</a:t>
            </a:r>
          </a:p>
          <a:p>
            <a:pPr lvl="1" eaLnBrk="1" hangingPunct="1"/>
            <a:endParaRPr lang="en-US" sz="1800" smtClean="0"/>
          </a:p>
        </p:txBody>
      </p:sp>
      <p:grpSp>
        <p:nvGrpSpPr>
          <p:cNvPr id="38916" name="Group 20"/>
          <p:cNvGrpSpPr>
            <a:grpSpLocks/>
          </p:cNvGrpSpPr>
          <p:nvPr/>
        </p:nvGrpSpPr>
        <p:grpSpPr bwMode="auto">
          <a:xfrm>
            <a:off x="4576763" y="2782888"/>
            <a:ext cx="4391025" cy="3376612"/>
            <a:chOff x="2701" y="1753"/>
            <a:chExt cx="2766"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477" y="2675"/>
              <a:ext cx="990" cy="408"/>
            </a:xfrm>
            <a:prstGeom prst="rect">
              <a:avLst/>
            </a:prstGeom>
            <a:noFill/>
            <a:ln w="9525">
              <a:solidFill>
                <a:srgbClr val="FF0000"/>
              </a:solidFill>
              <a:miter lim="800000"/>
              <a:headEnd/>
              <a:tailEnd/>
            </a:ln>
          </p:spPr>
          <p:txBody>
            <a:bodyPr wrap="none">
              <a:spAutoFit/>
            </a:bodyPr>
            <a:lstStyle/>
            <a:p>
              <a:pPr algn="ctr" eaLnBrk="0" hangingPunct="0"/>
              <a:r>
                <a:rPr lang="en-US" sz="1200">
                  <a:solidFill>
                    <a:srgbClr val="FF3300"/>
                  </a:solidFill>
                </a:rPr>
                <a:t>Use Internet to</a:t>
              </a:r>
            </a:p>
            <a:p>
              <a:pPr algn="ctr" eaLnBrk="0" hangingPunct="0"/>
              <a:r>
                <a:rPr lang="en-US" sz="1200" b="1">
                  <a:solidFill>
                    <a:srgbClr val="FF3300"/>
                  </a:solidFill>
                </a:rPr>
                <a:t>increase productivity</a:t>
              </a:r>
            </a:p>
            <a:p>
              <a:pPr algn="ctr" eaLnBrk="0" hangingPunct="0"/>
              <a:r>
                <a:rPr lang="en-US" sz="1200" b="1">
                  <a:solidFill>
                    <a:srgbClr val="FF3300"/>
                  </a:solidFill>
                </a:rPr>
                <a:t>/ efficiency</a:t>
              </a:r>
              <a:endParaRPr lang="en-US" sz="120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701" cy="294"/>
            </a:xfrm>
            <a:prstGeom prst="rect">
              <a:avLst/>
            </a:prstGeom>
            <a:noFill/>
            <a:ln w="9525">
              <a:solidFill>
                <a:srgbClr val="2A0DD7"/>
              </a:solidFill>
              <a:miter lim="800000"/>
              <a:headEnd/>
              <a:tailEnd/>
            </a:ln>
          </p:spPr>
          <p:txBody>
            <a:bodyPr wrap="none">
              <a:spAutoFit/>
            </a:bodyPr>
            <a:lstStyle/>
            <a:p>
              <a:pPr eaLnBrk="0" hangingPunct="0"/>
              <a:r>
                <a:rPr lang="en-US" sz="1200">
                  <a:solidFill>
                    <a:srgbClr val="2A0DD7"/>
                  </a:solidFill>
                </a:rPr>
                <a:t>Use Internet to</a:t>
              </a:r>
            </a:p>
            <a:p>
              <a:pPr eaLnBrk="0" hangingPunct="0"/>
              <a:r>
                <a:rPr lang="en-US" sz="1200" b="1">
                  <a:solidFill>
                    <a:srgbClr val="2A0DD7"/>
                  </a:solidFill>
                </a:rPr>
                <a:t>enhance value</a:t>
              </a:r>
              <a:endParaRPr lang="en-US" sz="120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p:oleObj spid="_x0000_s2053" name="Clip" r:id="rId4" imgW="1610640" imgH="1040400" progId="">
                  <p:embed/>
                </p:oleObj>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p:oleObj spid="_x0000_s2051" name="Clip" r:id="rId5" imgW="3212280" imgH="3935520" progId="">
                <p:embed/>
              </p:oleObj>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6"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7"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p:oleObj spid="_x0000_s2052" name="Clip" r:id="rId8" imgW="4582440" imgH="1874160" progId="">
                <p:embed/>
              </p:oleObj>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6"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9"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p:oleObj spid="_x0000_s2050" name="Clip" r:id="rId10" imgW="1295640" imgH="3934080" progId="">
                    <p:embed/>
                  </p:oleObj>
                </a:graphicData>
              </a:graphic>
            </p:graphicFrame>
            <p:pic>
              <p:nvPicPr>
                <p:cNvPr id="2062" name="Picture 33" descr="EQX7C"/>
                <p:cNvPicPr>
                  <a:picLocks noChangeAspect="1" noChangeArrowheads="1"/>
                </p:cNvPicPr>
                <p:nvPr/>
              </p:nvPicPr>
              <p:blipFill>
                <a:blip r:embed="rId11"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Social Challenge behind Operational Improvement</a:t>
            </a:r>
            <a:br>
              <a:rPr lang="en-US" dirty="0" smtClean="0"/>
            </a:br>
            <a:endParaRPr lang="en-US" dirty="0"/>
          </a:p>
        </p:txBody>
      </p:sp>
      <p:sp>
        <p:nvSpPr>
          <p:cNvPr id="7" name="TextBox 6"/>
          <p:cNvSpPr txBox="1"/>
          <p:nvPr/>
        </p:nvSpPr>
        <p:spPr>
          <a:xfrm>
            <a:off x="0" y="6334780"/>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pic>
        <p:nvPicPr>
          <p:cNvPr id="5" name="Picture 2" descr="http://graphics8.nytimes.com/images/2013/01/13/opinion/13greenhousech/13greenhousech-popup-v4.png"/>
          <p:cNvPicPr>
            <a:picLocks noChangeAspect="1" noChangeArrowheads="1"/>
          </p:cNvPicPr>
          <p:nvPr/>
        </p:nvPicPr>
        <p:blipFill>
          <a:blip r:embed="rId2" cstate="print"/>
          <a:srcRect t="43675"/>
          <a:stretch>
            <a:fillRect/>
          </a:stretch>
        </p:blipFill>
        <p:spPr bwMode="auto">
          <a:xfrm>
            <a:off x="2787445" y="576868"/>
            <a:ext cx="6356555" cy="6295872"/>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latin typeface="+mj-lt"/>
              </a:rPr>
              <a:t>Adapted from Beer and </a:t>
            </a:r>
            <a:r>
              <a:rPr lang="en-US" sz="1200" dirty="0" err="1" smtClean="0">
                <a:latin typeface="+mj-lt"/>
              </a:rPr>
              <a:t>Nohria</a:t>
            </a:r>
            <a:r>
              <a:rPr lang="en-US" sz="1200" dirty="0" smtClean="0">
                <a:latin typeface="+mj-lt"/>
              </a:rPr>
              <a:t>, “Cracking the Code of Change,” </a:t>
            </a:r>
            <a:r>
              <a:rPr lang="en-US" sz="1200" i="1" dirty="0" smtClean="0">
                <a:latin typeface="+mj-lt"/>
              </a:rPr>
              <a:t>HBR</a:t>
            </a:r>
            <a:r>
              <a:rPr lang="en-US" sz="1200" dirty="0" smtClean="0">
                <a:latin typeface="+mj-lt"/>
              </a:rPr>
              <a:t> 2000. </a:t>
            </a:r>
            <a:endParaRPr lang="en-US" sz="1200" dirty="0">
              <a:latin typeface="+mj-lt"/>
            </a:endParaRPr>
          </a:p>
        </p:txBody>
      </p:sp>
    </p:spTree>
    <p:extLst>
      <p:ext uri="{BB962C8B-B14F-4D97-AF65-F5344CB8AC3E}">
        <p14:creationId xmlns="" xmlns:p14="http://schemas.microsoft.com/office/powerpoint/2010/main" val="345913676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p:oleObj spid="_x0000_s3074" name="Chart" r:id="rId4" imgW="8839200" imgH="4686424" progId="MSGraph.Chart.8">
              <p:embed followColorScheme="full"/>
            </p:oleObj>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5"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sz="quarter"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 xmlns:p14="http://schemas.microsoft.com/office/powerpoint/2010/main" val="13251887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solidFill>
                  <a:srgbClr val="000099"/>
                </a:solidFill>
                <a:cs typeface="Optima"/>
              </a:rPr>
              <a:t>Renault’s </a:t>
            </a:r>
            <a:r>
              <a:rPr lang="en-US" dirty="0" smtClean="0">
                <a:solidFill>
                  <a:srgbClr val="006600"/>
                </a:solidFill>
                <a:cs typeface="Optima"/>
              </a:rPr>
              <a:t>equity investment</a:t>
            </a:r>
            <a:r>
              <a:rPr lang="en-US" dirty="0" smtClean="0">
                <a:solidFill>
                  <a:srgbClr val="000099"/>
                </a:solidFill>
                <a:cs typeface="Optima"/>
              </a:rPr>
              <a:t> of 5.4 billion $ for 36% of Nissan’s stock</a:t>
            </a:r>
          </a:p>
          <a:p>
            <a:pPr>
              <a:spcBef>
                <a:spcPct val="40000"/>
              </a:spcBef>
              <a:buClr>
                <a:srgbClr val="000099"/>
              </a:buClr>
              <a:buFontTx/>
              <a:buChar char="•"/>
            </a:pPr>
            <a:r>
              <a:rPr lang="en-US" dirty="0" smtClean="0">
                <a:solidFill>
                  <a:srgbClr val="000099"/>
                </a:solidFill>
                <a:cs typeface="Optima"/>
              </a:rPr>
              <a:t> Reduces Nissan’s debt</a:t>
            </a:r>
          </a:p>
          <a:p>
            <a:pPr>
              <a:spcBef>
                <a:spcPct val="40000"/>
              </a:spcBef>
              <a:buClr>
                <a:srgbClr val="000099"/>
              </a:buClr>
              <a:buFontTx/>
              <a:buChar char="•"/>
            </a:pPr>
            <a:r>
              <a:rPr lang="en-US" dirty="0" smtClean="0">
                <a:solidFill>
                  <a:srgbClr val="000099"/>
                </a:solidFill>
                <a:cs typeface="Optima"/>
              </a:rPr>
              <a:t> Renault gains access to Asia and North America</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Synergy</a:t>
            </a:r>
            <a:r>
              <a:rPr lang="en-US" dirty="0" smtClean="0">
                <a:solidFill>
                  <a:srgbClr val="000099"/>
                </a:solidFill>
                <a:cs typeface="Optima"/>
              </a:rPr>
              <a:t> in car development, systems manufacturing and component/subsystems purchasing</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Learning</a:t>
            </a:r>
            <a:r>
              <a:rPr lang="en-US" dirty="0" smtClean="0">
                <a:solidFill>
                  <a:srgbClr val="000099"/>
                </a:solidFill>
                <a:cs typeface="Optima"/>
              </a:rPr>
              <a:t> in manufacturing and improvement by Renault</a:t>
            </a:r>
          </a:p>
          <a:p>
            <a:pPr>
              <a:spcBef>
                <a:spcPct val="40000"/>
              </a:spcBef>
              <a:buClr>
                <a:srgbClr val="000099"/>
              </a:buClr>
              <a:buFontTx/>
              <a:buChar char="•"/>
            </a:pPr>
            <a:r>
              <a:rPr lang="en-US" dirty="0" smtClean="0">
                <a:solidFill>
                  <a:srgbClr val="000099"/>
                </a:solidFill>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9412</TotalTime>
  <Words>11073</Words>
  <Application>Microsoft Office PowerPoint</Application>
  <PresentationFormat>On-screen Show (4:3)</PresentationFormat>
  <Paragraphs>1628</Paragraphs>
  <Slides>83</Slides>
  <Notes>73</Notes>
  <HiddenSlides>0</HiddenSlides>
  <MMClips>1</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83</vt:i4>
      </vt:variant>
    </vt:vector>
  </HeadingPairs>
  <TitlesOfParts>
    <vt:vector size="89" baseType="lpstr">
      <vt:lpstr>Cachon_Slide_Template</vt:lpstr>
      <vt:lpstr>Office Theme</vt:lpstr>
      <vt:lpstr>1_Cachon_Slide_Template</vt:lpstr>
      <vt:lpstr>Bitmap Image</vt:lpstr>
      <vt:lpstr>Clip</vt:lpstr>
      <vt:lpstr>Chart</vt:lpstr>
      <vt:lpstr>Count the number of “F”s in this text and write it down. (keep private--do not yell out)</vt:lpstr>
      <vt:lpstr>Slide 2</vt:lpstr>
      <vt:lpstr>Operating System Design Roadmap  </vt:lpstr>
      <vt:lpstr>Kura, Japan Luxottica, Italy</vt:lpstr>
      <vt:lpstr>The Social Challenge behind Operational Improvement</vt:lpstr>
      <vt:lpstr>The Social Challenge behind Operational Improvement </vt:lpstr>
      <vt:lpstr>Operational Turnarounds</vt:lpstr>
      <vt:lpstr>Sustaining Initiatives for Operational Turnaround</vt:lpstr>
      <vt:lpstr>The Nissan Turnaround Story</vt:lpstr>
      <vt:lpstr>Nissan’s (known) problems</vt:lpstr>
      <vt:lpstr>Main Changes</vt:lpstr>
      <vt:lpstr>Sustaining Initiatives for Operational Turnaround</vt:lpstr>
      <vt:lpstr>  External View &amp; Operations Forensics</vt:lpstr>
      <vt:lpstr>How to build a ROIC tree  </vt:lpstr>
      <vt:lpstr>ROIC Tree</vt:lpstr>
      <vt:lpstr>Example</vt:lpstr>
      <vt:lpstr>Comparing US Airways and Southwest</vt:lpstr>
      <vt:lpstr>Comparing US Airways and Southwest</vt:lpstr>
      <vt:lpstr>Comparing US Airways and Southwest</vt:lpstr>
      <vt:lpstr>Gaming ROA</vt:lpstr>
      <vt:lpstr>Gaming Industry</vt:lpstr>
      <vt:lpstr>Slide 22</vt:lpstr>
      <vt:lpstr>Slide 23</vt:lpstr>
      <vt:lpstr>Slide 24</vt:lpstr>
      <vt:lpstr>Slide 25</vt:lpstr>
      <vt:lpstr>Slide 26</vt:lpstr>
      <vt:lpstr>Operations Forensics Value Analysis with ROIC</vt:lpstr>
      <vt:lpstr>External investment view: ROIC tree  Linking Financial and Operational Flows</vt:lpstr>
      <vt:lpstr>Peapod  Cost to Serve is increasing in scale</vt:lpstr>
      <vt:lpstr>A definition of operations strategy  &amp; Principle of value maximization</vt:lpstr>
      <vt:lpstr>Creating Mass Customized Service through Industrialized Intimacy</vt:lpstr>
      <vt:lpstr>Cost to Serve and Profitability Analysis:  Clue: Start by understanding the processes</vt:lpstr>
      <vt:lpstr>Process Technology &amp; Network Structure  1. In-store picking (Tesco and early Peapod)</vt:lpstr>
      <vt:lpstr>Process Technology &amp; Network Structure   2. Centralized Fulfillment center (DC)</vt:lpstr>
      <vt:lpstr>Process Technology &amp; Network Structure   Centralized &amp; Automated DC: Webvan</vt:lpstr>
      <vt:lpstr>Cost to Serve analysis depends on the processing network structure. Qualitative comparison:</vt:lpstr>
      <vt:lpstr>Cost to Serve of mass-customized service:  estimating Peapod’s cost to fill an average order</vt:lpstr>
      <vt:lpstr>Cost to Serve of mass-customized service:  estimating Peapod’s cost to fill an average order (cont’d)</vt:lpstr>
      <vt:lpstr>Cost to Serve of mass-customized service:  estimating Peapod’s cost to fill an average order (cont’d)</vt:lpstr>
      <vt:lpstr>External investment view: ROIC tree  Digging deeper…</vt:lpstr>
      <vt:lpstr>External investment view: ROIC tree  and deeper…: 8 layers deep reveal operational metrics</vt:lpstr>
      <vt:lpstr>ROIC  Very optimistic projection with current demand</vt:lpstr>
      <vt:lpstr>ROIC  Estimate with 2011 demand</vt:lpstr>
      <vt:lpstr>ROIC and Productivity Drivers  Impact of SPH and P&amp;PPH on Estimated 2011</vt:lpstr>
      <vt:lpstr>ROIC and Profit Drivers  Impact of SPH and Basketsize on Estimated 2012</vt:lpstr>
      <vt:lpstr>Current challenges in operating strategies:</vt:lpstr>
      <vt:lpstr>Learning Points:   External View &amp; Operations Forensics (Peapod)</vt:lpstr>
      <vt:lpstr>How improve Pick &amp; Pack?  Capacity Type: People vs Robots</vt:lpstr>
      <vt:lpstr>Profitability of mass-customized service: estimating Peapod’s profit per average order</vt:lpstr>
      <vt:lpstr>Strategic Decisions in Operations</vt:lpstr>
      <vt:lpstr>Extra Slides</vt:lpstr>
      <vt:lpstr>Slide 52</vt:lpstr>
      <vt:lpstr>Slide 53</vt:lpstr>
      <vt:lpstr>Process Technology &amp; Network Structure   Dedicated Fast-Pick Center</vt:lpstr>
      <vt:lpstr>Mass Customization:  Utilizing IT smartly is a common theme</vt:lpstr>
      <vt:lpstr>Cost to Serve analysis   depends on resource allocation.  </vt:lpstr>
      <vt:lpstr>Is mass customized grocery service viable?</vt:lpstr>
      <vt:lpstr>Slide 58</vt:lpstr>
      <vt:lpstr>Slide 59</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Slide 66</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Slide 79</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A. Van Mieghem</cp:lastModifiedBy>
  <cp:revision>433</cp:revision>
  <cp:lastPrinted>2001-08-29T14:47:56Z</cp:lastPrinted>
  <dcterms:created xsi:type="dcterms:W3CDTF">1998-09-22T23:11:58Z</dcterms:created>
  <dcterms:modified xsi:type="dcterms:W3CDTF">2013-01-17T23:58:31Z</dcterms:modified>
</cp:coreProperties>
</file>